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42"/>
  </p:notesMasterIdLst>
  <p:sldIdLst>
    <p:sldId id="309" r:id="rId2"/>
    <p:sldId id="486" r:id="rId3"/>
    <p:sldId id="8322" r:id="rId4"/>
    <p:sldId id="8323" r:id="rId5"/>
    <p:sldId id="462" r:id="rId6"/>
    <p:sldId id="487" r:id="rId7"/>
    <p:sldId id="463" r:id="rId8"/>
    <p:sldId id="525" r:id="rId9"/>
    <p:sldId id="346" r:id="rId10"/>
    <p:sldId id="345" r:id="rId11"/>
    <p:sldId id="349" r:id="rId12"/>
    <p:sldId id="491" r:id="rId13"/>
    <p:sldId id="8334" r:id="rId14"/>
    <p:sldId id="8336" r:id="rId15"/>
    <p:sldId id="8335" r:id="rId16"/>
    <p:sldId id="8324" r:id="rId17"/>
    <p:sldId id="354" r:id="rId18"/>
    <p:sldId id="8341" r:id="rId19"/>
    <p:sldId id="8340" r:id="rId20"/>
    <p:sldId id="8342" r:id="rId21"/>
    <p:sldId id="8348" r:id="rId22"/>
    <p:sldId id="8347" r:id="rId23"/>
    <p:sldId id="8344" r:id="rId24"/>
    <p:sldId id="8345" r:id="rId25"/>
    <p:sldId id="8346" r:id="rId26"/>
    <p:sldId id="8325" r:id="rId27"/>
    <p:sldId id="359" r:id="rId28"/>
    <p:sldId id="8326" r:id="rId29"/>
    <p:sldId id="8327" r:id="rId30"/>
    <p:sldId id="8332" r:id="rId31"/>
    <p:sldId id="8328" r:id="rId32"/>
    <p:sldId id="8329" r:id="rId33"/>
    <p:sldId id="8330" r:id="rId34"/>
    <p:sldId id="8331" r:id="rId35"/>
    <p:sldId id="8333" r:id="rId36"/>
    <p:sldId id="326" r:id="rId37"/>
    <p:sldId id="8337" r:id="rId38"/>
    <p:sldId id="8339" r:id="rId39"/>
    <p:sldId id="419" r:id="rId40"/>
    <p:sldId id="8349" r:id="rId4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na Brooks" initials="CB" lastIdx="1" clrIdx="0">
    <p:extLst>
      <p:ext uri="{19B8F6BF-5375-455C-9EA6-DF929625EA0E}">
        <p15:presenceInfo xmlns:p15="http://schemas.microsoft.com/office/powerpoint/2012/main" userId="Christianna Brook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AAF"/>
    <a:srgbClr val="E5F6F2"/>
    <a:srgbClr val="F33A45"/>
    <a:srgbClr val="E51D2A"/>
    <a:srgbClr val="FBD571"/>
    <a:srgbClr val="FFC000"/>
    <a:srgbClr val="00B050"/>
    <a:srgbClr val="00A786"/>
    <a:srgbClr val="6F1B45"/>
    <a:srgbClr val="0156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11" autoAdjust="0"/>
  </p:normalViewPr>
  <p:slideViewPr>
    <p:cSldViewPr>
      <p:cViewPr varScale="1">
        <p:scale>
          <a:sx n="72" d="100"/>
          <a:sy n="72" d="100"/>
        </p:scale>
        <p:origin x="66" y="306"/>
      </p:cViewPr>
      <p:guideLst>
        <p:guide orient="horz" pos="2160"/>
        <p:guide pos="3840"/>
      </p:guideLst>
    </p:cSldViewPr>
  </p:slideViewPr>
  <p:notesTextViewPr>
    <p:cViewPr>
      <p:scale>
        <a:sx n="3" d="2"/>
        <a:sy n="3" d="2"/>
      </p:scale>
      <p:origin x="0" y="0"/>
    </p:cViewPr>
  </p:notesTextViewPr>
  <p:sorterViewPr>
    <p:cViewPr>
      <p:scale>
        <a:sx n="110" d="100"/>
        <a:sy n="110" d="100"/>
      </p:scale>
      <p:origin x="0" y="-60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13EE4-7099-46A3-BB6A-1173090AA735}"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US"/>
        </a:p>
      </dgm:t>
    </dgm:pt>
    <dgm:pt modelId="{C3173EEC-2083-412D-AD21-6C01E5921BFB}">
      <dgm:prSet custT="1"/>
      <dgm:spPr>
        <a:solidFill>
          <a:schemeClr val="accent5">
            <a:lumMod val="75000"/>
          </a:schemeClr>
        </a:solidFill>
      </dgm:spPr>
      <dgm:t>
        <a:bodyPr/>
        <a:lstStyle/>
        <a:p>
          <a:r>
            <a:rPr lang="en-US" sz="2000" dirty="0"/>
            <a:t>Baseline assessment of functional capacity and physical activity</a:t>
          </a:r>
        </a:p>
      </dgm:t>
    </dgm:pt>
    <dgm:pt modelId="{3EF8CE82-0E45-47AC-A520-22C58189101E}" type="parTrans" cxnId="{89367392-60DA-4D11-838D-E911161253DC}">
      <dgm:prSet/>
      <dgm:spPr/>
      <dgm:t>
        <a:bodyPr/>
        <a:lstStyle/>
        <a:p>
          <a:endParaRPr lang="en-US" sz="2000"/>
        </a:p>
      </dgm:t>
    </dgm:pt>
    <dgm:pt modelId="{D6672589-13E1-413E-AC84-06D0F8FC2FA9}" type="sibTrans" cxnId="{89367392-60DA-4D11-838D-E911161253DC}">
      <dgm:prSet/>
      <dgm:spPr/>
      <dgm:t>
        <a:bodyPr/>
        <a:lstStyle/>
        <a:p>
          <a:endParaRPr lang="en-US" sz="2000"/>
        </a:p>
      </dgm:t>
    </dgm:pt>
    <dgm:pt modelId="{AA1B5399-061F-4932-BF7B-B82CF324CF04}">
      <dgm:prSet custT="1"/>
      <dgm:spPr>
        <a:solidFill>
          <a:schemeClr val="accent1">
            <a:lumMod val="75000"/>
          </a:schemeClr>
        </a:solidFill>
      </dgm:spPr>
      <dgm:t>
        <a:bodyPr/>
        <a:lstStyle/>
        <a:p>
          <a:r>
            <a:rPr lang="en-US" sz="2000" dirty="0"/>
            <a:t>Individualized risk assessment</a:t>
          </a:r>
        </a:p>
      </dgm:t>
    </dgm:pt>
    <dgm:pt modelId="{BFB59166-68CA-4AAC-B3AC-BF21AE6A8AAF}" type="parTrans" cxnId="{B9B4752E-623C-40A3-99B6-3972C12D8BC4}">
      <dgm:prSet/>
      <dgm:spPr/>
      <dgm:t>
        <a:bodyPr/>
        <a:lstStyle/>
        <a:p>
          <a:endParaRPr lang="en-US" sz="2000"/>
        </a:p>
      </dgm:t>
    </dgm:pt>
    <dgm:pt modelId="{127E40FD-98EA-4129-9F87-256646AB44E7}" type="sibTrans" cxnId="{B9B4752E-623C-40A3-99B6-3972C12D8BC4}">
      <dgm:prSet/>
      <dgm:spPr/>
      <dgm:t>
        <a:bodyPr/>
        <a:lstStyle/>
        <a:p>
          <a:endParaRPr lang="en-US" sz="2000"/>
        </a:p>
      </dgm:t>
    </dgm:pt>
    <dgm:pt modelId="{1134545B-AC6F-495F-B79B-3E9002F203BC}">
      <dgm:prSet custT="1"/>
      <dgm:spPr/>
      <dgm:t>
        <a:bodyPr/>
        <a:lstStyle/>
        <a:p>
          <a:r>
            <a:rPr lang="en-US" sz="2000"/>
            <a:t>Individualized exercise prescription</a:t>
          </a:r>
        </a:p>
      </dgm:t>
    </dgm:pt>
    <dgm:pt modelId="{8E8572B4-242F-4E0A-B02A-D8E8F61CAE5A}" type="parTrans" cxnId="{7AD73805-E2EF-4975-8FC4-EB38F699E3C5}">
      <dgm:prSet/>
      <dgm:spPr/>
      <dgm:t>
        <a:bodyPr/>
        <a:lstStyle/>
        <a:p>
          <a:endParaRPr lang="en-US" sz="2000"/>
        </a:p>
      </dgm:t>
    </dgm:pt>
    <dgm:pt modelId="{B165B060-657C-4CE3-9704-6895E4D0DF85}" type="sibTrans" cxnId="{7AD73805-E2EF-4975-8FC4-EB38F699E3C5}">
      <dgm:prSet/>
      <dgm:spPr/>
      <dgm:t>
        <a:bodyPr/>
        <a:lstStyle/>
        <a:p>
          <a:endParaRPr lang="en-US" sz="2000"/>
        </a:p>
      </dgm:t>
    </dgm:pt>
    <dgm:pt modelId="{54C88DA5-BBBC-4CF3-A16E-2475B7A7F87B}">
      <dgm:prSet custT="1"/>
      <dgm:spPr/>
      <dgm:t>
        <a:bodyPr/>
        <a:lstStyle/>
        <a:p>
          <a:r>
            <a:rPr lang="en-US" sz="2000" dirty="0"/>
            <a:t>Monitored exercise (including telemetry)</a:t>
          </a:r>
        </a:p>
      </dgm:t>
    </dgm:pt>
    <dgm:pt modelId="{B52BC834-171F-4C98-9108-39CCD2C2C103}" type="parTrans" cxnId="{47307598-5CC9-45C9-A32A-2240C11B6902}">
      <dgm:prSet/>
      <dgm:spPr/>
      <dgm:t>
        <a:bodyPr/>
        <a:lstStyle/>
        <a:p>
          <a:endParaRPr lang="en-US" sz="2000"/>
        </a:p>
      </dgm:t>
    </dgm:pt>
    <dgm:pt modelId="{0462480E-F6D4-4468-A8CB-E2D14F0E9353}" type="sibTrans" cxnId="{47307598-5CC9-45C9-A32A-2240C11B6902}">
      <dgm:prSet/>
      <dgm:spPr/>
      <dgm:t>
        <a:bodyPr/>
        <a:lstStyle/>
        <a:p>
          <a:endParaRPr lang="en-US" sz="2000"/>
        </a:p>
      </dgm:t>
    </dgm:pt>
    <dgm:pt modelId="{4E658F38-172E-4BAE-BAA3-9684BD0755D6}">
      <dgm:prSet custT="1"/>
      <dgm:spPr/>
      <dgm:t>
        <a:bodyPr/>
        <a:lstStyle/>
        <a:p>
          <a:r>
            <a:rPr lang="en-US" sz="2000" dirty="0"/>
            <a:t>Education – self-care, risk factor modification</a:t>
          </a:r>
        </a:p>
      </dgm:t>
    </dgm:pt>
    <dgm:pt modelId="{60C79009-C6A4-4EBD-A2AC-8782E7C0A93D}" type="parTrans" cxnId="{84F211A0-1F16-4B16-BBC5-B8D9BBA10E2A}">
      <dgm:prSet/>
      <dgm:spPr/>
      <dgm:t>
        <a:bodyPr/>
        <a:lstStyle/>
        <a:p>
          <a:endParaRPr lang="en-US" sz="2000"/>
        </a:p>
      </dgm:t>
    </dgm:pt>
    <dgm:pt modelId="{66392646-B01A-4BCD-8257-CA539C6A894B}" type="sibTrans" cxnId="{84F211A0-1F16-4B16-BBC5-B8D9BBA10E2A}">
      <dgm:prSet/>
      <dgm:spPr/>
      <dgm:t>
        <a:bodyPr/>
        <a:lstStyle/>
        <a:p>
          <a:endParaRPr lang="en-US" sz="2000"/>
        </a:p>
      </dgm:t>
    </dgm:pt>
    <dgm:pt modelId="{3C891E0B-F1C0-4579-B93A-939630722DC2}">
      <dgm:prSet custT="1"/>
      <dgm:spPr/>
      <dgm:t>
        <a:bodyPr/>
        <a:lstStyle/>
        <a:p>
          <a:r>
            <a:rPr lang="en-US" sz="2000" dirty="0"/>
            <a:t>Diet and nutritional counseling </a:t>
          </a:r>
        </a:p>
      </dgm:t>
    </dgm:pt>
    <dgm:pt modelId="{3A5B2324-3CAB-4474-B7F4-5FC12F5016CB}" type="parTrans" cxnId="{1636D81A-2AE9-476D-8FD4-CAF1259BD0B0}">
      <dgm:prSet/>
      <dgm:spPr/>
      <dgm:t>
        <a:bodyPr/>
        <a:lstStyle/>
        <a:p>
          <a:endParaRPr lang="en-US" sz="2000"/>
        </a:p>
      </dgm:t>
    </dgm:pt>
    <dgm:pt modelId="{B3C33662-F379-40F1-B68B-4C01CD45556F}" type="sibTrans" cxnId="{1636D81A-2AE9-476D-8FD4-CAF1259BD0B0}">
      <dgm:prSet/>
      <dgm:spPr/>
      <dgm:t>
        <a:bodyPr/>
        <a:lstStyle/>
        <a:p>
          <a:endParaRPr lang="en-US" sz="2000"/>
        </a:p>
      </dgm:t>
    </dgm:pt>
    <dgm:pt modelId="{333E445E-360D-4CA8-90F8-676BB9BC371E}">
      <dgm:prSet custT="1"/>
      <dgm:spPr/>
      <dgm:t>
        <a:bodyPr/>
        <a:lstStyle/>
        <a:p>
          <a:r>
            <a:rPr lang="en-US" sz="2000"/>
            <a:t>Access to smoking cessation program</a:t>
          </a:r>
        </a:p>
      </dgm:t>
    </dgm:pt>
    <dgm:pt modelId="{0DB7EDF2-8EE8-402D-83A4-C0A52B8ED5D4}" type="parTrans" cxnId="{EBCACFAB-73C1-4205-A364-75EF44E34E37}">
      <dgm:prSet/>
      <dgm:spPr/>
      <dgm:t>
        <a:bodyPr/>
        <a:lstStyle/>
        <a:p>
          <a:endParaRPr lang="en-US" sz="2000"/>
        </a:p>
      </dgm:t>
    </dgm:pt>
    <dgm:pt modelId="{515F439E-E4E4-4561-AA34-5771E5E345D4}" type="sibTrans" cxnId="{EBCACFAB-73C1-4205-A364-75EF44E34E37}">
      <dgm:prSet/>
      <dgm:spPr/>
      <dgm:t>
        <a:bodyPr/>
        <a:lstStyle/>
        <a:p>
          <a:endParaRPr lang="en-US" sz="2000"/>
        </a:p>
      </dgm:t>
    </dgm:pt>
    <dgm:pt modelId="{921BE827-755C-4533-8739-841B8E54A89F}">
      <dgm:prSet custT="1"/>
      <dgm:spPr/>
      <dgm:t>
        <a:bodyPr/>
        <a:lstStyle/>
        <a:p>
          <a:r>
            <a:rPr lang="en-US" sz="2000" dirty="0"/>
            <a:t>Psychosocial assessment</a:t>
          </a:r>
        </a:p>
      </dgm:t>
    </dgm:pt>
    <dgm:pt modelId="{26A06CFE-83C9-404E-B84E-86FD4DE4F0A7}" type="parTrans" cxnId="{CFCBE68F-5E5E-4C27-AA84-F31FC77541A9}">
      <dgm:prSet/>
      <dgm:spPr/>
      <dgm:t>
        <a:bodyPr/>
        <a:lstStyle/>
        <a:p>
          <a:endParaRPr lang="en-US" sz="2000"/>
        </a:p>
      </dgm:t>
    </dgm:pt>
    <dgm:pt modelId="{63F0283D-BC3F-4278-9AD8-4984296DB9AD}" type="sibTrans" cxnId="{CFCBE68F-5E5E-4C27-AA84-F31FC77541A9}">
      <dgm:prSet/>
      <dgm:spPr/>
      <dgm:t>
        <a:bodyPr/>
        <a:lstStyle/>
        <a:p>
          <a:endParaRPr lang="en-US" sz="2000"/>
        </a:p>
      </dgm:t>
    </dgm:pt>
    <dgm:pt modelId="{9D6F7C51-1F3A-447B-B9BB-83710551C301}">
      <dgm:prSet custT="1"/>
      <dgm:spPr/>
      <dgm:t>
        <a:bodyPr/>
        <a:lstStyle/>
        <a:p>
          <a:r>
            <a:rPr lang="en-US" sz="2000" dirty="0"/>
            <a:t>Monitoring progress</a:t>
          </a:r>
        </a:p>
      </dgm:t>
    </dgm:pt>
    <dgm:pt modelId="{6B50FAB5-F175-4FE9-AE36-904F6E462223}" type="parTrans" cxnId="{FCBCD0C3-BBA1-4A1B-B3B6-2EE5D8EF962E}">
      <dgm:prSet/>
      <dgm:spPr/>
      <dgm:t>
        <a:bodyPr/>
        <a:lstStyle/>
        <a:p>
          <a:endParaRPr lang="en-US" sz="2000"/>
        </a:p>
      </dgm:t>
    </dgm:pt>
    <dgm:pt modelId="{B7C359A4-6CDD-40D6-AAA2-22EC59ED8BC8}" type="sibTrans" cxnId="{FCBCD0C3-BBA1-4A1B-B3B6-2EE5D8EF962E}">
      <dgm:prSet/>
      <dgm:spPr/>
      <dgm:t>
        <a:bodyPr/>
        <a:lstStyle/>
        <a:p>
          <a:endParaRPr lang="en-US" sz="2000"/>
        </a:p>
      </dgm:t>
    </dgm:pt>
    <dgm:pt modelId="{5113AA7B-7434-3844-9AA9-04968DEEA320}" type="pres">
      <dgm:prSet presAssocID="{65313EE4-7099-46A3-BB6A-1173090AA735}" presName="diagram" presStyleCnt="0">
        <dgm:presLayoutVars>
          <dgm:dir/>
          <dgm:resizeHandles val="exact"/>
        </dgm:presLayoutVars>
      </dgm:prSet>
      <dgm:spPr/>
    </dgm:pt>
    <dgm:pt modelId="{BB2EE571-0226-CF4A-8C85-271922FA3D09}" type="pres">
      <dgm:prSet presAssocID="{C3173EEC-2083-412D-AD21-6C01E5921BFB}" presName="node" presStyleLbl="node1" presStyleIdx="0" presStyleCnt="9">
        <dgm:presLayoutVars>
          <dgm:bulletEnabled val="1"/>
        </dgm:presLayoutVars>
      </dgm:prSet>
      <dgm:spPr/>
    </dgm:pt>
    <dgm:pt modelId="{51415513-BA55-B947-9E9B-F232AEB68321}" type="pres">
      <dgm:prSet presAssocID="{D6672589-13E1-413E-AC84-06D0F8FC2FA9}" presName="sibTrans" presStyleCnt="0"/>
      <dgm:spPr/>
    </dgm:pt>
    <dgm:pt modelId="{A1EB476D-C20C-FB4D-B3AB-A1433EF7E140}" type="pres">
      <dgm:prSet presAssocID="{AA1B5399-061F-4932-BF7B-B82CF324CF04}" presName="node" presStyleLbl="node1" presStyleIdx="1" presStyleCnt="9">
        <dgm:presLayoutVars>
          <dgm:bulletEnabled val="1"/>
        </dgm:presLayoutVars>
      </dgm:prSet>
      <dgm:spPr/>
    </dgm:pt>
    <dgm:pt modelId="{88874421-D6BC-7C45-906D-58EC66FD2423}" type="pres">
      <dgm:prSet presAssocID="{127E40FD-98EA-4129-9F87-256646AB44E7}" presName="sibTrans" presStyleCnt="0"/>
      <dgm:spPr/>
    </dgm:pt>
    <dgm:pt modelId="{A1F5918B-2848-5C45-BEE7-D83D5155A5C6}" type="pres">
      <dgm:prSet presAssocID="{1134545B-AC6F-495F-B79B-3E9002F203BC}" presName="node" presStyleLbl="node1" presStyleIdx="2" presStyleCnt="9">
        <dgm:presLayoutVars>
          <dgm:bulletEnabled val="1"/>
        </dgm:presLayoutVars>
      </dgm:prSet>
      <dgm:spPr/>
    </dgm:pt>
    <dgm:pt modelId="{0F6D4629-E616-644D-9B45-3159F3E0E750}" type="pres">
      <dgm:prSet presAssocID="{B165B060-657C-4CE3-9704-6895E4D0DF85}" presName="sibTrans" presStyleCnt="0"/>
      <dgm:spPr/>
    </dgm:pt>
    <dgm:pt modelId="{03E57786-BD1D-1442-8458-72F1FC6B63CC}" type="pres">
      <dgm:prSet presAssocID="{54C88DA5-BBBC-4CF3-A16E-2475B7A7F87B}" presName="node" presStyleLbl="node1" presStyleIdx="3" presStyleCnt="9">
        <dgm:presLayoutVars>
          <dgm:bulletEnabled val="1"/>
        </dgm:presLayoutVars>
      </dgm:prSet>
      <dgm:spPr/>
    </dgm:pt>
    <dgm:pt modelId="{FE2F952C-C9D5-AE40-9620-2D44F7F42D9B}" type="pres">
      <dgm:prSet presAssocID="{0462480E-F6D4-4468-A8CB-E2D14F0E9353}" presName="sibTrans" presStyleCnt="0"/>
      <dgm:spPr/>
    </dgm:pt>
    <dgm:pt modelId="{F27A6A1B-93FC-F94E-8885-C86AF7881C9E}" type="pres">
      <dgm:prSet presAssocID="{4E658F38-172E-4BAE-BAA3-9684BD0755D6}" presName="node" presStyleLbl="node1" presStyleIdx="4" presStyleCnt="9">
        <dgm:presLayoutVars>
          <dgm:bulletEnabled val="1"/>
        </dgm:presLayoutVars>
      </dgm:prSet>
      <dgm:spPr/>
    </dgm:pt>
    <dgm:pt modelId="{E201EC70-9D01-5545-A7C3-FF6D73817501}" type="pres">
      <dgm:prSet presAssocID="{66392646-B01A-4BCD-8257-CA539C6A894B}" presName="sibTrans" presStyleCnt="0"/>
      <dgm:spPr/>
    </dgm:pt>
    <dgm:pt modelId="{B2B55B78-2E75-C148-88E2-A3E48252BB2D}" type="pres">
      <dgm:prSet presAssocID="{3C891E0B-F1C0-4579-B93A-939630722DC2}" presName="node" presStyleLbl="node1" presStyleIdx="5" presStyleCnt="9">
        <dgm:presLayoutVars>
          <dgm:bulletEnabled val="1"/>
        </dgm:presLayoutVars>
      </dgm:prSet>
      <dgm:spPr/>
    </dgm:pt>
    <dgm:pt modelId="{ADFACF33-59B9-9249-B2C5-D0AC8E7517E6}" type="pres">
      <dgm:prSet presAssocID="{B3C33662-F379-40F1-B68B-4C01CD45556F}" presName="sibTrans" presStyleCnt="0"/>
      <dgm:spPr/>
    </dgm:pt>
    <dgm:pt modelId="{46FCA99D-D4A5-2146-A885-A5B950D73F93}" type="pres">
      <dgm:prSet presAssocID="{333E445E-360D-4CA8-90F8-676BB9BC371E}" presName="node" presStyleLbl="node1" presStyleIdx="6" presStyleCnt="9">
        <dgm:presLayoutVars>
          <dgm:bulletEnabled val="1"/>
        </dgm:presLayoutVars>
      </dgm:prSet>
      <dgm:spPr/>
    </dgm:pt>
    <dgm:pt modelId="{E2DF689F-18B0-EB42-9987-170C78F10FE8}" type="pres">
      <dgm:prSet presAssocID="{515F439E-E4E4-4561-AA34-5771E5E345D4}" presName="sibTrans" presStyleCnt="0"/>
      <dgm:spPr/>
    </dgm:pt>
    <dgm:pt modelId="{208C10E0-CF30-AC4F-B24B-701D778B9D0C}" type="pres">
      <dgm:prSet presAssocID="{921BE827-755C-4533-8739-841B8E54A89F}" presName="node" presStyleLbl="node1" presStyleIdx="7" presStyleCnt="9">
        <dgm:presLayoutVars>
          <dgm:bulletEnabled val="1"/>
        </dgm:presLayoutVars>
      </dgm:prSet>
      <dgm:spPr/>
    </dgm:pt>
    <dgm:pt modelId="{405F1115-BF32-194F-ADE3-9850FBCB0A9B}" type="pres">
      <dgm:prSet presAssocID="{63F0283D-BC3F-4278-9AD8-4984296DB9AD}" presName="sibTrans" presStyleCnt="0"/>
      <dgm:spPr/>
    </dgm:pt>
    <dgm:pt modelId="{57447E2D-7DBF-B847-8DE7-95C5157FB5EB}" type="pres">
      <dgm:prSet presAssocID="{9D6F7C51-1F3A-447B-B9BB-83710551C301}" presName="node" presStyleLbl="node1" presStyleIdx="8" presStyleCnt="9">
        <dgm:presLayoutVars>
          <dgm:bulletEnabled val="1"/>
        </dgm:presLayoutVars>
      </dgm:prSet>
      <dgm:spPr/>
    </dgm:pt>
  </dgm:ptLst>
  <dgm:cxnLst>
    <dgm:cxn modelId="{1B38C504-C516-2448-9C12-0E0352C4EEBE}" type="presOf" srcId="{9D6F7C51-1F3A-447B-B9BB-83710551C301}" destId="{57447E2D-7DBF-B847-8DE7-95C5157FB5EB}" srcOrd="0" destOrd="0" presId="urn:microsoft.com/office/officeart/2005/8/layout/default"/>
    <dgm:cxn modelId="{7AD73805-E2EF-4975-8FC4-EB38F699E3C5}" srcId="{65313EE4-7099-46A3-BB6A-1173090AA735}" destId="{1134545B-AC6F-495F-B79B-3E9002F203BC}" srcOrd="2" destOrd="0" parTransId="{8E8572B4-242F-4E0A-B02A-D8E8F61CAE5A}" sibTransId="{B165B060-657C-4CE3-9704-6895E4D0DF85}"/>
    <dgm:cxn modelId="{C61F5A0B-2543-2741-A09D-066B397E50A2}" type="presOf" srcId="{54C88DA5-BBBC-4CF3-A16E-2475B7A7F87B}" destId="{03E57786-BD1D-1442-8458-72F1FC6B63CC}" srcOrd="0" destOrd="0" presId="urn:microsoft.com/office/officeart/2005/8/layout/default"/>
    <dgm:cxn modelId="{1636D81A-2AE9-476D-8FD4-CAF1259BD0B0}" srcId="{65313EE4-7099-46A3-BB6A-1173090AA735}" destId="{3C891E0B-F1C0-4579-B93A-939630722DC2}" srcOrd="5" destOrd="0" parTransId="{3A5B2324-3CAB-4474-B7F4-5FC12F5016CB}" sibTransId="{B3C33662-F379-40F1-B68B-4C01CD45556F}"/>
    <dgm:cxn modelId="{59861327-3405-3547-94A9-8D9C82233DC2}" type="presOf" srcId="{921BE827-755C-4533-8739-841B8E54A89F}" destId="{208C10E0-CF30-AC4F-B24B-701D778B9D0C}" srcOrd="0" destOrd="0" presId="urn:microsoft.com/office/officeart/2005/8/layout/default"/>
    <dgm:cxn modelId="{B9B4752E-623C-40A3-99B6-3972C12D8BC4}" srcId="{65313EE4-7099-46A3-BB6A-1173090AA735}" destId="{AA1B5399-061F-4932-BF7B-B82CF324CF04}" srcOrd="1" destOrd="0" parTransId="{BFB59166-68CA-4AAC-B3AC-BF21AE6A8AAF}" sibTransId="{127E40FD-98EA-4129-9F87-256646AB44E7}"/>
    <dgm:cxn modelId="{E020EE3B-23CF-864A-9E80-9B16671EC1D3}" type="presOf" srcId="{3C891E0B-F1C0-4579-B93A-939630722DC2}" destId="{B2B55B78-2E75-C148-88E2-A3E48252BB2D}" srcOrd="0" destOrd="0" presId="urn:microsoft.com/office/officeart/2005/8/layout/default"/>
    <dgm:cxn modelId="{B1D24A3D-24F0-734E-8B91-3978B1B9C544}" type="presOf" srcId="{C3173EEC-2083-412D-AD21-6C01E5921BFB}" destId="{BB2EE571-0226-CF4A-8C85-271922FA3D09}" srcOrd="0" destOrd="0" presId="urn:microsoft.com/office/officeart/2005/8/layout/default"/>
    <dgm:cxn modelId="{18CF2E5B-B0E0-EE43-BC51-CA3CB4B1A12D}" type="presOf" srcId="{AA1B5399-061F-4932-BF7B-B82CF324CF04}" destId="{A1EB476D-C20C-FB4D-B3AB-A1433EF7E140}" srcOrd="0" destOrd="0" presId="urn:microsoft.com/office/officeart/2005/8/layout/default"/>
    <dgm:cxn modelId="{6B13F95E-89D9-3747-8247-FDA4E8F93031}" type="presOf" srcId="{4E658F38-172E-4BAE-BAA3-9684BD0755D6}" destId="{F27A6A1B-93FC-F94E-8885-C86AF7881C9E}" srcOrd="0" destOrd="0" presId="urn:microsoft.com/office/officeart/2005/8/layout/default"/>
    <dgm:cxn modelId="{DCBB0F4D-4F55-AE44-A852-A60F31345B83}" type="presOf" srcId="{65313EE4-7099-46A3-BB6A-1173090AA735}" destId="{5113AA7B-7434-3844-9AA9-04968DEEA320}" srcOrd="0" destOrd="0" presId="urn:microsoft.com/office/officeart/2005/8/layout/default"/>
    <dgm:cxn modelId="{1DB03375-548F-4A42-BBAA-4BCE9284CBF9}" type="presOf" srcId="{1134545B-AC6F-495F-B79B-3E9002F203BC}" destId="{A1F5918B-2848-5C45-BEE7-D83D5155A5C6}" srcOrd="0" destOrd="0" presId="urn:microsoft.com/office/officeart/2005/8/layout/default"/>
    <dgm:cxn modelId="{4539F35A-9410-4B4C-8209-10DAC7E299C9}" type="presOf" srcId="{333E445E-360D-4CA8-90F8-676BB9BC371E}" destId="{46FCA99D-D4A5-2146-A885-A5B950D73F93}" srcOrd="0" destOrd="0" presId="urn:microsoft.com/office/officeart/2005/8/layout/default"/>
    <dgm:cxn modelId="{CFCBE68F-5E5E-4C27-AA84-F31FC77541A9}" srcId="{65313EE4-7099-46A3-BB6A-1173090AA735}" destId="{921BE827-755C-4533-8739-841B8E54A89F}" srcOrd="7" destOrd="0" parTransId="{26A06CFE-83C9-404E-B84E-86FD4DE4F0A7}" sibTransId="{63F0283D-BC3F-4278-9AD8-4984296DB9AD}"/>
    <dgm:cxn modelId="{89367392-60DA-4D11-838D-E911161253DC}" srcId="{65313EE4-7099-46A3-BB6A-1173090AA735}" destId="{C3173EEC-2083-412D-AD21-6C01E5921BFB}" srcOrd="0" destOrd="0" parTransId="{3EF8CE82-0E45-47AC-A520-22C58189101E}" sibTransId="{D6672589-13E1-413E-AC84-06D0F8FC2FA9}"/>
    <dgm:cxn modelId="{47307598-5CC9-45C9-A32A-2240C11B6902}" srcId="{65313EE4-7099-46A3-BB6A-1173090AA735}" destId="{54C88DA5-BBBC-4CF3-A16E-2475B7A7F87B}" srcOrd="3" destOrd="0" parTransId="{B52BC834-171F-4C98-9108-39CCD2C2C103}" sibTransId="{0462480E-F6D4-4468-A8CB-E2D14F0E9353}"/>
    <dgm:cxn modelId="{84F211A0-1F16-4B16-BBC5-B8D9BBA10E2A}" srcId="{65313EE4-7099-46A3-BB6A-1173090AA735}" destId="{4E658F38-172E-4BAE-BAA3-9684BD0755D6}" srcOrd="4" destOrd="0" parTransId="{60C79009-C6A4-4EBD-A2AC-8782E7C0A93D}" sibTransId="{66392646-B01A-4BCD-8257-CA539C6A894B}"/>
    <dgm:cxn modelId="{EBCACFAB-73C1-4205-A364-75EF44E34E37}" srcId="{65313EE4-7099-46A3-BB6A-1173090AA735}" destId="{333E445E-360D-4CA8-90F8-676BB9BC371E}" srcOrd="6" destOrd="0" parTransId="{0DB7EDF2-8EE8-402D-83A4-C0A52B8ED5D4}" sibTransId="{515F439E-E4E4-4561-AA34-5771E5E345D4}"/>
    <dgm:cxn modelId="{FCBCD0C3-BBA1-4A1B-B3B6-2EE5D8EF962E}" srcId="{65313EE4-7099-46A3-BB6A-1173090AA735}" destId="{9D6F7C51-1F3A-447B-B9BB-83710551C301}" srcOrd="8" destOrd="0" parTransId="{6B50FAB5-F175-4FE9-AE36-904F6E462223}" sibTransId="{B7C359A4-6CDD-40D6-AAA2-22EC59ED8BC8}"/>
    <dgm:cxn modelId="{CEC3DB68-FDB6-7240-A47E-4FA37E36300D}" type="presParOf" srcId="{5113AA7B-7434-3844-9AA9-04968DEEA320}" destId="{BB2EE571-0226-CF4A-8C85-271922FA3D09}" srcOrd="0" destOrd="0" presId="urn:microsoft.com/office/officeart/2005/8/layout/default"/>
    <dgm:cxn modelId="{C2E041ED-77F6-8748-811F-928BE78BCA1A}" type="presParOf" srcId="{5113AA7B-7434-3844-9AA9-04968DEEA320}" destId="{51415513-BA55-B947-9E9B-F232AEB68321}" srcOrd="1" destOrd="0" presId="urn:microsoft.com/office/officeart/2005/8/layout/default"/>
    <dgm:cxn modelId="{D9ABD9DA-518E-B14E-B98C-816B491F7E31}" type="presParOf" srcId="{5113AA7B-7434-3844-9AA9-04968DEEA320}" destId="{A1EB476D-C20C-FB4D-B3AB-A1433EF7E140}" srcOrd="2" destOrd="0" presId="urn:microsoft.com/office/officeart/2005/8/layout/default"/>
    <dgm:cxn modelId="{FD014477-043F-134A-A23C-49763C92C273}" type="presParOf" srcId="{5113AA7B-7434-3844-9AA9-04968DEEA320}" destId="{88874421-D6BC-7C45-906D-58EC66FD2423}" srcOrd="3" destOrd="0" presId="urn:microsoft.com/office/officeart/2005/8/layout/default"/>
    <dgm:cxn modelId="{EE365408-3820-8E48-A5E1-9F1098E1F6F2}" type="presParOf" srcId="{5113AA7B-7434-3844-9AA9-04968DEEA320}" destId="{A1F5918B-2848-5C45-BEE7-D83D5155A5C6}" srcOrd="4" destOrd="0" presId="urn:microsoft.com/office/officeart/2005/8/layout/default"/>
    <dgm:cxn modelId="{8604A267-BA8B-5841-8116-471E58055292}" type="presParOf" srcId="{5113AA7B-7434-3844-9AA9-04968DEEA320}" destId="{0F6D4629-E616-644D-9B45-3159F3E0E750}" srcOrd="5" destOrd="0" presId="urn:microsoft.com/office/officeart/2005/8/layout/default"/>
    <dgm:cxn modelId="{9A040787-07FD-5D41-A135-CA9A0875352A}" type="presParOf" srcId="{5113AA7B-7434-3844-9AA9-04968DEEA320}" destId="{03E57786-BD1D-1442-8458-72F1FC6B63CC}" srcOrd="6" destOrd="0" presId="urn:microsoft.com/office/officeart/2005/8/layout/default"/>
    <dgm:cxn modelId="{2DE7A1B3-D295-6F45-899F-E1E21C0C9974}" type="presParOf" srcId="{5113AA7B-7434-3844-9AA9-04968DEEA320}" destId="{FE2F952C-C9D5-AE40-9620-2D44F7F42D9B}" srcOrd="7" destOrd="0" presId="urn:microsoft.com/office/officeart/2005/8/layout/default"/>
    <dgm:cxn modelId="{1F13CFAE-73C8-D64D-8CC7-338517D87D25}" type="presParOf" srcId="{5113AA7B-7434-3844-9AA9-04968DEEA320}" destId="{F27A6A1B-93FC-F94E-8885-C86AF7881C9E}" srcOrd="8" destOrd="0" presId="urn:microsoft.com/office/officeart/2005/8/layout/default"/>
    <dgm:cxn modelId="{1F121A63-E9BE-0648-9BE8-E0C26ACDAB85}" type="presParOf" srcId="{5113AA7B-7434-3844-9AA9-04968DEEA320}" destId="{E201EC70-9D01-5545-A7C3-FF6D73817501}" srcOrd="9" destOrd="0" presId="urn:microsoft.com/office/officeart/2005/8/layout/default"/>
    <dgm:cxn modelId="{AF1E8D92-5256-D344-BE08-EEC8DB58AFFC}" type="presParOf" srcId="{5113AA7B-7434-3844-9AA9-04968DEEA320}" destId="{B2B55B78-2E75-C148-88E2-A3E48252BB2D}" srcOrd="10" destOrd="0" presId="urn:microsoft.com/office/officeart/2005/8/layout/default"/>
    <dgm:cxn modelId="{5658EFC8-A1D8-0B4A-9609-FA93D753E3B9}" type="presParOf" srcId="{5113AA7B-7434-3844-9AA9-04968DEEA320}" destId="{ADFACF33-59B9-9249-B2C5-D0AC8E7517E6}" srcOrd="11" destOrd="0" presId="urn:microsoft.com/office/officeart/2005/8/layout/default"/>
    <dgm:cxn modelId="{6612CB20-6813-9C48-B247-DB447A9CCFDE}" type="presParOf" srcId="{5113AA7B-7434-3844-9AA9-04968DEEA320}" destId="{46FCA99D-D4A5-2146-A885-A5B950D73F93}" srcOrd="12" destOrd="0" presId="urn:microsoft.com/office/officeart/2005/8/layout/default"/>
    <dgm:cxn modelId="{3511A1E8-5013-E148-983C-28DF86D82CED}" type="presParOf" srcId="{5113AA7B-7434-3844-9AA9-04968DEEA320}" destId="{E2DF689F-18B0-EB42-9987-170C78F10FE8}" srcOrd="13" destOrd="0" presId="urn:microsoft.com/office/officeart/2005/8/layout/default"/>
    <dgm:cxn modelId="{CF5DDF10-5DDA-7549-B043-21B1386E3769}" type="presParOf" srcId="{5113AA7B-7434-3844-9AA9-04968DEEA320}" destId="{208C10E0-CF30-AC4F-B24B-701D778B9D0C}" srcOrd="14" destOrd="0" presId="urn:microsoft.com/office/officeart/2005/8/layout/default"/>
    <dgm:cxn modelId="{92002B12-F78F-FD46-9CCB-CC76A0E504AA}" type="presParOf" srcId="{5113AA7B-7434-3844-9AA9-04968DEEA320}" destId="{405F1115-BF32-194F-ADE3-9850FBCB0A9B}" srcOrd="15" destOrd="0" presId="urn:microsoft.com/office/officeart/2005/8/layout/default"/>
    <dgm:cxn modelId="{D5E852FA-BD4F-ED44-B4AA-95A638921830}" type="presParOf" srcId="{5113AA7B-7434-3844-9AA9-04968DEEA320}" destId="{57447E2D-7DBF-B847-8DE7-95C5157FB5EB}" srcOrd="1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EE571-0226-CF4A-8C85-271922FA3D09}">
      <dsp:nvSpPr>
        <dsp:cNvPr id="0" name=""/>
        <dsp:cNvSpPr/>
      </dsp:nvSpPr>
      <dsp:spPr>
        <a:xfrm>
          <a:off x="681882" y="2618"/>
          <a:ext cx="2328903" cy="1397341"/>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Baseline assessment of functional capacity and physical activity</a:t>
          </a:r>
        </a:p>
      </dsp:txBody>
      <dsp:txXfrm>
        <a:off x="681882" y="2618"/>
        <a:ext cx="2328903" cy="1397341"/>
      </dsp:txXfrm>
    </dsp:sp>
    <dsp:sp modelId="{A1EB476D-C20C-FB4D-B3AB-A1433EF7E140}">
      <dsp:nvSpPr>
        <dsp:cNvPr id="0" name=""/>
        <dsp:cNvSpPr/>
      </dsp:nvSpPr>
      <dsp:spPr>
        <a:xfrm>
          <a:off x="3243675" y="2618"/>
          <a:ext cx="2328903" cy="1397341"/>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Individualized risk assessment</a:t>
          </a:r>
        </a:p>
      </dsp:txBody>
      <dsp:txXfrm>
        <a:off x="3243675" y="2618"/>
        <a:ext cx="2328903" cy="1397341"/>
      </dsp:txXfrm>
    </dsp:sp>
    <dsp:sp modelId="{A1F5918B-2848-5C45-BEE7-D83D5155A5C6}">
      <dsp:nvSpPr>
        <dsp:cNvPr id="0" name=""/>
        <dsp:cNvSpPr/>
      </dsp:nvSpPr>
      <dsp:spPr>
        <a:xfrm>
          <a:off x="5805468" y="2618"/>
          <a:ext cx="2328903" cy="1397341"/>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Individualized exercise prescription</a:t>
          </a:r>
        </a:p>
      </dsp:txBody>
      <dsp:txXfrm>
        <a:off x="5805468" y="2618"/>
        <a:ext cx="2328903" cy="1397341"/>
      </dsp:txXfrm>
    </dsp:sp>
    <dsp:sp modelId="{03E57786-BD1D-1442-8458-72F1FC6B63CC}">
      <dsp:nvSpPr>
        <dsp:cNvPr id="0" name=""/>
        <dsp:cNvSpPr/>
      </dsp:nvSpPr>
      <dsp:spPr>
        <a:xfrm>
          <a:off x="681882" y="1632850"/>
          <a:ext cx="2328903" cy="1397341"/>
        </a:xfrm>
        <a:prstGeom prst="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Monitored exercise (including telemetry)</a:t>
          </a:r>
        </a:p>
      </dsp:txBody>
      <dsp:txXfrm>
        <a:off x="681882" y="1632850"/>
        <a:ext cx="2328903" cy="1397341"/>
      </dsp:txXfrm>
    </dsp:sp>
    <dsp:sp modelId="{F27A6A1B-93FC-F94E-8885-C86AF7881C9E}">
      <dsp:nvSpPr>
        <dsp:cNvPr id="0" name=""/>
        <dsp:cNvSpPr/>
      </dsp:nvSpPr>
      <dsp:spPr>
        <a:xfrm>
          <a:off x="3243675" y="1632850"/>
          <a:ext cx="2328903" cy="1397341"/>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Education – self-care, risk factor modification</a:t>
          </a:r>
        </a:p>
      </dsp:txBody>
      <dsp:txXfrm>
        <a:off x="3243675" y="1632850"/>
        <a:ext cx="2328903" cy="1397341"/>
      </dsp:txXfrm>
    </dsp:sp>
    <dsp:sp modelId="{B2B55B78-2E75-C148-88E2-A3E48252BB2D}">
      <dsp:nvSpPr>
        <dsp:cNvPr id="0" name=""/>
        <dsp:cNvSpPr/>
      </dsp:nvSpPr>
      <dsp:spPr>
        <a:xfrm>
          <a:off x="5805468" y="1632850"/>
          <a:ext cx="2328903" cy="1397341"/>
        </a:xfrm>
        <a:prstGeom prst="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Diet and nutritional counseling </a:t>
          </a:r>
        </a:p>
      </dsp:txBody>
      <dsp:txXfrm>
        <a:off x="5805468" y="1632850"/>
        <a:ext cx="2328903" cy="1397341"/>
      </dsp:txXfrm>
    </dsp:sp>
    <dsp:sp modelId="{46FCA99D-D4A5-2146-A885-A5B950D73F93}">
      <dsp:nvSpPr>
        <dsp:cNvPr id="0" name=""/>
        <dsp:cNvSpPr/>
      </dsp:nvSpPr>
      <dsp:spPr>
        <a:xfrm>
          <a:off x="681882" y="3263082"/>
          <a:ext cx="2328903" cy="1397341"/>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Access to smoking cessation program</a:t>
          </a:r>
        </a:p>
      </dsp:txBody>
      <dsp:txXfrm>
        <a:off x="681882" y="3263082"/>
        <a:ext cx="2328903" cy="1397341"/>
      </dsp:txXfrm>
    </dsp:sp>
    <dsp:sp modelId="{208C10E0-CF30-AC4F-B24B-701D778B9D0C}">
      <dsp:nvSpPr>
        <dsp:cNvPr id="0" name=""/>
        <dsp:cNvSpPr/>
      </dsp:nvSpPr>
      <dsp:spPr>
        <a:xfrm>
          <a:off x="3243675" y="3263082"/>
          <a:ext cx="2328903" cy="1397341"/>
        </a:xfrm>
        <a:prstGeom prst="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Psychosocial assessment</a:t>
          </a:r>
        </a:p>
      </dsp:txBody>
      <dsp:txXfrm>
        <a:off x="3243675" y="3263082"/>
        <a:ext cx="2328903" cy="1397341"/>
      </dsp:txXfrm>
    </dsp:sp>
    <dsp:sp modelId="{57447E2D-7DBF-B847-8DE7-95C5157FB5EB}">
      <dsp:nvSpPr>
        <dsp:cNvPr id="0" name=""/>
        <dsp:cNvSpPr/>
      </dsp:nvSpPr>
      <dsp:spPr>
        <a:xfrm>
          <a:off x="5805468" y="3263082"/>
          <a:ext cx="2328903" cy="139734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Monitoring progress</a:t>
          </a:r>
        </a:p>
      </dsp:txBody>
      <dsp:txXfrm>
        <a:off x="5805468" y="3263082"/>
        <a:ext cx="2328903" cy="13973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559531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643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30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5257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698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2639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746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5978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4485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45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2012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281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211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1960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4961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4279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2562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414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5095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451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6077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0102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704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2822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0435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7888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8462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5279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7927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2048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8175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8405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272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610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350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014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360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590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466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5494-F4C9-4690-A235-B6B3FDA073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F84D9-42DE-4CC3-A53F-605D7A152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E54CD-F32D-4F6E-8244-C9CE2DC486C3}"/>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2C290070-1140-4521-96C8-EFC4AA62F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4F92A-E2DB-4A51-B597-6491AD91BB4D}"/>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C3983442-3FA0-4C3E-8E11-FCD9CAF6B579}"/>
              </a:ext>
            </a:extLst>
          </p:cNvPr>
          <p:cNvSpPr/>
          <p:nvPr userDrawn="1"/>
        </p:nvSpPr>
        <p:spPr>
          <a:xfrm>
            <a:off x="0" y="6337300"/>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11D29A11-355B-416D-A427-1E1A2BCF160B}"/>
              </a:ext>
            </a:extLst>
          </p:cNvPr>
          <p:cNvSpPr/>
          <p:nvPr userDrawn="1"/>
        </p:nvSpPr>
        <p:spPr>
          <a:xfrm>
            <a:off x="0" y="0"/>
            <a:ext cx="12192000" cy="2705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A picture containing drawing&#10;&#10;Description automatically generated">
            <a:extLst>
              <a:ext uri="{FF2B5EF4-FFF2-40B4-BE49-F238E27FC236}">
                <a16:creationId xmlns:a16="http://schemas.microsoft.com/office/drawing/2014/main" id="{499A3856-6A6B-45B3-99EB-8AC0295F3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6320" y="4981742"/>
            <a:ext cx="2545712" cy="1122166"/>
          </a:xfrm>
          <a:prstGeom prst="rect">
            <a:avLst/>
          </a:prstGeom>
        </p:spPr>
      </p:pic>
    </p:spTree>
    <p:extLst>
      <p:ext uri="{BB962C8B-B14F-4D97-AF65-F5344CB8AC3E}">
        <p14:creationId xmlns:p14="http://schemas.microsoft.com/office/powerpoint/2010/main" val="394454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2402-0CBA-4D77-8072-7DA981E38C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9B1C6-8DD4-4367-AE33-D4CD3311A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C6487-E377-4514-97EF-BFDE122033E3}"/>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D2759CDA-2710-4225-AEB6-5C08A89DE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D05FC-6954-4D53-B740-9D66F10731F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260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215E9-7822-4F4C-94D1-B73651669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BC7000-E170-4BFC-8FF2-45754C707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70A6-9DCC-447B-90D7-357F982EA3CB}"/>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D54F9BB0-3FEB-4D0A-8FAE-748FD00F2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A22F6-A19E-4A93-9003-86C5436B952A}"/>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3285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DC08-DEF2-4DB0-9DF7-EBBFB1C2A580}"/>
              </a:ext>
            </a:extLst>
          </p:cNvPr>
          <p:cNvSpPr>
            <a:spLocks noGrp="1"/>
          </p:cNvSpPr>
          <p:nvPr>
            <p:ph type="title"/>
          </p:nvPr>
        </p:nvSpPr>
        <p:spPr>
          <a:xfrm>
            <a:off x="695400" y="365125"/>
            <a:ext cx="10801200" cy="975643"/>
          </a:xfrm>
        </p:spPr>
        <p:txBody>
          <a:bodyPr>
            <a:normAutofit/>
          </a:bodyPr>
          <a:lstStyle>
            <a:lvl1pPr>
              <a:defRPr sz="4000" b="1">
                <a:latin typeface="Arial Nova Cond" panose="020B0506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EE70F4-EDB6-4A3D-A9E7-13C4A4F0147F}"/>
              </a:ext>
            </a:extLst>
          </p:cNvPr>
          <p:cNvSpPr>
            <a:spLocks noGrp="1"/>
          </p:cNvSpPr>
          <p:nvPr>
            <p:ph idx="1"/>
          </p:nvPr>
        </p:nvSpPr>
        <p:spPr>
          <a:xfrm>
            <a:off x="695400" y="1484784"/>
            <a:ext cx="10801200" cy="4692179"/>
          </a:xfrm>
        </p:spPr>
        <p:txBody>
          <a:bodyPr/>
          <a:lstStyle>
            <a:lvl1pPr>
              <a:defRPr>
                <a:latin typeface="Arial Nova Cond" panose="020B0506020202020204" pitchFamily="34" charset="0"/>
              </a:defRPr>
            </a:lvl1pPr>
            <a:lvl2pPr>
              <a:defRPr>
                <a:latin typeface="Arial Nova Cond" panose="020B0506020202020204" pitchFamily="34" charset="0"/>
              </a:defRPr>
            </a:lvl2pPr>
            <a:lvl3pPr>
              <a:defRPr>
                <a:latin typeface="Arial Nova Cond" panose="020B0506020202020204" pitchFamily="34" charset="0"/>
              </a:defRPr>
            </a:lvl3pPr>
            <a:lvl4pPr>
              <a:defRPr>
                <a:latin typeface="Arial Nova Cond" panose="020B0506020202020204" pitchFamily="34" charset="0"/>
              </a:defRPr>
            </a:lvl4pPr>
            <a:lvl5pPr>
              <a:defRPr>
                <a:latin typeface="Arial Nova Cond" panose="020B0506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F56523-78FC-4D37-B6CE-DF284107F58D}"/>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FFC69CC9-0BFE-4FF6-9ED0-C228547C3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DF5EF-5F55-4D54-9EF4-1D819ACADB5A}"/>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D1AFC6F8-4650-447A-B8F8-5C13E175E952}"/>
              </a:ext>
            </a:extLst>
          </p:cNvPr>
          <p:cNvSpPr/>
          <p:nvPr userDrawn="1"/>
        </p:nvSpPr>
        <p:spPr>
          <a:xfrm>
            <a:off x="0" y="6292676"/>
            <a:ext cx="12192000" cy="5653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descr="A picture containing drawing&#10;&#10;Description automatically generated">
            <a:extLst>
              <a:ext uri="{FF2B5EF4-FFF2-40B4-BE49-F238E27FC236}">
                <a16:creationId xmlns:a16="http://schemas.microsoft.com/office/drawing/2014/main" id="{1217EB6C-DDC8-4FF2-B53A-1891581A91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2504" y="5661248"/>
            <a:ext cx="1431060" cy="630820"/>
          </a:xfrm>
          <a:prstGeom prst="rect">
            <a:avLst/>
          </a:prstGeom>
        </p:spPr>
      </p:pic>
      <p:sp>
        <p:nvSpPr>
          <p:cNvPr id="11" name="TextBox 10">
            <a:extLst>
              <a:ext uri="{FF2B5EF4-FFF2-40B4-BE49-F238E27FC236}">
                <a16:creationId xmlns:a16="http://schemas.microsoft.com/office/drawing/2014/main" id="{72C836E7-F5EB-4CEE-AE10-36D5F2A0BB81}"/>
              </a:ext>
            </a:extLst>
          </p:cNvPr>
          <p:cNvSpPr txBox="1"/>
          <p:nvPr userDrawn="1"/>
        </p:nvSpPr>
        <p:spPr>
          <a:xfrm>
            <a:off x="184448" y="6309320"/>
            <a:ext cx="11312152" cy="307777"/>
          </a:xfrm>
          <a:prstGeom prst="rect">
            <a:avLst/>
          </a:prstGeom>
          <a:noFill/>
        </p:spPr>
        <p:txBody>
          <a:bodyPr wrap="square" rtlCol="0">
            <a:spAutoFit/>
          </a:bodyPr>
          <a:lstStyle/>
          <a:p>
            <a:r>
              <a:rPr lang="en-CA" sz="1400" b="1" dirty="0">
                <a:effectLst>
                  <a:glow rad="101600">
                    <a:schemeClr val="bg1">
                      <a:alpha val="60000"/>
                    </a:schemeClr>
                  </a:glow>
                </a:effectLst>
                <a:latin typeface="Arial Nova Cond" panose="020B0506020202020204" pitchFamily="34" charset="0"/>
              </a:rPr>
              <a:t>CCS/CHFS Heart Failure Guidelines – CCS.ca</a:t>
            </a:r>
          </a:p>
        </p:txBody>
      </p:sp>
    </p:spTree>
    <p:extLst>
      <p:ext uri="{BB962C8B-B14F-4D97-AF65-F5344CB8AC3E}">
        <p14:creationId xmlns:p14="http://schemas.microsoft.com/office/powerpoint/2010/main" val="87547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17B-1A89-410D-8EB0-3FB40F3EF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F1A283-86C6-4AD4-9E00-D8697560B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AF0AC-4A38-474E-84B8-A968B97D0F1E}"/>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6DF2996D-888B-4AD5-B446-157C56AA5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CC1F1-0501-41B7-917E-C30906FC4D60}"/>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257984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F18C-30DD-4665-B5F8-214A2A9E5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605A-9DBE-4413-942F-1CF238F81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E6197-0CF5-4B6D-B547-951472DC7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362A8-4B45-422A-B892-D8D545102BF3}"/>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6" name="Footer Placeholder 5">
            <a:extLst>
              <a:ext uri="{FF2B5EF4-FFF2-40B4-BE49-F238E27FC236}">
                <a16:creationId xmlns:a16="http://schemas.microsoft.com/office/drawing/2014/main" id="{AB7C8096-D90D-445A-810D-4325AE02D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14F71-9ECE-4C1D-A221-905464FA189D}"/>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82917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0BB3-6D98-4529-8730-0EFB2F5792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9243D-0438-4D34-9B2B-6E6BF6510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79F6A-DAD3-4DE5-ABF7-031225ED9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161C1-1882-42AC-B4FA-45BB0F966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CE90B-8995-41DD-87A6-903B74B3D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ADE7B-6AA3-4437-B497-6CFDB8403105}"/>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8" name="Footer Placeholder 7">
            <a:extLst>
              <a:ext uri="{FF2B5EF4-FFF2-40B4-BE49-F238E27FC236}">
                <a16:creationId xmlns:a16="http://schemas.microsoft.com/office/drawing/2014/main" id="{F216F50F-8450-4763-8FD9-A52BEBF774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560C7-6CF0-4871-9191-A16460F59689}"/>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62121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36B6-F6D4-465E-A155-0D1A7868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A8FB20-9DE0-4986-A4FD-D9631A22B7D8}"/>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4" name="Footer Placeholder 3">
            <a:extLst>
              <a:ext uri="{FF2B5EF4-FFF2-40B4-BE49-F238E27FC236}">
                <a16:creationId xmlns:a16="http://schemas.microsoft.com/office/drawing/2014/main" id="{C1D48EC9-D151-4BC0-85B6-9864B8E199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85ACEB-AC6E-4AF7-8A06-43E2C4FDFF66}"/>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9336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55EA3-9C83-4AE1-8876-3D50E5EC739D}"/>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3" name="Footer Placeholder 2">
            <a:extLst>
              <a:ext uri="{FF2B5EF4-FFF2-40B4-BE49-F238E27FC236}">
                <a16:creationId xmlns:a16="http://schemas.microsoft.com/office/drawing/2014/main" id="{D57B0EB2-33FA-4013-BC45-EA74128A1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A39E7-0F79-4C47-A3B4-907B74CB7F11}"/>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449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3468-B67E-409D-939B-B7B3FD857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150CB-F9DC-499A-87E5-EA17620DE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0457D-998C-4DF5-B34D-CA24CA680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4C8A9-4E3A-43BF-BA60-0243556AAABC}"/>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6" name="Footer Placeholder 5">
            <a:extLst>
              <a:ext uri="{FF2B5EF4-FFF2-40B4-BE49-F238E27FC236}">
                <a16:creationId xmlns:a16="http://schemas.microsoft.com/office/drawing/2014/main" id="{63D6EDC8-6661-44F7-A485-5DCE5CF29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DC28F-420A-4059-87B3-37646EF35D8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2845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BF20D3-0E47-4B29-92D9-0B4F026ADF82}"/>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6" name="Footer Placeholder 5">
            <a:extLst>
              <a:ext uri="{FF2B5EF4-FFF2-40B4-BE49-F238E27FC236}">
                <a16:creationId xmlns:a16="http://schemas.microsoft.com/office/drawing/2014/main" id="{C081D24F-7D91-4D5B-AD44-E7EE96E07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B547D-C572-40C3-BC76-7C6FCA343215}"/>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18" name="Rectangle 17">
            <a:extLst>
              <a:ext uri="{FF2B5EF4-FFF2-40B4-BE49-F238E27FC236}">
                <a16:creationId xmlns:a16="http://schemas.microsoft.com/office/drawing/2014/main" id="{4EEDFDCC-0829-463D-93A2-F013D8697EE6}"/>
              </a:ext>
            </a:extLst>
          </p:cNvPr>
          <p:cNvSpPr/>
          <p:nvPr userDrawn="1"/>
        </p:nvSpPr>
        <p:spPr>
          <a:xfrm>
            <a:off x="0" y="6320060"/>
            <a:ext cx="12192000" cy="565324"/>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descr="A close up of a logo&#10;&#10;Description automatically generated">
            <a:extLst>
              <a:ext uri="{FF2B5EF4-FFF2-40B4-BE49-F238E27FC236}">
                <a16:creationId xmlns:a16="http://schemas.microsoft.com/office/drawing/2014/main" id="{F10AD4EB-1052-4961-A9CF-3B2F32CDA7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
        <p:nvSpPr>
          <p:cNvPr id="9" name="TextBox 8">
            <a:extLst>
              <a:ext uri="{FF2B5EF4-FFF2-40B4-BE49-F238E27FC236}">
                <a16:creationId xmlns:a16="http://schemas.microsoft.com/office/drawing/2014/main" id="{F1AC5D98-D5E7-47D7-9A07-06226B75CDF9}"/>
              </a:ext>
            </a:extLst>
          </p:cNvPr>
          <p:cNvSpPr txBox="1"/>
          <p:nvPr userDrawn="1"/>
        </p:nvSpPr>
        <p:spPr>
          <a:xfrm>
            <a:off x="184448" y="6309320"/>
            <a:ext cx="11312152" cy="307777"/>
          </a:xfrm>
          <a:prstGeom prst="rect">
            <a:avLst/>
          </a:prstGeom>
          <a:noFill/>
        </p:spPr>
        <p:txBody>
          <a:bodyPr wrap="square" rtlCol="0">
            <a:spAutoFit/>
          </a:bodyPr>
          <a:lstStyle/>
          <a:p>
            <a:r>
              <a:rPr lang="en-CA" sz="1400" b="1" dirty="0">
                <a:effectLst>
                  <a:glow rad="101600">
                    <a:prstClr val="white">
                      <a:alpha val="60000"/>
                    </a:prstClr>
                  </a:glow>
                </a:effectLst>
                <a:latin typeface="Arial Nova Cond" panose="020B0506020202020204" pitchFamily="34" charset="0"/>
              </a:rPr>
              <a:t>CCS/CHFS Heart Failure Guidelines – CCS.ca</a:t>
            </a:r>
          </a:p>
        </p:txBody>
      </p:sp>
    </p:spTree>
    <p:extLst>
      <p:ext uri="{BB962C8B-B14F-4D97-AF65-F5344CB8AC3E}">
        <p14:creationId xmlns:p14="http://schemas.microsoft.com/office/powerpoint/2010/main" val="409750555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1E2C3-B105-4A29-9701-6FB5E0182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3F4EA2-E18D-46CA-B12D-16FC90EB7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DEE1B-27DC-4FC1-A2AD-3C85D5BC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AD1B1199-5546-4829-A68B-804CE6490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831D12-2863-4553-BE01-14D5A0903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50B4F-F87F-4A41-89A1-72E4B44A6E18}" type="slidenum">
              <a:rPr lang="en-US" smtClean="0"/>
              <a:t>‹#›</a:t>
            </a:fld>
            <a:endParaRPr lang="en-US"/>
          </a:p>
        </p:txBody>
      </p:sp>
    </p:spTree>
    <p:extLst>
      <p:ext uri="{BB962C8B-B14F-4D97-AF65-F5344CB8AC3E}">
        <p14:creationId xmlns:p14="http://schemas.microsoft.com/office/powerpoint/2010/main" val="817730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uidelines@ccs.c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hyperlink" Target="http://www.advancecareplanning.c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sv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s://ccs.ca/guidelines-and-position-statement-librar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ccs.ca/guideline-resourc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6;g81793161dd_0_25"/>
          <p:cNvSpPr txBox="1">
            <a:spLocks/>
          </p:cNvSpPr>
          <p:nvPr/>
        </p:nvSpPr>
        <p:spPr>
          <a:xfrm>
            <a:off x="556849" y="1455228"/>
            <a:ext cx="11078301" cy="1325700"/>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0"/>
              </a:spcAft>
            </a:pPr>
            <a:r>
              <a:rPr lang="en-CA" sz="2800" dirty="0">
                <a:solidFill>
                  <a:srgbClr val="FF0000"/>
                </a:solidFill>
                <a:latin typeface="Arial" panose="020B0604020202020204" pitchFamily="34" charset="0"/>
                <a:ea typeface="Calibri" panose="020F0502020204030204" pitchFamily="34" charset="0"/>
                <a:cs typeface="Calibri" panose="020F0502020204030204" pitchFamily="34" charset="0"/>
              </a:rPr>
              <a:t> </a:t>
            </a:r>
            <a:endParaRPr lang="en-CA"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0"/>
              </a:spcBef>
            </a:pPr>
            <a:endParaRPr lang="en-US" sz="4000" b="1" dirty="0">
              <a:latin typeface="Arial Nova Cond" panose="020B0506020202020204" pitchFamily="34" charset="0"/>
            </a:endParaRPr>
          </a:p>
          <a:p>
            <a:pPr algn="ctr">
              <a:lnSpc>
                <a:spcPct val="120000"/>
              </a:lnSpc>
              <a:spcBef>
                <a:spcPts val="0"/>
              </a:spcBef>
            </a:pPr>
            <a:r>
              <a:rPr lang="en-US" b="1" dirty="0">
                <a:latin typeface="Arial Nova Cond" panose="020B0506020202020204" pitchFamily="34" charset="0"/>
              </a:rPr>
              <a:t>Non-pharmacological management of HF: nutrition, cardiac rehabilitation and advance care planning</a:t>
            </a:r>
          </a:p>
          <a:p>
            <a:pPr algn="ctr">
              <a:lnSpc>
                <a:spcPct val="120000"/>
              </a:lnSpc>
              <a:spcBef>
                <a:spcPts val="0"/>
              </a:spcBef>
            </a:pPr>
            <a:r>
              <a:rPr lang="en-US" sz="2400" i="1" dirty="0">
                <a:latin typeface="Arial Nova Cond" panose="020B0506020202020204" pitchFamily="34" charset="0"/>
              </a:rPr>
              <a:t>Guidance from the CCS/CHFS 2021 Heart Failure Guideline Panel</a:t>
            </a:r>
          </a:p>
          <a:p>
            <a:pPr algn="ctr">
              <a:lnSpc>
                <a:spcPct val="120000"/>
              </a:lnSpc>
              <a:spcBef>
                <a:spcPts val="0"/>
              </a:spcBef>
            </a:pPr>
            <a:endParaRPr lang="en-US" sz="3200" b="1" dirty="0">
              <a:latin typeface="Arial Nova Cond" panose="020B0506020202020204" pitchFamily="34" charset="0"/>
            </a:endParaRPr>
          </a:p>
          <a:p>
            <a:pPr algn="ctr">
              <a:lnSpc>
                <a:spcPct val="120000"/>
              </a:lnSpc>
              <a:spcBef>
                <a:spcPts val="0"/>
              </a:spcBef>
            </a:pPr>
            <a:r>
              <a:rPr lang="en-US" sz="3200" b="1" dirty="0">
                <a:latin typeface="Arial Nova Cond" panose="020B0506020202020204" pitchFamily="34" charset="0"/>
              </a:rPr>
              <a:t>July 15, 2021</a:t>
            </a:r>
          </a:p>
        </p:txBody>
      </p:sp>
      <p:sp>
        <p:nvSpPr>
          <p:cNvPr id="2" name="Rectangle 1">
            <a:extLst>
              <a:ext uri="{FF2B5EF4-FFF2-40B4-BE49-F238E27FC236}">
                <a16:creationId xmlns:a16="http://schemas.microsoft.com/office/drawing/2014/main" id="{2DD7D109-BA4C-47B5-BF93-592139D403AF}"/>
              </a:ext>
            </a:extLst>
          </p:cNvPr>
          <p:cNvSpPr/>
          <p:nvPr/>
        </p:nvSpPr>
        <p:spPr>
          <a:xfrm>
            <a:off x="9120336" y="5085184"/>
            <a:ext cx="244280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F8EEA93-17AA-4737-B898-C03A29224916}"/>
              </a:ext>
            </a:extLst>
          </p:cNvPr>
          <p:cNvSpPr/>
          <p:nvPr/>
        </p:nvSpPr>
        <p:spPr>
          <a:xfrm>
            <a:off x="823055" y="4918681"/>
            <a:ext cx="10545890" cy="951158"/>
          </a:xfrm>
          <a:prstGeom prst="rect">
            <a:avLst/>
          </a:prstGeom>
        </p:spPr>
        <p:txBody>
          <a:bodyPr wrap="square" lIns="91440" tIns="45720" rIns="91440" bIns="45720" anchor="t">
            <a:spAutoFit/>
          </a:bodyPr>
          <a:lstStyle/>
          <a:p>
            <a:pPr algn="ctr">
              <a:lnSpc>
                <a:spcPct val="120000"/>
              </a:lnSpc>
            </a:pPr>
            <a:r>
              <a:rPr lang="en-US" sz="1600" dirty="0">
                <a:latin typeface="Arial Nova Cond"/>
              </a:rPr>
              <a:t>The Canadian Cardiovascular Society is grateful to our partner(s) for their commitment to building knowledge and expertise of the heart team. This program was made possible in part by Astra Zeneca, Bayer and Novartis Canada. CCS thanks our partners for their dissemination support so that healthcare providers can benefit from this important information.</a:t>
            </a:r>
            <a:r>
              <a:rPr lang="en-CA" sz="1600" dirty="0">
                <a:latin typeface="Arial Nova Cond"/>
              </a:rPr>
              <a:t> </a:t>
            </a:r>
          </a:p>
        </p:txBody>
      </p:sp>
      <p:pic>
        <p:nvPicPr>
          <p:cNvPr id="5" name="Picture 4" descr="A picture containing drawing&#10;&#10;Description automatically generated">
            <a:extLst>
              <a:ext uri="{FF2B5EF4-FFF2-40B4-BE49-F238E27FC236}">
                <a16:creationId xmlns:a16="http://schemas.microsoft.com/office/drawing/2014/main" id="{E24C44F1-A377-46EF-B3C6-A13F86072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504" y="5661248"/>
            <a:ext cx="1431060" cy="630820"/>
          </a:xfrm>
          <a:prstGeom prst="rect">
            <a:avLst/>
          </a:prstGeom>
        </p:spPr>
      </p:pic>
    </p:spTree>
    <p:extLst>
      <p:ext uri="{BB962C8B-B14F-4D97-AF65-F5344CB8AC3E}">
        <p14:creationId xmlns:p14="http://schemas.microsoft.com/office/powerpoint/2010/main" val="48719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latin typeface="Arial Nova Cond" panose="020B0506020202020204" pitchFamily="34" charset="0"/>
              </a:rPr>
              <a:t>Disclosure of potential conflicts of interest</a:t>
            </a:r>
            <a:endParaRPr lang="en-US" dirty="0"/>
          </a:p>
        </p:txBody>
      </p:sp>
      <p:sp>
        <p:nvSpPr>
          <p:cNvPr id="4" name="Rectangle 3">
            <a:extLst>
              <a:ext uri="{FF2B5EF4-FFF2-40B4-BE49-F238E27FC236}">
                <a16:creationId xmlns:a16="http://schemas.microsoft.com/office/drawing/2014/main" id="{EB6CE073-A01F-4948-B48D-551EF019AF9C}"/>
              </a:ext>
            </a:extLst>
          </p:cNvPr>
          <p:cNvSpPr/>
          <p:nvPr/>
        </p:nvSpPr>
        <p:spPr>
          <a:xfrm>
            <a:off x="1271465" y="1549812"/>
            <a:ext cx="4464496" cy="2308324"/>
          </a:xfrm>
          <a:prstGeom prst="rect">
            <a:avLst/>
          </a:prstGeom>
        </p:spPr>
        <p:txBody>
          <a:bodyPr wrap="square">
            <a:spAutoFit/>
          </a:bodyPr>
          <a:lstStyle/>
          <a:p>
            <a:r>
              <a:rPr lang="en-CA" b="1" dirty="0">
                <a:solidFill>
                  <a:srgbClr val="FF0000"/>
                </a:solidFill>
                <a:latin typeface="Arial Nova Cond" panose="020B0506020202020204" pitchFamily="34" charset="0"/>
              </a:rPr>
              <a:t>Sean Virani</a:t>
            </a:r>
          </a:p>
          <a:p>
            <a:r>
              <a:rPr lang="en-CA" b="1" dirty="0">
                <a:latin typeface="Arial Nova Cond" panose="020B0506020202020204" pitchFamily="34" charset="0"/>
              </a:rPr>
              <a:t>Consulting Fees/Honoraria:</a:t>
            </a:r>
            <a:r>
              <a:rPr lang="en-CA" dirty="0">
                <a:latin typeface="Arial Nova Cond" panose="020B0506020202020204" pitchFamily="34" charset="0"/>
              </a:rPr>
              <a:t> Abbott, Amgen, AstraZeneca, Bayer, Boehringer Ingelheim, BMS/Pfizer Alliance, Medtronic, Merck, Novartis, Pfizer, </a:t>
            </a:r>
            <a:r>
              <a:rPr lang="en-CA" dirty="0" err="1">
                <a:latin typeface="Arial Nova Cond" panose="020B0506020202020204" pitchFamily="34" charset="0"/>
              </a:rPr>
              <a:t>Servier</a:t>
            </a:r>
            <a:endParaRPr lang="en-CA" dirty="0">
              <a:latin typeface="Arial Nova Cond" panose="020B0506020202020204" pitchFamily="34" charset="0"/>
            </a:endParaRPr>
          </a:p>
          <a:p>
            <a:r>
              <a:rPr lang="en-CA" b="1" dirty="0">
                <a:latin typeface="Arial Nova Cond" panose="020B0506020202020204" pitchFamily="34" charset="0"/>
              </a:rPr>
              <a:t>Clinical Trials:</a:t>
            </a:r>
            <a:r>
              <a:rPr lang="en-CA" dirty="0">
                <a:latin typeface="Arial Nova Cond" panose="020B0506020202020204" pitchFamily="34" charset="0"/>
              </a:rPr>
              <a:t> Abbott, AstraZeneca, Boehringer Ingelheim, Medtronic, Novartis, Pfizer</a:t>
            </a:r>
          </a:p>
        </p:txBody>
      </p:sp>
      <p:sp>
        <p:nvSpPr>
          <p:cNvPr id="5" name="Rectangle 4">
            <a:extLst>
              <a:ext uri="{FF2B5EF4-FFF2-40B4-BE49-F238E27FC236}">
                <a16:creationId xmlns:a16="http://schemas.microsoft.com/office/drawing/2014/main" id="{64082089-15D8-4A24-85A0-0260E2BBA75F}"/>
              </a:ext>
            </a:extLst>
          </p:cNvPr>
          <p:cNvSpPr/>
          <p:nvPr/>
        </p:nvSpPr>
        <p:spPr>
          <a:xfrm>
            <a:off x="1271462" y="3917955"/>
            <a:ext cx="4346892" cy="1754326"/>
          </a:xfrm>
          <a:prstGeom prst="rect">
            <a:avLst/>
          </a:prstGeom>
        </p:spPr>
        <p:txBody>
          <a:bodyPr wrap="square">
            <a:spAutoFit/>
          </a:bodyPr>
          <a:lstStyle/>
          <a:p>
            <a:r>
              <a:rPr lang="en-CA" b="1" dirty="0">
                <a:solidFill>
                  <a:srgbClr val="FF0000"/>
                </a:solidFill>
                <a:latin typeface="Arial Nova Cond" panose="020B0506020202020204" pitchFamily="34" charset="0"/>
              </a:rPr>
              <a:t>Harriette Van Spall</a:t>
            </a:r>
          </a:p>
          <a:p>
            <a:r>
              <a:rPr lang="en-CA" b="1" dirty="0">
                <a:latin typeface="Arial Nova Cond" panose="020B0506020202020204" pitchFamily="34" charset="0"/>
              </a:rPr>
              <a:t>Grants/Research Support: </a:t>
            </a:r>
            <a:r>
              <a:rPr lang="en-US" dirty="0">
                <a:latin typeface="Arial Nova Cond" panose="020B0506020202020204" pitchFamily="34" charset="0"/>
              </a:rPr>
              <a:t>Canadian Institutes of Health Research, Heart and Stroke Foundation, Ontario’s Ministry of Health and Long-Term Care</a:t>
            </a:r>
          </a:p>
          <a:p>
            <a:endParaRPr lang="en-CA" dirty="0">
              <a:latin typeface="Arial Nova Cond" panose="020B0506020202020204" pitchFamily="34" charset="0"/>
            </a:endParaRPr>
          </a:p>
        </p:txBody>
      </p:sp>
      <p:sp>
        <p:nvSpPr>
          <p:cNvPr id="6" name="Rectangle 5">
            <a:extLst>
              <a:ext uri="{FF2B5EF4-FFF2-40B4-BE49-F238E27FC236}">
                <a16:creationId xmlns:a16="http://schemas.microsoft.com/office/drawing/2014/main" id="{26296AD3-1C5F-4395-B8EA-3AF93F3A16F6}"/>
              </a:ext>
            </a:extLst>
          </p:cNvPr>
          <p:cNvSpPr/>
          <p:nvPr/>
        </p:nvSpPr>
        <p:spPr>
          <a:xfrm>
            <a:off x="6606659" y="1573969"/>
            <a:ext cx="4555894" cy="1754326"/>
          </a:xfrm>
          <a:prstGeom prst="rect">
            <a:avLst/>
          </a:prstGeom>
        </p:spPr>
        <p:txBody>
          <a:bodyPr wrap="square">
            <a:spAutoFit/>
          </a:bodyPr>
          <a:lstStyle/>
          <a:p>
            <a:r>
              <a:rPr lang="en-CA" b="1" dirty="0">
                <a:solidFill>
                  <a:srgbClr val="FF0000"/>
                </a:solidFill>
                <a:latin typeface="Arial Nova Cond" panose="020B0506020202020204" pitchFamily="34" charset="0"/>
              </a:rPr>
              <a:t>Elizabeth Swiggum</a:t>
            </a:r>
          </a:p>
          <a:p>
            <a:r>
              <a:rPr lang="en-CA" b="1" dirty="0">
                <a:latin typeface="Arial Nova Cond" panose="020B0506020202020204" pitchFamily="34" charset="0"/>
              </a:rPr>
              <a:t>Consulting Fees/Honoraria: </a:t>
            </a:r>
            <a:r>
              <a:rPr lang="en-CA" dirty="0">
                <a:latin typeface="Arial Nova Cond" panose="020B0506020202020204"/>
              </a:rPr>
              <a:t>AstraZeneca, Bayer, Boehringer Ingelheim, BI Lilly Alliance, Novartis, Pfizer, </a:t>
            </a:r>
            <a:r>
              <a:rPr lang="en-CA" dirty="0" err="1">
                <a:latin typeface="Arial Nova Cond" panose="020B0506020202020204"/>
              </a:rPr>
              <a:t>Servier</a:t>
            </a:r>
            <a:endParaRPr lang="en-CA" dirty="0">
              <a:latin typeface="Arial Nova Cond" panose="020B0506020202020204"/>
            </a:endParaRPr>
          </a:p>
          <a:p>
            <a:r>
              <a:rPr lang="en-CA" b="1" dirty="0">
                <a:latin typeface="Arial Nova Cond" panose="020B0506020202020204" pitchFamily="34" charset="0"/>
              </a:rPr>
              <a:t>Clinical Trials: </a:t>
            </a:r>
            <a:r>
              <a:rPr lang="en-US" dirty="0">
                <a:latin typeface="Arial Nova Cond" panose="020B0506020202020204"/>
              </a:rPr>
              <a:t>Abbott, Boehringer Ingelheim, InVentiv Health Clinical, Novartis</a:t>
            </a:r>
            <a:endParaRPr lang="en-CA" dirty="0">
              <a:latin typeface="Arial Nova Cond" panose="020B0506020202020204" pitchFamily="34" charset="0"/>
            </a:endParaRPr>
          </a:p>
        </p:txBody>
      </p:sp>
      <p:sp>
        <p:nvSpPr>
          <p:cNvPr id="11" name="Oval 10">
            <a:extLst>
              <a:ext uri="{FF2B5EF4-FFF2-40B4-BE49-F238E27FC236}">
                <a16:creationId xmlns:a16="http://schemas.microsoft.com/office/drawing/2014/main" id="{8E57D277-964E-4C72-B995-08DB7BA9D03D}"/>
              </a:ext>
            </a:extLst>
          </p:cNvPr>
          <p:cNvSpPr/>
          <p:nvPr/>
        </p:nvSpPr>
        <p:spPr>
          <a:xfrm>
            <a:off x="414347" y="1771555"/>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5F4F10-8456-41A8-B011-B433718AEAD1}"/>
              </a:ext>
            </a:extLst>
          </p:cNvPr>
          <p:cNvSpPr/>
          <p:nvPr/>
        </p:nvSpPr>
        <p:spPr>
          <a:xfrm>
            <a:off x="414345" y="4104323"/>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083" y="1943333"/>
            <a:ext cx="483642" cy="483642"/>
          </a:xfrm>
          <a:prstGeom prst="rect">
            <a:avLst/>
          </a:prstGeom>
        </p:spPr>
      </p:pic>
      <p:pic>
        <p:nvPicPr>
          <p:cNvPr id="14" name="Graphic 13" descr="Checkmark">
            <a:extLst>
              <a:ext uri="{FF2B5EF4-FFF2-40B4-BE49-F238E27FC236}">
                <a16:creationId xmlns:a16="http://schemas.microsoft.com/office/drawing/2014/main" id="{6CB4AF17-0320-41C6-A791-553972A55B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082" y="4301235"/>
            <a:ext cx="483642" cy="483642"/>
          </a:xfrm>
          <a:prstGeom prst="rect">
            <a:avLst/>
          </a:prstGeom>
        </p:spPr>
      </p:pic>
      <p:sp>
        <p:nvSpPr>
          <p:cNvPr id="15" name="Oval 14">
            <a:extLst>
              <a:ext uri="{FF2B5EF4-FFF2-40B4-BE49-F238E27FC236}">
                <a16:creationId xmlns:a16="http://schemas.microsoft.com/office/drawing/2014/main" id="{12B52FA0-4C35-40D3-B856-BBAA617CBAF5}"/>
              </a:ext>
            </a:extLst>
          </p:cNvPr>
          <p:cNvSpPr/>
          <p:nvPr/>
        </p:nvSpPr>
        <p:spPr>
          <a:xfrm>
            <a:off x="5749542" y="1771554"/>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8" name="Graphic 17" descr="Checkmark">
            <a:extLst>
              <a:ext uri="{FF2B5EF4-FFF2-40B4-BE49-F238E27FC236}">
                <a16:creationId xmlns:a16="http://schemas.microsoft.com/office/drawing/2014/main" id="{8AD60603-178A-451D-953D-DBB9683405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6280" y="1968466"/>
            <a:ext cx="483642" cy="483642"/>
          </a:xfrm>
          <a:prstGeom prst="rect">
            <a:avLst/>
          </a:prstGeom>
        </p:spPr>
      </p:pic>
      <p:sp>
        <p:nvSpPr>
          <p:cNvPr id="16" name="Rectangle 15">
            <a:extLst>
              <a:ext uri="{FF2B5EF4-FFF2-40B4-BE49-F238E27FC236}">
                <a16:creationId xmlns:a16="http://schemas.microsoft.com/office/drawing/2014/main" id="{535AF876-4F58-4CE3-A25A-9A5502D06FF3}"/>
              </a:ext>
            </a:extLst>
          </p:cNvPr>
          <p:cNvSpPr/>
          <p:nvPr/>
        </p:nvSpPr>
        <p:spPr>
          <a:xfrm>
            <a:off x="6573647" y="3568367"/>
            <a:ext cx="4850945" cy="2585323"/>
          </a:xfrm>
          <a:prstGeom prst="rect">
            <a:avLst/>
          </a:prstGeom>
        </p:spPr>
        <p:txBody>
          <a:bodyPr wrap="square">
            <a:spAutoFit/>
          </a:bodyPr>
          <a:lstStyle/>
          <a:p>
            <a:r>
              <a:rPr lang="en-CA" b="1" dirty="0">
                <a:solidFill>
                  <a:srgbClr val="FF0000"/>
                </a:solidFill>
                <a:latin typeface="Arial Nova Cond" panose="020B0506020202020204" pitchFamily="34" charset="0"/>
              </a:rPr>
              <a:t>Shelley Zieroth</a:t>
            </a:r>
          </a:p>
          <a:p>
            <a:r>
              <a:rPr lang="en-CA" b="1" dirty="0">
                <a:latin typeface="Arial Nova Cond" panose="020B0506020202020204" pitchFamily="34" charset="0"/>
              </a:rPr>
              <a:t>Consulting/Speaker Fees: </a:t>
            </a:r>
            <a:r>
              <a:rPr lang="en-CA" dirty="0">
                <a:latin typeface="Arial Nova Cond" panose="020B0506020202020204" pitchFamily="34" charset="0"/>
              </a:rPr>
              <a:t>Abbott, </a:t>
            </a:r>
            <a:r>
              <a:rPr lang="en-CA" dirty="0" err="1">
                <a:latin typeface="Arial Nova Cond" panose="020B0506020202020204" pitchFamily="34" charset="0"/>
              </a:rPr>
              <a:t>Akcea</a:t>
            </a:r>
            <a:r>
              <a:rPr lang="en-CA" dirty="0">
                <a:latin typeface="Arial Nova Cond" panose="020B0506020202020204" pitchFamily="34" charset="0"/>
              </a:rPr>
              <a:t>, Amgen, AstraZeneca, Amgen, Alnylam, Bayer, Boehringer Ingelheim, Eli-Lilly, HLS Therapeutics, Janssen, Merck, Novartis, Novo Nordisk, Otsuka, Pfizer, </a:t>
            </a:r>
            <a:r>
              <a:rPr lang="en-CA" dirty="0" err="1">
                <a:latin typeface="Arial Nova Cond" panose="020B0506020202020204" pitchFamily="34" charset="0"/>
              </a:rPr>
              <a:t>Servier</a:t>
            </a:r>
            <a:r>
              <a:rPr lang="en-CA" dirty="0">
                <a:latin typeface="Arial Nova Cond" panose="020B0506020202020204" pitchFamily="34" charset="0"/>
              </a:rPr>
              <a:t>, </a:t>
            </a:r>
            <a:r>
              <a:rPr lang="en-CA" dirty="0" err="1">
                <a:latin typeface="Arial Nova Cond" panose="020B0506020202020204" pitchFamily="34" charset="0"/>
              </a:rPr>
              <a:t>Vifor</a:t>
            </a:r>
            <a:endParaRPr lang="en-CA" dirty="0">
              <a:latin typeface="Arial Nova Cond" panose="020B0506020202020204" pitchFamily="34" charset="0"/>
            </a:endParaRPr>
          </a:p>
          <a:p>
            <a:r>
              <a:rPr lang="en-CA" b="1" dirty="0">
                <a:latin typeface="Arial Nova Cond" panose="020B0506020202020204" pitchFamily="34" charset="0"/>
              </a:rPr>
              <a:t>Clinical Trials:</a:t>
            </a:r>
            <a:r>
              <a:rPr lang="en-CA" dirty="0">
                <a:latin typeface="Arial Nova Cond" panose="020B0506020202020204" pitchFamily="34" charset="0"/>
              </a:rPr>
              <a:t> Amgen, AstraZeneca, Bayer, Boehringer Ingelheim, Eidos, Merck, Novartis</a:t>
            </a:r>
          </a:p>
          <a:p>
            <a:r>
              <a:rPr lang="en-CA" b="1" dirty="0">
                <a:latin typeface="Arial Nova Cond" panose="020B0506020202020204" pitchFamily="34" charset="0"/>
              </a:rPr>
              <a:t>Grants/Research Support: </a:t>
            </a:r>
            <a:r>
              <a:rPr lang="en-CA" dirty="0">
                <a:latin typeface="Arial Nova Cond" panose="020B0506020202020204" pitchFamily="34" charset="0"/>
              </a:rPr>
              <a:t>Novartis, </a:t>
            </a:r>
            <a:r>
              <a:rPr lang="en-CA" dirty="0" err="1">
                <a:latin typeface="Arial Nova Cond" panose="020B0506020202020204" pitchFamily="34" charset="0"/>
              </a:rPr>
              <a:t>Servier</a:t>
            </a:r>
            <a:endParaRPr lang="en-CA" dirty="0">
              <a:latin typeface="Arial Nova Cond" panose="020B0506020202020204" pitchFamily="34" charset="0"/>
            </a:endParaRPr>
          </a:p>
        </p:txBody>
      </p:sp>
      <p:sp>
        <p:nvSpPr>
          <p:cNvPr id="17" name="Oval 16">
            <a:extLst>
              <a:ext uri="{FF2B5EF4-FFF2-40B4-BE49-F238E27FC236}">
                <a16:creationId xmlns:a16="http://schemas.microsoft.com/office/drawing/2014/main" id="{6C60FF53-2142-4264-89BA-CCC4293C17B8}"/>
              </a:ext>
            </a:extLst>
          </p:cNvPr>
          <p:cNvSpPr/>
          <p:nvPr/>
        </p:nvSpPr>
        <p:spPr>
          <a:xfrm>
            <a:off x="5749542" y="4104323"/>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9" name="Graphic 18" descr="Checkmark">
            <a:extLst>
              <a:ext uri="{FF2B5EF4-FFF2-40B4-BE49-F238E27FC236}">
                <a16:creationId xmlns:a16="http://schemas.microsoft.com/office/drawing/2014/main" id="{DCEF842A-A30F-457E-ADA6-11FB3C2A1A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6280" y="4301235"/>
            <a:ext cx="483642" cy="483642"/>
          </a:xfrm>
          <a:prstGeom prst="rect">
            <a:avLst/>
          </a:prstGeom>
        </p:spPr>
      </p:pic>
    </p:spTree>
    <p:extLst>
      <p:ext uri="{BB962C8B-B14F-4D97-AF65-F5344CB8AC3E}">
        <p14:creationId xmlns:p14="http://schemas.microsoft.com/office/powerpoint/2010/main" val="129993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1BA6-1874-4ED0-BBE8-E234E4D343BD}"/>
              </a:ext>
            </a:extLst>
          </p:cNvPr>
          <p:cNvSpPr>
            <a:spLocks noGrp="1"/>
          </p:cNvSpPr>
          <p:nvPr>
            <p:ph type="title"/>
          </p:nvPr>
        </p:nvSpPr>
        <p:spPr/>
        <p:txBody>
          <a:bodyPr/>
          <a:lstStyle/>
          <a:p>
            <a:r>
              <a:rPr lang="en-US" dirty="0"/>
              <a:t>Overall Learning Objectives</a:t>
            </a:r>
          </a:p>
        </p:txBody>
      </p:sp>
      <p:sp>
        <p:nvSpPr>
          <p:cNvPr id="3" name="Content Placeholder 2">
            <a:extLst>
              <a:ext uri="{FF2B5EF4-FFF2-40B4-BE49-F238E27FC236}">
                <a16:creationId xmlns:a16="http://schemas.microsoft.com/office/drawing/2014/main" id="{B0DCF03B-32E8-471F-BE09-BD692CBBFED0}"/>
              </a:ext>
            </a:extLst>
          </p:cNvPr>
          <p:cNvSpPr>
            <a:spLocks noGrp="1"/>
          </p:cNvSpPr>
          <p:nvPr>
            <p:ph idx="1"/>
          </p:nvPr>
        </p:nvSpPr>
        <p:spPr>
          <a:xfrm>
            <a:off x="695400" y="1484784"/>
            <a:ext cx="7992888" cy="4692179"/>
          </a:xfrm>
        </p:spPr>
        <p:txBody>
          <a:bodyPr>
            <a:normAutofit/>
          </a:bodyPr>
          <a:lstStyle/>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Explore the role of non-pharmacological therapy options for the management of heart failure (HF),</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Identify individualized treatment plans including nutrition and cardiac rehabilitation, and</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Discuss considerations for advance care planning. </a:t>
            </a:r>
          </a:p>
          <a:p>
            <a:endParaRPr lang="en-US" sz="3600" dirty="0"/>
          </a:p>
        </p:txBody>
      </p:sp>
      <p:pic>
        <p:nvPicPr>
          <p:cNvPr id="4" name="Graphic 3" descr="Presentation with checklist">
            <a:extLst>
              <a:ext uri="{FF2B5EF4-FFF2-40B4-BE49-F238E27FC236}">
                <a16:creationId xmlns:a16="http://schemas.microsoft.com/office/drawing/2014/main" id="{51E40D10-B370-4E42-A927-CB0F21EBE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06898" y="1052736"/>
            <a:ext cx="3485102" cy="3485102"/>
          </a:xfrm>
          <a:prstGeom prst="rect">
            <a:avLst/>
          </a:prstGeom>
        </p:spPr>
      </p:pic>
    </p:spTree>
    <p:extLst>
      <p:ext uri="{BB962C8B-B14F-4D97-AF65-F5344CB8AC3E}">
        <p14:creationId xmlns:p14="http://schemas.microsoft.com/office/powerpoint/2010/main" val="177207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#1</a:t>
            </a: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380192" y="1167645"/>
            <a:ext cx="3643800" cy="268574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506329" y="1310015"/>
            <a:ext cx="3391526" cy="2443489"/>
          </a:xfrm>
          <a:prstGeom prst="rect">
            <a:avLst/>
          </a:prstGeom>
        </p:spPr>
        <p:txBody>
          <a:bodyPr wrap="square">
            <a:spAutoFit/>
          </a:bodyPr>
          <a:lstStyle/>
          <a:p>
            <a:pPr>
              <a:lnSpc>
                <a:spcPct val="110000"/>
              </a:lnSpc>
            </a:pPr>
            <a:r>
              <a:rPr lang="en-US" b="1" dirty="0">
                <a:latin typeface="Arial Nova Cond" panose="020B0506020202020204" pitchFamily="34" charset="0"/>
              </a:rPr>
              <a:t>53 year old female</a:t>
            </a:r>
            <a:endParaRPr lang="en-CA" b="1" dirty="0">
              <a:latin typeface="Arial Nova Cond" panose="020B0506020202020204" pitchFamily="34" charset="0"/>
            </a:endParaRP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prior MI with late PCI to LAD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Type 2 DM, HbA1c 7.0%</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Current smoker – pre-contemplative</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Hospitalized for new onset HF 4 months ago</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Patent stent, no new CAD</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Uncertain of how to be active</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Hasn’t returned to work</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942107" y="3933056"/>
            <a:ext cx="5081885" cy="22403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1082319" y="4003932"/>
            <a:ext cx="4678251" cy="1153714"/>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LVEF 30-35%</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NYHA II</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Referred for consideration of ICD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Narrow complex QRS</a:t>
            </a:r>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6316135" y="1167644"/>
            <a:ext cx="4857046" cy="268574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6456040" y="1265681"/>
            <a:ext cx="4179774" cy="2271519"/>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Carvedilol 25 mg bid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Spironolactone 25mg/d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Sacubitril-Valsartan 49/51 mg bid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Empagliflozin 25 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Metformin 500 mg bid </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ECASA 81 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Rosuvastatin 40 mg/d</a:t>
            </a:r>
          </a:p>
        </p:txBody>
      </p:sp>
      <p:sp>
        <p:nvSpPr>
          <p:cNvPr id="17" name="Rectangle 16">
            <a:extLst>
              <a:ext uri="{FF2B5EF4-FFF2-40B4-BE49-F238E27FC236}">
                <a16:creationId xmlns:a16="http://schemas.microsoft.com/office/drawing/2014/main" id="{23C94C0E-F746-4CF6-B8A8-12D26AEF7990}"/>
              </a:ext>
            </a:extLst>
          </p:cNvPr>
          <p:cNvSpPr/>
          <p:nvPr/>
        </p:nvSpPr>
        <p:spPr>
          <a:xfrm>
            <a:off x="1076430" y="5210303"/>
            <a:ext cx="4567779" cy="883447"/>
          </a:xfrm>
          <a:prstGeom prst="rect">
            <a:avLst/>
          </a:prstGeom>
        </p:spPr>
        <p:txBody>
          <a:bodyPr wrap="square">
            <a:spAutoFit/>
          </a:bodyPr>
          <a:lstStyle/>
          <a:p>
            <a:pPr>
              <a:lnSpc>
                <a:spcPct val="110000"/>
              </a:lnSpc>
            </a:pPr>
            <a:r>
              <a:rPr lang="en-US" sz="1600" dirty="0">
                <a:latin typeface="Arial Nova Cond" panose="020B0506020202020204" pitchFamily="34" charset="0"/>
              </a:rPr>
              <a:t>HR 65 bpm; BP 110/70 mmHg</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Euvolemic</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Obese</a:t>
            </a:r>
          </a:p>
        </p:txBody>
      </p:sp>
      <p:sp>
        <p:nvSpPr>
          <p:cNvPr id="23" name="TextBox 22">
            <a:extLst>
              <a:ext uri="{FF2B5EF4-FFF2-40B4-BE49-F238E27FC236}">
                <a16:creationId xmlns:a16="http://schemas.microsoft.com/office/drawing/2014/main" id="{95B56C40-6ADA-4AC8-A26E-AE9023AF28F6}"/>
              </a:ext>
            </a:extLst>
          </p:cNvPr>
          <p:cNvSpPr txBox="1"/>
          <p:nvPr/>
        </p:nvSpPr>
        <p:spPr>
          <a:xfrm>
            <a:off x="6648154" y="4703761"/>
            <a:ext cx="4193007" cy="461665"/>
          </a:xfrm>
          <a:prstGeom prst="rect">
            <a:avLst/>
          </a:prstGeom>
          <a:noFill/>
        </p:spPr>
        <p:txBody>
          <a:bodyPr wrap="none" rtlCol="0">
            <a:spAutoFit/>
          </a:bodyPr>
          <a:lstStyle/>
          <a:p>
            <a:pPr hangingPunct="1"/>
            <a:r>
              <a:rPr lang="en-US" sz="2400" b="1" i="1" kern="1200" dirty="0">
                <a:solidFill>
                  <a:srgbClr val="E51D2A"/>
                </a:solidFill>
                <a:latin typeface="Arial"/>
                <a:ea typeface="+mn-ea"/>
                <a:cs typeface="+mn-cs"/>
              </a:rPr>
              <a:t>What should we offer next?</a:t>
            </a:r>
          </a:p>
        </p:txBody>
      </p:sp>
    </p:spTree>
    <p:extLst>
      <p:ext uri="{BB962C8B-B14F-4D97-AF65-F5344CB8AC3E}">
        <p14:creationId xmlns:p14="http://schemas.microsoft.com/office/powerpoint/2010/main" val="789058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3E43-DF93-4A72-B4F8-CC15EF65DBDE}"/>
              </a:ext>
            </a:extLst>
          </p:cNvPr>
          <p:cNvSpPr>
            <a:spLocks noGrp="1"/>
          </p:cNvSpPr>
          <p:nvPr>
            <p:ph type="title"/>
          </p:nvPr>
        </p:nvSpPr>
        <p:spPr/>
        <p:txBody>
          <a:bodyPr/>
          <a:lstStyle/>
          <a:p>
            <a:r>
              <a:rPr lang="en-US" dirty="0"/>
              <a:t>How can we support the patient further?</a:t>
            </a:r>
          </a:p>
        </p:txBody>
      </p:sp>
      <p:sp>
        <p:nvSpPr>
          <p:cNvPr id="3" name="Content Placeholder 2">
            <a:extLst>
              <a:ext uri="{FF2B5EF4-FFF2-40B4-BE49-F238E27FC236}">
                <a16:creationId xmlns:a16="http://schemas.microsoft.com/office/drawing/2014/main" id="{D73DCA8F-B7E0-4042-A2D1-5594AA512A0A}"/>
              </a:ext>
            </a:extLst>
          </p:cNvPr>
          <p:cNvSpPr>
            <a:spLocks noGrp="1"/>
          </p:cNvSpPr>
          <p:nvPr>
            <p:ph idx="1"/>
          </p:nvPr>
        </p:nvSpPr>
        <p:spPr/>
        <p:txBody>
          <a:bodyPr/>
          <a:lstStyle/>
          <a:p>
            <a:pPr marL="514350" indent="-514350">
              <a:buFont typeface="+mj-lt"/>
              <a:buAutoNum type="alphaLcParenR"/>
            </a:pPr>
            <a:r>
              <a:rPr lang="en-CA" dirty="0"/>
              <a:t>Increase sacubitril/valsartan </a:t>
            </a:r>
          </a:p>
          <a:p>
            <a:pPr marL="514350" indent="-514350">
              <a:buFont typeface="+mj-lt"/>
              <a:buAutoNum type="alphaLcParenR"/>
            </a:pPr>
            <a:endParaRPr lang="en-CA" dirty="0"/>
          </a:p>
          <a:p>
            <a:pPr marL="514350" indent="-514350">
              <a:buFont typeface="+mj-lt"/>
              <a:buAutoNum type="alphaLcParenR"/>
            </a:pPr>
            <a:r>
              <a:rPr lang="en-CA" dirty="0"/>
              <a:t>Refer to cardiac rehabilitation</a:t>
            </a:r>
          </a:p>
          <a:p>
            <a:pPr marL="514350" indent="-514350">
              <a:buFont typeface="+mj-lt"/>
              <a:buAutoNum type="alphaLcParenR"/>
            </a:pPr>
            <a:endParaRPr lang="en-CA" dirty="0"/>
          </a:p>
          <a:p>
            <a:pPr marL="514350" indent="-514350">
              <a:buFont typeface="+mj-lt"/>
              <a:buAutoNum type="alphaLcParenR"/>
            </a:pPr>
            <a:r>
              <a:rPr lang="en-CA" dirty="0"/>
              <a:t>Advise her to walk daily, quit smoking, eat healthy and meditate…</a:t>
            </a:r>
          </a:p>
          <a:p>
            <a:endParaRPr lang="en-US" dirty="0"/>
          </a:p>
        </p:txBody>
      </p:sp>
    </p:spTree>
    <p:extLst>
      <p:ext uri="{BB962C8B-B14F-4D97-AF65-F5344CB8AC3E}">
        <p14:creationId xmlns:p14="http://schemas.microsoft.com/office/powerpoint/2010/main" val="3229324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#2</a:t>
            </a: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380192" y="1167645"/>
            <a:ext cx="3643800" cy="21302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506329" y="1310015"/>
            <a:ext cx="3391526" cy="1935658"/>
          </a:xfrm>
          <a:prstGeom prst="rect">
            <a:avLst/>
          </a:prstGeom>
        </p:spPr>
        <p:txBody>
          <a:bodyPr wrap="square">
            <a:spAutoFit/>
          </a:bodyPr>
          <a:lstStyle/>
          <a:p>
            <a:pPr>
              <a:lnSpc>
                <a:spcPct val="110000"/>
              </a:lnSpc>
            </a:pPr>
            <a:r>
              <a:rPr lang="en-US" b="1" dirty="0">
                <a:latin typeface="Arial Nova Cond" panose="020B0506020202020204" pitchFamily="34" charset="0"/>
              </a:rPr>
              <a:t>83 year old male</a:t>
            </a:r>
            <a:endParaRPr lang="en-CA" b="1" dirty="0">
              <a:latin typeface="Arial Nova Cond" panose="020B0506020202020204" pitchFamily="34" charset="0"/>
            </a:endParaRP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Diagnosed with </a:t>
            </a:r>
            <a:r>
              <a:rPr lang="en-US" sz="1600" dirty="0" err="1">
                <a:latin typeface="Arial Nova Cond" panose="020B0506020202020204" pitchFamily="34" charset="0"/>
                <a:cs typeface="Arial Narrow"/>
              </a:rPr>
              <a:t>HFrEF</a:t>
            </a:r>
            <a:r>
              <a:rPr lang="en-US" sz="1600" dirty="0">
                <a:latin typeface="Arial Nova Cond" panose="020B0506020202020204" pitchFamily="34" charset="0"/>
                <a:cs typeface="Arial Narrow"/>
              </a:rPr>
              <a:t> 10 years ago</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ICD for 1</a:t>
            </a:r>
            <a:r>
              <a:rPr lang="en-US" sz="1600" baseline="30000" dirty="0">
                <a:latin typeface="Arial Nova Cond" panose="020B0506020202020204" pitchFamily="34" charset="0"/>
                <a:cs typeface="Arial Narrow"/>
              </a:rPr>
              <a:t>0 </a:t>
            </a:r>
            <a:r>
              <a:rPr lang="en-US" sz="1600" dirty="0">
                <a:latin typeface="Arial Nova Cond" panose="020B0506020202020204" pitchFamily="34" charset="0"/>
                <a:cs typeface="Arial Narrow"/>
              </a:rPr>
              <a:t>prevention </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Poor appetite, weight loss, fatigue </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LVEF 20% (Biventricular)</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Severe functional MR, severe TR</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RVSP 60mmHg</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942107" y="3429000"/>
            <a:ext cx="5081885" cy="268574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1082319" y="3516034"/>
            <a:ext cx="4678251" cy="1425134"/>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Normal coronaries</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Atrial fibrillation</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Moderate COPD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CKD (eGFR 30-35)</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Persistent NYHA III symptoms, recent worsening</a:t>
            </a:r>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6316135" y="1167644"/>
            <a:ext cx="4857046" cy="268574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6456040" y="1265681"/>
            <a:ext cx="4179774" cy="2271519"/>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Sacubitril-valsartan 24/26mg bid</a:t>
            </a:r>
          </a:p>
          <a:p>
            <a:pPr marL="39528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Did not tolerate higher doses (lightheaded)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Bisoprolol 10 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Spironolactone 25mg/d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Dapagliflozin 5 mg/d (intolerant of 10mg/d)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Furosemide 20 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Apixaban 2.5mg bid</a:t>
            </a:r>
          </a:p>
        </p:txBody>
      </p:sp>
      <p:sp>
        <p:nvSpPr>
          <p:cNvPr id="17" name="Rectangle 16">
            <a:extLst>
              <a:ext uri="{FF2B5EF4-FFF2-40B4-BE49-F238E27FC236}">
                <a16:creationId xmlns:a16="http://schemas.microsoft.com/office/drawing/2014/main" id="{23C94C0E-F746-4CF6-B8A8-12D26AEF7990}"/>
              </a:ext>
            </a:extLst>
          </p:cNvPr>
          <p:cNvSpPr/>
          <p:nvPr/>
        </p:nvSpPr>
        <p:spPr>
          <a:xfrm>
            <a:off x="1076430" y="5013176"/>
            <a:ext cx="4678251" cy="883447"/>
          </a:xfrm>
          <a:prstGeom prst="rect">
            <a:avLst/>
          </a:prstGeom>
        </p:spPr>
        <p:txBody>
          <a:bodyPr wrap="square">
            <a:spAutoFit/>
          </a:bodyPr>
          <a:lstStyle/>
          <a:p>
            <a:pPr>
              <a:lnSpc>
                <a:spcPct val="110000"/>
              </a:lnSpc>
            </a:pPr>
            <a:r>
              <a:rPr lang="en-US" sz="1600" dirty="0">
                <a:latin typeface="Arial Nova Cond" panose="020B0506020202020204" pitchFamily="34" charset="0"/>
              </a:rPr>
              <a:t>HR 60-66 bpm, BP 85/60 mmHg sitting, 80/58 standing</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Modest volume overload</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Thin</a:t>
            </a:r>
          </a:p>
        </p:txBody>
      </p:sp>
      <p:sp>
        <p:nvSpPr>
          <p:cNvPr id="23" name="TextBox 22">
            <a:extLst>
              <a:ext uri="{FF2B5EF4-FFF2-40B4-BE49-F238E27FC236}">
                <a16:creationId xmlns:a16="http://schemas.microsoft.com/office/drawing/2014/main" id="{95B56C40-6ADA-4AC8-A26E-AE9023AF28F6}"/>
              </a:ext>
            </a:extLst>
          </p:cNvPr>
          <p:cNvSpPr txBox="1"/>
          <p:nvPr/>
        </p:nvSpPr>
        <p:spPr>
          <a:xfrm>
            <a:off x="6648154" y="4703761"/>
            <a:ext cx="3826689" cy="461665"/>
          </a:xfrm>
          <a:prstGeom prst="rect">
            <a:avLst/>
          </a:prstGeom>
          <a:noFill/>
        </p:spPr>
        <p:txBody>
          <a:bodyPr wrap="none" rtlCol="0">
            <a:spAutoFit/>
          </a:bodyPr>
          <a:lstStyle/>
          <a:p>
            <a:pPr hangingPunct="1"/>
            <a:r>
              <a:rPr lang="en-US" sz="2400" b="1" i="1" kern="1200" dirty="0">
                <a:solidFill>
                  <a:srgbClr val="E51D2A"/>
                </a:solidFill>
                <a:latin typeface="Arial"/>
                <a:ea typeface="+mn-ea"/>
                <a:cs typeface="+mn-cs"/>
              </a:rPr>
              <a:t>What are the next steps?</a:t>
            </a:r>
          </a:p>
        </p:txBody>
      </p:sp>
    </p:spTree>
    <p:extLst>
      <p:ext uri="{BB962C8B-B14F-4D97-AF65-F5344CB8AC3E}">
        <p14:creationId xmlns:p14="http://schemas.microsoft.com/office/powerpoint/2010/main" val="380263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AC5D-A015-4D09-85DA-08A6A82E4FAF}"/>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62C382A6-F759-4173-8BF9-70091513A927}"/>
              </a:ext>
            </a:extLst>
          </p:cNvPr>
          <p:cNvSpPr>
            <a:spLocks noGrp="1"/>
          </p:cNvSpPr>
          <p:nvPr>
            <p:ph idx="1"/>
          </p:nvPr>
        </p:nvSpPr>
        <p:spPr/>
        <p:txBody>
          <a:bodyPr/>
          <a:lstStyle/>
          <a:p>
            <a:pPr marL="514350" indent="-514350">
              <a:buFont typeface="+mj-lt"/>
              <a:buAutoNum type="alphaLcParenR"/>
            </a:pPr>
            <a:r>
              <a:rPr lang="en-CA" dirty="0"/>
              <a:t>Refer to nephrology</a:t>
            </a:r>
          </a:p>
          <a:p>
            <a:pPr marL="514350" indent="-514350">
              <a:buFont typeface="+mj-lt"/>
              <a:buAutoNum type="alphaLcParenR"/>
            </a:pPr>
            <a:endParaRPr lang="en-CA" dirty="0"/>
          </a:p>
          <a:p>
            <a:pPr marL="514350" indent="-514350">
              <a:buFont typeface="+mj-lt"/>
              <a:buAutoNum type="alphaLcParenR"/>
            </a:pPr>
            <a:r>
              <a:rPr lang="en-CA" dirty="0"/>
              <a:t>Reduce medications</a:t>
            </a:r>
          </a:p>
          <a:p>
            <a:pPr marL="514350" indent="-514350">
              <a:buFont typeface="+mj-lt"/>
              <a:buAutoNum type="alphaLcParenR"/>
            </a:pPr>
            <a:endParaRPr lang="en-CA" dirty="0"/>
          </a:p>
          <a:p>
            <a:pPr marL="514350" indent="-514350">
              <a:buFont typeface="+mj-lt"/>
              <a:buAutoNum type="alphaLcParenR"/>
            </a:pPr>
            <a:r>
              <a:rPr lang="en-CA" dirty="0"/>
              <a:t>Review goals of care and advance care planning</a:t>
            </a:r>
          </a:p>
          <a:p>
            <a:endParaRPr lang="en-US" dirty="0"/>
          </a:p>
        </p:txBody>
      </p:sp>
    </p:spTree>
    <p:extLst>
      <p:ext uri="{BB962C8B-B14F-4D97-AF65-F5344CB8AC3E}">
        <p14:creationId xmlns:p14="http://schemas.microsoft.com/office/powerpoint/2010/main" val="159086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275776" y="2184827"/>
            <a:ext cx="686889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Harriette Van Spall</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 MPH, FCCS (Cardiology)</a:t>
            </a:r>
          </a:p>
          <a:p>
            <a:pPr marL="0" marR="0" lvl="0" indent="0" algn="ctr" defTabSz="914400" rtl="0" eaLnBrk="1" fontAlgn="auto" latinLnBrk="0" hangingPunct="0">
              <a:lnSpc>
                <a:spcPct val="100000"/>
              </a:lnSpc>
              <a:spcBef>
                <a:spcPts val="0"/>
              </a:spcBef>
              <a:spcAft>
                <a:spcPts val="600"/>
              </a:spcAft>
              <a:buClrTx/>
              <a:buSzTx/>
              <a:buFontTx/>
              <a:buNone/>
              <a:tabLst/>
              <a:defRPr/>
            </a:pPr>
            <a:r>
              <a:rPr lang="en-CA" sz="2000" b="1" dirty="0">
                <a:solidFill>
                  <a:srgbClr val="FFFFFF"/>
                </a:solidFill>
                <a:latin typeface="Arial Nova Cond" panose="020B0506020202020204" pitchFamily="34" charset="0"/>
                <a:ea typeface="Calibri" panose="020F0502020204030204" pitchFamily="34" charset="0"/>
                <a:cs typeface="Calibri" panose="020F0502020204030204" pitchFamily="34" charset="0"/>
              </a:rPr>
              <a:t>Hamilton, ON</a:t>
            </a:r>
            <a:endPar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endParaRP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79976" y="861717"/>
            <a:ext cx="5667528" cy="1200329"/>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Nutrition and cardiac rehabilitation in HF</a:t>
            </a:r>
            <a:endParaRPr lang="en-CA" sz="3600" b="1" kern="1200" dirty="0">
              <a:solidFill>
                <a:srgbClr val="FF0000"/>
              </a:solidFill>
              <a:latin typeface="Arial Nova Cond" panose="020B0506020202020204" pitchFamily="34" charset="0"/>
              <a:ea typeface="+mn-ea"/>
              <a:cs typeface="+mn-cs"/>
            </a:endParaRPr>
          </a:p>
        </p:txBody>
      </p:sp>
      <p:pic>
        <p:nvPicPr>
          <p:cNvPr id="3" name="Picture 2" descr="A person smiling for the camera&#10;&#10;Description automatically generated with low confidence">
            <a:extLst>
              <a:ext uri="{FF2B5EF4-FFF2-40B4-BE49-F238E27FC236}">
                <a16:creationId xmlns:a16="http://schemas.microsoft.com/office/drawing/2014/main" id="{B77E97DC-5B5E-421C-B396-FE5ED7C0C91E}"/>
              </a:ext>
            </a:extLst>
          </p:cNvPr>
          <p:cNvPicPr>
            <a:picLocks noChangeAspect="1"/>
          </p:cNvPicPr>
          <p:nvPr/>
        </p:nvPicPr>
        <p:blipFill rotWithShape="1">
          <a:blip r:embed="rId3">
            <a:extLst>
              <a:ext uri="{28A0092B-C50C-407E-A947-70E740481C1C}">
                <a14:useLocalDpi xmlns:a14="http://schemas.microsoft.com/office/drawing/2010/main" val="0"/>
              </a:ext>
            </a:extLst>
          </a:blip>
          <a:srcRect l="25549" r="24561"/>
          <a:stretch/>
        </p:blipFill>
        <p:spPr>
          <a:xfrm>
            <a:off x="-24680" y="4554"/>
            <a:ext cx="5504640" cy="6304765"/>
          </a:xfrm>
          <a:prstGeom prst="rect">
            <a:avLst/>
          </a:prstGeom>
        </p:spPr>
      </p:pic>
      <p:sp>
        <p:nvSpPr>
          <p:cNvPr id="18" name="Rectangle 17">
            <a:extLst>
              <a:ext uri="{FF2B5EF4-FFF2-40B4-BE49-F238E27FC236}">
                <a16:creationId xmlns:a16="http://schemas.microsoft.com/office/drawing/2014/main" id="{C162B043-1102-4001-B802-6D980A13B375}"/>
              </a:ext>
            </a:extLst>
          </p:cNvPr>
          <p:cNvSpPr/>
          <p:nvPr/>
        </p:nvSpPr>
        <p:spPr>
          <a:xfrm>
            <a:off x="5807968" y="4059992"/>
            <a:ext cx="6080704" cy="2108269"/>
          </a:xfrm>
          <a:prstGeom prst="rect">
            <a:avLst/>
          </a:prstGeom>
        </p:spPr>
        <p:txBody>
          <a:bodyPr vert="horz" lIns="91440" tIns="45720" rIns="91440" bIns="45720" rtlCol="0" anchor="t">
            <a:norm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Associate</a:t>
            </a:r>
            <a:r>
              <a:rPr lang="en-US"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 Professor of Medicine, Department of Medicine, Department of Health Research Methods, Evidence and Impact Scientist, Population Health Research Institute</a:t>
            </a:r>
            <a:endPar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endParaRPr>
          </a:p>
        </p:txBody>
      </p:sp>
      <p:sp>
        <p:nvSpPr>
          <p:cNvPr id="8" name="TextBox 7">
            <a:extLst>
              <a:ext uri="{FF2B5EF4-FFF2-40B4-BE49-F238E27FC236}">
                <a16:creationId xmlns:a16="http://schemas.microsoft.com/office/drawing/2014/main" id="{CE7A9B9D-DB58-4E66-AF51-D18F5CA3D658}"/>
              </a:ext>
            </a:extLst>
          </p:cNvPr>
          <p:cNvSpPr txBox="1"/>
          <p:nvPr/>
        </p:nvSpPr>
        <p:spPr>
          <a:xfrm>
            <a:off x="303328" y="5800059"/>
            <a:ext cx="19762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@hvanspall</a:t>
            </a:r>
          </a:p>
        </p:txBody>
      </p:sp>
    </p:spTree>
    <p:extLst>
      <p:ext uri="{BB962C8B-B14F-4D97-AF65-F5344CB8AC3E}">
        <p14:creationId xmlns:p14="http://schemas.microsoft.com/office/powerpoint/2010/main" val="63714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484784"/>
            <a:ext cx="8208912" cy="4692179"/>
          </a:xfrm>
        </p:spPr>
        <p:txBody>
          <a:bodyPr/>
          <a:lstStyle/>
          <a:p>
            <a:pPr marL="514350" indent="-514350">
              <a:spcAft>
                <a:spcPts val="1200"/>
              </a:spcAft>
              <a:buFont typeface="+mj-lt"/>
              <a:buAutoNum type="arabicPeriod"/>
            </a:pPr>
            <a:r>
              <a:rPr lang="en-US" dirty="0"/>
              <a:t>Evaluate nutritional and dietary considerations in the management of HF</a:t>
            </a:r>
          </a:p>
          <a:p>
            <a:pPr marL="514350" indent="-514350">
              <a:spcAft>
                <a:spcPts val="1200"/>
              </a:spcAft>
              <a:buFont typeface="+mj-lt"/>
              <a:buAutoNum type="arabicPeriod"/>
            </a:pPr>
            <a:r>
              <a:rPr lang="en-US" dirty="0"/>
              <a:t>Explore key features of a cardiac rehabilitation program for patients with HF</a:t>
            </a:r>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4002" y="1340768"/>
            <a:ext cx="3370699" cy="3370699"/>
          </a:xfrm>
          <a:prstGeom prst="rect">
            <a:avLst/>
          </a:prstGeom>
        </p:spPr>
      </p:pic>
    </p:spTree>
    <p:extLst>
      <p:ext uri="{BB962C8B-B14F-4D97-AF65-F5344CB8AC3E}">
        <p14:creationId xmlns:p14="http://schemas.microsoft.com/office/powerpoint/2010/main" val="74142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81B9-B9F1-4091-9243-3654E116522C}"/>
              </a:ext>
            </a:extLst>
          </p:cNvPr>
          <p:cNvSpPr>
            <a:spLocks noGrp="1"/>
          </p:cNvSpPr>
          <p:nvPr>
            <p:ph type="title"/>
          </p:nvPr>
        </p:nvSpPr>
        <p:spPr/>
        <p:txBody>
          <a:bodyPr/>
          <a:lstStyle/>
          <a:p>
            <a:r>
              <a:rPr lang="en-US" dirty="0"/>
              <a:t>Dietary patterns in HF</a:t>
            </a:r>
          </a:p>
        </p:txBody>
      </p:sp>
      <p:sp>
        <p:nvSpPr>
          <p:cNvPr id="3" name="Content Placeholder 2">
            <a:extLst>
              <a:ext uri="{FF2B5EF4-FFF2-40B4-BE49-F238E27FC236}">
                <a16:creationId xmlns:a16="http://schemas.microsoft.com/office/drawing/2014/main" id="{9B530F51-CEEE-4642-BCC2-1073BE08E15C}"/>
              </a:ext>
            </a:extLst>
          </p:cNvPr>
          <p:cNvSpPr>
            <a:spLocks noGrp="1"/>
          </p:cNvSpPr>
          <p:nvPr>
            <p:ph idx="1"/>
          </p:nvPr>
        </p:nvSpPr>
        <p:spPr>
          <a:xfrm>
            <a:off x="5015880" y="1484784"/>
            <a:ext cx="6480720" cy="4692179"/>
          </a:xfrm>
        </p:spPr>
        <p:txBody>
          <a:bodyPr/>
          <a:lstStyle/>
          <a:p>
            <a:pPr marL="285750" indent="-285750">
              <a:buFont typeface="Arial" panose="020B0604020202020204" pitchFamily="34" charset="0"/>
              <a:buChar char="•"/>
            </a:pPr>
            <a:r>
              <a:rPr lang="en-US" sz="2800" dirty="0"/>
              <a:t>Micronutrient deficiencies</a:t>
            </a:r>
          </a:p>
          <a:p>
            <a:pPr marL="742950" lvl="1" indent="-285750">
              <a:buFont typeface="Arial" panose="020B0604020202020204" pitchFamily="34" charset="0"/>
              <a:buChar char="•"/>
            </a:pPr>
            <a:r>
              <a:rPr lang="en-US" sz="2000" dirty="0"/>
              <a:t>C</a:t>
            </a:r>
            <a:r>
              <a:rPr lang="en-CA" sz="2000" dirty="0" err="1"/>
              <a:t>alcium</a:t>
            </a:r>
            <a:r>
              <a:rPr lang="en-CA" sz="2000" dirty="0"/>
              <a:t>, folate, magnesium, zinc, and vitamins C, D, E, and K common in HF (US, Canada)</a:t>
            </a:r>
          </a:p>
          <a:p>
            <a:pPr marL="742950" lvl="1" indent="-285750">
              <a:buFont typeface="Arial" panose="020B0604020202020204" pitchFamily="34" charset="0"/>
              <a:buChar char="•"/>
            </a:pPr>
            <a:r>
              <a:rPr lang="en-CA" sz="2000" dirty="0"/>
              <a:t>Diet monotony, ethnicity (BIPOC), ? SES</a:t>
            </a:r>
          </a:p>
          <a:p>
            <a:pPr marL="742950" lvl="1" indent="-285750">
              <a:buFont typeface="Arial" panose="020B0604020202020204" pitchFamily="34" charset="0"/>
              <a:buChar char="•"/>
            </a:pPr>
            <a:r>
              <a:rPr lang="en-CA" sz="2000" dirty="0"/>
              <a:t>High index predicts 1 year hospitalization / death in HF</a:t>
            </a:r>
          </a:p>
          <a:p>
            <a:pPr marL="285750" indent="-285750">
              <a:buFont typeface="Arial" panose="020B0604020202020204" pitchFamily="34" charset="0"/>
              <a:buChar char="•"/>
            </a:pPr>
            <a:r>
              <a:rPr lang="en-CA" sz="2400" dirty="0"/>
              <a:t>HF etiology - </a:t>
            </a:r>
            <a:r>
              <a:rPr lang="en-US" sz="2400" dirty="0"/>
              <a:t>Selenium, B12 deficiency</a:t>
            </a:r>
          </a:p>
          <a:p>
            <a:pPr marL="285750" indent="-285750">
              <a:buFont typeface="Arial" panose="020B0604020202020204" pitchFamily="34" charset="0"/>
              <a:buChar char="•"/>
            </a:pPr>
            <a:r>
              <a:rPr lang="en-US" sz="2400" dirty="0"/>
              <a:t>Diuretic depletion – Mg, potassium</a:t>
            </a:r>
          </a:p>
          <a:p>
            <a:pPr marL="285750" indent="-285750">
              <a:buFont typeface="Arial" panose="020B0604020202020204" pitchFamily="34" charset="0"/>
              <a:buChar char="•"/>
            </a:pPr>
            <a:r>
              <a:rPr lang="en-US" sz="2400" dirty="0"/>
              <a:t>Mediterranean diet and DASH diet in HF</a:t>
            </a:r>
          </a:p>
          <a:p>
            <a:pPr marL="742950" lvl="1" indent="-285750">
              <a:buFont typeface="Arial" panose="020B0604020202020204" pitchFamily="34" charset="0"/>
              <a:buChar char="•"/>
            </a:pPr>
            <a:r>
              <a:rPr lang="en-US" sz="2000" dirty="0"/>
              <a:t>Both: fruit, vegetables, whole grains, legumes; limited saturated fats</a:t>
            </a:r>
          </a:p>
          <a:p>
            <a:pPr marL="742950" lvl="1" indent="-285750">
              <a:buFont typeface="Arial" panose="020B0604020202020204" pitchFamily="34" charset="0"/>
              <a:buChar char="•"/>
            </a:pPr>
            <a:r>
              <a:rPr lang="en-US" sz="2000" dirty="0"/>
              <a:t>DASH: high potassium, limited sodium</a:t>
            </a:r>
          </a:p>
          <a:p>
            <a:pPr marL="742950" lvl="1" indent="-285750">
              <a:buFont typeface="Arial" panose="020B0604020202020204" pitchFamily="34" charset="0"/>
              <a:buChar char="•"/>
            </a:pPr>
            <a:r>
              <a:rPr lang="en-US" sz="2000" dirty="0"/>
              <a:t>Mediterranean: greater unsaturated fatty acids </a:t>
            </a:r>
          </a:p>
          <a:p>
            <a:endParaRPr lang="en-US" dirty="0"/>
          </a:p>
        </p:txBody>
      </p:sp>
      <p:pic>
        <p:nvPicPr>
          <p:cNvPr id="4" name="Picture 3" descr="A picture containing text&#10;&#10;Description automatically generated">
            <a:extLst>
              <a:ext uri="{FF2B5EF4-FFF2-40B4-BE49-F238E27FC236}">
                <a16:creationId xmlns:a16="http://schemas.microsoft.com/office/drawing/2014/main" id="{902A6485-B41B-0944-9A02-DB0CE2ED1A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9456" y="1484784"/>
            <a:ext cx="2592288" cy="4267175"/>
          </a:xfrm>
          <a:prstGeom prst="rect">
            <a:avLst/>
          </a:prstGeom>
        </p:spPr>
      </p:pic>
      <p:sp>
        <p:nvSpPr>
          <p:cNvPr id="5" name="Text Box 3">
            <a:extLst>
              <a:ext uri="{FF2B5EF4-FFF2-40B4-BE49-F238E27FC236}">
                <a16:creationId xmlns:a16="http://schemas.microsoft.com/office/drawing/2014/main" id="{FC887D6A-AB0F-4AB1-BCD9-36110B307E53}"/>
              </a:ext>
            </a:extLst>
          </p:cNvPr>
          <p:cNvSpPr txBox="1">
            <a:spLocks noChangeAspect="1" noChangeArrowheads="1"/>
          </p:cNvSpPr>
          <p:nvPr/>
        </p:nvSpPr>
        <p:spPr bwMode="auto">
          <a:xfrm>
            <a:off x="695400" y="5960313"/>
            <a:ext cx="9505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da-DK" altLang="en-US" sz="1200" dirty="0">
                <a:latin typeface="Arial Nova Cond" panose="020B0506020202020204" pitchFamily="34" charset="0"/>
              </a:rPr>
              <a:t>Lennie et al. JAHA 2018;7:e007251 / Bilingsley et al. Prog Cardiovasc Dis 2020;63:538-551</a:t>
            </a:r>
            <a:endParaRPr lang="nl-NL" altLang="en-US" sz="1200" dirty="0">
              <a:latin typeface="Arial Nova Cond" panose="020B0506020202020204" pitchFamily="34" charset="0"/>
            </a:endParaRPr>
          </a:p>
        </p:txBody>
      </p:sp>
    </p:spTree>
    <p:extLst>
      <p:ext uri="{BB962C8B-B14F-4D97-AF65-F5344CB8AC3E}">
        <p14:creationId xmlns:p14="http://schemas.microsoft.com/office/powerpoint/2010/main" val="618166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ABB9-767E-4700-9DE9-07B3B7132680}"/>
              </a:ext>
            </a:extLst>
          </p:cNvPr>
          <p:cNvSpPr>
            <a:spLocks noGrp="1"/>
          </p:cNvSpPr>
          <p:nvPr>
            <p:ph type="title"/>
          </p:nvPr>
        </p:nvSpPr>
        <p:spPr/>
        <p:txBody>
          <a:bodyPr>
            <a:normAutofit fontScale="90000"/>
          </a:bodyPr>
          <a:lstStyle/>
          <a:p>
            <a:r>
              <a:rPr lang="en-US" dirty="0"/>
              <a:t>Nutritional approach for patients with HF based on BMI</a:t>
            </a:r>
          </a:p>
        </p:txBody>
      </p:sp>
      <p:pic>
        <p:nvPicPr>
          <p:cNvPr id="4" name="Picture 3" descr="Diagram&#10;&#10;Description automatically generated">
            <a:extLst>
              <a:ext uri="{FF2B5EF4-FFF2-40B4-BE49-F238E27FC236}">
                <a16:creationId xmlns:a16="http://schemas.microsoft.com/office/drawing/2014/main" id="{C3896051-1911-FC42-AAB2-B11A9069C3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9656" y="1069554"/>
            <a:ext cx="6489154" cy="5094700"/>
          </a:xfrm>
          <a:prstGeom prst="rect">
            <a:avLst/>
          </a:prstGeom>
        </p:spPr>
      </p:pic>
      <p:sp>
        <p:nvSpPr>
          <p:cNvPr id="5" name="Text Box 3">
            <a:extLst>
              <a:ext uri="{FF2B5EF4-FFF2-40B4-BE49-F238E27FC236}">
                <a16:creationId xmlns:a16="http://schemas.microsoft.com/office/drawing/2014/main" id="{9445994A-D633-452C-BDCC-6CD86F894497}"/>
              </a:ext>
            </a:extLst>
          </p:cNvPr>
          <p:cNvSpPr txBox="1">
            <a:spLocks noChangeAspect="1" noChangeArrowheads="1"/>
          </p:cNvSpPr>
          <p:nvPr/>
        </p:nvSpPr>
        <p:spPr bwMode="auto">
          <a:xfrm>
            <a:off x="695400" y="5960313"/>
            <a:ext cx="9505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nl-NL" altLang="en-US" sz="1200" dirty="0">
                <a:latin typeface="Arial Nova Cond" panose="020B0506020202020204" pitchFamily="34" charset="0"/>
              </a:rPr>
              <a:t>Bianchi. Heart Fail Rev 2020;25;1017-1026.</a:t>
            </a:r>
          </a:p>
        </p:txBody>
      </p:sp>
    </p:spTree>
    <p:extLst>
      <p:ext uri="{BB962C8B-B14F-4D97-AF65-F5344CB8AC3E}">
        <p14:creationId xmlns:p14="http://schemas.microsoft.com/office/powerpoint/2010/main" val="323229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34442-6BFF-485E-85A6-21CFD8EAA87A}"/>
              </a:ext>
            </a:extLst>
          </p:cNvPr>
          <p:cNvSpPr/>
          <p:nvPr/>
        </p:nvSpPr>
        <p:spPr>
          <a:xfrm>
            <a:off x="705060" y="1088736"/>
            <a:ext cx="10781880" cy="1025024"/>
          </a:xfrm>
          <a:prstGeom prst="rect">
            <a:avLst/>
          </a:prstGeom>
        </p:spPr>
        <p:txBody>
          <a:bodyPr wrap="square" lIns="91440" tIns="45720" rIns="91440" bIns="45720" anchor="t">
            <a:spAutoFit/>
          </a:bodyPr>
          <a:lstStyle/>
          <a:p>
            <a:pPr algn="ctr">
              <a:lnSpc>
                <a:spcPct val="120000"/>
              </a:lnSpc>
            </a:pPr>
            <a:r>
              <a:rPr lang="en-US" sz="2000" b="1" dirty="0">
                <a:latin typeface="Arial Nova Cond"/>
              </a:rPr>
              <a:t>© Canadian Cardiovascular Society. 2021. All rights reserved. </a:t>
            </a:r>
          </a:p>
          <a:p>
            <a:pPr algn="ctr">
              <a:lnSpc>
                <a:spcPct val="120000"/>
              </a:lnSpc>
            </a:pPr>
            <a:r>
              <a:rPr lang="en-US" sz="1600" dirty="0">
                <a:latin typeface="Arial Nova Cond"/>
              </a:rPr>
              <a:t>Distribution, transmission or republication is strictly prohibited without the prior written permission of the Canadian Cardiovascular Society.</a:t>
            </a:r>
          </a:p>
        </p:txBody>
      </p:sp>
      <p:sp>
        <p:nvSpPr>
          <p:cNvPr id="9" name="Rectangle 8">
            <a:extLst>
              <a:ext uri="{FF2B5EF4-FFF2-40B4-BE49-F238E27FC236}">
                <a16:creationId xmlns:a16="http://schemas.microsoft.com/office/drawing/2014/main" id="{7DAD040C-616D-4D67-9057-72A56367731A}"/>
              </a:ext>
            </a:extLst>
          </p:cNvPr>
          <p:cNvSpPr/>
          <p:nvPr/>
        </p:nvSpPr>
        <p:spPr>
          <a:xfrm>
            <a:off x="0" y="6364684"/>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Content Placeholder 6">
            <a:extLst>
              <a:ext uri="{FF2B5EF4-FFF2-40B4-BE49-F238E27FC236}">
                <a16:creationId xmlns:a16="http://schemas.microsoft.com/office/drawing/2014/main" id="{4BF8778E-81D2-4B91-9DA4-9C551FF9D6C3}"/>
              </a:ext>
            </a:extLst>
          </p:cNvPr>
          <p:cNvSpPr txBox="1">
            <a:spLocks/>
          </p:cNvSpPr>
          <p:nvPr/>
        </p:nvSpPr>
        <p:spPr bwMode="auto">
          <a:xfrm>
            <a:off x="838200" y="2780928"/>
            <a:ext cx="10515599" cy="26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0">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eaLnBrk="1" hangingPunct="1">
              <a:spcBef>
                <a:spcPts val="1800"/>
              </a:spcBef>
            </a:pPr>
            <a:r>
              <a:rPr lang="en-US" altLang="en-US" sz="1600" kern="0" dirty="0">
                <a:latin typeface="Arial Nova Cond" panose="020B0506020202020204" pitchFamily="34" charset="0"/>
              </a:rPr>
              <a:t>For medical institution internal education or training (i.e. grand rounds, medical college/classroom education, etc.), kindly consider and implement the following:</a:t>
            </a:r>
          </a:p>
          <a:p>
            <a:pPr lvl="1" eaLnBrk="1" hangingPunct="1"/>
            <a:r>
              <a:rPr lang="en-US" altLang="en-US" sz="1200" kern="0" dirty="0">
                <a:latin typeface="Arial Nova Cond" panose="020B0506020202020204" pitchFamily="34" charset="0"/>
              </a:rPr>
              <a:t>Include the citation for the Canadian Journal of Cardiology</a:t>
            </a:r>
          </a:p>
          <a:p>
            <a:pPr lvl="1" eaLnBrk="1" hangingPunct="1"/>
            <a:r>
              <a:rPr lang="en-US" altLang="en-US" sz="1200" kern="0" dirty="0">
                <a:latin typeface="Arial Nova Cond" panose="020B0506020202020204" pitchFamily="34" charset="0"/>
              </a:rPr>
              <a:t>Add ‘Reproduced with permission from the Canadian Cardiovascular Society. [insert year].’</a:t>
            </a:r>
          </a:p>
          <a:p>
            <a:pPr lvl="1" eaLnBrk="1" hangingPunct="1"/>
            <a:r>
              <a:rPr lang="en-US" altLang="en-US" sz="1200" kern="0" dirty="0">
                <a:latin typeface="Arial Nova Cond" panose="020B0506020202020204" pitchFamily="34" charset="0"/>
              </a:rPr>
              <a:t>Avoid use of CCS logos or trademarks on slides, tools or publications that are not the property of the CCS</a:t>
            </a:r>
          </a:p>
          <a:p>
            <a:pPr lvl="1" eaLnBrk="1" hangingPunct="1"/>
            <a:r>
              <a:rPr lang="en-US" altLang="en-US" sz="1200" kern="0" dirty="0">
                <a:latin typeface="Arial Nova Cond" panose="020B0506020202020204" pitchFamily="34" charset="0"/>
              </a:rPr>
              <a:t>Do not modify the slide content and, the layout and CCS branding on the Guideline-related slides</a:t>
            </a:r>
          </a:p>
          <a:p>
            <a:pPr lvl="1" eaLnBrk="1" hangingPunct="1"/>
            <a:r>
              <a:rPr lang="en-US" altLang="en-US" sz="1200" kern="0" dirty="0">
                <a:latin typeface="Arial Nova Cond" panose="020B0506020202020204" pitchFamily="34" charset="0"/>
              </a:rPr>
              <a:t>Guideline recommendations must be reproduced exactly as published </a:t>
            </a:r>
          </a:p>
          <a:p>
            <a:pPr eaLnBrk="1" hangingPunct="1">
              <a:spcBef>
                <a:spcPts val="1800"/>
              </a:spcBef>
            </a:pPr>
            <a:r>
              <a:rPr lang="en-US" altLang="en-US" sz="1600" kern="0" dirty="0">
                <a:latin typeface="Arial Nova Cond" panose="020B0506020202020204" pitchFamily="34" charset="0"/>
              </a:rPr>
              <a:t>For an industry supported or involved program, permissions are required:</a:t>
            </a:r>
          </a:p>
          <a:p>
            <a:pPr lvl="1" eaLnBrk="1" hangingPunct="1"/>
            <a:r>
              <a:rPr lang="en-US" altLang="en-US" sz="1200" kern="0" dirty="0">
                <a:latin typeface="Arial Nova Cond" panose="020B0506020202020204" pitchFamily="34" charset="0"/>
              </a:rPr>
              <a:t>If content is published in the Canadian Journal of Cardiology, permissions must be sought through our publisher Elsevier (www.onlinecjc.com)</a:t>
            </a:r>
          </a:p>
          <a:p>
            <a:pPr lvl="1" eaLnBrk="1" hangingPunct="1"/>
            <a:r>
              <a:rPr lang="en-US" altLang="en-US" sz="1200" kern="0" dirty="0">
                <a:latin typeface="Arial Nova Cond" panose="020B0506020202020204" pitchFamily="34" charset="0"/>
              </a:rPr>
              <a:t>If content is property of the CCS, contact </a:t>
            </a:r>
            <a:r>
              <a:rPr lang="en-US" altLang="en-US" sz="1200" kern="0" dirty="0">
                <a:latin typeface="Arial Nova Cond" panose="020B0506020202020204" pitchFamily="34" charset="0"/>
                <a:hlinkClick r:id="rId3"/>
              </a:rPr>
              <a:t>guidelines@ccs.ca</a:t>
            </a:r>
            <a:r>
              <a:rPr lang="en-US" altLang="en-US" sz="1200" kern="0" dirty="0">
                <a:latin typeface="Arial Nova Cond" panose="020B0506020202020204" pitchFamily="34" charset="0"/>
              </a:rPr>
              <a:t>   </a:t>
            </a:r>
          </a:p>
        </p:txBody>
      </p:sp>
    </p:spTree>
    <p:extLst>
      <p:ext uri="{BB962C8B-B14F-4D97-AF65-F5344CB8AC3E}">
        <p14:creationId xmlns:p14="http://schemas.microsoft.com/office/powerpoint/2010/main" val="117615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5FD3-66D4-41DD-953B-9CAB84D0CC0D}"/>
              </a:ext>
            </a:extLst>
          </p:cNvPr>
          <p:cNvSpPr>
            <a:spLocks noGrp="1"/>
          </p:cNvSpPr>
          <p:nvPr>
            <p:ph type="title"/>
          </p:nvPr>
        </p:nvSpPr>
        <p:spPr/>
        <p:txBody>
          <a:bodyPr/>
          <a:lstStyle/>
          <a:p>
            <a:r>
              <a:rPr lang="en-US" dirty="0"/>
              <a:t>Effect of sodium restriction in HF</a:t>
            </a:r>
          </a:p>
        </p:txBody>
      </p:sp>
      <p:sp>
        <p:nvSpPr>
          <p:cNvPr id="3" name="Content Placeholder 2">
            <a:extLst>
              <a:ext uri="{FF2B5EF4-FFF2-40B4-BE49-F238E27FC236}">
                <a16:creationId xmlns:a16="http://schemas.microsoft.com/office/drawing/2014/main" id="{979A9864-AE5D-45BB-9BB8-436E8225C6D9}"/>
              </a:ext>
            </a:extLst>
          </p:cNvPr>
          <p:cNvSpPr>
            <a:spLocks noGrp="1"/>
          </p:cNvSpPr>
          <p:nvPr>
            <p:ph idx="1"/>
          </p:nvPr>
        </p:nvSpPr>
        <p:spPr>
          <a:xfrm>
            <a:off x="695400" y="1484784"/>
            <a:ext cx="5760640" cy="4692179"/>
          </a:xfrm>
        </p:spPr>
        <p:txBody>
          <a:bodyPr/>
          <a:lstStyle/>
          <a:p>
            <a:pPr marL="285750" indent="-285750">
              <a:buFont typeface="Arial" panose="020B0604020202020204" pitchFamily="34" charset="0"/>
              <a:buChar char="•"/>
            </a:pPr>
            <a:r>
              <a:rPr lang="en-US" sz="2350" dirty="0"/>
              <a:t>Suggested restriction in guidelines varies from &lt;1500 mg to &lt;3000 mg per day</a:t>
            </a:r>
          </a:p>
          <a:p>
            <a:pPr marL="285750" indent="-285750">
              <a:buFont typeface="Arial" panose="020B0604020202020204" pitchFamily="34" charset="0"/>
              <a:buChar char="•"/>
            </a:pPr>
            <a:r>
              <a:rPr lang="en-US" sz="2350" dirty="0"/>
              <a:t>May be associated with micronutrient deficiencies</a:t>
            </a:r>
          </a:p>
          <a:p>
            <a:pPr marL="285750" indent="-285750">
              <a:buFont typeface="Arial" panose="020B0604020202020204" pitchFamily="34" charset="0"/>
              <a:buChar char="•"/>
            </a:pPr>
            <a:r>
              <a:rPr lang="en-US" sz="2350" dirty="0"/>
              <a:t>Systematic review of 9 RCTs (n=479) inpatient + ambulatory </a:t>
            </a:r>
          </a:p>
          <a:p>
            <a:pPr marL="742950" lvl="1" indent="-285750">
              <a:buFont typeface="Arial" panose="020B0604020202020204" pitchFamily="34" charset="0"/>
              <a:buChar char="•"/>
            </a:pPr>
            <a:r>
              <a:rPr lang="en-US" sz="2350" dirty="0"/>
              <a:t>No evidence to support / refute Na restriction</a:t>
            </a:r>
          </a:p>
          <a:p>
            <a:endParaRPr lang="en-US" dirty="0"/>
          </a:p>
        </p:txBody>
      </p:sp>
      <p:pic>
        <p:nvPicPr>
          <p:cNvPr id="4" name="Picture 3" descr="Diagram&#10;&#10;Description automatically generated">
            <a:extLst>
              <a:ext uri="{FF2B5EF4-FFF2-40B4-BE49-F238E27FC236}">
                <a16:creationId xmlns:a16="http://schemas.microsoft.com/office/drawing/2014/main" id="{4612FBCF-6339-EC4A-B375-9FA6EDD97A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0027" y="1061154"/>
            <a:ext cx="4698621" cy="5176158"/>
          </a:xfrm>
          <a:prstGeom prst="rect">
            <a:avLst/>
          </a:prstGeom>
        </p:spPr>
      </p:pic>
      <p:sp>
        <p:nvSpPr>
          <p:cNvPr id="6" name="Text Box 3">
            <a:extLst>
              <a:ext uri="{FF2B5EF4-FFF2-40B4-BE49-F238E27FC236}">
                <a16:creationId xmlns:a16="http://schemas.microsoft.com/office/drawing/2014/main" id="{D4C1F8F0-A116-4117-8870-2AE85F415171}"/>
              </a:ext>
            </a:extLst>
          </p:cNvPr>
          <p:cNvSpPr txBox="1">
            <a:spLocks noChangeAspect="1" noChangeArrowheads="1"/>
          </p:cNvSpPr>
          <p:nvPr/>
        </p:nvSpPr>
        <p:spPr bwMode="auto">
          <a:xfrm>
            <a:off x="695400" y="5960313"/>
            <a:ext cx="9505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nl-NL" altLang="en-US" sz="1200" dirty="0">
                <a:latin typeface="Arial Nova Cond" panose="020B0506020202020204" pitchFamily="34" charset="0"/>
              </a:rPr>
              <a:t>Bilingsley et al. Prog Cardiovasc Dis 2020;63:538-551. / JAMA Intern Med. 2018;178(12):1693-1700</a:t>
            </a:r>
          </a:p>
        </p:txBody>
      </p:sp>
      <p:pic>
        <p:nvPicPr>
          <p:cNvPr id="7" name="Picture 6" descr="A picture containing drawing&#10;&#10;Description automatically generated">
            <a:extLst>
              <a:ext uri="{FF2B5EF4-FFF2-40B4-BE49-F238E27FC236}">
                <a16:creationId xmlns:a16="http://schemas.microsoft.com/office/drawing/2014/main" id="{057CD319-A609-4375-8D26-37FDB0832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940" y="91655"/>
            <a:ext cx="1431060" cy="630820"/>
          </a:xfrm>
          <a:prstGeom prst="rect">
            <a:avLst/>
          </a:prstGeom>
        </p:spPr>
      </p:pic>
    </p:spTree>
    <p:extLst>
      <p:ext uri="{BB962C8B-B14F-4D97-AF65-F5344CB8AC3E}">
        <p14:creationId xmlns:p14="http://schemas.microsoft.com/office/powerpoint/2010/main" val="786354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0F99F764-85CB-4FFC-970D-EC1EEB9722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5647" y="1052736"/>
            <a:ext cx="6420706" cy="5177987"/>
          </a:xfrm>
          <a:prstGeom prst="rect">
            <a:avLst/>
          </a:prstGeom>
        </p:spPr>
      </p:pic>
      <p:sp>
        <p:nvSpPr>
          <p:cNvPr id="2" name="Title 1">
            <a:extLst>
              <a:ext uri="{FF2B5EF4-FFF2-40B4-BE49-F238E27FC236}">
                <a16:creationId xmlns:a16="http://schemas.microsoft.com/office/drawing/2014/main" id="{6C9733FC-17B5-4D9D-A238-5B9025DB262F}"/>
              </a:ext>
            </a:extLst>
          </p:cNvPr>
          <p:cNvSpPr>
            <a:spLocks noGrp="1"/>
          </p:cNvSpPr>
          <p:nvPr>
            <p:ph type="title"/>
          </p:nvPr>
        </p:nvSpPr>
        <p:spPr/>
        <p:txBody>
          <a:bodyPr/>
          <a:lstStyle/>
          <a:p>
            <a:r>
              <a:rPr lang="en-US" dirty="0"/>
              <a:t>Benefits of exercise training in patients with HF</a:t>
            </a:r>
          </a:p>
        </p:txBody>
      </p:sp>
    </p:spTree>
    <p:extLst>
      <p:ext uri="{BB962C8B-B14F-4D97-AF65-F5344CB8AC3E}">
        <p14:creationId xmlns:p14="http://schemas.microsoft.com/office/powerpoint/2010/main" val="676428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B580D9D7-272B-4E82-8C9F-9FA608420E76}"/>
              </a:ext>
            </a:extLst>
          </p:cNvPr>
          <p:cNvSpPr txBox="1">
            <a:spLocks noChangeAspect="1" noChangeArrowheads="1"/>
          </p:cNvSpPr>
          <p:nvPr/>
        </p:nvSpPr>
        <p:spPr bwMode="auto">
          <a:xfrm>
            <a:off x="695400" y="5960313"/>
            <a:ext cx="9505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a-DK" altLang="en-US" sz="12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O’Connor et al. JAMA 2009;301:1439-1450.</a:t>
            </a:r>
          </a:p>
        </p:txBody>
      </p:sp>
      <p:sp>
        <p:nvSpPr>
          <p:cNvPr id="8" name="TextBox 8">
            <a:extLst>
              <a:ext uri="{FF2B5EF4-FFF2-40B4-BE49-F238E27FC236}">
                <a16:creationId xmlns:a16="http://schemas.microsoft.com/office/drawing/2014/main" id="{B7D3ECCB-87FB-46AB-98B5-9A8C65608714}"/>
              </a:ext>
            </a:extLst>
          </p:cNvPr>
          <p:cNvSpPr txBox="1"/>
          <p:nvPr/>
        </p:nvSpPr>
        <p:spPr>
          <a:xfrm>
            <a:off x="6456039" y="299120"/>
            <a:ext cx="5086065" cy="1131079"/>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Eligibility criteria </a:t>
            </a:r>
            <a:r>
              <a:rPr kumimoji="0" lang="en-US" sz="1350" b="1" i="0" u="none" strike="noStrike" kern="1200" cap="none" spc="0" normalizeH="0" baseline="0" noProof="0" dirty="0">
                <a:ln>
                  <a:noFill/>
                </a:ln>
                <a:solidFill>
                  <a:srgbClr val="FF0000"/>
                </a:solidFill>
                <a:effectLst/>
                <a:uLnTx/>
                <a:uFillTx/>
                <a:latin typeface="Arial Nova Cond" panose="020B0506020202020204" pitchFamily="34" charset="0"/>
                <a:ea typeface="+mn-ea"/>
                <a:cs typeface="+mn-cs"/>
                <a:sym typeface="Calibri"/>
              </a:rPr>
              <a:t>REHAB-HF</a:t>
            </a:r>
            <a:r>
              <a:rPr kumimoji="0" lang="en-US" sz="135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 (N=249):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Inclusion: </a:t>
            </a:r>
            <a:r>
              <a:rPr kumimoji="0" lang="en-US" sz="135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Hospitalization for ADHF, </a:t>
            </a:r>
            <a:r>
              <a:rPr kumimoji="0" lang="en-US" sz="1350" b="0" i="0" u="none" strike="noStrike" kern="1200" cap="none" spc="0" normalizeH="0" baseline="0" noProof="0" dirty="0" err="1">
                <a:ln>
                  <a:noFill/>
                </a:ln>
                <a:solidFill>
                  <a:prstClr val="black"/>
                </a:solidFill>
                <a:effectLst/>
                <a:uLnTx/>
                <a:uFillTx/>
                <a:latin typeface="Arial Nova Cond" panose="020B0506020202020204" pitchFamily="34" charset="0"/>
                <a:ea typeface="+mn-ea"/>
                <a:cs typeface="+mn-cs"/>
                <a:sym typeface="Calibri"/>
              </a:rPr>
              <a:t>indep</a:t>
            </a:r>
            <a:r>
              <a:rPr kumimoji="0" lang="en-US" sz="135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 in ADLs, able to walk 4m (assistive device OK), &gt; 1 </a:t>
            </a:r>
            <a:r>
              <a:rPr kumimoji="0" lang="en-US" sz="1350" b="0" i="0" u="none" strike="noStrike" kern="1200" cap="none" spc="0" normalizeH="0" baseline="0" noProof="0" dirty="0" err="1">
                <a:ln>
                  <a:noFill/>
                </a:ln>
                <a:solidFill>
                  <a:prstClr val="black"/>
                </a:solidFill>
                <a:effectLst/>
                <a:uLnTx/>
                <a:uFillTx/>
                <a:latin typeface="Arial Nova Cond" panose="020B0506020202020204" pitchFamily="34" charset="0"/>
                <a:ea typeface="+mn-ea"/>
                <a:cs typeface="+mn-cs"/>
                <a:sym typeface="Calibri"/>
              </a:rPr>
              <a:t>yr</a:t>
            </a:r>
            <a:r>
              <a:rPr kumimoji="0" lang="en-US" sz="135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 life expectancy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Intervention: </a:t>
            </a:r>
            <a:r>
              <a:rPr kumimoji="0" lang="en-US" sz="135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tailored exercise program, 3 sessions per week X 12 week in facility, home exercise on non-facility days</a:t>
            </a:r>
          </a:p>
        </p:txBody>
      </p:sp>
      <p:pic>
        <p:nvPicPr>
          <p:cNvPr id="9" name="New picture">
            <a:extLst>
              <a:ext uri="{FF2B5EF4-FFF2-40B4-BE49-F238E27FC236}">
                <a16:creationId xmlns:a16="http://schemas.microsoft.com/office/drawing/2014/main" id="{31F6850F-339F-469A-8151-9010307AAF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449"/>
          <a:stretch/>
        </p:blipFill>
        <p:spPr bwMode="auto">
          <a:xfrm>
            <a:off x="305551" y="1972184"/>
            <a:ext cx="5547922" cy="376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10" name="Picture 9" descr="Screen Clipping">
            <a:extLst>
              <a:ext uri="{FF2B5EF4-FFF2-40B4-BE49-F238E27FC236}">
                <a16:creationId xmlns:a16="http://schemas.microsoft.com/office/drawing/2014/main" id="{3BD4EA54-9A84-4D99-98F9-699A8E9AE4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814" t="1304" r="6533" b="2827"/>
          <a:stretch/>
        </p:blipFill>
        <p:spPr>
          <a:xfrm>
            <a:off x="7320136" y="1495817"/>
            <a:ext cx="2625541" cy="4768498"/>
          </a:xfrm>
          <a:prstGeom prst="rect">
            <a:avLst/>
          </a:prstGeom>
        </p:spPr>
      </p:pic>
      <p:sp>
        <p:nvSpPr>
          <p:cNvPr id="11" name="TextBox 10">
            <a:extLst>
              <a:ext uri="{FF2B5EF4-FFF2-40B4-BE49-F238E27FC236}">
                <a16:creationId xmlns:a16="http://schemas.microsoft.com/office/drawing/2014/main" id="{9B15FA2D-DBA0-4D24-8575-77B486A1AFA2}"/>
              </a:ext>
            </a:extLst>
          </p:cNvPr>
          <p:cNvSpPr txBox="1"/>
          <p:nvPr/>
        </p:nvSpPr>
        <p:spPr>
          <a:xfrm>
            <a:off x="9945677" y="2004947"/>
            <a:ext cx="1940772" cy="1477328"/>
          </a:xfrm>
          <a:prstGeom prst="rect">
            <a:avLst/>
          </a:prstGeom>
          <a:noFill/>
        </p:spPr>
        <p:txBody>
          <a:bodyPr wrap="square" rtlCol="0">
            <a:spAutoFit/>
          </a:bodyPr>
          <a:lstStyle/>
          <a:p>
            <a:r>
              <a:rPr lang="en-US" dirty="0">
                <a:latin typeface="Arial Nova Cond" panose="020B0506020202020204" pitchFamily="34" charset="0"/>
              </a:rPr>
              <a:t>Primary outcome</a:t>
            </a:r>
          </a:p>
          <a:p>
            <a:r>
              <a:rPr lang="en-US" dirty="0">
                <a:latin typeface="Arial Nova Cond" panose="020B0506020202020204" pitchFamily="34" charset="0"/>
              </a:rPr>
              <a:t>Short </a:t>
            </a:r>
          </a:p>
          <a:p>
            <a:r>
              <a:rPr lang="en-US" dirty="0">
                <a:latin typeface="Arial Nova Cond" panose="020B0506020202020204" pitchFamily="34" charset="0"/>
              </a:rPr>
              <a:t>Physical</a:t>
            </a:r>
          </a:p>
          <a:p>
            <a:r>
              <a:rPr lang="en-US" dirty="0">
                <a:latin typeface="Arial Nova Cond" panose="020B0506020202020204" pitchFamily="34" charset="0"/>
              </a:rPr>
              <a:t>Performance</a:t>
            </a:r>
          </a:p>
          <a:p>
            <a:r>
              <a:rPr lang="en-US" dirty="0">
                <a:latin typeface="Arial Nova Cond" panose="020B0506020202020204" pitchFamily="34" charset="0"/>
              </a:rPr>
              <a:t>Battery</a:t>
            </a:r>
          </a:p>
        </p:txBody>
      </p:sp>
      <p:sp>
        <p:nvSpPr>
          <p:cNvPr id="5" name="TextBox 4">
            <a:extLst>
              <a:ext uri="{FF2B5EF4-FFF2-40B4-BE49-F238E27FC236}">
                <a16:creationId xmlns:a16="http://schemas.microsoft.com/office/drawing/2014/main" id="{6609E849-862D-4832-A24B-422E05FE70F2}"/>
              </a:ext>
            </a:extLst>
          </p:cNvPr>
          <p:cNvSpPr txBox="1"/>
          <p:nvPr/>
        </p:nvSpPr>
        <p:spPr>
          <a:xfrm>
            <a:off x="6442331" y="5960312"/>
            <a:ext cx="1755609" cy="276999"/>
          </a:xfrm>
          <a:prstGeom prst="rect">
            <a:avLst/>
          </a:prstGeom>
          <a:noFill/>
        </p:spPr>
        <p:txBody>
          <a:bodyPr wrap="none" rtlCol="0">
            <a:spAutoFit/>
          </a:bodyPr>
          <a:lstStyle/>
          <a:p>
            <a:r>
              <a:rPr lang="en-US" sz="1200" dirty="0" err="1">
                <a:latin typeface="Arial Nova Cond" panose="020B0506020202020204" pitchFamily="34" charset="0"/>
              </a:rPr>
              <a:t>Kitzman</a:t>
            </a:r>
            <a:r>
              <a:rPr lang="en-US" sz="1200" dirty="0">
                <a:latin typeface="Arial Nova Cond" panose="020B0506020202020204" pitchFamily="34" charset="0"/>
              </a:rPr>
              <a:t> et al. NEJM 2021</a:t>
            </a:r>
          </a:p>
        </p:txBody>
      </p:sp>
      <p:sp>
        <p:nvSpPr>
          <p:cNvPr id="12" name="TextBox 8">
            <a:extLst>
              <a:ext uri="{FF2B5EF4-FFF2-40B4-BE49-F238E27FC236}">
                <a16:creationId xmlns:a16="http://schemas.microsoft.com/office/drawing/2014/main" id="{4DEB8E3E-2D14-4C69-9B22-7AAE6E24B1D9}"/>
              </a:ext>
            </a:extLst>
          </p:cNvPr>
          <p:cNvSpPr txBox="1"/>
          <p:nvPr/>
        </p:nvSpPr>
        <p:spPr>
          <a:xfrm>
            <a:off x="767408" y="301777"/>
            <a:ext cx="5086065" cy="1131079"/>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Eligibility criteria </a:t>
            </a:r>
            <a:r>
              <a:rPr kumimoji="0" lang="en-US" sz="1350" b="1" i="0" u="none" strike="noStrike" kern="1200" cap="none" spc="0" normalizeH="0" baseline="0" noProof="0" dirty="0">
                <a:ln>
                  <a:noFill/>
                </a:ln>
                <a:solidFill>
                  <a:srgbClr val="FF0000"/>
                </a:solidFill>
                <a:effectLst/>
                <a:uLnTx/>
                <a:uFillTx/>
                <a:latin typeface="Arial Nova Cond" panose="020B0506020202020204" pitchFamily="34" charset="0"/>
                <a:ea typeface="+mn-ea"/>
                <a:cs typeface="+mn-cs"/>
                <a:sym typeface="Calibri"/>
              </a:rPr>
              <a:t>HF-action</a:t>
            </a:r>
            <a:r>
              <a:rPr kumimoji="0" lang="en-US" sz="135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 (N=2331):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Inclusion: </a:t>
            </a:r>
            <a:r>
              <a:rPr kumimoji="0" lang="en-US" sz="135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EF </a:t>
            </a:r>
            <a:r>
              <a:rPr kumimoji="0" lang="en-US" sz="1350" b="0" i="0" strike="noStrike" kern="1200" cap="none" spc="0" normalizeH="0" baseline="0" noProof="0" dirty="0">
                <a:ln>
                  <a:noFill/>
                </a:ln>
                <a:solidFill>
                  <a:prstClr val="black"/>
                </a:solidFill>
                <a:effectLst/>
                <a:uLnTx/>
                <a:uFillTx/>
                <a:latin typeface="Arial Nova Cond" panose="020B0506020202020204" pitchFamily="34" charset="0"/>
                <a:cs typeface="Times New Roman" panose="02020603050405020304" pitchFamily="18" charset="0"/>
                <a:sym typeface="Calibri"/>
              </a:rPr>
              <a:t>≤</a:t>
            </a:r>
            <a:r>
              <a:rPr kumimoji="0" lang="en-US" sz="135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35% and NYHA class II to IV symptoms despite optimal HF therapy for </a:t>
            </a:r>
            <a:r>
              <a:rPr kumimoji="0" lang="en-US" sz="1350" b="0" i="0" strike="noStrike" kern="1200" cap="none" spc="0" normalizeH="0" baseline="0" noProof="0" dirty="0">
                <a:ln>
                  <a:noFill/>
                </a:ln>
                <a:solidFill>
                  <a:prstClr val="black"/>
                </a:solidFill>
                <a:effectLst/>
                <a:uLnTx/>
                <a:uFillTx/>
                <a:latin typeface="Arial Nova Cond" panose="020B0506020202020204" pitchFamily="34" charset="0"/>
                <a:cs typeface="Times New Roman" panose="02020603050405020304" pitchFamily="18" charset="0"/>
                <a:sym typeface="Calibri"/>
              </a:rPr>
              <a:t>≥</a:t>
            </a:r>
            <a:r>
              <a:rPr kumimoji="0" lang="en-US" sz="135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6 weeks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Intervention: </a:t>
            </a:r>
            <a:r>
              <a:rPr kumimoji="0" lang="en-US" sz="135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sym typeface="Calibri"/>
              </a:rPr>
              <a:t>group supervised exercise program, with a goal of 3 sessions per week for total of 36 sessions in 3 months</a:t>
            </a:r>
          </a:p>
        </p:txBody>
      </p:sp>
    </p:spTree>
    <p:extLst>
      <p:ext uri="{BB962C8B-B14F-4D97-AF65-F5344CB8AC3E}">
        <p14:creationId xmlns:p14="http://schemas.microsoft.com/office/powerpoint/2010/main" val="1642791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BA1A-1F98-49A9-9158-25057606D076}"/>
              </a:ext>
            </a:extLst>
          </p:cNvPr>
          <p:cNvSpPr>
            <a:spLocks noGrp="1"/>
          </p:cNvSpPr>
          <p:nvPr>
            <p:ph type="title"/>
          </p:nvPr>
        </p:nvSpPr>
        <p:spPr/>
        <p:txBody>
          <a:bodyPr>
            <a:normAutofit fontScale="90000"/>
          </a:bodyPr>
          <a:lstStyle/>
          <a:p>
            <a:r>
              <a:rPr lang="en-US" dirty="0"/>
              <a:t>Key features of a cardiac rehabilitation program for patients with HF</a:t>
            </a:r>
          </a:p>
        </p:txBody>
      </p:sp>
      <p:graphicFrame>
        <p:nvGraphicFramePr>
          <p:cNvPr id="4" name="TextBox 2">
            <a:extLst>
              <a:ext uri="{FF2B5EF4-FFF2-40B4-BE49-F238E27FC236}">
                <a16:creationId xmlns:a16="http://schemas.microsoft.com/office/drawing/2014/main" id="{C69EF850-2788-4CE6-9460-E7353D6DE0BF}"/>
              </a:ext>
            </a:extLst>
          </p:cNvPr>
          <p:cNvGraphicFramePr/>
          <p:nvPr>
            <p:extLst>
              <p:ext uri="{D42A27DB-BD31-4B8C-83A1-F6EECF244321}">
                <p14:modId xmlns:p14="http://schemas.microsoft.com/office/powerpoint/2010/main" val="1773854824"/>
              </p:ext>
            </p:extLst>
          </p:nvPr>
        </p:nvGraphicFramePr>
        <p:xfrm>
          <a:off x="1687873" y="1502261"/>
          <a:ext cx="8816254" cy="4663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19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A1157-385B-4DE5-A185-2B77D9CED2D0}"/>
              </a:ext>
            </a:extLst>
          </p:cNvPr>
          <p:cNvPicPr>
            <a:picLocks noChangeAspect="1"/>
          </p:cNvPicPr>
          <p:nvPr/>
        </p:nvPicPr>
        <p:blipFill>
          <a:blip r:embed="rId3"/>
          <a:stretch>
            <a:fillRect/>
          </a:stretch>
        </p:blipFill>
        <p:spPr>
          <a:xfrm>
            <a:off x="1768148" y="1056857"/>
            <a:ext cx="8655703" cy="4975464"/>
          </a:xfrm>
          <a:prstGeom prst="rect">
            <a:avLst/>
          </a:prstGeom>
        </p:spPr>
      </p:pic>
      <p:sp>
        <p:nvSpPr>
          <p:cNvPr id="2" name="Title 1">
            <a:extLst>
              <a:ext uri="{FF2B5EF4-FFF2-40B4-BE49-F238E27FC236}">
                <a16:creationId xmlns:a16="http://schemas.microsoft.com/office/drawing/2014/main" id="{7CCB02F0-F9BF-4BC3-9CFE-2C45284C42ED}"/>
              </a:ext>
            </a:extLst>
          </p:cNvPr>
          <p:cNvSpPr>
            <a:spLocks noGrp="1"/>
          </p:cNvSpPr>
          <p:nvPr>
            <p:ph type="title"/>
          </p:nvPr>
        </p:nvSpPr>
        <p:spPr/>
        <p:txBody>
          <a:bodyPr/>
          <a:lstStyle/>
          <a:p>
            <a:r>
              <a:rPr lang="en-US" dirty="0"/>
              <a:t>Exercise modalities according to clinical scenario</a:t>
            </a:r>
          </a:p>
        </p:txBody>
      </p:sp>
      <p:sp>
        <p:nvSpPr>
          <p:cNvPr id="5" name="Text Box 3">
            <a:extLst>
              <a:ext uri="{FF2B5EF4-FFF2-40B4-BE49-F238E27FC236}">
                <a16:creationId xmlns:a16="http://schemas.microsoft.com/office/drawing/2014/main" id="{3AACBE6F-C60A-4651-A0A7-56D6166C668D}"/>
              </a:ext>
            </a:extLst>
          </p:cNvPr>
          <p:cNvSpPr txBox="1">
            <a:spLocks noChangeAspect="1" noChangeArrowheads="1"/>
          </p:cNvSpPr>
          <p:nvPr/>
        </p:nvSpPr>
        <p:spPr bwMode="auto">
          <a:xfrm>
            <a:off x="695400" y="6032321"/>
            <a:ext cx="9505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nl-NL" altLang="en-US" sz="1200" dirty="0">
                <a:latin typeface="Arial Nova Cond" panose="020B0506020202020204" pitchFamily="34" charset="0"/>
              </a:rPr>
              <a:t>https://ccs.ca/app/uploads/2021/05/2021-HF-Gui-PG-EN-2.pdf</a:t>
            </a:r>
          </a:p>
        </p:txBody>
      </p:sp>
    </p:spTree>
    <p:extLst>
      <p:ext uri="{BB962C8B-B14F-4D97-AF65-F5344CB8AC3E}">
        <p14:creationId xmlns:p14="http://schemas.microsoft.com/office/powerpoint/2010/main" val="2812943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0977-A81A-4DD4-A7AC-04CE5D5E87CE}"/>
              </a:ext>
            </a:extLst>
          </p:cNvPr>
          <p:cNvSpPr>
            <a:spLocks noGrp="1"/>
          </p:cNvSpPr>
          <p:nvPr>
            <p:ph type="title"/>
          </p:nvPr>
        </p:nvSpPr>
        <p:spPr/>
        <p:txBody>
          <a:bodyPr>
            <a:normAutofit fontScale="90000"/>
          </a:bodyPr>
          <a:lstStyle/>
          <a:p>
            <a:r>
              <a:rPr lang="en-US" dirty="0"/>
              <a:t>Strategies to enhance referral and adherence of cardiac rehabilitation</a:t>
            </a:r>
          </a:p>
        </p:txBody>
      </p:sp>
      <p:pic>
        <p:nvPicPr>
          <p:cNvPr id="4" name="table">
            <a:extLst>
              <a:ext uri="{FF2B5EF4-FFF2-40B4-BE49-F238E27FC236}">
                <a16:creationId xmlns:a16="http://schemas.microsoft.com/office/drawing/2014/main" id="{64E0B699-9F58-409D-95DC-ECC3FDBD3205}"/>
              </a:ext>
            </a:extLst>
          </p:cNvPr>
          <p:cNvPicPr>
            <a:picLocks noChangeAspect="1"/>
          </p:cNvPicPr>
          <p:nvPr/>
        </p:nvPicPr>
        <p:blipFill>
          <a:blip r:embed="rId3"/>
          <a:stretch>
            <a:fillRect/>
          </a:stretch>
        </p:blipFill>
        <p:spPr>
          <a:xfrm>
            <a:off x="2351584" y="1340768"/>
            <a:ext cx="7560840" cy="4953352"/>
          </a:xfrm>
          <a:prstGeom prst="rect">
            <a:avLst/>
          </a:prstGeom>
        </p:spPr>
      </p:pic>
      <p:sp>
        <p:nvSpPr>
          <p:cNvPr id="7" name="TextBox 6">
            <a:extLst>
              <a:ext uri="{FF2B5EF4-FFF2-40B4-BE49-F238E27FC236}">
                <a16:creationId xmlns:a16="http://schemas.microsoft.com/office/drawing/2014/main" id="{D98781CB-52A9-4FF9-B1C1-A5A3E70D949E}"/>
              </a:ext>
            </a:extLst>
          </p:cNvPr>
          <p:cNvSpPr txBox="1"/>
          <p:nvPr/>
        </p:nvSpPr>
        <p:spPr>
          <a:xfrm>
            <a:off x="695400" y="5589240"/>
            <a:ext cx="1656184" cy="830997"/>
          </a:xfrm>
          <a:prstGeom prst="rect">
            <a:avLst/>
          </a:prstGeom>
          <a:noFill/>
        </p:spPr>
        <p:txBody>
          <a:bodyPr wrap="square" rtlCol="0">
            <a:spAutoFit/>
          </a:bodyPr>
          <a:lstStyle/>
          <a:p>
            <a:r>
              <a:rPr lang="en-US" sz="1200" dirty="0">
                <a:latin typeface="Arial Nova Cond" panose="020B0506020202020204" pitchFamily="34" charset="0"/>
              </a:rPr>
              <a:t>Bozkurt et al. J Am Coll </a:t>
            </a:r>
            <a:r>
              <a:rPr lang="en-US" sz="1200" dirty="0" err="1">
                <a:latin typeface="Arial Nova Cond" panose="020B0506020202020204" pitchFamily="34" charset="0"/>
              </a:rPr>
              <a:t>Cardiol</a:t>
            </a:r>
            <a:r>
              <a:rPr lang="en-US" sz="1200" dirty="0">
                <a:latin typeface="Arial Nova Cond" panose="020B0506020202020204" pitchFamily="34" charset="0"/>
              </a:rPr>
              <a:t>  2021;77:1454-1469.</a:t>
            </a:r>
          </a:p>
          <a:p>
            <a:endParaRPr lang="en-US" sz="1200" dirty="0">
              <a:latin typeface="Arial Nova Cond" panose="020B0506020202020204" pitchFamily="34" charset="0"/>
            </a:endParaRPr>
          </a:p>
        </p:txBody>
      </p:sp>
    </p:spTree>
    <p:extLst>
      <p:ext uri="{BB962C8B-B14F-4D97-AF65-F5344CB8AC3E}">
        <p14:creationId xmlns:p14="http://schemas.microsoft.com/office/powerpoint/2010/main" val="1406731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275776" y="2184827"/>
            <a:ext cx="686889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Shelley Zieroth</a:t>
            </a:r>
          </a:p>
          <a:p>
            <a:pPr marL="0" indent="0" algn="ctr">
              <a:spcAft>
                <a:spcPts val="450"/>
              </a:spcAft>
              <a:buNone/>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a:t>
            </a:r>
            <a:r>
              <a:rPr lang="en-US" sz="2000" b="1" dirty="0">
                <a:solidFill>
                  <a:schemeClr val="tx1"/>
                </a:solidFill>
              </a:rPr>
              <a:t> </a:t>
            </a:r>
            <a:r>
              <a:rPr lang="en-US" sz="2000" b="1" dirty="0">
                <a:solidFill>
                  <a:schemeClr val="tx1"/>
                </a:solidFill>
                <a:latin typeface="Arial Nova Cond" panose="020B0506020202020204" pitchFamily="34" charset="0"/>
              </a:rPr>
              <a:t>FRCPC, FCCS, FHFSA(hon), FESC, FACC, FHFA</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Winnipeg, MB</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79976" y="861717"/>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Advance care planning</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807968" y="4059992"/>
            <a:ext cx="6080704" cy="2108269"/>
          </a:xfrm>
          <a:prstGeom prst="rect">
            <a:avLst/>
          </a:prstGeom>
        </p:spPr>
        <p:txBody>
          <a:bodyPr vert="horz" lIns="91440" tIns="45720" rIns="91440" bIns="45720" rtlCol="0" anchor="t">
            <a:norm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A" b="0"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Immediate Past President, Canadian Heart Failure Society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CA" dirty="0">
                <a:solidFill>
                  <a:srgbClr val="FFFFFF"/>
                </a:solidFill>
                <a:latin typeface="Arial Nova Cond" panose="020B0506020202020204" pitchFamily="34" charset="0"/>
                <a:ea typeface="Calibri" panose="020F0502020204030204" pitchFamily="34" charset="0"/>
                <a:cs typeface="Calibri" panose="020F0502020204030204" pitchFamily="34" charset="0"/>
              </a:rPr>
              <a:t>SPC Chair, Canadian Cardiovascular Congress</a:t>
            </a:r>
            <a:endParaRPr kumimoji="0" lang="en-CA" b="0"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endParaRPr>
          </a:p>
        </p:txBody>
      </p:sp>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8357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@DktrV</a:t>
            </a:r>
          </a:p>
        </p:txBody>
      </p:sp>
      <p:pic>
        <p:nvPicPr>
          <p:cNvPr id="4" name="Picture 3" descr="A person smiling for the camera&#10;&#10;Description automatically generated with medium confidence">
            <a:extLst>
              <a:ext uri="{FF2B5EF4-FFF2-40B4-BE49-F238E27FC236}">
                <a16:creationId xmlns:a16="http://schemas.microsoft.com/office/drawing/2014/main" id="{86F4BA28-EF80-4A1C-BFD8-F7B1CA302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 y="-7216"/>
            <a:ext cx="5044456" cy="6316536"/>
          </a:xfrm>
          <a:prstGeom prst="rect">
            <a:avLst/>
          </a:prstGeom>
        </p:spPr>
      </p:pic>
      <p:sp>
        <p:nvSpPr>
          <p:cNvPr id="9" name="TextBox 8">
            <a:extLst>
              <a:ext uri="{FF2B5EF4-FFF2-40B4-BE49-F238E27FC236}">
                <a16:creationId xmlns:a16="http://schemas.microsoft.com/office/drawing/2014/main" id="{25BD51A4-63F6-413B-9F0E-EEB0C7DC5731}"/>
              </a:ext>
            </a:extLst>
          </p:cNvPr>
          <p:cNvSpPr txBox="1"/>
          <p:nvPr/>
        </p:nvSpPr>
        <p:spPr>
          <a:xfrm>
            <a:off x="303328" y="5800059"/>
            <a:ext cx="19762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@ShelleyZieroth</a:t>
            </a:r>
          </a:p>
        </p:txBody>
      </p:sp>
    </p:spTree>
    <p:extLst>
      <p:ext uri="{BB962C8B-B14F-4D97-AF65-F5344CB8AC3E}">
        <p14:creationId xmlns:p14="http://schemas.microsoft.com/office/powerpoint/2010/main" val="2736918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484784"/>
            <a:ext cx="8208912" cy="4692179"/>
          </a:xfrm>
        </p:spPr>
        <p:txBody>
          <a:bodyPr/>
          <a:lstStyle/>
          <a:p>
            <a:pPr marL="514350" marR="0" lvl="0" indent="-514350">
              <a:spcAft>
                <a:spcPts val="1200"/>
              </a:spcAft>
              <a:buFont typeface="+mj-lt"/>
              <a:buAutoNum type="arabicPeriod"/>
            </a:pPr>
            <a:r>
              <a:rPr lang="en-US" sz="2800" dirty="0">
                <a:effectLst/>
                <a:ea typeface="Calibri" panose="020F0502020204030204" pitchFamily="34" charset="0"/>
              </a:rPr>
              <a:t>Identify the role for advance </a:t>
            </a:r>
            <a:r>
              <a:rPr lang="en-US" sz="2800">
                <a:effectLst/>
                <a:ea typeface="Calibri" panose="020F0502020204030204" pitchFamily="34" charset="0"/>
              </a:rPr>
              <a:t>care planning (ACP) </a:t>
            </a:r>
            <a:r>
              <a:rPr lang="en-US" sz="2800" dirty="0">
                <a:effectLst/>
                <a:ea typeface="Calibri" panose="020F0502020204030204" pitchFamily="34" charset="0"/>
              </a:rPr>
              <a:t>throughout the HF trajectory</a:t>
            </a:r>
          </a:p>
          <a:p>
            <a:pPr marL="514350" marR="0" lvl="0" indent="-514350">
              <a:spcAft>
                <a:spcPts val="1200"/>
              </a:spcAft>
              <a:buFont typeface="+mj-lt"/>
              <a:buAutoNum type="arabicPeriod"/>
            </a:pPr>
            <a:r>
              <a:rPr lang="en-US" sz="2800" dirty="0">
                <a:effectLst/>
                <a:ea typeface="Calibri" panose="020F0502020204030204" pitchFamily="34" charset="0"/>
              </a:rPr>
              <a:t>Review communication strategies for advance care planning</a:t>
            </a:r>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3259230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6B3A84D8-9E52-4DAC-BAEF-7808C56171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78" y="0"/>
            <a:ext cx="1431060" cy="630820"/>
          </a:xfrm>
          <a:prstGeom prst="rect">
            <a:avLst/>
          </a:prstGeom>
        </p:spPr>
      </p:pic>
      <p:sp>
        <p:nvSpPr>
          <p:cNvPr id="8" name="Rectangle 7">
            <a:extLst>
              <a:ext uri="{FF2B5EF4-FFF2-40B4-BE49-F238E27FC236}">
                <a16:creationId xmlns:a16="http://schemas.microsoft.com/office/drawing/2014/main" id="{70FCE522-6ADC-4A04-B311-903D8CA11B92}"/>
              </a:ext>
            </a:extLst>
          </p:cNvPr>
          <p:cNvSpPr/>
          <p:nvPr/>
        </p:nvSpPr>
        <p:spPr>
          <a:xfrm>
            <a:off x="767408" y="1844824"/>
            <a:ext cx="5260412" cy="4047292"/>
          </a:xfrm>
          <a:prstGeom prst="rect">
            <a:avLst/>
          </a:prstGeom>
          <a:solidFill>
            <a:srgbClr val="E5F6F2"/>
          </a:solidFill>
          <a:ln>
            <a:solidFill>
              <a:srgbClr val="6FA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246BC0-AF58-4484-BDBC-A67AA7275402}"/>
              </a:ext>
            </a:extLst>
          </p:cNvPr>
          <p:cNvSpPr>
            <a:spLocks noGrp="1"/>
          </p:cNvSpPr>
          <p:nvPr>
            <p:ph type="title"/>
          </p:nvPr>
        </p:nvSpPr>
        <p:spPr/>
        <p:txBody>
          <a:bodyPr/>
          <a:lstStyle/>
          <a:p>
            <a:r>
              <a:rPr lang="en-US" dirty="0"/>
              <a:t>Advance care planning</a:t>
            </a:r>
          </a:p>
        </p:txBody>
      </p:sp>
      <p:sp>
        <p:nvSpPr>
          <p:cNvPr id="3" name="Content Placeholder 2">
            <a:extLst>
              <a:ext uri="{FF2B5EF4-FFF2-40B4-BE49-F238E27FC236}">
                <a16:creationId xmlns:a16="http://schemas.microsoft.com/office/drawing/2014/main" id="{0A49CE22-136B-4E1D-9F38-E45405CD9DEE}"/>
              </a:ext>
            </a:extLst>
          </p:cNvPr>
          <p:cNvSpPr>
            <a:spLocks noGrp="1"/>
          </p:cNvSpPr>
          <p:nvPr>
            <p:ph idx="1"/>
          </p:nvPr>
        </p:nvSpPr>
        <p:spPr>
          <a:xfrm>
            <a:off x="767410" y="1872880"/>
            <a:ext cx="5400600" cy="4320479"/>
          </a:xfrm>
        </p:spPr>
        <p:txBody>
          <a:bodyPr>
            <a:normAutofit fontScale="92500" lnSpcReduction="10000"/>
          </a:bodyPr>
          <a:lstStyle/>
          <a:p>
            <a:r>
              <a:rPr lang="en-US" sz="1600" dirty="0"/>
              <a:t>Although the course of HF in individual patients can be unpredictable, high symptom burden and high mortality rates should be anticipated, and advance care planning discussions should be initiated early in the course of illness. </a:t>
            </a:r>
          </a:p>
          <a:p>
            <a:r>
              <a:rPr lang="en-US" sz="1600" dirty="0"/>
              <a:t>Triggers for discussion:</a:t>
            </a:r>
          </a:p>
          <a:p>
            <a:pPr lvl="1"/>
            <a:r>
              <a:rPr lang="en-US" sz="1400" dirty="0"/>
              <a:t>After important clinical events such as hospitalization</a:t>
            </a:r>
          </a:p>
          <a:p>
            <a:pPr lvl="1"/>
            <a:r>
              <a:rPr lang="en-US" sz="1400" dirty="0"/>
              <a:t>When considering invasive therapies</a:t>
            </a:r>
          </a:p>
          <a:p>
            <a:pPr lvl="1"/>
            <a:r>
              <a:rPr lang="en-US" sz="1400" dirty="0"/>
              <a:t>When requested by the patient/family</a:t>
            </a:r>
          </a:p>
          <a:p>
            <a:r>
              <a:rPr lang="en-US" sz="1600" dirty="0"/>
              <a:t>Discussions should focus on the values and goals of the individual patient, what they find valuable and important in their lives and what they hope for in the future (e.g. attending an important upcoming family event). </a:t>
            </a:r>
          </a:p>
          <a:p>
            <a:r>
              <a:rPr lang="en-US" sz="1600" dirty="0"/>
              <a:t>Discussions are dynamic and evolve over time; ongoing and repeated discussions are often necessary.</a:t>
            </a:r>
          </a:p>
          <a:p>
            <a:pPr marL="0" indent="0">
              <a:buNone/>
            </a:pPr>
            <a:endParaRPr lang="en-US" sz="1600" dirty="0"/>
          </a:p>
          <a:p>
            <a:pPr marL="0" indent="0">
              <a:buNone/>
            </a:pPr>
            <a:r>
              <a:rPr lang="en-US" sz="1600" dirty="0"/>
              <a:t>Visit </a:t>
            </a:r>
            <a:r>
              <a:rPr lang="en-US" sz="1600" dirty="0">
                <a:hlinkClick r:id="rId4"/>
              </a:rPr>
              <a:t>www.advancecareplanning.ca</a:t>
            </a:r>
            <a:r>
              <a:rPr lang="en-US" sz="1600" dirty="0"/>
              <a:t> for tools and resources to help patients and families with advance care planning. </a:t>
            </a:r>
          </a:p>
        </p:txBody>
      </p:sp>
      <p:sp>
        <p:nvSpPr>
          <p:cNvPr id="4" name="Text Box 3">
            <a:extLst>
              <a:ext uri="{FF2B5EF4-FFF2-40B4-BE49-F238E27FC236}">
                <a16:creationId xmlns:a16="http://schemas.microsoft.com/office/drawing/2014/main" id="{146F29A0-1219-416A-B092-F7531ED804F9}"/>
              </a:ext>
            </a:extLst>
          </p:cNvPr>
          <p:cNvSpPr txBox="1">
            <a:spLocks noChangeAspect="1" noChangeArrowheads="1"/>
          </p:cNvSpPr>
          <p:nvPr/>
        </p:nvSpPr>
        <p:spPr bwMode="auto">
          <a:xfrm>
            <a:off x="695400" y="5960313"/>
            <a:ext cx="9505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nl-NL" altLang="en-US" sz="1200" dirty="0">
                <a:latin typeface="Arial Nova Cond" panose="020B0506020202020204" pitchFamily="34" charset="0"/>
              </a:rPr>
              <a:t>https://ccs.ca/app/uploads/2021/05/2021-HF-Gui-PG-EN-2.pdf</a:t>
            </a:r>
          </a:p>
        </p:txBody>
      </p:sp>
      <p:sp>
        <p:nvSpPr>
          <p:cNvPr id="6" name="Rectangle 5">
            <a:extLst>
              <a:ext uri="{FF2B5EF4-FFF2-40B4-BE49-F238E27FC236}">
                <a16:creationId xmlns:a16="http://schemas.microsoft.com/office/drawing/2014/main" id="{BE60C307-61A2-4FCC-9017-19D257D0E801}"/>
              </a:ext>
            </a:extLst>
          </p:cNvPr>
          <p:cNvSpPr/>
          <p:nvPr/>
        </p:nvSpPr>
        <p:spPr>
          <a:xfrm>
            <a:off x="767408" y="1340768"/>
            <a:ext cx="5260412" cy="504056"/>
          </a:xfrm>
          <a:prstGeom prst="rect">
            <a:avLst/>
          </a:prstGeom>
          <a:solidFill>
            <a:srgbClr val="6FAAAF"/>
          </a:solidFill>
          <a:ln>
            <a:solidFill>
              <a:srgbClr val="6FA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Arial Nova Cond" panose="020B0506020202020204" pitchFamily="34" charset="0"/>
              </a:rPr>
              <a:t>Practical Tips</a:t>
            </a:r>
          </a:p>
        </p:txBody>
      </p:sp>
      <p:pic>
        <p:nvPicPr>
          <p:cNvPr id="9" name="Content Placeholder 4">
            <a:extLst>
              <a:ext uri="{FF2B5EF4-FFF2-40B4-BE49-F238E27FC236}">
                <a16:creationId xmlns:a16="http://schemas.microsoft.com/office/drawing/2014/main" id="{173F5EC2-B1AF-414A-813B-EDFF4A59A93B}"/>
              </a:ext>
            </a:extLst>
          </p:cNvPr>
          <p:cNvPicPr>
            <a:picLocks noChangeAspect="1"/>
          </p:cNvPicPr>
          <p:nvPr/>
        </p:nvPicPr>
        <p:blipFill>
          <a:blip r:embed="rId5"/>
          <a:stretch>
            <a:fillRect/>
          </a:stretch>
        </p:blipFill>
        <p:spPr>
          <a:xfrm>
            <a:off x="6528049" y="332656"/>
            <a:ext cx="4896542" cy="3054619"/>
          </a:xfrm>
          <a:prstGeom prst="rect">
            <a:avLst/>
          </a:prstGeom>
        </p:spPr>
      </p:pic>
      <p:sp>
        <p:nvSpPr>
          <p:cNvPr id="5" name="Rectangle 4">
            <a:extLst>
              <a:ext uri="{FF2B5EF4-FFF2-40B4-BE49-F238E27FC236}">
                <a16:creationId xmlns:a16="http://schemas.microsoft.com/office/drawing/2014/main" id="{4C6BBAA3-6F28-4797-A544-F6CC7CC2E414}"/>
              </a:ext>
            </a:extLst>
          </p:cNvPr>
          <p:cNvSpPr/>
          <p:nvPr/>
        </p:nvSpPr>
        <p:spPr>
          <a:xfrm>
            <a:off x="10920536" y="5589240"/>
            <a:ext cx="127146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3CCD8D5-AAE9-4F59-AA16-E288D0123728}"/>
              </a:ext>
            </a:extLst>
          </p:cNvPr>
          <p:cNvPicPr>
            <a:picLocks noChangeAspect="1"/>
          </p:cNvPicPr>
          <p:nvPr/>
        </p:nvPicPr>
        <p:blipFill>
          <a:blip r:embed="rId6"/>
          <a:stretch>
            <a:fillRect/>
          </a:stretch>
        </p:blipFill>
        <p:spPr>
          <a:xfrm>
            <a:off x="6636060" y="3177850"/>
            <a:ext cx="4680520" cy="3059462"/>
          </a:xfrm>
          <a:prstGeom prst="rect">
            <a:avLst/>
          </a:prstGeom>
        </p:spPr>
      </p:pic>
    </p:spTree>
    <p:extLst>
      <p:ext uri="{BB962C8B-B14F-4D97-AF65-F5344CB8AC3E}">
        <p14:creationId xmlns:p14="http://schemas.microsoft.com/office/powerpoint/2010/main" val="3393087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D91C55EF-BA3C-44A1-B164-1266E90DC95B}"/>
              </a:ext>
            </a:extLst>
          </p:cNvPr>
          <p:cNvPicPr>
            <a:picLocks noGrp="1" noChangeAspect="1"/>
          </p:cNvPicPr>
          <p:nvPr>
            <p:ph idx="1"/>
          </p:nvPr>
        </p:nvPicPr>
        <p:blipFill rotWithShape="1">
          <a:blip r:embed="rId3"/>
          <a:srcRect l="38778" t="42650" r="17517" b="13251"/>
          <a:stretch/>
        </p:blipFill>
        <p:spPr>
          <a:xfrm>
            <a:off x="1055440" y="404664"/>
            <a:ext cx="9815638" cy="557106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58B993C-3403-4ECA-ADE8-7C1CB56FC4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504" y="5661248"/>
            <a:ext cx="1431060" cy="630820"/>
          </a:xfrm>
          <a:prstGeom prst="rect">
            <a:avLst/>
          </a:prstGeom>
        </p:spPr>
      </p:pic>
      <p:sp>
        <p:nvSpPr>
          <p:cNvPr id="7" name="Text Box 3">
            <a:extLst>
              <a:ext uri="{FF2B5EF4-FFF2-40B4-BE49-F238E27FC236}">
                <a16:creationId xmlns:a16="http://schemas.microsoft.com/office/drawing/2014/main" id="{9B5AC57B-D04B-4065-BE79-468A02B251CB}"/>
              </a:ext>
            </a:extLst>
          </p:cNvPr>
          <p:cNvSpPr txBox="1">
            <a:spLocks noChangeAspect="1" noChangeArrowheads="1"/>
          </p:cNvSpPr>
          <p:nvPr/>
        </p:nvSpPr>
        <p:spPr bwMode="auto">
          <a:xfrm>
            <a:off x="695400" y="5960313"/>
            <a:ext cx="9505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nl-NL" altLang="en-US" sz="1200" dirty="0">
                <a:latin typeface="Arial Nova Cond" panose="020B0506020202020204" pitchFamily="34" charset="0"/>
              </a:rPr>
              <a:t>https://ccs.ca/app/uploads/2021/05/2021-HF-Gui-PG-EN-2.pdf</a:t>
            </a:r>
          </a:p>
        </p:txBody>
      </p:sp>
    </p:spTree>
    <p:extLst>
      <p:ext uri="{BB962C8B-B14F-4D97-AF65-F5344CB8AC3E}">
        <p14:creationId xmlns:p14="http://schemas.microsoft.com/office/powerpoint/2010/main" val="37754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275776" y="2184827"/>
            <a:ext cx="686889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Sean A. Virani</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 MSc, MPH, FRCPC, FCCS</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Vancouver, BC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79976" y="861717"/>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Co-MODERATOR</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807968" y="4059992"/>
            <a:ext cx="6080704" cy="2108269"/>
          </a:xfrm>
          <a:prstGeom prst="rect">
            <a:avLst/>
          </a:prstGeom>
        </p:spPr>
        <p:txBody>
          <a:bodyPr vert="horz" lIns="91440" tIns="45720" rIns="91440" bIns="45720" rtlCol="0" anchor="t">
            <a:normAutofit fontScale="92500" lnSpcReduction="10000"/>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A"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Head, Division of Cardiology, Providence Health Care</a:t>
            </a:r>
            <a:endParaRPr kumimoji="0" lang="en-CA" sz="2400" b="0"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endParaRP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A"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Physician Program Director, The HEART Centre, St. Paul’s Hospital</a:t>
            </a:r>
            <a:endParaRPr kumimoji="0" lang="en-CA" sz="2400" b="0"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endParaRP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Provincial Medical Director, Cardiac Services BC</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Associate Professor, Department of Medicine, University of British Columbia</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Past President, Canadian Heart Failure Society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Medical Director, </a:t>
            </a:r>
            <a:r>
              <a:rPr kumimoji="0" lang="en-US" b="0" i="0" u="none" strike="noStrike" kern="0" cap="none" spc="0" normalizeH="0" baseline="0" noProof="0" dirty="0" err="1">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HeartLife</a:t>
            </a: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 Foundation</a:t>
            </a:r>
          </a:p>
        </p:txBody>
      </p:sp>
      <p:pic>
        <p:nvPicPr>
          <p:cNvPr id="3" name="Picture 2" descr="A person wearing glasses&#10;&#10;Description automatically generated with low confidence">
            <a:extLst>
              <a:ext uri="{FF2B5EF4-FFF2-40B4-BE49-F238E27FC236}">
                <a16:creationId xmlns:a16="http://schemas.microsoft.com/office/drawing/2014/main" id="{18A469B7-7179-48D5-981C-E96BD5697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239286" cy="6317579"/>
          </a:xfrm>
          <a:prstGeom prst="rect">
            <a:avLst/>
          </a:prstGeom>
        </p:spPr>
      </p:pic>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8357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@DktrV</a:t>
            </a:r>
          </a:p>
        </p:txBody>
      </p:sp>
    </p:spTree>
    <p:extLst>
      <p:ext uri="{BB962C8B-B14F-4D97-AF65-F5344CB8AC3E}">
        <p14:creationId xmlns:p14="http://schemas.microsoft.com/office/powerpoint/2010/main" val="1161707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450A-DFB9-4F69-B032-80F387D64D5C}"/>
              </a:ext>
            </a:extLst>
          </p:cNvPr>
          <p:cNvSpPr>
            <a:spLocks noGrp="1"/>
          </p:cNvSpPr>
          <p:nvPr>
            <p:ph type="title"/>
          </p:nvPr>
        </p:nvSpPr>
        <p:spPr/>
        <p:txBody>
          <a:bodyPr/>
          <a:lstStyle/>
          <a:p>
            <a:r>
              <a:rPr lang="en-US" dirty="0"/>
              <a:t>Communication strategies</a:t>
            </a:r>
          </a:p>
        </p:txBody>
      </p:sp>
      <p:pic>
        <p:nvPicPr>
          <p:cNvPr id="4" name="Picture 3">
            <a:extLst>
              <a:ext uri="{FF2B5EF4-FFF2-40B4-BE49-F238E27FC236}">
                <a16:creationId xmlns:a16="http://schemas.microsoft.com/office/drawing/2014/main" id="{44683AFF-18E0-4339-85CF-24A193306BFA}"/>
              </a:ext>
            </a:extLst>
          </p:cNvPr>
          <p:cNvPicPr>
            <a:picLocks noChangeAspect="1"/>
          </p:cNvPicPr>
          <p:nvPr/>
        </p:nvPicPr>
        <p:blipFill rotWithShape="1">
          <a:blip r:embed="rId3"/>
          <a:srcRect l="15154" t="31581" r="16925" b="15350"/>
          <a:stretch/>
        </p:blipFill>
        <p:spPr>
          <a:xfrm>
            <a:off x="335360" y="1340768"/>
            <a:ext cx="10441160" cy="4588864"/>
          </a:xfrm>
          <a:prstGeom prst="rect">
            <a:avLst/>
          </a:prstGeom>
        </p:spPr>
      </p:pic>
      <p:pic>
        <p:nvPicPr>
          <p:cNvPr id="5" name="Picture 2" descr="Image">
            <a:extLst>
              <a:ext uri="{FF2B5EF4-FFF2-40B4-BE49-F238E27FC236}">
                <a16:creationId xmlns:a16="http://schemas.microsoft.com/office/drawing/2014/main" id="{9D51B3E3-1755-47B8-8506-27DB76875F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6320" y="179676"/>
            <a:ext cx="2880320" cy="115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56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CF39-00DC-4DC8-9217-1B143E1D23AD}"/>
              </a:ext>
            </a:extLst>
          </p:cNvPr>
          <p:cNvSpPr>
            <a:spLocks noGrp="1"/>
          </p:cNvSpPr>
          <p:nvPr>
            <p:ph type="title"/>
          </p:nvPr>
        </p:nvSpPr>
        <p:spPr/>
        <p:txBody>
          <a:bodyPr>
            <a:normAutofit fontScale="90000"/>
          </a:bodyPr>
          <a:lstStyle/>
          <a:p>
            <a:r>
              <a:rPr lang="en-US" dirty="0"/>
              <a:t>Integrating palliative care throughout the HF trajectory</a:t>
            </a:r>
          </a:p>
        </p:txBody>
      </p:sp>
      <p:pic>
        <p:nvPicPr>
          <p:cNvPr id="4" name="Picture 4">
            <a:extLst>
              <a:ext uri="{FF2B5EF4-FFF2-40B4-BE49-F238E27FC236}">
                <a16:creationId xmlns:a16="http://schemas.microsoft.com/office/drawing/2014/main" id="{20C8AC4E-B5EB-48DE-BE81-476E7E51C8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343"/>
          <a:stretch/>
        </p:blipFill>
        <p:spPr bwMode="auto">
          <a:xfrm>
            <a:off x="2423592" y="1124744"/>
            <a:ext cx="7344816" cy="49359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3">
            <a:extLst>
              <a:ext uri="{FF2B5EF4-FFF2-40B4-BE49-F238E27FC236}">
                <a16:creationId xmlns:a16="http://schemas.microsoft.com/office/drawing/2014/main" id="{6434E27B-F101-4825-B27B-18597FBF19A6}"/>
              </a:ext>
            </a:extLst>
          </p:cNvPr>
          <p:cNvSpPr txBox="1">
            <a:spLocks noChangeAspect="1" noChangeArrowheads="1"/>
          </p:cNvSpPr>
          <p:nvPr/>
        </p:nvSpPr>
        <p:spPr bwMode="auto">
          <a:xfrm>
            <a:off x="695400" y="6047710"/>
            <a:ext cx="100811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altLang="en-US" sz="1050" dirty="0">
                <a:latin typeface="Arial Nova Cond" panose="020B0506020202020204" pitchFamily="34" charset="0"/>
              </a:rPr>
              <a:t>Hill L et al., European Journal of Heart Failure, Volume: 22, Issue: 12, Pages: 2327-2339, First published: 06 September 2020, DOI: (10.1002/ejhf.1994) </a:t>
            </a:r>
          </a:p>
        </p:txBody>
      </p:sp>
    </p:spTree>
    <p:extLst>
      <p:ext uri="{BB962C8B-B14F-4D97-AF65-F5344CB8AC3E}">
        <p14:creationId xmlns:p14="http://schemas.microsoft.com/office/powerpoint/2010/main" val="344559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8E9C-C701-4BD6-81C5-E50502B74416}"/>
              </a:ext>
            </a:extLst>
          </p:cNvPr>
          <p:cNvSpPr>
            <a:spLocks noGrp="1"/>
          </p:cNvSpPr>
          <p:nvPr>
            <p:ph type="title"/>
          </p:nvPr>
        </p:nvSpPr>
        <p:spPr/>
        <p:txBody>
          <a:bodyPr/>
          <a:lstStyle/>
          <a:p>
            <a:r>
              <a:rPr lang="en-US" dirty="0"/>
              <a:t>ACP during chronic + crisis HF care</a:t>
            </a:r>
          </a:p>
        </p:txBody>
      </p:sp>
      <p:pic>
        <p:nvPicPr>
          <p:cNvPr id="4" name="Picture 2" descr="EJHF-1994-FIG-0001-c">
            <a:extLst>
              <a:ext uri="{FF2B5EF4-FFF2-40B4-BE49-F238E27FC236}">
                <a16:creationId xmlns:a16="http://schemas.microsoft.com/office/drawing/2014/main" id="{5F757E27-CDA4-4AA8-808A-04ECB31916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91" t="60500" r="32469"/>
          <a:stretch/>
        </p:blipFill>
        <p:spPr bwMode="auto">
          <a:xfrm>
            <a:off x="5807968" y="1340768"/>
            <a:ext cx="4608512" cy="4685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JHF-1994-FIG-0001-c">
            <a:extLst>
              <a:ext uri="{FF2B5EF4-FFF2-40B4-BE49-F238E27FC236}">
                <a16:creationId xmlns:a16="http://schemas.microsoft.com/office/drawing/2014/main" id="{B8719B29-BE6D-45A0-B324-294D8B6DBD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500" r="66608"/>
          <a:stretch/>
        </p:blipFill>
        <p:spPr bwMode="auto">
          <a:xfrm>
            <a:off x="924000" y="1340768"/>
            <a:ext cx="4536504" cy="47157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C8FD79D-8459-4D75-A3C0-F52D1D07D92C}"/>
              </a:ext>
            </a:extLst>
          </p:cNvPr>
          <p:cNvSpPr/>
          <p:nvPr/>
        </p:nvSpPr>
        <p:spPr>
          <a:xfrm>
            <a:off x="5735960" y="1252244"/>
            <a:ext cx="144016" cy="4841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86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623-B6DD-42D0-8306-A3F0400334E7}"/>
              </a:ext>
            </a:extLst>
          </p:cNvPr>
          <p:cNvSpPr>
            <a:spLocks noGrp="1"/>
          </p:cNvSpPr>
          <p:nvPr>
            <p:ph type="title"/>
          </p:nvPr>
        </p:nvSpPr>
        <p:spPr/>
        <p:txBody>
          <a:bodyPr/>
          <a:lstStyle/>
          <a:p>
            <a:r>
              <a:rPr lang="en-US" dirty="0"/>
              <a:t>ACP during terminal HF care</a:t>
            </a:r>
          </a:p>
        </p:txBody>
      </p:sp>
      <p:pic>
        <p:nvPicPr>
          <p:cNvPr id="6" name="Picture 2" descr="EJHF-1994-FIG-0001-c">
            <a:extLst>
              <a:ext uri="{FF2B5EF4-FFF2-40B4-BE49-F238E27FC236}">
                <a16:creationId xmlns:a16="http://schemas.microsoft.com/office/drawing/2014/main" id="{B50F2CDA-B7F5-47D3-B0DE-53B14124DE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08" t="59450"/>
          <a:stretch/>
        </p:blipFill>
        <p:spPr bwMode="auto">
          <a:xfrm>
            <a:off x="839416" y="1252244"/>
            <a:ext cx="4536504" cy="484105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a:extLst>
              <a:ext uri="{FF2B5EF4-FFF2-40B4-BE49-F238E27FC236}">
                <a16:creationId xmlns:a16="http://schemas.microsoft.com/office/drawing/2014/main" id="{A046ADCD-6D5D-4623-8C44-56BF8DD350B6}"/>
              </a:ext>
            </a:extLst>
          </p:cNvPr>
          <p:cNvPicPr>
            <a:picLocks noGrp="1" noChangeAspect="1"/>
          </p:cNvPicPr>
          <p:nvPr>
            <p:ph idx="1"/>
          </p:nvPr>
        </p:nvPicPr>
        <p:blipFill rotWithShape="1">
          <a:blip r:embed="rId4"/>
          <a:srcRect l="50863" t="46044" r="16337" b="6386"/>
          <a:stretch/>
        </p:blipFill>
        <p:spPr>
          <a:xfrm>
            <a:off x="5807968" y="1268760"/>
            <a:ext cx="5384343" cy="4392488"/>
          </a:xfrm>
        </p:spPr>
      </p:pic>
      <p:sp>
        <p:nvSpPr>
          <p:cNvPr id="8" name="Rectangle 7">
            <a:extLst>
              <a:ext uri="{FF2B5EF4-FFF2-40B4-BE49-F238E27FC236}">
                <a16:creationId xmlns:a16="http://schemas.microsoft.com/office/drawing/2014/main" id="{CED957A9-5D00-46D3-A70D-31985BE8F66C}"/>
              </a:ext>
            </a:extLst>
          </p:cNvPr>
          <p:cNvSpPr/>
          <p:nvPr/>
        </p:nvSpPr>
        <p:spPr>
          <a:xfrm>
            <a:off x="767408" y="1252244"/>
            <a:ext cx="144016" cy="4841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990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066E-A983-41A3-9DC5-88AFA0AF3416}"/>
              </a:ext>
            </a:extLst>
          </p:cNvPr>
          <p:cNvSpPr>
            <a:spLocks noGrp="1"/>
          </p:cNvSpPr>
          <p:nvPr>
            <p:ph type="title"/>
          </p:nvPr>
        </p:nvSpPr>
        <p:spPr/>
        <p:txBody>
          <a:bodyPr>
            <a:normAutofit fontScale="90000"/>
          </a:bodyPr>
          <a:lstStyle/>
          <a:p>
            <a:r>
              <a:rPr lang="en-US" dirty="0"/>
              <a:t>The effect of ACP on HF:</a:t>
            </a:r>
            <a:br>
              <a:rPr lang="en-US" dirty="0"/>
            </a:br>
            <a:r>
              <a:rPr lang="en-US" dirty="0"/>
              <a:t>Systematic review and meta-analysis</a:t>
            </a:r>
          </a:p>
        </p:txBody>
      </p:sp>
      <p:pic>
        <p:nvPicPr>
          <p:cNvPr id="4" name="Content Placeholder 3">
            <a:extLst>
              <a:ext uri="{FF2B5EF4-FFF2-40B4-BE49-F238E27FC236}">
                <a16:creationId xmlns:a16="http://schemas.microsoft.com/office/drawing/2014/main" id="{DEBE0267-F3F0-4F5C-8D2B-C91E35AA0239}"/>
              </a:ext>
            </a:extLst>
          </p:cNvPr>
          <p:cNvPicPr>
            <a:picLocks noGrp="1" noChangeAspect="1"/>
          </p:cNvPicPr>
          <p:nvPr>
            <p:ph idx="1"/>
          </p:nvPr>
        </p:nvPicPr>
        <p:blipFill rotWithShape="1">
          <a:blip r:embed="rId3"/>
          <a:srcRect t="24801" r="35825" b="25850"/>
          <a:stretch/>
        </p:blipFill>
        <p:spPr>
          <a:xfrm>
            <a:off x="695400" y="1352981"/>
            <a:ext cx="10801350" cy="4672110"/>
          </a:xfrm>
          <a:prstGeom prst="rect">
            <a:avLst/>
          </a:prstGeom>
        </p:spPr>
      </p:pic>
      <p:sp>
        <p:nvSpPr>
          <p:cNvPr id="5" name="Text Box 3">
            <a:extLst>
              <a:ext uri="{FF2B5EF4-FFF2-40B4-BE49-F238E27FC236}">
                <a16:creationId xmlns:a16="http://schemas.microsoft.com/office/drawing/2014/main" id="{634ACCE4-D9D2-4B7C-ABDA-AE129812620E}"/>
              </a:ext>
            </a:extLst>
          </p:cNvPr>
          <p:cNvSpPr txBox="1">
            <a:spLocks noChangeAspect="1" noChangeArrowheads="1"/>
          </p:cNvSpPr>
          <p:nvPr/>
        </p:nvSpPr>
        <p:spPr bwMode="auto">
          <a:xfrm>
            <a:off x="695400" y="5960313"/>
            <a:ext cx="9505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nl-NL" altLang="en-US" sz="1200" dirty="0">
                <a:latin typeface="Arial Nova Cond" panose="020B0506020202020204" pitchFamily="34" charset="0"/>
              </a:rPr>
              <a:t>Schichtel, M., Wee, B., Perera, R. et al. J GEN INTERN MED 35, 874–884 (2020). https://doi.org/10.1007/s11606-019-05482</a:t>
            </a:r>
          </a:p>
        </p:txBody>
      </p:sp>
      <p:pic>
        <p:nvPicPr>
          <p:cNvPr id="6" name="Picture 5" descr="A picture containing drawing&#10;&#10;Description automatically generated">
            <a:extLst>
              <a:ext uri="{FF2B5EF4-FFF2-40B4-BE49-F238E27FC236}">
                <a16:creationId xmlns:a16="http://schemas.microsoft.com/office/drawing/2014/main" id="{A6CE4026-2A21-4E68-8800-8BF6B2F25F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504" y="5661248"/>
            <a:ext cx="1431060" cy="630820"/>
          </a:xfrm>
          <a:prstGeom prst="rect">
            <a:avLst/>
          </a:prstGeom>
        </p:spPr>
      </p:pic>
    </p:spTree>
    <p:extLst>
      <p:ext uri="{BB962C8B-B14F-4D97-AF65-F5344CB8AC3E}">
        <p14:creationId xmlns:p14="http://schemas.microsoft.com/office/powerpoint/2010/main" val="426634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0F2C-1428-4EBC-91A0-6C302910053A}"/>
              </a:ext>
            </a:extLst>
          </p:cNvPr>
          <p:cNvSpPr>
            <a:spLocks noGrp="1"/>
          </p:cNvSpPr>
          <p:nvPr>
            <p:ph type="title"/>
          </p:nvPr>
        </p:nvSpPr>
        <p:spPr/>
        <p:txBody>
          <a:bodyPr>
            <a:normAutofit fontScale="90000"/>
          </a:bodyPr>
          <a:lstStyle/>
          <a:p>
            <a:r>
              <a:rPr lang="en-US" dirty="0"/>
              <a:t>Possible triggers for the involvement of specialist palliative care for those with HF</a:t>
            </a:r>
          </a:p>
        </p:txBody>
      </p:sp>
      <p:pic>
        <p:nvPicPr>
          <p:cNvPr id="4" name="Picture 3">
            <a:extLst>
              <a:ext uri="{FF2B5EF4-FFF2-40B4-BE49-F238E27FC236}">
                <a16:creationId xmlns:a16="http://schemas.microsoft.com/office/drawing/2014/main" id="{05795494-0688-48AF-A24C-A3890900E26A}"/>
              </a:ext>
            </a:extLst>
          </p:cNvPr>
          <p:cNvPicPr>
            <a:picLocks noChangeAspect="1"/>
          </p:cNvPicPr>
          <p:nvPr/>
        </p:nvPicPr>
        <p:blipFill rotWithShape="1">
          <a:blip r:embed="rId3"/>
          <a:srcRect l="14563" t="54200" r="51772" b="14300"/>
          <a:stretch/>
        </p:blipFill>
        <p:spPr>
          <a:xfrm>
            <a:off x="2063552" y="1703550"/>
            <a:ext cx="7793256" cy="4101714"/>
          </a:xfrm>
          <a:prstGeom prst="rect">
            <a:avLst/>
          </a:prstGeom>
        </p:spPr>
      </p:pic>
      <p:sp>
        <p:nvSpPr>
          <p:cNvPr id="6" name="Rectangle 5">
            <a:extLst>
              <a:ext uri="{FF2B5EF4-FFF2-40B4-BE49-F238E27FC236}">
                <a16:creationId xmlns:a16="http://schemas.microsoft.com/office/drawing/2014/main" id="{96246B87-0426-4321-9CFC-1AF979757B92}"/>
              </a:ext>
            </a:extLst>
          </p:cNvPr>
          <p:cNvSpPr/>
          <p:nvPr/>
        </p:nvSpPr>
        <p:spPr>
          <a:xfrm>
            <a:off x="4943872" y="5373216"/>
            <a:ext cx="165618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E300BE-8C3F-4E10-BA1E-5747EDC71830}"/>
              </a:ext>
            </a:extLst>
          </p:cNvPr>
          <p:cNvSpPr txBox="1"/>
          <p:nvPr/>
        </p:nvSpPr>
        <p:spPr>
          <a:xfrm>
            <a:off x="4871864" y="5284222"/>
            <a:ext cx="3672408" cy="377026"/>
          </a:xfrm>
          <a:prstGeom prst="rect">
            <a:avLst/>
          </a:prstGeom>
          <a:noFill/>
        </p:spPr>
        <p:txBody>
          <a:bodyPr wrap="square" rtlCol="0">
            <a:spAutoFit/>
          </a:bodyPr>
          <a:lstStyle/>
          <a:p>
            <a:r>
              <a:rPr lang="en-US" sz="1850" i="0" dirty="0">
                <a:solidFill>
                  <a:srgbClr val="333333"/>
                </a:solidFill>
                <a:latin typeface="Gill Sans" panose="020B0502020104020203" pitchFamily="34" charset="0"/>
              </a:rPr>
              <a:t>medical assistance in dying</a:t>
            </a:r>
            <a:endParaRPr lang="en-US" sz="1850" dirty="0">
              <a:latin typeface="Gill Sans" panose="020B0502020104020203" pitchFamily="34" charset="0"/>
            </a:endParaRPr>
          </a:p>
        </p:txBody>
      </p:sp>
    </p:spTree>
    <p:extLst>
      <p:ext uri="{BB962C8B-B14F-4D97-AF65-F5344CB8AC3E}">
        <p14:creationId xmlns:p14="http://schemas.microsoft.com/office/powerpoint/2010/main" val="1852741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n open computer sitting on top of a desk&#10;&#10;Description automatically generated">
            <a:extLst>
              <a:ext uri="{FF2B5EF4-FFF2-40B4-BE49-F238E27FC236}">
                <a16:creationId xmlns:a16="http://schemas.microsoft.com/office/drawing/2014/main" id="{59E7B570-9EF9-4FD1-B307-3F357AEC6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680" y="-27384"/>
            <a:ext cx="13628384" cy="6408712"/>
          </a:xfrm>
          <a:prstGeom prst="rect">
            <a:avLst/>
          </a:prstGeom>
        </p:spPr>
      </p:pic>
      <p:sp>
        <p:nvSpPr>
          <p:cNvPr id="5" name="TextBox 4">
            <a:extLst>
              <a:ext uri="{FF2B5EF4-FFF2-40B4-BE49-F238E27FC236}">
                <a16:creationId xmlns:a16="http://schemas.microsoft.com/office/drawing/2014/main" id="{30CB8500-5716-458E-B51D-18B6311C8DED}"/>
              </a:ext>
            </a:extLst>
          </p:cNvPr>
          <p:cNvSpPr txBox="1"/>
          <p:nvPr/>
        </p:nvSpPr>
        <p:spPr>
          <a:xfrm>
            <a:off x="2927648" y="2492896"/>
            <a:ext cx="4975122" cy="769441"/>
          </a:xfrm>
          <a:prstGeom prst="rect">
            <a:avLst/>
          </a:prstGeom>
          <a:noFill/>
        </p:spPr>
        <p:txBody>
          <a:bodyPr wrap="square" rtlCol="0">
            <a:spAutoFit/>
          </a:bodyPr>
          <a:lstStyle/>
          <a:p>
            <a:pPr algn="ctr"/>
            <a:r>
              <a:rPr lang="en-CA" sz="4400" b="1" dirty="0">
                <a:solidFill>
                  <a:srgbClr val="FF0000"/>
                </a:solidFill>
                <a:latin typeface="Arial Nova Cond" panose="020B0506020202020204" pitchFamily="34" charset="0"/>
                <a:cs typeface="Leelawadee UI" panose="020B0604020202020204" pitchFamily="34" charset="-34"/>
              </a:rPr>
              <a:t>QUESTIONS?</a:t>
            </a:r>
          </a:p>
        </p:txBody>
      </p:sp>
      <p:pic>
        <p:nvPicPr>
          <p:cNvPr id="9" name="Picture 8" descr="A close up of a logo&#10;&#10;Description automatically generated">
            <a:extLst>
              <a:ext uri="{FF2B5EF4-FFF2-40B4-BE49-F238E27FC236}">
                <a16:creationId xmlns:a16="http://schemas.microsoft.com/office/drawing/2014/main" id="{D59D5EE3-6CE3-4888-9C84-8A056D4B6F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Tree>
    <p:extLst>
      <p:ext uri="{BB962C8B-B14F-4D97-AF65-F5344CB8AC3E}">
        <p14:creationId xmlns:p14="http://schemas.microsoft.com/office/powerpoint/2010/main" val="4193089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335C397-1104-4E61-AC3D-91DBEAD8BA52}"/>
              </a:ext>
            </a:extLst>
          </p:cNvPr>
          <p:cNvSpPr/>
          <p:nvPr/>
        </p:nvSpPr>
        <p:spPr>
          <a:xfrm>
            <a:off x="10720761" y="5593006"/>
            <a:ext cx="127146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#1</a:t>
            </a: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380192" y="1167645"/>
            <a:ext cx="3643800" cy="258585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506329" y="1310015"/>
            <a:ext cx="3391526" cy="2443489"/>
          </a:xfrm>
          <a:prstGeom prst="rect">
            <a:avLst/>
          </a:prstGeom>
        </p:spPr>
        <p:txBody>
          <a:bodyPr wrap="square">
            <a:spAutoFit/>
          </a:bodyPr>
          <a:lstStyle/>
          <a:p>
            <a:pPr>
              <a:lnSpc>
                <a:spcPct val="110000"/>
              </a:lnSpc>
            </a:pPr>
            <a:r>
              <a:rPr lang="en-US" b="1" dirty="0">
                <a:latin typeface="Arial Nova Cond" panose="020B0506020202020204" pitchFamily="34" charset="0"/>
              </a:rPr>
              <a:t>53 year old female</a:t>
            </a:r>
            <a:endParaRPr lang="en-CA" b="1" dirty="0">
              <a:latin typeface="Arial Nova Cond" panose="020B0506020202020204" pitchFamily="34" charset="0"/>
            </a:endParaRP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prior MI with late PCI to LAD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Type 2 DM, HbA1c 7.0%</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Current smoker – pre-contemplative</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Hospitalized for new onset HF 4 months ago</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Patent stent, no new CAD</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Uncertain of how to be active</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Hasn’t returned to work</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942107" y="3933056"/>
            <a:ext cx="5081885" cy="22403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1082319" y="4003932"/>
            <a:ext cx="4678251" cy="1153714"/>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LVEF 30-35%</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NYHA II</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Referred for consideration of ICD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Narrow complex QRS</a:t>
            </a:r>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6316135" y="1167645"/>
            <a:ext cx="4857046" cy="25858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6456040" y="1265681"/>
            <a:ext cx="4179774" cy="2271519"/>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Carvedilol 25 mg bid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Spironolactone 25mg/d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Sacubitril-Valsartan 49/51 mg bid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Empagliflozin 25 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Metformin 500 mg bid </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ECASA 81 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Rosuvastatin 40 mg/d</a:t>
            </a:r>
          </a:p>
        </p:txBody>
      </p:sp>
      <p:sp>
        <p:nvSpPr>
          <p:cNvPr id="17" name="Rectangle 16">
            <a:extLst>
              <a:ext uri="{FF2B5EF4-FFF2-40B4-BE49-F238E27FC236}">
                <a16:creationId xmlns:a16="http://schemas.microsoft.com/office/drawing/2014/main" id="{23C94C0E-F746-4CF6-B8A8-12D26AEF7990}"/>
              </a:ext>
            </a:extLst>
          </p:cNvPr>
          <p:cNvSpPr/>
          <p:nvPr/>
        </p:nvSpPr>
        <p:spPr>
          <a:xfrm>
            <a:off x="1076430" y="5210303"/>
            <a:ext cx="4567779" cy="883447"/>
          </a:xfrm>
          <a:prstGeom prst="rect">
            <a:avLst/>
          </a:prstGeom>
        </p:spPr>
        <p:txBody>
          <a:bodyPr wrap="square">
            <a:spAutoFit/>
          </a:bodyPr>
          <a:lstStyle/>
          <a:p>
            <a:pPr>
              <a:lnSpc>
                <a:spcPct val="110000"/>
              </a:lnSpc>
            </a:pPr>
            <a:r>
              <a:rPr lang="en-US" sz="1600" dirty="0">
                <a:latin typeface="Arial Nova Cond" panose="020B0506020202020204" pitchFamily="34" charset="0"/>
              </a:rPr>
              <a:t>HR 65 bpm; BP 110/70 mmHg</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Euvolemic</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Obese</a:t>
            </a:r>
          </a:p>
        </p:txBody>
      </p:sp>
      <p:sp>
        <p:nvSpPr>
          <p:cNvPr id="18" name="TextBox 17">
            <a:extLst>
              <a:ext uri="{FF2B5EF4-FFF2-40B4-BE49-F238E27FC236}">
                <a16:creationId xmlns:a16="http://schemas.microsoft.com/office/drawing/2014/main" id="{AD723D38-379B-43D8-A31C-09BA8E7F3351}"/>
              </a:ext>
            </a:extLst>
          </p:cNvPr>
          <p:cNvSpPr txBox="1"/>
          <p:nvPr/>
        </p:nvSpPr>
        <p:spPr>
          <a:xfrm>
            <a:off x="6456040" y="4067036"/>
            <a:ext cx="4193007" cy="461665"/>
          </a:xfrm>
          <a:prstGeom prst="rect">
            <a:avLst/>
          </a:prstGeom>
          <a:noFill/>
        </p:spPr>
        <p:txBody>
          <a:bodyPr wrap="none" rtlCol="0">
            <a:spAutoFit/>
          </a:bodyPr>
          <a:lstStyle/>
          <a:p>
            <a:pPr hangingPunct="1"/>
            <a:r>
              <a:rPr lang="en-US" sz="2400" b="1" i="1" kern="1200" dirty="0">
                <a:solidFill>
                  <a:srgbClr val="E51D2A"/>
                </a:solidFill>
                <a:latin typeface="Arial"/>
                <a:ea typeface="+mn-ea"/>
                <a:cs typeface="+mn-cs"/>
              </a:rPr>
              <a:t>What should we offer next?</a:t>
            </a:r>
          </a:p>
        </p:txBody>
      </p:sp>
      <p:sp>
        <p:nvSpPr>
          <p:cNvPr id="19" name="Rectangle: Rounded Corners 18">
            <a:extLst>
              <a:ext uri="{FF2B5EF4-FFF2-40B4-BE49-F238E27FC236}">
                <a16:creationId xmlns:a16="http://schemas.microsoft.com/office/drawing/2014/main" id="{17AF857A-97A7-4494-98FB-1C71ECBD22EE}"/>
              </a:ext>
            </a:extLst>
          </p:cNvPr>
          <p:cNvSpPr/>
          <p:nvPr/>
        </p:nvSpPr>
        <p:spPr>
          <a:xfrm>
            <a:off x="6316135" y="3924948"/>
            <a:ext cx="4857046" cy="2240356"/>
          </a:xfrm>
          <a:prstGeom prst="roundRect">
            <a:avLst/>
          </a:prstGeom>
          <a:noFill/>
          <a:ln w="28575">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8F94B8-6C5F-4D34-A9B0-20C512E4C859}"/>
              </a:ext>
            </a:extLst>
          </p:cNvPr>
          <p:cNvSpPr/>
          <p:nvPr/>
        </p:nvSpPr>
        <p:spPr>
          <a:xfrm>
            <a:off x="6397783" y="4564479"/>
            <a:ext cx="4567779" cy="1456809"/>
          </a:xfrm>
          <a:prstGeom prst="rect">
            <a:avLst/>
          </a:prstGeom>
        </p:spPr>
        <p:txBody>
          <a:bodyPr wrap="square">
            <a:spAutoFit/>
          </a:bodyPr>
          <a:lstStyle/>
          <a:p>
            <a:pPr marL="514350" lvl="0" indent="-514350" hangingPunct="1">
              <a:lnSpc>
                <a:spcPct val="90000"/>
              </a:lnSpc>
              <a:spcBef>
                <a:spcPts val="1000"/>
              </a:spcBef>
              <a:buFont typeface="+mj-lt"/>
              <a:buAutoNum type="alphaLcParenR"/>
            </a:pPr>
            <a:r>
              <a:rPr lang="en-CA" sz="2000" kern="1200" dirty="0">
                <a:solidFill>
                  <a:prstClr val="black"/>
                </a:solidFill>
                <a:latin typeface="Arial Nova Cond" panose="020B0506020202020204" pitchFamily="34" charset="0"/>
                <a:ea typeface="+mn-ea"/>
                <a:cs typeface="+mn-cs"/>
              </a:rPr>
              <a:t>Increase </a:t>
            </a:r>
            <a:r>
              <a:rPr lang="en-CA" sz="2000" kern="1200" dirty="0" err="1">
                <a:solidFill>
                  <a:prstClr val="black"/>
                </a:solidFill>
                <a:latin typeface="Arial Nova Cond" panose="020B0506020202020204" pitchFamily="34" charset="0"/>
                <a:ea typeface="+mn-ea"/>
                <a:cs typeface="+mn-cs"/>
              </a:rPr>
              <a:t>sacubitril</a:t>
            </a:r>
            <a:r>
              <a:rPr lang="en-CA" sz="2000" kern="1200" dirty="0">
                <a:solidFill>
                  <a:prstClr val="black"/>
                </a:solidFill>
                <a:latin typeface="Arial Nova Cond" panose="020B0506020202020204" pitchFamily="34" charset="0"/>
                <a:ea typeface="+mn-ea"/>
                <a:cs typeface="+mn-cs"/>
              </a:rPr>
              <a:t>/valsartan </a:t>
            </a:r>
          </a:p>
          <a:p>
            <a:pPr marL="514350" lvl="0" indent="-514350" hangingPunct="1">
              <a:lnSpc>
                <a:spcPct val="90000"/>
              </a:lnSpc>
              <a:spcBef>
                <a:spcPts val="1000"/>
              </a:spcBef>
              <a:buFont typeface="+mj-lt"/>
              <a:buAutoNum type="alphaLcParenR"/>
            </a:pPr>
            <a:r>
              <a:rPr lang="en-CA" sz="2000" kern="1200" dirty="0">
                <a:solidFill>
                  <a:prstClr val="black"/>
                </a:solidFill>
                <a:latin typeface="Arial Nova Cond" panose="020B0506020202020204" pitchFamily="34" charset="0"/>
                <a:ea typeface="+mn-ea"/>
                <a:cs typeface="+mn-cs"/>
              </a:rPr>
              <a:t>Refer to cardiac rehabilitation</a:t>
            </a:r>
          </a:p>
          <a:p>
            <a:pPr marL="514350" lvl="0" indent="-514350" hangingPunct="1">
              <a:lnSpc>
                <a:spcPct val="90000"/>
              </a:lnSpc>
              <a:spcBef>
                <a:spcPts val="1000"/>
              </a:spcBef>
              <a:buFont typeface="+mj-lt"/>
              <a:buAutoNum type="alphaLcParenR"/>
            </a:pPr>
            <a:r>
              <a:rPr lang="en-CA" sz="2000" kern="1200" dirty="0">
                <a:solidFill>
                  <a:prstClr val="black"/>
                </a:solidFill>
                <a:latin typeface="Arial Nova Cond" panose="020B0506020202020204" pitchFamily="34" charset="0"/>
                <a:ea typeface="+mn-ea"/>
                <a:cs typeface="+mn-cs"/>
              </a:rPr>
              <a:t>Advise her to walk daily, quit smoking, eat healthy and meditate….</a:t>
            </a:r>
          </a:p>
        </p:txBody>
      </p:sp>
      <p:pic>
        <p:nvPicPr>
          <p:cNvPr id="16" name="Picture 15" descr="A picture containing drawing&#10;&#10;Description automatically generated">
            <a:extLst>
              <a:ext uri="{FF2B5EF4-FFF2-40B4-BE49-F238E27FC236}">
                <a16:creationId xmlns:a16="http://schemas.microsoft.com/office/drawing/2014/main" id="{7975AC84-1B41-497D-9187-704EB5563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0940" y="91655"/>
            <a:ext cx="1431060" cy="630820"/>
          </a:xfrm>
          <a:prstGeom prst="rect">
            <a:avLst/>
          </a:prstGeom>
        </p:spPr>
      </p:pic>
    </p:spTree>
    <p:extLst>
      <p:ext uri="{BB962C8B-B14F-4D97-AF65-F5344CB8AC3E}">
        <p14:creationId xmlns:p14="http://schemas.microsoft.com/office/powerpoint/2010/main" val="3300272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614E8C4-C3B1-4A0F-BD0E-5D2A061E73E2}"/>
              </a:ext>
            </a:extLst>
          </p:cNvPr>
          <p:cNvSpPr/>
          <p:nvPr/>
        </p:nvSpPr>
        <p:spPr>
          <a:xfrm>
            <a:off x="10720761" y="5593006"/>
            <a:ext cx="127146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#2</a:t>
            </a: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380192" y="1167645"/>
            <a:ext cx="3643800" cy="21743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506329" y="1310015"/>
            <a:ext cx="3391526" cy="1935658"/>
          </a:xfrm>
          <a:prstGeom prst="rect">
            <a:avLst/>
          </a:prstGeom>
        </p:spPr>
        <p:txBody>
          <a:bodyPr wrap="square">
            <a:spAutoFit/>
          </a:bodyPr>
          <a:lstStyle/>
          <a:p>
            <a:pPr>
              <a:lnSpc>
                <a:spcPct val="110000"/>
              </a:lnSpc>
            </a:pPr>
            <a:r>
              <a:rPr lang="en-US" b="1" dirty="0">
                <a:latin typeface="Arial Nova Cond" panose="020B0506020202020204" pitchFamily="34" charset="0"/>
              </a:rPr>
              <a:t>83 year old male</a:t>
            </a:r>
            <a:endParaRPr lang="en-CA" b="1" dirty="0">
              <a:latin typeface="Arial Nova Cond" panose="020B0506020202020204" pitchFamily="34" charset="0"/>
            </a:endParaRP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Diagnosed with </a:t>
            </a:r>
            <a:r>
              <a:rPr lang="en-US" sz="1600" dirty="0" err="1">
                <a:latin typeface="Arial Nova Cond" panose="020B0506020202020204" pitchFamily="34" charset="0"/>
                <a:cs typeface="Arial Narrow"/>
              </a:rPr>
              <a:t>HFrEF</a:t>
            </a:r>
            <a:r>
              <a:rPr lang="en-US" sz="1600" dirty="0">
                <a:latin typeface="Arial Nova Cond" panose="020B0506020202020204" pitchFamily="34" charset="0"/>
                <a:cs typeface="Arial Narrow"/>
              </a:rPr>
              <a:t> 10 years ago</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ICD for 1</a:t>
            </a:r>
            <a:r>
              <a:rPr lang="en-US" sz="1600" baseline="30000" dirty="0">
                <a:latin typeface="Arial Nova Cond" panose="020B0506020202020204" pitchFamily="34" charset="0"/>
                <a:cs typeface="Arial Narrow"/>
              </a:rPr>
              <a:t>0 </a:t>
            </a:r>
            <a:r>
              <a:rPr lang="en-US" sz="1600" dirty="0">
                <a:latin typeface="Arial Nova Cond" panose="020B0506020202020204" pitchFamily="34" charset="0"/>
                <a:cs typeface="Arial Narrow"/>
              </a:rPr>
              <a:t>prevention </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Poor appetite, weight loss, fatigue </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LVEF 20% (Biventricular)</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Severe functional MR, severe TR</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RVSP 60mmHg</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942107" y="3516034"/>
            <a:ext cx="5081885" cy="25987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1082319" y="3568691"/>
            <a:ext cx="4678251" cy="1425134"/>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Normal coronaries</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Atrial fibrillation</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Moderate COPD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CKD (eGFR 30-35)</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Persistent NYHA III symptoms, recent worsening</a:t>
            </a:r>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6316135" y="1167645"/>
            <a:ext cx="4857046" cy="237831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6456040" y="1265681"/>
            <a:ext cx="4179774" cy="2271519"/>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Sacubitril-valsartan 24/26mg bid</a:t>
            </a:r>
          </a:p>
          <a:p>
            <a:pPr marL="39528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Did not tolerate higher doses (lightheaded)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Bisoprolol 10 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Spironolactone 25mg/d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Dapagliflozin 5 mg/d (intolerant of 10mg/d)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Furosemide 20 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Apixaban 2.5mg bid</a:t>
            </a:r>
          </a:p>
        </p:txBody>
      </p:sp>
      <p:sp>
        <p:nvSpPr>
          <p:cNvPr id="17" name="Rectangle 16">
            <a:extLst>
              <a:ext uri="{FF2B5EF4-FFF2-40B4-BE49-F238E27FC236}">
                <a16:creationId xmlns:a16="http://schemas.microsoft.com/office/drawing/2014/main" id="{23C94C0E-F746-4CF6-B8A8-12D26AEF7990}"/>
              </a:ext>
            </a:extLst>
          </p:cNvPr>
          <p:cNvSpPr/>
          <p:nvPr/>
        </p:nvSpPr>
        <p:spPr>
          <a:xfrm>
            <a:off x="1076430" y="5065833"/>
            <a:ext cx="4678251" cy="883447"/>
          </a:xfrm>
          <a:prstGeom prst="rect">
            <a:avLst/>
          </a:prstGeom>
        </p:spPr>
        <p:txBody>
          <a:bodyPr wrap="square">
            <a:spAutoFit/>
          </a:bodyPr>
          <a:lstStyle/>
          <a:p>
            <a:pPr>
              <a:lnSpc>
                <a:spcPct val="110000"/>
              </a:lnSpc>
            </a:pPr>
            <a:r>
              <a:rPr lang="en-US" sz="1600" dirty="0">
                <a:latin typeface="Arial Nova Cond" panose="020B0506020202020204" pitchFamily="34" charset="0"/>
              </a:rPr>
              <a:t>HR 60-66 bpm, BP 85/60 mmHg sitting, 80/58 standing</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Modest volume overload</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Thin</a:t>
            </a:r>
          </a:p>
        </p:txBody>
      </p:sp>
      <p:sp>
        <p:nvSpPr>
          <p:cNvPr id="18" name="TextBox 17">
            <a:extLst>
              <a:ext uri="{FF2B5EF4-FFF2-40B4-BE49-F238E27FC236}">
                <a16:creationId xmlns:a16="http://schemas.microsoft.com/office/drawing/2014/main" id="{360D05D4-F219-4550-8D95-377396433DC1}"/>
              </a:ext>
            </a:extLst>
          </p:cNvPr>
          <p:cNvSpPr txBox="1"/>
          <p:nvPr/>
        </p:nvSpPr>
        <p:spPr>
          <a:xfrm>
            <a:off x="6528048" y="3789040"/>
            <a:ext cx="3280065" cy="461665"/>
          </a:xfrm>
          <a:prstGeom prst="rect">
            <a:avLst/>
          </a:prstGeom>
          <a:noFill/>
        </p:spPr>
        <p:txBody>
          <a:bodyPr wrap="none" rtlCol="0">
            <a:spAutoFit/>
          </a:bodyPr>
          <a:lstStyle/>
          <a:p>
            <a:pPr hangingPunct="1"/>
            <a:r>
              <a:rPr lang="en-US" sz="2400" b="1" i="1" kern="1200" dirty="0">
                <a:solidFill>
                  <a:srgbClr val="E51D2A"/>
                </a:solidFill>
                <a:latin typeface="Arial"/>
                <a:ea typeface="+mn-ea"/>
                <a:cs typeface="+mn-cs"/>
              </a:rPr>
              <a:t>What are next steps?</a:t>
            </a:r>
          </a:p>
        </p:txBody>
      </p:sp>
      <p:sp>
        <p:nvSpPr>
          <p:cNvPr id="19" name="Rectangle: Rounded Corners 18">
            <a:extLst>
              <a:ext uri="{FF2B5EF4-FFF2-40B4-BE49-F238E27FC236}">
                <a16:creationId xmlns:a16="http://schemas.microsoft.com/office/drawing/2014/main" id="{274E21B4-E0D1-4930-99AE-21919DD5E23A}"/>
              </a:ext>
            </a:extLst>
          </p:cNvPr>
          <p:cNvSpPr/>
          <p:nvPr/>
        </p:nvSpPr>
        <p:spPr>
          <a:xfrm>
            <a:off x="6316135" y="3729419"/>
            <a:ext cx="4857045" cy="2070710"/>
          </a:xfrm>
          <a:prstGeom prst="roundRect">
            <a:avLst/>
          </a:prstGeom>
          <a:noFill/>
          <a:ln w="28575">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9C423E1-3E2C-4EF0-A660-65615582D8F3}"/>
              </a:ext>
            </a:extLst>
          </p:cNvPr>
          <p:cNvSpPr/>
          <p:nvPr/>
        </p:nvSpPr>
        <p:spPr>
          <a:xfrm>
            <a:off x="6499448" y="4256844"/>
            <a:ext cx="4567779" cy="1456809"/>
          </a:xfrm>
          <a:prstGeom prst="rect">
            <a:avLst/>
          </a:prstGeom>
        </p:spPr>
        <p:txBody>
          <a:bodyPr wrap="square">
            <a:spAutoFit/>
          </a:bodyPr>
          <a:lstStyle/>
          <a:p>
            <a:pPr marL="514350" lvl="0" indent="-514350" hangingPunct="1">
              <a:lnSpc>
                <a:spcPct val="90000"/>
              </a:lnSpc>
              <a:spcBef>
                <a:spcPts val="1000"/>
              </a:spcBef>
              <a:buFont typeface="+mj-lt"/>
              <a:buAutoNum type="alphaLcParenR"/>
            </a:pPr>
            <a:r>
              <a:rPr lang="en-CA" sz="2000" kern="1200" dirty="0">
                <a:solidFill>
                  <a:prstClr val="black"/>
                </a:solidFill>
                <a:latin typeface="Arial Nova Cond" panose="020B0506020202020204" pitchFamily="34" charset="0"/>
                <a:ea typeface="+mn-ea"/>
                <a:cs typeface="+mn-cs"/>
              </a:rPr>
              <a:t>Refer to nephrology</a:t>
            </a:r>
          </a:p>
          <a:p>
            <a:pPr marL="514350" lvl="0" indent="-514350" hangingPunct="1">
              <a:lnSpc>
                <a:spcPct val="90000"/>
              </a:lnSpc>
              <a:spcBef>
                <a:spcPts val="1000"/>
              </a:spcBef>
              <a:buFont typeface="+mj-lt"/>
              <a:buAutoNum type="alphaLcParenR"/>
            </a:pPr>
            <a:r>
              <a:rPr lang="en-CA" sz="2000" kern="1200" dirty="0">
                <a:solidFill>
                  <a:prstClr val="black"/>
                </a:solidFill>
                <a:latin typeface="Arial Nova Cond" panose="020B0506020202020204" pitchFamily="34" charset="0"/>
                <a:ea typeface="+mn-ea"/>
                <a:cs typeface="+mn-cs"/>
              </a:rPr>
              <a:t>Reduce medications</a:t>
            </a:r>
          </a:p>
          <a:p>
            <a:pPr marL="514350" lvl="0" indent="-514350" hangingPunct="1">
              <a:lnSpc>
                <a:spcPct val="90000"/>
              </a:lnSpc>
              <a:spcBef>
                <a:spcPts val="1000"/>
              </a:spcBef>
              <a:buFont typeface="+mj-lt"/>
              <a:buAutoNum type="alphaLcParenR"/>
            </a:pPr>
            <a:r>
              <a:rPr lang="en-CA" sz="2000" kern="1200" dirty="0">
                <a:solidFill>
                  <a:prstClr val="black"/>
                </a:solidFill>
                <a:latin typeface="Arial Nova Cond" panose="020B0506020202020204" pitchFamily="34" charset="0"/>
                <a:ea typeface="+mn-ea"/>
                <a:cs typeface="+mn-cs"/>
              </a:rPr>
              <a:t>Review goals of care and advance care planning</a:t>
            </a:r>
          </a:p>
        </p:txBody>
      </p:sp>
      <p:pic>
        <p:nvPicPr>
          <p:cNvPr id="16" name="Picture 15" descr="A picture containing drawing&#10;&#10;Description automatically generated">
            <a:extLst>
              <a:ext uri="{FF2B5EF4-FFF2-40B4-BE49-F238E27FC236}">
                <a16:creationId xmlns:a16="http://schemas.microsoft.com/office/drawing/2014/main" id="{E4857A7B-5EF2-4AC9-A573-59FEB34EEE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0940" y="91655"/>
            <a:ext cx="1431060" cy="630820"/>
          </a:xfrm>
          <a:prstGeom prst="rect">
            <a:avLst/>
          </a:prstGeom>
        </p:spPr>
      </p:pic>
    </p:spTree>
    <p:extLst>
      <p:ext uri="{BB962C8B-B14F-4D97-AF65-F5344CB8AC3E}">
        <p14:creationId xmlns:p14="http://schemas.microsoft.com/office/powerpoint/2010/main" val="398444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DB98-AB60-4AFA-9209-E3FA16172A6C}"/>
              </a:ext>
            </a:extLst>
          </p:cNvPr>
          <p:cNvSpPr>
            <a:spLocks noGrp="1"/>
          </p:cNvSpPr>
          <p:nvPr>
            <p:ph type="title"/>
          </p:nvPr>
        </p:nvSpPr>
        <p:spPr/>
        <p:txBody>
          <a:bodyPr>
            <a:normAutofit/>
          </a:bodyPr>
          <a:lstStyle/>
          <a:p>
            <a:r>
              <a:rPr lang="en-US" dirty="0">
                <a:solidFill>
                  <a:srgbClr val="E51D2A"/>
                </a:solidFill>
              </a:rPr>
              <a:t>SAVE THE DATE! </a:t>
            </a:r>
          </a:p>
        </p:txBody>
      </p:sp>
      <p:sp>
        <p:nvSpPr>
          <p:cNvPr id="4" name="TextBox 3">
            <a:extLst>
              <a:ext uri="{FF2B5EF4-FFF2-40B4-BE49-F238E27FC236}">
                <a16:creationId xmlns:a16="http://schemas.microsoft.com/office/drawing/2014/main" id="{A8A84BCA-AAFB-4678-A260-841EB7AE9F62}"/>
              </a:ext>
            </a:extLst>
          </p:cNvPr>
          <p:cNvSpPr txBox="1"/>
          <p:nvPr/>
        </p:nvSpPr>
        <p:spPr>
          <a:xfrm>
            <a:off x="695400" y="2569537"/>
            <a:ext cx="11069780" cy="1075487"/>
          </a:xfrm>
          <a:prstGeom prst="rect">
            <a:avLst/>
          </a:prstGeom>
          <a:noFill/>
        </p:spPr>
        <p:txBody>
          <a:bodyPr wrap="square" rtlCol="0">
            <a:spAutoFit/>
          </a:bodyPr>
          <a:lstStyle/>
          <a:p>
            <a:pPr>
              <a:lnSpc>
                <a:spcPts val="2600"/>
              </a:lnSpc>
              <a:spcAft>
                <a:spcPts val="600"/>
              </a:spcAft>
            </a:pPr>
            <a:r>
              <a:rPr lang="en-US" sz="2000" dirty="0">
                <a:effectLst/>
                <a:latin typeface="Gill Sans" panose="020B0502020104020203" pitchFamily="34" charset="0"/>
                <a:ea typeface="Calibri" panose="020F0502020204030204" pitchFamily="34" charset="0"/>
                <a:cs typeface="Times New Roman" panose="02020603050405020304" pitchFamily="18" charset="0"/>
              </a:rPr>
              <a:t>On </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Thursday, September 23</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2021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PM – 9 PM EDT</a:t>
            </a:r>
            <a:r>
              <a:rPr lang="en-US" sz="2000" dirty="0">
                <a:effectLst/>
                <a:latin typeface="Gill Sans" panose="020B0502020104020203" pitchFamily="34" charset="0"/>
                <a:ea typeface="Calibri" panose="020F0502020204030204" pitchFamily="34" charset="0"/>
                <a:cs typeface="Times New Roman" panose="02020603050405020304" pitchFamily="18" charset="0"/>
              </a:rPr>
              <a:t>, join Drs. Andrade, Dorian, Healey, Macle, Parkash and Sandhu for the “AF Guidelines: Focus on screening and prevention” webinar. This webinar highlights content from the 2020 CCS/CHRS Comprehensive Atrial Fibrillation Guidelines. </a:t>
            </a:r>
            <a:endParaRPr lang="en-US" sz="2000" dirty="0">
              <a:solidFill>
                <a:srgbClr val="37898F"/>
              </a:solidFill>
              <a:latin typeface="GillSans-Light" panose="020B0400000000000000" pitchFamily="34" charset="0"/>
            </a:endParaRPr>
          </a:p>
        </p:txBody>
      </p:sp>
      <p:sp>
        <p:nvSpPr>
          <p:cNvPr id="7" name="TextBox 6">
            <a:extLst>
              <a:ext uri="{FF2B5EF4-FFF2-40B4-BE49-F238E27FC236}">
                <a16:creationId xmlns:a16="http://schemas.microsoft.com/office/drawing/2014/main" id="{543C0CB0-A552-4869-A229-8AB7069CA87D}"/>
              </a:ext>
            </a:extLst>
          </p:cNvPr>
          <p:cNvSpPr txBox="1"/>
          <p:nvPr/>
        </p:nvSpPr>
        <p:spPr>
          <a:xfrm>
            <a:off x="695400" y="1146079"/>
            <a:ext cx="9577064" cy="646331"/>
          </a:xfrm>
          <a:prstGeom prst="rect">
            <a:avLst/>
          </a:prstGeom>
          <a:noFill/>
        </p:spPr>
        <p:txBody>
          <a:bodyPr wrap="square" rtlCol="0">
            <a:spAutoFit/>
          </a:bodyPr>
          <a:lstStyle/>
          <a:p>
            <a:r>
              <a:rPr lang="en-US" sz="3600" b="1" dirty="0">
                <a:solidFill>
                  <a:schemeClr val="tx1"/>
                </a:solidFill>
                <a:latin typeface="Arial Nova Cond" panose="020B0506020202020204" pitchFamily="34" charset="0"/>
              </a:rPr>
              <a:t>For our upcoming Guideline Webinar</a:t>
            </a:r>
          </a:p>
        </p:txBody>
      </p:sp>
      <p:sp>
        <p:nvSpPr>
          <p:cNvPr id="8" name="TextBox 7">
            <a:extLst>
              <a:ext uri="{FF2B5EF4-FFF2-40B4-BE49-F238E27FC236}">
                <a16:creationId xmlns:a16="http://schemas.microsoft.com/office/drawing/2014/main" id="{1CDA2BB0-C58B-46D9-9885-7CB8078DFE94}"/>
              </a:ext>
            </a:extLst>
          </p:cNvPr>
          <p:cNvSpPr txBox="1"/>
          <p:nvPr/>
        </p:nvSpPr>
        <p:spPr>
          <a:xfrm>
            <a:off x="695400" y="2132856"/>
            <a:ext cx="11069780" cy="425758"/>
          </a:xfrm>
          <a:prstGeom prst="rect">
            <a:avLst/>
          </a:prstGeom>
          <a:noFill/>
        </p:spPr>
        <p:txBody>
          <a:bodyPr wrap="square" rtlCol="0">
            <a:spAutoFit/>
          </a:bodyPr>
          <a:lstStyle/>
          <a:p>
            <a:pPr>
              <a:lnSpc>
                <a:spcPts val="2600"/>
              </a:lnSpc>
              <a:spcAft>
                <a:spcPts val="600"/>
              </a:spcAft>
            </a:pPr>
            <a:r>
              <a:rPr lang="en-US" sz="2400" b="1" dirty="0">
                <a:effectLst/>
                <a:latin typeface="Gill Sans" panose="020B0502020104020203" pitchFamily="34" charset="0"/>
                <a:ea typeface="Calibri" panose="020F0502020204030204" pitchFamily="34" charset="0"/>
                <a:cs typeface="Times New Roman" panose="02020603050405020304" pitchFamily="18" charset="0"/>
              </a:rPr>
              <a:t>Atrial Fibrillation: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Webinar 3: Screening and prevention</a:t>
            </a:r>
            <a:endParaRPr lang="en-US" sz="2400" b="1" dirty="0">
              <a:solidFill>
                <a:srgbClr val="6FAAAF"/>
              </a:solidFill>
              <a:latin typeface="GillSans-Light" panose="020B0400000000000000" pitchFamily="34" charset="0"/>
            </a:endParaRPr>
          </a:p>
        </p:txBody>
      </p:sp>
      <p:sp>
        <p:nvSpPr>
          <p:cNvPr id="11" name="TextBox 10">
            <a:extLst>
              <a:ext uri="{FF2B5EF4-FFF2-40B4-BE49-F238E27FC236}">
                <a16:creationId xmlns:a16="http://schemas.microsoft.com/office/drawing/2014/main" id="{F627714D-8F55-4D88-A089-82C72C90BC9F}"/>
              </a:ext>
            </a:extLst>
          </p:cNvPr>
          <p:cNvSpPr txBox="1"/>
          <p:nvPr/>
        </p:nvSpPr>
        <p:spPr>
          <a:xfrm>
            <a:off x="689582" y="3869566"/>
            <a:ext cx="6192688" cy="461665"/>
          </a:xfrm>
          <a:prstGeom prst="rect">
            <a:avLst/>
          </a:prstGeom>
          <a:noFill/>
        </p:spPr>
        <p:txBody>
          <a:bodyPr wrap="square" rtlCol="0">
            <a:spAutoFit/>
          </a:bodyPr>
          <a:lstStyle/>
          <a:p>
            <a:r>
              <a:rPr lang="en-US" sz="2400" dirty="0">
                <a:latin typeface="Arial Nova Cond" panose="020B0506020202020204" pitchFamily="34" charset="0"/>
              </a:rPr>
              <a:t>Register at </a:t>
            </a:r>
            <a:r>
              <a:rPr lang="en-US" sz="2400" b="1" dirty="0">
                <a:solidFill>
                  <a:srgbClr val="F33A45"/>
                </a:solidFill>
                <a:latin typeface="Arial Nova Cond" panose="020B0506020202020204" pitchFamily="34" charset="0"/>
              </a:rPr>
              <a:t>CCS.ca/programs-and-events/</a:t>
            </a:r>
          </a:p>
        </p:txBody>
      </p:sp>
      <p:sp>
        <p:nvSpPr>
          <p:cNvPr id="9" name="TextBox 8">
            <a:extLst>
              <a:ext uri="{FF2B5EF4-FFF2-40B4-BE49-F238E27FC236}">
                <a16:creationId xmlns:a16="http://schemas.microsoft.com/office/drawing/2014/main" id="{FD5171CD-7F34-46D9-AC9D-71157881093B}"/>
              </a:ext>
            </a:extLst>
          </p:cNvPr>
          <p:cNvSpPr txBox="1"/>
          <p:nvPr/>
        </p:nvSpPr>
        <p:spPr>
          <a:xfrm>
            <a:off x="701324" y="4635770"/>
            <a:ext cx="10801200" cy="453970"/>
          </a:xfrm>
          <a:prstGeom prst="rect">
            <a:avLst/>
          </a:prstGeom>
          <a:noFill/>
        </p:spPr>
        <p:txBody>
          <a:bodyPr wrap="square" rtlCol="0">
            <a:spAutoFit/>
          </a:bodyPr>
          <a:lstStyle/>
          <a:p>
            <a:r>
              <a:rPr lang="en-US" sz="2350" dirty="0">
                <a:latin typeface="Arial Nova Cond" panose="020B0506020202020204" pitchFamily="34" charset="0"/>
              </a:rPr>
              <a:t>View previously recorded events On-Demand </a:t>
            </a:r>
            <a:r>
              <a:rPr lang="en-US" sz="2350" b="1" dirty="0">
                <a:solidFill>
                  <a:srgbClr val="F33A45"/>
                </a:solidFill>
                <a:latin typeface="Arial Nova Cond" panose="020B0506020202020204" pitchFamily="34" charset="0"/>
              </a:rPr>
              <a:t>CCS.ca/On-Demand-Guideline-Webinars/</a:t>
            </a:r>
          </a:p>
        </p:txBody>
      </p:sp>
    </p:spTree>
    <p:extLst>
      <p:ext uri="{BB962C8B-B14F-4D97-AF65-F5344CB8AC3E}">
        <p14:creationId xmlns:p14="http://schemas.microsoft.com/office/powerpoint/2010/main" val="376538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miling for the camera&#10;&#10;Description automatically generated with medium confidence">
            <a:extLst>
              <a:ext uri="{FF2B5EF4-FFF2-40B4-BE49-F238E27FC236}">
                <a16:creationId xmlns:a16="http://schemas.microsoft.com/office/drawing/2014/main" id="{1D05F457-7F9E-442A-88F3-BAB6E671E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 y="0"/>
            <a:ext cx="5081138" cy="6280548"/>
          </a:xfrm>
          <a:prstGeom prst="rect">
            <a:avLst/>
          </a:prstGeom>
        </p:spPr>
      </p:pic>
      <p:sp>
        <p:nvSpPr>
          <p:cNvPr id="16" name="Rectangle 15">
            <a:extLst>
              <a:ext uri="{FF2B5EF4-FFF2-40B4-BE49-F238E27FC236}">
                <a16:creationId xmlns:a16="http://schemas.microsoft.com/office/drawing/2014/main" id="{2D2ACB2A-6625-42C5-8DC3-86842DE022BF}"/>
              </a:ext>
            </a:extLst>
          </p:cNvPr>
          <p:cNvSpPr/>
          <p:nvPr/>
        </p:nvSpPr>
        <p:spPr>
          <a:xfrm>
            <a:off x="5275776" y="2184827"/>
            <a:ext cx="686889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Elizabeth Swiggum</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 FRCPC, FCCS</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Victoria, BC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79976" y="861717"/>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Co-MODERATOR</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807968" y="4059992"/>
            <a:ext cx="6080704" cy="2108269"/>
          </a:xfrm>
          <a:prstGeom prst="rect">
            <a:avLst/>
          </a:prstGeom>
        </p:spPr>
        <p:txBody>
          <a:bodyPr vert="horz" lIns="91440" tIns="45720" rIns="91440" bIns="45720" rtlCol="0" anchor="t">
            <a:norm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Medical Director, Heart Function Clinic and Cardiac Rehabilitation Program, Royal Jubilee Hospital</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Clinical Associate Professor, University of British Columbia</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Board member, Canadian Heart Failure Society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Medical Chair, Heart Failure and Chronic Cardiovascular Disease, CSBC</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endParaRPr>
          </a:p>
        </p:txBody>
      </p:sp>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8357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@lizswiggum</a:t>
            </a:r>
          </a:p>
        </p:txBody>
      </p:sp>
    </p:spTree>
    <p:extLst>
      <p:ext uri="{BB962C8B-B14F-4D97-AF65-F5344CB8AC3E}">
        <p14:creationId xmlns:p14="http://schemas.microsoft.com/office/powerpoint/2010/main" val="1742392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normAutofit/>
          </a:bodyPr>
          <a:lstStyle/>
          <a:p>
            <a:r>
              <a:rPr lang="en-US" dirty="0"/>
              <a:t>Visit </a:t>
            </a:r>
            <a:r>
              <a:rPr lang="en-US" dirty="0">
                <a:solidFill>
                  <a:srgbClr val="FF0000"/>
                </a:solidFill>
              </a:rPr>
              <a:t>CCS.ca </a:t>
            </a:r>
            <a:r>
              <a:rPr lang="en-US" dirty="0"/>
              <a:t>for more Guidelines and Resources </a:t>
            </a:r>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95400" y="1628800"/>
            <a:ext cx="10801200" cy="4464496"/>
          </a:xfrm>
        </p:spPr>
        <p:txBody>
          <a:bodyPr>
            <a:normAutofit/>
          </a:bodyPr>
          <a:lstStyle/>
          <a:p>
            <a:pPr marL="0" indent="0">
              <a:lnSpc>
                <a:spcPct val="100000"/>
              </a:lnSpc>
              <a:buNone/>
            </a:pPr>
            <a:r>
              <a:rPr lang="en-US" sz="2400" dirty="0"/>
              <a:t>Guideline Library:</a:t>
            </a:r>
          </a:p>
          <a:p>
            <a:pPr>
              <a:lnSpc>
                <a:spcPct val="100000"/>
              </a:lnSpc>
            </a:pPr>
            <a:r>
              <a:rPr lang="en-US" sz="2400" dirty="0">
                <a:hlinkClick r:id="rId3"/>
              </a:rPr>
              <a:t>https://ccs.ca/guidelines-and-position-statement-library/</a:t>
            </a:r>
            <a:r>
              <a:rPr lang="en-US" sz="2400" dirty="0"/>
              <a:t> </a:t>
            </a:r>
          </a:p>
          <a:p>
            <a:pPr>
              <a:lnSpc>
                <a:spcPct val="100000"/>
              </a:lnSpc>
            </a:pPr>
            <a:endParaRPr lang="en-US" sz="2400" dirty="0"/>
          </a:p>
          <a:p>
            <a:pPr marL="0" indent="0">
              <a:lnSpc>
                <a:spcPct val="100000"/>
              </a:lnSpc>
              <a:buNone/>
            </a:pPr>
            <a:r>
              <a:rPr lang="en-US" sz="2400" dirty="0"/>
              <a:t>Guideline Resources:</a:t>
            </a:r>
          </a:p>
          <a:p>
            <a:pPr>
              <a:lnSpc>
                <a:spcPct val="100000"/>
              </a:lnSpc>
            </a:pPr>
            <a:r>
              <a:rPr lang="en-US" sz="2400" dirty="0">
                <a:hlinkClick r:id="rId4"/>
              </a:rPr>
              <a:t>https://ccs.ca/guideline-resources/</a:t>
            </a:r>
            <a:r>
              <a:rPr lang="en-US" sz="2400" dirty="0"/>
              <a:t> </a:t>
            </a:r>
          </a:p>
        </p:txBody>
      </p:sp>
    </p:spTree>
    <p:extLst>
      <p:ext uri="{BB962C8B-B14F-4D97-AF65-F5344CB8AC3E}">
        <p14:creationId xmlns:p14="http://schemas.microsoft.com/office/powerpoint/2010/main" val="45941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6;g81793161dd_0_25"/>
          <p:cNvSpPr txBox="1">
            <a:spLocks/>
          </p:cNvSpPr>
          <p:nvPr/>
        </p:nvSpPr>
        <p:spPr>
          <a:xfrm>
            <a:off x="556849" y="2247316"/>
            <a:ext cx="11078301" cy="1325700"/>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0"/>
              </a:spcAft>
            </a:pPr>
            <a:r>
              <a:rPr lang="en-CA" sz="2800" dirty="0">
                <a:solidFill>
                  <a:srgbClr val="FF0000"/>
                </a:solidFill>
                <a:latin typeface="Arial" panose="020B0604020202020204" pitchFamily="34" charset="0"/>
                <a:ea typeface="Calibri" panose="020F0502020204030204" pitchFamily="34" charset="0"/>
                <a:cs typeface="Calibri" panose="020F0502020204030204" pitchFamily="34" charset="0"/>
              </a:rPr>
              <a:t> </a:t>
            </a:r>
            <a:endParaRPr lang="en-CA"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0"/>
              </a:spcBef>
            </a:pPr>
            <a:endParaRPr lang="en-US" sz="4000" b="1" dirty="0">
              <a:latin typeface="Arial Nova Cond" panose="020B0506020202020204" pitchFamily="34" charset="0"/>
            </a:endParaRPr>
          </a:p>
          <a:p>
            <a:pPr algn="ctr">
              <a:lnSpc>
                <a:spcPct val="120000"/>
              </a:lnSpc>
              <a:spcBef>
                <a:spcPts val="0"/>
              </a:spcBef>
            </a:pPr>
            <a:r>
              <a:rPr lang="en-US" b="1" dirty="0">
                <a:latin typeface="Arial Nova Cond" panose="020B0506020202020204" pitchFamily="34" charset="0"/>
              </a:rPr>
              <a:t>Non-pharmacological management of HF: nutrition, cardiac rehabilitation and advance care planning</a:t>
            </a:r>
          </a:p>
          <a:p>
            <a:pPr algn="ctr">
              <a:lnSpc>
                <a:spcPct val="120000"/>
              </a:lnSpc>
              <a:spcBef>
                <a:spcPts val="0"/>
              </a:spcBef>
            </a:pPr>
            <a:r>
              <a:rPr lang="en-US" sz="2400" i="1" dirty="0">
                <a:latin typeface="Arial Nova Cond" panose="020B0506020202020204" pitchFamily="34" charset="0"/>
              </a:rPr>
              <a:t>Guidance from the CCS/CHFS 2021 Heart Failure Guideline Panel</a:t>
            </a:r>
          </a:p>
          <a:p>
            <a:pPr algn="ctr">
              <a:lnSpc>
                <a:spcPct val="120000"/>
              </a:lnSpc>
              <a:spcBef>
                <a:spcPts val="0"/>
              </a:spcBef>
            </a:pPr>
            <a:endParaRPr lang="en-US" sz="3200" b="1" dirty="0">
              <a:latin typeface="Arial Nova Cond" panose="020B0506020202020204" pitchFamily="34" charset="0"/>
            </a:endParaRPr>
          </a:p>
          <a:p>
            <a:pPr algn="ctr">
              <a:lnSpc>
                <a:spcPct val="120000"/>
              </a:lnSpc>
              <a:spcBef>
                <a:spcPts val="0"/>
              </a:spcBef>
            </a:pPr>
            <a:r>
              <a:rPr lang="en-US" sz="3200" b="1" dirty="0">
                <a:latin typeface="Arial Nova Cond" panose="020B0506020202020204" pitchFamily="34" charset="0"/>
              </a:rPr>
              <a:t>July 15, 2021</a:t>
            </a:r>
          </a:p>
        </p:txBody>
      </p:sp>
    </p:spTree>
    <p:extLst>
      <p:ext uri="{BB962C8B-B14F-4D97-AF65-F5344CB8AC3E}">
        <p14:creationId xmlns:p14="http://schemas.microsoft.com/office/powerpoint/2010/main" val="406142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DD082-DA11-45AA-AE20-EE05764479AB}"/>
              </a:ext>
            </a:extLst>
          </p:cNvPr>
          <p:cNvSpPr>
            <a:spLocks noGrp="1"/>
          </p:cNvSpPr>
          <p:nvPr>
            <p:ph idx="1"/>
          </p:nvPr>
        </p:nvSpPr>
        <p:spPr/>
        <p:txBody>
          <a:bodyPr/>
          <a:lstStyle/>
          <a:p>
            <a:pPr marL="0" indent="0" algn="ctr" fontAlgn="base">
              <a:buNone/>
            </a:pPr>
            <a:r>
              <a:rPr lang="en-CA" sz="2800" i="1" dirty="0"/>
              <a:t>We extend our respect to all First Nations, Inuit and Métis peoples for their valuable past and present contributions to this land we call Canada.</a:t>
            </a:r>
          </a:p>
          <a:p>
            <a:pPr marL="0" indent="0" algn="ctr" fontAlgn="base">
              <a:buNone/>
            </a:pPr>
            <a:endParaRPr lang="en-CA" sz="2800" dirty="0"/>
          </a:p>
          <a:p>
            <a:pPr marL="0" indent="0" algn="ctr" fontAlgn="base">
              <a:buNone/>
            </a:pPr>
            <a:r>
              <a:rPr lang="en-CA" sz="2800" i="1" dirty="0"/>
              <a:t>We acknowledge the Indigenous Peoples of all the lands that we are each on today, and reaffirm our commitment and responsibility as individuals, to improving relationships between nations and to collaborating in a spirit of reconciliation.</a:t>
            </a:r>
            <a:endParaRPr lang="en-CA" sz="2800" dirty="0"/>
          </a:p>
          <a:p>
            <a:endParaRPr lang="en-US" dirty="0"/>
          </a:p>
        </p:txBody>
      </p:sp>
      <p:sp>
        <p:nvSpPr>
          <p:cNvPr id="4" name="Rectangle 3">
            <a:extLst>
              <a:ext uri="{FF2B5EF4-FFF2-40B4-BE49-F238E27FC236}">
                <a16:creationId xmlns:a16="http://schemas.microsoft.com/office/drawing/2014/main" id="{438AE3D1-B133-4B93-A2A2-D05382A5C52D}"/>
              </a:ext>
            </a:extLst>
          </p:cNvPr>
          <p:cNvSpPr/>
          <p:nvPr/>
        </p:nvSpPr>
        <p:spPr>
          <a:xfrm>
            <a:off x="0" y="6292676"/>
            <a:ext cx="12192000" cy="5653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9802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0EABA8A6-F43E-4574-8A51-E3A6078E3883}"/>
              </a:ext>
            </a:extLst>
          </p:cNvPr>
          <p:cNvSpPr/>
          <p:nvPr/>
        </p:nvSpPr>
        <p:spPr>
          <a:xfrm>
            <a:off x="8726252" y="1481176"/>
            <a:ext cx="2473066" cy="38734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BAC61-356B-4636-8D4D-8C8F7DA5ADE9}"/>
              </a:ext>
            </a:extLst>
          </p:cNvPr>
          <p:cNvSpPr>
            <a:spLocks noGrp="1"/>
          </p:cNvSpPr>
          <p:nvPr>
            <p:ph type="title"/>
          </p:nvPr>
        </p:nvSpPr>
        <p:spPr/>
        <p:txBody>
          <a:bodyPr>
            <a:normAutofit/>
          </a:bodyPr>
          <a:lstStyle/>
          <a:p>
            <a:r>
              <a:rPr lang="en-US" dirty="0"/>
              <a:t>Welcome to the </a:t>
            </a:r>
            <a:r>
              <a:rPr lang="en-US" dirty="0">
                <a:solidFill>
                  <a:srgbClr val="F33A45"/>
                </a:solidFill>
              </a:rPr>
              <a:t>HF WEBINAR SERIES</a:t>
            </a:r>
            <a:endParaRPr lang="en-US" dirty="0"/>
          </a:p>
        </p:txBody>
      </p:sp>
      <p:sp>
        <p:nvSpPr>
          <p:cNvPr id="12" name="TextBox 11">
            <a:extLst>
              <a:ext uri="{FF2B5EF4-FFF2-40B4-BE49-F238E27FC236}">
                <a16:creationId xmlns:a16="http://schemas.microsoft.com/office/drawing/2014/main" id="{EEB110AF-4385-4F4D-8D12-C640F9B9990A}"/>
              </a:ext>
            </a:extLst>
          </p:cNvPr>
          <p:cNvSpPr txBox="1"/>
          <p:nvPr/>
        </p:nvSpPr>
        <p:spPr>
          <a:xfrm>
            <a:off x="924796" y="5439072"/>
            <a:ext cx="6017218" cy="461665"/>
          </a:xfrm>
          <a:prstGeom prst="rect">
            <a:avLst/>
          </a:prstGeom>
          <a:noFill/>
        </p:spPr>
        <p:txBody>
          <a:bodyPr wrap="square" rtlCol="0">
            <a:spAutoFit/>
          </a:bodyPr>
          <a:lstStyle/>
          <a:p>
            <a:r>
              <a:rPr lang="en-US" sz="2400" dirty="0">
                <a:latin typeface="Arial Nova Cond" panose="020B0506020202020204" pitchFamily="34" charset="0"/>
              </a:rPr>
              <a:t>Register at </a:t>
            </a:r>
            <a:r>
              <a:rPr lang="en-US" sz="2400" b="1" dirty="0">
                <a:solidFill>
                  <a:srgbClr val="F33A45"/>
                </a:solidFill>
                <a:latin typeface="Arial Nova Cond" panose="020B0506020202020204" pitchFamily="34" charset="0"/>
              </a:rPr>
              <a:t>CCS.ca/programs-and-events/</a:t>
            </a:r>
          </a:p>
        </p:txBody>
      </p:sp>
      <p:sp>
        <p:nvSpPr>
          <p:cNvPr id="14" name="Rectangle: Rounded Corners 13">
            <a:extLst>
              <a:ext uri="{FF2B5EF4-FFF2-40B4-BE49-F238E27FC236}">
                <a16:creationId xmlns:a16="http://schemas.microsoft.com/office/drawing/2014/main" id="{E6A40021-F009-4FD3-9DEF-959DC56A3532}"/>
              </a:ext>
            </a:extLst>
          </p:cNvPr>
          <p:cNvSpPr/>
          <p:nvPr/>
        </p:nvSpPr>
        <p:spPr>
          <a:xfrm>
            <a:off x="924796" y="1484784"/>
            <a:ext cx="2489526" cy="386987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066561-47F5-4958-AC69-44802598E8DC}"/>
              </a:ext>
            </a:extLst>
          </p:cNvPr>
          <p:cNvSpPr/>
          <p:nvPr/>
        </p:nvSpPr>
        <p:spPr>
          <a:xfrm>
            <a:off x="911536" y="1929096"/>
            <a:ext cx="2502786" cy="851832"/>
          </a:xfrm>
          <a:prstGeom prst="rect">
            <a:avLst/>
          </a:prstGeom>
          <a:solidFill>
            <a:srgbClr val="6FA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Arial Nova Cond" panose="020B0506020202020204" pitchFamily="34" charset="0"/>
              </a:rPr>
              <a:t>What’s new in 2021: </a:t>
            </a:r>
            <a:r>
              <a:rPr lang="en-US" sz="1950" b="1" dirty="0" err="1">
                <a:latin typeface="Arial Nova Cond" panose="020B0506020202020204" pitchFamily="34" charset="0"/>
              </a:rPr>
              <a:t>HFrEF</a:t>
            </a:r>
            <a:endParaRPr lang="en-US" sz="1950" b="1" dirty="0">
              <a:latin typeface="Arial Nova Cond" panose="020B0506020202020204" pitchFamily="34" charset="0"/>
            </a:endParaRPr>
          </a:p>
        </p:txBody>
      </p:sp>
      <p:sp>
        <p:nvSpPr>
          <p:cNvPr id="18" name="Rectangle: Rounded Corners 17">
            <a:extLst>
              <a:ext uri="{FF2B5EF4-FFF2-40B4-BE49-F238E27FC236}">
                <a16:creationId xmlns:a16="http://schemas.microsoft.com/office/drawing/2014/main" id="{EA0E9DE3-F861-42D9-A812-D7C417CDD8F2}"/>
              </a:ext>
            </a:extLst>
          </p:cNvPr>
          <p:cNvSpPr/>
          <p:nvPr/>
        </p:nvSpPr>
        <p:spPr>
          <a:xfrm>
            <a:off x="3550926" y="1484783"/>
            <a:ext cx="2473066" cy="38698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99BDE4D-F5C0-4D9B-8E5A-C2619B346B18}"/>
              </a:ext>
            </a:extLst>
          </p:cNvPr>
          <p:cNvSpPr/>
          <p:nvPr/>
        </p:nvSpPr>
        <p:spPr>
          <a:xfrm>
            <a:off x="6143214" y="1481176"/>
            <a:ext cx="2473066" cy="38734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F5C6B5C-F567-4DA1-AC4E-0AC786517712}"/>
              </a:ext>
            </a:extLst>
          </p:cNvPr>
          <p:cNvSpPr txBox="1"/>
          <p:nvPr/>
        </p:nvSpPr>
        <p:spPr>
          <a:xfrm>
            <a:off x="1476313" y="1490623"/>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1</a:t>
            </a:r>
            <a:endParaRPr lang="en-US" sz="2200" b="1" dirty="0">
              <a:solidFill>
                <a:srgbClr val="6FAAAF"/>
              </a:solidFill>
              <a:latin typeface="Arial Nova Cond" panose="020B0506020202020204" pitchFamily="34" charset="0"/>
            </a:endParaRPr>
          </a:p>
        </p:txBody>
      </p:sp>
      <p:sp>
        <p:nvSpPr>
          <p:cNvPr id="22" name="Content Placeholder 4">
            <a:extLst>
              <a:ext uri="{FF2B5EF4-FFF2-40B4-BE49-F238E27FC236}">
                <a16:creationId xmlns:a16="http://schemas.microsoft.com/office/drawing/2014/main" id="{3A8A0350-270B-40E6-9E6D-A11651A2C41F}"/>
              </a:ext>
            </a:extLst>
          </p:cNvPr>
          <p:cNvSpPr txBox="1">
            <a:spLocks/>
          </p:cNvSpPr>
          <p:nvPr/>
        </p:nvSpPr>
        <p:spPr>
          <a:xfrm>
            <a:off x="1041911" y="2924944"/>
            <a:ext cx="2316653" cy="203132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Available </a:t>
            </a: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On-Demand</a:t>
            </a:r>
          </a:p>
          <a:p>
            <a:pPr marL="0" indent="0">
              <a:lnSpc>
                <a:spcPct val="100000"/>
              </a:lnSpc>
              <a:spcBef>
                <a:spcPts val="0"/>
              </a:spcBef>
              <a:buNone/>
            </a:pPr>
            <a:endParaRPr lang="en-US" sz="1800" dirty="0">
              <a:solidFill>
                <a:srgbClr val="F33A45"/>
              </a:solidFill>
              <a:latin typeface="Gill Sans" panose="020B0502020104020203" pitchFamily="34" charset="0"/>
              <a:cs typeface="Times New Roman" panose="02020603050405020304" pitchFamily="18" charset="0"/>
            </a:endParaRPr>
          </a:p>
          <a:p>
            <a:pPr marL="0" indent="0">
              <a:lnSpc>
                <a:spcPct val="100000"/>
              </a:lnSpc>
              <a:spcBef>
                <a:spcPts val="0"/>
              </a:spcBef>
              <a:buNone/>
            </a:pPr>
            <a:endParaRPr lang="en-US" sz="1800" dirty="0">
              <a:solidFill>
                <a:srgbClr val="F33A45"/>
              </a:solidFill>
              <a:latin typeface="Gill Sans" panose="020B0502020104020203" pitchFamily="34" charset="0"/>
              <a:cs typeface="Times New Roman" panose="02020603050405020304" pitchFamily="18" charset="0"/>
            </a:endParaRPr>
          </a:p>
          <a:p>
            <a:pPr marL="0" indent="0">
              <a:lnSpc>
                <a:spcPct val="100000"/>
              </a:lnSpc>
              <a:spcBef>
                <a:spcPts val="0"/>
              </a:spcBef>
              <a:buNone/>
            </a:pPr>
            <a:r>
              <a:rPr lang="en-US" sz="1800" b="1" dirty="0">
                <a:latin typeface="Gill Sans" panose="020B0502020104020203" pitchFamily="34" charset="0"/>
                <a:cs typeface="Times New Roman" panose="02020603050405020304" pitchFamily="18" charset="0"/>
              </a:rPr>
              <a:t>Faculty:</a:t>
            </a:r>
          </a:p>
          <a:p>
            <a:pPr marL="0" indent="0">
              <a:lnSpc>
                <a:spcPct val="100000"/>
              </a:lnSpc>
              <a:spcBef>
                <a:spcPts val="0"/>
              </a:spcBef>
              <a:buNone/>
            </a:pPr>
            <a:r>
              <a:rPr lang="en-US" sz="1800" dirty="0">
                <a:latin typeface="Gill Sans" panose="020B0502020104020203" pitchFamily="34" charset="0"/>
                <a:cs typeface="Times New Roman" panose="02020603050405020304" pitchFamily="18" charset="0"/>
              </a:rPr>
              <a:t>Justin Ezekowitz</a:t>
            </a:r>
          </a:p>
          <a:p>
            <a:pPr marL="0" indent="0">
              <a:lnSpc>
                <a:spcPct val="100000"/>
              </a:lnSpc>
              <a:spcBef>
                <a:spcPts val="0"/>
              </a:spcBef>
              <a:buNone/>
            </a:pPr>
            <a:r>
              <a:rPr lang="en-US" sz="1800" dirty="0">
                <a:latin typeface="Gill Sans" panose="020B0502020104020203" pitchFamily="34" charset="0"/>
                <a:cs typeface="Times New Roman" panose="02020603050405020304" pitchFamily="18" charset="0"/>
              </a:rPr>
              <a:t>Mike McDonald</a:t>
            </a:r>
          </a:p>
          <a:p>
            <a:pPr marL="0" indent="0">
              <a:lnSpc>
                <a:spcPct val="100000"/>
              </a:lnSpc>
              <a:spcBef>
                <a:spcPts val="0"/>
              </a:spcBef>
              <a:buNone/>
            </a:pPr>
            <a:r>
              <a:rPr lang="en-US" sz="1800" dirty="0">
                <a:latin typeface="Gill Sans" panose="020B0502020104020203" pitchFamily="34" charset="0"/>
                <a:cs typeface="Times New Roman" panose="02020603050405020304" pitchFamily="18" charset="0"/>
              </a:rPr>
              <a:t>Sean Virani</a:t>
            </a:r>
            <a:endParaRPr lang="en-US" sz="1800" dirty="0">
              <a:latin typeface="GillSans-Light" panose="020B0400000000000000" pitchFamily="34" charset="0"/>
            </a:endParaRPr>
          </a:p>
        </p:txBody>
      </p:sp>
      <p:sp>
        <p:nvSpPr>
          <p:cNvPr id="23" name="Rectangle 22">
            <a:extLst>
              <a:ext uri="{FF2B5EF4-FFF2-40B4-BE49-F238E27FC236}">
                <a16:creationId xmlns:a16="http://schemas.microsoft.com/office/drawing/2014/main" id="{2F333532-3B71-4672-8915-60FEAFAC309A}"/>
              </a:ext>
            </a:extLst>
          </p:cNvPr>
          <p:cNvSpPr/>
          <p:nvPr/>
        </p:nvSpPr>
        <p:spPr>
          <a:xfrm>
            <a:off x="8738342" y="1929096"/>
            <a:ext cx="2460975" cy="851832"/>
          </a:xfrm>
          <a:prstGeom prst="rect">
            <a:avLst/>
          </a:prstGeom>
          <a:solidFill>
            <a:srgbClr val="F33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ova Cond" panose="020B0506020202020204" pitchFamily="34" charset="0"/>
              </a:rPr>
              <a:t>Non-pharmacological Management</a:t>
            </a:r>
          </a:p>
        </p:txBody>
      </p:sp>
      <p:sp>
        <p:nvSpPr>
          <p:cNvPr id="24" name="Rectangle 23">
            <a:extLst>
              <a:ext uri="{FF2B5EF4-FFF2-40B4-BE49-F238E27FC236}">
                <a16:creationId xmlns:a16="http://schemas.microsoft.com/office/drawing/2014/main" id="{CC6B87D8-7A2D-4AFE-B7E3-7549C1ED2AD2}"/>
              </a:ext>
            </a:extLst>
          </p:cNvPr>
          <p:cNvSpPr/>
          <p:nvPr/>
        </p:nvSpPr>
        <p:spPr>
          <a:xfrm>
            <a:off x="3560242" y="1929096"/>
            <a:ext cx="2463750" cy="851832"/>
          </a:xfrm>
          <a:prstGeom prst="rect">
            <a:avLst/>
          </a:prstGeom>
          <a:solidFill>
            <a:srgbClr val="6FA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Arial Nova Cond" panose="020B0506020202020204" pitchFamily="34" charset="0"/>
              </a:rPr>
              <a:t>Screening + Diagnosis in </a:t>
            </a:r>
            <a:r>
              <a:rPr lang="en-US" sz="1950" b="1" dirty="0" err="1">
                <a:latin typeface="Arial Nova Cond" panose="020B0506020202020204" pitchFamily="34" charset="0"/>
              </a:rPr>
              <a:t>HFrEF</a:t>
            </a:r>
            <a:r>
              <a:rPr lang="en-US" sz="1950" b="1" dirty="0">
                <a:latin typeface="Arial Nova Cond" panose="020B0506020202020204" pitchFamily="34" charset="0"/>
              </a:rPr>
              <a:t> and </a:t>
            </a:r>
            <a:r>
              <a:rPr lang="en-US" sz="1950" b="1" dirty="0" err="1">
                <a:latin typeface="Arial Nova Cond" panose="020B0506020202020204" pitchFamily="34" charset="0"/>
              </a:rPr>
              <a:t>HFpEF</a:t>
            </a:r>
            <a:endParaRPr lang="en-US" sz="1950" b="1" dirty="0">
              <a:latin typeface="Arial Nova Cond" panose="020B0506020202020204" pitchFamily="34" charset="0"/>
            </a:endParaRPr>
          </a:p>
        </p:txBody>
      </p:sp>
      <p:sp>
        <p:nvSpPr>
          <p:cNvPr id="25" name="Rectangle 24">
            <a:extLst>
              <a:ext uri="{FF2B5EF4-FFF2-40B4-BE49-F238E27FC236}">
                <a16:creationId xmlns:a16="http://schemas.microsoft.com/office/drawing/2014/main" id="{EF57D05E-A02B-4847-BAA7-88F095605BFB}"/>
              </a:ext>
            </a:extLst>
          </p:cNvPr>
          <p:cNvSpPr/>
          <p:nvPr/>
        </p:nvSpPr>
        <p:spPr>
          <a:xfrm>
            <a:off x="6143214" y="1929096"/>
            <a:ext cx="2473066" cy="851832"/>
          </a:xfrm>
          <a:prstGeom prst="rect">
            <a:avLst/>
          </a:prstGeom>
          <a:solidFill>
            <a:srgbClr val="6FA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ova Cond" panose="020B0506020202020204" pitchFamily="34" charset="0"/>
              </a:rPr>
              <a:t>Device Therapy</a:t>
            </a:r>
          </a:p>
        </p:txBody>
      </p:sp>
      <p:sp>
        <p:nvSpPr>
          <p:cNvPr id="28" name="TextBox 27">
            <a:extLst>
              <a:ext uri="{FF2B5EF4-FFF2-40B4-BE49-F238E27FC236}">
                <a16:creationId xmlns:a16="http://schemas.microsoft.com/office/drawing/2014/main" id="{EE93EA97-5AF1-4565-8FB3-FE2FB79B2FE8}"/>
              </a:ext>
            </a:extLst>
          </p:cNvPr>
          <p:cNvSpPr txBox="1"/>
          <p:nvPr/>
        </p:nvSpPr>
        <p:spPr>
          <a:xfrm>
            <a:off x="9276169" y="1503338"/>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4</a:t>
            </a:r>
            <a:endParaRPr lang="en-US" sz="2200" b="1" dirty="0">
              <a:solidFill>
                <a:srgbClr val="6FAAAF"/>
              </a:solidFill>
              <a:latin typeface="Arial Nova Cond" panose="020B0506020202020204" pitchFamily="34" charset="0"/>
            </a:endParaRPr>
          </a:p>
        </p:txBody>
      </p:sp>
      <p:sp>
        <p:nvSpPr>
          <p:cNvPr id="29" name="TextBox 28">
            <a:extLst>
              <a:ext uri="{FF2B5EF4-FFF2-40B4-BE49-F238E27FC236}">
                <a16:creationId xmlns:a16="http://schemas.microsoft.com/office/drawing/2014/main" id="{319CB2BD-787C-4B7B-8812-8C35C221F91B}"/>
              </a:ext>
            </a:extLst>
          </p:cNvPr>
          <p:cNvSpPr txBox="1"/>
          <p:nvPr/>
        </p:nvSpPr>
        <p:spPr>
          <a:xfrm>
            <a:off x="6693131" y="1503338"/>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a:t>
            </a:r>
            <a:r>
              <a:rPr lang="en-US" sz="2200" b="1"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3</a:t>
            </a:r>
            <a:endParaRPr lang="en-US" sz="2200" b="1" dirty="0">
              <a:solidFill>
                <a:srgbClr val="6FAAAF"/>
              </a:solidFill>
              <a:latin typeface="Arial Nova Cond" panose="020B0506020202020204" pitchFamily="34" charset="0"/>
            </a:endParaRPr>
          </a:p>
        </p:txBody>
      </p:sp>
      <p:sp>
        <p:nvSpPr>
          <p:cNvPr id="30" name="TextBox 29">
            <a:extLst>
              <a:ext uri="{FF2B5EF4-FFF2-40B4-BE49-F238E27FC236}">
                <a16:creationId xmlns:a16="http://schemas.microsoft.com/office/drawing/2014/main" id="{7666128F-0FC8-47EA-B2B3-DB53C0921DB5}"/>
              </a:ext>
            </a:extLst>
          </p:cNvPr>
          <p:cNvSpPr txBox="1"/>
          <p:nvPr/>
        </p:nvSpPr>
        <p:spPr>
          <a:xfrm>
            <a:off x="4064895" y="1503338"/>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2</a:t>
            </a:r>
            <a:endParaRPr lang="en-US" sz="2200" b="1" dirty="0">
              <a:solidFill>
                <a:srgbClr val="6FAAAF"/>
              </a:solidFill>
              <a:latin typeface="Arial Nova Cond" panose="020B0506020202020204" pitchFamily="34" charset="0"/>
            </a:endParaRPr>
          </a:p>
        </p:txBody>
      </p:sp>
      <p:sp>
        <p:nvSpPr>
          <p:cNvPr id="31" name="TextBox 30">
            <a:extLst>
              <a:ext uri="{FF2B5EF4-FFF2-40B4-BE49-F238E27FC236}">
                <a16:creationId xmlns:a16="http://schemas.microsoft.com/office/drawing/2014/main" id="{6B79F4F7-D7A3-4119-AEF8-A5B5E7BC8E75}"/>
              </a:ext>
            </a:extLst>
          </p:cNvPr>
          <p:cNvSpPr txBox="1"/>
          <p:nvPr/>
        </p:nvSpPr>
        <p:spPr>
          <a:xfrm>
            <a:off x="924796" y="5813921"/>
            <a:ext cx="6899396" cy="453970"/>
          </a:xfrm>
          <a:prstGeom prst="rect">
            <a:avLst/>
          </a:prstGeom>
          <a:noFill/>
        </p:spPr>
        <p:txBody>
          <a:bodyPr wrap="square" rtlCol="0">
            <a:spAutoFit/>
          </a:bodyPr>
          <a:lstStyle/>
          <a:p>
            <a:r>
              <a:rPr lang="en-US" sz="2350" dirty="0">
                <a:latin typeface="Arial Nova Cond" panose="020B0506020202020204" pitchFamily="34" charset="0"/>
              </a:rPr>
              <a:t>On-Demand </a:t>
            </a:r>
            <a:r>
              <a:rPr lang="en-US" sz="2350" b="1" dirty="0">
                <a:solidFill>
                  <a:srgbClr val="F33A45"/>
                </a:solidFill>
                <a:latin typeface="Arial Nova Cond" panose="020B0506020202020204" pitchFamily="34" charset="0"/>
              </a:rPr>
              <a:t>CCS.ca/On-Demand-Guideline-Webinars/</a:t>
            </a:r>
          </a:p>
        </p:txBody>
      </p:sp>
      <p:sp>
        <p:nvSpPr>
          <p:cNvPr id="32" name="Content Placeholder 4">
            <a:extLst>
              <a:ext uri="{FF2B5EF4-FFF2-40B4-BE49-F238E27FC236}">
                <a16:creationId xmlns:a16="http://schemas.microsoft.com/office/drawing/2014/main" id="{7F7540BA-C31F-496A-B4E1-C74169936DC2}"/>
              </a:ext>
            </a:extLst>
          </p:cNvPr>
          <p:cNvSpPr txBox="1">
            <a:spLocks noGrp="1"/>
          </p:cNvSpPr>
          <p:nvPr>
            <p:ph idx="1"/>
          </p:nvPr>
        </p:nvSpPr>
        <p:spPr>
          <a:xfrm>
            <a:off x="3671390" y="2924944"/>
            <a:ext cx="2327807" cy="2031325"/>
          </a:xfrm>
          <a:prstGeom prst="rect">
            <a:avLst/>
          </a:prstGeom>
          <a:noFill/>
        </p:spPr>
        <p:txBody>
          <a:bodyPr wrap="square" rtlCol="0">
            <a:spAutoFit/>
          </a:bodyPr>
          <a:lstStyle/>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Available </a:t>
            </a: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On-Demand</a:t>
            </a:r>
            <a:endParaRPr lang="en-US" sz="1800" b="1" dirty="0">
              <a:effectLst/>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effectLst/>
                <a:latin typeface="Gill Sans" panose="020B0502020104020203" pitchFamily="34" charset="0"/>
                <a:ea typeface="Calibri" panose="020F0502020204030204" pitchFamily="34" charset="0"/>
                <a:cs typeface="Times New Roman" panose="02020603050405020304" pitchFamily="18" charset="0"/>
              </a:rPr>
              <a:t>Faculty: </a:t>
            </a:r>
          </a:p>
          <a:p>
            <a:pPr marL="0" indent="0">
              <a:lnSpc>
                <a:spcPct val="100000"/>
              </a:lnSpc>
              <a:spcBef>
                <a:spcPts val="0"/>
              </a:spcBef>
              <a:buNone/>
            </a:pPr>
            <a:r>
              <a:rPr lang="en-US" sz="1800" dirty="0">
                <a:effectLst/>
                <a:latin typeface="Gill Sans" panose="020B0502020104020203" pitchFamily="34" charset="0"/>
                <a:ea typeface="Calibri" panose="020F0502020204030204" pitchFamily="34" charset="0"/>
                <a:cs typeface="Times New Roman" panose="02020603050405020304" pitchFamily="18" charset="0"/>
              </a:rPr>
              <a:t>Sean Virani </a:t>
            </a:r>
          </a:p>
          <a:p>
            <a:pPr marL="0" indent="0">
              <a:lnSpc>
                <a:spcPct val="100000"/>
              </a:lnSpc>
              <a:spcBef>
                <a:spcPts val="0"/>
              </a:spcBef>
              <a:buNone/>
            </a:pPr>
            <a:r>
              <a:rPr lang="en-US" sz="1800" dirty="0">
                <a:effectLst/>
                <a:latin typeface="Gill Sans" panose="020B0502020104020203" pitchFamily="34" charset="0"/>
                <a:ea typeface="Calibri" panose="020F0502020204030204" pitchFamily="34" charset="0"/>
                <a:cs typeface="Times New Roman" panose="02020603050405020304" pitchFamily="18" charset="0"/>
              </a:rPr>
              <a:t>Eileen O’Meara Jonathan Howlett</a:t>
            </a:r>
            <a:endParaRPr lang="en-US" sz="1800" dirty="0">
              <a:latin typeface="GillSans-Light" panose="020B0400000000000000" pitchFamily="34" charset="0"/>
            </a:endParaRPr>
          </a:p>
        </p:txBody>
      </p:sp>
      <p:sp>
        <p:nvSpPr>
          <p:cNvPr id="33" name="Content Placeholder 4">
            <a:extLst>
              <a:ext uri="{FF2B5EF4-FFF2-40B4-BE49-F238E27FC236}">
                <a16:creationId xmlns:a16="http://schemas.microsoft.com/office/drawing/2014/main" id="{95025663-17A1-4784-A1CB-D7DB66287E87}"/>
              </a:ext>
            </a:extLst>
          </p:cNvPr>
          <p:cNvSpPr txBox="1">
            <a:spLocks/>
          </p:cNvSpPr>
          <p:nvPr/>
        </p:nvSpPr>
        <p:spPr>
          <a:xfrm>
            <a:off x="6264876" y="2920876"/>
            <a:ext cx="2279396" cy="230832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Available </a:t>
            </a: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On-Demand</a:t>
            </a: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a:lnSpc>
                <a:spcPct val="100000"/>
              </a:lnSpc>
              <a:spcBef>
                <a:spcPts val="0"/>
              </a:spcBef>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a:lnSpc>
                <a:spcPct val="100000"/>
              </a:lnSpc>
              <a:spcBef>
                <a:spcPts val="0"/>
              </a:spcBef>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latin typeface="Gill Sans" panose="020B0502020104020203" pitchFamily="34" charset="0"/>
                <a:ea typeface="Calibri" panose="020F0502020204030204" pitchFamily="34" charset="0"/>
                <a:cs typeface="Times New Roman" panose="02020603050405020304" pitchFamily="18" charset="0"/>
              </a:rPr>
              <a:t>Faculty: </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Mike McDonald</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Sheri Koshman </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Anique Ducharme Mustafa Toma</a:t>
            </a:r>
            <a:endParaRPr lang="en-US" sz="1800" dirty="0">
              <a:latin typeface="GillSans-Light" panose="020B0400000000000000" pitchFamily="34" charset="0"/>
            </a:endParaRPr>
          </a:p>
        </p:txBody>
      </p:sp>
      <p:sp>
        <p:nvSpPr>
          <p:cNvPr id="34" name="Content Placeholder 4">
            <a:extLst>
              <a:ext uri="{FF2B5EF4-FFF2-40B4-BE49-F238E27FC236}">
                <a16:creationId xmlns:a16="http://schemas.microsoft.com/office/drawing/2014/main" id="{99AAC67C-1C05-4420-8E07-24811C1972F8}"/>
              </a:ext>
            </a:extLst>
          </p:cNvPr>
          <p:cNvSpPr txBox="1">
            <a:spLocks/>
          </p:cNvSpPr>
          <p:nvPr/>
        </p:nvSpPr>
        <p:spPr>
          <a:xfrm>
            <a:off x="8846661" y="2920876"/>
            <a:ext cx="2232248" cy="230832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Today!</a:t>
            </a:r>
          </a:p>
          <a:p>
            <a:pPr marL="0" indent="0">
              <a:lnSpc>
                <a:spcPct val="100000"/>
              </a:lnSpc>
              <a:spcBef>
                <a:spcPts val="0"/>
              </a:spcBef>
              <a:buNone/>
            </a:pPr>
            <a:endPar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latin typeface="Gill Sans" panose="020B0502020104020203" pitchFamily="34" charset="0"/>
                <a:ea typeface="Calibri" panose="020F0502020204030204" pitchFamily="34" charset="0"/>
                <a:cs typeface="Times New Roman" panose="02020603050405020304" pitchFamily="18" charset="0"/>
              </a:rPr>
              <a:t>Faculty: </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Sean Virani</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Elizabeth Swiggum Harriette Van Spall Shelley Zieroth</a:t>
            </a:r>
            <a:endParaRPr lang="en-US" sz="1800" dirty="0">
              <a:latin typeface="GillSans-Light" panose="020B0400000000000000" pitchFamily="34" charset="0"/>
            </a:endParaRPr>
          </a:p>
        </p:txBody>
      </p:sp>
    </p:spTree>
    <p:extLst>
      <p:ext uri="{BB962C8B-B14F-4D97-AF65-F5344CB8AC3E}">
        <p14:creationId xmlns:p14="http://schemas.microsoft.com/office/powerpoint/2010/main" val="94570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30F3-33E0-45A7-9A55-545F3CD3AA5B}"/>
              </a:ext>
            </a:extLst>
          </p:cNvPr>
          <p:cNvSpPr>
            <a:spLocks noGrp="1"/>
          </p:cNvSpPr>
          <p:nvPr>
            <p:ph type="title"/>
          </p:nvPr>
        </p:nvSpPr>
        <p:spPr/>
        <p:txBody>
          <a:bodyPr/>
          <a:lstStyle/>
          <a:p>
            <a:r>
              <a:rPr lang="en-US" dirty="0"/>
              <a:t>Accreditation and Interactivity</a:t>
            </a:r>
          </a:p>
        </p:txBody>
      </p:sp>
      <p:sp>
        <p:nvSpPr>
          <p:cNvPr id="3" name="Content Placeholder 2">
            <a:extLst>
              <a:ext uri="{FF2B5EF4-FFF2-40B4-BE49-F238E27FC236}">
                <a16:creationId xmlns:a16="http://schemas.microsoft.com/office/drawing/2014/main" id="{43F0F170-E7E5-43D3-8A92-154DFAC67D81}"/>
              </a:ext>
            </a:extLst>
          </p:cNvPr>
          <p:cNvSpPr>
            <a:spLocks noGrp="1"/>
          </p:cNvSpPr>
          <p:nvPr>
            <p:ph idx="1"/>
          </p:nvPr>
        </p:nvSpPr>
        <p:spPr/>
        <p:txBody>
          <a:bodyPr>
            <a:normAutofit/>
          </a:bodyPr>
          <a:lstStyle/>
          <a:p>
            <a:pPr marL="0" indent="0">
              <a:buNone/>
            </a:pPr>
            <a:r>
              <a:rPr lang="en-US" dirty="0"/>
              <a:t>This webinar is an Accredited Group Learning Activity (Section1) as defined by the Maintenance of Certification Program of the Royal College of Physicians and Surgeons of Canada, and approved by the Canadian Cardiovascular Society. You may claim a maximum of 1 hour.</a:t>
            </a:r>
          </a:p>
          <a:p>
            <a:pPr marL="0" indent="0">
              <a:buNone/>
            </a:pPr>
            <a:endParaRPr lang="en-US" dirty="0"/>
          </a:p>
          <a:p>
            <a:pPr marL="0" indent="0">
              <a:buNone/>
            </a:pPr>
            <a:r>
              <a:rPr lang="en-US" dirty="0"/>
              <a:t>Immediately following the presentations, we will have our Q&amp;A Session. The Q&amp;A period will be an opportunity for audience members to ask our panelists pressing questions and encourage constructive discussion among the faculty. </a:t>
            </a:r>
          </a:p>
          <a:p>
            <a:endParaRPr lang="en-US" dirty="0"/>
          </a:p>
        </p:txBody>
      </p:sp>
    </p:spTree>
    <p:extLst>
      <p:ext uri="{BB962C8B-B14F-4D97-AF65-F5344CB8AC3E}">
        <p14:creationId xmlns:p14="http://schemas.microsoft.com/office/powerpoint/2010/main" val="146634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CE6D83-D2BC-4B79-8F12-14A0256972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59214" y="1867057"/>
            <a:ext cx="2101012" cy="2531596"/>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9627F49E-B705-4993-96EB-E10BB994D8DD}"/>
              </a:ext>
            </a:extLst>
          </p:cNvPr>
          <p:cNvPicPr>
            <a:picLocks noChangeAspect="1"/>
          </p:cNvPicPr>
          <p:nvPr/>
        </p:nvPicPr>
        <p:blipFill>
          <a:blip r:embed="rId4" cstate="print">
            <a:extLst>
              <a:ext uri="{28A0092B-C50C-407E-A947-70E740481C1C}">
                <a14:useLocalDpi xmlns:a14="http://schemas.microsoft.com/office/drawing/2010/main" val="0"/>
              </a:ext>
            </a:extLst>
          </a:blip>
          <a:srcRect t="834" b="834"/>
          <a:stretch/>
        </p:blipFill>
        <p:spPr>
          <a:xfrm>
            <a:off x="3845890" y="1859783"/>
            <a:ext cx="2084011"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D7181455-B4A7-4019-B9F0-E616BA20A995}"/>
              </a:ext>
            </a:extLst>
          </p:cNvPr>
          <p:cNvSpPr>
            <a:spLocks noGrp="1"/>
          </p:cNvSpPr>
          <p:nvPr>
            <p:ph type="title"/>
          </p:nvPr>
        </p:nvSpPr>
        <p:spPr/>
        <p:txBody>
          <a:bodyPr/>
          <a:lstStyle/>
          <a:p>
            <a:r>
              <a:rPr lang="en-US" dirty="0"/>
              <a:t>Our Faculty</a:t>
            </a:r>
          </a:p>
        </p:txBody>
      </p:sp>
      <p:grpSp>
        <p:nvGrpSpPr>
          <p:cNvPr id="4" name="Group 3">
            <a:extLst>
              <a:ext uri="{FF2B5EF4-FFF2-40B4-BE49-F238E27FC236}">
                <a16:creationId xmlns:a16="http://schemas.microsoft.com/office/drawing/2014/main" id="{DB19B412-44AC-4F32-9D62-D30190FE5BDA}"/>
              </a:ext>
            </a:extLst>
          </p:cNvPr>
          <p:cNvGrpSpPr/>
          <p:nvPr/>
        </p:nvGrpSpPr>
        <p:grpSpPr>
          <a:xfrm>
            <a:off x="-402582" y="1858527"/>
            <a:ext cx="8602158" cy="2955625"/>
            <a:chOff x="-1333512" y="369630"/>
            <a:chExt cx="8602158" cy="2955625"/>
          </a:xfrm>
        </p:grpSpPr>
        <p:pic>
          <p:nvPicPr>
            <p:cNvPr id="6" name="Picture 5">
              <a:extLst>
                <a:ext uri="{FF2B5EF4-FFF2-40B4-BE49-F238E27FC236}">
                  <a16:creationId xmlns:a16="http://schemas.microsoft.com/office/drawing/2014/main" id="{84C9065D-CAFB-4BAD-89D1-7AFD05D3C4CC}"/>
                </a:ext>
              </a:extLst>
            </p:cNvPr>
            <p:cNvPicPr>
              <a:picLocks noChangeAspect="1"/>
            </p:cNvPicPr>
            <p:nvPr/>
          </p:nvPicPr>
          <p:blipFill>
            <a:blip r:embed="rId5">
              <a:extLst>
                <a:ext uri="{28A0092B-C50C-407E-A947-70E740481C1C}">
                  <a14:useLocalDpi xmlns:a14="http://schemas.microsoft.com/office/drawing/2010/main" val="0"/>
                </a:ext>
              </a:extLst>
            </a:blip>
            <a:srcRect t="1166" b="1166"/>
            <a:stretch/>
          </p:blipFill>
          <p:spPr>
            <a:xfrm>
              <a:off x="5184635" y="369630"/>
              <a:ext cx="2084011"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65525EB8-6597-476B-B6F2-5FF4615F6A26}"/>
                </a:ext>
              </a:extLst>
            </p:cNvPr>
            <p:cNvSpPr/>
            <p:nvPr/>
          </p:nvSpPr>
          <p:spPr>
            <a:xfrm>
              <a:off x="1422053" y="2485728"/>
              <a:ext cx="5097023"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Elizabeth </a:t>
              </a:r>
            </a:p>
            <a:p>
              <a:pPr algn="ctr"/>
              <a:r>
                <a:rPr lang="en-CA" sz="2400" b="1" cap="all" dirty="0">
                  <a:solidFill>
                    <a:srgbClr val="FF0000"/>
                  </a:solidFill>
                  <a:effectLst>
                    <a:glow rad="101600">
                      <a:schemeClr val="tx1">
                        <a:alpha val="60000"/>
                      </a:schemeClr>
                    </a:glow>
                  </a:effectLst>
                  <a:latin typeface="Arial Nova Cond" panose="020B0506020202020204" pitchFamily="34" charset="0"/>
                </a:rPr>
                <a:t>SWIGGUM</a:t>
              </a:r>
            </a:p>
          </p:txBody>
        </p:sp>
        <p:sp>
          <p:nvSpPr>
            <p:cNvPr id="9" name="Rectangle 8">
              <a:extLst>
                <a:ext uri="{FF2B5EF4-FFF2-40B4-BE49-F238E27FC236}">
                  <a16:creationId xmlns:a16="http://schemas.microsoft.com/office/drawing/2014/main" id="{F5450691-9304-4EAA-AA4D-15B64B04C9AC}"/>
                </a:ext>
              </a:extLst>
            </p:cNvPr>
            <p:cNvSpPr/>
            <p:nvPr/>
          </p:nvSpPr>
          <p:spPr>
            <a:xfrm>
              <a:off x="5271670" y="2494258"/>
              <a:ext cx="1909939"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Harriette </a:t>
              </a:r>
            </a:p>
            <a:p>
              <a:pPr algn="ctr"/>
              <a:r>
                <a:rPr lang="en-CA" sz="2400" b="1" cap="all" dirty="0">
                  <a:solidFill>
                    <a:srgbClr val="FF0000"/>
                  </a:solidFill>
                  <a:effectLst>
                    <a:glow rad="101600">
                      <a:schemeClr val="tx1">
                        <a:alpha val="60000"/>
                      </a:schemeClr>
                    </a:glow>
                  </a:effectLst>
                  <a:latin typeface="Arial Nova Cond" panose="020B0506020202020204" pitchFamily="34" charset="0"/>
                </a:rPr>
                <a:t>VAN SPALL</a:t>
              </a:r>
            </a:p>
          </p:txBody>
        </p:sp>
        <p:sp>
          <p:nvSpPr>
            <p:cNvPr id="10" name="Rectangle 9">
              <a:extLst>
                <a:ext uri="{FF2B5EF4-FFF2-40B4-BE49-F238E27FC236}">
                  <a16:creationId xmlns:a16="http://schemas.microsoft.com/office/drawing/2014/main" id="{FC78705D-F161-4364-A0BF-A7989215D8D5}"/>
                </a:ext>
              </a:extLst>
            </p:cNvPr>
            <p:cNvSpPr/>
            <p:nvPr/>
          </p:nvSpPr>
          <p:spPr>
            <a:xfrm>
              <a:off x="-1333512" y="2485730"/>
              <a:ext cx="6096000" cy="830997"/>
            </a:xfrm>
            <a:prstGeom prst="rect">
              <a:avLst/>
            </a:prstGeom>
          </p:spPr>
          <p:txBody>
            <a:bodyPr>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Sean  </a:t>
              </a:r>
            </a:p>
            <a:p>
              <a:pPr algn="ctr"/>
              <a:r>
                <a:rPr lang="en-CA" sz="2400" b="1" cap="all" dirty="0" err="1">
                  <a:solidFill>
                    <a:srgbClr val="FF0000"/>
                  </a:solidFill>
                  <a:effectLst>
                    <a:glow rad="101600">
                      <a:schemeClr val="tx1">
                        <a:alpha val="60000"/>
                      </a:schemeClr>
                    </a:glow>
                  </a:effectLst>
                  <a:latin typeface="Arial Nova Cond" panose="020B0506020202020204" pitchFamily="34" charset="0"/>
                </a:rPr>
                <a:t>ViRANI</a:t>
              </a:r>
              <a:endParaRPr lang="en-CA" sz="2400" b="1" cap="all" dirty="0">
                <a:solidFill>
                  <a:srgbClr val="FF0000"/>
                </a:solidFill>
                <a:effectLst>
                  <a:glow rad="101600">
                    <a:schemeClr val="tx1">
                      <a:alpha val="60000"/>
                    </a:schemeClr>
                  </a:glow>
                </a:effectLst>
                <a:latin typeface="Arial Nova Cond" panose="020B0506020202020204" pitchFamily="34" charset="0"/>
              </a:endParaRPr>
            </a:p>
          </p:txBody>
        </p:sp>
      </p:grpSp>
      <p:sp>
        <p:nvSpPr>
          <p:cNvPr id="15" name="TextBox 14">
            <a:extLst>
              <a:ext uri="{FF2B5EF4-FFF2-40B4-BE49-F238E27FC236}">
                <a16:creationId xmlns:a16="http://schemas.microsoft.com/office/drawing/2014/main" id="{6D72B73D-5FF7-4105-A0F8-BD674008239E}"/>
              </a:ext>
            </a:extLst>
          </p:cNvPr>
          <p:cNvSpPr txBox="1"/>
          <p:nvPr/>
        </p:nvSpPr>
        <p:spPr>
          <a:xfrm>
            <a:off x="2645418" y="4920544"/>
            <a:ext cx="208401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rgbClr val="000000"/>
                </a:solidFill>
                <a:effectLst/>
                <a:uFillTx/>
                <a:latin typeface="Arial Nova Cond" panose="020B0506020202020204" pitchFamily="34" charset="0"/>
                <a:sym typeface="Calibri"/>
              </a:rPr>
              <a:t>CO-MODERATORS</a:t>
            </a:r>
          </a:p>
        </p:txBody>
      </p:sp>
      <p:pic>
        <p:nvPicPr>
          <p:cNvPr id="11" name="Picture 10">
            <a:extLst>
              <a:ext uri="{FF2B5EF4-FFF2-40B4-BE49-F238E27FC236}">
                <a16:creationId xmlns:a16="http://schemas.microsoft.com/office/drawing/2014/main" id="{BCD14DD4-754D-4BEC-B4C5-EC7E6802653F}"/>
              </a:ext>
            </a:extLst>
          </p:cNvPr>
          <p:cNvPicPr>
            <a:picLocks noChangeAspect="1"/>
          </p:cNvPicPr>
          <p:nvPr/>
        </p:nvPicPr>
        <p:blipFill>
          <a:blip r:embed="rId6">
            <a:extLst>
              <a:ext uri="{28A0092B-C50C-407E-A947-70E740481C1C}">
                <a14:useLocalDpi xmlns:a14="http://schemas.microsoft.com/office/drawing/2010/main" val="0"/>
              </a:ext>
            </a:extLst>
          </a:blip>
          <a:srcRect t="1494" b="1494"/>
          <a:stretch/>
        </p:blipFill>
        <p:spPr>
          <a:xfrm>
            <a:off x="8404477" y="1851255"/>
            <a:ext cx="2084011"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93C56D0F-ED84-493D-AF61-CC1644C3185C}"/>
              </a:ext>
            </a:extLst>
          </p:cNvPr>
          <p:cNvSpPr/>
          <p:nvPr/>
        </p:nvSpPr>
        <p:spPr>
          <a:xfrm>
            <a:off x="8491512" y="3974625"/>
            <a:ext cx="1909939"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Shelley </a:t>
            </a:r>
          </a:p>
          <a:p>
            <a:pPr algn="ctr"/>
            <a:r>
              <a:rPr lang="en-CA" sz="2400" b="1" cap="all" dirty="0" err="1">
                <a:solidFill>
                  <a:srgbClr val="FF0000"/>
                </a:solidFill>
                <a:effectLst>
                  <a:glow rad="101600">
                    <a:schemeClr val="tx1">
                      <a:alpha val="60000"/>
                    </a:schemeClr>
                  </a:glow>
                </a:effectLst>
                <a:latin typeface="Arial Nova Cond" panose="020B0506020202020204" pitchFamily="34" charset="0"/>
              </a:rPr>
              <a:t>zIEROTH</a:t>
            </a:r>
            <a:endParaRPr lang="en-CA" sz="2400" b="1" cap="all" dirty="0">
              <a:solidFill>
                <a:srgbClr val="FF0000"/>
              </a:solidFill>
              <a:effectLst>
                <a:glow rad="101600">
                  <a:schemeClr val="tx1">
                    <a:alpha val="60000"/>
                  </a:schemeClr>
                </a:glow>
              </a:effectLst>
              <a:latin typeface="Arial Nova Cond" panose="020B0506020202020204" pitchFamily="34" charset="0"/>
            </a:endParaRPr>
          </a:p>
        </p:txBody>
      </p:sp>
    </p:spTree>
    <p:extLst>
      <p:ext uri="{BB962C8B-B14F-4D97-AF65-F5344CB8AC3E}">
        <p14:creationId xmlns:p14="http://schemas.microsoft.com/office/powerpoint/2010/main" val="23003981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11372</TotalTime>
  <Words>2418</Words>
  <Application>Microsoft Office PowerPoint</Application>
  <PresentationFormat>Widescreen</PresentationFormat>
  <Paragraphs>336</Paragraphs>
  <Slides>40</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Nova Cond</vt:lpstr>
      <vt:lpstr>Calibri</vt:lpstr>
      <vt:lpstr>Calibri Light</vt:lpstr>
      <vt:lpstr>Gill Sans</vt:lpstr>
      <vt:lpstr>GillSans-Light</vt:lpstr>
      <vt:lpstr>Custom Design</vt:lpstr>
      <vt:lpstr>PowerPoint Presentation</vt:lpstr>
      <vt:lpstr>PowerPoint Presentation</vt:lpstr>
      <vt:lpstr>PowerPoint Presentation</vt:lpstr>
      <vt:lpstr>PowerPoint Presentation</vt:lpstr>
      <vt:lpstr>PowerPoint Presentation</vt:lpstr>
      <vt:lpstr>PowerPoint Presentation</vt:lpstr>
      <vt:lpstr>Welcome to the HF WEBINAR SERIES</vt:lpstr>
      <vt:lpstr>Accreditation and Interactivity</vt:lpstr>
      <vt:lpstr>Our Faculty</vt:lpstr>
      <vt:lpstr>Disclosure of potential conflicts of interest</vt:lpstr>
      <vt:lpstr>Overall Learning Objectives</vt:lpstr>
      <vt:lpstr>Case #1</vt:lpstr>
      <vt:lpstr>How can we support the patient further?</vt:lpstr>
      <vt:lpstr>Case #2</vt:lpstr>
      <vt:lpstr>Next steps?</vt:lpstr>
      <vt:lpstr>PowerPoint Presentation</vt:lpstr>
      <vt:lpstr>Learning Objectives</vt:lpstr>
      <vt:lpstr>Dietary patterns in HF</vt:lpstr>
      <vt:lpstr>Nutritional approach for patients with HF based on BMI</vt:lpstr>
      <vt:lpstr>Effect of sodium restriction in HF</vt:lpstr>
      <vt:lpstr>Benefits of exercise training in patients with HF</vt:lpstr>
      <vt:lpstr>PowerPoint Presentation</vt:lpstr>
      <vt:lpstr>Key features of a cardiac rehabilitation program for patients with HF</vt:lpstr>
      <vt:lpstr>Exercise modalities according to clinical scenario</vt:lpstr>
      <vt:lpstr>Strategies to enhance referral and adherence of cardiac rehabilitation</vt:lpstr>
      <vt:lpstr>PowerPoint Presentation</vt:lpstr>
      <vt:lpstr>Learning Objectives</vt:lpstr>
      <vt:lpstr>Advance care planning</vt:lpstr>
      <vt:lpstr>PowerPoint Presentation</vt:lpstr>
      <vt:lpstr>Communication strategies</vt:lpstr>
      <vt:lpstr>Integrating palliative care throughout the HF trajectory</vt:lpstr>
      <vt:lpstr>ACP during chronic + crisis HF care</vt:lpstr>
      <vt:lpstr>ACP during terminal HF care</vt:lpstr>
      <vt:lpstr>The effect of ACP on HF: Systematic review and meta-analysis</vt:lpstr>
      <vt:lpstr>Possible triggers for the involvement of specialist palliative care for those with HF</vt:lpstr>
      <vt:lpstr>PowerPoint Presentation</vt:lpstr>
      <vt:lpstr>Case #1</vt:lpstr>
      <vt:lpstr>Case #2</vt:lpstr>
      <vt:lpstr>SAVE THE DATE! </vt:lpstr>
      <vt:lpstr>Visit CCS.ca for more Guidelines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Swiggum, Elizabeth (Dr)</dc:creator>
  <cp:lastModifiedBy>Christianna Brooks</cp:lastModifiedBy>
  <cp:revision>283</cp:revision>
  <dcterms:modified xsi:type="dcterms:W3CDTF">2021-08-06T20:19:29Z</dcterms:modified>
</cp:coreProperties>
</file>