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50"/>
  </p:notesMasterIdLst>
  <p:sldIdLst>
    <p:sldId id="309" r:id="rId2"/>
    <p:sldId id="8322" r:id="rId3"/>
    <p:sldId id="486" r:id="rId4"/>
    <p:sldId id="457" r:id="rId5"/>
    <p:sldId id="462" r:id="rId6"/>
    <p:sldId id="487" r:id="rId7"/>
    <p:sldId id="463" r:id="rId8"/>
    <p:sldId id="525" r:id="rId9"/>
    <p:sldId id="346" r:id="rId10"/>
    <p:sldId id="345" r:id="rId11"/>
    <p:sldId id="349" r:id="rId12"/>
    <p:sldId id="491" r:id="rId13"/>
    <p:sldId id="526" r:id="rId14"/>
    <p:sldId id="492" r:id="rId15"/>
    <p:sldId id="493" r:id="rId16"/>
    <p:sldId id="350" r:id="rId17"/>
    <p:sldId id="354" r:id="rId18"/>
    <p:sldId id="494" r:id="rId19"/>
    <p:sldId id="495" r:id="rId20"/>
    <p:sldId id="496" r:id="rId21"/>
    <p:sldId id="497" r:id="rId22"/>
    <p:sldId id="498" r:id="rId23"/>
    <p:sldId id="518" r:id="rId24"/>
    <p:sldId id="520" r:id="rId25"/>
    <p:sldId id="500" r:id="rId26"/>
    <p:sldId id="521" r:id="rId27"/>
    <p:sldId id="503" r:id="rId28"/>
    <p:sldId id="504" r:id="rId29"/>
    <p:sldId id="505" r:id="rId30"/>
    <p:sldId id="506" r:id="rId31"/>
    <p:sldId id="351" r:id="rId32"/>
    <p:sldId id="359" r:id="rId33"/>
    <p:sldId id="488" r:id="rId34"/>
    <p:sldId id="507" r:id="rId35"/>
    <p:sldId id="8320" r:id="rId36"/>
    <p:sldId id="510" r:id="rId37"/>
    <p:sldId id="511" r:id="rId38"/>
    <p:sldId id="508" r:id="rId39"/>
    <p:sldId id="509" r:id="rId40"/>
    <p:sldId id="8321" r:id="rId41"/>
    <p:sldId id="513" r:id="rId42"/>
    <p:sldId id="515" r:id="rId43"/>
    <p:sldId id="516" r:id="rId44"/>
    <p:sldId id="326" r:id="rId45"/>
    <p:sldId id="522" r:id="rId46"/>
    <p:sldId id="523" r:id="rId47"/>
    <p:sldId id="419" r:id="rId48"/>
    <p:sldId id="8349" r:id="rId4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na Brooks" initials="CB" lastIdx="1" clrIdx="0">
    <p:extLst>
      <p:ext uri="{19B8F6BF-5375-455C-9EA6-DF929625EA0E}">
        <p15:presenceInfo xmlns:p15="http://schemas.microsoft.com/office/powerpoint/2012/main" userId="Christianna Br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A45"/>
    <a:srgbClr val="6FAAAF"/>
    <a:srgbClr val="E51D2A"/>
    <a:srgbClr val="FBD571"/>
    <a:srgbClr val="FFC000"/>
    <a:srgbClr val="00B050"/>
    <a:srgbClr val="00A786"/>
    <a:srgbClr val="6F1B45"/>
    <a:srgbClr val="015677"/>
    <a:srgbClr val="E5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4" autoAdjust="0"/>
  </p:normalViewPr>
  <p:slideViewPr>
    <p:cSldViewPr>
      <p:cViewPr varScale="1">
        <p:scale>
          <a:sx n="72" d="100"/>
          <a:sy n="72" d="100"/>
        </p:scale>
        <p:origin x="66" y="180"/>
      </p:cViewPr>
      <p:guideLst>
        <p:guide orient="horz" pos="2160"/>
        <p:guide pos="3840"/>
      </p:guideLst>
    </p:cSldViewPr>
  </p:slideViewPr>
  <p:notesTextViewPr>
    <p:cViewPr>
      <p:scale>
        <a:sx n="3" d="2"/>
        <a:sy n="3" d="2"/>
      </p:scale>
      <p:origin x="0" y="0"/>
    </p:cViewPr>
  </p:notesTextViewPr>
  <p:sorterViewPr>
    <p:cViewPr>
      <p:scale>
        <a:sx n="110" d="100"/>
        <a:sy n="110" d="100"/>
      </p:scale>
      <p:origin x="0" y="-17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LVEF</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Nova Cond" panose="020B05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Baseline</c:v>
                </c:pt>
                <c:pt idx="1">
                  <c:v>6-months</c:v>
                </c:pt>
                <c:pt idx="2">
                  <c:v>12-months</c:v>
                </c:pt>
              </c:strCache>
            </c:strRef>
          </c:cat>
          <c:val>
            <c:numRef>
              <c:f>Sheet1!$B$2:$B$4</c:f>
              <c:numCache>
                <c:formatCode>0.00</c:formatCode>
                <c:ptCount val="3"/>
                <c:pt idx="0">
                  <c:v>28.1</c:v>
                </c:pt>
                <c:pt idx="1">
                  <c:v>33.799999999999997</c:v>
                </c:pt>
                <c:pt idx="2">
                  <c:v>37</c:v>
                </c:pt>
              </c:numCache>
            </c:numRef>
          </c:val>
          <c:extLst>
            <c:ext xmlns:c16="http://schemas.microsoft.com/office/drawing/2014/chart" uri="{C3380CC4-5D6E-409C-BE32-E72D297353CC}">
              <c16:uniqueId val="{00000000-793C-47F3-8F9B-947657A9060C}"/>
            </c:ext>
          </c:extLst>
        </c:ser>
        <c:dLbls>
          <c:dLblPos val="inEnd"/>
          <c:showLegendKey val="0"/>
          <c:showVal val="1"/>
          <c:showCatName val="0"/>
          <c:showSerName val="0"/>
          <c:showPercent val="0"/>
          <c:showBubbleSize val="0"/>
        </c:dLbls>
        <c:gapWidth val="100"/>
        <c:overlap val="-24"/>
        <c:axId val="207326400"/>
        <c:axId val="207328048"/>
      </c:barChart>
      <c:catAx>
        <c:axId val="207326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7328048"/>
        <c:crosses val="autoZero"/>
        <c:auto val="1"/>
        <c:lblAlgn val="ctr"/>
        <c:lblOffset val="100"/>
        <c:noMultiLvlLbl val="0"/>
      </c:catAx>
      <c:valAx>
        <c:axId val="207328048"/>
        <c:scaling>
          <c:orientation val="minMax"/>
        </c:scaling>
        <c:delete val="0"/>
        <c:axPos val="l"/>
        <c:numFmt formatCode="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732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LVEDVi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Nova Cond" panose="020B05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Baseline</c:v>
                </c:pt>
                <c:pt idx="1">
                  <c:v>6-months</c:v>
                </c:pt>
                <c:pt idx="2">
                  <c:v>12-months</c:v>
                </c:pt>
              </c:strCache>
            </c:strRef>
          </c:cat>
          <c:val>
            <c:numRef>
              <c:f>Sheet1!$B$2:$B$4</c:f>
              <c:numCache>
                <c:formatCode>0.00</c:formatCode>
                <c:ptCount val="3"/>
                <c:pt idx="0">
                  <c:v>87.43</c:v>
                </c:pt>
                <c:pt idx="1">
                  <c:v>80.38</c:v>
                </c:pt>
                <c:pt idx="2">
                  <c:v>75.12</c:v>
                </c:pt>
              </c:numCache>
            </c:numRef>
          </c:val>
          <c:extLst>
            <c:ext xmlns:c16="http://schemas.microsoft.com/office/drawing/2014/chart" uri="{C3380CC4-5D6E-409C-BE32-E72D297353CC}">
              <c16:uniqueId val="{00000000-475F-430C-AF9E-14C8DCA39859}"/>
            </c:ext>
          </c:extLst>
        </c:ser>
        <c:dLbls>
          <c:dLblPos val="inEnd"/>
          <c:showLegendKey val="0"/>
          <c:showVal val="1"/>
          <c:showCatName val="0"/>
          <c:showSerName val="0"/>
          <c:showPercent val="0"/>
          <c:showBubbleSize val="0"/>
        </c:dLbls>
        <c:gapWidth val="100"/>
        <c:overlap val="-24"/>
        <c:axId val="207326400"/>
        <c:axId val="207328048"/>
      </c:barChart>
      <c:catAx>
        <c:axId val="207326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7328048"/>
        <c:crosses val="autoZero"/>
        <c:auto val="1"/>
        <c:lblAlgn val="ctr"/>
        <c:lblOffset val="100"/>
        <c:noMultiLvlLbl val="0"/>
      </c:catAx>
      <c:valAx>
        <c:axId val="207328048"/>
        <c:scaling>
          <c:orientation val="minMax"/>
        </c:scaling>
        <c:delete val="0"/>
        <c:axPos val="l"/>
        <c:numFmt formatCode="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732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43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525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698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247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476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732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22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863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897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684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buClr>
                <a:schemeClr val="accent1"/>
              </a:buClr>
            </a:pPr>
            <a:r>
              <a:rPr lang="en-US" altLang="en-US" sz="2800" dirty="0"/>
              <a:t>To determine, by intention-to-treat analysis, if amiodarone or a conservatively programmed shock-only single lead ICD reduces all-cause mortality compared to placebo* in patients with either ischemic or non-ischemic NYHA Class II and III CHF and EF </a:t>
            </a:r>
            <a:r>
              <a:rPr lang="en-US" altLang="en-US" sz="2800" u="sng" dirty="0"/>
              <a:t>&lt;</a:t>
            </a:r>
            <a:r>
              <a:rPr lang="en-US" altLang="en-US" sz="2800" dirty="0"/>
              <a:t> 35%.</a:t>
            </a:r>
          </a:p>
          <a:p>
            <a:pPr>
              <a:lnSpc>
                <a:spcPct val="80000"/>
              </a:lnSpc>
              <a:buClr>
                <a:schemeClr val="accent1"/>
              </a:buClr>
            </a:pPr>
            <a:r>
              <a:rPr lang="en-US" altLang="en-US" sz="2800" dirty="0"/>
              <a:t>Good background Therapy at the time</a:t>
            </a:r>
          </a:p>
          <a:p>
            <a:pPr lvl="1">
              <a:lnSpc>
                <a:spcPct val="80000"/>
              </a:lnSpc>
              <a:buClr>
                <a:schemeClr val="accent1"/>
              </a:buClr>
            </a:pPr>
            <a:r>
              <a:rPr lang="en-US" altLang="en-US" dirty="0"/>
              <a:t>ACE or ARB 87%</a:t>
            </a:r>
          </a:p>
          <a:p>
            <a:pPr lvl="1">
              <a:lnSpc>
                <a:spcPct val="80000"/>
              </a:lnSpc>
              <a:buClr>
                <a:schemeClr val="accent1"/>
              </a:buClr>
            </a:pPr>
            <a:r>
              <a:rPr lang="en-US" altLang="en-US" dirty="0">
                <a:sym typeface="Symbol" panose="05050102010706020507" pitchFamily="18" charset="2"/>
              </a:rPr>
              <a:t>-blocker 78%</a:t>
            </a:r>
          </a:p>
          <a:p>
            <a:pPr lvl="1">
              <a:lnSpc>
                <a:spcPct val="80000"/>
              </a:lnSpc>
              <a:buClr>
                <a:schemeClr val="accent1"/>
              </a:buClr>
            </a:pPr>
            <a:endParaRPr lang="en-US" altLang="en-US" dirty="0">
              <a:sym typeface="Symbol" panose="05050102010706020507" pitchFamily="18" charset="2"/>
            </a:endParaRPr>
          </a:p>
          <a:p>
            <a:r>
              <a:rPr lang="en-US" dirty="0"/>
              <a:t>Multiple randomized controlled trials of primary prevention of sudden cardiac death with the implantable cardioverter defibrillator (ICD) provided robust evidence of incremental mortality benefit over guideline-based medical therapy in patients with </a:t>
            </a:r>
            <a:r>
              <a:rPr lang="en-US" dirty="0" err="1"/>
              <a:t>ischaemic</a:t>
            </a:r>
            <a:r>
              <a:rPr lang="en-US" dirty="0"/>
              <a:t> and non-</a:t>
            </a:r>
            <a:r>
              <a:rPr lang="en-US" dirty="0" err="1"/>
              <a:t>ischaemic</a:t>
            </a:r>
            <a:r>
              <a:rPr lang="en-US" dirty="0"/>
              <a:t> cardiomyopathy with reduced left ventricular ejection fraction (LVEF).1–5 Based on these trials, published between 2002 and 2012, primary prevention ICDs continue to be recommended in current international guidelines.6,7 However, sudden death and total mortality have decreased in heart failure patients with improved medical therapy since these legacy ICD trials.8,9 A recent analysis of drug trials in heart failure patients with impaired LVEF, including &gt;40 000 patients without ICDs enrolled in 12 clinical trials of pharmacological therapy, demonstrated a 44% decline in sudden death across the trials between 1995 and 2014.8 The cumulative incidence of sudden death at 90 days after randomization was 2.4% in the earliest trial and 1.0% in the most recent trial.8 The annual rate of sudden death per 100 patient-years in the treatment limbs decreased from 5.4 to 3.0 in long-term follow-up.8 These trends were attributed to the sequential introduction of angiotensin-converting enzyme inhibitors, beta-blockers, angiotensin receptor blockers, and mineralocorticoid receptor antagonists.8 The decreased risk of sudden death in recent heart failure trials has resulted in reasonable questions regarding continued survival benefit of primary prevention ICDs in this patient population.8 The lack of improved survival among patients with non-</a:t>
            </a:r>
            <a:r>
              <a:rPr lang="en-US" dirty="0" err="1"/>
              <a:t>ischaemic</a:t>
            </a:r>
            <a:r>
              <a:rPr lang="en-US" dirty="0"/>
              <a:t> cardiomyopathy with high rates of guideline-recommended pharmacological treatment and cardiac resynchronization therapy in the DANISH Trial has been represented as supporting lack of benefit.8,9</a:t>
            </a:r>
          </a:p>
          <a:p>
            <a:r>
              <a:rPr lang="en-US" dirty="0"/>
              <a:t>combining all available randomized controlled trials of patients with non-</a:t>
            </a:r>
            <a:r>
              <a:rPr lang="en-US" dirty="0" err="1"/>
              <a:t>ischaemic</a:t>
            </a:r>
            <a:r>
              <a:rPr lang="en-US" dirty="0"/>
              <a:t> cardiomyopathy including the DANISH trial demonstrates a continued reduction in all-cause mortality.10 Addressing this gap in evidence regarding contemporary benefit of primary prevention ICDs is particularly important given the limited resources of healthcare systems. It is evident that randomizing patients with contemporary drug therapy to primary prevention ICDs would be unethical given the benefit demonstrated in the legacy trials</a:t>
            </a:r>
          </a:p>
          <a:p>
            <a:pPr lvl="1">
              <a:lnSpc>
                <a:spcPct val="80000"/>
              </a:lnSpc>
              <a:buClr>
                <a:schemeClr val="accent1"/>
              </a:buClr>
            </a:pPr>
            <a:endParaRPr lang="en-US" altLang="en-US" dirty="0">
              <a:sym typeface="Symbol" panose="05050102010706020507" pitchFamily="18" charset="2"/>
            </a:endParaRPr>
          </a:p>
          <a:p>
            <a:endParaRPr lang="en-US" dirty="0"/>
          </a:p>
        </p:txBody>
      </p:sp>
    </p:spTree>
    <p:extLst>
      <p:ext uri="{BB962C8B-B14F-4D97-AF65-F5344CB8AC3E}">
        <p14:creationId xmlns:p14="http://schemas.microsoft.com/office/powerpoint/2010/main" val="227390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806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854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9091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6847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598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728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07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86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425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22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17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4479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2838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794 patients</a:t>
            </a:r>
          </a:p>
          <a:p>
            <a:endParaRPr lang="en-US" dirty="0"/>
          </a:p>
        </p:txBody>
      </p:sp>
    </p:spTree>
    <p:extLst>
      <p:ext uri="{BB962C8B-B14F-4D97-AF65-F5344CB8AC3E}">
        <p14:creationId xmlns:p14="http://schemas.microsoft.com/office/powerpoint/2010/main" val="3018146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84 patients – </a:t>
            </a:r>
            <a:r>
              <a:rPr lang="en-US" dirty="0" err="1"/>
              <a:t>empa</a:t>
            </a:r>
            <a:r>
              <a:rPr lang="en-US" dirty="0"/>
              <a:t> 10 vs placebo x 6 months</a:t>
            </a:r>
          </a:p>
          <a:p>
            <a:r>
              <a:rPr lang="en-US" dirty="0"/>
              <a:t>CMR assessment of LV</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sym typeface="Calibri"/>
              </a:rPr>
              <a:t>Randomized study of EMPA: 84 patients with </a:t>
            </a:r>
            <a:r>
              <a:rPr lang="en-CA" sz="1200" b="0" i="0" u="none" strike="noStrike" kern="1200" dirty="0" err="1">
                <a:solidFill>
                  <a:schemeClr val="tx1"/>
                </a:solidFill>
                <a:effectLst/>
                <a:latin typeface="+mn-lt"/>
                <a:ea typeface="+mn-ea"/>
                <a:cs typeface="+mn-cs"/>
                <a:sym typeface="Calibri"/>
              </a:rPr>
              <a:t>HfREF</a:t>
            </a:r>
            <a:r>
              <a:rPr lang="en-CA" sz="1200" b="0" i="0" u="none" strike="noStrike" kern="1200" dirty="0">
                <a:solidFill>
                  <a:schemeClr val="tx1"/>
                </a:solidFill>
                <a:effectLst/>
                <a:latin typeface="+mn-lt"/>
                <a:ea typeface="+mn-ea"/>
                <a:cs typeface="+mn-cs"/>
                <a:sym typeface="Calibri"/>
              </a:rPr>
              <a:t> and NO DM: improvements in LV ejection fraction (6.0 ± 4.2 vs. −0.1 ± 3.9; p &lt; 0.001). </a:t>
            </a:r>
            <a:endParaRPr lang="en-US" dirty="0"/>
          </a:p>
          <a:p>
            <a:endParaRPr lang="en-US" dirty="0"/>
          </a:p>
        </p:txBody>
      </p:sp>
    </p:spTree>
    <p:extLst>
      <p:ext uri="{BB962C8B-B14F-4D97-AF65-F5344CB8AC3E}">
        <p14:creationId xmlns:p14="http://schemas.microsoft.com/office/powerpoint/2010/main" val="1862750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LVESVI improves to 58 with ivabradine…and looking at those with LVESVI &lt;59</a:t>
            </a:r>
          </a:p>
          <a:p>
            <a:endParaRPr lang="en-US" dirty="0"/>
          </a:p>
        </p:txBody>
      </p:sp>
    </p:spTree>
    <p:extLst>
      <p:ext uri="{BB962C8B-B14F-4D97-AF65-F5344CB8AC3E}">
        <p14:creationId xmlns:p14="http://schemas.microsoft.com/office/powerpoint/2010/main" val="2570848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3723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Arial" panose="020B0604020202020204" pitchFamily="34" charset="0"/>
              </a:rPr>
              <a:t>There are clearly opportunities for optimization of GDMT, but in many cases the barriers</a:t>
            </a:r>
            <a:r>
              <a:rPr lang="en-US" altLang="en-US" b="0" baseline="0" dirty="0">
                <a:latin typeface="Arial" panose="020B0604020202020204" pitchFamily="34" charset="0"/>
              </a:rPr>
              <a:t> are not related to therapeutic inertia and there are true physiological limitations to up-titration.</a:t>
            </a: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2588 out of 3518 outpatients in USA from primary care and cardiologists offices. </a:t>
            </a:r>
            <a:r>
              <a:rPr lang="en-CA" sz="1200" b="0" i="0" u="none" strike="noStrike" kern="1200" dirty="0">
                <a:solidFill>
                  <a:schemeClr val="tx1"/>
                </a:solidFill>
                <a:effectLst/>
                <a:latin typeface="+mn-lt"/>
                <a:ea typeface="+mn-ea"/>
                <a:cs typeface="+mn-cs"/>
              </a:rPr>
              <a:t>In multivariate analysis, across the classes of medications, multiple patient characteristics were associated with a higher likelihood of initiation or dose increase (e.g., previous HF hospitalization, higher blood pressure, lower ejection fraction) and discontinuation or dose decrease (e.g., previous HF hospitalization, impaired quality of life, more severe functional class)</a:t>
            </a:r>
            <a:endParaRPr lang="en-US" dirty="0"/>
          </a:p>
          <a:p>
            <a:endParaRPr lang="en-US" dirty="0"/>
          </a:p>
        </p:txBody>
      </p:sp>
    </p:spTree>
    <p:extLst>
      <p:ext uri="{BB962C8B-B14F-4D97-AF65-F5344CB8AC3E}">
        <p14:creationId xmlns:p14="http://schemas.microsoft.com/office/powerpoint/2010/main" val="4253233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200" dirty="0">
                <a:latin typeface="Arial Unicode MS" charset="0"/>
                <a:ea typeface="Arial Unicode MS" charset="0"/>
                <a:cs typeface="Arial Unicode MS" charset="0"/>
              </a:rPr>
              <a:t>Figure 3. Rate of Death from Any Cause (Primary Outcome) in Prespecified Subgroups. GFR denotes glomerular filtration rate, LV left ventricular, NT-</a:t>
            </a:r>
            <a:r>
              <a:rPr lang="en-US" altLang="en-US" sz="1200" dirty="0" err="1">
                <a:latin typeface="Arial Unicode MS" charset="0"/>
                <a:ea typeface="Arial Unicode MS" charset="0"/>
                <a:cs typeface="Arial Unicode MS" charset="0"/>
              </a:rPr>
              <a:t>proBNP</a:t>
            </a:r>
            <a:r>
              <a:rPr lang="en-US" altLang="en-US" sz="1200" dirty="0">
                <a:latin typeface="Arial Unicode MS" charset="0"/>
                <a:ea typeface="Arial Unicode MS" charset="0"/>
                <a:cs typeface="Arial Unicode MS" charset="0"/>
              </a:rPr>
              <a:t> N-terminal pro–brain natriuretic peptide, and NYHA New York Heart Association.</a:t>
            </a:r>
          </a:p>
          <a:p>
            <a:endParaRPr lang="en-US" dirty="0"/>
          </a:p>
        </p:txBody>
      </p:sp>
    </p:spTree>
    <p:extLst>
      <p:ext uri="{BB962C8B-B14F-4D97-AF65-F5344CB8AC3E}">
        <p14:creationId xmlns:p14="http://schemas.microsoft.com/office/powerpoint/2010/main" val="214901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822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4294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689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1307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4344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05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350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014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60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6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0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11312152" cy="307777"/>
          </a:xfrm>
          <a:prstGeom prst="rect">
            <a:avLst/>
          </a:prstGeom>
          <a:noFill/>
        </p:spPr>
        <p:txBody>
          <a:bodyPr wrap="square" rtlCol="0">
            <a:spAutoFit/>
          </a:bodyPr>
          <a:lstStyle/>
          <a:p>
            <a:r>
              <a:rPr lang="en-CA" sz="1400" b="1" dirty="0">
                <a:effectLst>
                  <a:glow rad="101600">
                    <a:schemeClr val="bg1">
                      <a:alpha val="60000"/>
                    </a:schemeClr>
                  </a:glow>
                </a:effectLst>
                <a:latin typeface="Arial Nova Cond" panose="020B0506020202020204" pitchFamily="34" charset="0"/>
              </a:rPr>
              <a:t>CCS/CHFS Heart Failure Guidelines – DOI: https://doi.org/10.1016/j.cjca.2021.01.017</a:t>
            </a:r>
          </a:p>
        </p:txBody>
      </p:sp>
    </p:spTree>
    <p:extLst>
      <p:ext uri="{BB962C8B-B14F-4D97-AF65-F5344CB8AC3E}">
        <p14:creationId xmlns:p14="http://schemas.microsoft.com/office/powerpoint/2010/main" val="87547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8/6/2021</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20060"/>
            <a:ext cx="12192000" cy="56532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9" name="TextBox 8">
            <a:extLst>
              <a:ext uri="{FF2B5EF4-FFF2-40B4-BE49-F238E27FC236}">
                <a16:creationId xmlns:a16="http://schemas.microsoft.com/office/drawing/2014/main" id="{F1AC5D98-D5E7-47D7-9A07-06226B75CDF9}"/>
              </a:ext>
            </a:extLst>
          </p:cNvPr>
          <p:cNvSpPr txBox="1"/>
          <p:nvPr userDrawn="1"/>
        </p:nvSpPr>
        <p:spPr>
          <a:xfrm>
            <a:off x="184448" y="6309320"/>
            <a:ext cx="11312152" cy="307777"/>
          </a:xfrm>
          <a:prstGeom prst="rect">
            <a:avLst/>
          </a:prstGeom>
          <a:noFill/>
        </p:spPr>
        <p:txBody>
          <a:bodyPr wrap="square" rtlCol="0">
            <a:spAutoFit/>
          </a:bodyPr>
          <a:lstStyle/>
          <a:p>
            <a:r>
              <a:rPr lang="en-CA" sz="1400" b="1" dirty="0">
                <a:effectLst>
                  <a:glow rad="101600">
                    <a:prstClr val="white">
                      <a:alpha val="60000"/>
                    </a:prstClr>
                  </a:glow>
                </a:effectLst>
                <a:latin typeface="Arial Nova Cond" panose="020B0506020202020204" pitchFamily="34" charset="0"/>
              </a:rPr>
              <a:t>CCS/CHFS Heart Failure Guidelines – DOI: https://doi.org/10.1016/j.cjca.2021.01.017</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8/6/2021</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oi.org/10.1093/eurheartj/ehaa32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1455228"/>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When to consider device therapy – Management of complex HF</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June 17, 2021</a:t>
            </a:r>
          </a:p>
        </p:txBody>
      </p:sp>
      <p:sp>
        <p:nvSpPr>
          <p:cNvPr id="2" name="Rectangle 1">
            <a:extLst>
              <a:ext uri="{FF2B5EF4-FFF2-40B4-BE49-F238E27FC236}">
                <a16:creationId xmlns:a16="http://schemas.microsoft.com/office/drawing/2014/main" id="{2DD7D109-BA4C-47B5-BF93-592139D403AF}"/>
              </a:ext>
            </a:extLst>
          </p:cNvPr>
          <p:cNvSpPr/>
          <p:nvPr/>
        </p:nvSpPr>
        <p:spPr>
          <a:xfrm>
            <a:off x="9120336" y="5085184"/>
            <a:ext cx="244280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8EEA93-17AA-4737-B898-C03A29224916}"/>
              </a:ext>
            </a:extLst>
          </p:cNvPr>
          <p:cNvSpPr/>
          <p:nvPr/>
        </p:nvSpPr>
        <p:spPr>
          <a:xfrm>
            <a:off x="823055" y="4918681"/>
            <a:ext cx="10545890" cy="951158"/>
          </a:xfrm>
          <a:prstGeom prst="rect">
            <a:avLst/>
          </a:prstGeom>
        </p:spPr>
        <p:txBody>
          <a:bodyPr wrap="square" lIns="91440" tIns="45720" rIns="91440" bIns="45720" anchor="t">
            <a:spAutoFit/>
          </a:bodyPr>
          <a:lstStyle/>
          <a:p>
            <a:pPr algn="ctr">
              <a:lnSpc>
                <a:spcPct val="120000"/>
              </a:lnSpc>
            </a:pPr>
            <a:r>
              <a:rPr lang="en-US" sz="1600" dirty="0">
                <a:latin typeface="Arial Nova Cond"/>
              </a:rPr>
              <a:t>The Canadian Cardiovascular Society is grateful to our partner(s) for their commitment to building knowledge and expertise of the heart team. This program was made possible in part by Astra Zeneca, Bayer and Novartis Canada. CCS thanks our partners for their dissemination support so that healthcare providers can benefit from this important information.</a:t>
            </a:r>
            <a:r>
              <a:rPr lang="en-CA" sz="1600" dirty="0">
                <a:latin typeface="Arial Nova Cond"/>
              </a:rPr>
              <a:t> </a:t>
            </a:r>
          </a:p>
        </p:txBody>
      </p:sp>
      <p:pic>
        <p:nvPicPr>
          <p:cNvPr id="5" name="Picture 4" descr="A picture containing drawing&#10;&#10;Description automatically generated">
            <a:extLst>
              <a:ext uri="{FF2B5EF4-FFF2-40B4-BE49-F238E27FC236}">
                <a16:creationId xmlns:a16="http://schemas.microsoft.com/office/drawing/2014/main" id="{E24C44F1-A377-46EF-B3C6-A13F86072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Tree>
    <p:extLst>
      <p:ext uri="{BB962C8B-B14F-4D97-AF65-F5344CB8AC3E}">
        <p14:creationId xmlns:p14="http://schemas.microsoft.com/office/powerpoint/2010/main" val="487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latin typeface="Arial Nova Cond" panose="020B0506020202020204" pitchFamily="34" charset="0"/>
              </a:rPr>
              <a:t>Disclosure of potential conflicts of interest</a:t>
            </a:r>
            <a:endParaRPr lang="en-US" dirty="0"/>
          </a:p>
        </p:txBody>
      </p:sp>
      <p:sp>
        <p:nvSpPr>
          <p:cNvPr id="4" name="Rectangle 3">
            <a:extLst>
              <a:ext uri="{FF2B5EF4-FFF2-40B4-BE49-F238E27FC236}">
                <a16:creationId xmlns:a16="http://schemas.microsoft.com/office/drawing/2014/main" id="{EB6CE073-A01F-4948-B48D-551EF019AF9C}"/>
              </a:ext>
            </a:extLst>
          </p:cNvPr>
          <p:cNvSpPr/>
          <p:nvPr/>
        </p:nvSpPr>
        <p:spPr>
          <a:xfrm>
            <a:off x="1271464" y="1549812"/>
            <a:ext cx="4555895" cy="1200329"/>
          </a:xfrm>
          <a:prstGeom prst="rect">
            <a:avLst/>
          </a:prstGeom>
        </p:spPr>
        <p:txBody>
          <a:bodyPr wrap="square">
            <a:spAutoFit/>
          </a:bodyPr>
          <a:lstStyle/>
          <a:p>
            <a:r>
              <a:rPr lang="en-CA" b="1" dirty="0">
                <a:solidFill>
                  <a:srgbClr val="FF0000"/>
                </a:solidFill>
                <a:latin typeface="Arial Nova Cond" panose="020B0506020202020204" pitchFamily="34" charset="0"/>
              </a:rPr>
              <a:t>Michael McDonald</a:t>
            </a:r>
          </a:p>
          <a:p>
            <a:r>
              <a:rPr lang="en-CA" b="1" dirty="0">
                <a:latin typeface="Arial Nova Cond" panose="020B0506020202020204" pitchFamily="34" charset="0"/>
              </a:rPr>
              <a:t>Consulting Fees/Honoraria: </a:t>
            </a:r>
            <a:r>
              <a:rPr lang="en-CA" dirty="0">
                <a:latin typeface="Arial Nova Cond" panose="020B0506020202020204" pitchFamily="34" charset="0"/>
              </a:rPr>
              <a:t>Abbott, Bayer, Boehringer Ingelheim, Merck, Novartis,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 </a:t>
            </a:r>
            <a:r>
              <a:rPr lang="en-CA" dirty="0">
                <a:latin typeface="Arial Nova Cond" panose="020B0506020202020204" pitchFamily="34" charset="0"/>
              </a:rPr>
              <a:t>Novartis</a:t>
            </a:r>
          </a:p>
        </p:txBody>
      </p:sp>
      <p:sp>
        <p:nvSpPr>
          <p:cNvPr id="5" name="Rectangle 4">
            <a:extLst>
              <a:ext uri="{FF2B5EF4-FFF2-40B4-BE49-F238E27FC236}">
                <a16:creationId xmlns:a16="http://schemas.microsoft.com/office/drawing/2014/main" id="{64082089-15D8-4A24-85A0-0260E2BBA75F}"/>
              </a:ext>
            </a:extLst>
          </p:cNvPr>
          <p:cNvSpPr/>
          <p:nvPr/>
        </p:nvSpPr>
        <p:spPr>
          <a:xfrm>
            <a:off x="1271462" y="3583877"/>
            <a:ext cx="4320854" cy="1754326"/>
          </a:xfrm>
          <a:prstGeom prst="rect">
            <a:avLst/>
          </a:prstGeom>
        </p:spPr>
        <p:txBody>
          <a:bodyPr wrap="square">
            <a:spAutoFit/>
          </a:bodyPr>
          <a:lstStyle/>
          <a:p>
            <a:r>
              <a:rPr lang="en-CA" b="1" dirty="0">
                <a:solidFill>
                  <a:srgbClr val="FF0000"/>
                </a:solidFill>
                <a:latin typeface="Arial Nova Cond" panose="020B0506020202020204" pitchFamily="34" charset="0"/>
              </a:rPr>
              <a:t>Anique Ducharme</a:t>
            </a:r>
          </a:p>
          <a:p>
            <a:r>
              <a:rPr lang="en-CA" b="1" dirty="0">
                <a:latin typeface="Arial Nova Cond" panose="020B0506020202020204" pitchFamily="34" charset="0"/>
              </a:rPr>
              <a:t>Consulting Fees/Honoraria:</a:t>
            </a:r>
            <a:r>
              <a:rPr lang="en-CA" dirty="0">
                <a:latin typeface="Arial Nova Cond" panose="020B0506020202020204" pitchFamily="34" charset="0"/>
              </a:rPr>
              <a:t> Abbott, </a:t>
            </a:r>
            <a:r>
              <a:rPr lang="en-CA" dirty="0" err="1">
                <a:latin typeface="Arial Nova Cond" panose="020B0506020202020204" pitchFamily="34" charset="0"/>
              </a:rPr>
              <a:t>Akcea</a:t>
            </a:r>
            <a:r>
              <a:rPr lang="en-CA" dirty="0">
                <a:latin typeface="Arial Nova Cond" panose="020B0506020202020204" pitchFamily="34" charset="0"/>
              </a:rPr>
              <a:t>, Alnylam, AstraZeneca, Boehringer Ingelheim, Novartis, Pfizer,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a:t>
            </a:r>
            <a:r>
              <a:rPr lang="en-CA" dirty="0">
                <a:latin typeface="Arial Nova Cond" panose="020B0506020202020204" pitchFamily="34" charset="0"/>
              </a:rPr>
              <a:t> Abbott, </a:t>
            </a:r>
            <a:r>
              <a:rPr lang="pt-BR" dirty="0">
                <a:latin typeface="Arial Nova Cond" panose="020B0506020202020204" pitchFamily="34" charset="0"/>
              </a:rPr>
              <a:t>Corvia, Eidos, Novartis, Pfizer, Servier</a:t>
            </a:r>
            <a:endParaRPr lang="en-CA" dirty="0">
              <a:latin typeface="Arial Nova Cond" panose="020B0506020202020204" pitchFamily="34" charset="0"/>
            </a:endParaRPr>
          </a:p>
        </p:txBody>
      </p:sp>
      <p:sp>
        <p:nvSpPr>
          <p:cNvPr id="6" name="Rectangle 5">
            <a:extLst>
              <a:ext uri="{FF2B5EF4-FFF2-40B4-BE49-F238E27FC236}">
                <a16:creationId xmlns:a16="http://schemas.microsoft.com/office/drawing/2014/main" id="{26296AD3-1C5F-4395-B8EA-3AF93F3A16F6}"/>
              </a:ext>
            </a:extLst>
          </p:cNvPr>
          <p:cNvSpPr/>
          <p:nvPr/>
        </p:nvSpPr>
        <p:spPr>
          <a:xfrm>
            <a:off x="6959722" y="1573969"/>
            <a:ext cx="4555894" cy="1200329"/>
          </a:xfrm>
          <a:prstGeom prst="rect">
            <a:avLst/>
          </a:prstGeom>
        </p:spPr>
        <p:txBody>
          <a:bodyPr wrap="square">
            <a:spAutoFit/>
          </a:bodyPr>
          <a:lstStyle/>
          <a:p>
            <a:r>
              <a:rPr lang="en-CA" b="1" dirty="0">
                <a:solidFill>
                  <a:srgbClr val="FF0000"/>
                </a:solidFill>
                <a:latin typeface="Arial Nova Cond" panose="020B0506020202020204" pitchFamily="34" charset="0"/>
              </a:rPr>
              <a:t>Sheri Koshman</a:t>
            </a:r>
          </a:p>
          <a:p>
            <a:r>
              <a:rPr lang="en-CA" b="1" dirty="0">
                <a:latin typeface="Arial Nova Cond" panose="020B0506020202020204" pitchFamily="34" charset="0"/>
              </a:rPr>
              <a:t>Consulting Fees/Honoraria: </a:t>
            </a:r>
            <a:r>
              <a:rPr lang="en-CA" dirty="0">
                <a:latin typeface="Arial Nova Cond" panose="020B0506020202020204"/>
              </a:rPr>
              <a:t>AstraZeneca, Novartis </a:t>
            </a:r>
          </a:p>
          <a:p>
            <a:r>
              <a:rPr lang="en-CA" b="1" dirty="0">
                <a:latin typeface="Arial Nova Cond" panose="020B0506020202020204" pitchFamily="34" charset="0"/>
              </a:rPr>
              <a:t>Clinical Trials: </a:t>
            </a:r>
            <a:r>
              <a:rPr lang="en-US" dirty="0">
                <a:latin typeface="Arial Nova Cond" panose="020B0506020202020204"/>
              </a:rPr>
              <a:t>None</a:t>
            </a:r>
            <a:endParaRPr lang="en-CA" dirty="0">
              <a:latin typeface="Arial Nova Cond" panose="020B0506020202020204" pitchFamily="34" charset="0"/>
            </a:endParaRPr>
          </a:p>
        </p:txBody>
      </p:sp>
      <p:sp>
        <p:nvSpPr>
          <p:cNvPr id="11" name="Oval 10">
            <a:extLst>
              <a:ext uri="{FF2B5EF4-FFF2-40B4-BE49-F238E27FC236}">
                <a16:creationId xmlns:a16="http://schemas.microsoft.com/office/drawing/2014/main" id="{8E57D277-964E-4C72-B995-08DB7BA9D03D}"/>
              </a:ext>
            </a:extLst>
          </p:cNvPr>
          <p:cNvSpPr/>
          <p:nvPr/>
        </p:nvSpPr>
        <p:spPr>
          <a:xfrm>
            <a:off x="414347" y="177155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5F4F10-8456-41A8-B011-B433718AEAD1}"/>
              </a:ext>
            </a:extLst>
          </p:cNvPr>
          <p:cNvSpPr/>
          <p:nvPr/>
        </p:nvSpPr>
        <p:spPr>
          <a:xfrm>
            <a:off x="414345" y="377024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1943333"/>
            <a:ext cx="483642" cy="483642"/>
          </a:xfrm>
          <a:prstGeom prst="rect">
            <a:avLst/>
          </a:prstGeom>
        </p:spPr>
      </p:pic>
      <p:pic>
        <p:nvPicPr>
          <p:cNvPr id="14" name="Graphic 13" descr="Checkmark">
            <a:extLst>
              <a:ext uri="{FF2B5EF4-FFF2-40B4-BE49-F238E27FC236}">
                <a16:creationId xmlns:a16="http://schemas.microsoft.com/office/drawing/2014/main" id="{6CB4AF17-0320-41C6-A791-553972A5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2" y="3967157"/>
            <a:ext cx="483642" cy="483642"/>
          </a:xfrm>
          <a:prstGeom prst="rect">
            <a:avLst/>
          </a:prstGeom>
        </p:spPr>
      </p:pic>
      <p:sp>
        <p:nvSpPr>
          <p:cNvPr id="15" name="Oval 14">
            <a:extLst>
              <a:ext uri="{FF2B5EF4-FFF2-40B4-BE49-F238E27FC236}">
                <a16:creationId xmlns:a16="http://schemas.microsoft.com/office/drawing/2014/main" id="{12B52FA0-4C35-40D3-B856-BBAA617CBAF5}"/>
              </a:ext>
            </a:extLst>
          </p:cNvPr>
          <p:cNvSpPr/>
          <p:nvPr/>
        </p:nvSpPr>
        <p:spPr>
          <a:xfrm>
            <a:off x="6102605" y="1771554"/>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8AD60603-178A-451D-953D-DBB968340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343" y="1968466"/>
            <a:ext cx="483642" cy="483642"/>
          </a:xfrm>
          <a:prstGeom prst="rect">
            <a:avLst/>
          </a:prstGeom>
        </p:spPr>
      </p:pic>
      <p:sp>
        <p:nvSpPr>
          <p:cNvPr id="16" name="Rectangle 15">
            <a:extLst>
              <a:ext uri="{FF2B5EF4-FFF2-40B4-BE49-F238E27FC236}">
                <a16:creationId xmlns:a16="http://schemas.microsoft.com/office/drawing/2014/main" id="{535AF876-4F58-4CE3-A25A-9A5502D06FF3}"/>
              </a:ext>
            </a:extLst>
          </p:cNvPr>
          <p:cNvSpPr/>
          <p:nvPr/>
        </p:nvSpPr>
        <p:spPr>
          <a:xfrm>
            <a:off x="6926711" y="3583877"/>
            <a:ext cx="4320854" cy="2308324"/>
          </a:xfrm>
          <a:prstGeom prst="rect">
            <a:avLst/>
          </a:prstGeom>
        </p:spPr>
        <p:txBody>
          <a:bodyPr wrap="square">
            <a:spAutoFit/>
          </a:bodyPr>
          <a:lstStyle/>
          <a:p>
            <a:r>
              <a:rPr lang="en-CA" b="1" dirty="0">
                <a:solidFill>
                  <a:srgbClr val="FF0000"/>
                </a:solidFill>
                <a:latin typeface="Arial Nova Cond" panose="020B0506020202020204" pitchFamily="34" charset="0"/>
              </a:rPr>
              <a:t>Mustafa Toma</a:t>
            </a:r>
          </a:p>
          <a:p>
            <a:r>
              <a:rPr lang="en-CA" b="1" dirty="0">
                <a:latin typeface="Arial Nova Cond" panose="020B0506020202020204" pitchFamily="34" charset="0"/>
              </a:rPr>
              <a:t>Consulting Fees: </a:t>
            </a:r>
            <a:r>
              <a:rPr lang="en-CA" dirty="0">
                <a:latin typeface="Arial Nova Cond" panose="020B0506020202020204" pitchFamily="34" charset="0"/>
              </a:rPr>
              <a:t>AstraZeneca, Bayer, Boehringer Ingelheim, Novartis, Novo Nordisk, </a:t>
            </a:r>
            <a:r>
              <a:rPr lang="en-CA" dirty="0" err="1">
                <a:latin typeface="Arial Nova Cond" panose="020B0506020202020204" pitchFamily="34" charset="0"/>
              </a:rPr>
              <a:t>Servier</a:t>
            </a:r>
            <a:endParaRPr lang="en-CA" b="1" dirty="0">
              <a:latin typeface="Arial Nova Cond" panose="020B0506020202020204" pitchFamily="34" charset="0"/>
            </a:endParaRPr>
          </a:p>
          <a:p>
            <a:r>
              <a:rPr lang="en-CA" b="1" dirty="0">
                <a:latin typeface="Arial Nova Cond" panose="020B0506020202020204" pitchFamily="34" charset="0"/>
              </a:rPr>
              <a:t>Speakers Bureau/Honoraria:</a:t>
            </a:r>
            <a:r>
              <a:rPr lang="en-CA" dirty="0">
                <a:latin typeface="Arial Nova Cond" panose="020B0506020202020204" pitchFamily="34" charset="0"/>
              </a:rPr>
              <a:t> AstraZeneca, Boehringer Ingelheim, Novartis, </a:t>
            </a:r>
            <a:r>
              <a:rPr lang="en-CA" dirty="0" err="1">
                <a:latin typeface="Arial Nova Cond" panose="020B0506020202020204" pitchFamily="34" charset="0"/>
              </a:rPr>
              <a:t>Servier</a:t>
            </a:r>
            <a:r>
              <a:rPr lang="en-CA" dirty="0">
                <a:latin typeface="Arial Nova Cond" panose="020B0506020202020204" pitchFamily="34" charset="0"/>
              </a:rPr>
              <a:t> </a:t>
            </a:r>
          </a:p>
          <a:p>
            <a:r>
              <a:rPr lang="en-CA" b="1" dirty="0">
                <a:latin typeface="Arial Nova Cond" panose="020B0506020202020204" pitchFamily="34" charset="0"/>
              </a:rPr>
              <a:t>Grants/Research Support:</a:t>
            </a:r>
            <a:r>
              <a:rPr lang="en-CA" dirty="0">
                <a:latin typeface="Arial Nova Cond" panose="020B0506020202020204" pitchFamily="34" charset="0"/>
              </a:rPr>
              <a:t> AstraZeneca, Novartis, </a:t>
            </a:r>
            <a:r>
              <a:rPr lang="en-CA" dirty="0" err="1">
                <a:latin typeface="Arial Nova Cond" panose="020B0506020202020204" pitchFamily="34" charset="0"/>
              </a:rPr>
              <a:t>Servier</a:t>
            </a:r>
            <a:endParaRPr lang="en-CA" dirty="0">
              <a:latin typeface="Arial Nova Cond" panose="020B0506020202020204" pitchFamily="34" charset="0"/>
            </a:endParaRPr>
          </a:p>
        </p:txBody>
      </p:sp>
      <p:sp>
        <p:nvSpPr>
          <p:cNvPr id="17" name="Oval 16">
            <a:extLst>
              <a:ext uri="{FF2B5EF4-FFF2-40B4-BE49-F238E27FC236}">
                <a16:creationId xmlns:a16="http://schemas.microsoft.com/office/drawing/2014/main" id="{6C60FF53-2142-4264-89BA-CCC4293C17B8}"/>
              </a:ext>
            </a:extLst>
          </p:cNvPr>
          <p:cNvSpPr/>
          <p:nvPr/>
        </p:nvSpPr>
        <p:spPr>
          <a:xfrm>
            <a:off x="6102605" y="377024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9" name="Graphic 18" descr="Checkmark">
            <a:extLst>
              <a:ext uri="{FF2B5EF4-FFF2-40B4-BE49-F238E27FC236}">
                <a16:creationId xmlns:a16="http://schemas.microsoft.com/office/drawing/2014/main" id="{DCEF842A-A30F-457E-ADA6-11FB3C2A1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343" y="3967157"/>
            <a:ext cx="483642" cy="483642"/>
          </a:xfrm>
          <a:prstGeom prst="rect">
            <a:avLst/>
          </a:prstGeom>
        </p:spPr>
      </p:pic>
    </p:spTree>
    <p:extLst>
      <p:ext uri="{BB962C8B-B14F-4D97-AF65-F5344CB8AC3E}">
        <p14:creationId xmlns:p14="http://schemas.microsoft.com/office/powerpoint/2010/main" val="129993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p:txBody>
          <a:bodyPr/>
          <a:lstStyle/>
          <a:p>
            <a:r>
              <a:rPr lang="en-US" dirty="0"/>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695400" y="1484784"/>
            <a:ext cx="7992888" cy="4692179"/>
          </a:xfrm>
        </p:spPr>
        <p:txBody>
          <a:bodyPr>
            <a:normAutofit/>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Review the indications for device therapy in heart failure,</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Explore the risk of sudden death on contemporary guideline-directed medical therapy for </a:t>
            </a:r>
            <a:r>
              <a:rPr lang="en-US" sz="2400" dirty="0" err="1">
                <a:effectLst/>
                <a:ea typeface="Calibri" panose="020F0502020204030204" pitchFamily="34" charset="0"/>
                <a:cs typeface="Times New Roman" panose="02020603050405020304" pitchFamily="18" charset="0"/>
              </a:rPr>
              <a:t>HFrEF</a:t>
            </a:r>
            <a:r>
              <a:rPr lang="en-US" sz="2400" dirty="0">
                <a:effectLst/>
                <a:ea typeface="Calibri" panose="020F0502020204030204" pitchFamily="34" charset="0"/>
                <a:cs typeface="Times New Roman" panose="02020603050405020304" pitchFamily="18" charset="0"/>
              </a:rPr>
              <a:t>, and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Discuss the optimal timing of referral for device therapy in the current era.</a:t>
            </a:r>
          </a:p>
          <a:p>
            <a:endParaRPr lang="en-US" sz="3600" dirty="0"/>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06898" y="1052736"/>
            <a:ext cx="3485102" cy="3485102"/>
          </a:xfrm>
          <a:prstGeom prst="rect">
            <a:avLst/>
          </a:prstGeom>
        </p:spPr>
      </p:pic>
    </p:spTree>
    <p:extLst>
      <p:ext uri="{BB962C8B-B14F-4D97-AF65-F5344CB8AC3E}">
        <p14:creationId xmlns:p14="http://schemas.microsoft.com/office/powerpoint/2010/main" val="17720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#1</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167645"/>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195688"/>
            <a:ext cx="3132694" cy="1729256"/>
          </a:xfrm>
          <a:prstGeom prst="rect">
            <a:avLst/>
          </a:prstGeom>
        </p:spPr>
        <p:txBody>
          <a:bodyPr wrap="square">
            <a:spAutoFit/>
          </a:bodyPr>
          <a:lstStyle/>
          <a:p>
            <a:pPr>
              <a:lnSpc>
                <a:spcPct val="110000"/>
              </a:lnSpc>
            </a:pPr>
            <a:r>
              <a:rPr lang="en-US" b="1" dirty="0">
                <a:latin typeface="Arial Nova Cond" panose="020B0506020202020204" pitchFamily="34" charset="0"/>
              </a:rPr>
              <a:t>51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prior MI with late PCI to LAD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Type 2 DM, HbA1c 6.6%</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Hospitalized for new onset HF 4 months ago</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Patent stent, no new CAD</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2" y="3298382"/>
            <a:ext cx="4836427" cy="12173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4" y="3332236"/>
            <a:ext cx="4678251" cy="115371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NYHA II</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Referred for consideration of ICD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Narrow complex QRS</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4" y="1148749"/>
            <a:ext cx="4857046" cy="175903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184322"/>
            <a:ext cx="4179774" cy="1729256"/>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Bisoprolol 10mg/d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Sacubitril-Valsartan 49/51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Empagliflozin 25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Metformin 500 mg bid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776018" y="4644953"/>
            <a:ext cx="4836427" cy="829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928305" y="4732382"/>
            <a:ext cx="4567779" cy="612604"/>
          </a:xfrm>
          <a:prstGeom prst="rect">
            <a:avLst/>
          </a:prstGeom>
        </p:spPr>
        <p:txBody>
          <a:bodyPr wrap="square">
            <a:spAutoFit/>
          </a:bodyPr>
          <a:lstStyle/>
          <a:p>
            <a:pPr>
              <a:lnSpc>
                <a:spcPct val="110000"/>
              </a:lnSpc>
            </a:pPr>
            <a:r>
              <a:rPr lang="en-US" sz="1600" dirty="0">
                <a:latin typeface="Arial Nova Cond" panose="020B0506020202020204" pitchFamily="34" charset="0"/>
              </a:rPr>
              <a:t>HR 78-82bpm; BP 110/70 mmHg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Euvolemic</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496773" y="3429000"/>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spTree>
    <p:extLst>
      <p:ext uri="{BB962C8B-B14F-4D97-AF65-F5344CB8AC3E}">
        <p14:creationId xmlns:p14="http://schemas.microsoft.com/office/powerpoint/2010/main" val="78905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7CFF-9E41-4E72-BEE6-FC7C3264247E}"/>
              </a:ext>
            </a:extLst>
          </p:cNvPr>
          <p:cNvSpPr>
            <a:spLocks noGrp="1"/>
          </p:cNvSpPr>
          <p:nvPr>
            <p:ph type="title"/>
          </p:nvPr>
        </p:nvSpPr>
        <p:spPr/>
        <p:txBody>
          <a:bodyPr/>
          <a:lstStyle/>
          <a:p>
            <a:r>
              <a:rPr lang="en-US" dirty="0"/>
              <a:t>What should we offer next?</a:t>
            </a:r>
          </a:p>
        </p:txBody>
      </p:sp>
      <p:sp>
        <p:nvSpPr>
          <p:cNvPr id="3" name="Content Placeholder 2">
            <a:extLst>
              <a:ext uri="{FF2B5EF4-FFF2-40B4-BE49-F238E27FC236}">
                <a16:creationId xmlns:a16="http://schemas.microsoft.com/office/drawing/2014/main" id="{03ADEFA7-C39E-4607-A039-DC37321853E7}"/>
              </a:ext>
            </a:extLst>
          </p:cNvPr>
          <p:cNvSpPr>
            <a:spLocks noGrp="1"/>
          </p:cNvSpPr>
          <p:nvPr>
            <p:ph idx="1"/>
          </p:nvPr>
        </p:nvSpPr>
        <p:spPr/>
        <p:txBody>
          <a:bodyPr/>
          <a:lstStyle/>
          <a:p>
            <a:pPr marL="457200" indent="-457200">
              <a:lnSpc>
                <a:spcPct val="110000"/>
              </a:lnSpc>
              <a:spcAft>
                <a:spcPts val="1200"/>
              </a:spcAft>
              <a:buFont typeface="+mj-lt"/>
              <a:buAutoNum type="alphaLcParenR"/>
            </a:pPr>
            <a:r>
              <a:rPr lang="en-US" sz="2800" dirty="0">
                <a:cs typeface="Arial Narrow"/>
              </a:rPr>
              <a:t>Primary prevention ICD?</a:t>
            </a:r>
          </a:p>
          <a:p>
            <a:pPr marL="457200" indent="-457200">
              <a:lnSpc>
                <a:spcPct val="110000"/>
              </a:lnSpc>
              <a:spcAft>
                <a:spcPts val="1200"/>
              </a:spcAft>
              <a:buFont typeface="+mj-lt"/>
              <a:buAutoNum type="alphaLcParenR"/>
            </a:pPr>
            <a:r>
              <a:rPr lang="en-US" sz="2800" dirty="0">
                <a:cs typeface="Arial Narrow"/>
              </a:rPr>
              <a:t>Start ivabradine?</a:t>
            </a:r>
          </a:p>
          <a:p>
            <a:pPr marL="457200" indent="-457200">
              <a:lnSpc>
                <a:spcPct val="110000"/>
              </a:lnSpc>
              <a:buFont typeface="+mj-lt"/>
              <a:buAutoNum type="alphaLcParenR"/>
            </a:pPr>
            <a:r>
              <a:rPr lang="en-US" sz="2800" dirty="0">
                <a:cs typeface="Arial Narrow"/>
              </a:rPr>
              <a:t>Increase sacubitril-valsartan dose</a:t>
            </a:r>
            <a:endParaRPr lang="en-US" dirty="0"/>
          </a:p>
        </p:txBody>
      </p:sp>
    </p:spTree>
    <p:extLst>
      <p:ext uri="{BB962C8B-B14F-4D97-AF65-F5344CB8AC3E}">
        <p14:creationId xmlns:p14="http://schemas.microsoft.com/office/powerpoint/2010/main" val="248489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#2</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143640"/>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171683"/>
            <a:ext cx="3132694" cy="1664302"/>
          </a:xfrm>
          <a:prstGeom prst="rect">
            <a:avLst/>
          </a:prstGeom>
        </p:spPr>
        <p:txBody>
          <a:bodyPr wrap="square">
            <a:spAutoFit/>
          </a:bodyPr>
          <a:lstStyle/>
          <a:p>
            <a:pPr>
              <a:lnSpc>
                <a:spcPct val="110000"/>
              </a:lnSpc>
            </a:pPr>
            <a:r>
              <a:rPr lang="en-US" b="1" dirty="0">
                <a:latin typeface="Arial Nova Cond" panose="020B0506020202020204" pitchFamily="34" charset="0"/>
              </a:rPr>
              <a:t>83 year old 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Diagnosed with </a:t>
            </a:r>
            <a:r>
              <a:rPr lang="en-US" sz="1600" dirty="0" err="1">
                <a:latin typeface="Arial Nova Cond" panose="020B0506020202020204" pitchFamily="34" charset="0"/>
                <a:cs typeface="Arial Narrow"/>
              </a:rPr>
              <a:t>HFrEF</a:t>
            </a:r>
            <a:r>
              <a:rPr lang="en-US" sz="1600" dirty="0">
                <a:latin typeface="Arial Nova Cond" panose="020B0506020202020204" pitchFamily="34" charset="0"/>
                <a:cs typeface="Arial Narrow"/>
              </a:rPr>
              <a:t> 3 months ago as an outpatient</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 at diagnosis</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Severe functional MR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RVSP 60mmHg</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68716" y="3084562"/>
            <a:ext cx="4836427" cy="14245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3" y="3084563"/>
            <a:ext cx="4678251" cy="1424557"/>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Normal coronaries</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Moderate COPD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CKD (baseline creatinine 120)</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Previous prostate Ca</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Persistent NYHA III symptoms</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2024" y="1124745"/>
            <a:ext cx="4857046" cy="19436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160317"/>
            <a:ext cx="4179774" cy="200009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Sacubitril-valsartan 24/26mg bid</a:t>
            </a:r>
          </a:p>
          <a:p>
            <a:pPr marL="39528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Did not tolerate higher doses (lightheaded)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Carvedilol 12.5 mg bid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Dapagliflozin  5 mg/d (intolerant of 10mg/d)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Furosemide 20 mg/d</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375811" y="5733256"/>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pic>
        <p:nvPicPr>
          <p:cNvPr id="19" name="Picture 18">
            <a:extLst>
              <a:ext uri="{FF2B5EF4-FFF2-40B4-BE49-F238E27FC236}">
                <a16:creationId xmlns:a16="http://schemas.microsoft.com/office/drawing/2014/main" id="{2A65EC47-617F-44F7-A281-FC829CC8715A}"/>
              </a:ext>
            </a:extLst>
          </p:cNvPr>
          <p:cNvPicPr>
            <a:picLocks noChangeAspect="1"/>
          </p:cNvPicPr>
          <p:nvPr/>
        </p:nvPicPr>
        <p:blipFill rotWithShape="1">
          <a:blip r:embed="rId5"/>
          <a:srcRect l="20198" t="28904" r="32286" b="26720"/>
          <a:stretch/>
        </p:blipFill>
        <p:spPr>
          <a:xfrm>
            <a:off x="6375811" y="3391707"/>
            <a:ext cx="4972760" cy="2305976"/>
          </a:xfrm>
          <a:prstGeom prst="rect">
            <a:avLst/>
          </a:prstGeom>
        </p:spPr>
      </p:pic>
      <p:sp>
        <p:nvSpPr>
          <p:cNvPr id="20" name="Rectangle: Rounded Corners 19">
            <a:extLst>
              <a:ext uri="{FF2B5EF4-FFF2-40B4-BE49-F238E27FC236}">
                <a16:creationId xmlns:a16="http://schemas.microsoft.com/office/drawing/2014/main" id="{95AA503B-80AA-4B65-94B8-BC1DCD6E2A02}"/>
              </a:ext>
            </a:extLst>
          </p:cNvPr>
          <p:cNvSpPr/>
          <p:nvPr/>
        </p:nvSpPr>
        <p:spPr>
          <a:xfrm>
            <a:off x="776017" y="4688151"/>
            <a:ext cx="4836427" cy="829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7FF97A61-7FB4-47F3-8045-AD9AE20B9934}"/>
              </a:ext>
            </a:extLst>
          </p:cNvPr>
          <p:cNvSpPr/>
          <p:nvPr/>
        </p:nvSpPr>
        <p:spPr>
          <a:xfrm>
            <a:off x="928304" y="4775580"/>
            <a:ext cx="4567779" cy="612604"/>
          </a:xfrm>
          <a:prstGeom prst="rect">
            <a:avLst/>
          </a:prstGeom>
        </p:spPr>
        <p:txBody>
          <a:bodyPr wrap="square">
            <a:spAutoFit/>
          </a:bodyPr>
          <a:lstStyle/>
          <a:p>
            <a:pPr>
              <a:lnSpc>
                <a:spcPct val="110000"/>
              </a:lnSpc>
            </a:pPr>
            <a:r>
              <a:rPr lang="en-US" sz="1600" dirty="0">
                <a:latin typeface="Arial Nova Cond" panose="020B0506020202020204" pitchFamily="34" charset="0"/>
              </a:rPr>
              <a:t>HR 60-66 bpm, BP 95/60 mmHg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Euvolemic</a:t>
            </a:r>
          </a:p>
        </p:txBody>
      </p:sp>
      <p:sp>
        <p:nvSpPr>
          <p:cNvPr id="24" name="Rectangle 23">
            <a:extLst>
              <a:ext uri="{FF2B5EF4-FFF2-40B4-BE49-F238E27FC236}">
                <a16:creationId xmlns:a16="http://schemas.microsoft.com/office/drawing/2014/main" id="{09257119-11D4-486F-B064-1BE779E887CA}"/>
              </a:ext>
            </a:extLst>
          </p:cNvPr>
          <p:cNvSpPr/>
          <p:nvPr/>
        </p:nvSpPr>
        <p:spPr>
          <a:xfrm>
            <a:off x="6452730" y="3128021"/>
            <a:ext cx="4179774" cy="372987"/>
          </a:xfrm>
          <a:prstGeom prst="rect">
            <a:avLst/>
          </a:prstGeom>
        </p:spPr>
        <p:txBody>
          <a:bodyPr wrap="square">
            <a:spAutoFit/>
          </a:bodyPr>
          <a:lstStyle/>
          <a:p>
            <a:pPr>
              <a:lnSpc>
                <a:spcPct val="110000"/>
              </a:lnSpc>
            </a:pPr>
            <a:r>
              <a:rPr lang="en-US" b="1" dirty="0">
                <a:latin typeface="Arial Nova Cond" panose="020B0506020202020204" pitchFamily="34" charset="0"/>
              </a:rPr>
              <a:t>ECG: </a:t>
            </a:r>
          </a:p>
        </p:txBody>
      </p:sp>
    </p:spTree>
    <p:extLst>
      <p:ext uri="{BB962C8B-B14F-4D97-AF65-F5344CB8AC3E}">
        <p14:creationId xmlns:p14="http://schemas.microsoft.com/office/powerpoint/2010/main" val="112980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7CFF-9E41-4E72-BEE6-FC7C3264247E}"/>
              </a:ext>
            </a:extLst>
          </p:cNvPr>
          <p:cNvSpPr>
            <a:spLocks noGrp="1"/>
          </p:cNvSpPr>
          <p:nvPr>
            <p:ph type="title"/>
          </p:nvPr>
        </p:nvSpPr>
        <p:spPr/>
        <p:txBody>
          <a:bodyPr/>
          <a:lstStyle/>
          <a:p>
            <a:r>
              <a:rPr lang="en-US" dirty="0"/>
              <a:t>What should we offer next?</a:t>
            </a:r>
          </a:p>
        </p:txBody>
      </p:sp>
      <p:sp>
        <p:nvSpPr>
          <p:cNvPr id="3" name="Content Placeholder 2">
            <a:extLst>
              <a:ext uri="{FF2B5EF4-FFF2-40B4-BE49-F238E27FC236}">
                <a16:creationId xmlns:a16="http://schemas.microsoft.com/office/drawing/2014/main" id="{03ADEFA7-C39E-4607-A039-DC37321853E7}"/>
              </a:ext>
            </a:extLst>
          </p:cNvPr>
          <p:cNvSpPr>
            <a:spLocks noGrp="1"/>
          </p:cNvSpPr>
          <p:nvPr>
            <p:ph idx="1"/>
          </p:nvPr>
        </p:nvSpPr>
        <p:spPr/>
        <p:txBody>
          <a:bodyPr/>
          <a:lstStyle/>
          <a:p>
            <a:pPr marL="514350" indent="-514350">
              <a:spcAft>
                <a:spcPts val="2400"/>
              </a:spcAft>
              <a:buFont typeface="+mj-lt"/>
              <a:buAutoNum type="alphaLcParenR"/>
            </a:pPr>
            <a:r>
              <a:rPr lang="en-US" dirty="0"/>
              <a:t>Digoxin</a:t>
            </a:r>
          </a:p>
          <a:p>
            <a:pPr marL="514350" indent="-514350">
              <a:spcAft>
                <a:spcPts val="2400"/>
              </a:spcAft>
              <a:buFont typeface="+mj-lt"/>
              <a:buAutoNum type="alphaLcParenR"/>
            </a:pPr>
            <a:r>
              <a:rPr lang="en-US" dirty="0"/>
              <a:t>Mitra-clip</a:t>
            </a:r>
          </a:p>
          <a:p>
            <a:pPr marL="514350" indent="-514350">
              <a:spcAft>
                <a:spcPts val="2400"/>
              </a:spcAft>
              <a:buFont typeface="+mj-lt"/>
              <a:buAutoNum type="alphaLcParenR"/>
            </a:pPr>
            <a:r>
              <a:rPr lang="en-US" dirty="0"/>
              <a:t>CRT-pacemaker</a:t>
            </a:r>
          </a:p>
          <a:p>
            <a:pPr marL="514350" indent="-514350">
              <a:spcAft>
                <a:spcPts val="2400"/>
              </a:spcAft>
              <a:buFont typeface="+mj-lt"/>
              <a:buAutoNum type="alphaLcParenR"/>
            </a:pPr>
            <a:r>
              <a:rPr lang="en-US" dirty="0"/>
              <a:t>CRT-defibrillator</a:t>
            </a:r>
          </a:p>
          <a:p>
            <a:pPr marL="514350" indent="-514350">
              <a:spcAft>
                <a:spcPts val="2400"/>
              </a:spcAft>
              <a:buFont typeface="+mj-lt"/>
              <a:buAutoNum type="alphaLcParenR"/>
            </a:pPr>
            <a:r>
              <a:rPr lang="en-US" dirty="0"/>
              <a:t>Palliative care</a:t>
            </a:r>
          </a:p>
        </p:txBody>
      </p:sp>
    </p:spTree>
    <p:extLst>
      <p:ext uri="{BB962C8B-B14F-4D97-AF65-F5344CB8AC3E}">
        <p14:creationId xmlns:p14="http://schemas.microsoft.com/office/powerpoint/2010/main" val="6631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943872" y="2421756"/>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Anique Ducharme</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Montréal, QC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4943872" y="620688"/>
            <a:ext cx="6900910" cy="1754326"/>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Risk of sudden death – controversy surrounding  relative benefits of ICD</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087888" y="4437112"/>
            <a:ext cx="6480720" cy="1736537"/>
          </a:xfrm>
          <a:prstGeom prst="rect">
            <a:avLst/>
          </a:prstGeom>
        </p:spPr>
        <p:txBody>
          <a:bodyPr vert="horz" lIns="91440" tIns="45720" rIns="91440" bIns="45720" rtlCol="0" anchor="t">
            <a:normAutofit fontScale="92500" lnSpcReduction="20000"/>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President, Canadian Heart Failure Society</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Director, Heart Failure clinic, Montreal Heart Institute</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Professor of medicine, University of Montreal</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Chair holder, University of Montreal </a:t>
            </a:r>
            <a:r>
              <a:rPr lang="en-US" sz="2200" i="1" kern="1200" dirty="0" err="1">
                <a:solidFill>
                  <a:prstClr val="white"/>
                </a:solidFill>
                <a:latin typeface="Arial Nova Cond"/>
                <a:ea typeface="+mn-ea"/>
                <a:cs typeface="+mn-cs"/>
              </a:rPr>
              <a:t>Fondation</a:t>
            </a:r>
            <a:r>
              <a:rPr lang="en-US" sz="2200" i="1" kern="1200" dirty="0">
                <a:solidFill>
                  <a:prstClr val="white"/>
                </a:solidFill>
                <a:latin typeface="Arial Nova Cond"/>
                <a:ea typeface="+mn-ea"/>
                <a:cs typeface="+mn-cs"/>
              </a:rPr>
              <a:t> Marcelle et Jean Coutu, Cal et Janine </a:t>
            </a:r>
            <a:r>
              <a:rPr lang="en-US" sz="2200" i="1" kern="1200" dirty="0" err="1">
                <a:solidFill>
                  <a:prstClr val="white"/>
                </a:solidFill>
                <a:latin typeface="Arial Nova Cond"/>
                <a:ea typeface="+mn-ea"/>
                <a:cs typeface="+mn-cs"/>
              </a:rPr>
              <a:t>Moisan</a:t>
            </a:r>
            <a:r>
              <a:rPr lang="en-US" sz="2200" i="1" kern="1200" dirty="0">
                <a:solidFill>
                  <a:prstClr val="white"/>
                </a:solidFill>
                <a:latin typeface="Arial Nova Cond"/>
                <a:ea typeface="+mn-ea"/>
                <a:cs typeface="+mn-cs"/>
              </a:rPr>
              <a:t> for better practices in advanced heart failure</a:t>
            </a:r>
          </a:p>
        </p:txBody>
      </p:sp>
      <p:pic>
        <p:nvPicPr>
          <p:cNvPr id="4" name="Picture 3" descr="A person in a suit&#10;&#10;Description automatically generated with low confidence">
            <a:extLst>
              <a:ext uri="{FF2B5EF4-FFF2-40B4-BE49-F238E27FC236}">
                <a16:creationId xmlns:a16="http://schemas.microsoft.com/office/drawing/2014/main" id="{D4BE62DB-0032-4020-8127-C5D84030C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18" y="0"/>
            <a:ext cx="4206213" cy="6309320"/>
          </a:xfrm>
          <a:prstGeom prst="rect">
            <a:avLst/>
          </a:prstGeom>
        </p:spPr>
      </p:pic>
      <p:sp>
        <p:nvSpPr>
          <p:cNvPr id="8" name="TextBox 7">
            <a:extLst>
              <a:ext uri="{FF2B5EF4-FFF2-40B4-BE49-F238E27FC236}">
                <a16:creationId xmlns:a16="http://schemas.microsoft.com/office/drawing/2014/main" id="{19D4E856-9B7A-42D8-8A89-906D4F919644}"/>
              </a:ext>
            </a:extLst>
          </p:cNvPr>
          <p:cNvSpPr txBox="1"/>
          <p:nvPr/>
        </p:nvSpPr>
        <p:spPr>
          <a:xfrm>
            <a:off x="303328" y="5800059"/>
            <a:ext cx="1976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@AniqueDucharme</a:t>
            </a:r>
          </a:p>
        </p:txBody>
      </p:sp>
    </p:spTree>
    <p:extLst>
      <p:ext uri="{BB962C8B-B14F-4D97-AF65-F5344CB8AC3E}">
        <p14:creationId xmlns:p14="http://schemas.microsoft.com/office/powerpoint/2010/main" val="96863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Evaluate the risk of sudden cardiac death for patients with </a:t>
            </a:r>
            <a:r>
              <a:rPr lang="en-US" dirty="0" err="1"/>
              <a:t>HFrEF</a:t>
            </a:r>
            <a:r>
              <a:rPr lang="en-US" dirty="0"/>
              <a:t> in 2021</a:t>
            </a:r>
          </a:p>
          <a:p>
            <a:pPr marL="514350" indent="-514350">
              <a:spcAft>
                <a:spcPts val="1200"/>
              </a:spcAft>
              <a:buFont typeface="+mj-lt"/>
              <a:buAutoNum type="arabicPeriod"/>
            </a:pPr>
            <a:r>
              <a:rPr lang="en-US" dirty="0"/>
              <a:t>Determine if 2% is the new 8%</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4002" y="1340768"/>
            <a:ext cx="3370699" cy="3370699"/>
          </a:xfrm>
          <a:prstGeom prst="rect">
            <a:avLst/>
          </a:prstGeom>
        </p:spPr>
      </p:pic>
      <p:pic>
        <p:nvPicPr>
          <p:cNvPr id="5" name="Picture 2" descr="Debunking Harmful Benefit Myths | CHAI">
            <a:extLst>
              <a:ext uri="{FF2B5EF4-FFF2-40B4-BE49-F238E27FC236}">
                <a16:creationId xmlns:a16="http://schemas.microsoft.com/office/drawing/2014/main" id="{3B59AC05-5E37-45CE-A07F-40EE98116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672" y="3061538"/>
            <a:ext cx="4507408" cy="236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2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5A85-7A07-4C4F-8CB6-A2BDB3F610C7}"/>
              </a:ext>
            </a:extLst>
          </p:cNvPr>
          <p:cNvSpPr>
            <a:spLocks noGrp="1"/>
          </p:cNvSpPr>
          <p:nvPr>
            <p:ph type="title"/>
          </p:nvPr>
        </p:nvSpPr>
        <p:spPr/>
        <p:txBody>
          <a:bodyPr/>
          <a:lstStyle/>
          <a:p>
            <a:r>
              <a:rPr lang="en-US" dirty="0"/>
              <a:t>Striking the balance:</a:t>
            </a:r>
          </a:p>
        </p:txBody>
      </p:sp>
      <p:sp>
        <p:nvSpPr>
          <p:cNvPr id="3" name="Content Placeholder 2">
            <a:extLst>
              <a:ext uri="{FF2B5EF4-FFF2-40B4-BE49-F238E27FC236}">
                <a16:creationId xmlns:a16="http://schemas.microsoft.com/office/drawing/2014/main" id="{9F008BD9-4093-462B-BDE8-0DDF1BD9E0B3}"/>
              </a:ext>
            </a:extLst>
          </p:cNvPr>
          <p:cNvSpPr>
            <a:spLocks noGrp="1"/>
          </p:cNvSpPr>
          <p:nvPr>
            <p:ph idx="1"/>
          </p:nvPr>
        </p:nvSpPr>
        <p:spPr/>
        <p:txBody>
          <a:bodyPr/>
          <a:lstStyle/>
          <a:p>
            <a:r>
              <a:rPr lang="en-US" dirty="0"/>
              <a:t>Pragmatism, personalization, and population health</a:t>
            </a:r>
          </a:p>
        </p:txBody>
      </p:sp>
      <p:sp>
        <p:nvSpPr>
          <p:cNvPr id="5" name="AutoShape 8">
            <a:extLst>
              <a:ext uri="{FF2B5EF4-FFF2-40B4-BE49-F238E27FC236}">
                <a16:creationId xmlns:a16="http://schemas.microsoft.com/office/drawing/2014/main" id="{B613037E-133D-4051-9864-1E24065FB302}"/>
              </a:ext>
            </a:extLst>
          </p:cNvPr>
          <p:cNvSpPr>
            <a:spLocks noChangeArrowheads="1"/>
          </p:cNvSpPr>
          <p:nvPr/>
        </p:nvSpPr>
        <p:spPr bwMode="auto">
          <a:xfrm>
            <a:off x="5067300" y="2182475"/>
            <a:ext cx="2057400" cy="3733800"/>
          </a:xfrm>
          <a:prstGeom prst="triangle">
            <a:avLst>
              <a:gd name="adj" fmla="val 50000"/>
            </a:avLst>
          </a:prstGeom>
          <a:solidFill>
            <a:schemeClr val="tx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latin typeface="Arial Nova Cond" panose="020B0506020202020204" pitchFamily="34" charset="0"/>
            </a:endParaRPr>
          </a:p>
        </p:txBody>
      </p:sp>
      <p:sp>
        <p:nvSpPr>
          <p:cNvPr id="6" name="Line 9">
            <a:extLst>
              <a:ext uri="{FF2B5EF4-FFF2-40B4-BE49-F238E27FC236}">
                <a16:creationId xmlns:a16="http://schemas.microsoft.com/office/drawing/2014/main" id="{27B52EAA-493C-4FE8-A03A-4BB4EB110D8E}"/>
              </a:ext>
            </a:extLst>
          </p:cNvPr>
          <p:cNvSpPr>
            <a:spLocks noChangeShapeType="1"/>
          </p:cNvSpPr>
          <p:nvPr/>
        </p:nvSpPr>
        <p:spPr bwMode="auto">
          <a:xfrm flipV="1">
            <a:off x="2438400" y="1981200"/>
            <a:ext cx="7391400" cy="457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Nova Cond" panose="020B0506020202020204" pitchFamily="34" charset="0"/>
            </a:endParaRPr>
          </a:p>
        </p:txBody>
      </p:sp>
      <p:sp>
        <p:nvSpPr>
          <p:cNvPr id="7" name="Text Box 10">
            <a:extLst>
              <a:ext uri="{FF2B5EF4-FFF2-40B4-BE49-F238E27FC236}">
                <a16:creationId xmlns:a16="http://schemas.microsoft.com/office/drawing/2014/main" id="{A8D8D0C7-7B1F-412C-941B-AE85DCA3BFCF}"/>
              </a:ext>
            </a:extLst>
          </p:cNvPr>
          <p:cNvSpPr txBox="1">
            <a:spLocks noChangeArrowheads="1"/>
          </p:cNvSpPr>
          <p:nvPr/>
        </p:nvSpPr>
        <p:spPr bwMode="auto">
          <a:xfrm>
            <a:off x="945110" y="2971800"/>
            <a:ext cx="3385457" cy="2616101"/>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CA" altLang="en-US" b="1" dirty="0">
                <a:solidFill>
                  <a:schemeClr val="accent6"/>
                </a:solidFill>
                <a:latin typeface="Arial Nova Cond" panose="020B0506020202020204" pitchFamily="34" charset="0"/>
              </a:rPr>
              <a:t>Refer Now</a:t>
            </a:r>
          </a:p>
          <a:p>
            <a:pPr algn="ctr">
              <a:buFontTx/>
              <a:buChar char="•"/>
            </a:pPr>
            <a:endParaRPr lang="en-CA" altLang="en-US" sz="2000" b="1" dirty="0">
              <a:solidFill>
                <a:schemeClr val="accent6"/>
              </a:solidFill>
              <a:latin typeface="Arial Nova Cond" panose="020B0506020202020204" pitchFamily="34" charset="0"/>
            </a:endParaRPr>
          </a:p>
          <a:p>
            <a:pPr algn="ctr">
              <a:spcAft>
                <a:spcPts val="1200"/>
              </a:spcAft>
              <a:buFontTx/>
              <a:buChar char="•"/>
            </a:pPr>
            <a:r>
              <a:rPr lang="en-CA" altLang="en-US" sz="2000" b="1" dirty="0">
                <a:solidFill>
                  <a:schemeClr val="accent6"/>
                </a:solidFill>
                <a:latin typeface="Arial Nova Cond" panose="020B0506020202020204" pitchFamily="34" charset="0"/>
              </a:rPr>
              <a:t>Avoid delays in treatment</a:t>
            </a:r>
          </a:p>
          <a:p>
            <a:pPr algn="ctr">
              <a:spcAft>
                <a:spcPts val="1200"/>
              </a:spcAft>
              <a:buFontTx/>
              <a:buChar char="•"/>
            </a:pPr>
            <a:r>
              <a:rPr lang="en-CA" altLang="en-US" sz="2000" b="1" dirty="0">
                <a:solidFill>
                  <a:schemeClr val="accent6"/>
                </a:solidFill>
                <a:latin typeface="Arial Nova Cond" panose="020B0506020202020204" pitchFamily="34" charset="0"/>
              </a:rPr>
              <a:t>Avoid under treatment</a:t>
            </a:r>
          </a:p>
          <a:p>
            <a:pPr algn="ctr">
              <a:spcAft>
                <a:spcPts val="1200"/>
              </a:spcAft>
              <a:buFontTx/>
              <a:buChar char="•"/>
            </a:pPr>
            <a:r>
              <a:rPr lang="en-CA" altLang="en-US" sz="2000" b="1" dirty="0">
                <a:solidFill>
                  <a:schemeClr val="accent6"/>
                </a:solidFill>
                <a:latin typeface="Arial Nova Cond" panose="020B0506020202020204" pitchFamily="34" charset="0"/>
              </a:rPr>
              <a:t>No good evidence to      support a </a:t>
            </a:r>
            <a:r>
              <a:rPr lang="en-US" altLang="en-US" sz="2000" b="1" dirty="0">
                <a:solidFill>
                  <a:schemeClr val="accent6"/>
                </a:solidFill>
                <a:latin typeface="Arial Nova Cond" panose="020B0506020202020204" pitchFamily="34" charset="0"/>
              </a:rPr>
              <a:t>particular ‘care algorithm’</a:t>
            </a:r>
          </a:p>
        </p:txBody>
      </p:sp>
      <p:sp>
        <p:nvSpPr>
          <p:cNvPr id="8" name="Line 12">
            <a:extLst>
              <a:ext uri="{FF2B5EF4-FFF2-40B4-BE49-F238E27FC236}">
                <a16:creationId xmlns:a16="http://schemas.microsoft.com/office/drawing/2014/main" id="{536D16D0-72D9-4447-94EB-AAADD2B7CE1A}"/>
              </a:ext>
            </a:extLst>
          </p:cNvPr>
          <p:cNvSpPr>
            <a:spLocks noChangeShapeType="1"/>
          </p:cNvSpPr>
          <p:nvPr/>
        </p:nvSpPr>
        <p:spPr bwMode="auto">
          <a:xfrm>
            <a:off x="2438400" y="2438400"/>
            <a:ext cx="0" cy="53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Nova Cond" panose="020B0506020202020204" pitchFamily="34" charset="0"/>
            </a:endParaRPr>
          </a:p>
        </p:txBody>
      </p:sp>
      <p:sp>
        <p:nvSpPr>
          <p:cNvPr id="9" name="Line 13">
            <a:extLst>
              <a:ext uri="{FF2B5EF4-FFF2-40B4-BE49-F238E27FC236}">
                <a16:creationId xmlns:a16="http://schemas.microsoft.com/office/drawing/2014/main" id="{4FF90BBA-A40A-4973-8A97-EB76D7721B82}"/>
              </a:ext>
            </a:extLst>
          </p:cNvPr>
          <p:cNvSpPr>
            <a:spLocks noChangeShapeType="1"/>
          </p:cNvSpPr>
          <p:nvPr/>
        </p:nvSpPr>
        <p:spPr bwMode="auto">
          <a:xfrm>
            <a:off x="9829800" y="1981200"/>
            <a:ext cx="0" cy="457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Nova Cond" panose="020B0506020202020204" pitchFamily="34" charset="0"/>
            </a:endParaRPr>
          </a:p>
        </p:txBody>
      </p:sp>
      <p:sp>
        <p:nvSpPr>
          <p:cNvPr id="10" name="Text Box 10">
            <a:extLst>
              <a:ext uri="{FF2B5EF4-FFF2-40B4-BE49-F238E27FC236}">
                <a16:creationId xmlns:a16="http://schemas.microsoft.com/office/drawing/2014/main" id="{A9E154CA-BB60-4865-B13F-F8B3FA785204}"/>
              </a:ext>
            </a:extLst>
          </p:cNvPr>
          <p:cNvSpPr txBox="1">
            <a:spLocks noChangeArrowheads="1"/>
          </p:cNvSpPr>
          <p:nvPr/>
        </p:nvSpPr>
        <p:spPr bwMode="auto">
          <a:xfrm>
            <a:off x="8137071" y="2438400"/>
            <a:ext cx="3385457" cy="29238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CA" altLang="en-US" b="1" dirty="0">
                <a:solidFill>
                  <a:srgbClr val="FF0000"/>
                </a:solidFill>
                <a:latin typeface="Arial Nova Cond" panose="020B0506020202020204" pitchFamily="34" charset="0"/>
              </a:rPr>
              <a:t>Refer Later</a:t>
            </a:r>
          </a:p>
          <a:p>
            <a:pPr algn="ctr">
              <a:buFontTx/>
              <a:buChar char="•"/>
            </a:pPr>
            <a:endParaRPr lang="en-CA" altLang="en-US" sz="2000" b="1" dirty="0">
              <a:solidFill>
                <a:srgbClr val="FF0000"/>
              </a:solidFill>
              <a:latin typeface="Arial Nova Cond" panose="020B0506020202020204" pitchFamily="34" charset="0"/>
            </a:endParaRPr>
          </a:p>
          <a:p>
            <a:pPr algn="ctr">
              <a:spcAft>
                <a:spcPts val="1200"/>
              </a:spcAft>
              <a:buFontTx/>
              <a:buChar char="•"/>
            </a:pPr>
            <a:r>
              <a:rPr lang="en-CA" altLang="en-US" sz="2000" b="1" dirty="0">
                <a:solidFill>
                  <a:srgbClr val="FF0000"/>
                </a:solidFill>
                <a:latin typeface="Arial Nova Cond" panose="020B0506020202020204" pitchFamily="34" charset="0"/>
              </a:rPr>
              <a:t>Optimal medical therapy is a moving target</a:t>
            </a:r>
          </a:p>
          <a:p>
            <a:pPr algn="ctr">
              <a:spcAft>
                <a:spcPts val="1200"/>
              </a:spcAft>
              <a:buFontTx/>
              <a:buChar char="•"/>
            </a:pPr>
            <a:r>
              <a:rPr lang="en-CA" altLang="en-US" sz="2000" b="1" dirty="0">
                <a:solidFill>
                  <a:srgbClr val="FF0000"/>
                </a:solidFill>
                <a:latin typeface="Arial Nova Cond" panose="020B0506020202020204" pitchFamily="34" charset="0"/>
              </a:rPr>
              <a:t>May be able to avoid interventions</a:t>
            </a:r>
          </a:p>
          <a:p>
            <a:pPr algn="ctr">
              <a:spcAft>
                <a:spcPts val="1200"/>
              </a:spcAft>
              <a:buFontTx/>
              <a:buChar char="•"/>
            </a:pPr>
            <a:r>
              <a:rPr lang="en-CA" altLang="en-US" sz="2000" b="1" dirty="0">
                <a:solidFill>
                  <a:srgbClr val="FF0000"/>
                </a:solidFill>
                <a:latin typeface="Arial Nova Cond" panose="020B0506020202020204" pitchFamily="34" charset="0"/>
              </a:rPr>
              <a:t>Pharmacotherapy is generally under prescribed</a:t>
            </a:r>
          </a:p>
        </p:txBody>
      </p:sp>
    </p:spTree>
    <p:extLst>
      <p:ext uri="{BB962C8B-B14F-4D97-AF65-F5344CB8AC3E}">
        <p14:creationId xmlns:p14="http://schemas.microsoft.com/office/powerpoint/2010/main" val="30949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bunking Harmful Benefit Myths | CHAI">
            <a:extLst>
              <a:ext uri="{FF2B5EF4-FFF2-40B4-BE49-F238E27FC236}">
                <a16:creationId xmlns:a16="http://schemas.microsoft.com/office/drawing/2014/main" id="{220411F7-E247-4E86-9D3F-BEFB7007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854">
            <a:off x="8625718" y="599211"/>
            <a:ext cx="3374571" cy="1771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FF2B35-CE01-4669-B1FF-B29B80BDD324}"/>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86E3741D-DD15-462D-8D30-D4FF30F8A8BA}"/>
              </a:ext>
            </a:extLst>
          </p:cNvPr>
          <p:cNvSpPr>
            <a:spLocks noGrp="1"/>
          </p:cNvSpPr>
          <p:nvPr>
            <p:ph idx="1"/>
          </p:nvPr>
        </p:nvSpPr>
        <p:spPr>
          <a:xfrm>
            <a:off x="695400" y="1484784"/>
            <a:ext cx="8784976" cy="4692179"/>
          </a:xfrm>
        </p:spPr>
        <p:txBody>
          <a:bodyPr/>
          <a:lstStyle/>
          <a:p>
            <a:r>
              <a:rPr lang="fr-CA" dirty="0" err="1"/>
              <a:t>Current</a:t>
            </a:r>
            <a:r>
              <a:rPr lang="fr-CA" dirty="0"/>
              <a:t> HF </a:t>
            </a:r>
            <a:r>
              <a:rPr lang="fr-CA" dirty="0" err="1"/>
              <a:t>therapy</a:t>
            </a:r>
            <a:r>
              <a:rPr lang="fr-CA" dirty="0"/>
              <a:t> has not </a:t>
            </a:r>
            <a:r>
              <a:rPr lang="fr-CA" dirty="0" err="1"/>
              <a:t>done</a:t>
            </a:r>
            <a:r>
              <a:rPr lang="fr-CA" dirty="0"/>
              <a:t> </a:t>
            </a:r>
            <a:r>
              <a:rPr lang="fr-CA" dirty="0" err="1"/>
              <a:t>much</a:t>
            </a:r>
            <a:r>
              <a:rPr lang="fr-CA" dirty="0"/>
              <a:t> to </a:t>
            </a:r>
            <a:r>
              <a:rPr lang="fr-CA" dirty="0" err="1"/>
              <a:t>decrease</a:t>
            </a:r>
            <a:r>
              <a:rPr lang="fr-CA" dirty="0"/>
              <a:t> the rate of SCD and </a:t>
            </a:r>
            <a:r>
              <a:rPr lang="fr-CA" dirty="0" err="1"/>
              <a:t>therefore</a:t>
            </a:r>
            <a:r>
              <a:rPr lang="fr-CA" dirty="0"/>
              <a:t> </a:t>
            </a:r>
            <a:r>
              <a:rPr lang="fr-CA" dirty="0" err="1"/>
              <a:t>we</a:t>
            </a:r>
            <a:r>
              <a:rPr lang="fr-CA" dirty="0"/>
              <a:t> </a:t>
            </a:r>
            <a:r>
              <a:rPr lang="fr-CA" dirty="0" err="1"/>
              <a:t>should</a:t>
            </a:r>
            <a:r>
              <a:rPr lang="fr-CA" dirty="0"/>
              <a:t> </a:t>
            </a:r>
            <a:r>
              <a:rPr lang="fr-CA" dirty="0" err="1"/>
              <a:t>refer</a:t>
            </a:r>
            <a:r>
              <a:rPr lang="fr-CA" dirty="0"/>
              <a:t> </a:t>
            </a:r>
            <a:r>
              <a:rPr lang="fr-CA" dirty="0" err="1"/>
              <a:t>early</a:t>
            </a:r>
            <a:r>
              <a:rPr lang="fr-CA" dirty="0"/>
              <a:t> for ICD</a:t>
            </a:r>
            <a:endParaRPr lang="fr-FR" dirty="0"/>
          </a:p>
          <a:p>
            <a:endParaRPr lang="en-US" dirty="0"/>
          </a:p>
        </p:txBody>
      </p:sp>
    </p:spTree>
    <p:extLst>
      <p:ext uri="{BB962C8B-B14F-4D97-AF65-F5344CB8AC3E}">
        <p14:creationId xmlns:p14="http://schemas.microsoft.com/office/powerpoint/2010/main" val="352795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60" y="1088736"/>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ontent Placeholder 6">
            <a:extLst>
              <a:ext uri="{FF2B5EF4-FFF2-40B4-BE49-F238E27FC236}">
                <a16:creationId xmlns:a16="http://schemas.microsoft.com/office/drawing/2014/main" id="{4BF8778E-81D2-4B91-9DA4-9C551FF9D6C3}"/>
              </a:ext>
            </a:extLst>
          </p:cNvPr>
          <p:cNvSpPr txBox="1">
            <a:spLocks/>
          </p:cNvSpPr>
          <p:nvPr/>
        </p:nvSpPr>
        <p:spPr bwMode="auto">
          <a:xfrm>
            <a:off x="838200" y="2780928"/>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1191-BE69-4075-920A-B8B521EB99CC}"/>
              </a:ext>
            </a:extLst>
          </p:cNvPr>
          <p:cNvSpPr>
            <a:spLocks noGrp="1"/>
          </p:cNvSpPr>
          <p:nvPr>
            <p:ph type="title"/>
          </p:nvPr>
        </p:nvSpPr>
        <p:spPr/>
        <p:txBody>
          <a:bodyPr/>
          <a:lstStyle/>
          <a:p>
            <a:r>
              <a:rPr lang="en-US" dirty="0"/>
              <a:t>Severity of hearth failure – modes of death</a:t>
            </a:r>
          </a:p>
        </p:txBody>
      </p:sp>
      <p:sp>
        <p:nvSpPr>
          <p:cNvPr id="4" name="Text Box 3">
            <a:extLst>
              <a:ext uri="{FF2B5EF4-FFF2-40B4-BE49-F238E27FC236}">
                <a16:creationId xmlns:a16="http://schemas.microsoft.com/office/drawing/2014/main" id="{0FDCCE58-7C07-4386-AE30-85E00399638B}"/>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1200" dirty="0">
                <a:latin typeface="Arial Nova Cond" panose="020B0506020202020204" pitchFamily="34" charset="0"/>
              </a:rPr>
              <a:t>MERIT-HF Study Group. </a:t>
            </a:r>
            <a:r>
              <a:rPr lang="en-US" altLang="en-US" sz="1200" i="1" dirty="0">
                <a:latin typeface="Arial Nova Cond" panose="020B0506020202020204" pitchFamily="34" charset="0"/>
              </a:rPr>
              <a:t>LANCET </a:t>
            </a:r>
            <a:r>
              <a:rPr lang="en-US" altLang="en-US" sz="1200" dirty="0">
                <a:latin typeface="Arial Nova Cond" panose="020B0506020202020204" pitchFamily="34" charset="0"/>
              </a:rPr>
              <a:t>1999;353:2001-07.</a:t>
            </a:r>
            <a:r>
              <a:rPr lang="en-US" altLang="en-US" sz="1200" i="1" dirty="0">
                <a:latin typeface="Arial Nova Cond" panose="020B0506020202020204" pitchFamily="34" charset="0"/>
              </a:rPr>
              <a:t>  </a:t>
            </a:r>
            <a:endParaRPr lang="en-US" altLang="en-US" sz="1200" dirty="0">
              <a:latin typeface="Arial Nova Cond" panose="020B0506020202020204" pitchFamily="34" charset="0"/>
            </a:endParaRPr>
          </a:p>
        </p:txBody>
      </p:sp>
      <p:sp>
        <p:nvSpPr>
          <p:cNvPr id="5" name="Arc 4">
            <a:extLst>
              <a:ext uri="{FF2B5EF4-FFF2-40B4-BE49-F238E27FC236}">
                <a16:creationId xmlns:a16="http://schemas.microsoft.com/office/drawing/2014/main" id="{24FFFC2A-B0FD-46DB-8E7C-F115075AE638}"/>
              </a:ext>
            </a:extLst>
          </p:cNvPr>
          <p:cNvSpPr>
            <a:spLocks noChangeAspect="1"/>
          </p:cNvSpPr>
          <p:nvPr/>
        </p:nvSpPr>
        <p:spPr bwMode="auto">
          <a:xfrm>
            <a:off x="1876146" y="2374901"/>
            <a:ext cx="598488" cy="874713"/>
          </a:xfrm>
          <a:custGeom>
            <a:avLst/>
            <a:gdLst>
              <a:gd name="G0" fmla="+- 130 0 0"/>
              <a:gd name="G1" fmla="+- 21600 0 0"/>
              <a:gd name="G2" fmla="+- 21600 0 0"/>
              <a:gd name="T0" fmla="*/ 0 w 14773"/>
              <a:gd name="T1" fmla="*/ 0 h 21600"/>
              <a:gd name="T2" fmla="*/ 14773 w 14773"/>
              <a:gd name="T3" fmla="*/ 5721 h 21600"/>
              <a:gd name="T4" fmla="*/ 130 w 14773"/>
              <a:gd name="T5" fmla="*/ 21600 h 21600"/>
            </a:gdLst>
            <a:ahLst/>
            <a:cxnLst>
              <a:cxn ang="0">
                <a:pos x="T0" y="T1"/>
              </a:cxn>
              <a:cxn ang="0">
                <a:pos x="T2" y="T3"/>
              </a:cxn>
              <a:cxn ang="0">
                <a:pos x="T4" y="T5"/>
              </a:cxn>
            </a:cxnLst>
            <a:rect l="0" t="0" r="r" b="b"/>
            <a:pathLst>
              <a:path w="14773" h="21600" fill="none" extrusionOk="0">
                <a:moveTo>
                  <a:pt x="0" y="0"/>
                </a:moveTo>
                <a:cubicBezTo>
                  <a:pt x="43" y="0"/>
                  <a:pt x="86" y="0"/>
                  <a:pt x="130" y="0"/>
                </a:cubicBezTo>
                <a:cubicBezTo>
                  <a:pt x="5556" y="0"/>
                  <a:pt x="10783" y="2042"/>
                  <a:pt x="14772" y="5721"/>
                </a:cubicBezTo>
              </a:path>
              <a:path w="14773" h="21600" stroke="0" extrusionOk="0">
                <a:moveTo>
                  <a:pt x="0" y="0"/>
                </a:moveTo>
                <a:cubicBezTo>
                  <a:pt x="43" y="0"/>
                  <a:pt x="86" y="0"/>
                  <a:pt x="130" y="0"/>
                </a:cubicBezTo>
                <a:cubicBezTo>
                  <a:pt x="5556" y="0"/>
                  <a:pt x="10783" y="2042"/>
                  <a:pt x="14772" y="5721"/>
                </a:cubicBezTo>
                <a:lnTo>
                  <a:pt x="130" y="21600"/>
                </a:ln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6" name="Arc 5">
            <a:extLst>
              <a:ext uri="{FF2B5EF4-FFF2-40B4-BE49-F238E27FC236}">
                <a16:creationId xmlns:a16="http://schemas.microsoft.com/office/drawing/2014/main" id="{41FAC916-0979-4446-A00B-A1F5F4C98DAB}"/>
              </a:ext>
            </a:extLst>
          </p:cNvPr>
          <p:cNvSpPr>
            <a:spLocks noChangeAspect="1"/>
          </p:cNvSpPr>
          <p:nvPr/>
        </p:nvSpPr>
        <p:spPr bwMode="auto">
          <a:xfrm>
            <a:off x="1880909" y="2606675"/>
            <a:ext cx="876300" cy="1208088"/>
          </a:xfrm>
          <a:custGeom>
            <a:avLst/>
            <a:gdLst>
              <a:gd name="G0" fmla="+- 0 0 0"/>
              <a:gd name="G1" fmla="+- 15879 0 0"/>
              <a:gd name="G2" fmla="+- 21600 0 0"/>
              <a:gd name="T0" fmla="*/ 14643 w 21600"/>
              <a:gd name="T1" fmla="*/ 0 h 29807"/>
              <a:gd name="T2" fmla="*/ 16509 w 21600"/>
              <a:gd name="T3" fmla="*/ 29807 h 29807"/>
              <a:gd name="T4" fmla="*/ 0 w 21600"/>
              <a:gd name="T5" fmla="*/ 15879 h 29807"/>
            </a:gdLst>
            <a:ahLst/>
            <a:cxnLst>
              <a:cxn ang="0">
                <a:pos x="T0" y="T1"/>
              </a:cxn>
              <a:cxn ang="0">
                <a:pos x="T2" y="T3"/>
              </a:cxn>
              <a:cxn ang="0">
                <a:pos x="T4" y="T5"/>
              </a:cxn>
            </a:cxnLst>
            <a:rect l="0" t="0" r="r" b="b"/>
            <a:pathLst>
              <a:path w="21600" h="29807" fill="none" extrusionOk="0">
                <a:moveTo>
                  <a:pt x="14642" y="0"/>
                </a:moveTo>
                <a:cubicBezTo>
                  <a:pt x="19077" y="4089"/>
                  <a:pt x="21600" y="9846"/>
                  <a:pt x="21600" y="15879"/>
                </a:cubicBezTo>
                <a:cubicBezTo>
                  <a:pt x="21600" y="20977"/>
                  <a:pt x="19796" y="25910"/>
                  <a:pt x="16509" y="29807"/>
                </a:cubicBezTo>
              </a:path>
              <a:path w="21600" h="29807" stroke="0" extrusionOk="0">
                <a:moveTo>
                  <a:pt x="14642" y="0"/>
                </a:moveTo>
                <a:cubicBezTo>
                  <a:pt x="19077" y="4089"/>
                  <a:pt x="21600" y="9846"/>
                  <a:pt x="21600" y="15879"/>
                </a:cubicBezTo>
                <a:cubicBezTo>
                  <a:pt x="21600" y="20977"/>
                  <a:pt x="19796" y="25910"/>
                  <a:pt x="16509" y="29807"/>
                </a:cubicBezTo>
                <a:lnTo>
                  <a:pt x="0" y="15879"/>
                </a:lnTo>
                <a:close/>
              </a:path>
            </a:pathLst>
          </a:custGeom>
          <a:gradFill rotWithShape="0">
            <a:gsLst>
              <a:gs pos="0">
                <a:srgbClr val="0099FF">
                  <a:gamma/>
                  <a:shade val="46275"/>
                  <a:invGamma/>
                </a:srgbClr>
              </a:gs>
              <a:gs pos="50000">
                <a:srgbClr val="0099FF"/>
              </a:gs>
              <a:gs pos="100000">
                <a:srgbClr val="0099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7" name="Arc 6">
            <a:extLst>
              <a:ext uri="{FF2B5EF4-FFF2-40B4-BE49-F238E27FC236}">
                <a16:creationId xmlns:a16="http://schemas.microsoft.com/office/drawing/2014/main" id="{34776E19-C58C-40BA-9CE4-3F57D0920A6B}"/>
              </a:ext>
            </a:extLst>
          </p:cNvPr>
          <p:cNvSpPr>
            <a:spLocks noChangeAspect="1"/>
          </p:cNvSpPr>
          <p:nvPr/>
        </p:nvSpPr>
        <p:spPr bwMode="auto">
          <a:xfrm>
            <a:off x="1006196" y="2374901"/>
            <a:ext cx="1543050" cy="1751013"/>
          </a:xfrm>
          <a:custGeom>
            <a:avLst/>
            <a:gdLst>
              <a:gd name="G0" fmla="+- 21600 0 0"/>
              <a:gd name="G1" fmla="+- 21600 0 0"/>
              <a:gd name="G2" fmla="+- 21600 0 0"/>
              <a:gd name="T0" fmla="*/ 38109 w 38109"/>
              <a:gd name="T1" fmla="*/ 35528 h 43200"/>
              <a:gd name="T2" fmla="*/ 21470 w 38109"/>
              <a:gd name="T3" fmla="*/ 0 h 43200"/>
              <a:gd name="T4" fmla="*/ 21600 w 38109"/>
              <a:gd name="T5" fmla="*/ 21600 h 43200"/>
            </a:gdLst>
            <a:ahLst/>
            <a:cxnLst>
              <a:cxn ang="0">
                <a:pos x="T0" y="T1"/>
              </a:cxn>
              <a:cxn ang="0">
                <a:pos x="T2" y="T3"/>
              </a:cxn>
              <a:cxn ang="0">
                <a:pos x="T4" y="T5"/>
              </a:cxn>
            </a:cxnLst>
            <a:rect l="0" t="0" r="r" b="b"/>
            <a:pathLst>
              <a:path w="38109" h="43200" fill="none" extrusionOk="0">
                <a:moveTo>
                  <a:pt x="38109" y="35528"/>
                </a:moveTo>
                <a:cubicBezTo>
                  <a:pt x="34005" y="40393"/>
                  <a:pt x="27964" y="43200"/>
                  <a:pt x="21600" y="43200"/>
                </a:cubicBezTo>
                <a:cubicBezTo>
                  <a:pt x="9670" y="43200"/>
                  <a:pt x="0" y="33529"/>
                  <a:pt x="0" y="21600"/>
                </a:cubicBezTo>
                <a:cubicBezTo>
                  <a:pt x="0" y="9721"/>
                  <a:pt x="9591" y="71"/>
                  <a:pt x="21470" y="0"/>
                </a:cubicBezTo>
              </a:path>
              <a:path w="38109" h="43200" stroke="0" extrusionOk="0">
                <a:moveTo>
                  <a:pt x="38109" y="35528"/>
                </a:moveTo>
                <a:cubicBezTo>
                  <a:pt x="34005" y="40393"/>
                  <a:pt x="27964" y="43200"/>
                  <a:pt x="21600" y="43200"/>
                </a:cubicBezTo>
                <a:cubicBezTo>
                  <a:pt x="9670" y="43200"/>
                  <a:pt x="0" y="33529"/>
                  <a:pt x="0" y="21600"/>
                </a:cubicBezTo>
                <a:cubicBezTo>
                  <a:pt x="0" y="9721"/>
                  <a:pt x="9591" y="71"/>
                  <a:pt x="21470" y="0"/>
                </a:cubicBezTo>
                <a:lnTo>
                  <a:pt x="21600" y="21600"/>
                </a:lnTo>
                <a:close/>
              </a:path>
            </a:pathLst>
          </a:custGeom>
          <a:gradFill rotWithShape="0">
            <a:gsLst>
              <a:gs pos="0">
                <a:srgbClr val="FF5050">
                  <a:gamma/>
                  <a:shade val="46275"/>
                  <a:invGamma/>
                </a:srgbClr>
              </a:gs>
              <a:gs pos="50000">
                <a:srgbClr val="FF5050"/>
              </a:gs>
              <a:gs pos="100000">
                <a:srgbClr val="FF505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8" name="Rectangle 7">
            <a:extLst>
              <a:ext uri="{FF2B5EF4-FFF2-40B4-BE49-F238E27FC236}">
                <a16:creationId xmlns:a16="http://schemas.microsoft.com/office/drawing/2014/main" id="{7B1C9C28-E5AF-43F1-B7AF-05AA17D05D38}"/>
              </a:ext>
            </a:extLst>
          </p:cNvPr>
          <p:cNvSpPr>
            <a:spLocks noChangeAspect="1" noChangeArrowheads="1"/>
          </p:cNvSpPr>
          <p:nvPr/>
        </p:nvSpPr>
        <p:spPr bwMode="auto">
          <a:xfrm>
            <a:off x="1904721" y="2519364"/>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dirty="0">
                <a:latin typeface="Arial Nova Cond" panose="020B0506020202020204" pitchFamily="34" charset="0"/>
              </a:rPr>
              <a:t>12%</a:t>
            </a:r>
            <a:endParaRPr lang="en-US" altLang="en-US" sz="2400" dirty="0">
              <a:latin typeface="Arial Nova Cond" panose="020B0506020202020204" pitchFamily="34" charset="0"/>
            </a:endParaRPr>
          </a:p>
        </p:txBody>
      </p:sp>
      <p:sp>
        <p:nvSpPr>
          <p:cNvPr id="9" name="Rectangle 8">
            <a:extLst>
              <a:ext uri="{FF2B5EF4-FFF2-40B4-BE49-F238E27FC236}">
                <a16:creationId xmlns:a16="http://schemas.microsoft.com/office/drawing/2014/main" id="{0E77F311-1C83-4689-B672-C265D70202CA}"/>
              </a:ext>
            </a:extLst>
          </p:cNvPr>
          <p:cNvSpPr>
            <a:spLocks noChangeAspect="1" noChangeArrowheads="1"/>
          </p:cNvSpPr>
          <p:nvPr/>
        </p:nvSpPr>
        <p:spPr bwMode="auto">
          <a:xfrm>
            <a:off x="2195234" y="3127375"/>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24%</a:t>
            </a:r>
            <a:endParaRPr lang="en-US" altLang="en-US" sz="2400">
              <a:latin typeface="Arial Nova Cond" panose="020B0506020202020204" pitchFamily="34" charset="0"/>
            </a:endParaRPr>
          </a:p>
        </p:txBody>
      </p:sp>
      <p:sp>
        <p:nvSpPr>
          <p:cNvPr id="10" name="Rectangle 9">
            <a:extLst>
              <a:ext uri="{FF2B5EF4-FFF2-40B4-BE49-F238E27FC236}">
                <a16:creationId xmlns:a16="http://schemas.microsoft.com/office/drawing/2014/main" id="{12965426-7297-42C1-9D61-ACB32C34DC1B}"/>
              </a:ext>
            </a:extLst>
          </p:cNvPr>
          <p:cNvSpPr>
            <a:spLocks noChangeAspect="1" noChangeArrowheads="1"/>
          </p:cNvSpPr>
          <p:nvPr/>
        </p:nvSpPr>
        <p:spPr bwMode="auto">
          <a:xfrm>
            <a:off x="1260196" y="3478214"/>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64%</a:t>
            </a:r>
            <a:endParaRPr lang="en-US" altLang="en-US" sz="2400">
              <a:latin typeface="Arial Nova Cond" panose="020B0506020202020204" pitchFamily="34" charset="0"/>
            </a:endParaRPr>
          </a:p>
        </p:txBody>
      </p:sp>
      <p:sp>
        <p:nvSpPr>
          <p:cNvPr id="11" name="Rectangle 10">
            <a:extLst>
              <a:ext uri="{FF2B5EF4-FFF2-40B4-BE49-F238E27FC236}">
                <a16:creationId xmlns:a16="http://schemas.microsoft.com/office/drawing/2014/main" id="{434C7BA1-A111-4BC8-8B64-276CC4877E25}"/>
              </a:ext>
            </a:extLst>
          </p:cNvPr>
          <p:cNvSpPr>
            <a:spLocks noChangeAspect="1" noChangeArrowheads="1"/>
          </p:cNvSpPr>
          <p:nvPr/>
        </p:nvSpPr>
        <p:spPr bwMode="auto">
          <a:xfrm>
            <a:off x="3027084" y="2507344"/>
            <a:ext cx="119062" cy="119062"/>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12" name="Rectangle 11">
            <a:extLst>
              <a:ext uri="{FF2B5EF4-FFF2-40B4-BE49-F238E27FC236}">
                <a16:creationId xmlns:a16="http://schemas.microsoft.com/office/drawing/2014/main" id="{7D42BD8A-7046-43DD-885A-9AB98A5E7D25}"/>
              </a:ext>
            </a:extLst>
          </p:cNvPr>
          <p:cNvSpPr>
            <a:spLocks noChangeAspect="1" noChangeArrowheads="1"/>
          </p:cNvSpPr>
          <p:nvPr/>
        </p:nvSpPr>
        <p:spPr bwMode="auto">
          <a:xfrm>
            <a:off x="3201709" y="245972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dirty="0">
                <a:latin typeface="Arial Nova Cond" panose="020B0506020202020204" pitchFamily="34" charset="0"/>
              </a:rPr>
              <a:t>CHF</a:t>
            </a:r>
            <a:endParaRPr lang="en-US" altLang="en-US" sz="2400" dirty="0">
              <a:latin typeface="Arial Nova Cond" panose="020B0506020202020204" pitchFamily="34" charset="0"/>
            </a:endParaRPr>
          </a:p>
        </p:txBody>
      </p:sp>
      <p:sp>
        <p:nvSpPr>
          <p:cNvPr id="13" name="Rectangle 12">
            <a:extLst>
              <a:ext uri="{FF2B5EF4-FFF2-40B4-BE49-F238E27FC236}">
                <a16:creationId xmlns:a16="http://schemas.microsoft.com/office/drawing/2014/main" id="{B4354475-0BDB-473F-A890-6917FEA1FE7A}"/>
              </a:ext>
            </a:extLst>
          </p:cNvPr>
          <p:cNvSpPr>
            <a:spLocks noChangeAspect="1" noChangeArrowheads="1"/>
          </p:cNvSpPr>
          <p:nvPr/>
        </p:nvSpPr>
        <p:spPr bwMode="auto">
          <a:xfrm>
            <a:off x="3027084" y="3007407"/>
            <a:ext cx="119062" cy="117475"/>
          </a:xfrm>
          <a:prstGeom prst="rect">
            <a:avLst/>
          </a:prstGeom>
          <a:solidFill>
            <a:srgbClr val="0099FF"/>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14" name="Rectangle 13">
            <a:extLst>
              <a:ext uri="{FF2B5EF4-FFF2-40B4-BE49-F238E27FC236}">
                <a16:creationId xmlns:a16="http://schemas.microsoft.com/office/drawing/2014/main" id="{D05E0EAD-F1F3-4AB2-B97D-B4CB9F12CEF2}"/>
              </a:ext>
            </a:extLst>
          </p:cNvPr>
          <p:cNvSpPr>
            <a:spLocks noChangeAspect="1" noChangeArrowheads="1"/>
          </p:cNvSpPr>
          <p:nvPr/>
        </p:nvSpPr>
        <p:spPr bwMode="auto">
          <a:xfrm>
            <a:off x="3201709" y="2959781"/>
            <a:ext cx="520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Other</a:t>
            </a:r>
            <a:endParaRPr lang="en-US" altLang="en-US" sz="2400">
              <a:latin typeface="Arial Nova Cond" panose="020B0506020202020204" pitchFamily="34" charset="0"/>
            </a:endParaRPr>
          </a:p>
        </p:txBody>
      </p:sp>
      <p:sp>
        <p:nvSpPr>
          <p:cNvPr id="15" name="Rectangle 14">
            <a:extLst>
              <a:ext uri="{FF2B5EF4-FFF2-40B4-BE49-F238E27FC236}">
                <a16:creationId xmlns:a16="http://schemas.microsoft.com/office/drawing/2014/main" id="{11A9F44A-4D49-448B-ADA1-37062A30F0D1}"/>
              </a:ext>
            </a:extLst>
          </p:cNvPr>
          <p:cNvSpPr>
            <a:spLocks noChangeAspect="1" noChangeArrowheads="1"/>
          </p:cNvSpPr>
          <p:nvPr/>
        </p:nvSpPr>
        <p:spPr bwMode="auto">
          <a:xfrm>
            <a:off x="3027084" y="3505882"/>
            <a:ext cx="119062" cy="117475"/>
          </a:xfrm>
          <a:prstGeom prst="rect">
            <a:avLst/>
          </a:prstGeom>
          <a:solidFill>
            <a:srgbClr val="FF5050"/>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16" name="Rectangle 15">
            <a:extLst>
              <a:ext uri="{FF2B5EF4-FFF2-40B4-BE49-F238E27FC236}">
                <a16:creationId xmlns:a16="http://schemas.microsoft.com/office/drawing/2014/main" id="{8AA10F74-712A-4FD0-BE7F-532DEDF0CDDD}"/>
              </a:ext>
            </a:extLst>
          </p:cNvPr>
          <p:cNvSpPr>
            <a:spLocks noChangeAspect="1" noChangeArrowheads="1"/>
          </p:cNvSpPr>
          <p:nvPr/>
        </p:nvSpPr>
        <p:spPr bwMode="auto">
          <a:xfrm>
            <a:off x="3201709" y="3458256"/>
            <a:ext cx="721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Sudden</a:t>
            </a:r>
            <a:endParaRPr lang="en-US" altLang="en-US" sz="2400">
              <a:latin typeface="Arial Nova Cond" panose="020B0506020202020204" pitchFamily="34" charset="0"/>
            </a:endParaRPr>
          </a:p>
        </p:txBody>
      </p:sp>
      <p:sp>
        <p:nvSpPr>
          <p:cNvPr id="17" name="Rectangle 16">
            <a:extLst>
              <a:ext uri="{FF2B5EF4-FFF2-40B4-BE49-F238E27FC236}">
                <a16:creationId xmlns:a16="http://schemas.microsoft.com/office/drawing/2014/main" id="{A58A5810-E80F-4408-AC38-E344B40C30B4}"/>
              </a:ext>
            </a:extLst>
          </p:cNvPr>
          <p:cNvSpPr>
            <a:spLocks noChangeAspect="1" noChangeArrowheads="1"/>
          </p:cNvSpPr>
          <p:nvPr/>
        </p:nvSpPr>
        <p:spPr bwMode="auto">
          <a:xfrm>
            <a:off x="3201709" y="3678920"/>
            <a:ext cx="55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Death</a:t>
            </a:r>
            <a:endParaRPr lang="en-US" altLang="en-US" sz="2400">
              <a:latin typeface="Arial Nova Cond" panose="020B0506020202020204" pitchFamily="34" charset="0"/>
            </a:endParaRPr>
          </a:p>
        </p:txBody>
      </p:sp>
      <p:sp>
        <p:nvSpPr>
          <p:cNvPr id="18" name="Text Box 17">
            <a:extLst>
              <a:ext uri="{FF2B5EF4-FFF2-40B4-BE49-F238E27FC236}">
                <a16:creationId xmlns:a16="http://schemas.microsoft.com/office/drawing/2014/main" id="{C2C3FC7B-0B22-4472-82CB-B07C8A064142}"/>
              </a:ext>
            </a:extLst>
          </p:cNvPr>
          <p:cNvSpPr txBox="1">
            <a:spLocks noChangeAspect="1" noChangeArrowheads="1"/>
          </p:cNvSpPr>
          <p:nvPr/>
        </p:nvSpPr>
        <p:spPr bwMode="auto">
          <a:xfrm>
            <a:off x="3085822" y="3918632"/>
            <a:ext cx="6527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latin typeface="Arial Nova Cond" panose="020B0506020202020204" pitchFamily="34" charset="0"/>
              </a:rPr>
              <a:t>n = 103</a:t>
            </a:r>
          </a:p>
        </p:txBody>
      </p:sp>
      <p:sp>
        <p:nvSpPr>
          <p:cNvPr id="19" name="Text Box 18">
            <a:extLst>
              <a:ext uri="{FF2B5EF4-FFF2-40B4-BE49-F238E27FC236}">
                <a16:creationId xmlns:a16="http://schemas.microsoft.com/office/drawing/2014/main" id="{7C921E8F-A000-40AA-A900-73A1FE18AD6C}"/>
              </a:ext>
            </a:extLst>
          </p:cNvPr>
          <p:cNvSpPr txBox="1">
            <a:spLocks noChangeAspect="1" noChangeArrowheads="1"/>
          </p:cNvSpPr>
          <p:nvPr/>
        </p:nvSpPr>
        <p:spPr bwMode="auto">
          <a:xfrm>
            <a:off x="1294937" y="1785938"/>
            <a:ext cx="1154482"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latin typeface="Arial Nova Cond" panose="020B0506020202020204" pitchFamily="34" charset="0"/>
              </a:rPr>
              <a:t>NYHA II</a:t>
            </a:r>
          </a:p>
        </p:txBody>
      </p:sp>
      <p:sp>
        <p:nvSpPr>
          <p:cNvPr id="20" name="Arc 19">
            <a:extLst>
              <a:ext uri="{FF2B5EF4-FFF2-40B4-BE49-F238E27FC236}">
                <a16:creationId xmlns:a16="http://schemas.microsoft.com/office/drawing/2014/main" id="{E95FD879-7351-414D-AAF3-DEBDC678FBC8}"/>
              </a:ext>
            </a:extLst>
          </p:cNvPr>
          <p:cNvSpPr>
            <a:spLocks noChangeAspect="1"/>
          </p:cNvSpPr>
          <p:nvPr/>
        </p:nvSpPr>
        <p:spPr bwMode="auto">
          <a:xfrm>
            <a:off x="5467104" y="2425575"/>
            <a:ext cx="911225" cy="935037"/>
          </a:xfrm>
          <a:custGeom>
            <a:avLst/>
            <a:gdLst>
              <a:gd name="G0" fmla="+- 126 0 0"/>
              <a:gd name="G1" fmla="+- 21600 0 0"/>
              <a:gd name="G2" fmla="+- 21600 0 0"/>
              <a:gd name="T0" fmla="*/ 0 w 21726"/>
              <a:gd name="T1" fmla="*/ 0 h 23074"/>
              <a:gd name="T2" fmla="*/ 21676 w 21726"/>
              <a:gd name="T3" fmla="*/ 23074 h 23074"/>
              <a:gd name="T4" fmla="*/ 126 w 21726"/>
              <a:gd name="T5" fmla="*/ 21600 h 23074"/>
            </a:gdLst>
            <a:ahLst/>
            <a:cxnLst>
              <a:cxn ang="0">
                <a:pos x="T0" y="T1"/>
              </a:cxn>
              <a:cxn ang="0">
                <a:pos x="T2" y="T3"/>
              </a:cxn>
              <a:cxn ang="0">
                <a:pos x="T4" y="T5"/>
              </a:cxn>
            </a:cxnLst>
            <a:rect l="0" t="0" r="r" b="b"/>
            <a:pathLst>
              <a:path w="21726" h="23074" fill="none" extrusionOk="0">
                <a:moveTo>
                  <a:pt x="0" y="0"/>
                </a:moveTo>
                <a:cubicBezTo>
                  <a:pt x="42" y="0"/>
                  <a:pt x="84" y="0"/>
                  <a:pt x="126" y="0"/>
                </a:cubicBezTo>
                <a:cubicBezTo>
                  <a:pt x="12055" y="0"/>
                  <a:pt x="21726" y="9670"/>
                  <a:pt x="21726" y="21600"/>
                </a:cubicBezTo>
                <a:cubicBezTo>
                  <a:pt x="21726" y="22091"/>
                  <a:pt x="21709" y="22583"/>
                  <a:pt x="21675" y="23073"/>
                </a:cubicBezTo>
              </a:path>
              <a:path w="21726" h="23074" stroke="0" extrusionOk="0">
                <a:moveTo>
                  <a:pt x="0" y="0"/>
                </a:moveTo>
                <a:cubicBezTo>
                  <a:pt x="42" y="0"/>
                  <a:pt x="84" y="0"/>
                  <a:pt x="126" y="0"/>
                </a:cubicBezTo>
                <a:cubicBezTo>
                  <a:pt x="12055" y="0"/>
                  <a:pt x="21726" y="9670"/>
                  <a:pt x="21726" y="21600"/>
                </a:cubicBezTo>
                <a:cubicBezTo>
                  <a:pt x="21726" y="22091"/>
                  <a:pt x="21709" y="22583"/>
                  <a:pt x="21675" y="23073"/>
                </a:cubicBezTo>
                <a:lnTo>
                  <a:pt x="126" y="21600"/>
                </a:ln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21" name="Arc 20">
            <a:extLst>
              <a:ext uri="{FF2B5EF4-FFF2-40B4-BE49-F238E27FC236}">
                <a16:creationId xmlns:a16="http://schemas.microsoft.com/office/drawing/2014/main" id="{A1C18685-8AC9-4CC9-A4B8-91995137D220}"/>
              </a:ext>
            </a:extLst>
          </p:cNvPr>
          <p:cNvSpPr>
            <a:spLocks noChangeAspect="1"/>
          </p:cNvSpPr>
          <p:nvPr/>
        </p:nvSpPr>
        <p:spPr bwMode="auto">
          <a:xfrm>
            <a:off x="5471865" y="3301874"/>
            <a:ext cx="903288" cy="742950"/>
          </a:xfrm>
          <a:custGeom>
            <a:avLst/>
            <a:gdLst>
              <a:gd name="G0" fmla="+- 0 0 0"/>
              <a:gd name="G1" fmla="+- 0 0 0"/>
              <a:gd name="G2" fmla="+- 21600 0 0"/>
              <a:gd name="T0" fmla="*/ 21550 w 21550"/>
              <a:gd name="T1" fmla="*/ 1474 h 18357"/>
              <a:gd name="T2" fmla="*/ 11384 w 21550"/>
              <a:gd name="T3" fmla="*/ 18357 h 18357"/>
              <a:gd name="T4" fmla="*/ 0 w 21550"/>
              <a:gd name="T5" fmla="*/ 0 h 18357"/>
            </a:gdLst>
            <a:ahLst/>
            <a:cxnLst>
              <a:cxn ang="0">
                <a:pos x="T0" y="T1"/>
              </a:cxn>
              <a:cxn ang="0">
                <a:pos x="T2" y="T3"/>
              </a:cxn>
              <a:cxn ang="0">
                <a:pos x="T4" y="T5"/>
              </a:cxn>
            </a:cxnLst>
            <a:rect l="0" t="0" r="r" b="b"/>
            <a:pathLst>
              <a:path w="21550" h="18357" fill="none" extrusionOk="0">
                <a:moveTo>
                  <a:pt x="21549" y="1473"/>
                </a:moveTo>
                <a:cubicBezTo>
                  <a:pt x="21075" y="8409"/>
                  <a:pt x="17291" y="14692"/>
                  <a:pt x="11383" y="18356"/>
                </a:cubicBezTo>
              </a:path>
              <a:path w="21550" h="18357" stroke="0" extrusionOk="0">
                <a:moveTo>
                  <a:pt x="21549" y="1473"/>
                </a:moveTo>
                <a:cubicBezTo>
                  <a:pt x="21075" y="8409"/>
                  <a:pt x="17291" y="14692"/>
                  <a:pt x="11383" y="18356"/>
                </a:cubicBezTo>
                <a:lnTo>
                  <a:pt x="0" y="0"/>
                </a:lnTo>
                <a:close/>
              </a:path>
            </a:pathLst>
          </a:custGeom>
          <a:gradFill rotWithShape="0">
            <a:gsLst>
              <a:gs pos="0">
                <a:srgbClr val="0099FF">
                  <a:gamma/>
                  <a:shade val="46275"/>
                  <a:invGamma/>
                </a:srgbClr>
              </a:gs>
              <a:gs pos="50000">
                <a:srgbClr val="0099FF"/>
              </a:gs>
              <a:gs pos="100000">
                <a:srgbClr val="0099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22" name="Arc 21">
            <a:extLst>
              <a:ext uri="{FF2B5EF4-FFF2-40B4-BE49-F238E27FC236}">
                <a16:creationId xmlns:a16="http://schemas.microsoft.com/office/drawing/2014/main" id="{D47960A8-D501-40A8-81BB-C19DD27AA1F2}"/>
              </a:ext>
            </a:extLst>
          </p:cNvPr>
          <p:cNvSpPr>
            <a:spLocks noChangeAspect="1"/>
          </p:cNvSpPr>
          <p:nvPr/>
        </p:nvSpPr>
        <p:spPr bwMode="auto">
          <a:xfrm>
            <a:off x="4565403" y="2425574"/>
            <a:ext cx="1382712" cy="1751012"/>
          </a:xfrm>
          <a:custGeom>
            <a:avLst/>
            <a:gdLst>
              <a:gd name="G0" fmla="+- 21600 0 0"/>
              <a:gd name="G1" fmla="+- 21600 0 0"/>
              <a:gd name="G2" fmla="+- 21600 0 0"/>
              <a:gd name="T0" fmla="*/ 32984 w 32984"/>
              <a:gd name="T1" fmla="*/ 39957 h 43200"/>
              <a:gd name="T2" fmla="*/ 21474 w 32984"/>
              <a:gd name="T3" fmla="*/ 0 h 43200"/>
              <a:gd name="T4" fmla="*/ 21600 w 32984"/>
              <a:gd name="T5" fmla="*/ 21600 h 43200"/>
            </a:gdLst>
            <a:ahLst/>
            <a:cxnLst>
              <a:cxn ang="0">
                <a:pos x="T0" y="T1"/>
              </a:cxn>
              <a:cxn ang="0">
                <a:pos x="T2" y="T3"/>
              </a:cxn>
              <a:cxn ang="0">
                <a:pos x="T4" y="T5"/>
              </a:cxn>
            </a:cxnLst>
            <a:rect l="0" t="0" r="r" b="b"/>
            <a:pathLst>
              <a:path w="32984" h="43200" fill="none" extrusionOk="0">
                <a:moveTo>
                  <a:pt x="32983" y="39956"/>
                </a:moveTo>
                <a:cubicBezTo>
                  <a:pt x="29565" y="42076"/>
                  <a:pt x="25622" y="43200"/>
                  <a:pt x="21600" y="43200"/>
                </a:cubicBezTo>
                <a:cubicBezTo>
                  <a:pt x="9670" y="43200"/>
                  <a:pt x="0" y="33529"/>
                  <a:pt x="0" y="21600"/>
                </a:cubicBezTo>
                <a:cubicBezTo>
                  <a:pt x="0" y="9719"/>
                  <a:pt x="9594" y="69"/>
                  <a:pt x="21474" y="0"/>
                </a:cubicBezTo>
              </a:path>
              <a:path w="32984" h="43200" stroke="0" extrusionOk="0">
                <a:moveTo>
                  <a:pt x="32983" y="39956"/>
                </a:moveTo>
                <a:cubicBezTo>
                  <a:pt x="29565" y="42076"/>
                  <a:pt x="25622" y="43200"/>
                  <a:pt x="21600" y="43200"/>
                </a:cubicBezTo>
                <a:cubicBezTo>
                  <a:pt x="9670" y="43200"/>
                  <a:pt x="0" y="33529"/>
                  <a:pt x="0" y="21600"/>
                </a:cubicBezTo>
                <a:cubicBezTo>
                  <a:pt x="0" y="9719"/>
                  <a:pt x="9594" y="69"/>
                  <a:pt x="21474" y="0"/>
                </a:cubicBezTo>
                <a:lnTo>
                  <a:pt x="21600" y="21600"/>
                </a:lnTo>
                <a:close/>
              </a:path>
            </a:pathLst>
          </a:custGeom>
          <a:gradFill rotWithShape="0">
            <a:gsLst>
              <a:gs pos="0">
                <a:srgbClr val="FF5050">
                  <a:gamma/>
                  <a:shade val="46275"/>
                  <a:invGamma/>
                </a:srgbClr>
              </a:gs>
              <a:gs pos="50000">
                <a:srgbClr val="FF5050"/>
              </a:gs>
              <a:gs pos="100000">
                <a:srgbClr val="FF505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23" name="Rectangle 22">
            <a:extLst>
              <a:ext uri="{FF2B5EF4-FFF2-40B4-BE49-F238E27FC236}">
                <a16:creationId xmlns:a16="http://schemas.microsoft.com/office/drawing/2014/main" id="{9F56C8B8-CCE6-4454-BBDE-0070523BE3E2}"/>
              </a:ext>
            </a:extLst>
          </p:cNvPr>
          <p:cNvSpPr>
            <a:spLocks noChangeAspect="1" noChangeArrowheads="1"/>
          </p:cNvSpPr>
          <p:nvPr/>
        </p:nvSpPr>
        <p:spPr bwMode="auto">
          <a:xfrm>
            <a:off x="5644903" y="2803400"/>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26%</a:t>
            </a:r>
            <a:endParaRPr lang="en-US" altLang="en-US" sz="2400">
              <a:latin typeface="Arial Nova Cond" panose="020B0506020202020204" pitchFamily="34" charset="0"/>
            </a:endParaRPr>
          </a:p>
        </p:txBody>
      </p:sp>
      <p:sp>
        <p:nvSpPr>
          <p:cNvPr id="24" name="Rectangle 23">
            <a:extLst>
              <a:ext uri="{FF2B5EF4-FFF2-40B4-BE49-F238E27FC236}">
                <a16:creationId xmlns:a16="http://schemas.microsoft.com/office/drawing/2014/main" id="{1C048115-89F5-4803-B967-076166B606F6}"/>
              </a:ext>
            </a:extLst>
          </p:cNvPr>
          <p:cNvSpPr>
            <a:spLocks noChangeAspect="1" noChangeArrowheads="1"/>
          </p:cNvSpPr>
          <p:nvPr/>
        </p:nvSpPr>
        <p:spPr bwMode="auto">
          <a:xfrm>
            <a:off x="5817940" y="3562225"/>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15%</a:t>
            </a:r>
            <a:endParaRPr lang="en-US" altLang="en-US" sz="2400">
              <a:latin typeface="Arial Nova Cond" panose="020B0506020202020204" pitchFamily="34" charset="0"/>
            </a:endParaRPr>
          </a:p>
        </p:txBody>
      </p:sp>
      <p:sp>
        <p:nvSpPr>
          <p:cNvPr id="25" name="Rectangle 24">
            <a:extLst>
              <a:ext uri="{FF2B5EF4-FFF2-40B4-BE49-F238E27FC236}">
                <a16:creationId xmlns:a16="http://schemas.microsoft.com/office/drawing/2014/main" id="{5F37AF19-34EC-4487-A11A-880CFEDC9BEF}"/>
              </a:ext>
            </a:extLst>
          </p:cNvPr>
          <p:cNvSpPr>
            <a:spLocks noChangeAspect="1" noChangeArrowheads="1"/>
          </p:cNvSpPr>
          <p:nvPr/>
        </p:nvSpPr>
        <p:spPr bwMode="auto">
          <a:xfrm>
            <a:off x="4820990" y="3157411"/>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59%</a:t>
            </a:r>
            <a:endParaRPr lang="en-US" altLang="en-US" sz="2400">
              <a:latin typeface="Arial Nova Cond" panose="020B0506020202020204" pitchFamily="34" charset="0"/>
            </a:endParaRPr>
          </a:p>
        </p:txBody>
      </p:sp>
      <p:sp>
        <p:nvSpPr>
          <p:cNvPr id="26" name="Rectangle 25">
            <a:extLst>
              <a:ext uri="{FF2B5EF4-FFF2-40B4-BE49-F238E27FC236}">
                <a16:creationId xmlns:a16="http://schemas.microsoft.com/office/drawing/2014/main" id="{0967C86E-DC1E-46EF-8350-D823A73EDE9F}"/>
              </a:ext>
            </a:extLst>
          </p:cNvPr>
          <p:cNvSpPr>
            <a:spLocks noChangeAspect="1" noChangeArrowheads="1"/>
          </p:cNvSpPr>
          <p:nvPr/>
        </p:nvSpPr>
        <p:spPr bwMode="auto">
          <a:xfrm>
            <a:off x="6677425" y="2577494"/>
            <a:ext cx="106362" cy="10318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27" name="Rectangle 26">
            <a:extLst>
              <a:ext uri="{FF2B5EF4-FFF2-40B4-BE49-F238E27FC236}">
                <a16:creationId xmlns:a16="http://schemas.microsoft.com/office/drawing/2014/main" id="{6E00E9C6-9E53-4847-90D7-EC252EAB5CEE}"/>
              </a:ext>
            </a:extLst>
          </p:cNvPr>
          <p:cNvSpPr>
            <a:spLocks noChangeAspect="1" noChangeArrowheads="1"/>
          </p:cNvSpPr>
          <p:nvPr/>
        </p:nvSpPr>
        <p:spPr bwMode="auto">
          <a:xfrm>
            <a:off x="6842525" y="2513994"/>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CHF</a:t>
            </a:r>
            <a:endParaRPr lang="en-US" altLang="en-US" sz="2400">
              <a:latin typeface="Arial Nova Cond" panose="020B0506020202020204" pitchFamily="34" charset="0"/>
            </a:endParaRPr>
          </a:p>
        </p:txBody>
      </p:sp>
      <p:sp>
        <p:nvSpPr>
          <p:cNvPr id="28" name="Rectangle 27">
            <a:extLst>
              <a:ext uri="{FF2B5EF4-FFF2-40B4-BE49-F238E27FC236}">
                <a16:creationId xmlns:a16="http://schemas.microsoft.com/office/drawing/2014/main" id="{6696712A-9E65-4791-8E2C-3B6E85DCE9A5}"/>
              </a:ext>
            </a:extLst>
          </p:cNvPr>
          <p:cNvSpPr>
            <a:spLocks noChangeAspect="1" noChangeArrowheads="1"/>
          </p:cNvSpPr>
          <p:nvPr/>
        </p:nvSpPr>
        <p:spPr bwMode="auto">
          <a:xfrm>
            <a:off x="6677425" y="3029933"/>
            <a:ext cx="106362" cy="103187"/>
          </a:xfrm>
          <a:prstGeom prst="rect">
            <a:avLst/>
          </a:prstGeom>
          <a:solidFill>
            <a:srgbClr val="0099FF"/>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29" name="Rectangle 28">
            <a:extLst>
              <a:ext uri="{FF2B5EF4-FFF2-40B4-BE49-F238E27FC236}">
                <a16:creationId xmlns:a16="http://schemas.microsoft.com/office/drawing/2014/main" id="{EC3AABA6-EA24-43E1-BDCF-E4A27375A5A2}"/>
              </a:ext>
            </a:extLst>
          </p:cNvPr>
          <p:cNvSpPr>
            <a:spLocks noChangeAspect="1" noChangeArrowheads="1"/>
          </p:cNvSpPr>
          <p:nvPr/>
        </p:nvSpPr>
        <p:spPr bwMode="auto">
          <a:xfrm>
            <a:off x="6842525" y="2966433"/>
            <a:ext cx="520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Other</a:t>
            </a:r>
            <a:endParaRPr lang="en-US" altLang="en-US" sz="2400">
              <a:latin typeface="Arial Nova Cond" panose="020B0506020202020204" pitchFamily="34" charset="0"/>
            </a:endParaRPr>
          </a:p>
        </p:txBody>
      </p:sp>
      <p:sp>
        <p:nvSpPr>
          <p:cNvPr id="30" name="Rectangle 29">
            <a:extLst>
              <a:ext uri="{FF2B5EF4-FFF2-40B4-BE49-F238E27FC236}">
                <a16:creationId xmlns:a16="http://schemas.microsoft.com/office/drawing/2014/main" id="{5E448CEF-15D6-4FB4-97C9-E3255C27036F}"/>
              </a:ext>
            </a:extLst>
          </p:cNvPr>
          <p:cNvSpPr>
            <a:spLocks noChangeAspect="1" noChangeArrowheads="1"/>
          </p:cNvSpPr>
          <p:nvPr/>
        </p:nvSpPr>
        <p:spPr bwMode="auto">
          <a:xfrm>
            <a:off x="6677425" y="3480783"/>
            <a:ext cx="106362" cy="103187"/>
          </a:xfrm>
          <a:prstGeom prst="rect">
            <a:avLst/>
          </a:prstGeom>
          <a:solidFill>
            <a:srgbClr val="FF5050"/>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31" name="Rectangle 30">
            <a:extLst>
              <a:ext uri="{FF2B5EF4-FFF2-40B4-BE49-F238E27FC236}">
                <a16:creationId xmlns:a16="http://schemas.microsoft.com/office/drawing/2014/main" id="{4322024E-6EC9-4648-AB8D-0140DDED8BB9}"/>
              </a:ext>
            </a:extLst>
          </p:cNvPr>
          <p:cNvSpPr>
            <a:spLocks noChangeAspect="1" noChangeArrowheads="1"/>
          </p:cNvSpPr>
          <p:nvPr/>
        </p:nvSpPr>
        <p:spPr bwMode="auto">
          <a:xfrm>
            <a:off x="6844112" y="3417283"/>
            <a:ext cx="721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Sudden</a:t>
            </a:r>
            <a:endParaRPr lang="en-US" altLang="en-US" sz="2400">
              <a:latin typeface="Arial Nova Cond" panose="020B0506020202020204" pitchFamily="34" charset="0"/>
            </a:endParaRPr>
          </a:p>
        </p:txBody>
      </p:sp>
      <p:sp>
        <p:nvSpPr>
          <p:cNvPr id="32" name="Rectangle 31">
            <a:extLst>
              <a:ext uri="{FF2B5EF4-FFF2-40B4-BE49-F238E27FC236}">
                <a16:creationId xmlns:a16="http://schemas.microsoft.com/office/drawing/2014/main" id="{C0C5D0AE-0804-4A92-A552-519360B968DF}"/>
              </a:ext>
            </a:extLst>
          </p:cNvPr>
          <p:cNvSpPr>
            <a:spLocks noChangeAspect="1" noChangeArrowheads="1"/>
          </p:cNvSpPr>
          <p:nvPr/>
        </p:nvSpPr>
        <p:spPr bwMode="auto">
          <a:xfrm>
            <a:off x="6844113" y="3623658"/>
            <a:ext cx="55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Death</a:t>
            </a:r>
            <a:endParaRPr lang="en-US" altLang="en-US" sz="2400">
              <a:latin typeface="Arial Nova Cond" panose="020B0506020202020204" pitchFamily="34" charset="0"/>
            </a:endParaRPr>
          </a:p>
        </p:txBody>
      </p:sp>
      <p:sp>
        <p:nvSpPr>
          <p:cNvPr id="33" name="Text Box 32">
            <a:extLst>
              <a:ext uri="{FF2B5EF4-FFF2-40B4-BE49-F238E27FC236}">
                <a16:creationId xmlns:a16="http://schemas.microsoft.com/office/drawing/2014/main" id="{F820DB66-651E-4871-8AF8-47521F280A5A}"/>
              </a:ext>
            </a:extLst>
          </p:cNvPr>
          <p:cNvSpPr txBox="1">
            <a:spLocks noChangeAspect="1" noChangeArrowheads="1"/>
          </p:cNvSpPr>
          <p:nvPr/>
        </p:nvSpPr>
        <p:spPr bwMode="auto">
          <a:xfrm>
            <a:off x="6752038" y="3942745"/>
            <a:ext cx="6527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latin typeface="Arial Nova Cond" panose="020B0506020202020204" pitchFamily="34" charset="0"/>
              </a:rPr>
              <a:t>n = 103</a:t>
            </a:r>
          </a:p>
        </p:txBody>
      </p:sp>
      <p:sp>
        <p:nvSpPr>
          <p:cNvPr id="34" name="Text Box 33">
            <a:extLst>
              <a:ext uri="{FF2B5EF4-FFF2-40B4-BE49-F238E27FC236}">
                <a16:creationId xmlns:a16="http://schemas.microsoft.com/office/drawing/2014/main" id="{00BFFA23-45B6-4AF4-963B-5E210A923CD0}"/>
              </a:ext>
            </a:extLst>
          </p:cNvPr>
          <p:cNvSpPr txBox="1">
            <a:spLocks noChangeAspect="1" noChangeArrowheads="1"/>
          </p:cNvSpPr>
          <p:nvPr/>
        </p:nvSpPr>
        <p:spPr bwMode="auto">
          <a:xfrm>
            <a:off x="4786611" y="1804860"/>
            <a:ext cx="1241044"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latin typeface="Arial Nova Cond" panose="020B0506020202020204" pitchFamily="34" charset="0"/>
              </a:rPr>
              <a:t>NYHA III</a:t>
            </a:r>
          </a:p>
        </p:txBody>
      </p:sp>
      <p:sp>
        <p:nvSpPr>
          <p:cNvPr id="35" name="Arc 34">
            <a:extLst>
              <a:ext uri="{FF2B5EF4-FFF2-40B4-BE49-F238E27FC236}">
                <a16:creationId xmlns:a16="http://schemas.microsoft.com/office/drawing/2014/main" id="{B71BCDE4-2E4F-43FE-97C0-A2FE3DBD6C71}"/>
              </a:ext>
            </a:extLst>
          </p:cNvPr>
          <p:cNvSpPr>
            <a:spLocks noChangeAspect="1"/>
          </p:cNvSpPr>
          <p:nvPr/>
        </p:nvSpPr>
        <p:spPr bwMode="auto">
          <a:xfrm>
            <a:off x="8648058" y="2437607"/>
            <a:ext cx="1208088" cy="1751013"/>
          </a:xfrm>
          <a:custGeom>
            <a:avLst/>
            <a:gdLst>
              <a:gd name="G0" fmla="+- 8186 0 0"/>
              <a:gd name="G1" fmla="+- 21600 0 0"/>
              <a:gd name="G2" fmla="+- 21600 0 0"/>
              <a:gd name="T0" fmla="*/ 8056 w 29786"/>
              <a:gd name="T1" fmla="*/ 0 h 43200"/>
              <a:gd name="T2" fmla="*/ 0 w 29786"/>
              <a:gd name="T3" fmla="*/ 41589 h 43200"/>
              <a:gd name="T4" fmla="*/ 8186 w 29786"/>
              <a:gd name="T5" fmla="*/ 21600 h 43200"/>
            </a:gdLst>
            <a:ahLst/>
            <a:cxnLst>
              <a:cxn ang="0">
                <a:pos x="T0" y="T1"/>
              </a:cxn>
              <a:cxn ang="0">
                <a:pos x="T2" y="T3"/>
              </a:cxn>
              <a:cxn ang="0">
                <a:pos x="T4" y="T5"/>
              </a:cxn>
            </a:cxnLst>
            <a:rect l="0" t="0" r="r" b="b"/>
            <a:pathLst>
              <a:path w="29786" h="43200" fill="none" extrusionOk="0">
                <a:moveTo>
                  <a:pt x="8056" y="0"/>
                </a:moveTo>
                <a:cubicBezTo>
                  <a:pt x="8099" y="0"/>
                  <a:pt x="8142" y="0"/>
                  <a:pt x="8186" y="0"/>
                </a:cubicBezTo>
                <a:cubicBezTo>
                  <a:pt x="20115" y="0"/>
                  <a:pt x="29786" y="9670"/>
                  <a:pt x="29786" y="21600"/>
                </a:cubicBezTo>
                <a:cubicBezTo>
                  <a:pt x="29786" y="33529"/>
                  <a:pt x="20115" y="43200"/>
                  <a:pt x="8186" y="43200"/>
                </a:cubicBezTo>
                <a:cubicBezTo>
                  <a:pt x="5378" y="43200"/>
                  <a:pt x="2598" y="42652"/>
                  <a:pt x="0" y="41588"/>
                </a:cubicBezTo>
              </a:path>
              <a:path w="29786" h="43200" stroke="0" extrusionOk="0">
                <a:moveTo>
                  <a:pt x="8056" y="0"/>
                </a:moveTo>
                <a:cubicBezTo>
                  <a:pt x="8099" y="0"/>
                  <a:pt x="8142" y="0"/>
                  <a:pt x="8186" y="0"/>
                </a:cubicBezTo>
                <a:cubicBezTo>
                  <a:pt x="20115" y="0"/>
                  <a:pt x="29786" y="9670"/>
                  <a:pt x="29786" y="21600"/>
                </a:cubicBezTo>
                <a:cubicBezTo>
                  <a:pt x="29786" y="33529"/>
                  <a:pt x="20115" y="43200"/>
                  <a:pt x="8186" y="43200"/>
                </a:cubicBezTo>
                <a:cubicBezTo>
                  <a:pt x="5378" y="43200"/>
                  <a:pt x="2598" y="42652"/>
                  <a:pt x="0" y="41588"/>
                </a:cubicBezTo>
                <a:lnTo>
                  <a:pt x="8186" y="21600"/>
                </a:lnTo>
                <a:close/>
              </a:path>
            </a:pathLst>
          </a:custGeom>
          <a:gradFill rotWithShape="0">
            <a:gsLst>
              <a:gs pos="0">
                <a:srgbClr val="FFFF00">
                  <a:gamma/>
                  <a:shade val="46275"/>
                  <a:invGamma/>
                </a:srgbClr>
              </a:gs>
              <a:gs pos="50000">
                <a:srgbClr val="FFFF00"/>
              </a:gs>
              <a:gs pos="100000">
                <a:srgbClr val="FFFF0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36" name="Arc 35">
            <a:extLst>
              <a:ext uri="{FF2B5EF4-FFF2-40B4-BE49-F238E27FC236}">
                <a16:creationId xmlns:a16="http://schemas.microsoft.com/office/drawing/2014/main" id="{F5E42C69-3709-4D9D-8E3C-CA0F4F4FD41A}"/>
              </a:ext>
            </a:extLst>
          </p:cNvPr>
          <p:cNvSpPr>
            <a:spLocks noChangeAspect="1"/>
          </p:cNvSpPr>
          <p:nvPr/>
        </p:nvSpPr>
        <p:spPr bwMode="auto">
          <a:xfrm>
            <a:off x="8209908" y="3313907"/>
            <a:ext cx="769938" cy="809625"/>
          </a:xfrm>
          <a:custGeom>
            <a:avLst/>
            <a:gdLst>
              <a:gd name="G0" fmla="+- 18985 0 0"/>
              <a:gd name="G1" fmla="+- 0 0 0"/>
              <a:gd name="G2" fmla="+- 21600 0 0"/>
              <a:gd name="T0" fmla="*/ 10799 w 18985"/>
              <a:gd name="T1" fmla="*/ 19989 h 19989"/>
              <a:gd name="T2" fmla="*/ 0 w 18985"/>
              <a:gd name="T3" fmla="*/ 10301 h 19989"/>
              <a:gd name="T4" fmla="*/ 18985 w 18985"/>
              <a:gd name="T5" fmla="*/ 0 h 19989"/>
            </a:gdLst>
            <a:ahLst/>
            <a:cxnLst>
              <a:cxn ang="0">
                <a:pos x="T0" y="T1"/>
              </a:cxn>
              <a:cxn ang="0">
                <a:pos x="T2" y="T3"/>
              </a:cxn>
              <a:cxn ang="0">
                <a:pos x="T4" y="T5"/>
              </a:cxn>
            </a:cxnLst>
            <a:rect l="0" t="0" r="r" b="b"/>
            <a:pathLst>
              <a:path w="18985" h="19989" fill="none" extrusionOk="0">
                <a:moveTo>
                  <a:pt x="10799" y="19988"/>
                </a:moveTo>
                <a:cubicBezTo>
                  <a:pt x="6190" y="18101"/>
                  <a:pt x="2374" y="14678"/>
                  <a:pt x="-1" y="10301"/>
                </a:cubicBezTo>
              </a:path>
              <a:path w="18985" h="19989" stroke="0" extrusionOk="0">
                <a:moveTo>
                  <a:pt x="10799" y="19988"/>
                </a:moveTo>
                <a:cubicBezTo>
                  <a:pt x="6190" y="18101"/>
                  <a:pt x="2374" y="14678"/>
                  <a:pt x="-1" y="10301"/>
                </a:cubicBezTo>
                <a:lnTo>
                  <a:pt x="18985" y="0"/>
                </a:lnTo>
                <a:close/>
              </a:path>
            </a:pathLst>
          </a:custGeom>
          <a:gradFill rotWithShape="0">
            <a:gsLst>
              <a:gs pos="0">
                <a:srgbClr val="0099FF">
                  <a:gamma/>
                  <a:shade val="46275"/>
                  <a:invGamma/>
                </a:srgbClr>
              </a:gs>
              <a:gs pos="50000">
                <a:srgbClr val="0099FF"/>
              </a:gs>
              <a:gs pos="100000">
                <a:srgbClr val="0099FF">
                  <a:gamma/>
                  <a:shade val="46275"/>
                  <a:invGamma/>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37" name="Arc 36">
            <a:extLst>
              <a:ext uri="{FF2B5EF4-FFF2-40B4-BE49-F238E27FC236}">
                <a16:creationId xmlns:a16="http://schemas.microsoft.com/office/drawing/2014/main" id="{ABE976BF-D004-4E85-A937-5C5684B621E1}"/>
              </a:ext>
            </a:extLst>
          </p:cNvPr>
          <p:cNvSpPr>
            <a:spLocks noChangeAspect="1"/>
          </p:cNvSpPr>
          <p:nvPr/>
        </p:nvSpPr>
        <p:spPr bwMode="auto">
          <a:xfrm>
            <a:off x="8103546" y="2437607"/>
            <a:ext cx="876300" cy="1293813"/>
          </a:xfrm>
          <a:custGeom>
            <a:avLst/>
            <a:gdLst>
              <a:gd name="G0" fmla="+- 21600 0 0"/>
              <a:gd name="G1" fmla="+- 21600 0 0"/>
              <a:gd name="G2" fmla="+- 21600 0 0"/>
              <a:gd name="T0" fmla="*/ 2615 w 21600"/>
              <a:gd name="T1" fmla="*/ 31901 h 31901"/>
              <a:gd name="T2" fmla="*/ 21470 w 21600"/>
              <a:gd name="T3" fmla="*/ 0 h 31901"/>
              <a:gd name="T4" fmla="*/ 21600 w 21600"/>
              <a:gd name="T5" fmla="*/ 21600 h 31901"/>
            </a:gdLst>
            <a:ahLst/>
            <a:cxnLst>
              <a:cxn ang="0">
                <a:pos x="T0" y="T1"/>
              </a:cxn>
              <a:cxn ang="0">
                <a:pos x="T2" y="T3"/>
              </a:cxn>
              <a:cxn ang="0">
                <a:pos x="T4" y="T5"/>
              </a:cxn>
            </a:cxnLst>
            <a:rect l="0" t="0" r="r" b="b"/>
            <a:pathLst>
              <a:path w="21600" h="31901" fill="none" extrusionOk="0">
                <a:moveTo>
                  <a:pt x="2614" y="31901"/>
                </a:moveTo>
                <a:cubicBezTo>
                  <a:pt x="898" y="28738"/>
                  <a:pt x="0" y="25197"/>
                  <a:pt x="0" y="21600"/>
                </a:cubicBezTo>
                <a:cubicBezTo>
                  <a:pt x="0" y="9721"/>
                  <a:pt x="9591" y="71"/>
                  <a:pt x="21470" y="0"/>
                </a:cubicBezTo>
              </a:path>
              <a:path w="21600" h="31901" stroke="0" extrusionOk="0">
                <a:moveTo>
                  <a:pt x="2614" y="31901"/>
                </a:moveTo>
                <a:cubicBezTo>
                  <a:pt x="898" y="28738"/>
                  <a:pt x="0" y="25197"/>
                  <a:pt x="0" y="21600"/>
                </a:cubicBezTo>
                <a:cubicBezTo>
                  <a:pt x="0" y="9721"/>
                  <a:pt x="9591" y="71"/>
                  <a:pt x="21470" y="0"/>
                </a:cubicBezTo>
                <a:lnTo>
                  <a:pt x="21600" y="21600"/>
                </a:lnTo>
                <a:close/>
              </a:path>
            </a:pathLst>
          </a:custGeom>
          <a:gradFill rotWithShape="0">
            <a:gsLst>
              <a:gs pos="0">
                <a:srgbClr val="FF5050">
                  <a:gamma/>
                  <a:shade val="46275"/>
                  <a:invGamma/>
                </a:srgbClr>
              </a:gs>
              <a:gs pos="50000">
                <a:srgbClr val="FF5050"/>
              </a:gs>
              <a:gs pos="100000">
                <a:srgbClr val="FF5050">
                  <a:gamma/>
                  <a:shade val="46275"/>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38" name="Rectangle 37">
            <a:extLst>
              <a:ext uri="{FF2B5EF4-FFF2-40B4-BE49-F238E27FC236}">
                <a16:creationId xmlns:a16="http://schemas.microsoft.com/office/drawing/2014/main" id="{D1725F61-24D8-4A54-810E-AC763A8E2734}"/>
              </a:ext>
            </a:extLst>
          </p:cNvPr>
          <p:cNvSpPr>
            <a:spLocks noChangeAspect="1" noChangeArrowheads="1"/>
          </p:cNvSpPr>
          <p:nvPr/>
        </p:nvSpPr>
        <p:spPr bwMode="auto">
          <a:xfrm>
            <a:off x="9197334" y="3074195"/>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56%</a:t>
            </a:r>
            <a:endParaRPr lang="en-US" altLang="en-US" sz="2400">
              <a:latin typeface="Arial Nova Cond" panose="020B0506020202020204" pitchFamily="34" charset="0"/>
            </a:endParaRPr>
          </a:p>
        </p:txBody>
      </p:sp>
      <p:sp>
        <p:nvSpPr>
          <p:cNvPr id="39" name="Rectangle 38">
            <a:extLst>
              <a:ext uri="{FF2B5EF4-FFF2-40B4-BE49-F238E27FC236}">
                <a16:creationId xmlns:a16="http://schemas.microsoft.com/office/drawing/2014/main" id="{FEAAF083-C561-4935-A623-9BAF55635A0A}"/>
              </a:ext>
            </a:extLst>
          </p:cNvPr>
          <p:cNvSpPr>
            <a:spLocks noChangeAspect="1" noChangeArrowheads="1"/>
          </p:cNvSpPr>
          <p:nvPr/>
        </p:nvSpPr>
        <p:spPr bwMode="auto">
          <a:xfrm>
            <a:off x="8389296" y="3674270"/>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11%</a:t>
            </a:r>
            <a:endParaRPr lang="en-US" altLang="en-US" sz="2400">
              <a:latin typeface="Arial Nova Cond" panose="020B0506020202020204" pitchFamily="34" charset="0"/>
            </a:endParaRPr>
          </a:p>
        </p:txBody>
      </p:sp>
      <p:sp>
        <p:nvSpPr>
          <p:cNvPr id="40" name="Rectangle 39">
            <a:extLst>
              <a:ext uri="{FF2B5EF4-FFF2-40B4-BE49-F238E27FC236}">
                <a16:creationId xmlns:a16="http://schemas.microsoft.com/office/drawing/2014/main" id="{0E9A727A-0BB6-4B54-9285-2947B1BEDAFB}"/>
              </a:ext>
            </a:extLst>
          </p:cNvPr>
          <p:cNvSpPr>
            <a:spLocks noChangeAspect="1" noChangeArrowheads="1"/>
          </p:cNvSpPr>
          <p:nvPr/>
        </p:nvSpPr>
        <p:spPr bwMode="auto">
          <a:xfrm>
            <a:off x="8341672" y="2863057"/>
            <a:ext cx="41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33%</a:t>
            </a:r>
            <a:endParaRPr lang="en-US" altLang="en-US" sz="2400">
              <a:latin typeface="Arial Nova Cond" panose="020B0506020202020204" pitchFamily="34" charset="0"/>
            </a:endParaRPr>
          </a:p>
        </p:txBody>
      </p:sp>
      <p:sp>
        <p:nvSpPr>
          <p:cNvPr id="41" name="Rectangle 40">
            <a:extLst>
              <a:ext uri="{FF2B5EF4-FFF2-40B4-BE49-F238E27FC236}">
                <a16:creationId xmlns:a16="http://schemas.microsoft.com/office/drawing/2014/main" id="{818B3907-8C32-419F-8837-312BEC8969AF}"/>
              </a:ext>
            </a:extLst>
          </p:cNvPr>
          <p:cNvSpPr>
            <a:spLocks noChangeAspect="1" noChangeArrowheads="1"/>
          </p:cNvSpPr>
          <p:nvPr/>
        </p:nvSpPr>
        <p:spPr bwMode="auto">
          <a:xfrm>
            <a:off x="10138722" y="2518976"/>
            <a:ext cx="119063" cy="119063"/>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42" name="Rectangle 41">
            <a:extLst>
              <a:ext uri="{FF2B5EF4-FFF2-40B4-BE49-F238E27FC236}">
                <a16:creationId xmlns:a16="http://schemas.microsoft.com/office/drawing/2014/main" id="{5A45E7EE-CBB9-4B65-A7D1-9C04B7E9B341}"/>
              </a:ext>
            </a:extLst>
          </p:cNvPr>
          <p:cNvSpPr>
            <a:spLocks noChangeAspect="1" noChangeArrowheads="1"/>
          </p:cNvSpPr>
          <p:nvPr/>
        </p:nvSpPr>
        <p:spPr bwMode="auto">
          <a:xfrm>
            <a:off x="10294296" y="24681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CHF</a:t>
            </a:r>
            <a:endParaRPr lang="en-US" altLang="en-US" sz="2400">
              <a:latin typeface="Arial Nova Cond" panose="020B0506020202020204" pitchFamily="34" charset="0"/>
            </a:endParaRPr>
          </a:p>
        </p:txBody>
      </p:sp>
      <p:sp>
        <p:nvSpPr>
          <p:cNvPr id="43" name="Rectangle 42">
            <a:extLst>
              <a:ext uri="{FF2B5EF4-FFF2-40B4-BE49-F238E27FC236}">
                <a16:creationId xmlns:a16="http://schemas.microsoft.com/office/drawing/2014/main" id="{1D0AFBD1-1211-439B-994F-42D35B48DE28}"/>
              </a:ext>
            </a:extLst>
          </p:cNvPr>
          <p:cNvSpPr>
            <a:spLocks noChangeAspect="1" noChangeArrowheads="1"/>
          </p:cNvSpPr>
          <p:nvPr/>
        </p:nvSpPr>
        <p:spPr bwMode="auto">
          <a:xfrm>
            <a:off x="10121259" y="3015863"/>
            <a:ext cx="119062" cy="119062"/>
          </a:xfrm>
          <a:prstGeom prst="rect">
            <a:avLst/>
          </a:prstGeom>
          <a:solidFill>
            <a:srgbClr val="0099FF"/>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44" name="Rectangle 43">
            <a:extLst>
              <a:ext uri="{FF2B5EF4-FFF2-40B4-BE49-F238E27FC236}">
                <a16:creationId xmlns:a16="http://schemas.microsoft.com/office/drawing/2014/main" id="{0A8ABD98-7338-410D-8E2B-DF95C82D1974}"/>
              </a:ext>
            </a:extLst>
          </p:cNvPr>
          <p:cNvSpPr>
            <a:spLocks noChangeAspect="1" noChangeArrowheads="1"/>
          </p:cNvSpPr>
          <p:nvPr/>
        </p:nvSpPr>
        <p:spPr bwMode="auto">
          <a:xfrm>
            <a:off x="10294296" y="2968239"/>
            <a:ext cx="520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Other</a:t>
            </a:r>
            <a:endParaRPr lang="en-US" altLang="en-US" sz="2400">
              <a:latin typeface="Arial Nova Cond" panose="020B0506020202020204" pitchFamily="34" charset="0"/>
            </a:endParaRPr>
          </a:p>
        </p:txBody>
      </p:sp>
      <p:sp>
        <p:nvSpPr>
          <p:cNvPr id="45" name="Rectangle 44">
            <a:extLst>
              <a:ext uri="{FF2B5EF4-FFF2-40B4-BE49-F238E27FC236}">
                <a16:creationId xmlns:a16="http://schemas.microsoft.com/office/drawing/2014/main" id="{FEE386C8-771A-4451-B861-FBD41F18050A}"/>
              </a:ext>
            </a:extLst>
          </p:cNvPr>
          <p:cNvSpPr>
            <a:spLocks noChangeAspect="1" noChangeArrowheads="1"/>
          </p:cNvSpPr>
          <p:nvPr/>
        </p:nvSpPr>
        <p:spPr bwMode="auto">
          <a:xfrm>
            <a:off x="10121259" y="3514338"/>
            <a:ext cx="119062" cy="119062"/>
          </a:xfrm>
          <a:prstGeom prst="rect">
            <a:avLst/>
          </a:prstGeom>
          <a:solidFill>
            <a:srgbClr val="FF5050"/>
          </a:solidFill>
          <a:ln w="9525">
            <a:solidFill>
              <a:srgbClr val="000000"/>
            </a:solidFill>
            <a:miter lim="800000"/>
            <a:headEnd/>
            <a:tailEnd/>
          </a:ln>
        </p:spPr>
        <p:txBody>
          <a:bodyPr/>
          <a:lstStyle/>
          <a:p>
            <a:pPr algn="ctr" fontAlgn="base">
              <a:spcBef>
                <a:spcPct val="0"/>
              </a:spcBef>
              <a:spcAft>
                <a:spcPct val="0"/>
              </a:spcAft>
            </a:pPr>
            <a:endParaRPr lang="en-US" sz="2400" i="1">
              <a:latin typeface="Arial Nova Cond" panose="020B0506020202020204" pitchFamily="34" charset="0"/>
            </a:endParaRPr>
          </a:p>
        </p:txBody>
      </p:sp>
      <p:sp>
        <p:nvSpPr>
          <p:cNvPr id="46" name="Rectangle 45">
            <a:extLst>
              <a:ext uri="{FF2B5EF4-FFF2-40B4-BE49-F238E27FC236}">
                <a16:creationId xmlns:a16="http://schemas.microsoft.com/office/drawing/2014/main" id="{B3101D88-6B62-4A6C-96A7-65054679C5D0}"/>
              </a:ext>
            </a:extLst>
          </p:cNvPr>
          <p:cNvSpPr>
            <a:spLocks noChangeAspect="1" noChangeArrowheads="1"/>
          </p:cNvSpPr>
          <p:nvPr/>
        </p:nvSpPr>
        <p:spPr bwMode="auto">
          <a:xfrm>
            <a:off x="10294296" y="3466714"/>
            <a:ext cx="721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Sudden</a:t>
            </a:r>
            <a:endParaRPr lang="en-US" altLang="en-US" sz="2400">
              <a:latin typeface="Arial Nova Cond" panose="020B0506020202020204" pitchFamily="34" charset="0"/>
            </a:endParaRPr>
          </a:p>
        </p:txBody>
      </p:sp>
      <p:sp>
        <p:nvSpPr>
          <p:cNvPr id="47" name="Rectangle 46">
            <a:extLst>
              <a:ext uri="{FF2B5EF4-FFF2-40B4-BE49-F238E27FC236}">
                <a16:creationId xmlns:a16="http://schemas.microsoft.com/office/drawing/2014/main" id="{FF378AD1-A40F-4DDC-A3BE-538485AE0307}"/>
              </a:ext>
            </a:extLst>
          </p:cNvPr>
          <p:cNvSpPr>
            <a:spLocks noChangeAspect="1" noChangeArrowheads="1"/>
          </p:cNvSpPr>
          <p:nvPr/>
        </p:nvSpPr>
        <p:spPr bwMode="auto">
          <a:xfrm>
            <a:off x="10294297" y="3688964"/>
            <a:ext cx="55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b="1">
                <a:latin typeface="Arial Nova Cond" panose="020B0506020202020204" pitchFamily="34" charset="0"/>
              </a:rPr>
              <a:t>Death</a:t>
            </a:r>
            <a:endParaRPr lang="en-US" altLang="en-US" sz="2400">
              <a:latin typeface="Arial Nova Cond" panose="020B0506020202020204" pitchFamily="34" charset="0"/>
            </a:endParaRPr>
          </a:p>
        </p:txBody>
      </p:sp>
      <p:sp>
        <p:nvSpPr>
          <p:cNvPr id="48" name="Text Box 47">
            <a:extLst>
              <a:ext uri="{FF2B5EF4-FFF2-40B4-BE49-F238E27FC236}">
                <a16:creationId xmlns:a16="http://schemas.microsoft.com/office/drawing/2014/main" id="{73172EC4-5C2D-4997-884A-2002D14D5155}"/>
              </a:ext>
            </a:extLst>
          </p:cNvPr>
          <p:cNvSpPr txBox="1">
            <a:spLocks noChangeAspect="1" noChangeArrowheads="1"/>
          </p:cNvSpPr>
          <p:nvPr/>
        </p:nvSpPr>
        <p:spPr bwMode="auto">
          <a:xfrm>
            <a:off x="10138721" y="3958839"/>
            <a:ext cx="5757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latin typeface="Arial Nova Cond" panose="020B0506020202020204" pitchFamily="34" charset="0"/>
              </a:rPr>
              <a:t>n = 27</a:t>
            </a:r>
          </a:p>
        </p:txBody>
      </p:sp>
      <p:sp>
        <p:nvSpPr>
          <p:cNvPr id="49" name="Text Box 48">
            <a:extLst>
              <a:ext uri="{FF2B5EF4-FFF2-40B4-BE49-F238E27FC236}">
                <a16:creationId xmlns:a16="http://schemas.microsoft.com/office/drawing/2014/main" id="{7AB33C79-5F67-497A-8F3D-27C261AD8870}"/>
              </a:ext>
            </a:extLst>
          </p:cNvPr>
          <p:cNvSpPr txBox="1">
            <a:spLocks noChangeAspect="1" noChangeArrowheads="1"/>
          </p:cNvSpPr>
          <p:nvPr/>
        </p:nvSpPr>
        <p:spPr bwMode="auto">
          <a:xfrm>
            <a:off x="8389502" y="1852018"/>
            <a:ext cx="1237838" cy="46166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latin typeface="Arial Nova Cond" panose="020B0506020202020204" pitchFamily="34" charset="0"/>
              </a:rPr>
              <a:t>NYHA IV</a:t>
            </a:r>
          </a:p>
        </p:txBody>
      </p:sp>
    </p:spTree>
    <p:extLst>
      <p:ext uri="{BB962C8B-B14F-4D97-AF65-F5344CB8AC3E}">
        <p14:creationId xmlns:p14="http://schemas.microsoft.com/office/powerpoint/2010/main" val="118735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5DA1-DCF6-453F-A080-79CA1C80C5E0}"/>
              </a:ext>
            </a:extLst>
          </p:cNvPr>
          <p:cNvSpPr>
            <a:spLocks noGrp="1"/>
          </p:cNvSpPr>
          <p:nvPr>
            <p:ph type="title"/>
          </p:nvPr>
        </p:nvSpPr>
        <p:spPr/>
        <p:txBody>
          <a:bodyPr/>
          <a:lstStyle/>
          <a:p>
            <a:r>
              <a:rPr lang="en-US" dirty="0"/>
              <a:t>Sudden Cardiac Death-HF Trial (SCD-</a:t>
            </a:r>
            <a:r>
              <a:rPr lang="en-US" dirty="0" err="1"/>
              <a:t>HeFT</a:t>
            </a:r>
            <a:r>
              <a:rPr lang="en-US" dirty="0"/>
              <a:t>)</a:t>
            </a:r>
          </a:p>
        </p:txBody>
      </p:sp>
      <p:sp>
        <p:nvSpPr>
          <p:cNvPr id="3" name="Content Placeholder 2">
            <a:extLst>
              <a:ext uri="{FF2B5EF4-FFF2-40B4-BE49-F238E27FC236}">
                <a16:creationId xmlns:a16="http://schemas.microsoft.com/office/drawing/2014/main" id="{556A5E86-1972-4FA3-ADB8-5C79B9D27BBC}"/>
              </a:ext>
            </a:extLst>
          </p:cNvPr>
          <p:cNvSpPr>
            <a:spLocks noGrp="1"/>
          </p:cNvSpPr>
          <p:nvPr>
            <p:ph idx="1"/>
          </p:nvPr>
        </p:nvSpPr>
        <p:spPr>
          <a:xfrm>
            <a:off x="695400" y="1124744"/>
            <a:ext cx="10801200" cy="5052220"/>
          </a:xfrm>
        </p:spPr>
        <p:txBody>
          <a:bodyPr/>
          <a:lstStyle/>
          <a:p>
            <a:pPr marL="0" indent="0">
              <a:buNone/>
            </a:pPr>
            <a:r>
              <a:rPr lang="en-US" altLang="en-US" sz="2800" b="1" dirty="0"/>
              <a:t>Kaplan-Meier Estimates of Death from Any Cause:</a:t>
            </a:r>
            <a:br>
              <a:rPr lang="en-US" altLang="en-US" sz="2800" b="1" dirty="0"/>
            </a:br>
            <a:r>
              <a:rPr lang="en-US" altLang="en-US" sz="2400" dirty="0"/>
              <a:t>NYHA Class II-III and LVEF </a:t>
            </a:r>
            <a:r>
              <a:rPr lang="en-US" altLang="en-US" sz="2400" u="sng" dirty="0"/>
              <a:t>&lt;</a:t>
            </a:r>
            <a:r>
              <a:rPr lang="en-US" altLang="en-US" sz="2400" dirty="0"/>
              <a:t> 35%</a:t>
            </a:r>
            <a:endParaRPr lang="en-US" dirty="0"/>
          </a:p>
        </p:txBody>
      </p:sp>
      <p:pic>
        <p:nvPicPr>
          <p:cNvPr id="4" name="Picture 10">
            <a:extLst>
              <a:ext uri="{FF2B5EF4-FFF2-40B4-BE49-F238E27FC236}">
                <a16:creationId xmlns:a16="http://schemas.microsoft.com/office/drawing/2014/main" id="{A40DC9D6-5DFE-454E-852D-1BDF55624B8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1405719" y="2409150"/>
            <a:ext cx="4614081" cy="3462483"/>
          </a:xfrm>
          <a:prstGeom prst="rect">
            <a:avLst/>
          </a:prstGeom>
          <a:noFill/>
          <a:ln w="9525">
            <a:solidFill>
              <a:schemeClr val="tx1"/>
            </a:solidFill>
            <a:miter lim="800000"/>
            <a:headEnd/>
            <a:tailEnd/>
          </a:ln>
        </p:spPr>
      </p:pic>
      <p:pic>
        <p:nvPicPr>
          <p:cNvPr id="5" name="Picture 11">
            <a:extLst>
              <a:ext uri="{FF2B5EF4-FFF2-40B4-BE49-F238E27FC236}">
                <a16:creationId xmlns:a16="http://schemas.microsoft.com/office/drawing/2014/main" id="{DBBF4743-79EB-4A9F-BF2D-193C2CDC680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6281384" y="2381721"/>
            <a:ext cx="4582320" cy="3448196"/>
          </a:xfrm>
          <a:prstGeom prst="rect">
            <a:avLst/>
          </a:prstGeom>
          <a:noFill/>
          <a:ln w="6350">
            <a:solidFill>
              <a:schemeClr val="tx1"/>
            </a:solidFill>
            <a:miter lim="800000"/>
            <a:headEnd/>
            <a:tailEnd/>
          </a:ln>
        </p:spPr>
      </p:pic>
      <p:sp>
        <p:nvSpPr>
          <p:cNvPr id="6" name="Text Box 12">
            <a:extLst>
              <a:ext uri="{FF2B5EF4-FFF2-40B4-BE49-F238E27FC236}">
                <a16:creationId xmlns:a16="http://schemas.microsoft.com/office/drawing/2014/main" id="{6CB4EB2F-1867-48AD-A03D-ACCA6C6AD8C3}"/>
              </a:ext>
            </a:extLst>
          </p:cNvPr>
          <p:cNvSpPr txBox="1">
            <a:spLocks noChangeArrowheads="1"/>
          </p:cNvSpPr>
          <p:nvPr/>
        </p:nvSpPr>
        <p:spPr bwMode="auto">
          <a:xfrm>
            <a:off x="2351584" y="1959223"/>
            <a:ext cx="2590800"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u="sng" dirty="0">
                <a:latin typeface="Arial Nova Cond" panose="020B0506020202020204" pitchFamily="34" charset="0"/>
              </a:rPr>
              <a:t>Ischemic CHF</a:t>
            </a:r>
          </a:p>
        </p:txBody>
      </p:sp>
      <p:sp>
        <p:nvSpPr>
          <p:cNvPr id="7" name="Text Box 13">
            <a:extLst>
              <a:ext uri="{FF2B5EF4-FFF2-40B4-BE49-F238E27FC236}">
                <a16:creationId xmlns:a16="http://schemas.microsoft.com/office/drawing/2014/main" id="{0ACAB64E-5954-48B8-B4B7-EDA29718D116}"/>
              </a:ext>
            </a:extLst>
          </p:cNvPr>
          <p:cNvSpPr txBox="1">
            <a:spLocks noChangeArrowheads="1"/>
          </p:cNvSpPr>
          <p:nvPr/>
        </p:nvSpPr>
        <p:spPr bwMode="auto">
          <a:xfrm>
            <a:off x="7293952" y="1932275"/>
            <a:ext cx="2590800" cy="4616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u="sng" dirty="0">
                <a:latin typeface="Arial Nova Cond" panose="020B0506020202020204" pitchFamily="34" charset="0"/>
              </a:rPr>
              <a:t>Non-Ischemic CHF</a:t>
            </a:r>
          </a:p>
        </p:txBody>
      </p:sp>
      <p:sp>
        <p:nvSpPr>
          <p:cNvPr id="8" name="Rectangle 7">
            <a:extLst>
              <a:ext uri="{FF2B5EF4-FFF2-40B4-BE49-F238E27FC236}">
                <a16:creationId xmlns:a16="http://schemas.microsoft.com/office/drawing/2014/main" id="{C4BC16FD-E011-4FBB-9D51-205D2A2784F0}"/>
              </a:ext>
            </a:extLst>
          </p:cNvPr>
          <p:cNvSpPr/>
          <p:nvPr/>
        </p:nvSpPr>
        <p:spPr>
          <a:xfrm>
            <a:off x="6817057" y="2636912"/>
            <a:ext cx="3239384" cy="206474"/>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ova Cond" panose="020B0506020202020204" pitchFamily="34" charset="0"/>
            </a:endParaRPr>
          </a:p>
        </p:txBody>
      </p:sp>
      <p:sp>
        <p:nvSpPr>
          <p:cNvPr id="9" name="ZoneTexte 2">
            <a:extLst>
              <a:ext uri="{FF2B5EF4-FFF2-40B4-BE49-F238E27FC236}">
                <a16:creationId xmlns:a16="http://schemas.microsoft.com/office/drawing/2014/main" id="{F4EC5BD0-2B62-4851-B4D5-EB6F4F863EFB}"/>
              </a:ext>
            </a:extLst>
          </p:cNvPr>
          <p:cNvSpPr txBox="1"/>
          <p:nvPr/>
        </p:nvSpPr>
        <p:spPr>
          <a:xfrm>
            <a:off x="1335859" y="5909210"/>
            <a:ext cx="7510389" cy="400110"/>
          </a:xfrm>
          <a:prstGeom prst="rect">
            <a:avLst/>
          </a:prstGeom>
          <a:noFill/>
        </p:spPr>
        <p:txBody>
          <a:bodyPr wrap="none" rtlCol="0">
            <a:spAutoFit/>
          </a:bodyPr>
          <a:lstStyle/>
          <a:p>
            <a:r>
              <a:rPr lang="fr-CA" sz="2000" b="1" dirty="0">
                <a:latin typeface="Arial Nova Cond" panose="020B0506020202020204" pitchFamily="34" charset="0"/>
              </a:rPr>
              <a:t>INDICATION: 	Class 1A				 	Class 1B</a:t>
            </a:r>
            <a:endParaRPr lang="en-US" sz="2000" b="1" dirty="0">
              <a:latin typeface="Arial Nova Cond" panose="020B0506020202020204" pitchFamily="34" charset="0"/>
            </a:endParaRPr>
          </a:p>
        </p:txBody>
      </p:sp>
      <p:sp>
        <p:nvSpPr>
          <p:cNvPr id="10" name="Rectangle 9">
            <a:extLst>
              <a:ext uri="{FF2B5EF4-FFF2-40B4-BE49-F238E27FC236}">
                <a16:creationId xmlns:a16="http://schemas.microsoft.com/office/drawing/2014/main" id="{15129762-C1E4-4514-819B-6C9EA0A462DA}"/>
              </a:ext>
            </a:extLst>
          </p:cNvPr>
          <p:cNvSpPr/>
          <p:nvPr/>
        </p:nvSpPr>
        <p:spPr>
          <a:xfrm>
            <a:off x="3496855" y="1490565"/>
            <a:ext cx="184731" cy="461665"/>
          </a:xfrm>
          <a:prstGeom prst="rect">
            <a:avLst/>
          </a:prstGeom>
        </p:spPr>
        <p:txBody>
          <a:bodyPr wrap="none">
            <a:spAutoFit/>
          </a:bodyPr>
          <a:lstStyle/>
          <a:p>
            <a:endParaRPr lang="en-US" sz="2400" dirty="0">
              <a:latin typeface="Arial Nova Cond" panose="020B0506020202020204" pitchFamily="34" charset="0"/>
            </a:endParaRPr>
          </a:p>
        </p:txBody>
      </p:sp>
      <p:sp>
        <p:nvSpPr>
          <p:cNvPr id="11" name="Text Box 3">
            <a:extLst>
              <a:ext uri="{FF2B5EF4-FFF2-40B4-BE49-F238E27FC236}">
                <a16:creationId xmlns:a16="http://schemas.microsoft.com/office/drawing/2014/main" id="{D0B793C1-A120-4893-A503-C672A7B0FFBF}"/>
              </a:ext>
            </a:extLst>
          </p:cNvPr>
          <p:cNvSpPr txBox="1">
            <a:spLocks noChangeArrowheads="1"/>
          </p:cNvSpPr>
          <p:nvPr/>
        </p:nvSpPr>
        <p:spPr bwMode="auto">
          <a:xfrm>
            <a:off x="4942384" y="5980250"/>
            <a:ext cx="29715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200" dirty="0" err="1">
                <a:latin typeface="Arial Nova Cond" panose="020B0506020202020204" pitchFamily="34" charset="0"/>
              </a:rPr>
              <a:t>Bardy</a:t>
            </a:r>
            <a:r>
              <a:rPr lang="en-US" altLang="en-US" sz="1200" dirty="0">
                <a:latin typeface="Arial Nova Cond" panose="020B0506020202020204" pitchFamily="34" charset="0"/>
              </a:rPr>
              <a:t> G et al. NEJM 2005; 352:3</a:t>
            </a:r>
          </a:p>
        </p:txBody>
      </p:sp>
      <p:sp>
        <p:nvSpPr>
          <p:cNvPr id="12" name="Text Box 5">
            <a:extLst>
              <a:ext uri="{FF2B5EF4-FFF2-40B4-BE49-F238E27FC236}">
                <a16:creationId xmlns:a16="http://schemas.microsoft.com/office/drawing/2014/main" id="{E6033CB7-AB90-46A9-8F38-5D38B85DB078}"/>
              </a:ext>
            </a:extLst>
          </p:cNvPr>
          <p:cNvSpPr txBox="1">
            <a:spLocks noChangeArrowheads="1"/>
          </p:cNvSpPr>
          <p:nvPr/>
        </p:nvSpPr>
        <p:spPr bwMode="auto">
          <a:xfrm>
            <a:off x="10180562" y="607993"/>
            <a:ext cx="1316038" cy="646331"/>
          </a:xfrm>
          <a:prstGeom prst="rect">
            <a:avLst/>
          </a:prstGeom>
          <a:solidFill>
            <a:srgbClr val="FFFF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10000"/>
              </a:spcBef>
            </a:pPr>
            <a:r>
              <a:rPr lang="en-US" altLang="en-US" sz="800" b="1" dirty="0">
                <a:solidFill>
                  <a:srgbClr val="009999"/>
                </a:solidFill>
                <a:latin typeface="Arial" panose="020B0604020202020204" pitchFamily="34" charset="0"/>
              </a:rPr>
              <a:t> Sudden Cardiac Death</a:t>
            </a:r>
          </a:p>
          <a:p>
            <a:pPr eaLnBrk="0" hangingPunct="0">
              <a:lnSpc>
                <a:spcPct val="80000"/>
              </a:lnSpc>
            </a:pPr>
            <a:r>
              <a:rPr lang="en-US" altLang="en-US" dirty="0">
                <a:solidFill>
                  <a:srgbClr val="009999"/>
                </a:solidFill>
                <a:latin typeface="Arial" panose="020B0604020202020204" pitchFamily="34" charset="0"/>
              </a:rPr>
              <a:t>SCD-</a:t>
            </a:r>
            <a:r>
              <a:rPr lang="en-US" altLang="en-US" dirty="0" err="1">
                <a:solidFill>
                  <a:srgbClr val="BB2D6A"/>
                </a:solidFill>
                <a:latin typeface="Arial" panose="020B0604020202020204" pitchFamily="34" charset="0"/>
              </a:rPr>
              <a:t>HeFT</a:t>
            </a:r>
            <a:endParaRPr lang="en-US" altLang="en-US" dirty="0">
              <a:solidFill>
                <a:srgbClr val="BB2D6A"/>
              </a:solidFill>
              <a:latin typeface="Arial" panose="020B0604020202020204" pitchFamily="34" charset="0"/>
            </a:endParaRPr>
          </a:p>
          <a:p>
            <a:pPr algn="l" eaLnBrk="0" hangingPunct="0">
              <a:lnSpc>
                <a:spcPct val="85000"/>
              </a:lnSpc>
            </a:pPr>
            <a:r>
              <a:rPr lang="en-US" altLang="en-US" sz="800" b="1" dirty="0">
                <a:solidFill>
                  <a:srgbClr val="D20046"/>
                </a:solidFill>
                <a:latin typeface="Arial" panose="020B0604020202020204" pitchFamily="34" charset="0"/>
              </a:rPr>
              <a:t>             Heart Failure Trial</a:t>
            </a:r>
          </a:p>
        </p:txBody>
      </p:sp>
    </p:spTree>
    <p:extLst>
      <p:ext uri="{BB962C8B-B14F-4D97-AF65-F5344CB8AC3E}">
        <p14:creationId xmlns:p14="http://schemas.microsoft.com/office/powerpoint/2010/main" val="399610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268-3065-40E5-BE57-8044BDECA686}"/>
              </a:ext>
            </a:extLst>
          </p:cNvPr>
          <p:cNvSpPr>
            <a:spLocks noGrp="1"/>
          </p:cNvSpPr>
          <p:nvPr>
            <p:ph type="title"/>
          </p:nvPr>
        </p:nvSpPr>
        <p:spPr/>
        <p:txBody>
          <a:bodyPr>
            <a:normAutofit fontScale="90000"/>
          </a:bodyPr>
          <a:lstStyle/>
          <a:p>
            <a:r>
              <a:rPr lang="en-US" dirty="0"/>
              <a:t>Trends in the rate of sudden death across trial groups over time</a:t>
            </a:r>
          </a:p>
        </p:txBody>
      </p:sp>
      <p:pic>
        <p:nvPicPr>
          <p:cNvPr id="4" name="Picture 3" descr="Image">
            <a:extLst>
              <a:ext uri="{FF2B5EF4-FFF2-40B4-BE49-F238E27FC236}">
                <a16:creationId xmlns:a16="http://schemas.microsoft.com/office/drawing/2014/main" id="{323ACA27-0E2B-4D65-BFC1-E45EC8DB7B33}"/>
              </a:ext>
            </a:extLst>
          </p:cNvPr>
          <p:cNvPicPr>
            <a:picLocks noChangeAspect="1"/>
          </p:cNvPicPr>
          <p:nvPr/>
        </p:nvPicPr>
        <p:blipFill>
          <a:blip r:embed="rId3" cstate="print"/>
          <a:stretch>
            <a:fillRect/>
          </a:stretch>
        </p:blipFill>
        <p:spPr>
          <a:xfrm>
            <a:off x="600744" y="1332157"/>
            <a:ext cx="7803323" cy="4977163"/>
          </a:xfrm>
          <a:prstGeom prst="rect">
            <a:avLst/>
          </a:prstGeom>
        </p:spPr>
      </p:pic>
      <p:sp>
        <p:nvSpPr>
          <p:cNvPr id="5" name="ZoneTexte 1">
            <a:extLst>
              <a:ext uri="{FF2B5EF4-FFF2-40B4-BE49-F238E27FC236}">
                <a16:creationId xmlns:a16="http://schemas.microsoft.com/office/drawing/2014/main" id="{36F7152F-226A-419F-87E8-7F2B510E119E}"/>
              </a:ext>
            </a:extLst>
          </p:cNvPr>
          <p:cNvSpPr txBox="1"/>
          <p:nvPr/>
        </p:nvSpPr>
        <p:spPr>
          <a:xfrm>
            <a:off x="8404067" y="1356792"/>
            <a:ext cx="3596589" cy="4609532"/>
          </a:xfrm>
          <a:prstGeom prst="rect">
            <a:avLst/>
          </a:prstGeom>
          <a:noFill/>
        </p:spPr>
        <p:txBody>
          <a:bodyPr wrap="square" rtlCol="0">
            <a:spAutoFit/>
          </a:bodyPr>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400" dirty="0">
                <a:latin typeface="Arial Nova Cond" panose="020B0506020202020204" pitchFamily="34" charset="0"/>
              </a:rPr>
              <a:t>40,195 </a:t>
            </a:r>
            <a:r>
              <a:rPr lang="en-GB" sz="2400" dirty="0" err="1">
                <a:latin typeface="Arial Nova Cond" panose="020B0506020202020204" pitchFamily="34" charset="0"/>
              </a:rPr>
              <a:t>HFrEF</a:t>
            </a:r>
            <a:r>
              <a:rPr lang="en-GB" sz="2400" dirty="0">
                <a:latin typeface="Arial Nova Cond" panose="020B0506020202020204" pitchFamily="34" charset="0"/>
              </a:rPr>
              <a:t> patients </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400" dirty="0">
                <a:latin typeface="Arial Nova Cond" panose="020B0506020202020204" pitchFamily="34" charset="0"/>
              </a:rPr>
              <a:t>12 clinical trials– 1995-2014 </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400" dirty="0">
                <a:latin typeface="Arial Nova Cond" panose="020B0506020202020204" pitchFamily="34" charset="0"/>
              </a:rPr>
              <a:t>Sudden-death rates declined substantially over time, </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400" dirty="0">
                <a:latin typeface="Arial Nova Cond" panose="020B0506020202020204" pitchFamily="34" charset="0"/>
              </a:rPr>
              <a:t>consistent with a cumulative effect of evidence-based medical therapy on this cause of death.</a:t>
            </a:r>
          </a:p>
          <a:p>
            <a:endParaRPr lang="fr-FR" sz="2400" dirty="0">
              <a:latin typeface="Arial Nova Cond" panose="020B0506020202020204" pitchFamily="34" charset="0"/>
            </a:endParaRPr>
          </a:p>
        </p:txBody>
      </p:sp>
      <p:sp>
        <p:nvSpPr>
          <p:cNvPr id="6" name="TextBox 4">
            <a:extLst>
              <a:ext uri="{FF2B5EF4-FFF2-40B4-BE49-F238E27FC236}">
                <a16:creationId xmlns:a16="http://schemas.microsoft.com/office/drawing/2014/main" id="{7F4DEA8D-EDAE-4AD2-91FF-F60446E1785F}"/>
              </a:ext>
            </a:extLst>
          </p:cNvPr>
          <p:cNvSpPr txBox="1"/>
          <p:nvPr/>
        </p:nvSpPr>
        <p:spPr>
          <a:xfrm>
            <a:off x="1333737" y="2518804"/>
            <a:ext cx="7070330" cy="1015663"/>
          </a:xfrm>
          <a:prstGeom prst="rect">
            <a:avLst/>
          </a:prstGeom>
          <a:solidFill>
            <a:srgbClr val="FFFFFF">
              <a:alpha val="80000"/>
            </a:srgbClr>
          </a:solidFill>
          <a:ln>
            <a:solidFill>
              <a:srgbClr val="FF0000"/>
            </a:solidFill>
          </a:ln>
        </p:spPr>
        <p:txBody>
          <a:bodyPr wrap="square" rtlCol="0">
            <a:spAutoFit/>
          </a:bodyPr>
          <a:lstStyle/>
          <a:p>
            <a:pPr algn="ctr"/>
            <a:r>
              <a:rPr lang="en-US" sz="3200" b="1" i="1" dirty="0">
                <a:solidFill>
                  <a:srgbClr val="FF0000"/>
                </a:solidFill>
                <a:latin typeface="Arial Nova Cond" panose="020B0506020202020204" pitchFamily="34" charset="0"/>
              </a:rPr>
              <a:t>Implication:  </a:t>
            </a:r>
            <a:r>
              <a:rPr lang="en-US" sz="2800" b="1" i="1" dirty="0">
                <a:solidFill>
                  <a:srgbClr val="FF0000"/>
                </a:solidFill>
                <a:latin typeface="Arial Nova Cond" panose="020B0506020202020204" pitchFamily="34" charset="0"/>
              </a:rPr>
              <a:t>Need to consider the relative benefit Of ICD in the current era</a:t>
            </a:r>
          </a:p>
        </p:txBody>
      </p:sp>
      <p:sp>
        <p:nvSpPr>
          <p:cNvPr id="7" name="Text Box 3">
            <a:extLst>
              <a:ext uri="{FF2B5EF4-FFF2-40B4-BE49-F238E27FC236}">
                <a16:creationId xmlns:a16="http://schemas.microsoft.com/office/drawing/2014/main" id="{0FC1C914-37FB-41D1-A531-0E541F1120AC}"/>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1200" dirty="0">
                <a:latin typeface="Arial Nova Cond" panose="020B0506020202020204" pitchFamily="34" charset="0"/>
              </a:rPr>
              <a:t>Shen L et al. N </a:t>
            </a:r>
            <a:r>
              <a:rPr lang="en-US" altLang="en-US" sz="1200" dirty="0" err="1">
                <a:latin typeface="Arial Nova Cond" panose="020B0506020202020204" pitchFamily="34" charset="0"/>
              </a:rPr>
              <a:t>Engl</a:t>
            </a:r>
            <a:r>
              <a:rPr lang="en-US" altLang="en-US" sz="1200" dirty="0">
                <a:latin typeface="Arial Nova Cond" panose="020B0506020202020204" pitchFamily="34" charset="0"/>
              </a:rPr>
              <a:t> J Med ;377:41-51</a:t>
            </a:r>
          </a:p>
        </p:txBody>
      </p:sp>
    </p:spTree>
    <p:extLst>
      <p:ext uri="{BB962C8B-B14F-4D97-AF65-F5344CB8AC3E}">
        <p14:creationId xmlns:p14="http://schemas.microsoft.com/office/powerpoint/2010/main" val="31863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2D3-F010-4954-ACCB-C6EDDF83C092}"/>
              </a:ext>
            </a:extLst>
          </p:cNvPr>
          <p:cNvSpPr>
            <a:spLocks noGrp="1"/>
          </p:cNvSpPr>
          <p:nvPr>
            <p:ph type="title"/>
          </p:nvPr>
        </p:nvSpPr>
        <p:spPr/>
        <p:txBody>
          <a:bodyPr>
            <a:normAutofit fontScale="90000"/>
          </a:bodyPr>
          <a:lstStyle/>
          <a:p>
            <a:r>
              <a:rPr lang="en-US" dirty="0"/>
              <a:t>DANISH Study: Time-to-event curves for death from any cause, cardiovascular death, and sudden cardiac death</a:t>
            </a:r>
          </a:p>
        </p:txBody>
      </p:sp>
      <p:pic>
        <p:nvPicPr>
          <p:cNvPr id="4" name="Picture 3">
            <a:extLst>
              <a:ext uri="{FF2B5EF4-FFF2-40B4-BE49-F238E27FC236}">
                <a16:creationId xmlns:a16="http://schemas.microsoft.com/office/drawing/2014/main" id="{7B7080EA-E389-4C27-8494-8912649024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9" t="287" r="1086" b="70129"/>
          <a:stretch/>
        </p:blipFill>
        <p:spPr bwMode="auto">
          <a:xfrm>
            <a:off x="659330" y="1827222"/>
            <a:ext cx="3852494" cy="2520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3">
            <a:extLst>
              <a:ext uri="{FF2B5EF4-FFF2-40B4-BE49-F238E27FC236}">
                <a16:creationId xmlns:a16="http://schemas.microsoft.com/office/drawing/2014/main" id="{F1F0736F-5A12-4580-AD74-C4706D26F5A6}"/>
              </a:ext>
            </a:extLst>
          </p:cNvPr>
          <p:cNvSpPr txBox="1">
            <a:spLocks noChangeAspect="1" noChangeArrowheads="1"/>
          </p:cNvSpPr>
          <p:nvPr/>
        </p:nvSpPr>
        <p:spPr bwMode="auto">
          <a:xfrm>
            <a:off x="695400" y="5960313"/>
            <a:ext cx="9649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da-DK" altLang="en-US" sz="1200" dirty="0">
                <a:latin typeface="Arial Nova Cond" panose="020B0506020202020204" pitchFamily="34" charset="0"/>
              </a:rPr>
              <a:t>Køber L et al. N Engl J Med 2016. DOI: 10.1056/NEJMoa1608029</a:t>
            </a:r>
          </a:p>
        </p:txBody>
      </p:sp>
      <p:pic>
        <p:nvPicPr>
          <p:cNvPr id="6" name="Picture 3">
            <a:extLst>
              <a:ext uri="{FF2B5EF4-FFF2-40B4-BE49-F238E27FC236}">
                <a16:creationId xmlns:a16="http://schemas.microsoft.com/office/drawing/2014/main" id="{72E1B84B-A1C0-48EB-894D-C2D9C45BA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 t="31306" r="2401" b="38278"/>
          <a:stretch/>
        </p:blipFill>
        <p:spPr bwMode="auto">
          <a:xfrm>
            <a:off x="4151784" y="1827222"/>
            <a:ext cx="3989550" cy="2520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3">
            <a:extLst>
              <a:ext uri="{FF2B5EF4-FFF2-40B4-BE49-F238E27FC236}">
                <a16:creationId xmlns:a16="http://schemas.microsoft.com/office/drawing/2014/main" id="{95BCFA4A-BD87-4A5C-93D9-20D7BA4C1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4" t="62204" r="3689" b="1430"/>
          <a:stretch/>
        </p:blipFill>
        <p:spPr bwMode="auto">
          <a:xfrm>
            <a:off x="7968208" y="1827222"/>
            <a:ext cx="3960440" cy="304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96390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bunking Harmful Benefit Myths | CHAI">
            <a:extLst>
              <a:ext uri="{FF2B5EF4-FFF2-40B4-BE49-F238E27FC236}">
                <a16:creationId xmlns:a16="http://schemas.microsoft.com/office/drawing/2014/main" id="{220411F7-E247-4E86-9D3F-BEFB7007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854">
            <a:off x="8625718" y="599211"/>
            <a:ext cx="3374571" cy="1771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FF2B35-CE01-4669-B1FF-B29B80BDD324}"/>
              </a:ext>
            </a:extLst>
          </p:cNvPr>
          <p:cNvSpPr>
            <a:spLocks noGrp="1"/>
          </p:cNvSpPr>
          <p:nvPr>
            <p:ph type="title"/>
          </p:nvPr>
        </p:nvSpPr>
        <p:spPr/>
        <p:txBody>
          <a:bodyPr/>
          <a:lstStyle/>
          <a:p>
            <a:r>
              <a:rPr lang="en-US" dirty="0"/>
              <a:t>Myth #2</a:t>
            </a:r>
          </a:p>
        </p:txBody>
      </p:sp>
      <p:sp>
        <p:nvSpPr>
          <p:cNvPr id="3" name="Content Placeholder 2">
            <a:extLst>
              <a:ext uri="{FF2B5EF4-FFF2-40B4-BE49-F238E27FC236}">
                <a16:creationId xmlns:a16="http://schemas.microsoft.com/office/drawing/2014/main" id="{86E3741D-DD15-462D-8D30-D4FF30F8A8BA}"/>
              </a:ext>
            </a:extLst>
          </p:cNvPr>
          <p:cNvSpPr>
            <a:spLocks noGrp="1"/>
          </p:cNvSpPr>
          <p:nvPr>
            <p:ph idx="1"/>
          </p:nvPr>
        </p:nvSpPr>
        <p:spPr>
          <a:xfrm>
            <a:off x="695400" y="1484784"/>
            <a:ext cx="8784976" cy="4692179"/>
          </a:xfrm>
        </p:spPr>
        <p:txBody>
          <a:bodyPr/>
          <a:lstStyle/>
          <a:p>
            <a:r>
              <a:rPr lang="fr-CA" sz="2800" dirty="0"/>
              <a:t>There </a:t>
            </a:r>
            <a:r>
              <a:rPr lang="fr-CA" sz="2800" dirty="0" err="1"/>
              <a:t>is</a:t>
            </a:r>
            <a:r>
              <a:rPr lang="fr-CA" sz="2800" dirty="0"/>
              <a:t> </a:t>
            </a:r>
            <a:r>
              <a:rPr lang="fr-CA" sz="2800" dirty="0" err="1"/>
              <a:t>very</a:t>
            </a:r>
            <a:r>
              <a:rPr lang="fr-CA" sz="2800" dirty="0"/>
              <a:t> </a:t>
            </a:r>
            <a:r>
              <a:rPr lang="fr-CA" sz="2800" dirty="0" err="1"/>
              <a:t>little</a:t>
            </a:r>
            <a:r>
              <a:rPr lang="fr-CA" sz="2800" dirty="0"/>
              <a:t> </a:t>
            </a:r>
            <a:r>
              <a:rPr lang="fr-CA" sz="2800" dirty="0" err="1"/>
              <a:t>added</a:t>
            </a:r>
            <a:r>
              <a:rPr lang="fr-CA" sz="2800" dirty="0"/>
              <a:t> </a:t>
            </a:r>
            <a:r>
              <a:rPr lang="fr-CA" sz="2800" dirty="0" err="1"/>
              <a:t>benefits</a:t>
            </a:r>
            <a:r>
              <a:rPr lang="fr-CA" sz="2800" dirty="0"/>
              <a:t> of the four </a:t>
            </a:r>
            <a:r>
              <a:rPr lang="fr-CA" sz="2800" dirty="0" err="1"/>
              <a:t>pillars</a:t>
            </a:r>
            <a:r>
              <a:rPr lang="fr-CA" sz="2800" dirty="0"/>
              <a:t> for </a:t>
            </a:r>
            <a:r>
              <a:rPr lang="fr-CA" sz="2800" dirty="0" err="1"/>
              <a:t>improving</a:t>
            </a:r>
            <a:r>
              <a:rPr lang="fr-CA" sz="2800" dirty="0"/>
              <a:t> LVEF </a:t>
            </a:r>
            <a:r>
              <a:rPr lang="fr-CA" sz="2800" dirty="0" err="1"/>
              <a:t>beyond</a:t>
            </a:r>
            <a:r>
              <a:rPr lang="fr-CA" sz="2800" dirty="0"/>
              <a:t> Beta-</a:t>
            </a:r>
            <a:r>
              <a:rPr lang="fr-CA" sz="2800" dirty="0" err="1"/>
              <a:t>blockers</a:t>
            </a:r>
            <a:r>
              <a:rPr lang="fr-CA" sz="2800" dirty="0"/>
              <a:t> and </a:t>
            </a:r>
            <a:r>
              <a:rPr lang="fr-CA" sz="2800" dirty="0" err="1"/>
              <a:t>ACEi</a:t>
            </a:r>
            <a:endParaRPr lang="fr-FR" sz="2800" dirty="0"/>
          </a:p>
          <a:p>
            <a:endParaRPr lang="en-US" dirty="0"/>
          </a:p>
        </p:txBody>
      </p:sp>
    </p:spTree>
    <p:extLst>
      <p:ext uri="{BB962C8B-B14F-4D97-AF65-F5344CB8AC3E}">
        <p14:creationId xmlns:p14="http://schemas.microsoft.com/office/powerpoint/2010/main" val="145528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268-3065-40E5-BE57-8044BDECA686}"/>
              </a:ext>
            </a:extLst>
          </p:cNvPr>
          <p:cNvSpPr>
            <a:spLocks noGrp="1"/>
          </p:cNvSpPr>
          <p:nvPr>
            <p:ph type="title"/>
          </p:nvPr>
        </p:nvSpPr>
        <p:spPr/>
        <p:txBody>
          <a:bodyPr>
            <a:normAutofit fontScale="90000"/>
          </a:bodyPr>
          <a:lstStyle/>
          <a:p>
            <a:r>
              <a:rPr lang="en-US" dirty="0"/>
              <a:t>CCS guideline recommendation rationale: repeat ECHO after titration of medical therapy</a:t>
            </a:r>
          </a:p>
        </p:txBody>
      </p:sp>
      <p:sp>
        <p:nvSpPr>
          <p:cNvPr id="4" name="TextBox 3">
            <a:extLst>
              <a:ext uri="{FF2B5EF4-FFF2-40B4-BE49-F238E27FC236}">
                <a16:creationId xmlns:a16="http://schemas.microsoft.com/office/drawing/2014/main" id="{0A9082F4-A607-42F6-A0AE-22FF261D0BA7}"/>
              </a:ext>
            </a:extLst>
          </p:cNvPr>
          <p:cNvSpPr txBox="1"/>
          <p:nvPr/>
        </p:nvSpPr>
        <p:spPr>
          <a:xfrm>
            <a:off x="1610966" y="1700808"/>
            <a:ext cx="9065880" cy="677108"/>
          </a:xfrm>
          <a:prstGeom prst="rect">
            <a:avLst/>
          </a:prstGeom>
          <a:noFill/>
        </p:spPr>
        <p:txBody>
          <a:bodyPr wrap="none" rtlCol="0">
            <a:spAutoFit/>
          </a:bodyPr>
          <a:lstStyle/>
          <a:p>
            <a:pPr defTabSz="457200">
              <a:defRPr/>
            </a:pPr>
            <a:r>
              <a:rPr lang="en-CA" sz="2000" dirty="0">
                <a:solidFill>
                  <a:srgbClr val="2A0000"/>
                </a:solidFill>
                <a:latin typeface="Arial Nova Cond" panose="020B0506020202020204" pitchFamily="34" charset="0"/>
              </a:rPr>
              <a:t>~25% of patients with initial LVEF &lt;40% (</a:t>
            </a:r>
            <a:r>
              <a:rPr lang="en-CA" sz="2000" dirty="0" err="1">
                <a:solidFill>
                  <a:srgbClr val="2A0000"/>
                </a:solidFill>
                <a:latin typeface="Arial Nova Cond" panose="020B0506020202020204" pitchFamily="34" charset="0"/>
              </a:rPr>
              <a:t>HFrEF</a:t>
            </a:r>
            <a:r>
              <a:rPr lang="en-CA" sz="2000" dirty="0">
                <a:solidFill>
                  <a:srgbClr val="2A0000"/>
                </a:solidFill>
                <a:latin typeface="Arial Nova Cond" panose="020B0506020202020204" pitchFamily="34" charset="0"/>
              </a:rPr>
              <a:t>) may increase to &gt;40% over 1 year f/u </a:t>
            </a:r>
          </a:p>
          <a:p>
            <a:pPr defTabSz="457200">
              <a:defRPr/>
            </a:pPr>
            <a:endParaRPr lang="en-US" dirty="0">
              <a:solidFill>
                <a:srgbClr val="2A0000"/>
              </a:solidFill>
              <a:latin typeface="Arial Nova Cond" panose="020B0506020202020204" pitchFamily="34" charset="0"/>
            </a:endParaRPr>
          </a:p>
        </p:txBody>
      </p:sp>
      <p:sp>
        <p:nvSpPr>
          <p:cNvPr id="5" name="Freeform: Shape 4">
            <a:extLst>
              <a:ext uri="{FF2B5EF4-FFF2-40B4-BE49-F238E27FC236}">
                <a16:creationId xmlns:a16="http://schemas.microsoft.com/office/drawing/2014/main" id="{C4AD5E4A-132A-4B1A-9C47-7EB908F9B01A}"/>
              </a:ext>
            </a:extLst>
          </p:cNvPr>
          <p:cNvSpPr/>
          <p:nvPr/>
        </p:nvSpPr>
        <p:spPr>
          <a:xfrm>
            <a:off x="3874917" y="2084002"/>
            <a:ext cx="5005439" cy="3232215"/>
          </a:xfrm>
          <a:custGeom>
            <a:avLst/>
            <a:gdLst>
              <a:gd name="connsiteX0" fmla="*/ 0 w 3460377"/>
              <a:gd name="connsiteY0" fmla="*/ 0 h 2814917"/>
              <a:gd name="connsiteX1" fmla="*/ 0 w 3460377"/>
              <a:gd name="connsiteY1" fmla="*/ 2814917 h 2814917"/>
              <a:gd name="connsiteX2" fmla="*/ 3460377 w 3460377"/>
              <a:gd name="connsiteY2" fmla="*/ 2814917 h 2814917"/>
            </a:gdLst>
            <a:ahLst/>
            <a:cxnLst>
              <a:cxn ang="0">
                <a:pos x="connsiteX0" y="connsiteY0"/>
              </a:cxn>
              <a:cxn ang="0">
                <a:pos x="connsiteX1" y="connsiteY1"/>
              </a:cxn>
              <a:cxn ang="0">
                <a:pos x="connsiteX2" y="connsiteY2"/>
              </a:cxn>
            </a:cxnLst>
            <a:rect l="l" t="t" r="r" b="b"/>
            <a:pathLst>
              <a:path w="3460377" h="2814917">
                <a:moveTo>
                  <a:pt x="0" y="0"/>
                </a:moveTo>
                <a:lnTo>
                  <a:pt x="0" y="2814917"/>
                </a:lnTo>
                <a:lnTo>
                  <a:pt x="3460377" y="2814917"/>
                </a:lnTo>
              </a:path>
            </a:pathLst>
          </a:cu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600">
              <a:solidFill>
                <a:srgbClr val="FFFFFF"/>
              </a:solidFill>
              <a:latin typeface="Arial Nova Cond" panose="020B0506020202020204" pitchFamily="34" charset="0"/>
            </a:endParaRPr>
          </a:p>
        </p:txBody>
      </p:sp>
      <p:grpSp>
        <p:nvGrpSpPr>
          <p:cNvPr id="6" name="Group 5">
            <a:extLst>
              <a:ext uri="{FF2B5EF4-FFF2-40B4-BE49-F238E27FC236}">
                <a16:creationId xmlns:a16="http://schemas.microsoft.com/office/drawing/2014/main" id="{678E4A45-E032-4508-A36C-123E4491773B}"/>
              </a:ext>
            </a:extLst>
          </p:cNvPr>
          <p:cNvGrpSpPr/>
          <p:nvPr/>
        </p:nvGrpSpPr>
        <p:grpSpPr>
          <a:xfrm>
            <a:off x="3934227" y="2455705"/>
            <a:ext cx="70870" cy="2860512"/>
            <a:chOff x="1829547" y="2822575"/>
            <a:chExt cx="88900" cy="2593182"/>
          </a:xfrm>
        </p:grpSpPr>
        <p:cxnSp>
          <p:nvCxnSpPr>
            <p:cNvPr id="7" name="Straight Connector 6">
              <a:extLst>
                <a:ext uri="{FF2B5EF4-FFF2-40B4-BE49-F238E27FC236}">
                  <a16:creationId xmlns:a16="http://schemas.microsoft.com/office/drawing/2014/main" id="{7184FFCE-A356-416C-9884-2ABED4F2B0C4}"/>
                </a:ext>
              </a:extLst>
            </p:cNvPr>
            <p:cNvCxnSpPr/>
            <p:nvPr/>
          </p:nvCxnSpPr>
          <p:spPr>
            <a:xfrm>
              <a:off x="1829547" y="2822575"/>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F418B0B-4FFA-4E91-9076-4A23DCB9BD11}"/>
                </a:ext>
              </a:extLst>
            </p:cNvPr>
            <p:cNvCxnSpPr/>
            <p:nvPr/>
          </p:nvCxnSpPr>
          <p:spPr>
            <a:xfrm>
              <a:off x="1829547" y="3193030"/>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98594B-6FA4-4531-AA90-C226E4D61379}"/>
                </a:ext>
              </a:extLst>
            </p:cNvPr>
            <p:cNvCxnSpPr/>
            <p:nvPr/>
          </p:nvCxnSpPr>
          <p:spPr>
            <a:xfrm>
              <a:off x="1829547" y="3563485"/>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950CBD6-FB98-4683-B7A2-B11B546938F7}"/>
                </a:ext>
              </a:extLst>
            </p:cNvPr>
            <p:cNvCxnSpPr/>
            <p:nvPr/>
          </p:nvCxnSpPr>
          <p:spPr>
            <a:xfrm>
              <a:off x="1829547" y="3933940"/>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C06BC5D-97A1-472F-A6AE-68778D700C31}"/>
                </a:ext>
              </a:extLst>
            </p:cNvPr>
            <p:cNvCxnSpPr/>
            <p:nvPr/>
          </p:nvCxnSpPr>
          <p:spPr>
            <a:xfrm>
              <a:off x="1829547" y="4304395"/>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599F0DB-5064-476A-99C5-791A6393AFB7}"/>
                </a:ext>
              </a:extLst>
            </p:cNvPr>
            <p:cNvCxnSpPr/>
            <p:nvPr/>
          </p:nvCxnSpPr>
          <p:spPr>
            <a:xfrm>
              <a:off x="1829547" y="4674850"/>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8FA1F2-F107-411D-94DD-B987F66F17D1}"/>
                </a:ext>
              </a:extLst>
            </p:cNvPr>
            <p:cNvCxnSpPr/>
            <p:nvPr/>
          </p:nvCxnSpPr>
          <p:spPr>
            <a:xfrm>
              <a:off x="1829547" y="5045305"/>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8AC680-870A-44BD-B92B-2B39274D0F25}"/>
                </a:ext>
              </a:extLst>
            </p:cNvPr>
            <p:cNvCxnSpPr/>
            <p:nvPr/>
          </p:nvCxnSpPr>
          <p:spPr>
            <a:xfrm>
              <a:off x="1829547" y="5415757"/>
              <a:ext cx="889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a:extLst>
              <a:ext uri="{FF2B5EF4-FFF2-40B4-BE49-F238E27FC236}">
                <a16:creationId xmlns:a16="http://schemas.microsoft.com/office/drawing/2014/main" id="{1210C4E0-148A-40C5-A167-EA1CFF51FD07}"/>
              </a:ext>
            </a:extLst>
          </p:cNvPr>
          <p:cNvCxnSpPr>
            <a:cxnSpLocks/>
          </p:cNvCxnSpPr>
          <p:nvPr/>
        </p:nvCxnSpPr>
        <p:spPr>
          <a:xfrm>
            <a:off x="4636197" y="5190298"/>
            <a:ext cx="0" cy="616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825843-9CD9-4B69-ABF0-9C56EBFAFAE4}"/>
              </a:ext>
            </a:extLst>
          </p:cNvPr>
          <p:cNvCxnSpPr>
            <a:cxnSpLocks/>
          </p:cNvCxnSpPr>
          <p:nvPr/>
        </p:nvCxnSpPr>
        <p:spPr>
          <a:xfrm>
            <a:off x="5385691" y="5190298"/>
            <a:ext cx="0" cy="616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9809216-2228-443A-9250-21A2D5FA032A}"/>
              </a:ext>
            </a:extLst>
          </p:cNvPr>
          <p:cNvCxnSpPr>
            <a:cxnSpLocks/>
          </p:cNvCxnSpPr>
          <p:nvPr/>
        </p:nvCxnSpPr>
        <p:spPr>
          <a:xfrm>
            <a:off x="6135185" y="5190298"/>
            <a:ext cx="0" cy="616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A71E9DC-41A8-48DD-9B9D-F3FDC4F1D897}"/>
              </a:ext>
            </a:extLst>
          </p:cNvPr>
          <p:cNvCxnSpPr>
            <a:cxnSpLocks/>
          </p:cNvCxnSpPr>
          <p:nvPr/>
        </p:nvCxnSpPr>
        <p:spPr>
          <a:xfrm>
            <a:off x="6884679" y="5190298"/>
            <a:ext cx="0" cy="616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D724365-7301-45EB-80C8-3D90C00D7BF6}"/>
              </a:ext>
            </a:extLst>
          </p:cNvPr>
          <p:cNvCxnSpPr>
            <a:cxnSpLocks/>
          </p:cNvCxnSpPr>
          <p:nvPr/>
        </p:nvCxnSpPr>
        <p:spPr>
          <a:xfrm>
            <a:off x="7634174" y="5190298"/>
            <a:ext cx="0" cy="6164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209992C-9A86-44E4-B21E-34A12F282A74}"/>
              </a:ext>
            </a:extLst>
          </p:cNvPr>
          <p:cNvSpPr txBox="1"/>
          <p:nvPr/>
        </p:nvSpPr>
        <p:spPr>
          <a:xfrm>
            <a:off x="4597724" y="5245039"/>
            <a:ext cx="76944" cy="184666"/>
          </a:xfrm>
          <a:prstGeom prst="rect">
            <a:avLst/>
          </a:prstGeom>
          <a:noFill/>
        </p:spPr>
        <p:txBody>
          <a:bodyPr wrap="none" lIns="0" tIns="0" rIns="0" bIns="0" rtlCol="0">
            <a:spAutoFit/>
          </a:bodyPr>
          <a:lstStyle/>
          <a:p>
            <a:pPr algn="ctr" defTabSz="457200">
              <a:defRPr/>
            </a:pPr>
            <a:r>
              <a:rPr lang="fr-CA" sz="1200" dirty="0">
                <a:solidFill>
                  <a:srgbClr val="2A0000"/>
                </a:solidFill>
                <a:latin typeface="Arial Nova Cond" panose="020B0506020202020204" pitchFamily="34" charset="0"/>
              </a:rPr>
              <a:t>1</a:t>
            </a:r>
            <a:endParaRPr lang="en-US" sz="1200" dirty="0">
              <a:solidFill>
                <a:srgbClr val="2A0000"/>
              </a:solidFill>
              <a:latin typeface="Arial Nova Cond" panose="020B0506020202020204" pitchFamily="34" charset="0"/>
            </a:endParaRPr>
          </a:p>
        </p:txBody>
      </p:sp>
      <p:sp>
        <p:nvSpPr>
          <p:cNvPr id="21" name="TextBox 20">
            <a:extLst>
              <a:ext uri="{FF2B5EF4-FFF2-40B4-BE49-F238E27FC236}">
                <a16:creationId xmlns:a16="http://schemas.microsoft.com/office/drawing/2014/main" id="{1BA07503-F705-473E-B28B-6A79492C11A4}"/>
              </a:ext>
            </a:extLst>
          </p:cNvPr>
          <p:cNvSpPr txBox="1"/>
          <p:nvPr/>
        </p:nvSpPr>
        <p:spPr>
          <a:xfrm>
            <a:off x="5347219" y="5245039"/>
            <a:ext cx="76944" cy="184666"/>
          </a:xfrm>
          <a:prstGeom prst="rect">
            <a:avLst/>
          </a:prstGeom>
          <a:noFill/>
        </p:spPr>
        <p:txBody>
          <a:bodyPr wrap="none" lIns="0" tIns="0" rIns="0" bIns="0" rtlCol="0">
            <a:spAutoFit/>
          </a:bodyPr>
          <a:lstStyle/>
          <a:p>
            <a:pPr algn="ctr" defTabSz="457200">
              <a:defRPr/>
            </a:pPr>
            <a:r>
              <a:rPr lang="fr-CA" sz="1200" dirty="0">
                <a:solidFill>
                  <a:srgbClr val="2A0000"/>
                </a:solidFill>
                <a:latin typeface="Arial Nova Cond" panose="020B0506020202020204" pitchFamily="34" charset="0"/>
              </a:rPr>
              <a:t>2</a:t>
            </a:r>
            <a:endParaRPr lang="en-US" sz="1200" dirty="0">
              <a:solidFill>
                <a:srgbClr val="2A0000"/>
              </a:solidFill>
              <a:latin typeface="Arial Nova Cond" panose="020B0506020202020204" pitchFamily="34" charset="0"/>
            </a:endParaRPr>
          </a:p>
        </p:txBody>
      </p:sp>
      <p:sp>
        <p:nvSpPr>
          <p:cNvPr id="22" name="TextBox 21">
            <a:extLst>
              <a:ext uri="{FF2B5EF4-FFF2-40B4-BE49-F238E27FC236}">
                <a16:creationId xmlns:a16="http://schemas.microsoft.com/office/drawing/2014/main" id="{2C631736-6C0A-4181-88D2-7A9F1EABEC72}"/>
              </a:ext>
            </a:extLst>
          </p:cNvPr>
          <p:cNvSpPr txBox="1"/>
          <p:nvPr/>
        </p:nvSpPr>
        <p:spPr>
          <a:xfrm>
            <a:off x="6096713" y="5245039"/>
            <a:ext cx="76944" cy="184666"/>
          </a:xfrm>
          <a:prstGeom prst="rect">
            <a:avLst/>
          </a:prstGeom>
          <a:noFill/>
        </p:spPr>
        <p:txBody>
          <a:bodyPr wrap="none" lIns="0" tIns="0" rIns="0" bIns="0" rtlCol="0">
            <a:spAutoFit/>
          </a:bodyPr>
          <a:lstStyle/>
          <a:p>
            <a:pPr algn="ctr" defTabSz="457200">
              <a:defRPr/>
            </a:pPr>
            <a:r>
              <a:rPr lang="fr-CA" sz="1200" dirty="0">
                <a:solidFill>
                  <a:srgbClr val="2A0000"/>
                </a:solidFill>
                <a:latin typeface="Arial Nova Cond" panose="020B0506020202020204" pitchFamily="34" charset="0"/>
              </a:rPr>
              <a:t>3</a:t>
            </a:r>
            <a:endParaRPr lang="en-US" sz="1200" dirty="0">
              <a:solidFill>
                <a:srgbClr val="2A0000"/>
              </a:solidFill>
              <a:latin typeface="Arial Nova Cond" panose="020B0506020202020204" pitchFamily="34" charset="0"/>
            </a:endParaRPr>
          </a:p>
        </p:txBody>
      </p:sp>
      <p:sp>
        <p:nvSpPr>
          <p:cNvPr id="23" name="TextBox 22">
            <a:extLst>
              <a:ext uri="{FF2B5EF4-FFF2-40B4-BE49-F238E27FC236}">
                <a16:creationId xmlns:a16="http://schemas.microsoft.com/office/drawing/2014/main" id="{BB7054FC-A2C1-4EAE-9E01-2E5FD2F90FA8}"/>
              </a:ext>
            </a:extLst>
          </p:cNvPr>
          <p:cNvSpPr txBox="1"/>
          <p:nvPr/>
        </p:nvSpPr>
        <p:spPr>
          <a:xfrm>
            <a:off x="6846207" y="5245039"/>
            <a:ext cx="76944" cy="184666"/>
          </a:xfrm>
          <a:prstGeom prst="rect">
            <a:avLst/>
          </a:prstGeom>
          <a:noFill/>
        </p:spPr>
        <p:txBody>
          <a:bodyPr wrap="none" lIns="0" tIns="0" rIns="0" bIns="0" rtlCol="0">
            <a:spAutoFit/>
          </a:bodyPr>
          <a:lstStyle/>
          <a:p>
            <a:pPr algn="ctr" defTabSz="457200">
              <a:defRPr/>
            </a:pPr>
            <a:r>
              <a:rPr lang="fr-CA" sz="1200" dirty="0">
                <a:solidFill>
                  <a:srgbClr val="2A0000"/>
                </a:solidFill>
                <a:latin typeface="Arial Nova Cond" panose="020B0506020202020204" pitchFamily="34" charset="0"/>
              </a:rPr>
              <a:t>4</a:t>
            </a:r>
            <a:endParaRPr lang="en-US" sz="1200" dirty="0">
              <a:solidFill>
                <a:srgbClr val="2A0000"/>
              </a:solidFill>
              <a:latin typeface="Arial Nova Cond" panose="020B0506020202020204" pitchFamily="34" charset="0"/>
            </a:endParaRPr>
          </a:p>
        </p:txBody>
      </p:sp>
      <p:sp>
        <p:nvSpPr>
          <p:cNvPr id="24" name="TextBox 23">
            <a:extLst>
              <a:ext uri="{FF2B5EF4-FFF2-40B4-BE49-F238E27FC236}">
                <a16:creationId xmlns:a16="http://schemas.microsoft.com/office/drawing/2014/main" id="{EBCFA937-B057-4689-A663-9C8D3313CDA8}"/>
              </a:ext>
            </a:extLst>
          </p:cNvPr>
          <p:cNvSpPr txBox="1"/>
          <p:nvPr/>
        </p:nvSpPr>
        <p:spPr>
          <a:xfrm>
            <a:off x="7595701" y="5245039"/>
            <a:ext cx="76944" cy="184666"/>
          </a:xfrm>
          <a:prstGeom prst="rect">
            <a:avLst/>
          </a:prstGeom>
          <a:noFill/>
        </p:spPr>
        <p:txBody>
          <a:bodyPr wrap="none" lIns="0" tIns="0" rIns="0" bIns="0" rtlCol="0">
            <a:spAutoFit/>
          </a:bodyPr>
          <a:lstStyle/>
          <a:p>
            <a:pPr algn="ctr" defTabSz="457200">
              <a:defRPr/>
            </a:pPr>
            <a:r>
              <a:rPr lang="fr-CA" sz="1200" dirty="0">
                <a:solidFill>
                  <a:srgbClr val="2A0000"/>
                </a:solidFill>
                <a:latin typeface="Arial Nova Cond" panose="020B0506020202020204" pitchFamily="34" charset="0"/>
              </a:rPr>
              <a:t>5</a:t>
            </a:r>
            <a:endParaRPr lang="en-US" sz="1200" dirty="0">
              <a:solidFill>
                <a:srgbClr val="2A0000"/>
              </a:solidFill>
              <a:latin typeface="Arial Nova Cond" panose="020B0506020202020204" pitchFamily="34" charset="0"/>
            </a:endParaRPr>
          </a:p>
        </p:txBody>
      </p:sp>
      <p:sp>
        <p:nvSpPr>
          <p:cNvPr id="25" name="TextBox 24">
            <a:extLst>
              <a:ext uri="{FF2B5EF4-FFF2-40B4-BE49-F238E27FC236}">
                <a16:creationId xmlns:a16="http://schemas.microsoft.com/office/drawing/2014/main" id="{3EA8F013-9809-4598-91B8-01289490B797}"/>
              </a:ext>
            </a:extLst>
          </p:cNvPr>
          <p:cNvSpPr txBox="1"/>
          <p:nvPr/>
        </p:nvSpPr>
        <p:spPr>
          <a:xfrm>
            <a:off x="3610854" y="5087256"/>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25</a:t>
            </a:r>
            <a:endParaRPr lang="en-US" sz="1200" dirty="0">
              <a:solidFill>
                <a:srgbClr val="2A0000"/>
              </a:solidFill>
              <a:latin typeface="Arial Nova Cond" panose="020B0506020202020204" pitchFamily="34" charset="0"/>
            </a:endParaRPr>
          </a:p>
        </p:txBody>
      </p:sp>
      <p:sp>
        <p:nvSpPr>
          <p:cNvPr id="26" name="TextBox 25">
            <a:extLst>
              <a:ext uri="{FF2B5EF4-FFF2-40B4-BE49-F238E27FC236}">
                <a16:creationId xmlns:a16="http://schemas.microsoft.com/office/drawing/2014/main" id="{C1444DC9-0F14-4609-BB20-638DBA645D63}"/>
              </a:ext>
            </a:extLst>
          </p:cNvPr>
          <p:cNvSpPr txBox="1"/>
          <p:nvPr/>
        </p:nvSpPr>
        <p:spPr>
          <a:xfrm>
            <a:off x="3610854" y="4678782"/>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30</a:t>
            </a:r>
            <a:endParaRPr lang="en-US" sz="1200" dirty="0">
              <a:solidFill>
                <a:srgbClr val="2A0000"/>
              </a:solidFill>
              <a:latin typeface="Arial Nova Cond" panose="020B0506020202020204" pitchFamily="34" charset="0"/>
            </a:endParaRPr>
          </a:p>
        </p:txBody>
      </p:sp>
      <p:sp>
        <p:nvSpPr>
          <p:cNvPr id="27" name="TextBox 26">
            <a:extLst>
              <a:ext uri="{FF2B5EF4-FFF2-40B4-BE49-F238E27FC236}">
                <a16:creationId xmlns:a16="http://schemas.microsoft.com/office/drawing/2014/main" id="{9C7CBE84-B694-4250-A2A1-F2476D1BECE1}"/>
              </a:ext>
            </a:extLst>
          </p:cNvPr>
          <p:cNvSpPr txBox="1"/>
          <p:nvPr/>
        </p:nvSpPr>
        <p:spPr>
          <a:xfrm>
            <a:off x="3610854" y="4270307"/>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35</a:t>
            </a:r>
            <a:endParaRPr lang="en-US" sz="1200" dirty="0">
              <a:solidFill>
                <a:srgbClr val="2A0000"/>
              </a:solidFill>
              <a:latin typeface="Arial Nova Cond" panose="020B0506020202020204" pitchFamily="34" charset="0"/>
            </a:endParaRPr>
          </a:p>
        </p:txBody>
      </p:sp>
      <p:sp>
        <p:nvSpPr>
          <p:cNvPr id="28" name="TextBox 27">
            <a:extLst>
              <a:ext uri="{FF2B5EF4-FFF2-40B4-BE49-F238E27FC236}">
                <a16:creationId xmlns:a16="http://schemas.microsoft.com/office/drawing/2014/main" id="{D6E2A6B5-C72C-425C-B2D9-E192C981E8BB}"/>
              </a:ext>
            </a:extLst>
          </p:cNvPr>
          <p:cNvSpPr txBox="1"/>
          <p:nvPr/>
        </p:nvSpPr>
        <p:spPr>
          <a:xfrm>
            <a:off x="3610854" y="3861831"/>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40</a:t>
            </a:r>
            <a:endParaRPr lang="en-US" sz="1200" dirty="0">
              <a:solidFill>
                <a:srgbClr val="2A0000"/>
              </a:solidFill>
              <a:latin typeface="Arial Nova Cond" panose="020B0506020202020204" pitchFamily="34" charset="0"/>
            </a:endParaRPr>
          </a:p>
        </p:txBody>
      </p:sp>
      <p:sp>
        <p:nvSpPr>
          <p:cNvPr id="29" name="TextBox 28">
            <a:extLst>
              <a:ext uri="{FF2B5EF4-FFF2-40B4-BE49-F238E27FC236}">
                <a16:creationId xmlns:a16="http://schemas.microsoft.com/office/drawing/2014/main" id="{EE3B782F-C98E-4E9F-B738-CF232908059D}"/>
              </a:ext>
            </a:extLst>
          </p:cNvPr>
          <p:cNvSpPr txBox="1"/>
          <p:nvPr/>
        </p:nvSpPr>
        <p:spPr>
          <a:xfrm>
            <a:off x="3610854" y="3453355"/>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45</a:t>
            </a:r>
            <a:endParaRPr lang="en-US" sz="1200" dirty="0">
              <a:solidFill>
                <a:srgbClr val="2A0000"/>
              </a:solidFill>
              <a:latin typeface="Arial Nova Cond" panose="020B0506020202020204" pitchFamily="34" charset="0"/>
            </a:endParaRPr>
          </a:p>
        </p:txBody>
      </p:sp>
      <p:sp>
        <p:nvSpPr>
          <p:cNvPr id="30" name="TextBox 29">
            <a:extLst>
              <a:ext uri="{FF2B5EF4-FFF2-40B4-BE49-F238E27FC236}">
                <a16:creationId xmlns:a16="http://schemas.microsoft.com/office/drawing/2014/main" id="{4E1E786A-4B69-4C82-AA11-B66903BB3949}"/>
              </a:ext>
            </a:extLst>
          </p:cNvPr>
          <p:cNvSpPr txBox="1"/>
          <p:nvPr/>
        </p:nvSpPr>
        <p:spPr>
          <a:xfrm>
            <a:off x="3610854" y="3044880"/>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50</a:t>
            </a:r>
            <a:endParaRPr lang="en-US" sz="1200" dirty="0">
              <a:solidFill>
                <a:srgbClr val="2A0000"/>
              </a:solidFill>
              <a:latin typeface="Arial Nova Cond" panose="020B0506020202020204" pitchFamily="34" charset="0"/>
            </a:endParaRPr>
          </a:p>
        </p:txBody>
      </p:sp>
      <p:sp>
        <p:nvSpPr>
          <p:cNvPr id="31" name="TextBox 30">
            <a:extLst>
              <a:ext uri="{FF2B5EF4-FFF2-40B4-BE49-F238E27FC236}">
                <a16:creationId xmlns:a16="http://schemas.microsoft.com/office/drawing/2014/main" id="{839312EE-C0D8-4C7B-8C04-BDB4497EC289}"/>
              </a:ext>
            </a:extLst>
          </p:cNvPr>
          <p:cNvSpPr txBox="1"/>
          <p:nvPr/>
        </p:nvSpPr>
        <p:spPr>
          <a:xfrm>
            <a:off x="3610854" y="2636406"/>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55</a:t>
            </a:r>
            <a:endParaRPr lang="en-US" sz="1200" dirty="0">
              <a:solidFill>
                <a:srgbClr val="2A0000"/>
              </a:solidFill>
              <a:latin typeface="Arial Nova Cond" panose="020B0506020202020204" pitchFamily="34" charset="0"/>
            </a:endParaRPr>
          </a:p>
        </p:txBody>
      </p:sp>
      <p:sp>
        <p:nvSpPr>
          <p:cNvPr id="32" name="TextBox 31">
            <a:extLst>
              <a:ext uri="{FF2B5EF4-FFF2-40B4-BE49-F238E27FC236}">
                <a16:creationId xmlns:a16="http://schemas.microsoft.com/office/drawing/2014/main" id="{16C8B17F-30ED-47C8-BCF4-350C46773004}"/>
              </a:ext>
            </a:extLst>
          </p:cNvPr>
          <p:cNvSpPr txBox="1"/>
          <p:nvPr/>
        </p:nvSpPr>
        <p:spPr>
          <a:xfrm>
            <a:off x="3610854" y="2227931"/>
            <a:ext cx="153888" cy="184666"/>
          </a:xfrm>
          <a:prstGeom prst="rect">
            <a:avLst/>
          </a:prstGeom>
          <a:noFill/>
        </p:spPr>
        <p:txBody>
          <a:bodyPr wrap="none" lIns="0" tIns="0" rIns="0" bIns="0" rtlCol="0">
            <a:spAutoFit/>
          </a:bodyPr>
          <a:lstStyle/>
          <a:p>
            <a:pPr algn="r" defTabSz="457200">
              <a:defRPr/>
            </a:pPr>
            <a:r>
              <a:rPr lang="fr-CA" sz="1200" dirty="0">
                <a:solidFill>
                  <a:srgbClr val="2A0000"/>
                </a:solidFill>
                <a:latin typeface="Arial Nova Cond" panose="020B0506020202020204" pitchFamily="34" charset="0"/>
              </a:rPr>
              <a:t>60</a:t>
            </a:r>
            <a:endParaRPr lang="en-US" sz="1200" dirty="0">
              <a:solidFill>
                <a:srgbClr val="2A0000"/>
              </a:solidFill>
              <a:latin typeface="Arial Nova Cond" panose="020B0506020202020204" pitchFamily="34" charset="0"/>
            </a:endParaRPr>
          </a:p>
        </p:txBody>
      </p:sp>
      <p:sp>
        <p:nvSpPr>
          <p:cNvPr id="33" name="TextBox 32">
            <a:extLst>
              <a:ext uri="{FF2B5EF4-FFF2-40B4-BE49-F238E27FC236}">
                <a16:creationId xmlns:a16="http://schemas.microsoft.com/office/drawing/2014/main" id="{708EC04F-EC85-463C-80C7-4C1F040A4F81}"/>
              </a:ext>
            </a:extLst>
          </p:cNvPr>
          <p:cNvSpPr txBox="1"/>
          <p:nvPr/>
        </p:nvSpPr>
        <p:spPr>
          <a:xfrm rot="16200000">
            <a:off x="2578816" y="3528835"/>
            <a:ext cx="1216679" cy="215444"/>
          </a:xfrm>
          <a:prstGeom prst="rect">
            <a:avLst/>
          </a:prstGeom>
          <a:noFill/>
        </p:spPr>
        <p:txBody>
          <a:bodyPr wrap="none" lIns="0" tIns="0" rIns="0" bIns="0" rtlCol="0">
            <a:spAutoFit/>
          </a:bodyPr>
          <a:lstStyle/>
          <a:p>
            <a:pPr algn="r" defTabSz="457200">
              <a:defRPr/>
            </a:pPr>
            <a:r>
              <a:rPr lang="fr-CA" sz="1400" dirty="0" err="1">
                <a:solidFill>
                  <a:srgbClr val="2A0000"/>
                </a:solidFill>
                <a:latin typeface="Arial Nova Cond" panose="020B0506020202020204" pitchFamily="34" charset="0"/>
              </a:rPr>
              <a:t>Estimated</a:t>
            </a:r>
            <a:r>
              <a:rPr lang="fr-CA" sz="1400" dirty="0">
                <a:solidFill>
                  <a:srgbClr val="2A0000"/>
                </a:solidFill>
                <a:latin typeface="Arial Nova Cond" panose="020B0506020202020204" pitchFamily="34" charset="0"/>
              </a:rPr>
              <a:t> EF (%)</a:t>
            </a:r>
            <a:endParaRPr lang="en-US" sz="1400" dirty="0">
              <a:solidFill>
                <a:srgbClr val="2A0000"/>
              </a:solidFill>
              <a:latin typeface="Arial Nova Cond" panose="020B0506020202020204" pitchFamily="34" charset="0"/>
            </a:endParaRPr>
          </a:p>
        </p:txBody>
      </p:sp>
      <p:sp>
        <p:nvSpPr>
          <p:cNvPr id="34" name="TextBox 33">
            <a:extLst>
              <a:ext uri="{FF2B5EF4-FFF2-40B4-BE49-F238E27FC236}">
                <a16:creationId xmlns:a16="http://schemas.microsoft.com/office/drawing/2014/main" id="{9779465E-B705-481F-A785-709C1CEC0DAC}"/>
              </a:ext>
            </a:extLst>
          </p:cNvPr>
          <p:cNvSpPr txBox="1"/>
          <p:nvPr/>
        </p:nvSpPr>
        <p:spPr>
          <a:xfrm>
            <a:off x="4641336" y="5589820"/>
            <a:ext cx="2284279" cy="215444"/>
          </a:xfrm>
          <a:prstGeom prst="rect">
            <a:avLst/>
          </a:prstGeom>
          <a:noFill/>
        </p:spPr>
        <p:txBody>
          <a:bodyPr wrap="none" lIns="0" tIns="0" rIns="0" bIns="0" rtlCol="0">
            <a:spAutoFit/>
          </a:bodyPr>
          <a:lstStyle/>
          <a:p>
            <a:pPr algn="ctr" defTabSz="457200">
              <a:defRPr/>
            </a:pPr>
            <a:r>
              <a:rPr lang="fr-CA" sz="1400" dirty="0">
                <a:solidFill>
                  <a:srgbClr val="2A0000"/>
                </a:solidFill>
                <a:latin typeface="Arial Nova Cond" panose="020B0506020202020204" pitchFamily="34" charset="0"/>
              </a:rPr>
              <a:t>Time </a:t>
            </a:r>
            <a:r>
              <a:rPr lang="fr-CA" sz="1400" dirty="0" err="1">
                <a:solidFill>
                  <a:srgbClr val="2A0000"/>
                </a:solidFill>
                <a:latin typeface="Arial Nova Cond" panose="020B0506020202020204" pitchFamily="34" charset="0"/>
              </a:rPr>
              <a:t>After</a:t>
            </a:r>
            <a:r>
              <a:rPr lang="fr-CA" sz="1400" dirty="0">
                <a:solidFill>
                  <a:srgbClr val="2A0000"/>
                </a:solidFill>
                <a:latin typeface="Arial Nova Cond" panose="020B0506020202020204" pitchFamily="34" charset="0"/>
              </a:rPr>
              <a:t> HF </a:t>
            </a:r>
            <a:r>
              <a:rPr lang="fr-CA" sz="1400" dirty="0" err="1">
                <a:solidFill>
                  <a:srgbClr val="2A0000"/>
                </a:solidFill>
                <a:latin typeface="Arial Nova Cond" panose="020B0506020202020204" pitchFamily="34" charset="0"/>
              </a:rPr>
              <a:t>Diagnosis</a:t>
            </a:r>
            <a:r>
              <a:rPr lang="fr-CA" sz="1400" dirty="0">
                <a:solidFill>
                  <a:srgbClr val="2A0000"/>
                </a:solidFill>
                <a:latin typeface="Arial Nova Cond" panose="020B0506020202020204" pitchFamily="34" charset="0"/>
              </a:rPr>
              <a:t> (</a:t>
            </a:r>
            <a:r>
              <a:rPr lang="fr-CA" sz="1400" dirty="0" err="1">
                <a:solidFill>
                  <a:srgbClr val="2A0000"/>
                </a:solidFill>
                <a:latin typeface="Arial Nova Cond" panose="020B0506020202020204" pitchFamily="34" charset="0"/>
              </a:rPr>
              <a:t>years</a:t>
            </a:r>
            <a:r>
              <a:rPr lang="fr-CA" sz="1400" dirty="0">
                <a:solidFill>
                  <a:srgbClr val="2A0000"/>
                </a:solidFill>
                <a:latin typeface="Arial Nova Cond" panose="020B0506020202020204" pitchFamily="34" charset="0"/>
              </a:rPr>
              <a:t>)</a:t>
            </a:r>
            <a:endParaRPr lang="en-US" sz="1400" dirty="0">
              <a:solidFill>
                <a:srgbClr val="2A0000"/>
              </a:solidFill>
              <a:latin typeface="Arial Nova Cond" panose="020B0506020202020204" pitchFamily="34" charset="0"/>
            </a:endParaRPr>
          </a:p>
        </p:txBody>
      </p:sp>
      <p:cxnSp>
        <p:nvCxnSpPr>
          <p:cNvPr id="35" name="Straight Connector 34">
            <a:extLst>
              <a:ext uri="{FF2B5EF4-FFF2-40B4-BE49-F238E27FC236}">
                <a16:creationId xmlns:a16="http://schemas.microsoft.com/office/drawing/2014/main" id="{BC37FBEB-BA78-4FD4-8D0A-33D500621121}"/>
              </a:ext>
            </a:extLst>
          </p:cNvPr>
          <p:cNvCxnSpPr>
            <a:cxnSpLocks/>
          </p:cNvCxnSpPr>
          <p:nvPr/>
        </p:nvCxnSpPr>
        <p:spPr>
          <a:xfrm>
            <a:off x="3870592" y="2361306"/>
            <a:ext cx="3729960" cy="518343"/>
          </a:xfrm>
          <a:prstGeom prst="line">
            <a:avLst/>
          </a:prstGeom>
          <a:ln w="31750">
            <a:solidFill>
              <a:srgbClr val="DCBA48"/>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2B00DD3-012F-42F5-A016-D2206A378149}"/>
              </a:ext>
            </a:extLst>
          </p:cNvPr>
          <p:cNvCxnSpPr>
            <a:cxnSpLocks/>
          </p:cNvCxnSpPr>
          <p:nvPr/>
        </p:nvCxnSpPr>
        <p:spPr>
          <a:xfrm>
            <a:off x="3870592" y="2299023"/>
            <a:ext cx="3729960" cy="405508"/>
          </a:xfrm>
          <a:prstGeom prst="line">
            <a:avLst/>
          </a:prstGeom>
          <a:ln w="19050">
            <a:solidFill>
              <a:srgbClr val="DCBA4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B54D214-4791-48FF-9DE6-C9B6E398750D}"/>
              </a:ext>
            </a:extLst>
          </p:cNvPr>
          <p:cNvCxnSpPr>
            <a:cxnSpLocks/>
          </p:cNvCxnSpPr>
          <p:nvPr/>
        </p:nvCxnSpPr>
        <p:spPr>
          <a:xfrm>
            <a:off x="3870592" y="2426132"/>
            <a:ext cx="3733462" cy="629464"/>
          </a:xfrm>
          <a:prstGeom prst="line">
            <a:avLst/>
          </a:prstGeom>
          <a:ln w="19050">
            <a:solidFill>
              <a:srgbClr val="DCBA4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D358089-8639-435F-8014-64DE3464B761}"/>
              </a:ext>
            </a:extLst>
          </p:cNvPr>
          <p:cNvCxnSpPr>
            <a:cxnSpLocks/>
          </p:cNvCxnSpPr>
          <p:nvPr/>
        </p:nvCxnSpPr>
        <p:spPr>
          <a:xfrm flipV="1">
            <a:off x="3870592" y="3910590"/>
            <a:ext cx="3733462" cy="581275"/>
          </a:xfrm>
          <a:prstGeom prst="line">
            <a:avLst/>
          </a:prstGeom>
          <a:ln w="19050">
            <a:solidFill>
              <a:srgbClr val="3BA79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99E84BD-0065-468A-9790-DBAEDE2170FB}"/>
              </a:ext>
            </a:extLst>
          </p:cNvPr>
          <p:cNvCxnSpPr>
            <a:cxnSpLocks/>
          </p:cNvCxnSpPr>
          <p:nvPr/>
        </p:nvCxnSpPr>
        <p:spPr>
          <a:xfrm flipV="1">
            <a:off x="3870592" y="4091448"/>
            <a:ext cx="3729960" cy="462735"/>
          </a:xfrm>
          <a:prstGeom prst="line">
            <a:avLst/>
          </a:prstGeom>
          <a:ln w="31750">
            <a:solidFill>
              <a:srgbClr val="3BA79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650585D-1449-4235-9BEE-5350E275049D}"/>
              </a:ext>
            </a:extLst>
          </p:cNvPr>
          <p:cNvCxnSpPr>
            <a:cxnSpLocks/>
          </p:cNvCxnSpPr>
          <p:nvPr/>
        </p:nvCxnSpPr>
        <p:spPr>
          <a:xfrm flipV="1">
            <a:off x="3870592" y="4266563"/>
            <a:ext cx="3733462" cy="346303"/>
          </a:xfrm>
          <a:prstGeom prst="line">
            <a:avLst/>
          </a:prstGeom>
          <a:ln w="19050">
            <a:solidFill>
              <a:srgbClr val="3BA79F"/>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B9DCEBB-14D6-47B2-B692-D51B24955192}"/>
              </a:ext>
            </a:extLst>
          </p:cNvPr>
          <p:cNvSpPr txBox="1"/>
          <p:nvPr/>
        </p:nvSpPr>
        <p:spPr>
          <a:xfrm>
            <a:off x="5145445" y="3817204"/>
            <a:ext cx="423193" cy="215444"/>
          </a:xfrm>
          <a:prstGeom prst="rect">
            <a:avLst/>
          </a:prstGeom>
          <a:noFill/>
        </p:spPr>
        <p:txBody>
          <a:bodyPr wrap="none" lIns="0" tIns="0" rIns="0" bIns="0" rtlCol="0">
            <a:spAutoFit/>
          </a:bodyPr>
          <a:lstStyle/>
          <a:p>
            <a:pPr algn="ctr" defTabSz="457200">
              <a:defRPr/>
            </a:pPr>
            <a:r>
              <a:rPr lang="fr-CA" sz="1400" dirty="0" err="1">
                <a:solidFill>
                  <a:srgbClr val="3BA79F"/>
                </a:solidFill>
                <a:latin typeface="Arial Nova Cond" panose="020B0506020202020204" pitchFamily="34" charset="0"/>
              </a:rPr>
              <a:t>HFrEF</a:t>
            </a:r>
            <a:endParaRPr lang="en-US" sz="1400" dirty="0">
              <a:solidFill>
                <a:srgbClr val="3BA79F"/>
              </a:solidFill>
              <a:latin typeface="Arial Nova Cond" panose="020B0506020202020204" pitchFamily="34" charset="0"/>
            </a:endParaRPr>
          </a:p>
        </p:txBody>
      </p:sp>
      <p:sp>
        <p:nvSpPr>
          <p:cNvPr id="42" name="TextBox 41">
            <a:extLst>
              <a:ext uri="{FF2B5EF4-FFF2-40B4-BE49-F238E27FC236}">
                <a16:creationId xmlns:a16="http://schemas.microsoft.com/office/drawing/2014/main" id="{E9059BFD-9E9C-4619-918D-54ACCE5BAE53}"/>
              </a:ext>
            </a:extLst>
          </p:cNvPr>
          <p:cNvSpPr txBox="1"/>
          <p:nvPr/>
        </p:nvSpPr>
        <p:spPr>
          <a:xfrm>
            <a:off x="5127962" y="2967461"/>
            <a:ext cx="453649" cy="215444"/>
          </a:xfrm>
          <a:prstGeom prst="rect">
            <a:avLst/>
          </a:prstGeom>
          <a:noFill/>
        </p:spPr>
        <p:txBody>
          <a:bodyPr wrap="none" lIns="0" tIns="0" rIns="0" bIns="0" rtlCol="0">
            <a:spAutoFit/>
          </a:bodyPr>
          <a:lstStyle/>
          <a:p>
            <a:pPr algn="ctr" defTabSz="457200">
              <a:defRPr/>
            </a:pPr>
            <a:r>
              <a:rPr lang="fr-CA" sz="1400" dirty="0" err="1">
                <a:solidFill>
                  <a:srgbClr val="DCBA48"/>
                </a:solidFill>
                <a:latin typeface="Arial Nova Cond" panose="020B0506020202020204" pitchFamily="34" charset="0"/>
              </a:rPr>
              <a:t>HFpEF</a:t>
            </a:r>
            <a:endParaRPr lang="en-US" sz="1400" dirty="0">
              <a:solidFill>
                <a:srgbClr val="DCBA48"/>
              </a:solidFill>
              <a:latin typeface="Arial Nova Cond" panose="020B0506020202020204" pitchFamily="34" charset="0"/>
            </a:endParaRPr>
          </a:p>
        </p:txBody>
      </p:sp>
      <p:sp>
        <p:nvSpPr>
          <p:cNvPr id="43" name="Text Box 3">
            <a:extLst>
              <a:ext uri="{FF2B5EF4-FFF2-40B4-BE49-F238E27FC236}">
                <a16:creationId xmlns:a16="http://schemas.microsoft.com/office/drawing/2014/main" id="{E223E9BE-139D-4C25-AD27-0449D4709C75}"/>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1200" dirty="0" err="1">
                <a:latin typeface="Arial Nova Cond" panose="020B0506020202020204" pitchFamily="34" charset="0"/>
              </a:rPr>
              <a:t>Dunlay</a:t>
            </a:r>
            <a:r>
              <a:rPr lang="en-US" altLang="en-US" sz="1200" dirty="0">
                <a:latin typeface="Arial Nova Cond" panose="020B0506020202020204" pitchFamily="34" charset="0"/>
              </a:rPr>
              <a:t> et al. Circ Heart Fail. 2012</a:t>
            </a:r>
          </a:p>
        </p:txBody>
      </p:sp>
    </p:spTree>
    <p:extLst>
      <p:ext uri="{BB962C8B-B14F-4D97-AF65-F5344CB8AC3E}">
        <p14:creationId xmlns:p14="http://schemas.microsoft.com/office/powerpoint/2010/main" val="185340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bunking Harmful Benefit Myths | CHAI">
            <a:extLst>
              <a:ext uri="{FF2B5EF4-FFF2-40B4-BE49-F238E27FC236}">
                <a16:creationId xmlns:a16="http://schemas.microsoft.com/office/drawing/2014/main" id="{220411F7-E247-4E86-9D3F-BEFB7007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854">
            <a:off x="8625718" y="599211"/>
            <a:ext cx="3374571" cy="1771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FF2B35-CE01-4669-B1FF-B29B80BDD324}"/>
              </a:ext>
            </a:extLst>
          </p:cNvPr>
          <p:cNvSpPr>
            <a:spLocks noGrp="1"/>
          </p:cNvSpPr>
          <p:nvPr>
            <p:ph type="title"/>
          </p:nvPr>
        </p:nvSpPr>
        <p:spPr/>
        <p:txBody>
          <a:bodyPr/>
          <a:lstStyle/>
          <a:p>
            <a:r>
              <a:rPr lang="en-US" dirty="0"/>
              <a:t>Myth #3</a:t>
            </a:r>
          </a:p>
        </p:txBody>
      </p:sp>
      <p:sp>
        <p:nvSpPr>
          <p:cNvPr id="3" name="Content Placeholder 2">
            <a:extLst>
              <a:ext uri="{FF2B5EF4-FFF2-40B4-BE49-F238E27FC236}">
                <a16:creationId xmlns:a16="http://schemas.microsoft.com/office/drawing/2014/main" id="{86E3741D-DD15-462D-8D30-D4FF30F8A8BA}"/>
              </a:ext>
            </a:extLst>
          </p:cNvPr>
          <p:cNvSpPr>
            <a:spLocks noGrp="1"/>
          </p:cNvSpPr>
          <p:nvPr>
            <p:ph idx="1"/>
          </p:nvPr>
        </p:nvSpPr>
        <p:spPr>
          <a:xfrm>
            <a:off x="695400" y="1484784"/>
            <a:ext cx="8784976" cy="4692179"/>
          </a:xfrm>
        </p:spPr>
        <p:txBody>
          <a:bodyPr/>
          <a:lstStyle/>
          <a:p>
            <a:r>
              <a:rPr lang="fr-CA" sz="2800" dirty="0"/>
              <a:t>The timing of ICD implant </a:t>
            </a:r>
            <a:r>
              <a:rPr lang="fr-CA" sz="2800" dirty="0" err="1"/>
              <a:t>is</a:t>
            </a:r>
            <a:r>
              <a:rPr lang="fr-CA" sz="2800" dirty="0"/>
              <a:t> not </a:t>
            </a:r>
            <a:r>
              <a:rPr lang="fr-CA" sz="2800" dirty="0" err="1"/>
              <a:t>very</a:t>
            </a:r>
            <a:r>
              <a:rPr lang="fr-CA" sz="2800" dirty="0"/>
              <a:t> important as patients are </a:t>
            </a:r>
            <a:r>
              <a:rPr lang="fr-CA" sz="2800" dirty="0" err="1"/>
              <a:t>optimized</a:t>
            </a:r>
            <a:r>
              <a:rPr lang="fr-CA" sz="2800" dirty="0"/>
              <a:t> on GDMT </a:t>
            </a:r>
            <a:r>
              <a:rPr lang="fr-CA" sz="2800" dirty="0" err="1"/>
              <a:t>after</a:t>
            </a:r>
            <a:r>
              <a:rPr lang="fr-CA" sz="2800" dirty="0"/>
              <a:t> anyway…</a:t>
            </a:r>
            <a:endParaRPr lang="fr-FR" sz="2800" dirty="0"/>
          </a:p>
          <a:p>
            <a:endParaRPr lang="en-US" dirty="0"/>
          </a:p>
        </p:txBody>
      </p:sp>
    </p:spTree>
    <p:extLst>
      <p:ext uri="{BB962C8B-B14F-4D97-AF65-F5344CB8AC3E}">
        <p14:creationId xmlns:p14="http://schemas.microsoft.com/office/powerpoint/2010/main" val="4055958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5DA1-DCF6-453F-A080-79CA1C80C5E0}"/>
              </a:ext>
            </a:extLst>
          </p:cNvPr>
          <p:cNvSpPr>
            <a:spLocks noGrp="1"/>
          </p:cNvSpPr>
          <p:nvPr>
            <p:ph type="title"/>
          </p:nvPr>
        </p:nvSpPr>
        <p:spPr/>
        <p:txBody>
          <a:bodyPr/>
          <a:lstStyle/>
          <a:p>
            <a:r>
              <a:rPr lang="en-US" dirty="0"/>
              <a:t>Myth #3 – Patients are optimized after ICD implant</a:t>
            </a:r>
          </a:p>
        </p:txBody>
      </p:sp>
      <p:pic>
        <p:nvPicPr>
          <p:cNvPr id="4" name="Espace réservé du contenu 3">
            <a:extLst>
              <a:ext uri="{FF2B5EF4-FFF2-40B4-BE49-F238E27FC236}">
                <a16:creationId xmlns:a16="http://schemas.microsoft.com/office/drawing/2014/main" id="{0B7E1890-9AA1-4369-80EC-4E543072E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449171"/>
            <a:ext cx="4058194" cy="4504596"/>
          </a:xfrm>
          <a:prstGeom prst="rect">
            <a:avLst/>
          </a:prstGeom>
          <a:ln>
            <a:solidFill>
              <a:schemeClr val="tx1"/>
            </a:solidFill>
          </a:ln>
        </p:spPr>
      </p:pic>
      <p:pic>
        <p:nvPicPr>
          <p:cNvPr id="5" name="Image 4">
            <a:extLst>
              <a:ext uri="{FF2B5EF4-FFF2-40B4-BE49-F238E27FC236}">
                <a16:creationId xmlns:a16="http://schemas.microsoft.com/office/drawing/2014/main" id="{389EC156-ADE8-4ACC-A3AB-0A8B24C00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848" y="2492896"/>
            <a:ext cx="7246729" cy="2417146"/>
          </a:xfrm>
          <a:prstGeom prst="rect">
            <a:avLst/>
          </a:prstGeom>
          <a:ln>
            <a:solidFill>
              <a:schemeClr val="tx1"/>
            </a:solidFill>
          </a:ln>
        </p:spPr>
      </p:pic>
    </p:spTree>
    <p:extLst>
      <p:ext uri="{BB962C8B-B14F-4D97-AF65-F5344CB8AC3E}">
        <p14:creationId xmlns:p14="http://schemas.microsoft.com/office/powerpoint/2010/main" val="105443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268-3065-40E5-BE57-8044BDECA686}"/>
              </a:ext>
            </a:extLst>
          </p:cNvPr>
          <p:cNvSpPr>
            <a:spLocks noGrp="1"/>
          </p:cNvSpPr>
          <p:nvPr>
            <p:ph type="title"/>
          </p:nvPr>
        </p:nvSpPr>
        <p:spPr/>
        <p:txBody>
          <a:bodyPr>
            <a:normAutofit fontScale="90000"/>
          </a:bodyPr>
          <a:lstStyle/>
          <a:p>
            <a:r>
              <a:rPr lang="en-US" dirty="0"/>
              <a:t>Paradigm for potential benefit of primary prevention ICD based on the ratio of sudden death to total mortality</a:t>
            </a:r>
          </a:p>
        </p:txBody>
      </p:sp>
      <p:pic>
        <p:nvPicPr>
          <p:cNvPr id="4" name="New picture">
            <a:extLst>
              <a:ext uri="{FF2B5EF4-FFF2-40B4-BE49-F238E27FC236}">
                <a16:creationId xmlns:a16="http://schemas.microsoft.com/office/drawing/2014/main" id="{E3178A5E-0D64-48AA-816E-3F5003860308}"/>
              </a:ext>
            </a:extLst>
          </p:cNvPr>
          <p:cNvPicPr/>
          <p:nvPr/>
        </p:nvPicPr>
        <p:blipFill>
          <a:blip r:embed="rId3"/>
          <a:stretch>
            <a:fillRect/>
          </a:stretch>
        </p:blipFill>
        <p:spPr>
          <a:xfrm>
            <a:off x="338411" y="1439094"/>
            <a:ext cx="7239000" cy="4373880"/>
          </a:xfrm>
          <a:prstGeom prst="rect">
            <a:avLst/>
          </a:prstGeom>
        </p:spPr>
      </p:pic>
      <p:sp>
        <p:nvSpPr>
          <p:cNvPr id="5" name="Espace réservé du contenu 2">
            <a:extLst>
              <a:ext uri="{FF2B5EF4-FFF2-40B4-BE49-F238E27FC236}">
                <a16:creationId xmlns:a16="http://schemas.microsoft.com/office/drawing/2014/main" id="{E18D3380-BD4C-4FD0-AD5D-EC733C9F17F3}"/>
              </a:ext>
            </a:extLst>
          </p:cNvPr>
          <p:cNvSpPr txBox="1">
            <a:spLocks/>
          </p:cNvSpPr>
          <p:nvPr/>
        </p:nvSpPr>
        <p:spPr>
          <a:xfrm>
            <a:off x="6672064" y="1531437"/>
            <a:ext cx="5181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Who benefits from a defibrillator?</a:t>
            </a:r>
          </a:p>
          <a:p>
            <a:pPr lvl="1"/>
            <a:r>
              <a:rPr lang="en-US" dirty="0"/>
              <a:t>risk of sudden death and </a:t>
            </a:r>
          </a:p>
          <a:p>
            <a:pPr lvl="1"/>
            <a:r>
              <a:rPr lang="en-US" dirty="0"/>
              <a:t>competing risk of other, non-sudden causes of death. </a:t>
            </a:r>
          </a:p>
          <a:p>
            <a:r>
              <a:rPr lang="en-US" sz="2400" dirty="0"/>
              <a:t>The balance of these risks is changing.</a:t>
            </a:r>
          </a:p>
          <a:p>
            <a:r>
              <a:rPr lang="en-US" sz="2400" dirty="0"/>
              <a:t>Calling into question whether historic evidence for the use of defibrillators remains robust in the modern era.</a:t>
            </a:r>
          </a:p>
        </p:txBody>
      </p:sp>
      <p:sp>
        <p:nvSpPr>
          <p:cNvPr id="6" name="Footer Placeholder 3">
            <a:extLst>
              <a:ext uri="{FF2B5EF4-FFF2-40B4-BE49-F238E27FC236}">
                <a16:creationId xmlns:a16="http://schemas.microsoft.com/office/drawing/2014/main" id="{84534D7C-CC73-49A8-A516-0BE26C6CF204}"/>
              </a:ext>
            </a:extLst>
          </p:cNvPr>
          <p:cNvSpPr txBox="1">
            <a:spLocks/>
          </p:cNvSpPr>
          <p:nvPr/>
        </p:nvSpPr>
        <p:spPr>
          <a:xfrm>
            <a:off x="119336" y="5629275"/>
            <a:ext cx="7677150" cy="863600"/>
          </a:xfrm>
          <a:prstGeom prst="rect">
            <a:avLst/>
          </a:prstGeom>
          <a:noFill/>
          <a:ln>
            <a:noFill/>
            <a:miter lim="800000"/>
          </a:ln>
        </p:spPr>
        <p:txBody>
          <a:bodyPr vert="horz" lIns="180000" tIns="0" rIns="180000" bIns="0" rtlCol="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342900" marR="0" indent="-342900" algn="l" defTabSz="914400" rtl="0" eaLnBrk="0" fontAlgn="base" latinLnBrk="0" hangingPunct="0">
              <a:lnSpc>
                <a:spcPct val="100000"/>
              </a:lnSpc>
              <a:spcBef>
                <a:spcPct val="20000"/>
              </a:spcBef>
              <a:spcAft>
                <a:spcPct val="0"/>
              </a:spcAft>
              <a:buClrTx/>
              <a:buSzTx/>
              <a:buFont typeface="Arial" pitchFamily="34" charset="0"/>
              <a:buChar char="•"/>
              <a:tabLst/>
              <a:defRPr kumimoji="0" lang="en-US" altLang="en-US" sz="1600" b="0" i="0" u="none" strike="noStrike" kern="1200" cap="none" spc="0" normalizeH="0" baseline="0">
                <a:ln>
                  <a:noFill/>
                </a:ln>
                <a:solidFill>
                  <a:schemeClr val="tx1"/>
                </a:solidFill>
                <a:effectLst/>
                <a:uFillTx/>
                <a:latin typeface="+mn-lt"/>
                <a:ea typeface="+mn-ea"/>
                <a:cs typeface="+mn-cs"/>
                <a:sym typeface="Calibri"/>
              </a:defRPr>
            </a:lvl1pPr>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kumimoji="0" lang="en-US" altLang="en-US" sz="1400" b="0" i="0" u="none" strike="noStrike" kern="1200" cap="none" spc="0" normalizeH="0" baseline="0">
                <a:ln>
                  <a:noFill/>
                </a:ln>
                <a:solidFill>
                  <a:schemeClr val="tx1"/>
                </a:solidFill>
                <a:effectLst/>
                <a:uFillTx/>
                <a:latin typeface="+mn-lt"/>
                <a:ea typeface="+mn-ea"/>
                <a:cs typeface="+mn-cs"/>
                <a:sym typeface="Calibri"/>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kumimoji="0" lang="en-US" altLang="en-US" sz="1200" b="0" i="0" u="none" strike="noStrike" kern="1200" cap="none" spc="0" normalizeH="0" baseline="0">
                <a:ln>
                  <a:noFill/>
                </a:ln>
                <a:solidFill>
                  <a:schemeClr val="tx1"/>
                </a:solidFill>
                <a:effectLst/>
                <a:uFillTx/>
                <a:latin typeface="+mn-lt"/>
                <a:ea typeface="+mn-ea"/>
                <a:cs typeface="+mn-cs"/>
                <a:sym typeface="Calibri"/>
              </a:defRPr>
            </a:lvl3pPr>
            <a:lvl4pPr marL="16002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kumimoji="0" lang="en-US" altLang="en-US" sz="1200" b="0" i="0" u="none" strike="noStrike" kern="1200" cap="none" spc="0" normalizeH="0" baseline="0">
                <a:ln>
                  <a:noFill/>
                </a:ln>
                <a:solidFill>
                  <a:schemeClr val="tx1"/>
                </a:solidFill>
                <a:effectLst/>
                <a:uFillTx/>
                <a:latin typeface="+mn-lt"/>
                <a:ea typeface="+mn-ea"/>
                <a:cs typeface="+mn-cs"/>
                <a:sym typeface="Calibri"/>
              </a:defRPr>
            </a:lvl4pPr>
            <a:lvl5pPr marL="20574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kumimoji="0" lang="en-US" altLang="en-US" sz="1100" b="0" i="0" u="none" strike="noStrike" kern="1200" cap="none" spc="0" normalizeH="0" baseline="0">
                <a:ln>
                  <a:noFill/>
                </a:ln>
                <a:solidFill>
                  <a:schemeClr val="tx1"/>
                </a:solidFill>
                <a:effectLst/>
                <a:uFillTx/>
                <a:latin typeface="+mn-lt"/>
                <a:ea typeface="+mn-ea"/>
                <a:cs typeface="+mn-cs"/>
                <a:sym typeface="Calibri"/>
              </a:defRPr>
            </a:lvl5pPr>
            <a:lvl6pPr marL="2514600" marR="0" indent="-228600" algn="l" defTabSz="914400" rtl="0" eaLnBrk="1" fontAlgn="auto" latinLnBrk="0" hangingPunct="1">
              <a:lnSpc>
                <a:spcPct val="90000"/>
              </a:lnSpc>
              <a:spcBef>
                <a:spcPts val="500"/>
              </a:spcBef>
              <a:spcAft>
                <a:spcPts val="0"/>
              </a:spcAft>
              <a:buClrTx/>
              <a:buSzTx/>
              <a:buFont typeface="Arial" pitchFamily="34" charset="0"/>
              <a:buChar char="•"/>
              <a:tabLst/>
              <a:defRPr kumimoji="0" lang="en-US" altLang="en-US" sz="1800" b="0" i="0" u="none" strike="noStrike" kern="1200" cap="none" spc="0" normalizeH="0" baseline="0">
                <a:ln>
                  <a:noFill/>
                </a:ln>
                <a:solidFill>
                  <a:schemeClr val="tx1"/>
                </a:solidFill>
                <a:effectLst/>
                <a:uFillTx/>
                <a:latin typeface="+mn-lt"/>
                <a:ea typeface="+mn-ea"/>
                <a:cs typeface="+mn-cs"/>
                <a:sym typeface="Calibri"/>
              </a:defRPr>
            </a:lvl6pPr>
            <a:lvl7pPr marL="2971800" marR="0" indent="-228600" algn="l" defTabSz="914400" rtl="0" eaLnBrk="1" fontAlgn="auto" latinLnBrk="0" hangingPunct="1">
              <a:lnSpc>
                <a:spcPct val="90000"/>
              </a:lnSpc>
              <a:spcBef>
                <a:spcPts val="500"/>
              </a:spcBef>
              <a:spcAft>
                <a:spcPts val="0"/>
              </a:spcAft>
              <a:buClrTx/>
              <a:buSzTx/>
              <a:buFont typeface="Arial" pitchFamily="34" charset="0"/>
              <a:buChar char="•"/>
              <a:tabLst/>
              <a:defRPr kumimoji="0" lang="en-US" altLang="en-US" sz="1800" b="0" i="0" u="none" strike="noStrike" kern="1200" cap="none" spc="0" normalizeH="0" baseline="0">
                <a:ln>
                  <a:noFill/>
                </a:ln>
                <a:solidFill>
                  <a:schemeClr val="tx1"/>
                </a:solidFill>
                <a:effectLst/>
                <a:uFillTx/>
                <a:latin typeface="+mn-lt"/>
                <a:ea typeface="+mn-ea"/>
                <a:cs typeface="+mn-cs"/>
                <a:sym typeface="Calibri"/>
              </a:defRPr>
            </a:lvl7pPr>
            <a:lvl8pPr marL="3429000" marR="0" indent="-228600" algn="l" defTabSz="914400" rtl="0" eaLnBrk="1" fontAlgn="auto" latinLnBrk="0" hangingPunct="1">
              <a:lnSpc>
                <a:spcPct val="90000"/>
              </a:lnSpc>
              <a:spcBef>
                <a:spcPts val="500"/>
              </a:spcBef>
              <a:spcAft>
                <a:spcPts val="0"/>
              </a:spcAft>
              <a:buClrTx/>
              <a:buSzTx/>
              <a:buFont typeface="Arial" pitchFamily="34" charset="0"/>
              <a:buChar char="•"/>
              <a:tabLst/>
              <a:defRPr kumimoji="0" lang="en-US" altLang="en-US" sz="1800" b="0" i="0" u="none" strike="noStrike" kern="1200" cap="none" spc="0" normalizeH="0" baseline="0">
                <a:ln>
                  <a:noFill/>
                </a:ln>
                <a:solidFill>
                  <a:schemeClr val="tx1"/>
                </a:solidFill>
                <a:effectLst/>
                <a:uFillTx/>
                <a:latin typeface="+mn-lt"/>
                <a:ea typeface="+mn-ea"/>
                <a:cs typeface="+mn-cs"/>
                <a:sym typeface="Calibri"/>
              </a:defRPr>
            </a:lvl8pPr>
            <a:lvl9pPr marL="3886200" marR="0" indent="-228600" algn="l" defTabSz="914400" rtl="0" eaLnBrk="1" fontAlgn="auto" latinLnBrk="0" hangingPunct="1">
              <a:lnSpc>
                <a:spcPct val="90000"/>
              </a:lnSpc>
              <a:spcBef>
                <a:spcPts val="500"/>
              </a:spcBef>
              <a:spcAft>
                <a:spcPts val="0"/>
              </a:spcAft>
              <a:buClrTx/>
              <a:buSzTx/>
              <a:buFont typeface="Arial" pitchFamily="34" charset="0"/>
              <a:buChar char="•"/>
              <a:tabLst/>
              <a:defRPr kumimoji="0" lang="en-US" altLang="en-US" sz="1800" b="0" i="0" u="none" strike="noStrike" kern="1200" cap="none" spc="0" normalizeH="0" baseline="0">
                <a:ln>
                  <a:noFill/>
                </a:ln>
                <a:solidFill>
                  <a:schemeClr val="tx1"/>
                </a:solidFill>
                <a:effectLst/>
                <a:uFillTx/>
                <a:latin typeface="+mn-lt"/>
                <a:ea typeface="+mn-ea"/>
                <a:cs typeface="+mn-cs"/>
                <a:sym typeface="Calibri"/>
              </a:defRPr>
            </a:lvl9pPr>
          </a:lstStyle>
          <a:p>
            <a:pPr marL="0" indent="0" eaLnBrk="1" hangingPunct="1">
              <a:spcBef>
                <a:spcPct val="0"/>
              </a:spcBef>
              <a:spcAft>
                <a:spcPts val="600"/>
              </a:spcAft>
              <a:buFont typeface="Arial" pitchFamily="34" charset="0"/>
              <a:buNone/>
            </a:pPr>
            <a:r>
              <a:rPr lang="en-US" sz="1000" i="1">
                <a:solidFill>
                  <a:srgbClr val="333333"/>
                </a:solidFill>
              </a:rPr>
              <a:t>Eur Heart J</a:t>
            </a:r>
            <a:r>
              <a:rPr lang="en-US" sz="1000">
                <a:solidFill>
                  <a:srgbClr val="333333"/>
                </a:solidFill>
              </a:rPr>
              <a:t>, Volume 41, Issue 36, 21 September 2020, Pages 3448–3450, </a:t>
            </a:r>
            <a:r>
              <a:rPr lang="en-US" sz="1000">
                <a:solidFill>
                  <a:srgbClr val="333333"/>
                </a:solidFill>
                <a:hlinkClick r:id="rId4"/>
              </a:rPr>
              <a:t>https://doi.org/10.1093/eurheartj/ehaa324</a:t>
            </a:r>
            <a:endParaRPr lang="en-US" sz="1000">
              <a:solidFill>
                <a:srgbClr val="333333"/>
              </a:solidFill>
            </a:endParaRPr>
          </a:p>
          <a:p>
            <a:pPr marL="0" indent="0" eaLnBrk="1" hangingPunct="1">
              <a:spcBef>
                <a:spcPct val="0"/>
              </a:spcBef>
              <a:spcAft>
                <a:spcPts val="600"/>
              </a:spcAft>
              <a:buFont typeface="Arial" pitchFamily="34" charset="0"/>
              <a:buNone/>
            </a:pPr>
            <a:r>
              <a:rPr lang="en-US" sz="800">
                <a:solidFill>
                  <a:srgbClr val="2A2A2A"/>
                </a:solidFill>
              </a:rPr>
              <a:t>The content of this slide may be subject to copyright: please see the slide notes for details.</a:t>
            </a:r>
            <a:endParaRPr lang="en-US" sz="800" dirty="0">
              <a:solidFill>
                <a:srgbClr val="333333"/>
              </a:solidFill>
            </a:endParaRPr>
          </a:p>
        </p:txBody>
      </p:sp>
    </p:spTree>
    <p:extLst>
      <p:ext uri="{BB962C8B-B14F-4D97-AF65-F5344CB8AC3E}">
        <p14:creationId xmlns:p14="http://schemas.microsoft.com/office/powerpoint/2010/main" val="387200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5DA1-DCF6-453F-A080-79CA1C80C5E0}"/>
              </a:ext>
            </a:extLst>
          </p:cNvPr>
          <p:cNvSpPr>
            <a:spLocks noGrp="1"/>
          </p:cNvSpPr>
          <p:nvPr>
            <p:ph type="title"/>
          </p:nvPr>
        </p:nvSpPr>
        <p:spPr>
          <a:xfrm>
            <a:off x="695400" y="1805285"/>
            <a:ext cx="10801200" cy="975643"/>
          </a:xfrm>
        </p:spPr>
        <p:txBody>
          <a:bodyPr>
            <a:normAutofit/>
          </a:bodyPr>
          <a:lstStyle/>
          <a:p>
            <a:r>
              <a:rPr lang="en-US" sz="4800" dirty="0"/>
              <a:t>Back to Mike’s cases…</a:t>
            </a:r>
          </a:p>
        </p:txBody>
      </p:sp>
      <p:sp>
        <p:nvSpPr>
          <p:cNvPr id="3" name="Content Placeholder 2">
            <a:extLst>
              <a:ext uri="{FF2B5EF4-FFF2-40B4-BE49-F238E27FC236}">
                <a16:creationId xmlns:a16="http://schemas.microsoft.com/office/drawing/2014/main" id="{556A5E86-1972-4FA3-ADB8-5C79B9D27BBC}"/>
              </a:ext>
            </a:extLst>
          </p:cNvPr>
          <p:cNvSpPr>
            <a:spLocks noGrp="1"/>
          </p:cNvSpPr>
          <p:nvPr>
            <p:ph idx="1"/>
          </p:nvPr>
        </p:nvSpPr>
        <p:spPr>
          <a:xfrm>
            <a:off x="695400" y="2996952"/>
            <a:ext cx="10801200" cy="3180011"/>
          </a:xfrm>
        </p:spPr>
        <p:txBody>
          <a:bodyPr/>
          <a:lstStyle/>
          <a:p>
            <a:pPr marL="0" indent="0">
              <a:buNone/>
            </a:pPr>
            <a:r>
              <a:rPr lang="en-US" b="1" dirty="0">
                <a:solidFill>
                  <a:srgbClr val="F33A45"/>
                </a:solidFill>
              </a:rPr>
              <a:t>ICD for ALL?</a:t>
            </a:r>
          </a:p>
        </p:txBody>
      </p:sp>
    </p:spTree>
    <p:extLst>
      <p:ext uri="{BB962C8B-B14F-4D97-AF65-F5344CB8AC3E}">
        <p14:creationId xmlns:p14="http://schemas.microsoft.com/office/powerpoint/2010/main" val="40260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03768" y="2205732"/>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Michael McDonald</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FRCPC</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Toronto,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29072"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502236" y="4298484"/>
            <a:ext cx="5994364" cy="1875165"/>
          </a:xfrm>
          <a:prstGeom prst="rect">
            <a:avLst/>
          </a:prstGeom>
        </p:spPr>
        <p:txBody>
          <a:bodyPr vert="horz" lIns="91440" tIns="45720" rIns="91440" bIns="45720" rtlCol="0" anchor="t">
            <a:normAutofit fontScale="92500" lnSpcReduction="10000"/>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Associate Professor, University of Toronto</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Medical Director, Ted Rogers Centre of Excellence in Heart Function</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Medical Director, Ajmera Heart Transplant Program, University Health Network</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Martha Rogers Chair in Heart Failure Education</a:t>
            </a:r>
          </a:p>
        </p:txBody>
      </p:sp>
      <p:pic>
        <p:nvPicPr>
          <p:cNvPr id="5" name="Picture 4">
            <a:extLst>
              <a:ext uri="{FF2B5EF4-FFF2-40B4-BE49-F238E27FC236}">
                <a16:creationId xmlns:a16="http://schemas.microsoft.com/office/drawing/2014/main" id="{A565AF51-FC3F-4D2C-BFB1-B7E1DFF06A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720" y="476672"/>
            <a:ext cx="5472608" cy="5472608"/>
          </a:xfrm>
          <a:prstGeom prst="rect">
            <a:avLst/>
          </a:prstGeom>
        </p:spPr>
      </p:pic>
    </p:spTree>
    <p:extLst>
      <p:ext uri="{BB962C8B-B14F-4D97-AF65-F5344CB8AC3E}">
        <p14:creationId xmlns:p14="http://schemas.microsoft.com/office/powerpoint/2010/main" val="257326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268-3065-40E5-BE57-8044BDECA686}"/>
              </a:ext>
            </a:extLst>
          </p:cNvPr>
          <p:cNvSpPr>
            <a:spLocks noGrp="1"/>
          </p:cNvSpPr>
          <p:nvPr>
            <p:ph type="title"/>
          </p:nvPr>
        </p:nvSpPr>
        <p:spPr/>
        <p:txBody>
          <a:bodyPr/>
          <a:lstStyle/>
          <a:p>
            <a:r>
              <a:rPr lang="en-US" dirty="0"/>
              <a:t>CRT-D should be POST OPTIMIZATION</a:t>
            </a:r>
          </a:p>
        </p:txBody>
      </p:sp>
      <p:pic>
        <p:nvPicPr>
          <p:cNvPr id="4" name="Image 3">
            <a:extLst>
              <a:ext uri="{FF2B5EF4-FFF2-40B4-BE49-F238E27FC236}">
                <a16:creationId xmlns:a16="http://schemas.microsoft.com/office/drawing/2014/main" id="{76C3FEA7-01D6-46B6-B139-E6168A3CA399}"/>
              </a:ext>
            </a:extLst>
          </p:cNvPr>
          <p:cNvPicPr>
            <a:picLocks noChangeAspect="1"/>
          </p:cNvPicPr>
          <p:nvPr/>
        </p:nvPicPr>
        <p:blipFill rotWithShape="1">
          <a:blip r:embed="rId3"/>
          <a:srcRect t="3014"/>
          <a:stretch/>
        </p:blipFill>
        <p:spPr>
          <a:xfrm>
            <a:off x="2358938" y="1289611"/>
            <a:ext cx="7474124" cy="5019710"/>
          </a:xfrm>
          <a:prstGeom prst="rect">
            <a:avLst/>
          </a:prstGeom>
        </p:spPr>
      </p:pic>
      <p:sp>
        <p:nvSpPr>
          <p:cNvPr id="5" name="Rectangle à coins arrondis 2">
            <a:extLst>
              <a:ext uri="{FF2B5EF4-FFF2-40B4-BE49-F238E27FC236}">
                <a16:creationId xmlns:a16="http://schemas.microsoft.com/office/drawing/2014/main" id="{AAF1F92D-9426-416D-937A-3DA58A2EB060}"/>
              </a:ext>
            </a:extLst>
          </p:cNvPr>
          <p:cNvSpPr/>
          <p:nvPr/>
        </p:nvSpPr>
        <p:spPr>
          <a:xfrm>
            <a:off x="3143672" y="4365103"/>
            <a:ext cx="5976664" cy="18002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387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the picture&#10;&#10;Description automatically generated with medium confidence">
            <a:extLst>
              <a:ext uri="{FF2B5EF4-FFF2-40B4-BE49-F238E27FC236}">
                <a16:creationId xmlns:a16="http://schemas.microsoft.com/office/drawing/2014/main" id="{B87FA488-E114-44F7-87FF-9D3E76519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40"/>
            <a:ext cx="5087888" cy="6359860"/>
          </a:xfrm>
          <a:prstGeom prst="rect">
            <a:avLst/>
          </a:prstGeom>
        </p:spPr>
      </p:pic>
      <p:sp>
        <p:nvSpPr>
          <p:cNvPr id="16" name="Rectangle 15">
            <a:extLst>
              <a:ext uri="{FF2B5EF4-FFF2-40B4-BE49-F238E27FC236}">
                <a16:creationId xmlns:a16="http://schemas.microsoft.com/office/drawing/2014/main" id="{2D2ACB2A-6625-42C5-8DC3-86842DE022BF}"/>
              </a:ext>
            </a:extLst>
          </p:cNvPr>
          <p:cNvSpPr/>
          <p:nvPr/>
        </p:nvSpPr>
        <p:spPr>
          <a:xfrm>
            <a:off x="5375920" y="2184827"/>
            <a:ext cx="660005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Mustafa Toma</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a:t>
            </a:r>
            <a:endParaRPr lang="en-CA" sz="2000" b="1" dirty="0">
              <a:solidFill>
                <a:srgbClr val="FFFFFF"/>
              </a:solidFill>
              <a:latin typeface="Arial Nova Cond" panose="020B050602020202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Referral for ICD / CRT</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47944"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Clinical Professor,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Education Director, UBC Division of Cardiology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Director, Heart Transplant and MCS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Program Director, Advanced Heart Failure/Transplant Training Division of Cardiology, St. Paul's Hospital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976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@mustoma</a:t>
            </a:r>
          </a:p>
        </p:txBody>
      </p:sp>
    </p:spTree>
    <p:extLst>
      <p:ext uri="{BB962C8B-B14F-4D97-AF65-F5344CB8AC3E}">
        <p14:creationId xmlns:p14="http://schemas.microsoft.com/office/powerpoint/2010/main" val="1445380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Review evidence for reverse modelling with the new HF therapies</a:t>
            </a:r>
          </a:p>
          <a:p>
            <a:pPr marL="514350" indent="-514350">
              <a:spcAft>
                <a:spcPts val="1200"/>
              </a:spcAft>
              <a:buFont typeface="+mj-lt"/>
              <a:buAutoNum type="arabicPeriod"/>
            </a:pPr>
            <a:r>
              <a:rPr lang="en-US" dirty="0"/>
              <a:t>Discuss the timing of device implantation using the new HF </a:t>
            </a:r>
            <a:r>
              <a:rPr lang="en-US"/>
              <a:t>treatment algorithm</a:t>
            </a: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325923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30E1-D781-43FD-B9E9-AF5C1D9799B4}"/>
              </a:ext>
            </a:extLst>
          </p:cNvPr>
          <p:cNvSpPr>
            <a:spLocks noGrp="1"/>
          </p:cNvSpPr>
          <p:nvPr>
            <p:ph type="title"/>
          </p:nvPr>
        </p:nvSpPr>
        <p:spPr/>
        <p:txBody>
          <a:bodyPr/>
          <a:lstStyle/>
          <a:p>
            <a:r>
              <a:rPr lang="en-US" dirty="0"/>
              <a:t>Guideline approach to treatment goals in </a:t>
            </a:r>
            <a:r>
              <a:rPr lang="en-US" dirty="0" err="1"/>
              <a:t>HFrEF</a:t>
            </a:r>
            <a:endParaRPr lang="en-US" dirty="0"/>
          </a:p>
        </p:txBody>
      </p:sp>
      <p:pic>
        <p:nvPicPr>
          <p:cNvPr id="4" name="Content Placeholder 5">
            <a:extLst>
              <a:ext uri="{FF2B5EF4-FFF2-40B4-BE49-F238E27FC236}">
                <a16:creationId xmlns:a16="http://schemas.microsoft.com/office/drawing/2014/main" id="{346CAB9A-9780-4D3B-B510-50606423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889" y="1124744"/>
            <a:ext cx="7848221" cy="5147728"/>
          </a:xfrm>
          <a:prstGeom prst="rect">
            <a:avLst/>
          </a:prstGeom>
        </p:spPr>
      </p:pic>
    </p:spTree>
    <p:extLst>
      <p:ext uri="{BB962C8B-B14F-4D97-AF65-F5344CB8AC3E}">
        <p14:creationId xmlns:p14="http://schemas.microsoft.com/office/powerpoint/2010/main" val="325925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 Scale balance icon in comic style. Justice cartoon vector illustration on  white isolated background. Judgment splash effect business concept. premium  vector in Adobe Illustrator ai ( .ai ) format, Encapsulated PostScript">
            <a:extLst>
              <a:ext uri="{FF2B5EF4-FFF2-40B4-BE49-F238E27FC236}">
                <a16:creationId xmlns:a16="http://schemas.microsoft.com/office/drawing/2014/main" id="{CE6CBAF3-4538-4BA7-AE4A-7804C7D44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298934"/>
            <a:ext cx="4476155" cy="4476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C85A85-7A07-4C4F-8CB6-A2BDB3F610C7}"/>
              </a:ext>
            </a:extLst>
          </p:cNvPr>
          <p:cNvSpPr>
            <a:spLocks noGrp="1"/>
          </p:cNvSpPr>
          <p:nvPr>
            <p:ph type="title"/>
          </p:nvPr>
        </p:nvSpPr>
        <p:spPr/>
        <p:txBody>
          <a:bodyPr>
            <a:normAutofit fontScale="90000"/>
          </a:bodyPr>
          <a:lstStyle/>
          <a:p>
            <a:r>
              <a:rPr lang="en-US" dirty="0"/>
              <a:t>Timing of referral for device therapy has to strike a balance:</a:t>
            </a:r>
          </a:p>
        </p:txBody>
      </p:sp>
      <p:sp>
        <p:nvSpPr>
          <p:cNvPr id="3" name="Content Placeholder 2">
            <a:extLst>
              <a:ext uri="{FF2B5EF4-FFF2-40B4-BE49-F238E27FC236}">
                <a16:creationId xmlns:a16="http://schemas.microsoft.com/office/drawing/2014/main" id="{9F008BD9-4093-462B-BDE8-0DDF1BD9E0B3}"/>
              </a:ext>
            </a:extLst>
          </p:cNvPr>
          <p:cNvSpPr>
            <a:spLocks noGrp="1"/>
          </p:cNvSpPr>
          <p:nvPr>
            <p:ph idx="1"/>
          </p:nvPr>
        </p:nvSpPr>
        <p:spPr>
          <a:xfrm>
            <a:off x="983432" y="1700808"/>
            <a:ext cx="10513168" cy="4476155"/>
          </a:xfrm>
        </p:spPr>
        <p:txBody>
          <a:bodyPr/>
          <a:lstStyle/>
          <a:p>
            <a:r>
              <a:rPr lang="en-US" dirty="0"/>
              <a:t>Risk of sudden cardiac death</a:t>
            </a:r>
          </a:p>
          <a:p>
            <a:r>
              <a:rPr lang="en-US" dirty="0"/>
              <a:t>‘Need time for </a:t>
            </a:r>
            <a:r>
              <a:rPr lang="en-US" dirty="0" err="1"/>
              <a:t>uptitration</a:t>
            </a:r>
            <a:r>
              <a:rPr lang="en-US" dirty="0"/>
              <a:t> of medical therapy’</a:t>
            </a:r>
          </a:p>
          <a:p>
            <a:r>
              <a:rPr lang="en-US" dirty="0"/>
              <a:t>Risk of device-related complication</a:t>
            </a:r>
          </a:p>
          <a:p>
            <a:r>
              <a:rPr lang="en-US" dirty="0"/>
              <a:t>Potential intolerance to medical therapy</a:t>
            </a:r>
          </a:p>
          <a:p>
            <a:r>
              <a:rPr lang="en-US" dirty="0"/>
              <a:t>Patient preference</a:t>
            </a:r>
          </a:p>
          <a:p>
            <a:r>
              <a:rPr lang="en-US" dirty="0"/>
              <a:t>Patient profile/ ‘personalization’</a:t>
            </a:r>
          </a:p>
          <a:p>
            <a:r>
              <a:rPr lang="en-US" dirty="0" err="1"/>
              <a:t>etc</a:t>
            </a:r>
            <a:endParaRPr lang="en-US" dirty="0"/>
          </a:p>
        </p:txBody>
      </p:sp>
    </p:spTree>
    <p:extLst>
      <p:ext uri="{BB962C8B-B14F-4D97-AF65-F5344CB8AC3E}">
        <p14:creationId xmlns:p14="http://schemas.microsoft.com/office/powerpoint/2010/main" val="104905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9EBCD-A2FC-8A4B-A514-1428205590A3}"/>
              </a:ext>
            </a:extLst>
          </p:cNvPr>
          <p:cNvPicPr>
            <a:picLocks noChangeAspect="1"/>
          </p:cNvPicPr>
          <p:nvPr/>
        </p:nvPicPr>
        <p:blipFill rotWithShape="1">
          <a:blip r:embed="rId2"/>
          <a:srcRect t="15486" r="32001" b="1043"/>
          <a:stretch/>
        </p:blipFill>
        <p:spPr>
          <a:xfrm>
            <a:off x="698649" y="1448123"/>
            <a:ext cx="6912768" cy="4262984"/>
          </a:xfrm>
          <a:prstGeom prst="rect">
            <a:avLst/>
          </a:prstGeom>
        </p:spPr>
      </p:pic>
      <p:sp>
        <p:nvSpPr>
          <p:cNvPr id="5" name="Rectangle 4">
            <a:extLst>
              <a:ext uri="{FF2B5EF4-FFF2-40B4-BE49-F238E27FC236}">
                <a16:creationId xmlns:a16="http://schemas.microsoft.com/office/drawing/2014/main" id="{3EE7EF93-3139-C74C-A685-6922BA8FA4B4}"/>
              </a:ext>
            </a:extLst>
          </p:cNvPr>
          <p:cNvSpPr/>
          <p:nvPr/>
        </p:nvSpPr>
        <p:spPr>
          <a:xfrm>
            <a:off x="9347200" y="1422401"/>
            <a:ext cx="1496291" cy="443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CF3FFBA9-7A69-E448-AFD8-1B557D4AF044}"/>
              </a:ext>
            </a:extLst>
          </p:cNvPr>
          <p:cNvSpPr/>
          <p:nvPr/>
        </p:nvSpPr>
        <p:spPr>
          <a:xfrm>
            <a:off x="9347200" y="3953164"/>
            <a:ext cx="1496291" cy="443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F740DD0B-9D2A-C64C-BDCB-2D264C1DF9D6}"/>
              </a:ext>
            </a:extLst>
          </p:cNvPr>
          <p:cNvPicPr>
            <a:picLocks noChangeAspect="1"/>
          </p:cNvPicPr>
          <p:nvPr/>
        </p:nvPicPr>
        <p:blipFill>
          <a:blip r:embed="rId3"/>
          <a:stretch>
            <a:fillRect/>
          </a:stretch>
        </p:blipFill>
        <p:spPr>
          <a:xfrm>
            <a:off x="1445699" y="5818462"/>
            <a:ext cx="5418667" cy="389467"/>
          </a:xfrm>
          <a:prstGeom prst="rect">
            <a:avLst/>
          </a:prstGeom>
        </p:spPr>
      </p:pic>
      <p:sp>
        <p:nvSpPr>
          <p:cNvPr id="3" name="Title 2">
            <a:extLst>
              <a:ext uri="{FF2B5EF4-FFF2-40B4-BE49-F238E27FC236}">
                <a16:creationId xmlns:a16="http://schemas.microsoft.com/office/drawing/2014/main" id="{7D29479F-9F75-EB40-AF62-4D4730909CDA}"/>
              </a:ext>
            </a:extLst>
          </p:cNvPr>
          <p:cNvSpPr>
            <a:spLocks noGrp="1"/>
          </p:cNvSpPr>
          <p:nvPr>
            <p:ph type="title"/>
          </p:nvPr>
        </p:nvSpPr>
        <p:spPr/>
        <p:txBody>
          <a:bodyPr/>
          <a:lstStyle/>
          <a:p>
            <a:r>
              <a:rPr lang="en-US" dirty="0"/>
              <a:t>LVEF Trends Following Initial Diagnosis of HF</a:t>
            </a:r>
          </a:p>
        </p:txBody>
      </p:sp>
      <p:sp>
        <p:nvSpPr>
          <p:cNvPr id="12" name="TextBox 11">
            <a:extLst>
              <a:ext uri="{FF2B5EF4-FFF2-40B4-BE49-F238E27FC236}">
                <a16:creationId xmlns:a16="http://schemas.microsoft.com/office/drawing/2014/main" id="{49523249-FDEE-344D-9427-C5DEF00172D4}"/>
              </a:ext>
            </a:extLst>
          </p:cNvPr>
          <p:cNvSpPr txBox="1"/>
          <p:nvPr/>
        </p:nvSpPr>
        <p:spPr>
          <a:xfrm>
            <a:off x="7611417" y="1340768"/>
            <a:ext cx="388193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Nova Cond" panose="020B0506020202020204" pitchFamily="34" charset="0"/>
              </a:rPr>
              <a:t>The majority of device trials were done prior to the era of novel HF therapies</a:t>
            </a:r>
          </a:p>
          <a:p>
            <a:pPr marL="342900" indent="-342900">
              <a:buFont typeface="Arial" panose="020B0604020202020204" pitchFamily="34" charset="0"/>
              <a:buChar char="•"/>
            </a:pPr>
            <a:endParaRPr lang="en-US" sz="2400" dirty="0">
              <a:latin typeface="Arial Nova Cond" panose="020B0506020202020204" pitchFamily="34" charset="0"/>
            </a:endParaRPr>
          </a:p>
          <a:p>
            <a:pPr marL="342900" indent="-342900">
              <a:buFont typeface="Arial" panose="020B0604020202020204" pitchFamily="34" charset="0"/>
              <a:buChar char="•"/>
            </a:pPr>
            <a:r>
              <a:rPr lang="en-US" sz="2400" dirty="0">
                <a:latin typeface="Arial Nova Cond" panose="020B0506020202020204" pitchFamily="34" charset="0"/>
              </a:rPr>
              <a:t>A substantial proportion of HFrEF patients will have an increase in their EF</a:t>
            </a:r>
          </a:p>
          <a:p>
            <a:pPr marL="342900" indent="-342900">
              <a:buFont typeface="Arial" panose="020B0604020202020204" pitchFamily="34" charset="0"/>
              <a:buChar char="•"/>
            </a:pPr>
            <a:endParaRPr lang="en-US" sz="2400" dirty="0">
              <a:latin typeface="Arial Nova Cond" panose="020B0506020202020204" pitchFamily="34" charset="0"/>
            </a:endParaRPr>
          </a:p>
          <a:p>
            <a:pPr marL="342900" indent="-342900">
              <a:buFont typeface="Arial" panose="020B0604020202020204" pitchFamily="34" charset="0"/>
              <a:buChar char="•"/>
            </a:pPr>
            <a:r>
              <a:rPr lang="en-US" sz="2400" dirty="0">
                <a:latin typeface="Arial Nova Cond" panose="020B0506020202020204" pitchFamily="34" charset="0"/>
              </a:rPr>
              <a:t>Novel therapies likely play a role in improving LVEF</a:t>
            </a:r>
          </a:p>
        </p:txBody>
      </p:sp>
      <p:sp>
        <p:nvSpPr>
          <p:cNvPr id="13" name="Rectangle 12">
            <a:extLst>
              <a:ext uri="{FF2B5EF4-FFF2-40B4-BE49-F238E27FC236}">
                <a16:creationId xmlns:a16="http://schemas.microsoft.com/office/drawing/2014/main" id="{CEB13514-F252-D142-9479-45400CD84086}"/>
              </a:ext>
            </a:extLst>
          </p:cNvPr>
          <p:cNvSpPr/>
          <p:nvPr/>
        </p:nvSpPr>
        <p:spPr>
          <a:xfrm>
            <a:off x="5591944" y="1340768"/>
            <a:ext cx="1224136" cy="396044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7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E80A-0F30-4E23-93AF-005A7C43A69C}"/>
              </a:ext>
            </a:extLst>
          </p:cNvPr>
          <p:cNvSpPr>
            <a:spLocks noGrp="1"/>
          </p:cNvSpPr>
          <p:nvPr>
            <p:ph type="title"/>
          </p:nvPr>
        </p:nvSpPr>
        <p:spPr/>
        <p:txBody>
          <a:bodyPr/>
          <a:lstStyle/>
          <a:p>
            <a:r>
              <a:rPr lang="en-US" dirty="0"/>
              <a:t>PROVE-HF: ARNI</a:t>
            </a:r>
          </a:p>
        </p:txBody>
      </p:sp>
      <p:sp>
        <p:nvSpPr>
          <p:cNvPr id="4" name="Text Box 3">
            <a:extLst>
              <a:ext uri="{FF2B5EF4-FFF2-40B4-BE49-F238E27FC236}">
                <a16:creationId xmlns:a16="http://schemas.microsoft.com/office/drawing/2014/main" id="{1E08F63F-F97D-4C57-B422-53C6AFE4409D}"/>
              </a:ext>
            </a:extLst>
          </p:cNvPr>
          <p:cNvSpPr txBox="1">
            <a:spLocks noChangeAspect="1" noChangeArrowheads="1"/>
          </p:cNvSpPr>
          <p:nvPr/>
        </p:nvSpPr>
        <p:spPr bwMode="auto">
          <a:xfrm>
            <a:off x="695400" y="5960313"/>
            <a:ext cx="9649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da-DK" altLang="en-US" sz="1200" dirty="0">
                <a:latin typeface="Arial Nova Cond" panose="020B0506020202020204" pitchFamily="34" charset="0"/>
              </a:rPr>
              <a:t>Januzzi JL, et al. JAMA 2019; DOI: 10.1001/jama.2019.1282 Januzzi JL, et al. Late Breaker ESC 2019. Paris, France August 31-September 4, 2019</a:t>
            </a:r>
          </a:p>
        </p:txBody>
      </p:sp>
      <p:grpSp>
        <p:nvGrpSpPr>
          <p:cNvPr id="5" name="Group 4">
            <a:extLst>
              <a:ext uri="{FF2B5EF4-FFF2-40B4-BE49-F238E27FC236}">
                <a16:creationId xmlns:a16="http://schemas.microsoft.com/office/drawing/2014/main" id="{39620B26-7378-4FCF-AF25-0693A24B1E07}"/>
              </a:ext>
            </a:extLst>
          </p:cNvPr>
          <p:cNvGrpSpPr/>
          <p:nvPr/>
        </p:nvGrpSpPr>
        <p:grpSpPr>
          <a:xfrm>
            <a:off x="6525021" y="1387809"/>
            <a:ext cx="4209947" cy="4570216"/>
            <a:chOff x="1279848" y="1013867"/>
            <a:chExt cx="4064000" cy="5511477"/>
          </a:xfrm>
        </p:grpSpPr>
        <p:graphicFrame>
          <p:nvGraphicFramePr>
            <p:cNvPr id="6" name="Chart 5">
              <a:extLst>
                <a:ext uri="{FF2B5EF4-FFF2-40B4-BE49-F238E27FC236}">
                  <a16:creationId xmlns:a16="http://schemas.microsoft.com/office/drawing/2014/main" id="{3F46BBA2-A11B-4FB7-BA00-A69D741DC978}"/>
                </a:ext>
              </a:extLst>
            </p:cNvPr>
            <p:cNvGraphicFramePr/>
            <p:nvPr>
              <p:extLst>
                <p:ext uri="{D42A27DB-BD31-4B8C-83A1-F6EECF244321}">
                  <p14:modId xmlns:p14="http://schemas.microsoft.com/office/powerpoint/2010/main" val="110223439"/>
                </p:ext>
              </p:extLst>
            </p:nvPr>
          </p:nvGraphicFramePr>
          <p:xfrm>
            <a:off x="1279848" y="2087819"/>
            <a:ext cx="4064000" cy="443752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5A99AAED-CA13-4F73-918B-127D6B285928}"/>
                </a:ext>
              </a:extLst>
            </p:cNvPr>
            <p:cNvGrpSpPr/>
            <p:nvPr/>
          </p:nvGrpSpPr>
          <p:grpSpPr>
            <a:xfrm>
              <a:off x="2228292" y="2052034"/>
              <a:ext cx="1372881" cy="1251537"/>
              <a:chOff x="2228292" y="1673407"/>
              <a:chExt cx="1372881" cy="1251537"/>
            </a:xfrm>
          </p:grpSpPr>
          <p:sp>
            <p:nvSpPr>
              <p:cNvPr id="16" name="ZoneTexte 27">
                <a:extLst>
                  <a:ext uri="{FF2B5EF4-FFF2-40B4-BE49-F238E27FC236}">
                    <a16:creationId xmlns:a16="http://schemas.microsoft.com/office/drawing/2014/main" id="{33FDA9FC-E168-4277-B22C-4E780F27B06E}"/>
                  </a:ext>
                </a:extLst>
              </p:cNvPr>
              <p:cNvSpPr txBox="1">
                <a:spLocks noChangeArrowheads="1"/>
              </p:cNvSpPr>
              <p:nvPr/>
            </p:nvSpPr>
            <p:spPr bwMode="auto">
              <a:xfrm>
                <a:off x="2228292" y="1673407"/>
                <a:ext cx="1372881" cy="389723"/>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 +4.9,</a:t>
                </a:r>
                <a:r>
                  <a:rPr lang="fr-FR" sz="1351" dirty="0">
                    <a:solidFill>
                      <a:prstClr val="black"/>
                    </a:solidFill>
                    <a:latin typeface="Arial Nova Cond" panose="020B0506020202020204" pitchFamily="34" charset="0"/>
                    <a:ea typeface="ＭＳ Ｐゴシック" pitchFamily="34" charset="-128"/>
                    <a:cs typeface="Arial"/>
                  </a:rPr>
                  <a:t> </a:t>
                </a:r>
                <a:r>
                  <a:rPr lang="fr-FR" sz="1500" i="1" dirty="0">
                    <a:solidFill>
                      <a:prstClr val="black"/>
                    </a:solidFill>
                    <a:latin typeface="Arial Nova Cond" panose="020B0506020202020204" pitchFamily="34" charset="0"/>
                    <a:ea typeface="ＭＳ Ｐゴシック" pitchFamily="34" charset="-128"/>
                    <a:cs typeface="Arial"/>
                  </a:rPr>
                  <a:t>P&lt;</a:t>
                </a:r>
                <a:r>
                  <a:rPr lang="fr-FR" sz="1500" dirty="0">
                    <a:solidFill>
                      <a:prstClr val="black"/>
                    </a:solidFill>
                    <a:latin typeface="Arial Nova Cond" panose="020B0506020202020204" pitchFamily="34" charset="0"/>
                    <a:ea typeface="ＭＳ Ｐゴシック" pitchFamily="34" charset="-128"/>
                    <a:cs typeface="Arial"/>
                  </a:rPr>
                  <a:t>0.001</a:t>
                </a:r>
                <a:endParaRPr lang="en-GB" sz="1500" dirty="0">
                  <a:solidFill>
                    <a:prstClr val="black"/>
                  </a:solidFill>
                  <a:latin typeface="Arial Nova Cond" panose="020B0506020202020204" pitchFamily="34" charset="0"/>
                  <a:ea typeface="ＭＳ Ｐゴシック" pitchFamily="34" charset="-128"/>
                  <a:cs typeface="Arial"/>
                </a:endParaRPr>
              </a:p>
            </p:txBody>
          </p:sp>
          <p:cxnSp>
            <p:nvCxnSpPr>
              <p:cNvPr id="17" name="Connecteur droit 20">
                <a:extLst>
                  <a:ext uri="{FF2B5EF4-FFF2-40B4-BE49-F238E27FC236}">
                    <a16:creationId xmlns:a16="http://schemas.microsoft.com/office/drawing/2014/main" id="{411DEC83-10FB-4946-B302-7262AEFCCD6C}"/>
                  </a:ext>
                </a:extLst>
              </p:cNvPr>
              <p:cNvCxnSpPr>
                <a:cxnSpLocks noChangeShapeType="1"/>
              </p:cNvCxnSpPr>
              <p:nvPr/>
            </p:nvCxnSpPr>
            <p:spPr bwMode="auto">
              <a:xfrm>
                <a:off x="3451020" y="1996572"/>
                <a:ext cx="0" cy="342816"/>
              </a:xfrm>
              <a:prstGeom prst="line">
                <a:avLst/>
              </a:prstGeom>
              <a:noFill/>
              <a:ln w="9525" algn="ctr">
                <a:solidFill>
                  <a:schemeClr val="tx1"/>
                </a:solidFill>
                <a:round/>
                <a:headEnd/>
                <a:tailEnd/>
              </a:ln>
            </p:spPr>
          </p:cxnSp>
          <p:cxnSp>
            <p:nvCxnSpPr>
              <p:cNvPr id="18" name="Connecteur droit 20">
                <a:extLst>
                  <a:ext uri="{FF2B5EF4-FFF2-40B4-BE49-F238E27FC236}">
                    <a16:creationId xmlns:a16="http://schemas.microsoft.com/office/drawing/2014/main" id="{239A9020-7614-4D56-9CFE-95D0784ABD25}"/>
                  </a:ext>
                </a:extLst>
              </p:cNvPr>
              <p:cNvCxnSpPr>
                <a:cxnSpLocks noChangeShapeType="1"/>
              </p:cNvCxnSpPr>
              <p:nvPr/>
            </p:nvCxnSpPr>
            <p:spPr bwMode="auto">
              <a:xfrm>
                <a:off x="2279576" y="1996572"/>
                <a:ext cx="0" cy="928372"/>
              </a:xfrm>
              <a:prstGeom prst="line">
                <a:avLst/>
              </a:prstGeom>
              <a:noFill/>
              <a:ln w="9525" algn="ctr">
                <a:solidFill>
                  <a:schemeClr val="tx1"/>
                </a:solidFill>
                <a:round/>
                <a:headEnd/>
                <a:tailEnd/>
              </a:ln>
            </p:spPr>
          </p:cxnSp>
        </p:grpSp>
        <p:grpSp>
          <p:nvGrpSpPr>
            <p:cNvPr id="8" name="Group 7">
              <a:extLst>
                <a:ext uri="{FF2B5EF4-FFF2-40B4-BE49-F238E27FC236}">
                  <a16:creationId xmlns:a16="http://schemas.microsoft.com/office/drawing/2014/main" id="{BE30ACE0-1772-4726-843E-D134154F4900}"/>
                </a:ext>
              </a:extLst>
            </p:cNvPr>
            <p:cNvGrpSpPr/>
            <p:nvPr/>
          </p:nvGrpSpPr>
          <p:grpSpPr>
            <a:xfrm>
              <a:off x="2135560" y="1549394"/>
              <a:ext cx="2656361" cy="1754177"/>
              <a:chOff x="2135560" y="1170767"/>
              <a:chExt cx="2656361" cy="1754177"/>
            </a:xfrm>
          </p:grpSpPr>
          <p:grpSp>
            <p:nvGrpSpPr>
              <p:cNvPr id="10" name="Group 9">
                <a:extLst>
                  <a:ext uri="{FF2B5EF4-FFF2-40B4-BE49-F238E27FC236}">
                    <a16:creationId xmlns:a16="http://schemas.microsoft.com/office/drawing/2014/main" id="{B5D3F7FF-CE2B-443E-B799-4DF07779B355}"/>
                  </a:ext>
                </a:extLst>
              </p:cNvPr>
              <p:cNvGrpSpPr/>
              <p:nvPr/>
            </p:nvGrpSpPr>
            <p:grpSpPr>
              <a:xfrm>
                <a:off x="2135560" y="1170767"/>
                <a:ext cx="2656357" cy="1754177"/>
                <a:chOff x="794663" y="1634953"/>
                <a:chExt cx="2656357" cy="1754177"/>
              </a:xfrm>
            </p:grpSpPr>
            <p:sp>
              <p:nvSpPr>
                <p:cNvPr id="13" name="ZoneTexte 27">
                  <a:extLst>
                    <a:ext uri="{FF2B5EF4-FFF2-40B4-BE49-F238E27FC236}">
                      <a16:creationId xmlns:a16="http://schemas.microsoft.com/office/drawing/2014/main" id="{B83EB638-BD7F-4188-95B6-CC307670E8B5}"/>
                    </a:ext>
                  </a:extLst>
                </p:cNvPr>
                <p:cNvSpPr txBox="1">
                  <a:spLocks noChangeArrowheads="1"/>
                </p:cNvSpPr>
                <p:nvPr/>
              </p:nvSpPr>
              <p:spPr bwMode="auto">
                <a:xfrm>
                  <a:off x="1442735" y="1634953"/>
                  <a:ext cx="1372881" cy="389723"/>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 +8.8,</a:t>
                  </a:r>
                  <a:r>
                    <a:rPr lang="fr-FR" sz="1351" dirty="0">
                      <a:solidFill>
                        <a:prstClr val="black"/>
                      </a:solidFill>
                      <a:latin typeface="Arial Nova Cond" panose="020B0506020202020204" pitchFamily="34" charset="0"/>
                      <a:ea typeface="ＭＳ Ｐゴシック" pitchFamily="34" charset="-128"/>
                      <a:cs typeface="Arial"/>
                    </a:rPr>
                    <a:t> </a:t>
                  </a:r>
                  <a:r>
                    <a:rPr lang="fr-FR" sz="1500" i="1" dirty="0">
                      <a:solidFill>
                        <a:prstClr val="black"/>
                      </a:solidFill>
                      <a:latin typeface="Arial Nova Cond" panose="020B0506020202020204" pitchFamily="34" charset="0"/>
                      <a:ea typeface="ＭＳ Ｐゴシック" pitchFamily="34" charset="-128"/>
                      <a:cs typeface="Arial"/>
                    </a:rPr>
                    <a:t>P&lt;</a:t>
                  </a:r>
                  <a:r>
                    <a:rPr lang="fr-FR" sz="1500" dirty="0">
                      <a:solidFill>
                        <a:prstClr val="black"/>
                      </a:solidFill>
                      <a:latin typeface="Arial Nova Cond" panose="020B0506020202020204" pitchFamily="34" charset="0"/>
                      <a:ea typeface="ＭＳ Ｐゴシック" pitchFamily="34" charset="-128"/>
                      <a:cs typeface="Arial"/>
                    </a:rPr>
                    <a:t>0.001</a:t>
                  </a:r>
                  <a:endParaRPr lang="en-GB" sz="1500" dirty="0">
                    <a:solidFill>
                      <a:prstClr val="black"/>
                    </a:solidFill>
                    <a:latin typeface="Arial Nova Cond" panose="020B0506020202020204" pitchFamily="34" charset="0"/>
                    <a:ea typeface="ＭＳ Ｐゴシック" pitchFamily="34" charset="-128"/>
                    <a:cs typeface="Arial"/>
                  </a:endParaRPr>
                </a:p>
              </p:txBody>
            </p:sp>
            <p:cxnSp>
              <p:nvCxnSpPr>
                <p:cNvPr id="14" name="Connecteur droit 20">
                  <a:extLst>
                    <a:ext uri="{FF2B5EF4-FFF2-40B4-BE49-F238E27FC236}">
                      <a16:creationId xmlns:a16="http://schemas.microsoft.com/office/drawing/2014/main" id="{4FA95382-FCAB-4FC7-99D2-0B7B6D0FACB6}"/>
                    </a:ext>
                  </a:extLst>
                </p:cNvPr>
                <p:cNvCxnSpPr>
                  <a:cxnSpLocks noChangeShapeType="1"/>
                </p:cNvCxnSpPr>
                <p:nvPr/>
              </p:nvCxnSpPr>
              <p:spPr bwMode="auto">
                <a:xfrm>
                  <a:off x="3451020" y="1796535"/>
                  <a:ext cx="0" cy="542853"/>
                </a:xfrm>
                <a:prstGeom prst="line">
                  <a:avLst/>
                </a:prstGeom>
                <a:noFill/>
                <a:ln w="9525" algn="ctr">
                  <a:solidFill>
                    <a:schemeClr val="tx1"/>
                  </a:solidFill>
                  <a:round/>
                  <a:headEnd/>
                  <a:tailEnd/>
                </a:ln>
              </p:spPr>
            </p:cxnSp>
            <p:cxnSp>
              <p:nvCxnSpPr>
                <p:cNvPr id="15" name="Connecteur droit 20">
                  <a:extLst>
                    <a:ext uri="{FF2B5EF4-FFF2-40B4-BE49-F238E27FC236}">
                      <a16:creationId xmlns:a16="http://schemas.microsoft.com/office/drawing/2014/main" id="{E35579EF-81FB-4E91-89CC-9F2D7B9C99D3}"/>
                    </a:ext>
                  </a:extLst>
                </p:cNvPr>
                <p:cNvCxnSpPr>
                  <a:cxnSpLocks noChangeShapeType="1"/>
                </p:cNvCxnSpPr>
                <p:nvPr/>
              </p:nvCxnSpPr>
              <p:spPr bwMode="auto">
                <a:xfrm>
                  <a:off x="794663" y="1824444"/>
                  <a:ext cx="0" cy="1564686"/>
                </a:xfrm>
                <a:prstGeom prst="line">
                  <a:avLst/>
                </a:prstGeom>
                <a:noFill/>
                <a:ln w="9525" algn="ctr">
                  <a:solidFill>
                    <a:schemeClr val="tx1"/>
                  </a:solidFill>
                  <a:round/>
                  <a:headEnd/>
                  <a:tailEnd/>
                </a:ln>
              </p:spPr>
            </p:cxnSp>
          </p:grpSp>
          <p:cxnSp>
            <p:nvCxnSpPr>
              <p:cNvPr id="11" name="Connecteur droit 20">
                <a:extLst>
                  <a:ext uri="{FF2B5EF4-FFF2-40B4-BE49-F238E27FC236}">
                    <a16:creationId xmlns:a16="http://schemas.microsoft.com/office/drawing/2014/main" id="{C31F630D-61CB-4212-B0C4-5E191526BCE8}"/>
                  </a:ext>
                </a:extLst>
              </p:cNvPr>
              <p:cNvCxnSpPr>
                <a:cxnSpLocks noChangeShapeType="1"/>
                <a:endCxn id="13" idx="3"/>
              </p:cNvCxnSpPr>
              <p:nvPr/>
            </p:nvCxnSpPr>
            <p:spPr bwMode="auto">
              <a:xfrm flipH="1">
                <a:off x="4156513" y="1332353"/>
                <a:ext cx="635408" cy="33276"/>
              </a:xfrm>
              <a:prstGeom prst="line">
                <a:avLst/>
              </a:prstGeom>
              <a:noFill/>
              <a:ln w="9525" algn="ctr">
                <a:solidFill>
                  <a:schemeClr val="tx1"/>
                </a:solidFill>
                <a:round/>
                <a:headEnd/>
                <a:tailEnd/>
              </a:ln>
            </p:spPr>
          </p:cxnSp>
          <p:cxnSp>
            <p:nvCxnSpPr>
              <p:cNvPr id="12" name="Connecteur droit 20">
                <a:extLst>
                  <a:ext uri="{FF2B5EF4-FFF2-40B4-BE49-F238E27FC236}">
                    <a16:creationId xmlns:a16="http://schemas.microsoft.com/office/drawing/2014/main" id="{5BE16EEE-FFD2-4358-90D4-5A23F7396C03}"/>
                  </a:ext>
                </a:extLst>
              </p:cNvPr>
              <p:cNvCxnSpPr>
                <a:cxnSpLocks noChangeShapeType="1"/>
              </p:cNvCxnSpPr>
              <p:nvPr/>
            </p:nvCxnSpPr>
            <p:spPr bwMode="auto">
              <a:xfrm flipH="1">
                <a:off x="2135560" y="1360258"/>
                <a:ext cx="593862" cy="0"/>
              </a:xfrm>
              <a:prstGeom prst="line">
                <a:avLst/>
              </a:prstGeom>
              <a:noFill/>
              <a:ln w="9525" algn="ctr">
                <a:solidFill>
                  <a:schemeClr val="tx1"/>
                </a:solidFill>
                <a:round/>
                <a:headEnd/>
                <a:tailEnd/>
              </a:ln>
            </p:spPr>
          </p:cxnSp>
        </p:grpSp>
        <p:sp>
          <p:nvSpPr>
            <p:cNvPr id="9" name="Rectangle 26">
              <a:extLst>
                <a:ext uri="{FF2B5EF4-FFF2-40B4-BE49-F238E27FC236}">
                  <a16:creationId xmlns:a16="http://schemas.microsoft.com/office/drawing/2014/main" id="{9E33485C-E65C-41F6-BA73-CAC75B8781B2}"/>
                </a:ext>
              </a:extLst>
            </p:cNvPr>
            <p:cNvSpPr>
              <a:spLocks noChangeArrowheads="1"/>
            </p:cNvSpPr>
            <p:nvPr/>
          </p:nvSpPr>
          <p:spPr bwMode="auto">
            <a:xfrm>
              <a:off x="3033549" y="1013867"/>
              <a:ext cx="1334804" cy="352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pPr defTabSz="914354" fontAlgn="base">
                <a:lnSpc>
                  <a:spcPct val="95000"/>
                </a:lnSpc>
                <a:spcBef>
                  <a:spcPct val="0"/>
                </a:spcBef>
                <a:spcAft>
                  <a:spcPct val="0"/>
                </a:spcAft>
                <a:defRPr/>
              </a:pPr>
              <a:r>
                <a:rPr lang="fr-FR" sz="2000" b="1" dirty="0">
                  <a:solidFill>
                    <a:prstClr val="black"/>
                  </a:solidFill>
                  <a:latin typeface="Arial Nova Cond" panose="020B0506020202020204" pitchFamily="34" charset="0"/>
                  <a:ea typeface="ＭＳ Ｐゴシック" pitchFamily="34" charset="-128"/>
                  <a:cs typeface="Arial"/>
                </a:rPr>
                <a:t>LVEF</a:t>
              </a:r>
            </a:p>
          </p:txBody>
        </p:sp>
      </p:grpSp>
      <p:grpSp>
        <p:nvGrpSpPr>
          <p:cNvPr id="19" name="Group 18">
            <a:extLst>
              <a:ext uri="{FF2B5EF4-FFF2-40B4-BE49-F238E27FC236}">
                <a16:creationId xmlns:a16="http://schemas.microsoft.com/office/drawing/2014/main" id="{97E04BCB-52D9-414A-AC4F-C5893646F0ED}"/>
              </a:ext>
            </a:extLst>
          </p:cNvPr>
          <p:cNvGrpSpPr/>
          <p:nvPr/>
        </p:nvGrpSpPr>
        <p:grpSpPr>
          <a:xfrm>
            <a:off x="1581665" y="1329464"/>
            <a:ext cx="4209947" cy="4609322"/>
            <a:chOff x="6312024" y="966705"/>
            <a:chExt cx="4064000" cy="5558638"/>
          </a:xfrm>
        </p:grpSpPr>
        <p:graphicFrame>
          <p:nvGraphicFramePr>
            <p:cNvPr id="20" name="Chart 19">
              <a:extLst>
                <a:ext uri="{FF2B5EF4-FFF2-40B4-BE49-F238E27FC236}">
                  <a16:creationId xmlns:a16="http://schemas.microsoft.com/office/drawing/2014/main" id="{ECF3BBBF-3F8C-46B7-B9A8-02653DF4D79A}"/>
                </a:ext>
              </a:extLst>
            </p:cNvPr>
            <p:cNvGraphicFramePr/>
            <p:nvPr>
              <p:extLst>
                <p:ext uri="{D42A27DB-BD31-4B8C-83A1-F6EECF244321}">
                  <p14:modId xmlns:p14="http://schemas.microsoft.com/office/powerpoint/2010/main" val="2649527626"/>
                </p:ext>
              </p:extLst>
            </p:nvPr>
          </p:nvGraphicFramePr>
          <p:xfrm>
            <a:off x="6312024" y="2087818"/>
            <a:ext cx="4064000" cy="4437525"/>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a:extLst>
                <a:ext uri="{FF2B5EF4-FFF2-40B4-BE49-F238E27FC236}">
                  <a16:creationId xmlns:a16="http://schemas.microsoft.com/office/drawing/2014/main" id="{C3B86BEF-E665-435A-8F59-D029093AA3ED}"/>
                </a:ext>
              </a:extLst>
            </p:cNvPr>
            <p:cNvGrpSpPr/>
            <p:nvPr/>
          </p:nvGrpSpPr>
          <p:grpSpPr>
            <a:xfrm>
              <a:off x="7320136" y="2052034"/>
              <a:ext cx="1341932" cy="1755593"/>
              <a:chOff x="2110012" y="1662524"/>
              <a:chExt cx="1341932" cy="1755593"/>
            </a:xfrm>
          </p:grpSpPr>
          <p:sp>
            <p:nvSpPr>
              <p:cNvPr id="30" name="ZoneTexte 27">
                <a:extLst>
                  <a:ext uri="{FF2B5EF4-FFF2-40B4-BE49-F238E27FC236}">
                    <a16:creationId xmlns:a16="http://schemas.microsoft.com/office/drawing/2014/main" id="{A3A12E36-82E9-4D79-B034-EB6CF100CBDE}"/>
                  </a:ext>
                </a:extLst>
              </p:cNvPr>
              <p:cNvSpPr txBox="1">
                <a:spLocks noChangeArrowheads="1"/>
              </p:cNvSpPr>
              <p:nvPr/>
            </p:nvSpPr>
            <p:spPr bwMode="auto">
              <a:xfrm>
                <a:off x="2110012" y="1662524"/>
                <a:ext cx="1341932" cy="389723"/>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 -6.6,</a:t>
                </a:r>
                <a:r>
                  <a:rPr lang="fr-FR" sz="1351" dirty="0">
                    <a:solidFill>
                      <a:prstClr val="black"/>
                    </a:solidFill>
                    <a:latin typeface="Arial Nova Cond" panose="020B0506020202020204" pitchFamily="34" charset="0"/>
                    <a:ea typeface="ＭＳ Ｐゴシック" pitchFamily="34" charset="-128"/>
                    <a:cs typeface="Arial"/>
                  </a:rPr>
                  <a:t> </a:t>
                </a:r>
                <a:r>
                  <a:rPr lang="fr-FR" sz="1500" i="1" dirty="0">
                    <a:solidFill>
                      <a:prstClr val="black"/>
                    </a:solidFill>
                    <a:latin typeface="Arial Nova Cond" panose="020B0506020202020204" pitchFamily="34" charset="0"/>
                    <a:ea typeface="ＭＳ Ｐゴシック" pitchFamily="34" charset="-128"/>
                    <a:cs typeface="Arial"/>
                  </a:rPr>
                  <a:t>P&lt;</a:t>
                </a:r>
                <a:r>
                  <a:rPr lang="fr-FR" sz="1500" dirty="0">
                    <a:solidFill>
                      <a:prstClr val="black"/>
                    </a:solidFill>
                    <a:latin typeface="Arial Nova Cond" panose="020B0506020202020204" pitchFamily="34" charset="0"/>
                    <a:ea typeface="ＭＳ Ｐゴシック" pitchFamily="34" charset="-128"/>
                    <a:cs typeface="Arial"/>
                  </a:rPr>
                  <a:t>0.001</a:t>
                </a:r>
                <a:endParaRPr lang="en-GB" sz="1500" dirty="0">
                  <a:solidFill>
                    <a:prstClr val="black"/>
                  </a:solidFill>
                  <a:latin typeface="Arial Nova Cond" panose="020B0506020202020204" pitchFamily="34" charset="0"/>
                  <a:ea typeface="ＭＳ Ｐゴシック" pitchFamily="34" charset="-128"/>
                  <a:cs typeface="Arial"/>
                </a:endParaRPr>
              </a:p>
            </p:txBody>
          </p:sp>
          <p:cxnSp>
            <p:nvCxnSpPr>
              <p:cNvPr id="31" name="Connecteur droit 20">
                <a:extLst>
                  <a:ext uri="{FF2B5EF4-FFF2-40B4-BE49-F238E27FC236}">
                    <a16:creationId xmlns:a16="http://schemas.microsoft.com/office/drawing/2014/main" id="{D881E11B-DF4C-4E2C-842F-BD5FCFEE61E0}"/>
                  </a:ext>
                </a:extLst>
              </p:cNvPr>
              <p:cNvCxnSpPr>
                <a:cxnSpLocks noChangeShapeType="1"/>
              </p:cNvCxnSpPr>
              <p:nvPr/>
            </p:nvCxnSpPr>
            <p:spPr bwMode="auto">
              <a:xfrm flipV="1">
                <a:off x="2228292" y="1996572"/>
                <a:ext cx="0" cy="204775"/>
              </a:xfrm>
              <a:prstGeom prst="line">
                <a:avLst/>
              </a:prstGeom>
              <a:noFill/>
              <a:ln w="9525" algn="ctr">
                <a:solidFill>
                  <a:schemeClr val="tx1"/>
                </a:solidFill>
                <a:round/>
                <a:headEnd/>
                <a:tailEnd/>
              </a:ln>
            </p:spPr>
          </p:cxnSp>
          <p:cxnSp>
            <p:nvCxnSpPr>
              <p:cNvPr id="32" name="Connecteur droit 20">
                <a:extLst>
                  <a:ext uri="{FF2B5EF4-FFF2-40B4-BE49-F238E27FC236}">
                    <a16:creationId xmlns:a16="http://schemas.microsoft.com/office/drawing/2014/main" id="{88DFDF67-D8FC-4DDC-A839-36CAD3BAA236}"/>
                  </a:ext>
                </a:extLst>
              </p:cNvPr>
              <p:cNvCxnSpPr>
                <a:cxnSpLocks noChangeShapeType="1"/>
              </p:cNvCxnSpPr>
              <p:nvPr/>
            </p:nvCxnSpPr>
            <p:spPr bwMode="auto">
              <a:xfrm>
                <a:off x="3334148" y="2098959"/>
                <a:ext cx="0" cy="1319158"/>
              </a:xfrm>
              <a:prstGeom prst="line">
                <a:avLst/>
              </a:prstGeom>
              <a:noFill/>
              <a:ln w="9525" algn="ctr">
                <a:solidFill>
                  <a:schemeClr val="tx1"/>
                </a:solidFill>
                <a:round/>
                <a:headEnd/>
                <a:tailEnd/>
              </a:ln>
            </p:spPr>
          </p:cxnSp>
        </p:grpSp>
        <p:grpSp>
          <p:nvGrpSpPr>
            <p:cNvPr id="22" name="Group 21">
              <a:extLst>
                <a:ext uri="{FF2B5EF4-FFF2-40B4-BE49-F238E27FC236}">
                  <a16:creationId xmlns:a16="http://schemas.microsoft.com/office/drawing/2014/main" id="{9238665F-F952-47C8-9027-C3A02C64FED6}"/>
                </a:ext>
              </a:extLst>
            </p:cNvPr>
            <p:cNvGrpSpPr/>
            <p:nvPr/>
          </p:nvGrpSpPr>
          <p:grpSpPr>
            <a:xfrm>
              <a:off x="7179643" y="1304867"/>
              <a:ext cx="2588765" cy="3294848"/>
              <a:chOff x="2131144" y="1170767"/>
              <a:chExt cx="2588765" cy="3294848"/>
            </a:xfrm>
          </p:grpSpPr>
          <p:grpSp>
            <p:nvGrpSpPr>
              <p:cNvPr id="24" name="Group 23">
                <a:extLst>
                  <a:ext uri="{FF2B5EF4-FFF2-40B4-BE49-F238E27FC236}">
                    <a16:creationId xmlns:a16="http://schemas.microsoft.com/office/drawing/2014/main" id="{3551672D-F38E-429A-8B7A-FB6EDBB01E46}"/>
                  </a:ext>
                </a:extLst>
              </p:cNvPr>
              <p:cNvGrpSpPr/>
              <p:nvPr/>
            </p:nvGrpSpPr>
            <p:grpSpPr>
              <a:xfrm>
                <a:off x="2131144" y="1170767"/>
                <a:ext cx="2588765" cy="3294848"/>
                <a:chOff x="790247" y="1634953"/>
                <a:chExt cx="2588765" cy="3294848"/>
              </a:xfrm>
            </p:grpSpPr>
            <p:sp>
              <p:nvSpPr>
                <p:cNvPr id="27" name="ZoneTexte 27">
                  <a:extLst>
                    <a:ext uri="{FF2B5EF4-FFF2-40B4-BE49-F238E27FC236}">
                      <a16:creationId xmlns:a16="http://schemas.microsoft.com/office/drawing/2014/main" id="{C3DBAD14-1296-4C74-8CE5-80606D89E0E8}"/>
                    </a:ext>
                  </a:extLst>
                </p:cNvPr>
                <p:cNvSpPr txBox="1">
                  <a:spLocks noChangeArrowheads="1"/>
                </p:cNvSpPr>
                <p:nvPr/>
              </p:nvSpPr>
              <p:spPr bwMode="auto">
                <a:xfrm>
                  <a:off x="1442735" y="1634953"/>
                  <a:ext cx="1434778" cy="389723"/>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 -13.8,</a:t>
                  </a:r>
                  <a:r>
                    <a:rPr lang="fr-FR" sz="1351" dirty="0">
                      <a:solidFill>
                        <a:prstClr val="black"/>
                      </a:solidFill>
                      <a:latin typeface="Arial Nova Cond" panose="020B0506020202020204" pitchFamily="34" charset="0"/>
                      <a:ea typeface="ＭＳ Ｐゴシック" pitchFamily="34" charset="-128"/>
                      <a:cs typeface="Arial"/>
                    </a:rPr>
                    <a:t> </a:t>
                  </a:r>
                  <a:r>
                    <a:rPr lang="fr-FR" sz="1500" i="1" dirty="0">
                      <a:solidFill>
                        <a:prstClr val="black"/>
                      </a:solidFill>
                      <a:latin typeface="Arial Nova Cond" panose="020B0506020202020204" pitchFamily="34" charset="0"/>
                      <a:ea typeface="ＭＳ Ｐゴシック" pitchFamily="34" charset="-128"/>
                      <a:cs typeface="Arial"/>
                    </a:rPr>
                    <a:t>P&lt;</a:t>
                  </a:r>
                  <a:r>
                    <a:rPr lang="fr-FR" sz="1500" dirty="0">
                      <a:solidFill>
                        <a:prstClr val="black"/>
                      </a:solidFill>
                      <a:latin typeface="Arial Nova Cond" panose="020B0506020202020204" pitchFamily="34" charset="0"/>
                      <a:ea typeface="ＭＳ Ｐゴシック" pitchFamily="34" charset="-128"/>
                      <a:cs typeface="Arial"/>
                    </a:rPr>
                    <a:t>0.001</a:t>
                  </a:r>
                  <a:endParaRPr lang="en-GB" sz="1500" dirty="0">
                    <a:solidFill>
                      <a:prstClr val="black"/>
                    </a:solidFill>
                    <a:latin typeface="Arial Nova Cond" panose="020B0506020202020204" pitchFamily="34" charset="0"/>
                    <a:ea typeface="ＭＳ Ｐゴシック" pitchFamily="34" charset="-128"/>
                    <a:cs typeface="Arial"/>
                  </a:endParaRPr>
                </a:p>
              </p:txBody>
            </p:sp>
            <p:cxnSp>
              <p:nvCxnSpPr>
                <p:cNvPr id="28" name="Connecteur droit 20">
                  <a:extLst>
                    <a:ext uri="{FF2B5EF4-FFF2-40B4-BE49-F238E27FC236}">
                      <a16:creationId xmlns:a16="http://schemas.microsoft.com/office/drawing/2014/main" id="{634DF7E5-0677-4B80-81F6-044FE73C1BD6}"/>
                    </a:ext>
                  </a:extLst>
                </p:cNvPr>
                <p:cNvCxnSpPr>
                  <a:cxnSpLocks noChangeShapeType="1"/>
                </p:cNvCxnSpPr>
                <p:nvPr/>
              </p:nvCxnSpPr>
              <p:spPr bwMode="auto">
                <a:xfrm>
                  <a:off x="790247" y="1816987"/>
                  <a:ext cx="4416" cy="1103956"/>
                </a:xfrm>
                <a:prstGeom prst="line">
                  <a:avLst/>
                </a:prstGeom>
                <a:noFill/>
                <a:ln w="9525" algn="ctr">
                  <a:solidFill>
                    <a:schemeClr val="tx1"/>
                  </a:solidFill>
                  <a:round/>
                  <a:headEnd/>
                  <a:tailEnd/>
                </a:ln>
              </p:spPr>
            </p:cxnSp>
            <p:cxnSp>
              <p:nvCxnSpPr>
                <p:cNvPr id="29" name="Connecteur droit 20">
                  <a:extLst>
                    <a:ext uri="{FF2B5EF4-FFF2-40B4-BE49-F238E27FC236}">
                      <a16:creationId xmlns:a16="http://schemas.microsoft.com/office/drawing/2014/main" id="{B8EE1ACA-989A-4F8C-B589-F00CFF3052B1}"/>
                    </a:ext>
                  </a:extLst>
                </p:cNvPr>
                <p:cNvCxnSpPr>
                  <a:cxnSpLocks noChangeShapeType="1"/>
                </p:cNvCxnSpPr>
                <p:nvPr/>
              </p:nvCxnSpPr>
              <p:spPr bwMode="auto">
                <a:xfrm>
                  <a:off x="3371584" y="1816987"/>
                  <a:ext cx="7428" cy="3112814"/>
                </a:xfrm>
                <a:prstGeom prst="line">
                  <a:avLst/>
                </a:prstGeom>
                <a:noFill/>
                <a:ln w="9525" algn="ctr">
                  <a:solidFill>
                    <a:schemeClr val="tx1"/>
                  </a:solidFill>
                  <a:round/>
                  <a:headEnd/>
                  <a:tailEnd/>
                </a:ln>
              </p:spPr>
            </p:cxnSp>
          </p:grpSp>
          <p:cxnSp>
            <p:nvCxnSpPr>
              <p:cNvPr id="25" name="Connecteur droit 20">
                <a:extLst>
                  <a:ext uri="{FF2B5EF4-FFF2-40B4-BE49-F238E27FC236}">
                    <a16:creationId xmlns:a16="http://schemas.microsoft.com/office/drawing/2014/main" id="{08A61D25-5D98-447C-B75C-26C239898FC3}"/>
                  </a:ext>
                </a:extLst>
              </p:cNvPr>
              <p:cNvCxnSpPr>
                <a:cxnSpLocks noChangeShapeType="1"/>
              </p:cNvCxnSpPr>
              <p:nvPr/>
            </p:nvCxnSpPr>
            <p:spPr bwMode="auto">
              <a:xfrm flipH="1">
                <a:off x="4270064" y="1332350"/>
                <a:ext cx="449845" cy="0"/>
              </a:xfrm>
              <a:prstGeom prst="line">
                <a:avLst/>
              </a:prstGeom>
              <a:noFill/>
              <a:ln w="9525" algn="ctr">
                <a:solidFill>
                  <a:schemeClr val="tx1"/>
                </a:solidFill>
                <a:round/>
                <a:headEnd/>
                <a:tailEnd/>
              </a:ln>
            </p:spPr>
          </p:cxnSp>
          <p:cxnSp>
            <p:nvCxnSpPr>
              <p:cNvPr id="26" name="Connecteur droit 20">
                <a:extLst>
                  <a:ext uri="{FF2B5EF4-FFF2-40B4-BE49-F238E27FC236}">
                    <a16:creationId xmlns:a16="http://schemas.microsoft.com/office/drawing/2014/main" id="{3545DC7D-5F8E-4A8C-959D-60A5946C0AA4}"/>
                  </a:ext>
                </a:extLst>
              </p:cNvPr>
              <p:cNvCxnSpPr>
                <a:cxnSpLocks noChangeShapeType="1"/>
              </p:cNvCxnSpPr>
              <p:nvPr/>
            </p:nvCxnSpPr>
            <p:spPr bwMode="auto">
              <a:xfrm flipH="1">
                <a:off x="2135560" y="1360258"/>
                <a:ext cx="593862" cy="0"/>
              </a:xfrm>
              <a:prstGeom prst="line">
                <a:avLst/>
              </a:prstGeom>
              <a:noFill/>
              <a:ln w="9525" algn="ctr">
                <a:solidFill>
                  <a:schemeClr val="tx1"/>
                </a:solidFill>
                <a:round/>
                <a:headEnd/>
                <a:tailEnd/>
              </a:ln>
            </p:spPr>
          </p:cxnSp>
        </p:grpSp>
        <p:sp>
          <p:nvSpPr>
            <p:cNvPr id="23" name="Rectangle 26">
              <a:extLst>
                <a:ext uri="{FF2B5EF4-FFF2-40B4-BE49-F238E27FC236}">
                  <a16:creationId xmlns:a16="http://schemas.microsoft.com/office/drawing/2014/main" id="{AC33F0C2-BF46-4A6A-A653-DFB98F829951}"/>
                </a:ext>
              </a:extLst>
            </p:cNvPr>
            <p:cNvSpPr>
              <a:spLocks noChangeArrowheads="1"/>
            </p:cNvSpPr>
            <p:nvPr/>
          </p:nvSpPr>
          <p:spPr bwMode="auto">
            <a:xfrm>
              <a:off x="7996771" y="966705"/>
              <a:ext cx="1334804" cy="352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pPr defTabSz="914354" fontAlgn="base">
                <a:lnSpc>
                  <a:spcPct val="95000"/>
                </a:lnSpc>
                <a:spcBef>
                  <a:spcPct val="0"/>
                </a:spcBef>
                <a:spcAft>
                  <a:spcPct val="0"/>
                </a:spcAft>
                <a:defRPr/>
              </a:pPr>
              <a:r>
                <a:rPr lang="fr-FR" sz="2000" b="1" dirty="0" err="1">
                  <a:solidFill>
                    <a:prstClr val="black"/>
                  </a:solidFill>
                  <a:latin typeface="Arial Nova Cond" panose="020B0506020202020204" pitchFamily="34" charset="0"/>
                  <a:ea typeface="ＭＳ Ｐゴシック" pitchFamily="34" charset="-128"/>
                  <a:cs typeface="Arial"/>
                </a:rPr>
                <a:t>LVEDVi</a:t>
              </a:r>
              <a:endParaRPr lang="fr-FR" sz="2000" b="1" dirty="0">
                <a:solidFill>
                  <a:prstClr val="black"/>
                </a:solidFill>
                <a:latin typeface="Arial Nova Cond" panose="020B0506020202020204" pitchFamily="34" charset="0"/>
                <a:ea typeface="ＭＳ Ｐゴシック" pitchFamily="34" charset="-128"/>
                <a:cs typeface="Arial"/>
              </a:endParaRPr>
            </a:p>
          </p:txBody>
        </p:sp>
      </p:grpSp>
    </p:spTree>
    <p:extLst>
      <p:ext uri="{BB962C8B-B14F-4D97-AF65-F5344CB8AC3E}">
        <p14:creationId xmlns:p14="http://schemas.microsoft.com/office/powerpoint/2010/main" val="820155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95C8-B0F8-45E6-9E2C-1EFF5282ACE8}"/>
              </a:ext>
            </a:extLst>
          </p:cNvPr>
          <p:cNvSpPr>
            <a:spLocks noGrp="1"/>
          </p:cNvSpPr>
          <p:nvPr>
            <p:ph type="title"/>
          </p:nvPr>
        </p:nvSpPr>
        <p:spPr/>
        <p:txBody>
          <a:bodyPr>
            <a:normAutofit fontScale="90000"/>
          </a:bodyPr>
          <a:lstStyle/>
          <a:p>
            <a:r>
              <a:rPr lang="en-US" dirty="0"/>
              <a:t>Change in LVEF with </a:t>
            </a:r>
            <a:r>
              <a:rPr lang="en-US" dirty="0" err="1"/>
              <a:t>Empa</a:t>
            </a:r>
            <a:r>
              <a:rPr lang="en-US" dirty="0"/>
              <a:t> in non-diabetics with </a:t>
            </a:r>
            <a:r>
              <a:rPr lang="en-US" dirty="0" err="1"/>
              <a:t>HFrEF</a:t>
            </a:r>
            <a:endParaRPr lang="en-US" dirty="0"/>
          </a:p>
        </p:txBody>
      </p:sp>
      <p:pic>
        <p:nvPicPr>
          <p:cNvPr id="5" name="Picture 2">
            <a:extLst>
              <a:ext uri="{FF2B5EF4-FFF2-40B4-BE49-F238E27FC236}">
                <a16:creationId xmlns:a16="http://schemas.microsoft.com/office/drawing/2014/main" id="{166DD630-7361-46AA-A026-D2A573D93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1196752"/>
            <a:ext cx="4357669" cy="508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54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95C8-B0F8-45E6-9E2C-1EFF5282ACE8}"/>
              </a:ext>
            </a:extLst>
          </p:cNvPr>
          <p:cNvSpPr>
            <a:spLocks noGrp="1"/>
          </p:cNvSpPr>
          <p:nvPr>
            <p:ph type="title"/>
          </p:nvPr>
        </p:nvSpPr>
        <p:spPr/>
        <p:txBody>
          <a:bodyPr/>
          <a:lstStyle/>
          <a:p>
            <a:r>
              <a:rPr lang="en-US" dirty="0"/>
              <a:t>SHiFT: Echo sub-study</a:t>
            </a:r>
          </a:p>
        </p:txBody>
      </p:sp>
      <p:grpSp>
        <p:nvGrpSpPr>
          <p:cNvPr id="4" name="Group 3">
            <a:extLst>
              <a:ext uri="{FF2B5EF4-FFF2-40B4-BE49-F238E27FC236}">
                <a16:creationId xmlns:a16="http://schemas.microsoft.com/office/drawing/2014/main" id="{76569CD1-FE13-4BF2-9726-D95A525F642E}"/>
              </a:ext>
            </a:extLst>
          </p:cNvPr>
          <p:cNvGrpSpPr/>
          <p:nvPr/>
        </p:nvGrpSpPr>
        <p:grpSpPr>
          <a:xfrm>
            <a:off x="834026" y="1976159"/>
            <a:ext cx="4686300" cy="3473012"/>
            <a:chOff x="2190118" y="1555271"/>
            <a:chExt cx="4341056" cy="2940119"/>
          </a:xfrm>
        </p:grpSpPr>
        <p:sp>
          <p:nvSpPr>
            <p:cNvPr id="5" name="Freeform 120">
              <a:extLst>
                <a:ext uri="{FF2B5EF4-FFF2-40B4-BE49-F238E27FC236}">
                  <a16:creationId xmlns:a16="http://schemas.microsoft.com/office/drawing/2014/main" id="{5335938B-6F42-4381-8B52-3F47FE9E44A4}"/>
                </a:ext>
              </a:extLst>
            </p:cNvPr>
            <p:cNvSpPr>
              <a:spLocks/>
            </p:cNvSpPr>
            <p:nvPr/>
          </p:nvSpPr>
          <p:spPr bwMode="auto">
            <a:xfrm>
              <a:off x="2903042" y="1631454"/>
              <a:ext cx="3628132" cy="2182416"/>
            </a:xfrm>
            <a:custGeom>
              <a:avLst/>
              <a:gdLst>
                <a:gd name="T0" fmla="*/ 2147483647 w 2636"/>
                <a:gd name="T1" fmla="*/ 2147483647 h 1592"/>
                <a:gd name="T2" fmla="*/ 0 w 2636"/>
                <a:gd name="T3" fmla="*/ 2147483647 h 1592"/>
                <a:gd name="T4" fmla="*/ 0 w 2636"/>
                <a:gd name="T5" fmla="*/ 0 h 1592"/>
                <a:gd name="T6" fmla="*/ 0 60000 65536"/>
                <a:gd name="T7" fmla="*/ 0 60000 65536"/>
                <a:gd name="T8" fmla="*/ 0 60000 65536"/>
              </a:gdLst>
              <a:ahLst/>
              <a:cxnLst>
                <a:cxn ang="T6">
                  <a:pos x="T0" y="T1"/>
                </a:cxn>
                <a:cxn ang="T7">
                  <a:pos x="T2" y="T3"/>
                </a:cxn>
                <a:cxn ang="T8">
                  <a:pos x="T4" y="T5"/>
                </a:cxn>
              </a:cxnLst>
              <a:rect l="0" t="0" r="r" b="b"/>
              <a:pathLst>
                <a:path w="2636" h="1592">
                  <a:moveTo>
                    <a:pt x="2636" y="1592"/>
                  </a:moveTo>
                  <a:lnTo>
                    <a:pt x="0" y="1592"/>
                  </a:lnTo>
                  <a:lnTo>
                    <a:pt x="0" y="0"/>
                  </a:lnTo>
                </a:path>
              </a:pathLst>
            </a:custGeom>
            <a:noFill/>
            <a:ln w="4">
              <a:solidFill>
                <a:schemeClr val="tx1"/>
              </a:solidFill>
              <a:prstDash val="solid"/>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6" name="Line 125">
              <a:extLst>
                <a:ext uri="{FF2B5EF4-FFF2-40B4-BE49-F238E27FC236}">
                  <a16:creationId xmlns:a16="http://schemas.microsoft.com/office/drawing/2014/main" id="{8EFC9519-A052-40B0-A234-9C4F22F0A4BB}"/>
                </a:ext>
              </a:extLst>
            </p:cNvPr>
            <p:cNvSpPr>
              <a:spLocks noChangeShapeType="1"/>
            </p:cNvSpPr>
            <p:nvPr/>
          </p:nvSpPr>
          <p:spPr bwMode="auto">
            <a:xfrm>
              <a:off x="2856608" y="3460254"/>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7" name="Line 128">
              <a:extLst>
                <a:ext uri="{FF2B5EF4-FFF2-40B4-BE49-F238E27FC236}">
                  <a16:creationId xmlns:a16="http://schemas.microsoft.com/office/drawing/2014/main" id="{5CC485D7-09A8-4AB1-B04E-C4CB9CEEA321}"/>
                </a:ext>
              </a:extLst>
            </p:cNvPr>
            <p:cNvSpPr>
              <a:spLocks noChangeShapeType="1"/>
            </p:cNvSpPr>
            <p:nvPr/>
          </p:nvSpPr>
          <p:spPr bwMode="auto">
            <a:xfrm>
              <a:off x="2856608" y="3109317"/>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8" name="Line 131">
              <a:extLst>
                <a:ext uri="{FF2B5EF4-FFF2-40B4-BE49-F238E27FC236}">
                  <a16:creationId xmlns:a16="http://schemas.microsoft.com/office/drawing/2014/main" id="{7074AC6D-8FA3-47D3-BE60-97255E425ED8}"/>
                </a:ext>
              </a:extLst>
            </p:cNvPr>
            <p:cNvSpPr>
              <a:spLocks noChangeShapeType="1"/>
            </p:cNvSpPr>
            <p:nvPr/>
          </p:nvSpPr>
          <p:spPr bwMode="auto">
            <a:xfrm>
              <a:off x="2856608" y="2758381"/>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9" name="Line 134">
              <a:extLst>
                <a:ext uri="{FF2B5EF4-FFF2-40B4-BE49-F238E27FC236}">
                  <a16:creationId xmlns:a16="http://schemas.microsoft.com/office/drawing/2014/main" id="{DEFC352A-2894-4BFF-BC31-D7E2C4066EF0}"/>
                </a:ext>
              </a:extLst>
            </p:cNvPr>
            <p:cNvSpPr>
              <a:spLocks noChangeShapeType="1"/>
            </p:cNvSpPr>
            <p:nvPr/>
          </p:nvSpPr>
          <p:spPr bwMode="auto">
            <a:xfrm>
              <a:off x="2856608" y="2407444"/>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10" name="Line 137">
              <a:extLst>
                <a:ext uri="{FF2B5EF4-FFF2-40B4-BE49-F238E27FC236}">
                  <a16:creationId xmlns:a16="http://schemas.microsoft.com/office/drawing/2014/main" id="{795998DF-D63B-4213-8AF0-B11AC53973DD}"/>
                </a:ext>
              </a:extLst>
            </p:cNvPr>
            <p:cNvSpPr>
              <a:spLocks noChangeShapeType="1"/>
            </p:cNvSpPr>
            <p:nvPr/>
          </p:nvSpPr>
          <p:spPr bwMode="auto">
            <a:xfrm>
              <a:off x="2856608" y="1702892"/>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11" name="Line 140">
              <a:extLst>
                <a:ext uri="{FF2B5EF4-FFF2-40B4-BE49-F238E27FC236}">
                  <a16:creationId xmlns:a16="http://schemas.microsoft.com/office/drawing/2014/main" id="{DFC4D17A-B926-475D-B465-0D13106C8DD0}"/>
                </a:ext>
              </a:extLst>
            </p:cNvPr>
            <p:cNvSpPr>
              <a:spLocks noChangeShapeType="1"/>
            </p:cNvSpPr>
            <p:nvPr/>
          </p:nvSpPr>
          <p:spPr bwMode="auto">
            <a:xfrm>
              <a:off x="2856608" y="2056508"/>
              <a:ext cx="49113" cy="0"/>
            </a:xfrm>
            <a:prstGeom prst="line">
              <a:avLst/>
            </a:prstGeom>
            <a:noFill/>
            <a:ln w="4">
              <a:solidFill>
                <a:schemeClr val="tx1"/>
              </a:solidFill>
              <a:round/>
              <a:headEnd/>
              <a:tailEnd/>
            </a:ln>
          </p:spPr>
          <p:txBody>
            <a:bodyPr/>
            <a:lstStyle/>
            <a:p>
              <a:pPr defTabSz="914354" fontAlgn="base">
                <a:spcBef>
                  <a:spcPct val="0"/>
                </a:spcBef>
                <a:spcAft>
                  <a:spcPct val="0"/>
                </a:spcAft>
                <a:defRPr/>
              </a:pPr>
              <a:endParaRPr lang="en-US" sz="1351">
                <a:solidFill>
                  <a:prstClr val="black"/>
                </a:solidFill>
                <a:latin typeface="Arial Nova Cond" panose="020B0506020202020204" pitchFamily="34" charset="0"/>
                <a:ea typeface="ＭＳ Ｐゴシック" pitchFamily="34" charset="-128"/>
                <a:cs typeface="Arial"/>
              </a:endParaRPr>
            </a:p>
          </p:txBody>
        </p:sp>
        <p:sp>
          <p:nvSpPr>
            <p:cNvPr id="12" name="ZoneTexte 13">
              <a:extLst>
                <a:ext uri="{FF2B5EF4-FFF2-40B4-BE49-F238E27FC236}">
                  <a16:creationId xmlns:a16="http://schemas.microsoft.com/office/drawing/2014/main" id="{CDC095A6-38BB-4EAE-AF9C-AA2EDCDBBE21}"/>
                </a:ext>
              </a:extLst>
            </p:cNvPr>
            <p:cNvSpPr txBox="1">
              <a:spLocks noChangeArrowheads="1"/>
            </p:cNvSpPr>
            <p:nvPr/>
          </p:nvSpPr>
          <p:spPr bwMode="auto">
            <a:xfrm>
              <a:off x="2752131" y="3741540"/>
              <a:ext cx="230458"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0</a:t>
              </a:r>
            </a:p>
          </p:txBody>
        </p:sp>
        <p:sp>
          <p:nvSpPr>
            <p:cNvPr id="13" name="ZoneTexte 14">
              <a:extLst>
                <a:ext uri="{FF2B5EF4-FFF2-40B4-BE49-F238E27FC236}">
                  <a16:creationId xmlns:a16="http://schemas.microsoft.com/office/drawing/2014/main" id="{818802E8-1372-4F15-80BD-32872B3C4592}"/>
                </a:ext>
              </a:extLst>
            </p:cNvPr>
            <p:cNvSpPr txBox="1">
              <a:spLocks noChangeArrowheads="1"/>
            </p:cNvSpPr>
            <p:nvPr/>
          </p:nvSpPr>
          <p:spPr bwMode="auto">
            <a:xfrm>
              <a:off x="2703910" y="3387924"/>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50</a:t>
              </a:r>
            </a:p>
          </p:txBody>
        </p:sp>
        <p:sp>
          <p:nvSpPr>
            <p:cNvPr id="14" name="ZoneTexte 15">
              <a:extLst>
                <a:ext uri="{FF2B5EF4-FFF2-40B4-BE49-F238E27FC236}">
                  <a16:creationId xmlns:a16="http://schemas.microsoft.com/office/drawing/2014/main" id="{3D652A10-E417-42A9-826F-0972103F427D}"/>
                </a:ext>
              </a:extLst>
            </p:cNvPr>
            <p:cNvSpPr txBox="1">
              <a:spLocks noChangeArrowheads="1"/>
            </p:cNvSpPr>
            <p:nvPr/>
          </p:nvSpPr>
          <p:spPr bwMode="auto">
            <a:xfrm>
              <a:off x="2703910" y="1631455"/>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75</a:t>
              </a:r>
            </a:p>
          </p:txBody>
        </p:sp>
        <p:sp>
          <p:nvSpPr>
            <p:cNvPr id="15" name="ZoneTexte 16">
              <a:extLst>
                <a:ext uri="{FF2B5EF4-FFF2-40B4-BE49-F238E27FC236}">
                  <a16:creationId xmlns:a16="http://schemas.microsoft.com/office/drawing/2014/main" id="{4E58757C-801B-4ABA-B68A-09B232CD92BC}"/>
                </a:ext>
              </a:extLst>
            </p:cNvPr>
            <p:cNvSpPr txBox="1">
              <a:spLocks noChangeArrowheads="1"/>
            </p:cNvSpPr>
            <p:nvPr/>
          </p:nvSpPr>
          <p:spPr bwMode="auto">
            <a:xfrm>
              <a:off x="2706588" y="1994000"/>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70</a:t>
              </a:r>
            </a:p>
          </p:txBody>
        </p:sp>
        <p:sp>
          <p:nvSpPr>
            <p:cNvPr id="16" name="ZoneTexte 17">
              <a:extLst>
                <a:ext uri="{FF2B5EF4-FFF2-40B4-BE49-F238E27FC236}">
                  <a16:creationId xmlns:a16="http://schemas.microsoft.com/office/drawing/2014/main" id="{5CD60C61-72E6-40C9-9D9D-1486E67387AB}"/>
                </a:ext>
              </a:extLst>
            </p:cNvPr>
            <p:cNvSpPr txBox="1">
              <a:spLocks noChangeArrowheads="1"/>
            </p:cNvSpPr>
            <p:nvPr/>
          </p:nvSpPr>
          <p:spPr bwMode="auto">
            <a:xfrm>
              <a:off x="2705695" y="2334221"/>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65</a:t>
              </a:r>
            </a:p>
          </p:txBody>
        </p:sp>
        <p:sp>
          <p:nvSpPr>
            <p:cNvPr id="17" name="ZoneTexte 18">
              <a:extLst>
                <a:ext uri="{FF2B5EF4-FFF2-40B4-BE49-F238E27FC236}">
                  <a16:creationId xmlns:a16="http://schemas.microsoft.com/office/drawing/2014/main" id="{4BAC37D1-3388-4CC4-87F6-A0FA31AEA2A0}"/>
                </a:ext>
              </a:extLst>
            </p:cNvPr>
            <p:cNvSpPr txBox="1">
              <a:spLocks noChangeArrowheads="1"/>
            </p:cNvSpPr>
            <p:nvPr/>
          </p:nvSpPr>
          <p:spPr bwMode="auto">
            <a:xfrm>
              <a:off x="2703910" y="2686051"/>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60</a:t>
              </a:r>
            </a:p>
          </p:txBody>
        </p:sp>
        <p:sp>
          <p:nvSpPr>
            <p:cNvPr id="18" name="ZoneTexte 19">
              <a:extLst>
                <a:ext uri="{FF2B5EF4-FFF2-40B4-BE49-F238E27FC236}">
                  <a16:creationId xmlns:a16="http://schemas.microsoft.com/office/drawing/2014/main" id="{261626F8-C206-49AD-B911-13117BE931E1}"/>
                </a:ext>
              </a:extLst>
            </p:cNvPr>
            <p:cNvSpPr txBox="1">
              <a:spLocks noChangeArrowheads="1"/>
            </p:cNvSpPr>
            <p:nvPr/>
          </p:nvSpPr>
          <p:spPr bwMode="auto">
            <a:xfrm>
              <a:off x="2708374" y="3036988"/>
              <a:ext cx="277975" cy="195414"/>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900">
                  <a:solidFill>
                    <a:prstClr val="black"/>
                  </a:solidFill>
                  <a:latin typeface="Arial Nova Cond" panose="020B0506020202020204" pitchFamily="34" charset="0"/>
                  <a:ea typeface="ＭＳ Ｐゴシック" pitchFamily="34" charset="-128"/>
                  <a:cs typeface="Arial"/>
                </a:rPr>
                <a:t>55</a:t>
              </a:r>
            </a:p>
          </p:txBody>
        </p:sp>
        <p:sp>
          <p:nvSpPr>
            <p:cNvPr id="19" name="Rectangle 18">
              <a:extLst>
                <a:ext uri="{FF2B5EF4-FFF2-40B4-BE49-F238E27FC236}">
                  <a16:creationId xmlns:a16="http://schemas.microsoft.com/office/drawing/2014/main" id="{018AF85F-3D28-40E7-9EAD-3270EB06236F}"/>
                </a:ext>
              </a:extLst>
            </p:cNvPr>
            <p:cNvSpPr/>
            <p:nvPr/>
          </p:nvSpPr>
          <p:spPr bwMode="auto">
            <a:xfrm>
              <a:off x="3250830" y="2405659"/>
              <a:ext cx="699665" cy="1406426"/>
            </a:xfrm>
            <a:prstGeom prst="rect">
              <a:avLst/>
            </a:prstGeom>
            <a:solidFill>
              <a:srgbClr val="0070C0"/>
            </a:solidFill>
            <a:ln w="9525" cap="flat" cmpd="sng" algn="ctr">
              <a:solidFill>
                <a:schemeClr val="tx1">
                  <a:lumMod val="75000"/>
                </a:schemeClr>
              </a:solidFill>
              <a:prstDash val="solid"/>
              <a:round/>
              <a:headEnd type="none" w="med" len="med"/>
              <a:tailEnd type="none" w="med" len="med"/>
            </a:ln>
            <a:effectLst/>
          </p:spPr>
          <p:txBody>
            <a:bodyPr/>
            <a:lstStyle/>
            <a:p>
              <a:pPr marL="203587" indent="-203587" defTabSz="914354" fontAlgn="base">
                <a:spcBef>
                  <a:spcPct val="0"/>
                </a:spcBef>
                <a:spcAft>
                  <a:spcPct val="0"/>
                </a:spcAft>
                <a:buFont typeface="Wingdings" pitchFamily="2" charset="2"/>
                <a:buChar char="§"/>
                <a:defRPr/>
              </a:pPr>
              <a:endParaRPr lang="en-GB" sz="1500">
                <a:solidFill>
                  <a:prstClr val="black"/>
                </a:solidFill>
                <a:latin typeface="Arial Nova Cond" panose="020B0506020202020204" pitchFamily="34" charset="0"/>
                <a:ea typeface="ＭＳ Ｐゴシック" pitchFamily="34" charset="-128"/>
                <a:cs typeface="Arial"/>
              </a:endParaRPr>
            </a:p>
          </p:txBody>
        </p:sp>
        <p:sp>
          <p:nvSpPr>
            <p:cNvPr id="20" name="Rectangle 19">
              <a:extLst>
                <a:ext uri="{FF2B5EF4-FFF2-40B4-BE49-F238E27FC236}">
                  <a16:creationId xmlns:a16="http://schemas.microsoft.com/office/drawing/2014/main" id="{A679212E-3943-46C6-97F8-EEAD15F63C91}"/>
                </a:ext>
              </a:extLst>
            </p:cNvPr>
            <p:cNvSpPr/>
            <p:nvPr/>
          </p:nvSpPr>
          <p:spPr bwMode="auto">
            <a:xfrm>
              <a:off x="3961209" y="2830711"/>
              <a:ext cx="635284" cy="983159"/>
            </a:xfrm>
            <a:prstGeom prst="rect">
              <a:avLst/>
            </a:prstGeom>
            <a:solidFill>
              <a:srgbClr val="0070C0"/>
            </a:solidFill>
            <a:ln w="9525" cap="flat" cmpd="sng" algn="ctr">
              <a:solidFill>
                <a:schemeClr val="tx1">
                  <a:lumMod val="75000"/>
                </a:schemeClr>
              </a:solidFill>
              <a:prstDash val="solid"/>
              <a:round/>
              <a:headEnd type="none" w="med" len="med"/>
              <a:tailEnd type="none" w="med" len="med"/>
            </a:ln>
            <a:effectLst/>
          </p:spPr>
          <p:txBody>
            <a:bodyPr/>
            <a:lstStyle/>
            <a:p>
              <a:pPr marL="203587" indent="-203587" defTabSz="914354" fontAlgn="base">
                <a:spcBef>
                  <a:spcPct val="0"/>
                </a:spcBef>
                <a:spcAft>
                  <a:spcPct val="0"/>
                </a:spcAft>
                <a:buFont typeface="Wingdings" pitchFamily="2" charset="2"/>
                <a:buChar char="§"/>
                <a:defRPr/>
              </a:pPr>
              <a:endParaRPr lang="en-GB" sz="1500">
                <a:solidFill>
                  <a:prstClr val="black"/>
                </a:solidFill>
                <a:latin typeface="Arial Nova Cond" panose="020B0506020202020204" pitchFamily="34" charset="0"/>
                <a:ea typeface="ＭＳ Ｐゴシック" pitchFamily="34" charset="-128"/>
                <a:cs typeface="Arial"/>
              </a:endParaRPr>
            </a:p>
          </p:txBody>
        </p:sp>
        <p:sp>
          <p:nvSpPr>
            <p:cNvPr id="21" name="Rectangle 20">
              <a:extLst>
                <a:ext uri="{FF2B5EF4-FFF2-40B4-BE49-F238E27FC236}">
                  <a16:creationId xmlns:a16="http://schemas.microsoft.com/office/drawing/2014/main" id="{B4B65628-AB91-43A3-BF36-B9006F6A7D76}"/>
                </a:ext>
              </a:extLst>
            </p:cNvPr>
            <p:cNvSpPr/>
            <p:nvPr/>
          </p:nvSpPr>
          <p:spPr bwMode="auto">
            <a:xfrm>
              <a:off x="4895193" y="2479775"/>
              <a:ext cx="657846" cy="1334096"/>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marL="203587" indent="-203587" defTabSz="914354" fontAlgn="base">
                <a:spcBef>
                  <a:spcPct val="0"/>
                </a:spcBef>
                <a:spcAft>
                  <a:spcPct val="0"/>
                </a:spcAft>
                <a:buFont typeface="Wingdings" pitchFamily="2" charset="2"/>
                <a:buChar char="§"/>
              </a:pPr>
              <a:endParaRPr lang="en-GB" sz="1500">
                <a:solidFill>
                  <a:prstClr val="black"/>
                </a:solidFill>
                <a:latin typeface="Arial Nova Cond" panose="020B0506020202020204" pitchFamily="34" charset="0"/>
                <a:ea typeface="ＭＳ Ｐゴシック" pitchFamily="34" charset="-128"/>
                <a:cs typeface="Arial"/>
              </a:endParaRPr>
            </a:p>
          </p:txBody>
        </p:sp>
        <p:sp>
          <p:nvSpPr>
            <p:cNvPr id="22" name="Rectangle 21">
              <a:extLst>
                <a:ext uri="{FF2B5EF4-FFF2-40B4-BE49-F238E27FC236}">
                  <a16:creationId xmlns:a16="http://schemas.microsoft.com/office/drawing/2014/main" id="{C4354CA7-36C5-4481-B0DE-0554D7067F89}"/>
                </a:ext>
              </a:extLst>
            </p:cNvPr>
            <p:cNvSpPr/>
            <p:nvPr/>
          </p:nvSpPr>
          <p:spPr bwMode="auto">
            <a:xfrm>
              <a:off x="5555791" y="2586932"/>
              <a:ext cx="657440" cy="122693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marL="203587" indent="-203587" defTabSz="914354" fontAlgn="base">
                <a:spcBef>
                  <a:spcPct val="0"/>
                </a:spcBef>
                <a:spcAft>
                  <a:spcPct val="0"/>
                </a:spcAft>
                <a:buFont typeface="Wingdings" pitchFamily="2" charset="2"/>
                <a:buChar char="§"/>
                <a:defRPr/>
              </a:pPr>
              <a:endParaRPr lang="en-GB" sz="1500">
                <a:solidFill>
                  <a:prstClr val="black"/>
                </a:solidFill>
                <a:latin typeface="Arial Nova Cond" panose="020B0506020202020204" pitchFamily="34" charset="0"/>
                <a:ea typeface="ＭＳ Ｐゴシック" pitchFamily="34" charset="-128"/>
                <a:cs typeface="Arial"/>
              </a:endParaRPr>
            </a:p>
          </p:txBody>
        </p:sp>
        <p:cxnSp>
          <p:nvCxnSpPr>
            <p:cNvPr id="23" name="Connecteur droit 43">
              <a:extLst>
                <a:ext uri="{FF2B5EF4-FFF2-40B4-BE49-F238E27FC236}">
                  <a16:creationId xmlns:a16="http://schemas.microsoft.com/office/drawing/2014/main" id="{4F7874A5-3476-4477-8365-AA258C4BAE76}"/>
                </a:ext>
              </a:extLst>
            </p:cNvPr>
            <p:cNvCxnSpPr>
              <a:cxnSpLocks noChangeShapeType="1"/>
            </p:cNvCxnSpPr>
            <p:nvPr/>
          </p:nvCxnSpPr>
          <p:spPr bwMode="auto">
            <a:xfrm flipV="1">
              <a:off x="2836069" y="3577233"/>
              <a:ext cx="139304" cy="72331"/>
            </a:xfrm>
            <a:prstGeom prst="line">
              <a:avLst/>
            </a:prstGeom>
            <a:noFill/>
            <a:ln w="9525" algn="ctr">
              <a:solidFill>
                <a:schemeClr val="tx1"/>
              </a:solidFill>
              <a:round/>
              <a:headEnd/>
              <a:tailEnd/>
            </a:ln>
          </p:spPr>
        </p:cxnSp>
        <p:cxnSp>
          <p:nvCxnSpPr>
            <p:cNvPr id="24" name="Connecteur droit 45">
              <a:extLst>
                <a:ext uri="{FF2B5EF4-FFF2-40B4-BE49-F238E27FC236}">
                  <a16:creationId xmlns:a16="http://schemas.microsoft.com/office/drawing/2014/main" id="{B5A2D3BA-19A6-4D30-8952-A1B9A20A0346}"/>
                </a:ext>
              </a:extLst>
            </p:cNvPr>
            <p:cNvCxnSpPr>
              <a:cxnSpLocks noChangeShapeType="1"/>
            </p:cNvCxnSpPr>
            <p:nvPr/>
          </p:nvCxnSpPr>
          <p:spPr bwMode="auto">
            <a:xfrm flipV="1">
              <a:off x="2840533" y="3621882"/>
              <a:ext cx="139304" cy="72331"/>
            </a:xfrm>
            <a:prstGeom prst="line">
              <a:avLst/>
            </a:prstGeom>
            <a:noFill/>
            <a:ln w="9525" algn="ctr">
              <a:solidFill>
                <a:schemeClr val="tx1"/>
              </a:solidFill>
              <a:round/>
              <a:headEnd/>
              <a:tailEnd/>
            </a:ln>
          </p:spPr>
        </p:cxnSp>
        <p:sp>
          <p:nvSpPr>
            <p:cNvPr id="25" name="ZoneTexte 1">
              <a:extLst>
                <a:ext uri="{FF2B5EF4-FFF2-40B4-BE49-F238E27FC236}">
                  <a16:creationId xmlns:a16="http://schemas.microsoft.com/office/drawing/2014/main" id="{51B2B47C-BB47-4489-90A5-3B44929814CD}"/>
                </a:ext>
              </a:extLst>
            </p:cNvPr>
            <p:cNvSpPr txBox="1">
              <a:spLocks noChangeArrowheads="1"/>
            </p:cNvSpPr>
            <p:nvPr/>
          </p:nvSpPr>
          <p:spPr bwMode="auto">
            <a:xfrm rot="16200000">
              <a:off x="2048918" y="2484581"/>
              <a:ext cx="1055489" cy="299357"/>
            </a:xfrm>
            <a:prstGeom prst="rect">
              <a:avLst/>
            </a:prstGeom>
            <a:noFill/>
            <a:ln w="9525">
              <a:noFill/>
              <a:miter lim="800000"/>
              <a:headEnd/>
              <a:tailEnd/>
            </a:ln>
          </p:spPr>
          <p:txBody>
            <a:bodyPr>
              <a:spAutoFit/>
            </a:bodyPr>
            <a:lstStyle/>
            <a:p>
              <a:pPr defTabSz="914354" fontAlgn="base">
                <a:spcBef>
                  <a:spcPct val="0"/>
                </a:spcBef>
                <a:spcAft>
                  <a:spcPct val="0"/>
                </a:spcAft>
                <a:defRPr/>
              </a:pPr>
              <a:r>
                <a:rPr lang="en-US" sz="1500" b="1">
                  <a:solidFill>
                    <a:prstClr val="black"/>
                  </a:solidFill>
                  <a:latin typeface="Arial Nova Cond" panose="020B0506020202020204" pitchFamily="34" charset="0"/>
                  <a:ea typeface="ＭＳ Ｐゴシック" pitchFamily="34" charset="-128"/>
                  <a:cs typeface="Arial"/>
                </a:rPr>
                <a:t> mL/m</a:t>
              </a:r>
              <a:r>
                <a:rPr lang="en-US" sz="1500" b="1" baseline="30000">
                  <a:solidFill>
                    <a:prstClr val="black"/>
                  </a:solidFill>
                  <a:latin typeface="Arial Nova Cond" panose="020B0506020202020204" pitchFamily="34" charset="0"/>
                  <a:ea typeface="ＭＳ Ｐゴシック" pitchFamily="34" charset="-128"/>
                  <a:cs typeface="Arial"/>
                </a:rPr>
                <a:t>2</a:t>
              </a:r>
            </a:p>
          </p:txBody>
        </p:sp>
        <p:sp>
          <p:nvSpPr>
            <p:cNvPr id="26" name="Text Box 40">
              <a:extLst>
                <a:ext uri="{FF2B5EF4-FFF2-40B4-BE49-F238E27FC236}">
                  <a16:creationId xmlns:a16="http://schemas.microsoft.com/office/drawing/2014/main" id="{40DBC8A6-13A4-43CF-93CE-7D2A36D2C880}"/>
                </a:ext>
              </a:extLst>
            </p:cNvPr>
            <p:cNvSpPr txBox="1">
              <a:spLocks noChangeArrowheads="1"/>
            </p:cNvSpPr>
            <p:nvPr/>
          </p:nvSpPr>
          <p:spPr bwMode="auto">
            <a:xfrm>
              <a:off x="3292582" y="2907484"/>
              <a:ext cx="570106" cy="1368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lgn="ctr">
                  <a:solidFill>
                    <a:schemeClr val="tx1"/>
                  </a:solidFill>
                  <a:miter lim="800000"/>
                  <a:headEnd/>
                  <a:tailEnd/>
                </a14:hiddenLine>
              </a:ext>
            </a:extLst>
          </p:spPr>
          <p:txBody>
            <a:bodyPr wrap="squar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prstClr val="white"/>
                  </a:solidFill>
                  <a:latin typeface="Arial Nova Cond" panose="020B0506020202020204" pitchFamily="34" charset="0"/>
                  <a:ea typeface="ＭＳ Ｐゴシック" pitchFamily="34" charset="-128"/>
                  <a:cs typeface="Arial"/>
                </a:rPr>
                <a:t>65.2</a:t>
              </a:r>
              <a:r>
                <a:rPr lang="en-US" sz="1051" dirty="0">
                  <a:solidFill>
                    <a:prstClr val="white"/>
                  </a:solidFill>
                  <a:latin typeface="Arial Nova Cond" panose="020B0506020202020204" pitchFamily="34" charset="0"/>
                  <a:ea typeface="ＭＳ Ｐゴシック" pitchFamily="34" charset="-128"/>
                  <a:cs typeface="Arial" charset="0"/>
                </a:rPr>
                <a:t>±29.1</a:t>
              </a:r>
            </a:p>
          </p:txBody>
        </p:sp>
        <p:sp>
          <p:nvSpPr>
            <p:cNvPr id="27" name="Text Box 41">
              <a:extLst>
                <a:ext uri="{FF2B5EF4-FFF2-40B4-BE49-F238E27FC236}">
                  <a16:creationId xmlns:a16="http://schemas.microsoft.com/office/drawing/2014/main" id="{3BA0824C-E5E9-4336-9EE0-56219AB36A9A}"/>
                </a:ext>
              </a:extLst>
            </p:cNvPr>
            <p:cNvSpPr txBox="1">
              <a:spLocks noChangeArrowheads="1"/>
            </p:cNvSpPr>
            <p:nvPr/>
          </p:nvSpPr>
          <p:spPr bwMode="auto">
            <a:xfrm>
              <a:off x="3999940" y="2906614"/>
              <a:ext cx="607268" cy="1368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lgn="ctr">
                  <a:solidFill>
                    <a:schemeClr val="tx1"/>
                  </a:solidFill>
                  <a:miter lim="800000"/>
                  <a:headEnd/>
                  <a:tailEnd/>
                </a14:hiddenLine>
              </a:ext>
            </a:extLst>
          </p:spPr>
          <p:txBody>
            <a:bodyPr wrap="squar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prstClr val="white"/>
                  </a:solidFill>
                  <a:latin typeface="Arial Nova Cond" panose="020B0506020202020204" pitchFamily="34" charset="0"/>
                  <a:ea typeface="ＭＳ Ｐゴシック" pitchFamily="34" charset="-128"/>
                  <a:cs typeface="Arial"/>
                </a:rPr>
                <a:t>58.2</a:t>
              </a:r>
              <a:r>
                <a:rPr lang="en-US" sz="1051" dirty="0">
                  <a:solidFill>
                    <a:prstClr val="white"/>
                  </a:solidFill>
                  <a:latin typeface="Arial Nova Cond" panose="020B0506020202020204" pitchFamily="34" charset="0"/>
                  <a:ea typeface="ＭＳ Ｐゴシック" pitchFamily="34" charset="-128"/>
                  <a:cs typeface="Arial" charset="0"/>
                </a:rPr>
                <a:t>±28.3</a:t>
              </a:r>
            </a:p>
          </p:txBody>
        </p:sp>
        <p:sp>
          <p:nvSpPr>
            <p:cNvPr id="28" name="Text Box 42">
              <a:extLst>
                <a:ext uri="{FF2B5EF4-FFF2-40B4-BE49-F238E27FC236}">
                  <a16:creationId xmlns:a16="http://schemas.microsoft.com/office/drawing/2014/main" id="{1F5AAD12-6726-46A9-94F0-5543BD39EEDD}"/>
                </a:ext>
              </a:extLst>
            </p:cNvPr>
            <p:cNvSpPr txBox="1">
              <a:spLocks noChangeArrowheads="1"/>
            </p:cNvSpPr>
            <p:nvPr/>
          </p:nvSpPr>
          <p:spPr bwMode="auto">
            <a:xfrm>
              <a:off x="4934817" y="2895899"/>
              <a:ext cx="595449" cy="1368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lgn="ctr">
                  <a:solidFill>
                    <a:schemeClr val="tx1"/>
                  </a:solidFill>
                  <a:miter lim="800000"/>
                  <a:headEnd/>
                  <a:tailEnd/>
                </a14:hiddenLine>
              </a:ext>
            </a:extLst>
          </p:spPr>
          <p:txBody>
            <a:bodyPr wrap="non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latin typeface="Arial Nova Cond" panose="020B0506020202020204" pitchFamily="34" charset="0"/>
                  <a:ea typeface="ＭＳ Ｐゴシック" pitchFamily="34" charset="-128"/>
                  <a:cs typeface="Arial"/>
                </a:rPr>
                <a:t>63.6 </a:t>
              </a:r>
              <a:r>
                <a:rPr lang="en-US" sz="1051" dirty="0">
                  <a:latin typeface="Arial Nova Cond" panose="020B0506020202020204" pitchFamily="34" charset="0"/>
                  <a:ea typeface="ＭＳ Ｐゴシック" pitchFamily="34" charset="-128"/>
                  <a:cs typeface="Arial" charset="0"/>
                </a:rPr>
                <a:t>±30.1</a:t>
              </a:r>
            </a:p>
          </p:txBody>
        </p:sp>
        <p:sp>
          <p:nvSpPr>
            <p:cNvPr id="29" name="Text Box 44">
              <a:extLst>
                <a:ext uri="{FF2B5EF4-FFF2-40B4-BE49-F238E27FC236}">
                  <a16:creationId xmlns:a16="http://schemas.microsoft.com/office/drawing/2014/main" id="{E953973F-FA89-4DAF-BE35-F2DAF0F2A04B}"/>
                </a:ext>
              </a:extLst>
            </p:cNvPr>
            <p:cNvSpPr txBox="1">
              <a:spLocks noChangeArrowheads="1"/>
            </p:cNvSpPr>
            <p:nvPr/>
          </p:nvSpPr>
          <p:spPr bwMode="auto">
            <a:xfrm>
              <a:off x="5596969" y="2907109"/>
              <a:ext cx="629601" cy="1368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lgn="ctr">
                  <a:solidFill>
                    <a:schemeClr val="tx1"/>
                  </a:solidFill>
                  <a:miter lim="800000"/>
                  <a:headEnd/>
                  <a:tailEnd/>
                </a14:hiddenLine>
              </a:ext>
            </a:extLst>
          </p:spPr>
          <p:txBody>
            <a:bodyPr wrap="squar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0" dirty="0">
                  <a:latin typeface="Arial Nova Cond" panose="020B0506020202020204" pitchFamily="34" charset="0"/>
                  <a:ea typeface="ＭＳ Ｐゴシック" pitchFamily="34" charset="-128"/>
                  <a:cs typeface="Arial"/>
                </a:rPr>
                <a:t> 62.8 </a:t>
              </a:r>
              <a:r>
                <a:rPr lang="en-US" sz="1050" dirty="0">
                  <a:latin typeface="Arial Nova Cond" panose="020B0506020202020204" pitchFamily="34" charset="0"/>
                  <a:ea typeface="ＭＳ Ｐゴシック" pitchFamily="34" charset="-128"/>
                  <a:cs typeface="Arial" charset="0"/>
                </a:rPr>
                <a:t>±28.7</a:t>
              </a:r>
            </a:p>
          </p:txBody>
        </p:sp>
        <p:sp>
          <p:nvSpPr>
            <p:cNvPr id="30" name="Rectangle 17">
              <a:extLst>
                <a:ext uri="{FF2B5EF4-FFF2-40B4-BE49-F238E27FC236}">
                  <a16:creationId xmlns:a16="http://schemas.microsoft.com/office/drawing/2014/main" id="{FE8A71BA-198E-45DA-9F7B-77CA72A1FA8D}"/>
                </a:ext>
              </a:extLst>
            </p:cNvPr>
            <p:cNvSpPr>
              <a:spLocks noChangeArrowheads="1"/>
            </p:cNvSpPr>
            <p:nvPr/>
          </p:nvSpPr>
          <p:spPr bwMode="auto">
            <a:xfrm>
              <a:off x="3455790" y="2186881"/>
              <a:ext cx="1027808"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txBody>
            <a:bodyPr lIns="0" tIns="0" rIns="0" bIns="0"/>
            <a:lstStyle/>
            <a:p>
              <a:pPr defTabSz="914354" fontAlgn="base">
                <a:lnSpc>
                  <a:spcPct val="125000"/>
                </a:lnSpc>
                <a:spcBef>
                  <a:spcPct val="0"/>
                </a:spcBef>
                <a:spcAft>
                  <a:spcPct val="0"/>
                </a:spcAft>
                <a:defRPr/>
              </a:pPr>
              <a:r>
                <a:rPr lang="fr-FR" sz="1500">
                  <a:solidFill>
                    <a:prstClr val="black"/>
                  </a:solidFill>
                  <a:latin typeface="Arial Nova Cond" panose="020B0506020202020204" pitchFamily="34" charset="0"/>
                  <a:ea typeface="ＭＳ Ｐゴシック" pitchFamily="34" charset="-128"/>
                  <a:cs typeface="Arial"/>
                </a:rPr>
                <a:t>D </a:t>
              </a:r>
              <a:r>
                <a:rPr lang="fr-FR" sz="1500" b="1">
                  <a:solidFill>
                    <a:prstClr val="black"/>
                  </a:solidFill>
                  <a:latin typeface="Arial Nova Cond" panose="020B0506020202020204" pitchFamily="34" charset="0"/>
                  <a:ea typeface="ＭＳ Ｐゴシック" pitchFamily="34" charset="-128"/>
                  <a:cs typeface="Arial"/>
                </a:rPr>
                <a:t>- 7.0 </a:t>
              </a:r>
              <a:r>
                <a:rPr lang="en-US" sz="1500" b="1">
                  <a:solidFill>
                    <a:prstClr val="black"/>
                  </a:solidFill>
                  <a:latin typeface="Arial Nova Cond" panose="020B0506020202020204" pitchFamily="34" charset="0"/>
                  <a:ea typeface="ＭＳ Ｐゴシック" pitchFamily="34" charset="-128"/>
                  <a:cs typeface="Arial" charset="0"/>
                </a:rPr>
                <a:t>± </a:t>
              </a:r>
              <a:r>
                <a:rPr lang="fr-FR" sz="1500" b="1">
                  <a:solidFill>
                    <a:prstClr val="black"/>
                  </a:solidFill>
                  <a:latin typeface="Arial Nova Cond" panose="020B0506020202020204" pitchFamily="34" charset="0"/>
                  <a:ea typeface="ＭＳ Ｐゴシック" pitchFamily="34" charset="-128"/>
                  <a:cs typeface="Arial"/>
                </a:rPr>
                <a:t>16.3</a:t>
              </a:r>
            </a:p>
          </p:txBody>
        </p:sp>
        <p:sp>
          <p:nvSpPr>
            <p:cNvPr id="31" name="Rectangle 21">
              <a:extLst>
                <a:ext uri="{FF2B5EF4-FFF2-40B4-BE49-F238E27FC236}">
                  <a16:creationId xmlns:a16="http://schemas.microsoft.com/office/drawing/2014/main" id="{B42BAAF7-3AD9-4F1C-8599-5E0D9532E8E6}"/>
                </a:ext>
              </a:extLst>
            </p:cNvPr>
            <p:cNvSpPr>
              <a:spLocks noChangeArrowheads="1"/>
            </p:cNvSpPr>
            <p:nvPr/>
          </p:nvSpPr>
          <p:spPr bwMode="auto">
            <a:xfrm>
              <a:off x="5043488" y="2194917"/>
              <a:ext cx="823317"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txBody>
            <a:bodyPr wrap="none" lIns="0" tIns="0" rIns="0" bIns="0"/>
            <a:lstStyle/>
            <a:p>
              <a:pPr defTabSz="914354" fontAlgn="base">
                <a:lnSpc>
                  <a:spcPct val="125000"/>
                </a:lnSpc>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D</a:t>
              </a:r>
              <a:r>
                <a:rPr lang="fr-FR" sz="1500" b="1" dirty="0">
                  <a:solidFill>
                    <a:prstClr val="black"/>
                  </a:solidFill>
                  <a:latin typeface="Arial Nova Cond" panose="020B0506020202020204" pitchFamily="34" charset="0"/>
                  <a:ea typeface="ＭＳ Ｐゴシック" pitchFamily="34" charset="-128"/>
                  <a:cs typeface="Arial"/>
                </a:rPr>
                <a:t> - 0.9 </a:t>
              </a:r>
              <a:r>
                <a:rPr lang="en-US" sz="1500" b="1" dirty="0">
                  <a:solidFill>
                    <a:prstClr val="black"/>
                  </a:solidFill>
                  <a:latin typeface="Arial Nova Cond" panose="020B0506020202020204" pitchFamily="34" charset="0"/>
                  <a:ea typeface="ＭＳ Ｐゴシック" pitchFamily="34" charset="-128"/>
                  <a:cs typeface="Arial" charset="0"/>
                </a:rPr>
                <a:t>± </a:t>
              </a:r>
              <a:r>
                <a:rPr lang="fr-FR" sz="1500" b="1" dirty="0">
                  <a:solidFill>
                    <a:prstClr val="black"/>
                  </a:solidFill>
                  <a:latin typeface="Arial Nova Cond" panose="020B0506020202020204" pitchFamily="34" charset="0"/>
                  <a:ea typeface="ＭＳ Ｐゴシック" pitchFamily="34" charset="-128"/>
                  <a:cs typeface="Arial"/>
                </a:rPr>
                <a:t>17.1</a:t>
              </a:r>
            </a:p>
          </p:txBody>
        </p:sp>
        <p:sp>
          <p:nvSpPr>
            <p:cNvPr id="32" name="ZoneTexte 27">
              <a:extLst>
                <a:ext uri="{FF2B5EF4-FFF2-40B4-BE49-F238E27FC236}">
                  <a16:creationId xmlns:a16="http://schemas.microsoft.com/office/drawing/2014/main" id="{48207C68-00D3-4D72-B39B-4923DAC6FB81}"/>
                </a:ext>
              </a:extLst>
            </p:cNvPr>
            <p:cNvSpPr txBox="1">
              <a:spLocks noChangeArrowheads="1"/>
            </p:cNvSpPr>
            <p:nvPr/>
          </p:nvSpPr>
          <p:spPr bwMode="auto">
            <a:xfrm>
              <a:off x="3995143" y="1590378"/>
              <a:ext cx="1376807" cy="273579"/>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500" dirty="0">
                  <a:solidFill>
                    <a:prstClr val="black"/>
                  </a:solidFill>
                  <a:latin typeface="Arial Nova Cond" panose="020B0506020202020204" pitchFamily="34" charset="0"/>
                  <a:ea typeface="ＭＳ Ｐゴシック" pitchFamily="34" charset="-128"/>
                  <a:cs typeface="Arial"/>
                </a:rPr>
                <a:t>∆ -5.8,</a:t>
              </a:r>
              <a:r>
                <a:rPr lang="fr-FR" sz="1351" dirty="0">
                  <a:solidFill>
                    <a:prstClr val="black"/>
                  </a:solidFill>
                  <a:latin typeface="Arial Nova Cond" panose="020B0506020202020204" pitchFamily="34" charset="0"/>
                  <a:ea typeface="ＭＳ Ｐゴシック" pitchFamily="34" charset="-128"/>
                  <a:cs typeface="Arial"/>
                </a:rPr>
                <a:t> </a:t>
              </a:r>
              <a:r>
                <a:rPr lang="fr-FR" sz="1500" i="1" dirty="0">
                  <a:solidFill>
                    <a:prstClr val="black"/>
                  </a:solidFill>
                  <a:latin typeface="Arial Nova Cond" panose="020B0506020202020204" pitchFamily="34" charset="0"/>
                  <a:ea typeface="ＭＳ Ｐゴシック" pitchFamily="34" charset="-128"/>
                  <a:cs typeface="Arial"/>
                </a:rPr>
                <a:t>P</a:t>
              </a:r>
              <a:r>
                <a:rPr lang="fr-FR" sz="1500" dirty="0">
                  <a:solidFill>
                    <a:prstClr val="black"/>
                  </a:solidFill>
                  <a:latin typeface="Arial Nova Cond" panose="020B0506020202020204" pitchFamily="34" charset="0"/>
                  <a:ea typeface="ＭＳ Ｐゴシック" pitchFamily="34" charset="-128"/>
                  <a:cs typeface="Arial"/>
                </a:rPr>
                <a:t>=0.0002</a:t>
              </a:r>
              <a:endParaRPr lang="en-GB" sz="1500" dirty="0">
                <a:solidFill>
                  <a:prstClr val="black"/>
                </a:solidFill>
                <a:latin typeface="Arial Nova Cond" panose="020B0506020202020204" pitchFamily="34" charset="0"/>
                <a:ea typeface="ＭＳ Ｐゴシック" pitchFamily="34" charset="-128"/>
                <a:cs typeface="Arial"/>
              </a:endParaRPr>
            </a:p>
          </p:txBody>
        </p:sp>
        <p:cxnSp>
          <p:nvCxnSpPr>
            <p:cNvPr id="33" name="Connecteur droit 20">
              <a:extLst>
                <a:ext uri="{FF2B5EF4-FFF2-40B4-BE49-F238E27FC236}">
                  <a16:creationId xmlns:a16="http://schemas.microsoft.com/office/drawing/2014/main" id="{6D41D7BC-EADD-4EE0-8D7B-3905613F9576}"/>
                </a:ext>
              </a:extLst>
            </p:cNvPr>
            <p:cNvCxnSpPr>
              <a:cxnSpLocks noChangeShapeType="1"/>
            </p:cNvCxnSpPr>
            <p:nvPr/>
          </p:nvCxnSpPr>
          <p:spPr bwMode="auto">
            <a:xfrm>
              <a:off x="5306914" y="1879701"/>
              <a:ext cx="0" cy="290215"/>
            </a:xfrm>
            <a:prstGeom prst="line">
              <a:avLst/>
            </a:prstGeom>
            <a:noFill/>
            <a:ln w="9525" algn="ctr">
              <a:solidFill>
                <a:schemeClr val="tx1"/>
              </a:solidFill>
              <a:round/>
              <a:headEnd/>
              <a:tailEnd/>
            </a:ln>
          </p:spPr>
        </p:cxnSp>
        <p:cxnSp>
          <p:nvCxnSpPr>
            <p:cNvPr id="34" name="Connecteur droit 22">
              <a:extLst>
                <a:ext uri="{FF2B5EF4-FFF2-40B4-BE49-F238E27FC236}">
                  <a16:creationId xmlns:a16="http://schemas.microsoft.com/office/drawing/2014/main" id="{077FBDA8-9418-430A-8825-8F3E29690699}"/>
                </a:ext>
              </a:extLst>
            </p:cNvPr>
            <p:cNvCxnSpPr>
              <a:cxnSpLocks noChangeShapeType="1"/>
            </p:cNvCxnSpPr>
            <p:nvPr/>
          </p:nvCxnSpPr>
          <p:spPr bwMode="auto">
            <a:xfrm>
              <a:off x="3954067" y="1879700"/>
              <a:ext cx="1352848" cy="0"/>
            </a:xfrm>
            <a:prstGeom prst="line">
              <a:avLst/>
            </a:prstGeom>
            <a:noFill/>
            <a:ln w="9525" algn="ctr">
              <a:solidFill>
                <a:schemeClr val="tx1"/>
              </a:solidFill>
              <a:round/>
              <a:headEnd/>
              <a:tailEnd/>
            </a:ln>
          </p:spPr>
        </p:cxnSp>
        <p:cxnSp>
          <p:nvCxnSpPr>
            <p:cNvPr id="35" name="Connecteur droit 20">
              <a:extLst>
                <a:ext uri="{FF2B5EF4-FFF2-40B4-BE49-F238E27FC236}">
                  <a16:creationId xmlns:a16="http://schemas.microsoft.com/office/drawing/2014/main" id="{639BB715-656E-46F1-B337-ED94D45F0961}"/>
                </a:ext>
              </a:extLst>
            </p:cNvPr>
            <p:cNvCxnSpPr>
              <a:cxnSpLocks noChangeShapeType="1"/>
            </p:cNvCxnSpPr>
            <p:nvPr/>
          </p:nvCxnSpPr>
          <p:spPr bwMode="auto">
            <a:xfrm>
              <a:off x="3954959" y="1887736"/>
              <a:ext cx="0" cy="290216"/>
            </a:xfrm>
            <a:prstGeom prst="line">
              <a:avLst/>
            </a:prstGeom>
            <a:noFill/>
            <a:ln w="9525" algn="ctr">
              <a:solidFill>
                <a:schemeClr val="tx1"/>
              </a:solidFill>
              <a:round/>
              <a:headEnd/>
              <a:tailEnd/>
            </a:ln>
          </p:spPr>
        </p:cxnSp>
        <p:sp>
          <p:nvSpPr>
            <p:cNvPr id="36" name="ZoneTexte 31">
              <a:extLst>
                <a:ext uri="{FF2B5EF4-FFF2-40B4-BE49-F238E27FC236}">
                  <a16:creationId xmlns:a16="http://schemas.microsoft.com/office/drawing/2014/main" id="{2CF2D5C9-9756-41F4-856C-64AECC3D6CBB}"/>
                </a:ext>
              </a:extLst>
            </p:cNvPr>
            <p:cNvSpPr txBox="1">
              <a:spLocks noChangeArrowheads="1"/>
            </p:cNvSpPr>
            <p:nvPr/>
          </p:nvSpPr>
          <p:spPr bwMode="auto">
            <a:xfrm>
              <a:off x="2190118" y="1555271"/>
              <a:ext cx="1643063" cy="234497"/>
            </a:xfrm>
            <a:prstGeom prst="rect">
              <a:avLst/>
            </a:prstGeom>
            <a:noFill/>
            <a:ln w="9525">
              <a:noFill/>
              <a:miter lim="800000"/>
              <a:headEnd/>
              <a:tailEnd/>
            </a:ln>
          </p:spPr>
          <p:txBody>
            <a:bodyPr>
              <a:spAutoFit/>
            </a:bodyPr>
            <a:lstStyle/>
            <a:p>
              <a:pPr defTabSz="914354" fontAlgn="base">
                <a:spcBef>
                  <a:spcPct val="0"/>
                </a:spcBef>
                <a:spcAft>
                  <a:spcPct val="0"/>
                </a:spcAft>
                <a:defRPr/>
              </a:pPr>
              <a:r>
                <a:rPr lang="en-US" sz="1200">
                  <a:solidFill>
                    <a:prstClr val="black"/>
                  </a:solidFill>
                  <a:latin typeface="Arial Nova Cond" panose="020B0506020202020204" pitchFamily="34" charset="0"/>
                  <a:ea typeface="ＭＳ Ｐゴシック" pitchFamily="34" charset="-128"/>
                  <a:cs typeface="Arial"/>
                </a:rPr>
                <a:t>LVESVI</a:t>
              </a:r>
              <a:endParaRPr lang="en-US" sz="1200" baseline="30000">
                <a:solidFill>
                  <a:prstClr val="black"/>
                </a:solidFill>
                <a:latin typeface="Arial Nova Cond" panose="020B0506020202020204" pitchFamily="34" charset="0"/>
                <a:ea typeface="ＭＳ Ｐゴシック" pitchFamily="34" charset="-128"/>
                <a:cs typeface="Arial"/>
              </a:endParaRPr>
            </a:p>
          </p:txBody>
        </p:sp>
        <p:sp>
          <p:nvSpPr>
            <p:cNvPr id="37" name="ZoneTexte 46">
              <a:extLst>
                <a:ext uri="{FF2B5EF4-FFF2-40B4-BE49-F238E27FC236}">
                  <a16:creationId xmlns:a16="http://schemas.microsoft.com/office/drawing/2014/main" id="{847DDD01-C826-449A-BAC7-E36EB118C7C2}"/>
                </a:ext>
              </a:extLst>
            </p:cNvPr>
            <p:cNvSpPr txBox="1">
              <a:spLocks noChangeArrowheads="1"/>
            </p:cNvSpPr>
            <p:nvPr/>
          </p:nvSpPr>
          <p:spPr bwMode="auto">
            <a:xfrm>
              <a:off x="3462224" y="4026397"/>
              <a:ext cx="1526977" cy="468993"/>
            </a:xfrm>
            <a:prstGeom prst="rect">
              <a:avLst/>
            </a:prstGeom>
            <a:noFill/>
            <a:ln w="9525">
              <a:noFill/>
              <a:miter lim="800000"/>
              <a:headEnd/>
              <a:tailEnd/>
            </a:ln>
          </p:spPr>
          <p:txBody>
            <a:bodyPr>
              <a:spAutoFit/>
            </a:bodyPr>
            <a:lstStyle/>
            <a:p>
              <a:pPr defTabSz="914354" fontAlgn="base">
                <a:spcBef>
                  <a:spcPct val="0"/>
                </a:spcBef>
                <a:spcAft>
                  <a:spcPct val="0"/>
                </a:spcAft>
                <a:defRPr/>
              </a:pPr>
              <a:r>
                <a:rPr lang="fr-FR" sz="1500" b="1" dirty="0" err="1">
                  <a:solidFill>
                    <a:prstClr val="black"/>
                  </a:solidFill>
                  <a:latin typeface="Arial Nova Cond" panose="020B0506020202020204" pitchFamily="34" charset="0"/>
                  <a:ea typeface="ＭＳ Ｐゴシック" pitchFamily="34" charset="-128"/>
                  <a:cs typeface="Arial"/>
                </a:rPr>
                <a:t>Ivabradine</a:t>
              </a:r>
              <a:r>
                <a:rPr lang="fr-FR" sz="1500" dirty="0">
                  <a:solidFill>
                    <a:prstClr val="black"/>
                  </a:solidFill>
                  <a:latin typeface="Arial Nova Cond" panose="020B0506020202020204" pitchFamily="34" charset="0"/>
                  <a:ea typeface="ＭＳ Ｐゴシック" pitchFamily="34" charset="-128"/>
                  <a:cs typeface="Arial"/>
                </a:rPr>
                <a:t> (n=208)</a:t>
              </a:r>
            </a:p>
          </p:txBody>
        </p:sp>
        <p:sp>
          <p:nvSpPr>
            <p:cNvPr id="38" name="ZoneTexte 47">
              <a:extLst>
                <a:ext uri="{FF2B5EF4-FFF2-40B4-BE49-F238E27FC236}">
                  <a16:creationId xmlns:a16="http://schemas.microsoft.com/office/drawing/2014/main" id="{D41AF8DA-5B52-45D8-B1CC-9C05DDEB7344}"/>
                </a:ext>
              </a:extLst>
            </p:cNvPr>
            <p:cNvSpPr txBox="1">
              <a:spLocks noChangeArrowheads="1"/>
            </p:cNvSpPr>
            <p:nvPr/>
          </p:nvSpPr>
          <p:spPr bwMode="auto">
            <a:xfrm>
              <a:off x="5193247" y="4026397"/>
              <a:ext cx="1226046" cy="468993"/>
            </a:xfrm>
            <a:prstGeom prst="rect">
              <a:avLst/>
            </a:prstGeom>
            <a:noFill/>
            <a:ln w="9525">
              <a:noFill/>
              <a:miter lim="800000"/>
              <a:headEnd/>
              <a:tailEnd/>
            </a:ln>
          </p:spPr>
          <p:txBody>
            <a:bodyPr>
              <a:spAutoFit/>
            </a:bodyPr>
            <a:lstStyle/>
            <a:p>
              <a:pPr defTabSz="914354" fontAlgn="base">
                <a:spcBef>
                  <a:spcPct val="0"/>
                </a:spcBef>
                <a:spcAft>
                  <a:spcPct val="0"/>
                </a:spcAft>
                <a:defRPr/>
              </a:pPr>
              <a:r>
                <a:rPr lang="fr-FR" sz="1500" b="1" dirty="0">
                  <a:solidFill>
                    <a:prstClr val="black"/>
                  </a:solidFill>
                  <a:latin typeface="Arial Nova Cond" panose="020B0506020202020204" pitchFamily="34" charset="0"/>
                  <a:ea typeface="ＭＳ Ｐゴシック" pitchFamily="34" charset="-128"/>
                  <a:cs typeface="Arial"/>
                </a:rPr>
                <a:t>Placebo</a:t>
              </a:r>
              <a:r>
                <a:rPr lang="fr-FR" sz="1500" dirty="0">
                  <a:solidFill>
                    <a:prstClr val="black"/>
                  </a:solidFill>
                  <a:latin typeface="Arial Nova Cond" panose="020B0506020202020204" pitchFamily="34" charset="0"/>
                  <a:ea typeface="ＭＳ Ｐゴシック" pitchFamily="34" charset="-128"/>
                  <a:cs typeface="Arial"/>
                </a:rPr>
                <a:t> (n=203)</a:t>
              </a:r>
            </a:p>
          </p:txBody>
        </p:sp>
        <p:sp>
          <p:nvSpPr>
            <p:cNvPr id="39" name="ZoneTexte 46">
              <a:extLst>
                <a:ext uri="{FF2B5EF4-FFF2-40B4-BE49-F238E27FC236}">
                  <a16:creationId xmlns:a16="http://schemas.microsoft.com/office/drawing/2014/main" id="{DF35506C-49EF-4B71-8F3C-F04A89A9D210}"/>
                </a:ext>
              </a:extLst>
            </p:cNvPr>
            <p:cNvSpPr txBox="1">
              <a:spLocks noChangeArrowheads="1"/>
            </p:cNvSpPr>
            <p:nvPr/>
          </p:nvSpPr>
          <p:spPr bwMode="auto">
            <a:xfrm>
              <a:off x="3287615" y="3843338"/>
              <a:ext cx="641777" cy="234497"/>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200" dirty="0">
                  <a:solidFill>
                    <a:prstClr val="black"/>
                  </a:solidFill>
                  <a:latin typeface="Arial Nova Cond" panose="020B0506020202020204" pitchFamily="34" charset="0"/>
                  <a:ea typeface="ＭＳ Ｐゴシック" pitchFamily="34" charset="-128"/>
                  <a:cs typeface="Arial"/>
                </a:rPr>
                <a:t>Baseline</a:t>
              </a:r>
            </a:p>
          </p:txBody>
        </p:sp>
        <p:sp>
          <p:nvSpPr>
            <p:cNvPr id="40" name="ZoneTexte 46">
              <a:extLst>
                <a:ext uri="{FF2B5EF4-FFF2-40B4-BE49-F238E27FC236}">
                  <a16:creationId xmlns:a16="http://schemas.microsoft.com/office/drawing/2014/main" id="{2C55F104-F9AF-416F-B389-5CBF49413EF3}"/>
                </a:ext>
              </a:extLst>
            </p:cNvPr>
            <p:cNvSpPr txBox="1">
              <a:spLocks noChangeArrowheads="1"/>
            </p:cNvSpPr>
            <p:nvPr/>
          </p:nvSpPr>
          <p:spPr bwMode="auto">
            <a:xfrm>
              <a:off x="3921827" y="3838547"/>
              <a:ext cx="707114" cy="234497"/>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200" dirty="0">
                  <a:solidFill>
                    <a:prstClr val="black"/>
                  </a:solidFill>
                  <a:latin typeface="Arial Nova Cond" panose="020B0506020202020204" pitchFamily="34" charset="0"/>
                  <a:ea typeface="ＭＳ Ｐゴシック" pitchFamily="34" charset="-128"/>
                  <a:cs typeface="Arial"/>
                </a:rPr>
                <a:t>8 </a:t>
              </a:r>
              <a:r>
                <a:rPr lang="fr-FR" sz="1200" dirty="0" err="1">
                  <a:solidFill>
                    <a:prstClr val="black"/>
                  </a:solidFill>
                  <a:latin typeface="Arial Nova Cond" panose="020B0506020202020204" pitchFamily="34" charset="0"/>
                  <a:ea typeface="ＭＳ Ｐゴシック" pitchFamily="34" charset="-128"/>
                  <a:cs typeface="Arial"/>
                </a:rPr>
                <a:t>months</a:t>
              </a:r>
              <a:endParaRPr lang="fr-FR" sz="1200" dirty="0">
                <a:solidFill>
                  <a:prstClr val="black"/>
                </a:solidFill>
                <a:latin typeface="Arial Nova Cond" panose="020B0506020202020204" pitchFamily="34" charset="0"/>
                <a:ea typeface="ＭＳ Ｐゴシック" pitchFamily="34" charset="-128"/>
                <a:cs typeface="Arial"/>
              </a:endParaRPr>
            </a:p>
          </p:txBody>
        </p:sp>
        <p:sp>
          <p:nvSpPr>
            <p:cNvPr id="41" name="ZoneTexte 46">
              <a:extLst>
                <a:ext uri="{FF2B5EF4-FFF2-40B4-BE49-F238E27FC236}">
                  <a16:creationId xmlns:a16="http://schemas.microsoft.com/office/drawing/2014/main" id="{D93712FA-954C-4576-BD6B-4E97B4CA8005}"/>
                </a:ext>
              </a:extLst>
            </p:cNvPr>
            <p:cNvSpPr txBox="1">
              <a:spLocks noChangeArrowheads="1"/>
            </p:cNvSpPr>
            <p:nvPr/>
          </p:nvSpPr>
          <p:spPr bwMode="auto">
            <a:xfrm>
              <a:off x="4873826" y="3849589"/>
              <a:ext cx="641777" cy="234497"/>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200">
                  <a:solidFill>
                    <a:prstClr val="black"/>
                  </a:solidFill>
                  <a:latin typeface="Arial Nova Cond" panose="020B0506020202020204" pitchFamily="34" charset="0"/>
                  <a:ea typeface="ＭＳ Ｐゴシック" pitchFamily="34" charset="-128"/>
                  <a:cs typeface="Arial"/>
                </a:rPr>
                <a:t>Baseline</a:t>
              </a:r>
            </a:p>
          </p:txBody>
        </p:sp>
        <p:sp>
          <p:nvSpPr>
            <p:cNvPr id="42" name="ZoneTexte 46">
              <a:extLst>
                <a:ext uri="{FF2B5EF4-FFF2-40B4-BE49-F238E27FC236}">
                  <a16:creationId xmlns:a16="http://schemas.microsoft.com/office/drawing/2014/main" id="{A8ABCB51-7845-44AF-B512-EE0CB83D2D80}"/>
                </a:ext>
              </a:extLst>
            </p:cNvPr>
            <p:cNvSpPr txBox="1">
              <a:spLocks noChangeArrowheads="1"/>
            </p:cNvSpPr>
            <p:nvPr/>
          </p:nvSpPr>
          <p:spPr bwMode="auto">
            <a:xfrm>
              <a:off x="5552663" y="3855083"/>
              <a:ext cx="707114" cy="234497"/>
            </a:xfrm>
            <a:prstGeom prst="rect">
              <a:avLst/>
            </a:prstGeom>
            <a:noFill/>
            <a:ln w="9525">
              <a:noFill/>
              <a:miter lim="800000"/>
              <a:headEnd/>
              <a:tailEnd/>
            </a:ln>
          </p:spPr>
          <p:txBody>
            <a:bodyPr wrap="none">
              <a:spAutoFit/>
            </a:bodyPr>
            <a:lstStyle/>
            <a:p>
              <a:pPr defTabSz="914354" fontAlgn="base">
                <a:spcBef>
                  <a:spcPct val="0"/>
                </a:spcBef>
                <a:spcAft>
                  <a:spcPct val="0"/>
                </a:spcAft>
                <a:defRPr/>
              </a:pPr>
              <a:r>
                <a:rPr lang="fr-FR" sz="1200" dirty="0">
                  <a:solidFill>
                    <a:prstClr val="black"/>
                  </a:solidFill>
                  <a:latin typeface="Arial Nova Cond" panose="020B0506020202020204" pitchFamily="34" charset="0"/>
                  <a:ea typeface="ＭＳ Ｐゴシック" pitchFamily="34" charset="-128"/>
                  <a:cs typeface="Arial"/>
                </a:rPr>
                <a:t>8 </a:t>
              </a:r>
              <a:r>
                <a:rPr lang="fr-FR" sz="1200" dirty="0" err="1">
                  <a:solidFill>
                    <a:prstClr val="black"/>
                  </a:solidFill>
                  <a:latin typeface="Arial Nova Cond" panose="020B0506020202020204" pitchFamily="34" charset="0"/>
                  <a:ea typeface="ＭＳ Ｐゴシック" pitchFamily="34" charset="-128"/>
                  <a:cs typeface="Arial"/>
                </a:rPr>
                <a:t>months</a:t>
              </a:r>
              <a:endParaRPr lang="fr-FR" sz="1200" dirty="0">
                <a:solidFill>
                  <a:prstClr val="black"/>
                </a:solidFill>
                <a:latin typeface="Arial Nova Cond" panose="020B0506020202020204" pitchFamily="34" charset="0"/>
                <a:ea typeface="ＭＳ Ｐゴシック" pitchFamily="34" charset="-128"/>
                <a:cs typeface="Arial"/>
              </a:endParaRPr>
            </a:p>
          </p:txBody>
        </p:sp>
        <p:sp>
          <p:nvSpPr>
            <p:cNvPr id="43" name="Oval 42">
              <a:extLst>
                <a:ext uri="{FF2B5EF4-FFF2-40B4-BE49-F238E27FC236}">
                  <a16:creationId xmlns:a16="http://schemas.microsoft.com/office/drawing/2014/main" id="{92867354-76DA-40BF-9350-E57A96DCB62B}"/>
                </a:ext>
              </a:extLst>
            </p:cNvPr>
            <p:cNvSpPr/>
            <p:nvPr/>
          </p:nvSpPr>
          <p:spPr>
            <a:xfrm>
              <a:off x="3896838" y="2769700"/>
              <a:ext cx="721008" cy="434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fontAlgn="base">
                <a:spcBef>
                  <a:spcPct val="0"/>
                </a:spcBef>
                <a:spcAft>
                  <a:spcPct val="0"/>
                </a:spcAft>
                <a:defRPr/>
              </a:pPr>
              <a:endParaRPr lang="en-CA" sz="1351">
                <a:solidFill>
                  <a:srgbClr val="FFFFFF"/>
                </a:solidFill>
                <a:latin typeface="Arial Nova Cond" panose="020B0506020202020204" pitchFamily="34" charset="0"/>
                <a:ea typeface="ＭＳ Ｐゴシック"/>
                <a:cs typeface="Arial"/>
              </a:endParaRPr>
            </a:p>
          </p:txBody>
        </p:sp>
      </p:grpSp>
      <p:grpSp>
        <p:nvGrpSpPr>
          <p:cNvPr id="44" name="Group 43">
            <a:extLst>
              <a:ext uri="{FF2B5EF4-FFF2-40B4-BE49-F238E27FC236}">
                <a16:creationId xmlns:a16="http://schemas.microsoft.com/office/drawing/2014/main" id="{8AA69FD1-7C6D-4254-B6A7-81EC9221FA63}"/>
              </a:ext>
            </a:extLst>
          </p:cNvPr>
          <p:cNvGrpSpPr/>
          <p:nvPr/>
        </p:nvGrpSpPr>
        <p:grpSpPr>
          <a:xfrm>
            <a:off x="6332057" y="1929966"/>
            <a:ext cx="4300447" cy="3227226"/>
            <a:chOff x="2761060" y="1340656"/>
            <a:chExt cx="3551337" cy="2861656"/>
          </a:xfrm>
        </p:grpSpPr>
        <p:sp>
          <p:nvSpPr>
            <p:cNvPr id="45" name="AutoShape 29">
              <a:extLst>
                <a:ext uri="{FF2B5EF4-FFF2-40B4-BE49-F238E27FC236}">
                  <a16:creationId xmlns:a16="http://schemas.microsoft.com/office/drawing/2014/main" id="{5B61436F-ADF4-45B6-B8D8-9C330103C63D}"/>
                </a:ext>
              </a:extLst>
            </p:cNvPr>
            <p:cNvSpPr>
              <a:spLocks noChangeAspect="1" noChangeArrowheads="1" noTextEdit="1"/>
            </p:cNvSpPr>
            <p:nvPr/>
          </p:nvSpPr>
          <p:spPr bwMode="auto">
            <a:xfrm>
              <a:off x="2765525" y="1835945"/>
              <a:ext cx="3546872" cy="236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pic>
          <p:nvPicPr>
            <p:cNvPr id="46" name="Picture 13">
              <a:extLst>
                <a:ext uri="{FF2B5EF4-FFF2-40B4-BE49-F238E27FC236}">
                  <a16:creationId xmlns:a16="http://schemas.microsoft.com/office/drawing/2014/main" id="{8E1F885C-5A6E-4F0D-8620-A724128E38D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410" y="3248623"/>
              <a:ext cx="219671" cy="59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F5C"/>
                    </a:outerShdw>
                  </a:effectLst>
                </a14:hiddenEffects>
              </a:ext>
            </a:extLst>
          </p:spPr>
        </p:pic>
        <p:sp>
          <p:nvSpPr>
            <p:cNvPr id="47" name="Text Box 28">
              <a:extLst>
                <a:ext uri="{FF2B5EF4-FFF2-40B4-BE49-F238E27FC236}">
                  <a16:creationId xmlns:a16="http://schemas.microsoft.com/office/drawing/2014/main" id="{C4F980CA-97B3-4A37-BEAD-678F50F8CF4D}"/>
                </a:ext>
              </a:extLst>
            </p:cNvPr>
            <p:cNvSpPr txBox="1">
              <a:spLocks noChangeArrowheads="1"/>
            </p:cNvSpPr>
            <p:nvPr/>
          </p:nvSpPr>
          <p:spPr bwMode="auto">
            <a:xfrm>
              <a:off x="3510263" y="2464594"/>
              <a:ext cx="432873" cy="3686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non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351">
                  <a:solidFill>
                    <a:srgbClr val="000000"/>
                  </a:solidFill>
                  <a:latin typeface="Arial Nova Cond" panose="020B0506020202020204" pitchFamily="34" charset="0"/>
                  <a:ea typeface="ＭＳ Ｐゴシック" pitchFamily="34" charset="-128"/>
                  <a:cs typeface="Arial"/>
                </a:rPr>
                <a:t>65.2 </a:t>
              </a:r>
            </a:p>
            <a:p>
              <a:pPr marL="271449" indent="-271449" defTabSz="914354" fontAlgn="base">
                <a:spcBef>
                  <a:spcPct val="0"/>
                </a:spcBef>
                <a:spcAft>
                  <a:spcPct val="0"/>
                </a:spcAft>
                <a:defRPr/>
              </a:pPr>
              <a:r>
                <a:rPr lang="en-US" sz="1351">
                  <a:solidFill>
                    <a:srgbClr val="000000"/>
                  </a:solidFill>
                  <a:latin typeface="Arial Nova Cond" panose="020B0506020202020204" pitchFamily="34" charset="0"/>
                  <a:ea typeface="ＭＳ Ｐゴシック" pitchFamily="34" charset="-128"/>
                  <a:cs typeface="Arial" charset="0"/>
                </a:rPr>
                <a:t>± 29.1</a:t>
              </a:r>
            </a:p>
          </p:txBody>
        </p:sp>
        <p:sp>
          <p:nvSpPr>
            <p:cNvPr id="48" name="Rectangle 31">
              <a:extLst>
                <a:ext uri="{FF2B5EF4-FFF2-40B4-BE49-F238E27FC236}">
                  <a16:creationId xmlns:a16="http://schemas.microsoft.com/office/drawing/2014/main" id="{0F96D420-EDC0-40E1-91BA-364F63EFE641}"/>
                </a:ext>
              </a:extLst>
            </p:cNvPr>
            <p:cNvSpPr>
              <a:spLocks noChangeArrowheads="1"/>
            </p:cNvSpPr>
            <p:nvPr/>
          </p:nvSpPr>
          <p:spPr bwMode="auto">
            <a:xfrm>
              <a:off x="3399341" y="2323505"/>
              <a:ext cx="530755" cy="1378744"/>
            </a:xfrm>
            <a:prstGeom prst="rect">
              <a:avLst/>
            </a:prstGeom>
            <a:solidFill>
              <a:srgbClr val="0070C0"/>
            </a:solidFill>
            <a:ln w="0">
              <a:solidFill>
                <a:schemeClr val="tx1"/>
              </a:solidFill>
              <a:miter lim="800000"/>
              <a:headEnd/>
              <a:tailEnd/>
            </a:ln>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endParaRPr lang="en-US" altLang="en-US" sz="2400">
                <a:solidFill>
                  <a:srgbClr val="000000"/>
                </a:solidFill>
                <a:latin typeface="Arial Nova Cond" panose="020B0506020202020204" pitchFamily="34" charset="0"/>
                <a:ea typeface="ＭＳ Ｐゴシック" pitchFamily="34" charset="-128"/>
                <a:cs typeface="Arial"/>
              </a:endParaRPr>
            </a:p>
          </p:txBody>
        </p:sp>
        <p:sp>
          <p:nvSpPr>
            <p:cNvPr id="49" name="Rectangle 32">
              <a:extLst>
                <a:ext uri="{FF2B5EF4-FFF2-40B4-BE49-F238E27FC236}">
                  <a16:creationId xmlns:a16="http://schemas.microsoft.com/office/drawing/2014/main" id="{8B4B2A05-64F5-43E7-A174-13BFC5249D4E}"/>
                </a:ext>
              </a:extLst>
            </p:cNvPr>
            <p:cNvSpPr>
              <a:spLocks noChangeArrowheads="1"/>
            </p:cNvSpPr>
            <p:nvPr/>
          </p:nvSpPr>
          <p:spPr bwMode="auto">
            <a:xfrm>
              <a:off x="4901375" y="2348508"/>
              <a:ext cx="572523" cy="1348383"/>
            </a:xfrm>
            <a:prstGeom prst="rect">
              <a:avLst/>
            </a:prstGeom>
            <a:solidFill>
              <a:srgbClr val="C0C0C0"/>
            </a:solidFill>
            <a:ln w="0">
              <a:solidFill>
                <a:schemeClr val="tx1"/>
              </a:solidFill>
              <a:miter lim="800000"/>
              <a:headEnd/>
              <a:tailEnd/>
            </a:ln>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endParaRPr lang="en-US" altLang="en-US" sz="2400">
                <a:solidFill>
                  <a:srgbClr val="000000"/>
                </a:solidFill>
                <a:latin typeface="Arial Nova Cond" panose="020B0506020202020204" pitchFamily="34" charset="0"/>
                <a:ea typeface="ＭＳ Ｐゴシック" pitchFamily="34" charset="-128"/>
                <a:cs typeface="Arial"/>
              </a:endParaRPr>
            </a:p>
          </p:txBody>
        </p:sp>
        <p:sp>
          <p:nvSpPr>
            <p:cNvPr id="50" name="Rectangle 33">
              <a:extLst>
                <a:ext uri="{FF2B5EF4-FFF2-40B4-BE49-F238E27FC236}">
                  <a16:creationId xmlns:a16="http://schemas.microsoft.com/office/drawing/2014/main" id="{68D26336-93EF-4642-97AF-8D53F1294B13}"/>
                </a:ext>
              </a:extLst>
            </p:cNvPr>
            <p:cNvSpPr>
              <a:spLocks noChangeArrowheads="1"/>
            </p:cNvSpPr>
            <p:nvPr/>
          </p:nvSpPr>
          <p:spPr bwMode="auto">
            <a:xfrm>
              <a:off x="3927278" y="2221707"/>
              <a:ext cx="606775" cy="1480542"/>
            </a:xfrm>
            <a:prstGeom prst="rect">
              <a:avLst/>
            </a:prstGeom>
            <a:solidFill>
              <a:srgbClr val="0070C0"/>
            </a:solidFill>
            <a:ln w="0">
              <a:solidFill>
                <a:schemeClr val="tx1"/>
              </a:solidFill>
              <a:miter lim="800000"/>
              <a:headEnd/>
              <a:tailEnd/>
            </a:ln>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endParaRPr lang="en-US" altLang="en-US" sz="2400">
                <a:solidFill>
                  <a:prstClr val="white"/>
                </a:solidFill>
                <a:latin typeface="Arial Nova Cond" panose="020B0506020202020204" pitchFamily="34" charset="0"/>
                <a:ea typeface="ＭＳ Ｐゴシック" pitchFamily="34" charset="-128"/>
                <a:cs typeface="Arial"/>
              </a:endParaRPr>
            </a:p>
          </p:txBody>
        </p:sp>
        <p:sp>
          <p:nvSpPr>
            <p:cNvPr id="51" name="Rectangle 34">
              <a:extLst>
                <a:ext uri="{FF2B5EF4-FFF2-40B4-BE49-F238E27FC236}">
                  <a16:creationId xmlns:a16="http://schemas.microsoft.com/office/drawing/2014/main" id="{4F48380E-725F-46AF-AB7A-BA64362E1E62}"/>
                </a:ext>
              </a:extLst>
            </p:cNvPr>
            <p:cNvSpPr>
              <a:spLocks noChangeArrowheads="1"/>
            </p:cNvSpPr>
            <p:nvPr/>
          </p:nvSpPr>
          <p:spPr bwMode="auto">
            <a:xfrm>
              <a:off x="5473899" y="2348509"/>
              <a:ext cx="555029" cy="1348383"/>
            </a:xfrm>
            <a:prstGeom prst="rect">
              <a:avLst/>
            </a:prstGeom>
            <a:solidFill>
              <a:srgbClr val="C0C0C0"/>
            </a:solidFill>
            <a:ln w="0">
              <a:solidFill>
                <a:schemeClr val="tx1"/>
              </a:solidFill>
              <a:miter lim="800000"/>
              <a:headEnd/>
              <a:tailEnd/>
            </a:ln>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endParaRPr lang="en-US" altLang="en-US" sz="2400">
                <a:solidFill>
                  <a:srgbClr val="000000"/>
                </a:solidFill>
                <a:latin typeface="Arial Nova Cond" panose="020B0506020202020204" pitchFamily="34" charset="0"/>
                <a:ea typeface="ＭＳ Ｐゴシック" pitchFamily="34" charset="-128"/>
                <a:cs typeface="Arial"/>
              </a:endParaRPr>
            </a:p>
          </p:txBody>
        </p:sp>
        <p:sp>
          <p:nvSpPr>
            <p:cNvPr id="52" name="Line 35">
              <a:extLst>
                <a:ext uri="{FF2B5EF4-FFF2-40B4-BE49-F238E27FC236}">
                  <a16:creationId xmlns:a16="http://schemas.microsoft.com/office/drawing/2014/main" id="{896E625A-A819-4119-8BD3-88921AAB624D}"/>
                </a:ext>
              </a:extLst>
            </p:cNvPr>
            <p:cNvSpPr>
              <a:spLocks noChangeShapeType="1"/>
            </p:cNvSpPr>
            <p:nvPr/>
          </p:nvSpPr>
          <p:spPr bwMode="auto">
            <a:xfrm>
              <a:off x="3132535" y="1992214"/>
              <a:ext cx="0" cy="171003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3" name="Line 36">
              <a:extLst>
                <a:ext uri="{FF2B5EF4-FFF2-40B4-BE49-F238E27FC236}">
                  <a16:creationId xmlns:a16="http://schemas.microsoft.com/office/drawing/2014/main" id="{BA82C67B-208D-4A23-AAB9-C1C7A9BF6939}"/>
                </a:ext>
              </a:extLst>
            </p:cNvPr>
            <p:cNvSpPr>
              <a:spLocks noChangeShapeType="1"/>
            </p:cNvSpPr>
            <p:nvPr/>
          </p:nvSpPr>
          <p:spPr bwMode="auto">
            <a:xfrm>
              <a:off x="3109319" y="3702248"/>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4" name="Line 37">
              <a:extLst>
                <a:ext uri="{FF2B5EF4-FFF2-40B4-BE49-F238E27FC236}">
                  <a16:creationId xmlns:a16="http://schemas.microsoft.com/office/drawing/2014/main" id="{EFE6DD70-D444-4B2D-A56E-C2995CB63555}"/>
                </a:ext>
              </a:extLst>
            </p:cNvPr>
            <p:cNvSpPr>
              <a:spLocks noChangeShapeType="1"/>
            </p:cNvSpPr>
            <p:nvPr/>
          </p:nvSpPr>
          <p:spPr bwMode="auto">
            <a:xfrm>
              <a:off x="3109319" y="3491508"/>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5" name="Line 38">
              <a:extLst>
                <a:ext uri="{FF2B5EF4-FFF2-40B4-BE49-F238E27FC236}">
                  <a16:creationId xmlns:a16="http://schemas.microsoft.com/office/drawing/2014/main" id="{328CA748-8672-4986-BEF1-6F32BED1F839}"/>
                </a:ext>
              </a:extLst>
            </p:cNvPr>
            <p:cNvSpPr>
              <a:spLocks noChangeShapeType="1"/>
            </p:cNvSpPr>
            <p:nvPr/>
          </p:nvSpPr>
          <p:spPr bwMode="auto">
            <a:xfrm>
              <a:off x="3109319" y="3275410"/>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6" name="Line 39">
              <a:extLst>
                <a:ext uri="{FF2B5EF4-FFF2-40B4-BE49-F238E27FC236}">
                  <a16:creationId xmlns:a16="http://schemas.microsoft.com/office/drawing/2014/main" id="{30C7DF90-483A-4B91-B927-13E87879F57C}"/>
                </a:ext>
              </a:extLst>
            </p:cNvPr>
            <p:cNvSpPr>
              <a:spLocks noChangeShapeType="1"/>
            </p:cNvSpPr>
            <p:nvPr/>
          </p:nvSpPr>
          <p:spPr bwMode="auto">
            <a:xfrm>
              <a:off x="3109319" y="3064669"/>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7" name="Line 40">
              <a:extLst>
                <a:ext uri="{FF2B5EF4-FFF2-40B4-BE49-F238E27FC236}">
                  <a16:creationId xmlns:a16="http://schemas.microsoft.com/office/drawing/2014/main" id="{645CCB8E-A845-4E73-A10E-65926EA5CD5A}"/>
                </a:ext>
              </a:extLst>
            </p:cNvPr>
            <p:cNvSpPr>
              <a:spLocks noChangeShapeType="1"/>
            </p:cNvSpPr>
            <p:nvPr/>
          </p:nvSpPr>
          <p:spPr bwMode="auto">
            <a:xfrm>
              <a:off x="3109319" y="2847678"/>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8" name="Line 41">
              <a:extLst>
                <a:ext uri="{FF2B5EF4-FFF2-40B4-BE49-F238E27FC236}">
                  <a16:creationId xmlns:a16="http://schemas.microsoft.com/office/drawing/2014/main" id="{C9E0D609-18D5-436E-A168-17C0CE1B8B5D}"/>
                </a:ext>
              </a:extLst>
            </p:cNvPr>
            <p:cNvSpPr>
              <a:spLocks noChangeShapeType="1"/>
            </p:cNvSpPr>
            <p:nvPr/>
          </p:nvSpPr>
          <p:spPr bwMode="auto">
            <a:xfrm>
              <a:off x="3109319" y="2636937"/>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59" name="Line 42">
              <a:extLst>
                <a:ext uri="{FF2B5EF4-FFF2-40B4-BE49-F238E27FC236}">
                  <a16:creationId xmlns:a16="http://schemas.microsoft.com/office/drawing/2014/main" id="{2365E071-489B-4346-A296-59921CC524C8}"/>
                </a:ext>
              </a:extLst>
            </p:cNvPr>
            <p:cNvSpPr>
              <a:spLocks noChangeShapeType="1"/>
            </p:cNvSpPr>
            <p:nvPr/>
          </p:nvSpPr>
          <p:spPr bwMode="auto">
            <a:xfrm>
              <a:off x="3109319" y="2419946"/>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0" name="Line 43">
              <a:extLst>
                <a:ext uri="{FF2B5EF4-FFF2-40B4-BE49-F238E27FC236}">
                  <a16:creationId xmlns:a16="http://schemas.microsoft.com/office/drawing/2014/main" id="{0AAD8511-9D2D-4B0F-AFAC-EFA4D6F8B8D9}"/>
                </a:ext>
              </a:extLst>
            </p:cNvPr>
            <p:cNvSpPr>
              <a:spLocks noChangeShapeType="1"/>
            </p:cNvSpPr>
            <p:nvPr/>
          </p:nvSpPr>
          <p:spPr bwMode="auto">
            <a:xfrm>
              <a:off x="3109319" y="2209205"/>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1" name="Line 44">
              <a:extLst>
                <a:ext uri="{FF2B5EF4-FFF2-40B4-BE49-F238E27FC236}">
                  <a16:creationId xmlns:a16="http://schemas.microsoft.com/office/drawing/2014/main" id="{C9CB442E-2F63-47BF-972A-FED3BD7D26EA}"/>
                </a:ext>
              </a:extLst>
            </p:cNvPr>
            <p:cNvSpPr>
              <a:spLocks noChangeShapeType="1"/>
            </p:cNvSpPr>
            <p:nvPr/>
          </p:nvSpPr>
          <p:spPr bwMode="auto">
            <a:xfrm>
              <a:off x="3109319" y="1992214"/>
              <a:ext cx="2321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2" name="Line 45">
              <a:extLst>
                <a:ext uri="{FF2B5EF4-FFF2-40B4-BE49-F238E27FC236}">
                  <a16:creationId xmlns:a16="http://schemas.microsoft.com/office/drawing/2014/main" id="{E78F4977-E856-41B6-BC26-D8DC9ADF9ACB}"/>
                </a:ext>
              </a:extLst>
            </p:cNvPr>
            <p:cNvSpPr>
              <a:spLocks noChangeShapeType="1"/>
            </p:cNvSpPr>
            <p:nvPr/>
          </p:nvSpPr>
          <p:spPr bwMode="auto">
            <a:xfrm>
              <a:off x="3132535" y="3702248"/>
              <a:ext cx="3094137" cy="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3" name="Line 46">
              <a:extLst>
                <a:ext uri="{FF2B5EF4-FFF2-40B4-BE49-F238E27FC236}">
                  <a16:creationId xmlns:a16="http://schemas.microsoft.com/office/drawing/2014/main" id="{891FEB36-B419-4B19-8240-F3545691B82E}"/>
                </a:ext>
              </a:extLst>
            </p:cNvPr>
            <p:cNvSpPr>
              <a:spLocks noChangeShapeType="1"/>
            </p:cNvSpPr>
            <p:nvPr/>
          </p:nvSpPr>
          <p:spPr bwMode="auto">
            <a:xfrm flipV="1">
              <a:off x="3132535" y="3702248"/>
              <a:ext cx="0" cy="366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4" name="Line 47">
              <a:extLst>
                <a:ext uri="{FF2B5EF4-FFF2-40B4-BE49-F238E27FC236}">
                  <a16:creationId xmlns:a16="http://schemas.microsoft.com/office/drawing/2014/main" id="{5411A960-3B17-4E44-B5E9-DB3BA6990D51}"/>
                </a:ext>
              </a:extLst>
            </p:cNvPr>
            <p:cNvSpPr>
              <a:spLocks noChangeShapeType="1"/>
            </p:cNvSpPr>
            <p:nvPr/>
          </p:nvSpPr>
          <p:spPr bwMode="auto">
            <a:xfrm flipV="1">
              <a:off x="4679156" y="3702248"/>
              <a:ext cx="0" cy="366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5" name="Line 48">
              <a:extLst>
                <a:ext uri="{FF2B5EF4-FFF2-40B4-BE49-F238E27FC236}">
                  <a16:creationId xmlns:a16="http://schemas.microsoft.com/office/drawing/2014/main" id="{998A3A92-143D-4857-A53B-E7D75F919EA0}"/>
                </a:ext>
              </a:extLst>
            </p:cNvPr>
            <p:cNvSpPr>
              <a:spLocks noChangeShapeType="1"/>
            </p:cNvSpPr>
            <p:nvPr/>
          </p:nvSpPr>
          <p:spPr bwMode="auto">
            <a:xfrm flipV="1">
              <a:off x="6226672" y="3702248"/>
              <a:ext cx="0" cy="366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defTabSz="914354" fontAlgn="base">
                <a:spcBef>
                  <a:spcPct val="0"/>
                </a:spcBef>
                <a:spcAft>
                  <a:spcPct val="0"/>
                </a:spcAft>
                <a:defRPr/>
              </a:pPr>
              <a:endParaRPr lang="en-CA" sz="1351">
                <a:solidFill>
                  <a:prstClr val="black"/>
                </a:solidFill>
                <a:latin typeface="Arial Nova Cond" panose="020B0506020202020204" pitchFamily="34" charset="0"/>
                <a:ea typeface="ＭＳ Ｐゴシック" pitchFamily="34" charset="-128"/>
                <a:cs typeface="Arial"/>
              </a:endParaRPr>
            </a:p>
          </p:txBody>
        </p:sp>
        <p:sp>
          <p:nvSpPr>
            <p:cNvPr id="66" name="Rectangle 49">
              <a:extLst>
                <a:ext uri="{FF2B5EF4-FFF2-40B4-BE49-F238E27FC236}">
                  <a16:creationId xmlns:a16="http://schemas.microsoft.com/office/drawing/2014/main" id="{AC984BD6-BBAA-4FD9-A398-DC518D8D088A}"/>
                </a:ext>
              </a:extLst>
            </p:cNvPr>
            <p:cNvSpPr>
              <a:spLocks noChangeArrowheads="1"/>
            </p:cNvSpPr>
            <p:nvPr/>
          </p:nvSpPr>
          <p:spPr bwMode="auto">
            <a:xfrm>
              <a:off x="3050381" y="3654028"/>
              <a:ext cx="43685"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0</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67" name="Rectangle 50">
              <a:extLst>
                <a:ext uri="{FF2B5EF4-FFF2-40B4-BE49-F238E27FC236}">
                  <a16:creationId xmlns:a16="http://schemas.microsoft.com/office/drawing/2014/main" id="{279E1562-C882-46F4-94AD-4C2255A6912A}"/>
                </a:ext>
              </a:extLst>
            </p:cNvPr>
            <p:cNvSpPr>
              <a:spLocks noChangeArrowheads="1"/>
            </p:cNvSpPr>
            <p:nvPr/>
          </p:nvSpPr>
          <p:spPr bwMode="auto">
            <a:xfrm>
              <a:off x="3050381" y="3443288"/>
              <a:ext cx="43685"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5</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68" name="Rectangle 51">
              <a:extLst>
                <a:ext uri="{FF2B5EF4-FFF2-40B4-BE49-F238E27FC236}">
                  <a16:creationId xmlns:a16="http://schemas.microsoft.com/office/drawing/2014/main" id="{A1D871F4-1439-4CAE-9EE6-980510502A1C}"/>
                </a:ext>
              </a:extLst>
            </p:cNvPr>
            <p:cNvSpPr>
              <a:spLocks noChangeArrowheads="1"/>
            </p:cNvSpPr>
            <p:nvPr/>
          </p:nvSpPr>
          <p:spPr bwMode="auto">
            <a:xfrm>
              <a:off x="3011090" y="3227189"/>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10</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69" name="Rectangle 52">
              <a:extLst>
                <a:ext uri="{FF2B5EF4-FFF2-40B4-BE49-F238E27FC236}">
                  <a16:creationId xmlns:a16="http://schemas.microsoft.com/office/drawing/2014/main" id="{6861EE27-CC3F-45B4-AF3C-0E45ABA74505}"/>
                </a:ext>
              </a:extLst>
            </p:cNvPr>
            <p:cNvSpPr>
              <a:spLocks noChangeArrowheads="1"/>
            </p:cNvSpPr>
            <p:nvPr/>
          </p:nvSpPr>
          <p:spPr bwMode="auto">
            <a:xfrm>
              <a:off x="3011090" y="3016449"/>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15</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0" name="Rectangle 53">
              <a:extLst>
                <a:ext uri="{FF2B5EF4-FFF2-40B4-BE49-F238E27FC236}">
                  <a16:creationId xmlns:a16="http://schemas.microsoft.com/office/drawing/2014/main" id="{80AC1DCE-ACE7-438E-951D-88423E05DB74}"/>
                </a:ext>
              </a:extLst>
            </p:cNvPr>
            <p:cNvSpPr>
              <a:spLocks noChangeArrowheads="1"/>
            </p:cNvSpPr>
            <p:nvPr/>
          </p:nvSpPr>
          <p:spPr bwMode="auto">
            <a:xfrm>
              <a:off x="3011090" y="2799457"/>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20</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1" name="Rectangle 54">
              <a:extLst>
                <a:ext uri="{FF2B5EF4-FFF2-40B4-BE49-F238E27FC236}">
                  <a16:creationId xmlns:a16="http://schemas.microsoft.com/office/drawing/2014/main" id="{74FA30EF-427E-4276-9940-E715FAD213D9}"/>
                </a:ext>
              </a:extLst>
            </p:cNvPr>
            <p:cNvSpPr>
              <a:spLocks noChangeArrowheads="1"/>
            </p:cNvSpPr>
            <p:nvPr/>
          </p:nvSpPr>
          <p:spPr bwMode="auto">
            <a:xfrm>
              <a:off x="3011090" y="2588717"/>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25</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2" name="Rectangle 55">
              <a:extLst>
                <a:ext uri="{FF2B5EF4-FFF2-40B4-BE49-F238E27FC236}">
                  <a16:creationId xmlns:a16="http://schemas.microsoft.com/office/drawing/2014/main" id="{5C176B40-1CC8-4C0B-BC83-E540CF5F9D2C}"/>
                </a:ext>
              </a:extLst>
            </p:cNvPr>
            <p:cNvSpPr>
              <a:spLocks noChangeArrowheads="1"/>
            </p:cNvSpPr>
            <p:nvPr/>
          </p:nvSpPr>
          <p:spPr bwMode="auto">
            <a:xfrm>
              <a:off x="3011090" y="2371726"/>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30</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3" name="Rectangle 56">
              <a:extLst>
                <a:ext uri="{FF2B5EF4-FFF2-40B4-BE49-F238E27FC236}">
                  <a16:creationId xmlns:a16="http://schemas.microsoft.com/office/drawing/2014/main" id="{401F4C3D-A87A-472E-8CB3-A1EE39BA0AAD}"/>
                </a:ext>
              </a:extLst>
            </p:cNvPr>
            <p:cNvSpPr>
              <a:spLocks noChangeArrowheads="1"/>
            </p:cNvSpPr>
            <p:nvPr/>
          </p:nvSpPr>
          <p:spPr bwMode="auto">
            <a:xfrm>
              <a:off x="3011090" y="2160985"/>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35</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4" name="Rectangle 57">
              <a:extLst>
                <a:ext uri="{FF2B5EF4-FFF2-40B4-BE49-F238E27FC236}">
                  <a16:creationId xmlns:a16="http://schemas.microsoft.com/office/drawing/2014/main" id="{D2AB0A50-8541-464D-8189-8FDC17E7083B}"/>
                </a:ext>
              </a:extLst>
            </p:cNvPr>
            <p:cNvSpPr>
              <a:spLocks noChangeArrowheads="1"/>
            </p:cNvSpPr>
            <p:nvPr/>
          </p:nvSpPr>
          <p:spPr bwMode="auto">
            <a:xfrm>
              <a:off x="3011090" y="1943994"/>
              <a:ext cx="87369" cy="1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825" b="1">
                  <a:solidFill>
                    <a:srgbClr val="000000"/>
                  </a:solidFill>
                  <a:latin typeface="Arial Nova Cond" panose="020B0506020202020204" pitchFamily="34" charset="0"/>
                  <a:ea typeface="ＭＳ Ｐゴシック" pitchFamily="34" charset="-128"/>
                  <a:cs typeface="Arial"/>
                </a:rPr>
                <a:t>40</a:t>
              </a:r>
              <a:endParaRPr lang="fr-FR" altLang="en-US" sz="2400">
                <a:solidFill>
                  <a:srgbClr val="000000"/>
                </a:solidFill>
                <a:latin typeface="Arial Nova Cond" panose="020B0506020202020204" pitchFamily="34" charset="0"/>
                <a:ea typeface="ＭＳ Ｐゴシック" pitchFamily="34" charset="-128"/>
                <a:cs typeface="Arial"/>
              </a:endParaRPr>
            </a:p>
          </p:txBody>
        </p:sp>
        <p:sp>
          <p:nvSpPr>
            <p:cNvPr id="75" name="Rectangle 62">
              <a:extLst>
                <a:ext uri="{FF2B5EF4-FFF2-40B4-BE49-F238E27FC236}">
                  <a16:creationId xmlns:a16="http://schemas.microsoft.com/office/drawing/2014/main" id="{77FD75EE-AF73-4FE8-B4D3-2C0F96FC5AD3}"/>
                </a:ext>
              </a:extLst>
            </p:cNvPr>
            <p:cNvSpPr>
              <a:spLocks noChangeArrowheads="1"/>
            </p:cNvSpPr>
            <p:nvPr/>
          </p:nvSpPr>
          <p:spPr bwMode="auto">
            <a:xfrm rot="16200000">
              <a:off x="2804005" y="2686287"/>
              <a:ext cx="136456" cy="19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71463" indent="-2714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marL="271449" indent="-271449" defTabSz="914354" fontAlgn="base">
                <a:spcBef>
                  <a:spcPct val="0"/>
                </a:spcBef>
                <a:spcAft>
                  <a:spcPct val="0"/>
                </a:spcAft>
                <a:defRPr/>
              </a:pPr>
              <a:r>
                <a:rPr lang="fr-FR" altLang="en-US" sz="1500" b="1" dirty="0">
                  <a:solidFill>
                    <a:srgbClr val="000000"/>
                  </a:solidFill>
                  <a:latin typeface="Arial Nova Cond" panose="020B0506020202020204" pitchFamily="34" charset="0"/>
                  <a:ea typeface="ＭＳ Ｐゴシック" pitchFamily="34" charset="-128"/>
                  <a:cs typeface="Arial"/>
                </a:rPr>
                <a:t>%</a:t>
              </a:r>
              <a:endParaRPr lang="fr-FR" altLang="en-US" sz="1500" dirty="0">
                <a:solidFill>
                  <a:srgbClr val="000000"/>
                </a:solidFill>
                <a:latin typeface="Arial Nova Cond" panose="020B0506020202020204" pitchFamily="34" charset="0"/>
                <a:ea typeface="ＭＳ Ｐゴシック" pitchFamily="34" charset="-128"/>
                <a:cs typeface="Arial"/>
              </a:endParaRPr>
            </a:p>
          </p:txBody>
        </p:sp>
        <p:sp>
          <p:nvSpPr>
            <p:cNvPr id="76" name="Text Box 63">
              <a:extLst>
                <a:ext uri="{FF2B5EF4-FFF2-40B4-BE49-F238E27FC236}">
                  <a16:creationId xmlns:a16="http://schemas.microsoft.com/office/drawing/2014/main" id="{50E236EE-4FB8-4D18-A04E-91F62268850E}"/>
                </a:ext>
              </a:extLst>
            </p:cNvPr>
            <p:cNvSpPr txBox="1">
              <a:spLocks noChangeArrowheads="1"/>
            </p:cNvSpPr>
            <p:nvPr/>
          </p:nvSpPr>
          <p:spPr bwMode="auto">
            <a:xfrm>
              <a:off x="3434399" y="2791281"/>
              <a:ext cx="518773" cy="14339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squar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prstClr val="white"/>
                  </a:solidFill>
                  <a:latin typeface="Arial Nova Cond" panose="020B0506020202020204" pitchFamily="34" charset="0"/>
                  <a:ea typeface="ＭＳ Ｐゴシック" pitchFamily="34" charset="-128"/>
                  <a:cs typeface="Arial"/>
                </a:rPr>
                <a:t>32.3</a:t>
              </a:r>
              <a:r>
                <a:rPr lang="en-US" sz="1051" dirty="0">
                  <a:solidFill>
                    <a:prstClr val="white"/>
                  </a:solidFill>
                  <a:latin typeface="Arial Nova Cond" panose="020B0506020202020204" pitchFamily="34" charset="0"/>
                  <a:ea typeface="ＭＳ Ｐゴシック" pitchFamily="34" charset="-128"/>
                  <a:cs typeface="Arial"/>
                </a:rPr>
                <a:t>±9.1</a:t>
              </a:r>
              <a:endParaRPr lang="fr-FR" sz="1051" dirty="0">
                <a:solidFill>
                  <a:prstClr val="white"/>
                </a:solidFill>
                <a:latin typeface="Arial Nova Cond" panose="020B0506020202020204" pitchFamily="34" charset="0"/>
                <a:ea typeface="ＭＳ Ｐゴシック" pitchFamily="34" charset="-128"/>
                <a:cs typeface="Arial"/>
              </a:endParaRPr>
            </a:p>
          </p:txBody>
        </p:sp>
        <p:sp>
          <p:nvSpPr>
            <p:cNvPr id="77" name="Text Box 64">
              <a:extLst>
                <a:ext uri="{FF2B5EF4-FFF2-40B4-BE49-F238E27FC236}">
                  <a16:creationId xmlns:a16="http://schemas.microsoft.com/office/drawing/2014/main" id="{0ADEADB9-5DA7-4AE9-8E5C-68FB4F8E22B9}"/>
                </a:ext>
              </a:extLst>
            </p:cNvPr>
            <p:cNvSpPr txBox="1">
              <a:spLocks noChangeArrowheads="1"/>
            </p:cNvSpPr>
            <p:nvPr/>
          </p:nvSpPr>
          <p:spPr bwMode="auto">
            <a:xfrm>
              <a:off x="3955111" y="2769052"/>
              <a:ext cx="527199" cy="14339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squar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prstClr val="white"/>
                  </a:solidFill>
                  <a:latin typeface="Arial Nova Cond" panose="020B0506020202020204" pitchFamily="34" charset="0"/>
                  <a:ea typeface="ＭＳ Ｐゴシック" pitchFamily="34" charset="-128"/>
                  <a:cs typeface="Arial"/>
                </a:rPr>
                <a:t> 34.7</a:t>
              </a:r>
              <a:r>
                <a:rPr lang="en-US" sz="1051" dirty="0">
                  <a:solidFill>
                    <a:prstClr val="white"/>
                  </a:solidFill>
                  <a:latin typeface="Arial Nova Cond" panose="020B0506020202020204" pitchFamily="34" charset="0"/>
                  <a:ea typeface="ＭＳ Ｐゴシック" pitchFamily="34" charset="-128"/>
                  <a:cs typeface="Arial"/>
                </a:rPr>
                <a:t>±10.2</a:t>
              </a:r>
              <a:endParaRPr lang="fr-FR" sz="1051" dirty="0">
                <a:solidFill>
                  <a:prstClr val="white"/>
                </a:solidFill>
                <a:latin typeface="Arial Nova Cond" panose="020B0506020202020204" pitchFamily="34" charset="0"/>
                <a:ea typeface="ＭＳ Ｐゴシック" pitchFamily="34" charset="-128"/>
                <a:cs typeface="Arial"/>
              </a:endParaRPr>
            </a:p>
          </p:txBody>
        </p:sp>
        <p:sp>
          <p:nvSpPr>
            <p:cNvPr id="78" name="Text Box 65">
              <a:extLst>
                <a:ext uri="{FF2B5EF4-FFF2-40B4-BE49-F238E27FC236}">
                  <a16:creationId xmlns:a16="http://schemas.microsoft.com/office/drawing/2014/main" id="{8C3256E1-5532-46D2-83D5-B5B37E8F273E}"/>
                </a:ext>
              </a:extLst>
            </p:cNvPr>
            <p:cNvSpPr txBox="1">
              <a:spLocks noChangeArrowheads="1"/>
            </p:cNvSpPr>
            <p:nvPr/>
          </p:nvSpPr>
          <p:spPr bwMode="auto">
            <a:xfrm>
              <a:off x="4945193" y="2595861"/>
              <a:ext cx="475234" cy="14339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non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srgbClr val="000000"/>
                  </a:solidFill>
                  <a:latin typeface="Arial Nova Cond" panose="020B0506020202020204" pitchFamily="34" charset="0"/>
                  <a:ea typeface="ＭＳ Ｐゴシック" pitchFamily="34" charset="-128"/>
                  <a:cs typeface="Arial"/>
                </a:rPr>
                <a:t>31.6 </a:t>
              </a:r>
              <a:r>
                <a:rPr lang="en-US" sz="1051" dirty="0">
                  <a:solidFill>
                    <a:srgbClr val="000000"/>
                  </a:solidFill>
                  <a:latin typeface="Arial Nova Cond" panose="020B0506020202020204" pitchFamily="34" charset="0"/>
                  <a:ea typeface="ＭＳ Ｐゴシック" pitchFamily="34" charset="-128"/>
                  <a:cs typeface="Arial"/>
                </a:rPr>
                <a:t>±9.3</a:t>
              </a:r>
              <a:endParaRPr lang="fr-FR" sz="1051" dirty="0">
                <a:solidFill>
                  <a:srgbClr val="000000"/>
                </a:solidFill>
                <a:latin typeface="Arial Nova Cond" panose="020B0506020202020204" pitchFamily="34" charset="0"/>
                <a:ea typeface="ＭＳ Ｐゴシック" pitchFamily="34" charset="-128"/>
                <a:cs typeface="Arial"/>
              </a:endParaRPr>
            </a:p>
          </p:txBody>
        </p:sp>
        <p:sp>
          <p:nvSpPr>
            <p:cNvPr id="79" name="Text Box 66">
              <a:extLst>
                <a:ext uri="{FF2B5EF4-FFF2-40B4-BE49-F238E27FC236}">
                  <a16:creationId xmlns:a16="http://schemas.microsoft.com/office/drawing/2014/main" id="{156F016D-D686-408E-B494-B1AE73185052}"/>
                </a:ext>
              </a:extLst>
            </p:cNvPr>
            <p:cNvSpPr txBox="1">
              <a:spLocks noChangeArrowheads="1"/>
            </p:cNvSpPr>
            <p:nvPr/>
          </p:nvSpPr>
          <p:spPr bwMode="auto">
            <a:xfrm>
              <a:off x="5479892" y="2595861"/>
              <a:ext cx="530833" cy="14339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none" lIns="0" tIns="0" rIns="0" bIns="0">
              <a:spAutoFit/>
            </a:bodyPr>
            <a:lstStyle>
              <a:lvl1pPr marL="271463" indent="-271463">
                <a:defRPr sz="3200">
                  <a:solidFill>
                    <a:schemeClr val="tx1"/>
                  </a:solidFill>
                  <a:latin typeface="Arial" charset="0"/>
                </a:defRPr>
              </a:lvl1pPr>
              <a:lvl2pPr>
                <a:defRPr sz="3200">
                  <a:solidFill>
                    <a:schemeClr val="tx1"/>
                  </a:solidFill>
                  <a:latin typeface="Arial" charset="0"/>
                </a:defRPr>
              </a:lvl2pPr>
              <a:lvl3pPr>
                <a:defRPr sz="3200">
                  <a:solidFill>
                    <a:schemeClr val="tx1"/>
                  </a:solidFill>
                  <a:latin typeface="Arial" charset="0"/>
                </a:defRPr>
              </a:lvl3pPr>
              <a:lvl4pPr>
                <a:defRPr sz="3200">
                  <a:solidFill>
                    <a:schemeClr val="tx1"/>
                  </a:solidFill>
                  <a:latin typeface="Arial" charset="0"/>
                </a:defRPr>
              </a:lvl4pPr>
              <a:lvl5pPr>
                <a:defRPr sz="3200">
                  <a:solidFill>
                    <a:schemeClr val="tx1"/>
                  </a:solidFill>
                  <a:latin typeface="Arial" charset="0"/>
                </a:defRPr>
              </a:lvl5pPr>
              <a:lvl6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6pPr>
              <a:lvl7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7pPr>
              <a:lvl8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8pPr>
              <a:lvl9pPr algn="ctr" eaLnBrk="0" fontAlgn="base" hangingPunct="0">
                <a:lnSpc>
                  <a:spcPct val="90000"/>
                </a:lnSpc>
                <a:spcBef>
                  <a:spcPct val="20000"/>
                </a:spcBef>
                <a:spcAft>
                  <a:spcPct val="50000"/>
                </a:spcAft>
                <a:buClr>
                  <a:schemeClr val="accent1"/>
                </a:buClr>
                <a:buFont typeface="Wingdings" pitchFamily="2" charset="2"/>
                <a:defRPr sz="3200">
                  <a:solidFill>
                    <a:schemeClr val="tx1"/>
                  </a:solidFill>
                  <a:latin typeface="Arial" charset="0"/>
                </a:defRPr>
              </a:lvl9pPr>
            </a:lstStyle>
            <a:p>
              <a:pPr marL="271449" indent="-271449" defTabSz="914354" fontAlgn="base">
                <a:spcBef>
                  <a:spcPct val="0"/>
                </a:spcBef>
                <a:spcAft>
                  <a:spcPct val="0"/>
                </a:spcAft>
                <a:defRPr/>
              </a:pPr>
              <a:r>
                <a:rPr lang="fr-CA" sz="1051" dirty="0">
                  <a:solidFill>
                    <a:srgbClr val="000000"/>
                  </a:solidFill>
                  <a:latin typeface="Arial Nova Cond" panose="020B0506020202020204" pitchFamily="34" charset="0"/>
                  <a:ea typeface="ＭＳ Ｐゴシック" pitchFamily="34" charset="-128"/>
                  <a:cs typeface="Arial"/>
                </a:rPr>
                <a:t> 31.5</a:t>
              </a:r>
              <a:r>
                <a:rPr lang="en-US" sz="1051" dirty="0">
                  <a:solidFill>
                    <a:srgbClr val="000000"/>
                  </a:solidFill>
                  <a:latin typeface="Arial Nova Cond" panose="020B0506020202020204" pitchFamily="34" charset="0"/>
                  <a:ea typeface="ＭＳ Ｐゴシック" pitchFamily="34" charset="-128"/>
                  <a:cs typeface="Arial"/>
                </a:rPr>
                <a:t>±10.0</a:t>
              </a:r>
              <a:endParaRPr lang="fr-FR" sz="1051" dirty="0">
                <a:solidFill>
                  <a:srgbClr val="000000"/>
                </a:solidFill>
                <a:latin typeface="Arial Nova Cond" panose="020B0506020202020204" pitchFamily="34" charset="0"/>
                <a:ea typeface="ＭＳ Ｐゴシック" pitchFamily="34" charset="-128"/>
                <a:cs typeface="Arial"/>
              </a:endParaRPr>
            </a:p>
          </p:txBody>
        </p:sp>
        <p:grpSp>
          <p:nvGrpSpPr>
            <p:cNvPr id="80" name="Group 18">
              <a:extLst>
                <a:ext uri="{FF2B5EF4-FFF2-40B4-BE49-F238E27FC236}">
                  <a16:creationId xmlns:a16="http://schemas.microsoft.com/office/drawing/2014/main" id="{61CBC46E-C0E9-4B04-B2C8-856582F9B197}"/>
                </a:ext>
              </a:extLst>
            </p:cNvPr>
            <p:cNvGrpSpPr>
              <a:grpSpLocks/>
            </p:cNvGrpSpPr>
            <p:nvPr/>
          </p:nvGrpSpPr>
          <p:grpSpPr bwMode="auto">
            <a:xfrm>
              <a:off x="3421857" y="1962746"/>
              <a:ext cx="1217117" cy="270570"/>
              <a:chOff x="1624" y="1396"/>
              <a:chExt cx="1363" cy="303"/>
            </a:xfrm>
          </p:grpSpPr>
          <p:pic>
            <p:nvPicPr>
              <p:cNvPr id="96" name="Picture 16">
                <a:extLst>
                  <a:ext uri="{FF2B5EF4-FFF2-40B4-BE49-F238E27FC236}">
                    <a16:creationId xmlns:a16="http://schemas.microsoft.com/office/drawing/2014/main" id="{453C6508-EAAE-42F5-B52D-58CE7162BE2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 y="1406"/>
                <a:ext cx="1159"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F5C"/>
                      </a:outerShdw>
                    </a:effectLst>
                  </a14:hiddenEffects>
                </a:ext>
              </a:extLst>
            </p:spPr>
          </p:pic>
          <p:sp>
            <p:nvSpPr>
              <p:cNvPr id="97" name="Rectangle 17">
                <a:extLst>
                  <a:ext uri="{FF2B5EF4-FFF2-40B4-BE49-F238E27FC236}">
                    <a16:creationId xmlns:a16="http://schemas.microsoft.com/office/drawing/2014/main" id="{785FC303-3C68-4937-BED9-3DB751BB8583}"/>
                  </a:ext>
                </a:extLst>
              </p:cNvPr>
              <p:cNvSpPr>
                <a:spLocks noChangeArrowheads="1"/>
              </p:cNvSpPr>
              <p:nvPr/>
            </p:nvSpPr>
            <p:spPr bwMode="auto">
              <a:xfrm>
                <a:off x="1624" y="1396"/>
                <a:ext cx="115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lIns="0" tIns="0" rIns="0" bIns="0"/>
              <a:lstStyle/>
              <a:p>
                <a:pPr defTabSz="914354" fontAlgn="base">
                  <a:lnSpc>
                    <a:spcPct val="125000"/>
                  </a:lnSpc>
                  <a:spcBef>
                    <a:spcPct val="0"/>
                  </a:spcBef>
                  <a:spcAft>
                    <a:spcPct val="0"/>
                  </a:spcAft>
                  <a:defRPr/>
                </a:pPr>
                <a:r>
                  <a:rPr lang="fr-FR" sz="1500">
                    <a:solidFill>
                      <a:prstClr val="black"/>
                    </a:solidFill>
                    <a:latin typeface="Arial Nova Cond" panose="020B0506020202020204" pitchFamily="34" charset="0"/>
                    <a:ea typeface="ＭＳ Ｐゴシック" pitchFamily="34" charset="-128"/>
                    <a:cs typeface="Arial"/>
                  </a:rPr>
                  <a:t>D </a:t>
                </a:r>
                <a:r>
                  <a:rPr lang="fr-FR" sz="1500" b="1">
                    <a:solidFill>
                      <a:prstClr val="black"/>
                    </a:solidFill>
                    <a:latin typeface="Arial Nova Cond" panose="020B0506020202020204" pitchFamily="34" charset="0"/>
                    <a:ea typeface="ＭＳ Ｐゴシック" pitchFamily="34" charset="-128"/>
                    <a:cs typeface="Arial"/>
                  </a:rPr>
                  <a:t>2.4 </a:t>
                </a:r>
                <a:r>
                  <a:rPr lang="en-US" sz="1500" b="1">
                    <a:solidFill>
                      <a:prstClr val="black"/>
                    </a:solidFill>
                    <a:latin typeface="Arial Nova Cond" panose="020B0506020202020204" pitchFamily="34" charset="0"/>
                    <a:ea typeface="ＭＳ Ｐゴシック" pitchFamily="34" charset="-128"/>
                    <a:cs typeface="Arial" charset="0"/>
                  </a:rPr>
                  <a:t>± </a:t>
                </a:r>
                <a:r>
                  <a:rPr lang="fr-FR" sz="1500" b="1">
                    <a:solidFill>
                      <a:prstClr val="black"/>
                    </a:solidFill>
                    <a:latin typeface="Arial Nova Cond" panose="020B0506020202020204" pitchFamily="34" charset="0"/>
                    <a:ea typeface="ＭＳ Ｐゴシック" pitchFamily="34" charset="-128"/>
                    <a:cs typeface="Arial"/>
                  </a:rPr>
                  <a:t>7.7</a:t>
                </a:r>
              </a:p>
            </p:txBody>
          </p:sp>
        </p:grpSp>
        <p:grpSp>
          <p:nvGrpSpPr>
            <p:cNvPr id="81" name="Group 21">
              <a:extLst>
                <a:ext uri="{FF2B5EF4-FFF2-40B4-BE49-F238E27FC236}">
                  <a16:creationId xmlns:a16="http://schemas.microsoft.com/office/drawing/2014/main" id="{AAB33D63-7960-49D5-8B24-8858DBF495D4}"/>
                </a:ext>
              </a:extLst>
            </p:cNvPr>
            <p:cNvGrpSpPr>
              <a:grpSpLocks/>
            </p:cNvGrpSpPr>
            <p:nvPr/>
          </p:nvGrpSpPr>
          <p:grpSpPr bwMode="auto">
            <a:xfrm>
              <a:off x="5087245" y="1942209"/>
              <a:ext cx="750986" cy="261640"/>
              <a:chOff x="3453" y="1403"/>
              <a:chExt cx="841" cy="293"/>
            </a:xfrm>
          </p:grpSpPr>
          <p:pic>
            <p:nvPicPr>
              <p:cNvPr id="94" name="Picture 19">
                <a:extLst>
                  <a:ext uri="{FF2B5EF4-FFF2-40B4-BE49-F238E27FC236}">
                    <a16:creationId xmlns:a16="http://schemas.microsoft.com/office/drawing/2014/main" id="{5C853C13-1DAF-4E53-9CA1-E4C900853DF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 y="1403"/>
                <a:ext cx="841"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F5C"/>
                      </a:outerShdw>
                    </a:effectLst>
                  </a14:hiddenEffects>
                </a:ext>
              </a:extLst>
            </p:spPr>
          </p:pic>
          <p:sp>
            <p:nvSpPr>
              <p:cNvPr id="95" name="Rectangle 20">
                <a:extLst>
                  <a:ext uri="{FF2B5EF4-FFF2-40B4-BE49-F238E27FC236}">
                    <a16:creationId xmlns:a16="http://schemas.microsoft.com/office/drawing/2014/main" id="{7501E789-76E5-4F7E-A110-45E492A8A196}"/>
                  </a:ext>
                </a:extLst>
              </p:cNvPr>
              <p:cNvSpPr>
                <a:spLocks noChangeArrowheads="1"/>
              </p:cNvSpPr>
              <p:nvPr/>
            </p:nvSpPr>
            <p:spPr bwMode="auto">
              <a:xfrm>
                <a:off x="3453" y="1427"/>
                <a:ext cx="83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0" tIns="0" rIns="0" bIns="0"/>
              <a:lstStyle/>
              <a:p>
                <a:pPr defTabSz="914354" fontAlgn="base">
                  <a:lnSpc>
                    <a:spcPct val="125000"/>
                  </a:lnSpc>
                  <a:spcBef>
                    <a:spcPct val="0"/>
                  </a:spcBef>
                  <a:spcAft>
                    <a:spcPct val="0"/>
                  </a:spcAft>
                  <a:defRPr/>
                </a:pPr>
                <a:r>
                  <a:rPr lang="fr-FR" sz="1500">
                    <a:solidFill>
                      <a:prstClr val="black"/>
                    </a:solidFill>
                    <a:latin typeface="Arial Nova Cond" panose="020B0506020202020204" pitchFamily="34" charset="0"/>
                    <a:ea typeface="ＭＳ Ｐゴシック" pitchFamily="34" charset="-128"/>
                    <a:cs typeface="Arial"/>
                  </a:rPr>
                  <a:t>D</a:t>
                </a:r>
                <a:r>
                  <a:rPr lang="fr-FR" sz="1500" b="1">
                    <a:solidFill>
                      <a:prstClr val="black"/>
                    </a:solidFill>
                    <a:latin typeface="Arial Nova Cond" panose="020B0506020202020204" pitchFamily="34" charset="0"/>
                    <a:ea typeface="ＭＳ Ｐゴシック" pitchFamily="34" charset="-128"/>
                    <a:cs typeface="Arial"/>
                  </a:rPr>
                  <a:t> - 0.1 </a:t>
                </a:r>
                <a:r>
                  <a:rPr lang="en-US" sz="1500" b="1">
                    <a:solidFill>
                      <a:prstClr val="black"/>
                    </a:solidFill>
                    <a:latin typeface="Arial Nova Cond" panose="020B0506020202020204" pitchFamily="34" charset="0"/>
                    <a:ea typeface="ＭＳ Ｐゴシック" pitchFamily="34" charset="-128"/>
                    <a:cs typeface="Arial" charset="0"/>
                  </a:rPr>
                  <a:t>± </a:t>
                </a:r>
                <a:r>
                  <a:rPr lang="fr-FR" sz="1500" b="1">
                    <a:solidFill>
                      <a:prstClr val="black"/>
                    </a:solidFill>
                    <a:latin typeface="Arial Nova Cond" panose="020B0506020202020204" pitchFamily="34" charset="0"/>
                    <a:ea typeface="ＭＳ Ｐゴシック" pitchFamily="34" charset="-128"/>
                    <a:cs typeface="Arial"/>
                  </a:rPr>
                  <a:t>8.0</a:t>
                </a:r>
              </a:p>
            </p:txBody>
          </p:sp>
        </p:grpSp>
        <p:sp>
          <p:nvSpPr>
            <p:cNvPr id="82" name="ZoneTexte 46">
              <a:extLst>
                <a:ext uri="{FF2B5EF4-FFF2-40B4-BE49-F238E27FC236}">
                  <a16:creationId xmlns:a16="http://schemas.microsoft.com/office/drawing/2014/main" id="{DCCC5FD7-15AD-473E-9DF3-972A37C31249}"/>
                </a:ext>
              </a:extLst>
            </p:cNvPr>
            <p:cNvSpPr txBox="1">
              <a:spLocks noChangeArrowheads="1"/>
            </p:cNvSpPr>
            <p:nvPr/>
          </p:nvSpPr>
          <p:spPr bwMode="auto">
            <a:xfrm>
              <a:off x="3252192" y="3896024"/>
              <a:ext cx="1526977" cy="28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500" b="1">
                  <a:solidFill>
                    <a:srgbClr val="000000"/>
                  </a:solidFill>
                  <a:latin typeface="Arial Nova Cond" panose="020B0506020202020204" pitchFamily="34" charset="0"/>
                  <a:ea typeface="ＭＳ Ｐゴシック" pitchFamily="34" charset="-128"/>
                  <a:cs typeface="Arial"/>
                </a:rPr>
                <a:t>Ivabradine</a:t>
              </a:r>
              <a:r>
                <a:rPr lang="fr-FR" altLang="en-US" sz="1500">
                  <a:solidFill>
                    <a:srgbClr val="000000"/>
                  </a:solidFill>
                  <a:latin typeface="Arial Nova Cond" panose="020B0506020202020204" pitchFamily="34" charset="0"/>
                  <a:ea typeface="ＭＳ Ｐゴシック" pitchFamily="34" charset="-128"/>
                  <a:cs typeface="Arial"/>
                </a:rPr>
                <a:t> (n=204)</a:t>
              </a:r>
            </a:p>
          </p:txBody>
        </p:sp>
        <p:sp>
          <p:nvSpPr>
            <p:cNvPr id="83" name="ZoneTexte 47">
              <a:extLst>
                <a:ext uri="{FF2B5EF4-FFF2-40B4-BE49-F238E27FC236}">
                  <a16:creationId xmlns:a16="http://schemas.microsoft.com/office/drawing/2014/main" id="{64E84E4C-A6A7-4272-9D23-070B436330E6}"/>
                </a:ext>
              </a:extLst>
            </p:cNvPr>
            <p:cNvSpPr txBox="1">
              <a:spLocks noChangeArrowheads="1"/>
            </p:cNvSpPr>
            <p:nvPr/>
          </p:nvSpPr>
          <p:spPr bwMode="auto">
            <a:xfrm>
              <a:off x="4892578" y="3896024"/>
              <a:ext cx="1226046" cy="28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500" b="1">
                  <a:solidFill>
                    <a:srgbClr val="000000"/>
                  </a:solidFill>
                  <a:latin typeface="Arial Nova Cond" panose="020B0506020202020204" pitchFamily="34" charset="0"/>
                  <a:ea typeface="ＭＳ Ｐゴシック" pitchFamily="34" charset="-128"/>
                  <a:cs typeface="Arial"/>
                </a:rPr>
                <a:t>Placebo</a:t>
              </a:r>
              <a:r>
                <a:rPr lang="fr-FR" altLang="en-US" sz="1500">
                  <a:solidFill>
                    <a:srgbClr val="000000"/>
                  </a:solidFill>
                  <a:latin typeface="Arial Nova Cond" panose="020B0506020202020204" pitchFamily="34" charset="0"/>
                  <a:ea typeface="ＭＳ Ｐゴシック" pitchFamily="34" charset="-128"/>
                  <a:cs typeface="Arial"/>
                </a:rPr>
                <a:t> (n=199)</a:t>
              </a:r>
            </a:p>
          </p:txBody>
        </p:sp>
        <p:sp>
          <p:nvSpPr>
            <p:cNvPr id="84" name="ZoneTexte 46">
              <a:extLst>
                <a:ext uri="{FF2B5EF4-FFF2-40B4-BE49-F238E27FC236}">
                  <a16:creationId xmlns:a16="http://schemas.microsoft.com/office/drawing/2014/main" id="{B2BE68B9-1C0E-4CE5-BE49-69803208F8FA}"/>
                </a:ext>
              </a:extLst>
            </p:cNvPr>
            <p:cNvSpPr txBox="1">
              <a:spLocks noChangeArrowheads="1"/>
            </p:cNvSpPr>
            <p:nvPr/>
          </p:nvSpPr>
          <p:spPr bwMode="auto">
            <a:xfrm>
              <a:off x="3360559" y="3728536"/>
              <a:ext cx="572134" cy="2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200">
                  <a:solidFill>
                    <a:srgbClr val="000000"/>
                  </a:solidFill>
                  <a:latin typeface="Arial Nova Cond" panose="020B0506020202020204" pitchFamily="34" charset="0"/>
                  <a:ea typeface="ＭＳ Ｐゴシック" pitchFamily="34" charset="-128"/>
                  <a:cs typeface="Arial"/>
                </a:rPr>
                <a:t>Baseline</a:t>
              </a:r>
            </a:p>
          </p:txBody>
        </p:sp>
        <p:sp>
          <p:nvSpPr>
            <p:cNvPr id="85" name="ZoneTexte 46">
              <a:extLst>
                <a:ext uri="{FF2B5EF4-FFF2-40B4-BE49-F238E27FC236}">
                  <a16:creationId xmlns:a16="http://schemas.microsoft.com/office/drawing/2014/main" id="{6AA3928E-7C6D-4FAE-B017-131ABA4B913E}"/>
                </a:ext>
              </a:extLst>
            </p:cNvPr>
            <p:cNvSpPr txBox="1">
              <a:spLocks noChangeArrowheads="1"/>
            </p:cNvSpPr>
            <p:nvPr/>
          </p:nvSpPr>
          <p:spPr bwMode="auto">
            <a:xfrm>
              <a:off x="3882909" y="3725794"/>
              <a:ext cx="630380" cy="2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200">
                  <a:solidFill>
                    <a:srgbClr val="000000"/>
                  </a:solidFill>
                  <a:latin typeface="Arial Nova Cond" panose="020B0506020202020204" pitchFamily="34" charset="0"/>
                  <a:ea typeface="ＭＳ Ｐゴシック" pitchFamily="34" charset="-128"/>
                  <a:cs typeface="Arial"/>
                </a:rPr>
                <a:t>8 </a:t>
              </a:r>
              <a:r>
                <a:rPr lang="fr-FR" altLang="en-US" sz="1200" err="1">
                  <a:solidFill>
                    <a:srgbClr val="000000"/>
                  </a:solidFill>
                  <a:latin typeface="Arial Nova Cond" panose="020B0506020202020204" pitchFamily="34" charset="0"/>
                  <a:ea typeface="ＭＳ Ｐゴシック" pitchFamily="34" charset="-128"/>
                  <a:cs typeface="Arial"/>
                </a:rPr>
                <a:t>months</a:t>
              </a:r>
              <a:endParaRPr lang="fr-FR" altLang="en-US" sz="1200">
                <a:solidFill>
                  <a:srgbClr val="000000"/>
                </a:solidFill>
                <a:latin typeface="Arial Nova Cond" panose="020B0506020202020204" pitchFamily="34" charset="0"/>
                <a:ea typeface="ＭＳ Ｐゴシック" pitchFamily="34" charset="-128"/>
                <a:cs typeface="Arial"/>
              </a:endParaRPr>
            </a:p>
          </p:txBody>
        </p:sp>
        <p:sp>
          <p:nvSpPr>
            <p:cNvPr id="86" name="ZoneTexte 46">
              <a:extLst>
                <a:ext uri="{FF2B5EF4-FFF2-40B4-BE49-F238E27FC236}">
                  <a16:creationId xmlns:a16="http://schemas.microsoft.com/office/drawing/2014/main" id="{6B80012B-6A97-4723-85DE-85FB9477DC54}"/>
                </a:ext>
              </a:extLst>
            </p:cNvPr>
            <p:cNvSpPr txBox="1">
              <a:spLocks noChangeArrowheads="1"/>
            </p:cNvSpPr>
            <p:nvPr/>
          </p:nvSpPr>
          <p:spPr bwMode="auto">
            <a:xfrm>
              <a:off x="4925617" y="3719216"/>
              <a:ext cx="572134" cy="2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200">
                  <a:solidFill>
                    <a:srgbClr val="000000"/>
                  </a:solidFill>
                  <a:latin typeface="Arial Nova Cond" panose="020B0506020202020204" pitchFamily="34" charset="0"/>
                  <a:ea typeface="ＭＳ Ｐゴシック" pitchFamily="34" charset="-128"/>
                  <a:cs typeface="Arial"/>
                </a:rPr>
                <a:t>Baseline</a:t>
              </a:r>
            </a:p>
          </p:txBody>
        </p:sp>
        <p:sp>
          <p:nvSpPr>
            <p:cNvPr id="87" name="ZoneTexte 46">
              <a:extLst>
                <a:ext uri="{FF2B5EF4-FFF2-40B4-BE49-F238E27FC236}">
                  <a16:creationId xmlns:a16="http://schemas.microsoft.com/office/drawing/2014/main" id="{3DB877F3-3DF9-4FB3-9E4E-25BC7BF734A9}"/>
                </a:ext>
              </a:extLst>
            </p:cNvPr>
            <p:cNvSpPr txBox="1">
              <a:spLocks noChangeArrowheads="1"/>
            </p:cNvSpPr>
            <p:nvPr/>
          </p:nvSpPr>
          <p:spPr bwMode="auto">
            <a:xfrm>
              <a:off x="5441881" y="3728536"/>
              <a:ext cx="630380" cy="2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200">
                  <a:solidFill>
                    <a:srgbClr val="000000"/>
                  </a:solidFill>
                  <a:latin typeface="Arial Nova Cond" panose="020B0506020202020204" pitchFamily="34" charset="0"/>
                  <a:ea typeface="ＭＳ Ｐゴシック" pitchFamily="34" charset="-128"/>
                  <a:cs typeface="Arial"/>
                </a:rPr>
                <a:t>8 </a:t>
              </a:r>
              <a:r>
                <a:rPr lang="fr-FR" altLang="en-US" sz="1200" err="1">
                  <a:solidFill>
                    <a:srgbClr val="000000"/>
                  </a:solidFill>
                  <a:latin typeface="Arial Nova Cond" panose="020B0506020202020204" pitchFamily="34" charset="0"/>
                  <a:ea typeface="ＭＳ Ｐゴシック" pitchFamily="34" charset="-128"/>
                  <a:cs typeface="Arial"/>
                </a:rPr>
                <a:t>months</a:t>
              </a:r>
              <a:endParaRPr lang="fr-FR" altLang="en-US" sz="1200">
                <a:solidFill>
                  <a:srgbClr val="000000"/>
                </a:solidFill>
                <a:latin typeface="Arial Nova Cond" panose="020B0506020202020204" pitchFamily="34" charset="0"/>
                <a:ea typeface="ＭＳ Ｐゴシック" pitchFamily="34" charset="-128"/>
                <a:cs typeface="Arial"/>
              </a:endParaRPr>
            </a:p>
          </p:txBody>
        </p:sp>
        <p:sp>
          <p:nvSpPr>
            <p:cNvPr id="88" name="ZoneTexte 27">
              <a:extLst>
                <a:ext uri="{FF2B5EF4-FFF2-40B4-BE49-F238E27FC236}">
                  <a16:creationId xmlns:a16="http://schemas.microsoft.com/office/drawing/2014/main" id="{4BBCB216-48CE-44E6-9B42-F3C489F282BD}"/>
                </a:ext>
              </a:extLst>
            </p:cNvPr>
            <p:cNvSpPr txBox="1">
              <a:spLocks noChangeArrowheads="1"/>
            </p:cNvSpPr>
            <p:nvPr/>
          </p:nvSpPr>
          <p:spPr bwMode="auto">
            <a:xfrm>
              <a:off x="3953173" y="1340656"/>
              <a:ext cx="1248580" cy="40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fr-FR" altLang="en-US" sz="1500" dirty="0">
                  <a:solidFill>
                    <a:srgbClr val="000000"/>
                  </a:solidFill>
                  <a:latin typeface="Arial Nova Cond" panose="020B0506020202020204" pitchFamily="34" charset="0"/>
                  <a:ea typeface="ＭＳ Ｐゴシック" pitchFamily="34" charset="-128"/>
                  <a:cs typeface="Arial"/>
                </a:rPr>
                <a:t>∆ + 2.7,</a:t>
              </a:r>
              <a:r>
                <a:rPr lang="fr-FR" altLang="en-US" sz="2400" dirty="0">
                  <a:solidFill>
                    <a:srgbClr val="000000"/>
                  </a:solidFill>
                  <a:latin typeface="Arial Nova Cond" panose="020B0506020202020204" pitchFamily="34" charset="0"/>
                  <a:ea typeface="ＭＳ Ｐゴシック" pitchFamily="34" charset="-128"/>
                  <a:cs typeface="Arial"/>
                </a:rPr>
                <a:t> </a:t>
              </a:r>
              <a:r>
                <a:rPr lang="fr-FR" altLang="en-US" sz="1500" i="1" dirty="0">
                  <a:solidFill>
                    <a:srgbClr val="000000"/>
                  </a:solidFill>
                  <a:latin typeface="Arial Nova Cond" panose="020B0506020202020204" pitchFamily="34" charset="0"/>
                  <a:ea typeface="ＭＳ Ｐゴシック" pitchFamily="34" charset="-128"/>
                  <a:cs typeface="Arial"/>
                </a:rPr>
                <a:t>P</a:t>
              </a:r>
              <a:r>
                <a:rPr lang="fr-FR" altLang="en-US" sz="1500" dirty="0">
                  <a:solidFill>
                    <a:srgbClr val="000000"/>
                  </a:solidFill>
                  <a:latin typeface="Arial Nova Cond" panose="020B0506020202020204" pitchFamily="34" charset="0"/>
                  <a:ea typeface="ＭＳ Ｐゴシック" pitchFamily="34" charset="-128"/>
                  <a:cs typeface="Arial"/>
                </a:rPr>
                <a:t>&lt;0.001</a:t>
              </a:r>
              <a:endParaRPr lang="en-GB" altLang="en-US" sz="1500" dirty="0">
                <a:solidFill>
                  <a:srgbClr val="000000"/>
                </a:solidFill>
                <a:latin typeface="Arial Nova Cond" panose="020B0506020202020204" pitchFamily="34" charset="0"/>
                <a:ea typeface="ＭＳ Ｐゴシック" pitchFamily="34" charset="-128"/>
                <a:cs typeface="Arial"/>
              </a:endParaRPr>
            </a:p>
          </p:txBody>
        </p:sp>
        <p:grpSp>
          <p:nvGrpSpPr>
            <p:cNvPr id="89" name="Group 68">
              <a:extLst>
                <a:ext uri="{FF2B5EF4-FFF2-40B4-BE49-F238E27FC236}">
                  <a16:creationId xmlns:a16="http://schemas.microsoft.com/office/drawing/2014/main" id="{8F33A9D2-AB1B-450C-B7D3-30F17F633B7A}"/>
                </a:ext>
              </a:extLst>
            </p:cNvPr>
            <p:cNvGrpSpPr>
              <a:grpSpLocks/>
            </p:cNvGrpSpPr>
            <p:nvPr/>
          </p:nvGrpSpPr>
          <p:grpSpPr bwMode="auto">
            <a:xfrm>
              <a:off x="3861198" y="1717180"/>
              <a:ext cx="1599308" cy="298252"/>
              <a:chOff x="2188" y="1001"/>
              <a:chExt cx="1515" cy="598"/>
            </a:xfrm>
          </p:grpSpPr>
          <p:cxnSp>
            <p:nvCxnSpPr>
              <p:cNvPr id="91" name="Connecteur droit 20">
                <a:extLst>
                  <a:ext uri="{FF2B5EF4-FFF2-40B4-BE49-F238E27FC236}">
                    <a16:creationId xmlns:a16="http://schemas.microsoft.com/office/drawing/2014/main" id="{82F442C3-572B-47C2-ACCE-3784051674FD}"/>
                  </a:ext>
                </a:extLst>
              </p:cNvPr>
              <p:cNvCxnSpPr>
                <a:cxnSpLocks noChangeShapeType="1"/>
              </p:cNvCxnSpPr>
              <p:nvPr/>
            </p:nvCxnSpPr>
            <p:spPr bwMode="auto">
              <a:xfrm>
                <a:off x="3703" y="1001"/>
                <a:ext cx="0" cy="58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 name="Connecteur droit 22">
                <a:extLst>
                  <a:ext uri="{FF2B5EF4-FFF2-40B4-BE49-F238E27FC236}">
                    <a16:creationId xmlns:a16="http://schemas.microsoft.com/office/drawing/2014/main" id="{851A8669-A5CB-45EF-8FED-4BEAD79E4102}"/>
                  </a:ext>
                </a:extLst>
              </p:cNvPr>
              <p:cNvCxnSpPr>
                <a:cxnSpLocks noChangeShapeType="1"/>
              </p:cNvCxnSpPr>
              <p:nvPr/>
            </p:nvCxnSpPr>
            <p:spPr bwMode="auto">
              <a:xfrm>
                <a:off x="2188" y="1001"/>
                <a:ext cx="15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 name="Connecteur droit 20">
                <a:extLst>
                  <a:ext uri="{FF2B5EF4-FFF2-40B4-BE49-F238E27FC236}">
                    <a16:creationId xmlns:a16="http://schemas.microsoft.com/office/drawing/2014/main" id="{EADB0A57-FA52-49B7-8FE6-A409541BEFFE}"/>
                  </a:ext>
                </a:extLst>
              </p:cNvPr>
              <p:cNvCxnSpPr>
                <a:cxnSpLocks noChangeShapeType="1"/>
              </p:cNvCxnSpPr>
              <p:nvPr/>
            </p:nvCxnSpPr>
            <p:spPr bwMode="auto">
              <a:xfrm>
                <a:off x="2195" y="1017"/>
                <a:ext cx="0" cy="58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90" name="ZoneTexte 31">
              <a:extLst>
                <a:ext uri="{FF2B5EF4-FFF2-40B4-BE49-F238E27FC236}">
                  <a16:creationId xmlns:a16="http://schemas.microsoft.com/office/drawing/2014/main" id="{F49A3273-677E-4868-9C90-5948ADFC15B9}"/>
                </a:ext>
              </a:extLst>
            </p:cNvPr>
            <p:cNvSpPr txBox="1">
              <a:spLocks noChangeArrowheads="1"/>
            </p:cNvSpPr>
            <p:nvPr/>
          </p:nvSpPr>
          <p:spPr bwMode="auto">
            <a:xfrm>
              <a:off x="2761060" y="1683577"/>
              <a:ext cx="1005483" cy="2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6pPr>
              <a:lvl7pPr marL="29718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7pPr>
              <a:lvl8pPr marL="34290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8pPr>
              <a:lvl9pPr marL="3886200" indent="-228600" algn="ctr" eaLnBrk="0" fontAlgn="base" hangingPunct="0">
                <a:lnSpc>
                  <a:spcPct val="90000"/>
                </a:lnSpc>
                <a:spcBef>
                  <a:spcPct val="20000"/>
                </a:spcBef>
                <a:spcAft>
                  <a:spcPct val="50000"/>
                </a:spcAft>
                <a:buClr>
                  <a:schemeClr val="accent1"/>
                </a:buClr>
                <a:buFont typeface="Wingdings" panose="05000000000000000000" pitchFamily="2" charset="2"/>
                <a:defRPr sz="3200">
                  <a:solidFill>
                    <a:schemeClr val="tx1"/>
                  </a:solidFill>
                  <a:latin typeface="Arial" panose="020B0604020202020204" pitchFamily="34" charset="0"/>
                </a:defRPr>
              </a:lvl9pPr>
            </a:lstStyle>
            <a:p>
              <a:pPr defTabSz="914354" fontAlgn="base">
                <a:spcBef>
                  <a:spcPct val="0"/>
                </a:spcBef>
                <a:spcAft>
                  <a:spcPct val="0"/>
                </a:spcAft>
                <a:defRPr/>
              </a:pPr>
              <a:r>
                <a:rPr lang="en-US" altLang="en-US" sz="1200">
                  <a:solidFill>
                    <a:srgbClr val="000000"/>
                  </a:solidFill>
                  <a:latin typeface="Arial Nova Cond" panose="020B0506020202020204" pitchFamily="34" charset="0"/>
                  <a:ea typeface="ＭＳ Ｐゴシック" pitchFamily="34" charset="-128"/>
                  <a:cs typeface="Arial"/>
                </a:rPr>
                <a:t>LVEF</a:t>
              </a:r>
              <a:endParaRPr lang="en-US" altLang="en-US" sz="1200" baseline="30000">
                <a:solidFill>
                  <a:srgbClr val="000000"/>
                </a:solidFill>
                <a:latin typeface="Arial Nova Cond" panose="020B0506020202020204" pitchFamily="34" charset="0"/>
                <a:ea typeface="ＭＳ Ｐゴシック" pitchFamily="34" charset="-128"/>
                <a:cs typeface="Arial"/>
              </a:endParaRPr>
            </a:p>
          </p:txBody>
        </p:sp>
      </p:grpSp>
      <p:sp>
        <p:nvSpPr>
          <p:cNvPr id="98" name="Text Box 3">
            <a:extLst>
              <a:ext uri="{FF2B5EF4-FFF2-40B4-BE49-F238E27FC236}">
                <a16:creationId xmlns:a16="http://schemas.microsoft.com/office/drawing/2014/main" id="{674BC8A6-6D4F-46C0-B928-91B665161312}"/>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da-DK" altLang="en-US" sz="1200" dirty="0">
                <a:latin typeface="Arial Nova Cond" panose="020B0506020202020204" pitchFamily="34" charset="0"/>
              </a:rPr>
              <a:t>Tardif JC, O'Meara E, Komajda M, et al. Eur Heart J. 2011;32(20):2507-15</a:t>
            </a:r>
          </a:p>
        </p:txBody>
      </p:sp>
    </p:spTree>
    <p:extLst>
      <p:ext uri="{BB962C8B-B14F-4D97-AF65-F5344CB8AC3E}">
        <p14:creationId xmlns:p14="http://schemas.microsoft.com/office/powerpoint/2010/main" val="170668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2D3-F010-4954-ACCB-C6EDDF83C092}"/>
              </a:ext>
            </a:extLst>
          </p:cNvPr>
          <p:cNvSpPr>
            <a:spLocks noGrp="1"/>
          </p:cNvSpPr>
          <p:nvPr>
            <p:ph type="title"/>
          </p:nvPr>
        </p:nvSpPr>
        <p:spPr/>
        <p:txBody>
          <a:bodyPr>
            <a:normAutofit fontScale="90000"/>
          </a:bodyPr>
          <a:lstStyle/>
          <a:p>
            <a:r>
              <a:rPr lang="en-US" dirty="0"/>
              <a:t>Additional medical therapy and improvements in LVEF</a:t>
            </a:r>
          </a:p>
        </p:txBody>
      </p:sp>
      <p:pic>
        <p:nvPicPr>
          <p:cNvPr id="4" name="Picture 3">
            <a:extLst>
              <a:ext uri="{FF2B5EF4-FFF2-40B4-BE49-F238E27FC236}">
                <a16:creationId xmlns:a16="http://schemas.microsoft.com/office/drawing/2014/main" id="{B37B383A-5147-4ED6-912E-E07331930E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67" t="3600"/>
          <a:stretch/>
        </p:blipFill>
        <p:spPr>
          <a:xfrm>
            <a:off x="2840736" y="1902189"/>
            <a:ext cx="6005791" cy="3603265"/>
          </a:xfrm>
          <a:prstGeom prst="rect">
            <a:avLst/>
          </a:prstGeom>
        </p:spPr>
      </p:pic>
      <p:sp>
        <p:nvSpPr>
          <p:cNvPr id="5" name="TextBox 4">
            <a:extLst>
              <a:ext uri="{FF2B5EF4-FFF2-40B4-BE49-F238E27FC236}">
                <a16:creationId xmlns:a16="http://schemas.microsoft.com/office/drawing/2014/main" id="{FB7C6328-DF00-4EAF-91DD-3CA7E2B3AB99}"/>
              </a:ext>
            </a:extLst>
          </p:cNvPr>
          <p:cNvSpPr txBox="1"/>
          <p:nvPr/>
        </p:nvSpPr>
        <p:spPr>
          <a:xfrm>
            <a:off x="2927648" y="5590981"/>
            <a:ext cx="5616624" cy="646331"/>
          </a:xfrm>
          <a:prstGeom prst="rect">
            <a:avLst/>
          </a:prstGeom>
          <a:noFill/>
        </p:spPr>
        <p:txBody>
          <a:bodyPr wrap="square" rtlCol="0">
            <a:spAutoFit/>
          </a:bodyPr>
          <a:lstStyle/>
          <a:p>
            <a:pPr algn="ctr"/>
            <a:r>
              <a:rPr lang="en-US" dirty="0">
                <a:latin typeface="Arial Nova Cond" panose="020B0506020202020204" pitchFamily="34" charset="0"/>
              </a:rPr>
              <a:t>Echo sub-study of 411 patients in the SHIFT Trial;</a:t>
            </a:r>
          </a:p>
          <a:p>
            <a:pPr algn="ctr"/>
            <a:r>
              <a:rPr lang="en-US" dirty="0">
                <a:latin typeface="Arial Nova Cond" panose="020B0506020202020204" pitchFamily="34" charset="0"/>
              </a:rPr>
              <a:t>Baseline vs 8 month follow up  </a:t>
            </a:r>
          </a:p>
        </p:txBody>
      </p:sp>
      <p:sp>
        <p:nvSpPr>
          <p:cNvPr id="6" name="Rectangle 5">
            <a:extLst>
              <a:ext uri="{FF2B5EF4-FFF2-40B4-BE49-F238E27FC236}">
                <a16:creationId xmlns:a16="http://schemas.microsoft.com/office/drawing/2014/main" id="{3C90721D-B9CC-466B-8855-ADA4ED92EE31}"/>
              </a:ext>
            </a:extLst>
          </p:cNvPr>
          <p:cNvSpPr/>
          <p:nvPr/>
        </p:nvSpPr>
        <p:spPr>
          <a:xfrm>
            <a:off x="9355862" y="2773700"/>
            <a:ext cx="256674" cy="2992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ova Cond" panose="020B0506020202020204" pitchFamily="34" charset="0"/>
            </a:endParaRPr>
          </a:p>
        </p:txBody>
      </p:sp>
      <p:sp>
        <p:nvSpPr>
          <p:cNvPr id="7" name="Rectangle 6">
            <a:extLst>
              <a:ext uri="{FF2B5EF4-FFF2-40B4-BE49-F238E27FC236}">
                <a16:creationId xmlns:a16="http://schemas.microsoft.com/office/drawing/2014/main" id="{201B4D33-8777-4B5B-A1FC-18A465180523}"/>
              </a:ext>
            </a:extLst>
          </p:cNvPr>
          <p:cNvSpPr/>
          <p:nvPr/>
        </p:nvSpPr>
        <p:spPr>
          <a:xfrm>
            <a:off x="9355862" y="3150260"/>
            <a:ext cx="256674" cy="299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ova Cond" panose="020B0506020202020204" pitchFamily="34" charset="0"/>
            </a:endParaRPr>
          </a:p>
        </p:txBody>
      </p:sp>
      <p:sp>
        <p:nvSpPr>
          <p:cNvPr id="8" name="TextBox 7">
            <a:extLst>
              <a:ext uri="{FF2B5EF4-FFF2-40B4-BE49-F238E27FC236}">
                <a16:creationId xmlns:a16="http://schemas.microsoft.com/office/drawing/2014/main" id="{AF62CB9F-9CD7-4B72-AC38-11F0163BDAB6}"/>
              </a:ext>
            </a:extLst>
          </p:cNvPr>
          <p:cNvSpPr txBox="1"/>
          <p:nvPr/>
        </p:nvSpPr>
        <p:spPr>
          <a:xfrm>
            <a:off x="9624392" y="3115204"/>
            <a:ext cx="894797" cy="369332"/>
          </a:xfrm>
          <a:prstGeom prst="rect">
            <a:avLst/>
          </a:prstGeom>
          <a:noFill/>
        </p:spPr>
        <p:txBody>
          <a:bodyPr wrap="none" rtlCol="0">
            <a:spAutoFit/>
          </a:bodyPr>
          <a:lstStyle/>
          <a:p>
            <a:r>
              <a:rPr lang="en-US" dirty="0">
                <a:latin typeface="Arial Nova Cond" panose="020B0506020202020204" pitchFamily="34" charset="0"/>
              </a:rPr>
              <a:t>placebo</a:t>
            </a:r>
          </a:p>
        </p:txBody>
      </p:sp>
      <p:sp>
        <p:nvSpPr>
          <p:cNvPr id="9" name="TextBox 8">
            <a:extLst>
              <a:ext uri="{FF2B5EF4-FFF2-40B4-BE49-F238E27FC236}">
                <a16:creationId xmlns:a16="http://schemas.microsoft.com/office/drawing/2014/main" id="{DCDD9F56-57E0-4823-A782-B1DEEB79B16E}"/>
              </a:ext>
            </a:extLst>
          </p:cNvPr>
          <p:cNvSpPr txBox="1"/>
          <p:nvPr/>
        </p:nvSpPr>
        <p:spPr>
          <a:xfrm>
            <a:off x="9624392" y="2703588"/>
            <a:ext cx="1120820" cy="369332"/>
          </a:xfrm>
          <a:prstGeom prst="rect">
            <a:avLst/>
          </a:prstGeom>
          <a:noFill/>
        </p:spPr>
        <p:txBody>
          <a:bodyPr wrap="none" rtlCol="0">
            <a:spAutoFit/>
          </a:bodyPr>
          <a:lstStyle/>
          <a:p>
            <a:r>
              <a:rPr lang="en-US" dirty="0" err="1">
                <a:latin typeface="Arial Nova Cond" panose="020B0506020202020204" pitchFamily="34" charset="0"/>
              </a:rPr>
              <a:t>ivabradine</a:t>
            </a:r>
            <a:endParaRPr lang="en-US" dirty="0">
              <a:latin typeface="Arial Nova Cond" panose="020B0506020202020204" pitchFamily="34" charset="0"/>
            </a:endParaRPr>
          </a:p>
        </p:txBody>
      </p:sp>
      <p:sp>
        <p:nvSpPr>
          <p:cNvPr id="10" name="Text Box 3">
            <a:extLst>
              <a:ext uri="{FF2B5EF4-FFF2-40B4-BE49-F238E27FC236}">
                <a16:creationId xmlns:a16="http://schemas.microsoft.com/office/drawing/2014/main" id="{FCF98A14-E426-478B-AF95-8F3D3A145DBD}"/>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fr-FR" altLang="en-US" sz="1200" dirty="0">
                <a:latin typeface="Arial Nova Cond" panose="020B0506020202020204" pitchFamily="34" charset="0"/>
              </a:rPr>
              <a:t>Tardif et al, </a:t>
            </a:r>
            <a:r>
              <a:rPr lang="fr-FR" altLang="en-US" sz="1200" dirty="0" err="1">
                <a:latin typeface="Arial Nova Cond" panose="020B0506020202020204" pitchFamily="34" charset="0"/>
              </a:rPr>
              <a:t>Eur</a:t>
            </a:r>
            <a:r>
              <a:rPr lang="fr-FR" altLang="en-US" sz="1200" dirty="0">
                <a:latin typeface="Arial Nova Cond" panose="020B0506020202020204" pitchFamily="34" charset="0"/>
              </a:rPr>
              <a:t> Heart J 2011</a:t>
            </a:r>
          </a:p>
        </p:txBody>
      </p:sp>
    </p:spTree>
    <p:extLst>
      <p:ext uri="{BB962C8B-B14F-4D97-AF65-F5344CB8AC3E}">
        <p14:creationId xmlns:p14="http://schemas.microsoft.com/office/powerpoint/2010/main" val="1778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Sheri Koshman</a:t>
            </a:r>
          </a:p>
          <a:p>
            <a:pPr marL="0" marR="0" lvl="0" indent="0" algn="ctr" defTabSz="914400" rtl="0" eaLnBrk="1" fontAlgn="auto" latinLnBrk="0" hangingPunct="0">
              <a:lnSpc>
                <a:spcPct val="100000"/>
              </a:lnSpc>
              <a:spcBef>
                <a:spcPts val="0"/>
              </a:spcBef>
              <a:spcAft>
                <a:spcPts val="600"/>
              </a:spcAft>
              <a:buClrTx/>
              <a:buSzTx/>
              <a:buFontTx/>
              <a:buNone/>
              <a:tabLst/>
              <a:defRPr/>
            </a:pPr>
            <a:r>
              <a:rPr lang="en-CA" sz="2400" b="1" dirty="0">
                <a:solidFill>
                  <a:srgbClr val="FFFFFF"/>
                </a:solidFill>
                <a:latin typeface="Arial Nova Cond" panose="020B0506020202020204" pitchFamily="34" charset="0"/>
                <a:ea typeface="Calibri" panose="020F0502020204030204" pitchFamily="34" charset="0"/>
                <a:cs typeface="Calibri" panose="020F0502020204030204" pitchFamily="34" charset="0"/>
              </a:rPr>
              <a:t>PharmD</a:t>
            </a:r>
            <a:endParaRPr kumimoji="0" lang="en-CA" sz="24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4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Edmonton, AB</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Professor, Division of Cardiology, Faculty of Medicine and Dentistry, University of Alberta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Advanced Year 2 Pharmacy Residency (Cardiology) Coordinator</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Pharmacist, Hear</a:t>
            </a: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t Function Clinic, </a:t>
            </a:r>
            <a:r>
              <a:rPr lang="en-US" dirty="0" err="1">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Mazankowski</a:t>
            </a:r>
            <a:r>
              <a:rPr lang="en-US"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Alberta Hearth Institute</a:t>
            </a:r>
            <a:endPar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pic>
        <p:nvPicPr>
          <p:cNvPr id="4" name="Picture 3" descr="A close-up of a person smiling&#10;&#10;Description automatically generated">
            <a:extLst>
              <a:ext uri="{FF2B5EF4-FFF2-40B4-BE49-F238E27FC236}">
                <a16:creationId xmlns:a16="http://schemas.microsoft.com/office/drawing/2014/main" id="{8F704C5F-D9EC-4E4E-B9D4-28C0A372F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49" y="81097"/>
            <a:ext cx="6098484" cy="6098484"/>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@iheart_Rx</a:t>
            </a:r>
          </a:p>
        </p:txBody>
      </p:sp>
      <p:sp>
        <p:nvSpPr>
          <p:cNvPr id="8" name="Rectangle 7">
            <a:extLst>
              <a:ext uri="{FF2B5EF4-FFF2-40B4-BE49-F238E27FC236}">
                <a16:creationId xmlns:a16="http://schemas.microsoft.com/office/drawing/2014/main" id="{DC9885EC-45AB-4142-BE64-3B1C8933250B}"/>
              </a:ext>
            </a:extLst>
          </p:cNvPr>
          <p:cNvSpPr/>
          <p:nvPr/>
        </p:nvSpPr>
        <p:spPr>
          <a:xfrm>
            <a:off x="5829072"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MODERATOR</a:t>
            </a:r>
            <a:endParaRPr lang="en-CA" sz="3600" b="1" kern="1200" dirty="0">
              <a:solidFill>
                <a:srgbClr val="FF0000"/>
              </a:solidFill>
              <a:latin typeface="Arial Nova Cond" panose="020B0506020202020204" pitchFamily="34" charset="0"/>
              <a:ea typeface="+mn-ea"/>
              <a:cs typeface="+mn-cs"/>
            </a:endParaRPr>
          </a:p>
        </p:txBody>
      </p:sp>
    </p:spTree>
    <p:extLst>
      <p:ext uri="{BB962C8B-B14F-4D97-AF65-F5344CB8AC3E}">
        <p14:creationId xmlns:p14="http://schemas.microsoft.com/office/powerpoint/2010/main" val="1193200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A00E-57A9-44C2-99D2-C7483D00E85A}"/>
              </a:ext>
            </a:extLst>
          </p:cNvPr>
          <p:cNvSpPr>
            <a:spLocks noGrp="1"/>
          </p:cNvSpPr>
          <p:nvPr>
            <p:ph type="title"/>
          </p:nvPr>
        </p:nvSpPr>
        <p:spPr/>
        <p:txBody>
          <a:bodyPr>
            <a:normAutofit fontScale="90000"/>
          </a:bodyPr>
          <a:lstStyle/>
          <a:p>
            <a:r>
              <a:rPr lang="en-US" dirty="0"/>
              <a:t>Missed opportunity to optimize medical therapy </a:t>
            </a:r>
            <a:r>
              <a:rPr lang="en-US" sz="4400" dirty="0"/>
              <a:t>=</a:t>
            </a:r>
            <a:r>
              <a:rPr lang="en-US" dirty="0"/>
              <a:t> Missed opportunity to improve LVEF</a:t>
            </a:r>
          </a:p>
        </p:txBody>
      </p:sp>
      <p:grpSp>
        <p:nvGrpSpPr>
          <p:cNvPr id="4" name="Groupe 57">
            <a:extLst>
              <a:ext uri="{FF2B5EF4-FFF2-40B4-BE49-F238E27FC236}">
                <a16:creationId xmlns:a16="http://schemas.microsoft.com/office/drawing/2014/main" id="{68158932-7A7A-4DC8-BEC9-AD53508ADD14}"/>
              </a:ext>
            </a:extLst>
          </p:cNvPr>
          <p:cNvGrpSpPr/>
          <p:nvPr/>
        </p:nvGrpSpPr>
        <p:grpSpPr>
          <a:xfrm>
            <a:off x="2030078" y="1484784"/>
            <a:ext cx="8180913" cy="4475141"/>
            <a:chOff x="1849210" y="1458707"/>
            <a:chExt cx="8180912" cy="4475140"/>
          </a:xfrm>
        </p:grpSpPr>
        <p:sp>
          <p:nvSpPr>
            <p:cNvPr id="5" name="TextBox 4">
              <a:extLst>
                <a:ext uri="{FF2B5EF4-FFF2-40B4-BE49-F238E27FC236}">
                  <a16:creationId xmlns:a16="http://schemas.microsoft.com/office/drawing/2014/main" id="{0FF4C09C-7A05-462E-ACBE-5F3976D15C28}"/>
                </a:ext>
              </a:extLst>
            </p:cNvPr>
            <p:cNvSpPr txBox="1"/>
            <p:nvPr/>
          </p:nvSpPr>
          <p:spPr>
            <a:xfrm>
              <a:off x="2615401" y="1458707"/>
              <a:ext cx="6394378" cy="261610"/>
            </a:xfrm>
            <a:prstGeom prst="rect">
              <a:avLst/>
            </a:prstGeom>
            <a:noFill/>
          </p:spPr>
          <p:txBody>
            <a:bodyPr wrap="none" lIns="0" tIns="0" rIns="0" bIns="0" rtlCol="0">
              <a:spAutoFit/>
            </a:bodyPr>
            <a:lstStyle/>
            <a:p>
              <a:r>
                <a:rPr lang="en-CA" sz="1700" b="1" dirty="0">
                  <a:solidFill>
                    <a:schemeClr val="tx1">
                      <a:lumMod val="75000"/>
                      <a:lumOff val="25000"/>
                    </a:schemeClr>
                  </a:solidFill>
                  <a:latin typeface="Arial Nova Cond" panose="020B0506020202020204" pitchFamily="34" charset="0"/>
                </a:rPr>
                <a:t>% of Patients on Target Dose at Baseline and 1 Year in CHAMP Registry</a:t>
              </a:r>
            </a:p>
          </p:txBody>
        </p:sp>
        <p:sp>
          <p:nvSpPr>
            <p:cNvPr id="6" name="Rectangle 5">
              <a:extLst>
                <a:ext uri="{FF2B5EF4-FFF2-40B4-BE49-F238E27FC236}">
                  <a16:creationId xmlns:a16="http://schemas.microsoft.com/office/drawing/2014/main" id="{8268BFE0-221F-43B1-8F10-362B836764B0}"/>
                </a:ext>
              </a:extLst>
            </p:cNvPr>
            <p:cNvSpPr/>
            <p:nvPr/>
          </p:nvSpPr>
          <p:spPr>
            <a:xfrm>
              <a:off x="2384912" y="4024660"/>
              <a:ext cx="759377" cy="12140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7" name="Rectangle 6">
              <a:extLst>
                <a:ext uri="{FF2B5EF4-FFF2-40B4-BE49-F238E27FC236}">
                  <a16:creationId xmlns:a16="http://schemas.microsoft.com/office/drawing/2014/main" id="{5153F8C4-DDA1-4826-A4DD-E2494B8A8C6E}"/>
                </a:ext>
              </a:extLst>
            </p:cNvPr>
            <p:cNvSpPr/>
            <p:nvPr/>
          </p:nvSpPr>
          <p:spPr>
            <a:xfrm>
              <a:off x="3341397" y="2992891"/>
              <a:ext cx="759377" cy="2244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8" name="Rectangle 7">
              <a:extLst>
                <a:ext uri="{FF2B5EF4-FFF2-40B4-BE49-F238E27FC236}">
                  <a16:creationId xmlns:a16="http://schemas.microsoft.com/office/drawing/2014/main" id="{8B3263EF-B1E1-4442-9C7B-7646CFEC2A59}"/>
                </a:ext>
              </a:extLst>
            </p:cNvPr>
            <p:cNvSpPr/>
            <p:nvPr/>
          </p:nvSpPr>
          <p:spPr>
            <a:xfrm>
              <a:off x="4255242" y="2441578"/>
              <a:ext cx="759377" cy="27955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9" name="Rectangle 8">
              <a:extLst>
                <a:ext uri="{FF2B5EF4-FFF2-40B4-BE49-F238E27FC236}">
                  <a16:creationId xmlns:a16="http://schemas.microsoft.com/office/drawing/2014/main" id="{6263B32D-530F-4406-859D-07645BA76BF0}"/>
                </a:ext>
              </a:extLst>
            </p:cNvPr>
            <p:cNvSpPr/>
            <p:nvPr/>
          </p:nvSpPr>
          <p:spPr>
            <a:xfrm>
              <a:off x="5176822" y="5037465"/>
              <a:ext cx="759377" cy="199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10" name="Rectangle 9">
              <a:extLst>
                <a:ext uri="{FF2B5EF4-FFF2-40B4-BE49-F238E27FC236}">
                  <a16:creationId xmlns:a16="http://schemas.microsoft.com/office/drawing/2014/main" id="{E111F376-3A80-41FE-96D3-202A9B68AAB4}"/>
                </a:ext>
              </a:extLst>
            </p:cNvPr>
            <p:cNvSpPr/>
            <p:nvPr/>
          </p:nvSpPr>
          <p:spPr>
            <a:xfrm>
              <a:off x="6315843" y="4153279"/>
              <a:ext cx="759377" cy="107827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11" name="Rectangle 10">
              <a:extLst>
                <a:ext uri="{FF2B5EF4-FFF2-40B4-BE49-F238E27FC236}">
                  <a16:creationId xmlns:a16="http://schemas.microsoft.com/office/drawing/2014/main" id="{0DEBE379-D6E0-4F8C-B1CD-62C77BE36BB0}"/>
                </a:ext>
              </a:extLst>
            </p:cNvPr>
            <p:cNvSpPr/>
            <p:nvPr/>
          </p:nvSpPr>
          <p:spPr>
            <a:xfrm>
              <a:off x="7255577" y="2838629"/>
              <a:ext cx="759377" cy="2396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12" name="Rectangle 11">
              <a:extLst>
                <a:ext uri="{FF2B5EF4-FFF2-40B4-BE49-F238E27FC236}">
                  <a16:creationId xmlns:a16="http://schemas.microsoft.com/office/drawing/2014/main" id="{F1945F1B-D239-48F2-B501-6E72B2C77105}"/>
                </a:ext>
              </a:extLst>
            </p:cNvPr>
            <p:cNvSpPr/>
            <p:nvPr/>
          </p:nvSpPr>
          <p:spPr>
            <a:xfrm>
              <a:off x="8169422" y="2254037"/>
              <a:ext cx="759377" cy="29792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13" name="Rectangle 12">
              <a:extLst>
                <a:ext uri="{FF2B5EF4-FFF2-40B4-BE49-F238E27FC236}">
                  <a16:creationId xmlns:a16="http://schemas.microsoft.com/office/drawing/2014/main" id="{B34DE51B-E008-4C0E-BA76-7915F3EDA96C}"/>
                </a:ext>
              </a:extLst>
            </p:cNvPr>
            <p:cNvSpPr/>
            <p:nvPr/>
          </p:nvSpPr>
          <p:spPr>
            <a:xfrm>
              <a:off x="9091002" y="4855470"/>
              <a:ext cx="759377" cy="37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Nova Cond" panose="020B0506020202020204" pitchFamily="34" charset="0"/>
              </a:endParaRPr>
            </a:p>
          </p:txBody>
        </p:sp>
        <p:sp>
          <p:nvSpPr>
            <p:cNvPr id="14" name="TextBox 13">
              <a:extLst>
                <a:ext uri="{FF2B5EF4-FFF2-40B4-BE49-F238E27FC236}">
                  <a16:creationId xmlns:a16="http://schemas.microsoft.com/office/drawing/2014/main" id="{BE24A44F-4940-4CCA-A1D2-7616B0C5234C}"/>
                </a:ext>
              </a:extLst>
            </p:cNvPr>
            <p:cNvSpPr txBox="1"/>
            <p:nvPr/>
          </p:nvSpPr>
          <p:spPr>
            <a:xfrm>
              <a:off x="6572344" y="3903493"/>
              <a:ext cx="258083"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9.8</a:t>
              </a:r>
            </a:p>
          </p:txBody>
        </p:sp>
        <p:sp>
          <p:nvSpPr>
            <p:cNvPr id="15" name="TextBox 14">
              <a:extLst>
                <a:ext uri="{FF2B5EF4-FFF2-40B4-BE49-F238E27FC236}">
                  <a16:creationId xmlns:a16="http://schemas.microsoft.com/office/drawing/2014/main" id="{86213B19-37E1-4062-83D9-780B6641D637}"/>
                </a:ext>
              </a:extLst>
            </p:cNvPr>
            <p:cNvSpPr txBox="1"/>
            <p:nvPr/>
          </p:nvSpPr>
          <p:spPr>
            <a:xfrm>
              <a:off x="7461782" y="2584107"/>
              <a:ext cx="362279"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21.6</a:t>
              </a:r>
            </a:p>
          </p:txBody>
        </p:sp>
        <p:sp>
          <p:nvSpPr>
            <p:cNvPr id="16" name="TextBox 15">
              <a:extLst>
                <a:ext uri="{FF2B5EF4-FFF2-40B4-BE49-F238E27FC236}">
                  <a16:creationId xmlns:a16="http://schemas.microsoft.com/office/drawing/2014/main" id="{DDDFC397-9F02-4599-807D-7D8087E5B27F}"/>
                </a:ext>
              </a:extLst>
            </p:cNvPr>
            <p:cNvSpPr txBox="1"/>
            <p:nvPr/>
          </p:nvSpPr>
          <p:spPr>
            <a:xfrm>
              <a:off x="8450982" y="1995435"/>
              <a:ext cx="208390"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27</a:t>
              </a:r>
            </a:p>
          </p:txBody>
        </p:sp>
        <p:sp>
          <p:nvSpPr>
            <p:cNvPr id="17" name="TextBox 16">
              <a:extLst>
                <a:ext uri="{FF2B5EF4-FFF2-40B4-BE49-F238E27FC236}">
                  <a16:creationId xmlns:a16="http://schemas.microsoft.com/office/drawing/2014/main" id="{2328EB6B-B4AF-4955-9813-283F76C38023}"/>
                </a:ext>
              </a:extLst>
            </p:cNvPr>
            <p:cNvSpPr txBox="1"/>
            <p:nvPr/>
          </p:nvSpPr>
          <p:spPr>
            <a:xfrm>
              <a:off x="9345338" y="4603100"/>
              <a:ext cx="258083"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3.4</a:t>
              </a:r>
            </a:p>
          </p:txBody>
        </p:sp>
        <p:sp>
          <p:nvSpPr>
            <p:cNvPr id="18" name="TextBox 17">
              <a:extLst>
                <a:ext uri="{FF2B5EF4-FFF2-40B4-BE49-F238E27FC236}">
                  <a16:creationId xmlns:a16="http://schemas.microsoft.com/office/drawing/2014/main" id="{E52E1921-41C0-4B0E-9F67-3312CADF6300}"/>
                </a:ext>
              </a:extLst>
            </p:cNvPr>
            <p:cNvSpPr txBox="1"/>
            <p:nvPr/>
          </p:nvSpPr>
          <p:spPr>
            <a:xfrm>
              <a:off x="2589317" y="3759281"/>
              <a:ext cx="362279"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11.1</a:t>
              </a:r>
            </a:p>
          </p:txBody>
        </p:sp>
        <p:sp>
          <p:nvSpPr>
            <p:cNvPr id="19" name="TextBox 18">
              <a:extLst>
                <a:ext uri="{FF2B5EF4-FFF2-40B4-BE49-F238E27FC236}">
                  <a16:creationId xmlns:a16="http://schemas.microsoft.com/office/drawing/2014/main" id="{9829E886-E5B6-4FB8-A202-1DB958605597}"/>
                </a:ext>
              </a:extLst>
            </p:cNvPr>
            <p:cNvSpPr txBox="1"/>
            <p:nvPr/>
          </p:nvSpPr>
          <p:spPr>
            <a:xfrm>
              <a:off x="3542017" y="2722773"/>
              <a:ext cx="362279"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20.3</a:t>
              </a:r>
            </a:p>
          </p:txBody>
        </p:sp>
        <p:sp>
          <p:nvSpPr>
            <p:cNvPr id="20" name="TextBox 19">
              <a:extLst>
                <a:ext uri="{FF2B5EF4-FFF2-40B4-BE49-F238E27FC236}">
                  <a16:creationId xmlns:a16="http://schemas.microsoft.com/office/drawing/2014/main" id="{19313089-9F22-45A7-BA42-29485A0A4AD3}"/>
                </a:ext>
              </a:extLst>
            </p:cNvPr>
            <p:cNvSpPr txBox="1"/>
            <p:nvPr/>
          </p:nvSpPr>
          <p:spPr>
            <a:xfrm>
              <a:off x="4454273" y="2172930"/>
              <a:ext cx="362279"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25.4</a:t>
              </a:r>
            </a:p>
          </p:txBody>
        </p:sp>
        <p:sp>
          <p:nvSpPr>
            <p:cNvPr id="21" name="TextBox 20">
              <a:extLst>
                <a:ext uri="{FF2B5EF4-FFF2-40B4-BE49-F238E27FC236}">
                  <a16:creationId xmlns:a16="http://schemas.microsoft.com/office/drawing/2014/main" id="{388D0859-5858-4A99-A78B-EE780F28DA1F}"/>
                </a:ext>
              </a:extLst>
            </p:cNvPr>
            <p:cNvSpPr txBox="1"/>
            <p:nvPr/>
          </p:nvSpPr>
          <p:spPr>
            <a:xfrm>
              <a:off x="5436740" y="4769501"/>
              <a:ext cx="258083" cy="246221"/>
            </a:xfrm>
            <a:prstGeom prst="rect">
              <a:avLst/>
            </a:prstGeom>
            <a:noFill/>
          </p:spPr>
          <p:txBody>
            <a:bodyPr wrap="none" lIns="0" tIns="0" rIns="0" bIns="0" rtlCol="0">
              <a:spAutoFit/>
            </a:bodyPr>
            <a:lstStyle/>
            <a:p>
              <a:pPr algn="ctr"/>
              <a:r>
                <a:rPr lang="en-CA" sz="1600" dirty="0">
                  <a:latin typeface="Arial Nova Cond" panose="020B0506020202020204" pitchFamily="34" charset="0"/>
                </a:rPr>
                <a:t>1.7</a:t>
              </a:r>
            </a:p>
          </p:txBody>
        </p:sp>
        <p:sp>
          <p:nvSpPr>
            <p:cNvPr id="22" name="TextBox 21">
              <a:extLst>
                <a:ext uri="{FF2B5EF4-FFF2-40B4-BE49-F238E27FC236}">
                  <a16:creationId xmlns:a16="http://schemas.microsoft.com/office/drawing/2014/main" id="{7FCB7AEA-2DE6-42BC-B93F-6C89166F22AA}"/>
                </a:ext>
              </a:extLst>
            </p:cNvPr>
            <p:cNvSpPr txBox="1"/>
            <p:nvPr/>
          </p:nvSpPr>
          <p:spPr>
            <a:xfrm>
              <a:off x="6315843" y="5588060"/>
              <a:ext cx="3528155" cy="338554"/>
            </a:xfrm>
            <a:prstGeom prst="rect">
              <a:avLst/>
            </a:prstGeom>
            <a:noFill/>
            <a:ln>
              <a:solidFill>
                <a:schemeClr val="tx1"/>
              </a:solidFill>
            </a:ln>
          </p:spPr>
          <p:txBody>
            <a:bodyPr wrap="square" rtlCol="0">
              <a:spAutoFit/>
            </a:bodyPr>
            <a:lstStyle/>
            <a:p>
              <a:pPr algn="ctr"/>
              <a:r>
                <a:rPr lang="en-CA" sz="1600" b="1" dirty="0">
                  <a:solidFill>
                    <a:schemeClr val="tx1">
                      <a:lumMod val="75000"/>
                      <a:lumOff val="25000"/>
                    </a:schemeClr>
                  </a:solidFill>
                  <a:latin typeface="Arial Nova Cond" panose="020B0506020202020204" pitchFamily="34" charset="0"/>
                </a:rPr>
                <a:t>target dose among eligible patients (%)</a:t>
              </a:r>
            </a:p>
          </p:txBody>
        </p:sp>
        <p:sp>
          <p:nvSpPr>
            <p:cNvPr id="23" name="TextBox 22">
              <a:extLst>
                <a:ext uri="{FF2B5EF4-FFF2-40B4-BE49-F238E27FC236}">
                  <a16:creationId xmlns:a16="http://schemas.microsoft.com/office/drawing/2014/main" id="{6ECB3AD3-5EA9-42FB-95A3-6D24AC08E7EB}"/>
                </a:ext>
              </a:extLst>
            </p:cNvPr>
            <p:cNvSpPr txBox="1"/>
            <p:nvPr/>
          </p:nvSpPr>
          <p:spPr>
            <a:xfrm>
              <a:off x="2380340" y="5595293"/>
              <a:ext cx="3555855" cy="338554"/>
            </a:xfrm>
            <a:prstGeom prst="rect">
              <a:avLst/>
            </a:prstGeom>
            <a:noFill/>
            <a:ln>
              <a:solidFill>
                <a:schemeClr val="tx1"/>
              </a:solidFill>
            </a:ln>
          </p:spPr>
          <p:txBody>
            <a:bodyPr wrap="square" rtlCol="0">
              <a:spAutoFit/>
            </a:bodyPr>
            <a:lstStyle/>
            <a:p>
              <a:pPr algn="ctr"/>
              <a:r>
                <a:rPr lang="en-CA" sz="1600" b="1" dirty="0">
                  <a:solidFill>
                    <a:schemeClr val="tx1">
                      <a:lumMod val="75000"/>
                      <a:lumOff val="25000"/>
                    </a:schemeClr>
                  </a:solidFill>
                  <a:latin typeface="Arial Nova Cond" panose="020B0506020202020204" pitchFamily="34" charset="0"/>
                </a:rPr>
                <a:t>target dose among eligible patients (%)</a:t>
              </a:r>
            </a:p>
          </p:txBody>
        </p:sp>
        <p:grpSp>
          <p:nvGrpSpPr>
            <p:cNvPr id="24" name="Groupe 52">
              <a:extLst>
                <a:ext uri="{FF2B5EF4-FFF2-40B4-BE49-F238E27FC236}">
                  <a16:creationId xmlns:a16="http://schemas.microsoft.com/office/drawing/2014/main" id="{F9BCEA85-20C4-4F05-92AF-3DF02F44CE5E}"/>
                </a:ext>
              </a:extLst>
            </p:cNvPr>
            <p:cNvGrpSpPr/>
            <p:nvPr/>
          </p:nvGrpSpPr>
          <p:grpSpPr>
            <a:xfrm>
              <a:off x="1849210" y="1789889"/>
              <a:ext cx="7862755" cy="3750586"/>
              <a:chOff x="1849210" y="1799828"/>
              <a:chExt cx="7862755" cy="3750586"/>
            </a:xfrm>
          </p:grpSpPr>
          <p:sp>
            <p:nvSpPr>
              <p:cNvPr id="37" name="TextBox 36">
                <a:extLst>
                  <a:ext uri="{FF2B5EF4-FFF2-40B4-BE49-F238E27FC236}">
                    <a16:creationId xmlns:a16="http://schemas.microsoft.com/office/drawing/2014/main" id="{6F3D84B5-14A4-44BC-98E7-0F5B9B4D6828}"/>
                  </a:ext>
                </a:extLst>
              </p:cNvPr>
              <p:cNvSpPr txBox="1"/>
              <p:nvPr/>
            </p:nvSpPr>
            <p:spPr>
              <a:xfrm>
                <a:off x="1849418" y="4003248"/>
                <a:ext cx="234038" cy="276999"/>
              </a:xfrm>
              <a:prstGeom prst="rect">
                <a:avLst/>
              </a:prstGeom>
              <a:noFill/>
            </p:spPr>
            <p:txBody>
              <a:bodyPr wrap="none" lIns="0" tIns="0" rIns="0" bIns="0" rtlCol="0">
                <a:spAutoFit/>
              </a:bodyPr>
              <a:lstStyle/>
              <a:p>
                <a:pPr algn="r"/>
                <a:r>
                  <a:rPr lang="en-CA" dirty="0">
                    <a:latin typeface="Arial Nova Cond" panose="020B0506020202020204" pitchFamily="34" charset="0"/>
                  </a:rPr>
                  <a:t>10</a:t>
                </a:r>
              </a:p>
            </p:txBody>
          </p:sp>
          <p:sp>
            <p:nvSpPr>
              <p:cNvPr id="38" name="TextBox 37">
                <a:extLst>
                  <a:ext uri="{FF2B5EF4-FFF2-40B4-BE49-F238E27FC236}">
                    <a16:creationId xmlns:a16="http://schemas.microsoft.com/office/drawing/2014/main" id="{83541C43-ACE9-4070-80D8-940D8E720550}"/>
                  </a:ext>
                </a:extLst>
              </p:cNvPr>
              <p:cNvSpPr txBox="1"/>
              <p:nvPr/>
            </p:nvSpPr>
            <p:spPr>
              <a:xfrm>
                <a:off x="1960856" y="5112585"/>
                <a:ext cx="117019" cy="276999"/>
              </a:xfrm>
              <a:prstGeom prst="rect">
                <a:avLst/>
              </a:prstGeom>
              <a:noFill/>
            </p:spPr>
            <p:txBody>
              <a:bodyPr wrap="none" lIns="0" tIns="0" rIns="0" bIns="0" rtlCol="0">
                <a:spAutoFit/>
              </a:bodyPr>
              <a:lstStyle/>
              <a:p>
                <a:pPr algn="r"/>
                <a:r>
                  <a:rPr lang="en-CA" dirty="0">
                    <a:latin typeface="Arial Nova Cond" panose="020B0506020202020204" pitchFamily="34" charset="0"/>
                  </a:rPr>
                  <a:t>0</a:t>
                </a:r>
              </a:p>
            </p:txBody>
          </p:sp>
          <p:sp>
            <p:nvSpPr>
              <p:cNvPr id="39" name="TextBox 38">
                <a:extLst>
                  <a:ext uri="{FF2B5EF4-FFF2-40B4-BE49-F238E27FC236}">
                    <a16:creationId xmlns:a16="http://schemas.microsoft.com/office/drawing/2014/main" id="{059FDD94-B54B-4D39-8737-B2977138ACE7}"/>
                  </a:ext>
                </a:extLst>
              </p:cNvPr>
              <p:cNvSpPr txBox="1"/>
              <p:nvPr/>
            </p:nvSpPr>
            <p:spPr>
              <a:xfrm>
                <a:off x="1966229" y="4569012"/>
                <a:ext cx="117019" cy="276999"/>
              </a:xfrm>
              <a:prstGeom prst="rect">
                <a:avLst/>
              </a:prstGeom>
              <a:noFill/>
            </p:spPr>
            <p:txBody>
              <a:bodyPr wrap="none" lIns="0" tIns="0" rIns="0" bIns="0" rtlCol="0">
                <a:spAutoFit/>
              </a:bodyPr>
              <a:lstStyle/>
              <a:p>
                <a:pPr algn="r"/>
                <a:r>
                  <a:rPr lang="en-CA" dirty="0">
                    <a:latin typeface="Arial Nova Cond" panose="020B0506020202020204" pitchFamily="34" charset="0"/>
                  </a:rPr>
                  <a:t>5</a:t>
                </a:r>
              </a:p>
            </p:txBody>
          </p:sp>
          <p:sp>
            <p:nvSpPr>
              <p:cNvPr id="40" name="TextBox 39">
                <a:extLst>
                  <a:ext uri="{FF2B5EF4-FFF2-40B4-BE49-F238E27FC236}">
                    <a16:creationId xmlns:a16="http://schemas.microsoft.com/office/drawing/2014/main" id="{8404338D-FF93-4B91-987F-723183252673}"/>
                  </a:ext>
                </a:extLst>
              </p:cNvPr>
              <p:cNvSpPr txBox="1"/>
              <p:nvPr/>
            </p:nvSpPr>
            <p:spPr>
              <a:xfrm>
                <a:off x="1849419" y="3454126"/>
                <a:ext cx="234038" cy="276999"/>
              </a:xfrm>
              <a:prstGeom prst="rect">
                <a:avLst/>
              </a:prstGeom>
              <a:noFill/>
            </p:spPr>
            <p:txBody>
              <a:bodyPr wrap="none" lIns="0" tIns="0" rIns="0" bIns="0" rtlCol="0">
                <a:spAutoFit/>
              </a:bodyPr>
              <a:lstStyle/>
              <a:p>
                <a:pPr algn="r"/>
                <a:r>
                  <a:rPr lang="en-CA" dirty="0">
                    <a:latin typeface="Arial Nova Cond" panose="020B0506020202020204" pitchFamily="34" charset="0"/>
                  </a:rPr>
                  <a:t>15</a:t>
                </a:r>
              </a:p>
            </p:txBody>
          </p:sp>
          <p:sp>
            <p:nvSpPr>
              <p:cNvPr id="41" name="TextBox 40">
                <a:extLst>
                  <a:ext uri="{FF2B5EF4-FFF2-40B4-BE49-F238E27FC236}">
                    <a16:creationId xmlns:a16="http://schemas.microsoft.com/office/drawing/2014/main" id="{B06E6D52-DDAB-4FDF-BBCA-DD74857FAF5B}"/>
                  </a:ext>
                </a:extLst>
              </p:cNvPr>
              <p:cNvSpPr txBox="1"/>
              <p:nvPr/>
            </p:nvSpPr>
            <p:spPr>
              <a:xfrm>
                <a:off x="1849419" y="2357271"/>
                <a:ext cx="234038" cy="276999"/>
              </a:xfrm>
              <a:prstGeom prst="rect">
                <a:avLst/>
              </a:prstGeom>
              <a:noFill/>
            </p:spPr>
            <p:txBody>
              <a:bodyPr wrap="none" lIns="0" tIns="0" rIns="0" bIns="0" rtlCol="0">
                <a:spAutoFit/>
              </a:bodyPr>
              <a:lstStyle/>
              <a:p>
                <a:pPr algn="r"/>
                <a:r>
                  <a:rPr lang="en-CA" dirty="0">
                    <a:latin typeface="Arial Nova Cond" panose="020B0506020202020204" pitchFamily="34" charset="0"/>
                  </a:rPr>
                  <a:t>25</a:t>
                </a:r>
              </a:p>
            </p:txBody>
          </p:sp>
          <p:sp>
            <p:nvSpPr>
              <p:cNvPr id="42" name="TextBox 41">
                <a:extLst>
                  <a:ext uri="{FF2B5EF4-FFF2-40B4-BE49-F238E27FC236}">
                    <a16:creationId xmlns:a16="http://schemas.microsoft.com/office/drawing/2014/main" id="{A5A27378-8EAD-4A7C-BDE5-23A17077E623}"/>
                  </a:ext>
                </a:extLst>
              </p:cNvPr>
              <p:cNvSpPr txBox="1"/>
              <p:nvPr/>
            </p:nvSpPr>
            <p:spPr>
              <a:xfrm>
                <a:off x="1849210" y="2902230"/>
                <a:ext cx="234038" cy="276999"/>
              </a:xfrm>
              <a:prstGeom prst="rect">
                <a:avLst/>
              </a:prstGeom>
              <a:noFill/>
            </p:spPr>
            <p:txBody>
              <a:bodyPr wrap="none" lIns="0" tIns="0" rIns="0" bIns="0" rtlCol="0">
                <a:spAutoFit/>
              </a:bodyPr>
              <a:lstStyle/>
              <a:p>
                <a:pPr algn="r"/>
                <a:r>
                  <a:rPr lang="en-CA" dirty="0">
                    <a:latin typeface="Arial Nova Cond" panose="020B0506020202020204" pitchFamily="34" charset="0"/>
                  </a:rPr>
                  <a:t>20</a:t>
                </a:r>
              </a:p>
            </p:txBody>
          </p:sp>
          <p:sp>
            <p:nvSpPr>
              <p:cNvPr id="43" name="TextBox 42">
                <a:extLst>
                  <a:ext uri="{FF2B5EF4-FFF2-40B4-BE49-F238E27FC236}">
                    <a16:creationId xmlns:a16="http://schemas.microsoft.com/office/drawing/2014/main" id="{223FF9CF-D4D2-482C-B64C-0DFB4C023EEA}"/>
                  </a:ext>
                </a:extLst>
              </p:cNvPr>
              <p:cNvSpPr txBox="1"/>
              <p:nvPr/>
            </p:nvSpPr>
            <p:spPr>
              <a:xfrm>
                <a:off x="1849421" y="1799828"/>
                <a:ext cx="234038" cy="276999"/>
              </a:xfrm>
              <a:prstGeom prst="rect">
                <a:avLst/>
              </a:prstGeom>
              <a:noFill/>
            </p:spPr>
            <p:txBody>
              <a:bodyPr wrap="none" lIns="0" tIns="0" rIns="0" bIns="0" rtlCol="0">
                <a:spAutoFit/>
              </a:bodyPr>
              <a:lstStyle/>
              <a:p>
                <a:pPr algn="r"/>
                <a:r>
                  <a:rPr lang="en-CA" dirty="0">
                    <a:latin typeface="Arial Nova Cond" panose="020B0506020202020204" pitchFamily="34" charset="0"/>
                  </a:rPr>
                  <a:t>30</a:t>
                </a:r>
              </a:p>
            </p:txBody>
          </p:sp>
          <p:sp>
            <p:nvSpPr>
              <p:cNvPr id="44" name="ZoneTexte 44">
                <a:extLst>
                  <a:ext uri="{FF2B5EF4-FFF2-40B4-BE49-F238E27FC236}">
                    <a16:creationId xmlns:a16="http://schemas.microsoft.com/office/drawing/2014/main" id="{5D794399-5977-4C04-AFB6-CA177B372CDC}"/>
                  </a:ext>
                </a:extLst>
              </p:cNvPr>
              <p:cNvSpPr txBox="1"/>
              <p:nvPr/>
            </p:nvSpPr>
            <p:spPr>
              <a:xfrm>
                <a:off x="2362284" y="5268719"/>
                <a:ext cx="825546"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ACE/ARB</a:t>
                </a:r>
              </a:p>
            </p:txBody>
          </p:sp>
          <p:sp>
            <p:nvSpPr>
              <p:cNvPr id="45" name="ZoneTexte 45">
                <a:extLst>
                  <a:ext uri="{FF2B5EF4-FFF2-40B4-BE49-F238E27FC236}">
                    <a16:creationId xmlns:a16="http://schemas.microsoft.com/office/drawing/2014/main" id="{2A7AE95D-7B4B-42B5-B67F-DF18C1218DFA}"/>
                  </a:ext>
                </a:extLst>
              </p:cNvPr>
              <p:cNvSpPr txBox="1"/>
              <p:nvPr/>
            </p:nvSpPr>
            <p:spPr>
              <a:xfrm>
                <a:off x="3594916" y="5268718"/>
                <a:ext cx="256480"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BB</a:t>
                </a:r>
              </a:p>
            </p:txBody>
          </p:sp>
          <p:sp>
            <p:nvSpPr>
              <p:cNvPr id="46" name="ZoneTexte 46">
                <a:extLst>
                  <a:ext uri="{FF2B5EF4-FFF2-40B4-BE49-F238E27FC236}">
                    <a16:creationId xmlns:a16="http://schemas.microsoft.com/office/drawing/2014/main" id="{C77B77F7-F212-4660-9DA9-A46F05029D6E}"/>
                  </a:ext>
                </a:extLst>
              </p:cNvPr>
              <p:cNvSpPr txBox="1"/>
              <p:nvPr/>
            </p:nvSpPr>
            <p:spPr>
              <a:xfrm>
                <a:off x="4409396" y="5271139"/>
                <a:ext cx="448841"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MRA</a:t>
                </a:r>
              </a:p>
            </p:txBody>
          </p:sp>
          <p:sp>
            <p:nvSpPr>
              <p:cNvPr id="47" name="ZoneTexte 47">
                <a:extLst>
                  <a:ext uri="{FF2B5EF4-FFF2-40B4-BE49-F238E27FC236}">
                    <a16:creationId xmlns:a16="http://schemas.microsoft.com/office/drawing/2014/main" id="{BA91E18E-6E19-42EC-872A-93D067B6F6D3}"/>
                  </a:ext>
                </a:extLst>
              </p:cNvPr>
              <p:cNvSpPr txBox="1"/>
              <p:nvPr/>
            </p:nvSpPr>
            <p:spPr>
              <a:xfrm>
                <a:off x="5328083" y="5268718"/>
                <a:ext cx="456855"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ARNI</a:t>
                </a:r>
              </a:p>
            </p:txBody>
          </p:sp>
          <p:sp>
            <p:nvSpPr>
              <p:cNvPr id="48" name="ZoneTexte 48">
                <a:extLst>
                  <a:ext uri="{FF2B5EF4-FFF2-40B4-BE49-F238E27FC236}">
                    <a16:creationId xmlns:a16="http://schemas.microsoft.com/office/drawing/2014/main" id="{61D23DEF-EEF4-4494-9C20-771C9964ADC3}"/>
                  </a:ext>
                </a:extLst>
              </p:cNvPr>
              <p:cNvSpPr txBox="1"/>
              <p:nvPr/>
            </p:nvSpPr>
            <p:spPr>
              <a:xfrm>
                <a:off x="6289310" y="5273415"/>
                <a:ext cx="825546"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ACE/ARB</a:t>
                </a:r>
              </a:p>
            </p:txBody>
          </p:sp>
          <p:sp>
            <p:nvSpPr>
              <p:cNvPr id="49" name="ZoneTexte 49">
                <a:extLst>
                  <a:ext uri="{FF2B5EF4-FFF2-40B4-BE49-F238E27FC236}">
                    <a16:creationId xmlns:a16="http://schemas.microsoft.com/office/drawing/2014/main" id="{4DC3E980-8C07-4A5C-A1CE-F384A53242A9}"/>
                  </a:ext>
                </a:extLst>
              </p:cNvPr>
              <p:cNvSpPr txBox="1"/>
              <p:nvPr/>
            </p:nvSpPr>
            <p:spPr>
              <a:xfrm>
                <a:off x="7521944" y="5273415"/>
                <a:ext cx="256480"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BB</a:t>
                </a:r>
              </a:p>
            </p:txBody>
          </p:sp>
          <p:sp>
            <p:nvSpPr>
              <p:cNvPr id="50" name="ZoneTexte 50">
                <a:extLst>
                  <a:ext uri="{FF2B5EF4-FFF2-40B4-BE49-F238E27FC236}">
                    <a16:creationId xmlns:a16="http://schemas.microsoft.com/office/drawing/2014/main" id="{AE953734-DA99-4489-BFC9-DF2B095E3849}"/>
                  </a:ext>
                </a:extLst>
              </p:cNvPr>
              <p:cNvSpPr txBox="1"/>
              <p:nvPr/>
            </p:nvSpPr>
            <p:spPr>
              <a:xfrm>
                <a:off x="8336424" y="5268908"/>
                <a:ext cx="448841"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MRA</a:t>
                </a:r>
              </a:p>
            </p:txBody>
          </p:sp>
          <p:sp>
            <p:nvSpPr>
              <p:cNvPr id="51" name="ZoneTexte 51">
                <a:extLst>
                  <a:ext uri="{FF2B5EF4-FFF2-40B4-BE49-F238E27FC236}">
                    <a16:creationId xmlns:a16="http://schemas.microsoft.com/office/drawing/2014/main" id="{A1F42C88-2866-4DC3-A8A8-AD7BF9394C52}"/>
                  </a:ext>
                </a:extLst>
              </p:cNvPr>
              <p:cNvSpPr txBox="1"/>
              <p:nvPr/>
            </p:nvSpPr>
            <p:spPr>
              <a:xfrm>
                <a:off x="9255110" y="5273415"/>
                <a:ext cx="456855" cy="276999"/>
              </a:xfrm>
              <a:prstGeom prst="rect">
                <a:avLst/>
              </a:prstGeom>
              <a:noFill/>
            </p:spPr>
            <p:txBody>
              <a:bodyPr wrap="none" lIns="0" tIns="0" rIns="0" bIns="0" rtlCol="0">
                <a:spAutoFit/>
              </a:bodyPr>
              <a:lstStyle/>
              <a:p>
                <a:pPr algn="ctr"/>
                <a:r>
                  <a:rPr lang="en-CA" dirty="0">
                    <a:latin typeface="Arial Nova Cond" panose="020B0506020202020204" pitchFamily="34" charset="0"/>
                  </a:rPr>
                  <a:t>ARNI</a:t>
                </a:r>
              </a:p>
            </p:txBody>
          </p:sp>
        </p:grpSp>
        <p:grpSp>
          <p:nvGrpSpPr>
            <p:cNvPr id="25" name="Groupe 56">
              <a:extLst>
                <a:ext uri="{FF2B5EF4-FFF2-40B4-BE49-F238E27FC236}">
                  <a16:creationId xmlns:a16="http://schemas.microsoft.com/office/drawing/2014/main" id="{A8D8C50C-FDA7-4264-AB7A-E00FB2E245D3}"/>
                </a:ext>
              </a:extLst>
            </p:cNvPr>
            <p:cNvGrpSpPr/>
            <p:nvPr/>
          </p:nvGrpSpPr>
          <p:grpSpPr>
            <a:xfrm>
              <a:off x="2112790" y="1910827"/>
              <a:ext cx="7917332" cy="3762389"/>
              <a:chOff x="2112790" y="1920875"/>
              <a:chExt cx="7917332" cy="3762389"/>
            </a:xfrm>
          </p:grpSpPr>
          <p:cxnSp>
            <p:nvCxnSpPr>
              <p:cNvPr id="26" name="Straight Connector 25">
                <a:extLst>
                  <a:ext uri="{FF2B5EF4-FFF2-40B4-BE49-F238E27FC236}">
                    <a16:creationId xmlns:a16="http://schemas.microsoft.com/office/drawing/2014/main" id="{7B521EBA-AEB6-4EF6-A3BE-476E02029FA9}"/>
                  </a:ext>
                </a:extLst>
              </p:cNvPr>
              <p:cNvCxnSpPr/>
              <p:nvPr/>
            </p:nvCxnSpPr>
            <p:spPr>
              <a:xfrm>
                <a:off x="2112791" y="5240395"/>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EFEF3D-B989-4A76-BED3-FD9790B16498}"/>
                  </a:ext>
                </a:extLst>
              </p:cNvPr>
              <p:cNvCxnSpPr/>
              <p:nvPr/>
            </p:nvCxnSpPr>
            <p:spPr>
              <a:xfrm>
                <a:off x="2112791" y="4688493"/>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4A772F-12D6-45CA-8C57-86844F6EFC03}"/>
                  </a:ext>
                </a:extLst>
              </p:cNvPr>
              <p:cNvCxnSpPr/>
              <p:nvPr/>
            </p:nvCxnSpPr>
            <p:spPr>
              <a:xfrm>
                <a:off x="2112790" y="3568746"/>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4831C0-20AB-443F-B451-156B34C27187}"/>
                  </a:ext>
                </a:extLst>
              </p:cNvPr>
              <p:cNvCxnSpPr/>
              <p:nvPr/>
            </p:nvCxnSpPr>
            <p:spPr>
              <a:xfrm>
                <a:off x="2118374" y="1922754"/>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4E7D9D-39ED-4EA1-99D3-8FEFDFD97E9B}"/>
                  </a:ext>
                </a:extLst>
              </p:cNvPr>
              <p:cNvCxnSpPr/>
              <p:nvPr/>
            </p:nvCxnSpPr>
            <p:spPr>
              <a:xfrm>
                <a:off x="2112790" y="3022398"/>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A35105-2BBD-494A-958A-DEA22B156746}"/>
                  </a:ext>
                </a:extLst>
              </p:cNvPr>
              <p:cNvCxnSpPr/>
              <p:nvPr/>
            </p:nvCxnSpPr>
            <p:spPr>
              <a:xfrm>
                <a:off x="6123339" y="4724797"/>
                <a:ext cx="0" cy="958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C8A3D3-BDEA-4868-A4EB-28D080616352}"/>
                  </a:ext>
                </a:extLst>
              </p:cNvPr>
              <p:cNvCxnSpPr/>
              <p:nvPr/>
            </p:nvCxnSpPr>
            <p:spPr>
              <a:xfrm>
                <a:off x="2208938" y="5248699"/>
                <a:ext cx="0" cy="79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2DC0F6-DDE9-43E3-B4D8-FB3B5BF77F7C}"/>
                  </a:ext>
                </a:extLst>
              </p:cNvPr>
              <p:cNvCxnSpPr/>
              <p:nvPr/>
            </p:nvCxnSpPr>
            <p:spPr>
              <a:xfrm>
                <a:off x="2112791" y="4122731"/>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3CEA48-0E91-4EBE-A71A-0C54D7ADA40C}"/>
                  </a:ext>
                </a:extLst>
              </p:cNvPr>
              <p:cNvCxnSpPr/>
              <p:nvPr/>
            </p:nvCxnSpPr>
            <p:spPr>
              <a:xfrm>
                <a:off x="2118374" y="2478823"/>
                <a:ext cx="96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5">
                <a:extLst>
                  <a:ext uri="{FF2B5EF4-FFF2-40B4-BE49-F238E27FC236}">
                    <a16:creationId xmlns:a16="http://schemas.microsoft.com/office/drawing/2014/main" id="{1830CC31-8DC4-48B1-A7D1-76EAD531DBF0}"/>
                  </a:ext>
                </a:extLst>
              </p:cNvPr>
              <p:cNvCxnSpPr/>
              <p:nvPr/>
            </p:nvCxnSpPr>
            <p:spPr>
              <a:xfrm>
                <a:off x="2207895" y="1920875"/>
                <a:ext cx="0" cy="33224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54">
                <a:extLst>
                  <a:ext uri="{FF2B5EF4-FFF2-40B4-BE49-F238E27FC236}">
                    <a16:creationId xmlns:a16="http://schemas.microsoft.com/office/drawing/2014/main" id="{CBBADCAF-1C7C-4105-976C-32F638D490D5}"/>
                  </a:ext>
                </a:extLst>
              </p:cNvPr>
              <p:cNvCxnSpPr/>
              <p:nvPr/>
            </p:nvCxnSpPr>
            <p:spPr>
              <a:xfrm>
                <a:off x="2207895" y="5243320"/>
                <a:ext cx="78222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2" name="TextBox 51">
            <a:extLst>
              <a:ext uri="{FF2B5EF4-FFF2-40B4-BE49-F238E27FC236}">
                <a16:creationId xmlns:a16="http://schemas.microsoft.com/office/drawing/2014/main" id="{E2DA5B05-E907-48ED-B9A4-F8059868FE08}"/>
              </a:ext>
            </a:extLst>
          </p:cNvPr>
          <p:cNvSpPr txBox="1"/>
          <p:nvPr/>
        </p:nvSpPr>
        <p:spPr>
          <a:xfrm>
            <a:off x="3055254" y="1942200"/>
            <a:ext cx="957313" cy="369332"/>
          </a:xfrm>
          <a:prstGeom prst="rect">
            <a:avLst/>
          </a:prstGeom>
          <a:noFill/>
          <a:ln>
            <a:solidFill>
              <a:schemeClr val="tx1"/>
            </a:solidFill>
          </a:ln>
        </p:spPr>
        <p:txBody>
          <a:bodyPr wrap="none" rtlCol="0">
            <a:spAutoFit/>
          </a:bodyPr>
          <a:lstStyle/>
          <a:p>
            <a:r>
              <a:rPr lang="en-US">
                <a:latin typeface="Arial Nova Cond" panose="020B0506020202020204" pitchFamily="34" charset="0"/>
              </a:rPr>
              <a:t>Baseline</a:t>
            </a:r>
          </a:p>
        </p:txBody>
      </p:sp>
      <p:sp>
        <p:nvSpPr>
          <p:cNvPr id="53" name="TextBox 52">
            <a:extLst>
              <a:ext uri="{FF2B5EF4-FFF2-40B4-BE49-F238E27FC236}">
                <a16:creationId xmlns:a16="http://schemas.microsoft.com/office/drawing/2014/main" id="{4447183A-C598-4F7D-BBAA-2DE3C5FE8389}"/>
              </a:ext>
            </a:extLst>
          </p:cNvPr>
          <p:cNvSpPr txBox="1"/>
          <p:nvPr/>
        </p:nvSpPr>
        <p:spPr>
          <a:xfrm>
            <a:off x="7011173" y="1944562"/>
            <a:ext cx="1180131" cy="369332"/>
          </a:xfrm>
          <a:prstGeom prst="rect">
            <a:avLst/>
          </a:prstGeom>
          <a:noFill/>
          <a:ln>
            <a:solidFill>
              <a:schemeClr val="tx1"/>
            </a:solidFill>
          </a:ln>
        </p:spPr>
        <p:txBody>
          <a:bodyPr wrap="none" rtlCol="0">
            <a:spAutoFit/>
          </a:bodyPr>
          <a:lstStyle/>
          <a:p>
            <a:r>
              <a:rPr lang="en-US">
                <a:latin typeface="Arial Nova Cond" panose="020B0506020202020204" pitchFamily="34" charset="0"/>
              </a:rPr>
              <a:t>12 months</a:t>
            </a:r>
            <a:endParaRPr lang="en-US" dirty="0">
              <a:latin typeface="Arial Nova Cond" panose="020B0506020202020204" pitchFamily="34" charset="0"/>
            </a:endParaRPr>
          </a:p>
        </p:txBody>
      </p:sp>
      <p:sp>
        <p:nvSpPr>
          <p:cNvPr id="54" name="Text Box 3">
            <a:extLst>
              <a:ext uri="{FF2B5EF4-FFF2-40B4-BE49-F238E27FC236}">
                <a16:creationId xmlns:a16="http://schemas.microsoft.com/office/drawing/2014/main" id="{8030120D-A63C-46A9-A8BC-B1E67F02774A}"/>
              </a:ext>
            </a:extLst>
          </p:cNvPr>
          <p:cNvSpPr txBox="1">
            <a:spLocks noChangeAspect="1" noChangeArrowheads="1"/>
          </p:cNvSpPr>
          <p:nvPr/>
        </p:nvSpPr>
        <p:spPr bwMode="auto">
          <a:xfrm>
            <a:off x="695400" y="5960313"/>
            <a:ext cx="5060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1200" dirty="0">
                <a:latin typeface="Arial Nova Cond" panose="020B0506020202020204" pitchFamily="34" charset="0"/>
              </a:rPr>
              <a:t>Bozkurt B. J Am Coll </a:t>
            </a:r>
            <a:r>
              <a:rPr lang="en-US" altLang="en-US" sz="1200" dirty="0" err="1">
                <a:latin typeface="Arial Nova Cond" panose="020B0506020202020204" pitchFamily="34" charset="0"/>
              </a:rPr>
              <a:t>Cardiol</a:t>
            </a:r>
            <a:r>
              <a:rPr lang="en-US" altLang="en-US" sz="1200" dirty="0">
                <a:latin typeface="Arial Nova Cond" panose="020B0506020202020204" pitchFamily="34" charset="0"/>
              </a:rPr>
              <a:t> 2019.</a:t>
            </a:r>
          </a:p>
        </p:txBody>
      </p:sp>
    </p:spTree>
    <p:extLst>
      <p:ext uri="{BB962C8B-B14F-4D97-AF65-F5344CB8AC3E}">
        <p14:creationId xmlns:p14="http://schemas.microsoft.com/office/powerpoint/2010/main" val="84836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E80A-0F30-4E23-93AF-005A7C43A69C}"/>
              </a:ext>
            </a:extLst>
          </p:cNvPr>
          <p:cNvSpPr>
            <a:spLocks noGrp="1"/>
          </p:cNvSpPr>
          <p:nvPr>
            <p:ph type="title"/>
          </p:nvPr>
        </p:nvSpPr>
        <p:spPr/>
        <p:txBody>
          <a:bodyPr>
            <a:normAutofit/>
          </a:bodyPr>
          <a:lstStyle/>
          <a:p>
            <a:r>
              <a:rPr lang="en-US" dirty="0"/>
              <a:t>Need for personalization of care</a:t>
            </a:r>
          </a:p>
        </p:txBody>
      </p:sp>
      <p:pic>
        <p:nvPicPr>
          <p:cNvPr id="4" name="Picture 3">
            <a:extLst>
              <a:ext uri="{FF2B5EF4-FFF2-40B4-BE49-F238E27FC236}">
                <a16:creationId xmlns:a16="http://schemas.microsoft.com/office/drawing/2014/main" id="{91A74DA0-CD18-4946-A4D7-9188C67740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365" y="1131979"/>
            <a:ext cx="4548187"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Oval 4">
            <a:extLst>
              <a:ext uri="{FF2B5EF4-FFF2-40B4-BE49-F238E27FC236}">
                <a16:creationId xmlns:a16="http://schemas.microsoft.com/office/drawing/2014/main" id="{F19BCE30-F591-4C8B-8FDA-872911EC95E6}"/>
              </a:ext>
            </a:extLst>
          </p:cNvPr>
          <p:cNvSpPr/>
          <p:nvPr/>
        </p:nvSpPr>
        <p:spPr>
          <a:xfrm>
            <a:off x="2567608" y="1412776"/>
            <a:ext cx="1281546" cy="60389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3">
            <a:extLst>
              <a:ext uri="{FF2B5EF4-FFF2-40B4-BE49-F238E27FC236}">
                <a16:creationId xmlns:a16="http://schemas.microsoft.com/office/drawing/2014/main" id="{17553609-65FF-4989-9DEA-4C03A2DF757B}"/>
              </a:ext>
            </a:extLst>
          </p:cNvPr>
          <p:cNvSpPr txBox="1">
            <a:spLocks noChangeAspect="1" noChangeArrowheads="1"/>
          </p:cNvSpPr>
          <p:nvPr/>
        </p:nvSpPr>
        <p:spPr bwMode="auto">
          <a:xfrm>
            <a:off x="695400" y="5960313"/>
            <a:ext cx="9649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da-DK" altLang="en-US" sz="1200" dirty="0">
                <a:latin typeface="Arial Nova Cond" panose="020B0506020202020204" pitchFamily="34" charset="0"/>
              </a:rPr>
              <a:t>Køber L et al. N Engl J Med 2016. DOI: 10.1056/NEJMoa1608029</a:t>
            </a:r>
          </a:p>
        </p:txBody>
      </p:sp>
      <p:sp>
        <p:nvSpPr>
          <p:cNvPr id="7" name="Content Placeholder 7">
            <a:extLst>
              <a:ext uri="{FF2B5EF4-FFF2-40B4-BE49-F238E27FC236}">
                <a16:creationId xmlns:a16="http://schemas.microsoft.com/office/drawing/2014/main" id="{C29D95C8-5C39-4145-92E2-BBD2C4878BC9}"/>
              </a:ext>
            </a:extLst>
          </p:cNvPr>
          <p:cNvSpPr txBox="1">
            <a:spLocks/>
          </p:cNvSpPr>
          <p:nvPr/>
        </p:nvSpPr>
        <p:spPr>
          <a:xfrm>
            <a:off x="5690397" y="1248569"/>
            <a:ext cx="5750173" cy="478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Nova Cond" panose="020B0506020202020204" pitchFamily="34" charset="0"/>
              </a:rPr>
              <a:t>Patient factors:</a:t>
            </a:r>
          </a:p>
          <a:p>
            <a:pPr lvl="1"/>
            <a:r>
              <a:rPr lang="en-US">
                <a:latin typeface="Arial Nova Cond" panose="020B0506020202020204" pitchFamily="34" charset="0"/>
              </a:rPr>
              <a:t>Ischemic/non-ischemic</a:t>
            </a:r>
          </a:p>
          <a:p>
            <a:pPr lvl="1"/>
            <a:r>
              <a:rPr lang="en-US">
                <a:latin typeface="Arial Nova Cond" panose="020B0506020202020204" pitchFamily="34" charset="0"/>
              </a:rPr>
              <a:t>Age</a:t>
            </a:r>
          </a:p>
          <a:p>
            <a:pPr lvl="1"/>
            <a:r>
              <a:rPr lang="en-US">
                <a:latin typeface="Arial Nova Cond" panose="020B0506020202020204" pitchFamily="34" charset="0"/>
              </a:rPr>
              <a:t>Patient preference</a:t>
            </a:r>
          </a:p>
          <a:p>
            <a:r>
              <a:rPr lang="en-US">
                <a:latin typeface="Arial Nova Cond" panose="020B0506020202020204" pitchFamily="34" charset="0"/>
              </a:rPr>
              <a:t>Imaging factors</a:t>
            </a:r>
          </a:p>
          <a:p>
            <a:pPr lvl="1"/>
            <a:r>
              <a:rPr lang="en-US">
                <a:latin typeface="Arial Nova Cond" panose="020B0506020202020204" pitchFamily="34" charset="0"/>
              </a:rPr>
              <a:t>LVEF modality</a:t>
            </a:r>
          </a:p>
          <a:p>
            <a:pPr lvl="1"/>
            <a:r>
              <a:rPr lang="en-US">
                <a:latin typeface="Arial Nova Cond" panose="020B0506020202020204" pitchFamily="34" charset="0"/>
              </a:rPr>
              <a:t>Scar burden</a:t>
            </a:r>
          </a:p>
          <a:p>
            <a:r>
              <a:rPr lang="en-US">
                <a:latin typeface="Arial Nova Cond" panose="020B0506020202020204" pitchFamily="34" charset="0"/>
              </a:rPr>
              <a:t>Systems of care</a:t>
            </a:r>
          </a:p>
          <a:p>
            <a:pPr lvl="1"/>
            <a:r>
              <a:rPr lang="en-US">
                <a:latin typeface="Arial Nova Cond" panose="020B0506020202020204" pitchFamily="34" charset="0"/>
              </a:rPr>
              <a:t>Ability to uptitrate in reasonable time</a:t>
            </a:r>
          </a:p>
          <a:p>
            <a:pPr lvl="1"/>
            <a:r>
              <a:rPr lang="en-US">
                <a:latin typeface="Arial Nova Cond" panose="020B0506020202020204" pitchFamily="34" charset="0"/>
              </a:rPr>
              <a:t>Drug coverage/cost</a:t>
            </a:r>
            <a:endParaRPr lang="en-US" dirty="0">
              <a:latin typeface="Arial Nova Cond" panose="020B0506020202020204" pitchFamily="34" charset="0"/>
            </a:endParaRPr>
          </a:p>
        </p:txBody>
      </p:sp>
    </p:spTree>
    <p:extLst>
      <p:ext uri="{BB962C8B-B14F-4D97-AF65-F5344CB8AC3E}">
        <p14:creationId xmlns:p14="http://schemas.microsoft.com/office/powerpoint/2010/main" val="3057405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2D3-F010-4954-ACCB-C6EDDF83C092}"/>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16B8852D-A921-4152-B384-7781488A5809}"/>
              </a:ext>
            </a:extLst>
          </p:cNvPr>
          <p:cNvSpPr>
            <a:spLocks noGrp="1"/>
          </p:cNvSpPr>
          <p:nvPr>
            <p:ph idx="1"/>
          </p:nvPr>
        </p:nvSpPr>
        <p:spPr/>
        <p:txBody>
          <a:bodyPr>
            <a:normAutofit fontScale="92500" lnSpcReduction="10000"/>
          </a:bodyPr>
          <a:lstStyle/>
          <a:p>
            <a:pPr marL="0" indent="0">
              <a:lnSpc>
                <a:spcPct val="100000"/>
              </a:lnSpc>
              <a:buNone/>
            </a:pPr>
            <a:r>
              <a:rPr lang="en-US" sz="2600" dirty="0"/>
              <a:t>We recommend that after a diagnosis of </a:t>
            </a:r>
            <a:r>
              <a:rPr lang="en-US" sz="2600" dirty="0" err="1"/>
              <a:t>HFrEF</a:t>
            </a:r>
            <a:r>
              <a:rPr lang="en-US" sz="2600" dirty="0"/>
              <a:t>, standard medical therapy should be initiated and titrated to target or maximally tolerated doses with a repeat assessment of LVEF prior to referral for ICD or CRT.</a:t>
            </a:r>
          </a:p>
          <a:p>
            <a:pPr marL="0" indent="0">
              <a:lnSpc>
                <a:spcPct val="100000"/>
              </a:lnSpc>
              <a:spcAft>
                <a:spcPts val="1200"/>
              </a:spcAft>
              <a:buNone/>
            </a:pPr>
            <a:r>
              <a:rPr lang="en-US" sz="2400" dirty="0"/>
              <a:t>       </a:t>
            </a:r>
            <a:r>
              <a:rPr lang="en-US" sz="2000" i="1" dirty="0"/>
              <a:t>Strong Recommendation; Moderate-Quality Evidence</a:t>
            </a:r>
          </a:p>
          <a:p>
            <a:pPr marL="0" indent="0">
              <a:buNone/>
            </a:pPr>
            <a:r>
              <a:rPr lang="en-US" sz="2200" dirty="0"/>
              <a:t>Practical tips:</a:t>
            </a:r>
          </a:p>
          <a:p>
            <a:pPr lvl="1">
              <a:spcBef>
                <a:spcPts val="0"/>
              </a:spcBef>
            </a:pPr>
            <a:r>
              <a:rPr lang="en-US" sz="1900" dirty="0"/>
              <a:t>Reassessment of ejection fraction should be performed 3 months after the achievement of target or maximally tolerated doses of GDMT.</a:t>
            </a:r>
            <a:endParaRPr lang="en-CA" sz="1900" dirty="0"/>
          </a:p>
          <a:p>
            <a:pPr lvl="1">
              <a:spcBef>
                <a:spcPts val="0"/>
              </a:spcBef>
            </a:pPr>
            <a:r>
              <a:rPr lang="en-US" sz="1900" dirty="0"/>
              <a:t>An assessment of arrhythmic and non-arrhythmic SCD risk should be performed to estimate the risk/benefit of an ICD/CRT.</a:t>
            </a:r>
            <a:endParaRPr lang="en-CA" sz="1900" dirty="0"/>
          </a:p>
          <a:p>
            <a:pPr lvl="1">
              <a:spcBef>
                <a:spcPts val="0"/>
              </a:spcBef>
            </a:pPr>
            <a:r>
              <a:rPr lang="en-US" sz="1900" dirty="0"/>
              <a:t> Specific HF therapies may contribute to improvements in LVEF and should be considered prior to referral for ICD or CRT:</a:t>
            </a:r>
            <a:endParaRPr lang="en-CA" sz="1900" dirty="0"/>
          </a:p>
          <a:p>
            <a:pPr lvl="2">
              <a:spcBef>
                <a:spcPts val="0"/>
              </a:spcBef>
            </a:pPr>
            <a:r>
              <a:rPr lang="en-US" sz="1900" dirty="0"/>
              <a:t>For eligible patients, switching to ARNI therapy should be considered prior to referral for ICD or CRT.</a:t>
            </a:r>
            <a:endParaRPr lang="en-CA" sz="1900" dirty="0"/>
          </a:p>
          <a:p>
            <a:pPr lvl="2">
              <a:spcBef>
                <a:spcPts val="0"/>
              </a:spcBef>
            </a:pPr>
            <a:r>
              <a:rPr lang="en-US" sz="1900" dirty="0"/>
              <a:t>Adding ivabradine, where otherwise indicated after beta-blocker optimization, should be considered prior to referral for ICD or CRT. </a:t>
            </a:r>
            <a:endParaRPr lang="en-CA" sz="1900" dirty="0"/>
          </a:p>
          <a:p>
            <a:pPr lvl="1">
              <a:spcBef>
                <a:spcPts val="0"/>
              </a:spcBef>
            </a:pPr>
            <a:r>
              <a:rPr lang="en-US" sz="1900" dirty="0"/>
              <a:t>Referral for ICD or CRT should not be unduly delayed if timely titration of pharmacologic therapies is infeasible or impractical.</a:t>
            </a:r>
            <a:endParaRPr lang="en-US" sz="2200" dirty="0"/>
          </a:p>
          <a:p>
            <a:endParaRPr lang="en-US" dirty="0"/>
          </a:p>
        </p:txBody>
      </p:sp>
      <p:sp>
        <p:nvSpPr>
          <p:cNvPr id="4" name="Text Box 3">
            <a:extLst>
              <a:ext uri="{FF2B5EF4-FFF2-40B4-BE49-F238E27FC236}">
                <a16:creationId xmlns:a16="http://schemas.microsoft.com/office/drawing/2014/main" id="{26291D55-5295-4221-87C1-76D937311465}"/>
              </a:ext>
            </a:extLst>
          </p:cNvPr>
          <p:cNvSpPr txBox="1">
            <a:spLocks noChangeAspect="1" noChangeArrowheads="1"/>
          </p:cNvSpPr>
          <p:nvPr/>
        </p:nvSpPr>
        <p:spPr bwMode="auto">
          <a:xfrm>
            <a:off x="695400" y="5960313"/>
            <a:ext cx="9649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377"/>
            <a:r>
              <a:rPr lang="fr-FR" sz="1200" dirty="0">
                <a:solidFill>
                  <a:prstClr val="black"/>
                </a:solidFill>
                <a:latin typeface="Arial Nova Cond" panose="020B0506020202020204" pitchFamily="34" charset="0"/>
              </a:rPr>
              <a:t>McDonald, Virani, et al, </a:t>
            </a:r>
            <a:r>
              <a:rPr lang="en-US" sz="1200" dirty="0">
                <a:solidFill>
                  <a:prstClr val="black"/>
                </a:solidFill>
                <a:latin typeface="Arial Nova Cond" panose="020B0506020202020204" pitchFamily="34" charset="0"/>
              </a:rPr>
              <a:t>Can J </a:t>
            </a:r>
            <a:r>
              <a:rPr lang="en-US" sz="1200" dirty="0" err="1">
                <a:solidFill>
                  <a:prstClr val="black"/>
                </a:solidFill>
                <a:latin typeface="Arial Nova Cond" panose="020B0506020202020204" pitchFamily="34" charset="0"/>
              </a:rPr>
              <a:t>Cardiol</a:t>
            </a:r>
            <a:r>
              <a:rPr lang="en-US" sz="1200" dirty="0">
                <a:solidFill>
                  <a:prstClr val="black"/>
                </a:solidFill>
                <a:latin typeface="Arial Nova Cond" panose="020B0506020202020204" pitchFamily="34" charset="0"/>
              </a:rPr>
              <a:t> 2021</a:t>
            </a:r>
            <a:endParaRPr lang="fr-FR" sz="1200" dirty="0">
              <a:solidFill>
                <a:prstClr val="black"/>
              </a:solidFill>
              <a:latin typeface="Arial Nova Cond" panose="020B0506020202020204" pitchFamily="34" charset="0"/>
            </a:endParaRPr>
          </a:p>
        </p:txBody>
      </p:sp>
    </p:spTree>
    <p:extLst>
      <p:ext uri="{BB962C8B-B14F-4D97-AF65-F5344CB8AC3E}">
        <p14:creationId xmlns:p14="http://schemas.microsoft.com/office/powerpoint/2010/main" val="564259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E80A-0F30-4E23-93AF-005A7C43A69C}"/>
              </a:ext>
            </a:extLst>
          </p:cNvPr>
          <p:cNvSpPr>
            <a:spLocks noGrp="1"/>
          </p:cNvSpPr>
          <p:nvPr>
            <p:ph type="title"/>
          </p:nvPr>
        </p:nvSpPr>
        <p:spPr/>
        <p:txBody>
          <a:bodyPr>
            <a:normAutofit fontScale="90000"/>
          </a:bodyPr>
          <a:lstStyle/>
          <a:p>
            <a:r>
              <a:rPr lang="en-US" dirty="0"/>
              <a:t>After titration of guideline directed medical therapy</a:t>
            </a:r>
          </a:p>
        </p:txBody>
      </p:sp>
      <p:pic>
        <p:nvPicPr>
          <p:cNvPr id="4" name="Content Placeholder 5">
            <a:extLst>
              <a:ext uri="{FF2B5EF4-FFF2-40B4-BE49-F238E27FC236}">
                <a16:creationId xmlns:a16="http://schemas.microsoft.com/office/drawing/2014/main" id="{A906C171-81D2-4383-A63D-1129674BB79A}"/>
              </a:ext>
            </a:extLst>
          </p:cNvPr>
          <p:cNvPicPr>
            <a:picLocks noChangeAspect="1"/>
          </p:cNvPicPr>
          <p:nvPr/>
        </p:nvPicPr>
        <p:blipFill rotWithShape="1">
          <a:blip r:embed="rId3">
            <a:extLst>
              <a:ext uri="{28A0092B-C50C-407E-A947-70E740481C1C}">
                <a14:useLocalDpi xmlns:a14="http://schemas.microsoft.com/office/drawing/2010/main" val="0"/>
              </a:ext>
            </a:extLst>
          </a:blip>
          <a:srcRect l="9682" t="62945" r="9692"/>
          <a:stretch/>
        </p:blipFill>
        <p:spPr>
          <a:xfrm>
            <a:off x="1" y="1714848"/>
            <a:ext cx="12192000" cy="4034949"/>
          </a:xfrm>
          <a:prstGeom prst="rect">
            <a:avLst/>
          </a:prstGeom>
        </p:spPr>
      </p:pic>
    </p:spTree>
    <p:extLst>
      <p:ext uri="{BB962C8B-B14F-4D97-AF65-F5344CB8AC3E}">
        <p14:creationId xmlns:p14="http://schemas.microsoft.com/office/powerpoint/2010/main" val="571131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FF0000"/>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#1</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167645"/>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195688"/>
            <a:ext cx="3132694" cy="1729256"/>
          </a:xfrm>
          <a:prstGeom prst="rect">
            <a:avLst/>
          </a:prstGeom>
        </p:spPr>
        <p:txBody>
          <a:bodyPr wrap="square">
            <a:spAutoFit/>
          </a:bodyPr>
          <a:lstStyle/>
          <a:p>
            <a:pPr>
              <a:lnSpc>
                <a:spcPct val="110000"/>
              </a:lnSpc>
            </a:pPr>
            <a:r>
              <a:rPr lang="en-US" b="1" dirty="0">
                <a:latin typeface="Arial Nova Cond" panose="020B0506020202020204" pitchFamily="34" charset="0"/>
              </a:rPr>
              <a:t>51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prior MI with late PCI to LAD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Type 2 DM, HbA1c 6.6%</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Hospitalized for new onset HF 4 months ago</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Patent stent, no new CAD</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2" y="3298382"/>
            <a:ext cx="4836427" cy="12173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4" y="3332236"/>
            <a:ext cx="4678251" cy="1153714"/>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30-35%</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NYHA II</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Referred for consideration of ICD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Narrow complex QRS</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3298382"/>
            <a:ext cx="4836427" cy="237831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6316134" y="1148749"/>
            <a:ext cx="4857046" cy="175903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6456040" y="1184322"/>
            <a:ext cx="4179774" cy="1729256"/>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Bisoprolol 10mg/d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Sacubitril-Valsartan 49/51 mg bid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Empagliflozin 25 mg/d</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Metformin 500 mg bid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776018" y="4644953"/>
            <a:ext cx="4836427" cy="829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928305" y="4732382"/>
            <a:ext cx="4567779" cy="612604"/>
          </a:xfrm>
          <a:prstGeom prst="rect">
            <a:avLst/>
          </a:prstGeom>
        </p:spPr>
        <p:txBody>
          <a:bodyPr wrap="square">
            <a:spAutoFit/>
          </a:bodyPr>
          <a:lstStyle/>
          <a:p>
            <a:pPr>
              <a:lnSpc>
                <a:spcPct val="110000"/>
              </a:lnSpc>
            </a:pPr>
            <a:r>
              <a:rPr lang="en-US" sz="1600" dirty="0">
                <a:latin typeface="Arial Nova Cond" panose="020B0506020202020204" pitchFamily="34" charset="0"/>
              </a:rPr>
              <a:t>HR 78-82bpm; BP 110/70 mmHg</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Euvolemic</a:t>
            </a:r>
          </a:p>
        </p:txBody>
      </p:sp>
      <p:sp>
        <p:nvSpPr>
          <p:cNvPr id="21" name="Rectangle 20">
            <a:extLst>
              <a:ext uri="{FF2B5EF4-FFF2-40B4-BE49-F238E27FC236}">
                <a16:creationId xmlns:a16="http://schemas.microsoft.com/office/drawing/2014/main" id="{7D5CC130-073E-440F-90FA-1C3793519F4D}"/>
              </a:ext>
            </a:extLst>
          </p:cNvPr>
          <p:cNvSpPr/>
          <p:nvPr/>
        </p:nvSpPr>
        <p:spPr>
          <a:xfrm>
            <a:off x="6496773" y="3931285"/>
            <a:ext cx="4567779" cy="1585947"/>
          </a:xfrm>
          <a:prstGeom prst="rect">
            <a:avLst/>
          </a:prstGeom>
        </p:spPr>
        <p:txBody>
          <a:bodyPr wrap="square">
            <a:spAutoFit/>
          </a:bodyPr>
          <a:lstStyle/>
          <a:p>
            <a:pPr marL="457200" indent="-457200">
              <a:lnSpc>
                <a:spcPct val="110000"/>
              </a:lnSpc>
              <a:spcAft>
                <a:spcPts val="1200"/>
              </a:spcAft>
              <a:buFont typeface="+mj-lt"/>
              <a:buAutoNum type="alphaLcParenR"/>
            </a:pPr>
            <a:r>
              <a:rPr lang="en-US" sz="2400" dirty="0">
                <a:latin typeface="Arial Narrow"/>
                <a:cs typeface="Arial Narrow"/>
              </a:rPr>
              <a:t>Primary prevention ICD?</a:t>
            </a:r>
          </a:p>
          <a:p>
            <a:pPr marL="457200" indent="-457200">
              <a:lnSpc>
                <a:spcPct val="110000"/>
              </a:lnSpc>
              <a:spcAft>
                <a:spcPts val="1200"/>
              </a:spcAft>
              <a:buFont typeface="+mj-lt"/>
              <a:buAutoNum type="alphaLcParenR"/>
            </a:pPr>
            <a:r>
              <a:rPr lang="en-US" sz="2400" dirty="0">
                <a:latin typeface="Arial Narrow"/>
                <a:cs typeface="Arial Narrow"/>
              </a:rPr>
              <a:t>Start ivabradine?</a:t>
            </a:r>
          </a:p>
          <a:p>
            <a:pPr marL="457200" indent="-457200">
              <a:lnSpc>
                <a:spcPct val="110000"/>
              </a:lnSpc>
              <a:buFont typeface="+mj-lt"/>
              <a:buAutoNum type="alphaLcParenR"/>
            </a:pPr>
            <a:r>
              <a:rPr lang="en-US" sz="2400" dirty="0">
                <a:latin typeface="Arial Narrow"/>
                <a:cs typeface="Arial Narrow"/>
              </a:rPr>
              <a:t>Increase sacubitril-valsartan dose?</a:t>
            </a:r>
            <a:endParaRPr lang="en-US" sz="2000" dirty="0">
              <a:latin typeface="Arial Narrow"/>
              <a:cs typeface="Arial Narrow"/>
            </a:endParaRPr>
          </a:p>
        </p:txBody>
      </p:sp>
      <p:sp>
        <p:nvSpPr>
          <p:cNvPr id="23" name="TextBox 22">
            <a:extLst>
              <a:ext uri="{FF2B5EF4-FFF2-40B4-BE49-F238E27FC236}">
                <a16:creationId xmlns:a16="http://schemas.microsoft.com/office/drawing/2014/main" id="{95B56C40-6ADA-4AC8-A26E-AE9023AF28F6}"/>
              </a:ext>
            </a:extLst>
          </p:cNvPr>
          <p:cNvSpPr txBox="1"/>
          <p:nvPr/>
        </p:nvSpPr>
        <p:spPr>
          <a:xfrm>
            <a:off x="6496773" y="3429000"/>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spTree>
    <p:extLst>
      <p:ext uri="{BB962C8B-B14F-4D97-AF65-F5344CB8AC3E}">
        <p14:creationId xmlns:p14="http://schemas.microsoft.com/office/powerpoint/2010/main" val="98043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#2</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184658" y="1113641"/>
            <a:ext cx="4179773"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1" y="1171683"/>
            <a:ext cx="3988569" cy="1664302"/>
          </a:xfrm>
          <a:prstGeom prst="rect">
            <a:avLst/>
          </a:prstGeom>
        </p:spPr>
        <p:txBody>
          <a:bodyPr wrap="square">
            <a:spAutoFit/>
          </a:bodyPr>
          <a:lstStyle/>
          <a:p>
            <a:pPr>
              <a:lnSpc>
                <a:spcPct val="110000"/>
              </a:lnSpc>
            </a:pPr>
            <a:r>
              <a:rPr lang="en-US" b="1" dirty="0">
                <a:latin typeface="Arial Nova Cond" panose="020B0506020202020204" pitchFamily="34" charset="0"/>
              </a:rPr>
              <a:t>83 year old 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Diagnosed with </a:t>
            </a:r>
            <a:r>
              <a:rPr lang="en-US" sz="1600" dirty="0" err="1">
                <a:latin typeface="Arial Nova Cond" panose="020B0506020202020204" pitchFamily="34" charset="0"/>
                <a:cs typeface="Arial Narrow"/>
              </a:rPr>
              <a:t>HFrEF</a:t>
            </a:r>
            <a:r>
              <a:rPr lang="en-US" sz="1600" dirty="0">
                <a:latin typeface="Arial Nova Cond" panose="020B0506020202020204" pitchFamily="34" charset="0"/>
                <a:cs typeface="Arial Narrow"/>
              </a:rPr>
              <a:t> 3 months ago as an outpatient</a:t>
            </a:r>
          </a:p>
          <a:p>
            <a:pPr marL="214313" indent="-214313">
              <a:lnSpc>
                <a:spcPct val="110000"/>
              </a:lnSpc>
              <a:buFont typeface="Arial" panose="020B0604020202020204" pitchFamily="34" charset="0"/>
              <a:buChar char="•"/>
            </a:pPr>
            <a:r>
              <a:rPr lang="en-US" sz="1600" dirty="0">
                <a:latin typeface="Arial Nova Cond" panose="020B0506020202020204" pitchFamily="34" charset="0"/>
                <a:cs typeface="Arial Narrow"/>
              </a:rPr>
              <a:t>LVEF 30% at diagnosis</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Severe functional MR</a:t>
            </a:r>
          </a:p>
          <a:p>
            <a:pPr marL="63023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RVSP 60mmHg</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68716" y="2924944"/>
            <a:ext cx="5595715" cy="1335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 name="Rectangle 11">
            <a:extLst>
              <a:ext uri="{FF2B5EF4-FFF2-40B4-BE49-F238E27FC236}">
                <a16:creationId xmlns:a16="http://schemas.microsoft.com/office/drawing/2014/main" id="{A9C26C5B-AC33-439F-9D18-6283B7AB6E75}"/>
              </a:ext>
            </a:extLst>
          </p:cNvPr>
          <p:cNvSpPr/>
          <p:nvPr/>
        </p:nvSpPr>
        <p:spPr>
          <a:xfrm>
            <a:off x="793982" y="2996952"/>
            <a:ext cx="4678251" cy="1258550"/>
          </a:xfrm>
          <a:prstGeom prst="rect">
            <a:avLst/>
          </a:prstGeom>
        </p:spPr>
        <p:txBody>
          <a:bodyPr wrap="square">
            <a:spAutoFit/>
          </a:bodyPr>
          <a:lstStyle/>
          <a:p>
            <a:pPr marL="214313" indent="-214313">
              <a:lnSpc>
                <a:spcPct val="110000"/>
              </a:lnSpc>
              <a:buFont typeface="Arial" panose="020B0604020202020204" pitchFamily="34" charset="0"/>
              <a:buChar char="•"/>
            </a:pPr>
            <a:r>
              <a:rPr lang="en-US" sz="1400" dirty="0">
                <a:latin typeface="Arial Nova Cond" panose="020B0506020202020204" pitchFamily="34" charset="0"/>
                <a:cs typeface="Arial Narrow"/>
              </a:rPr>
              <a:t>Normal coronaries</a:t>
            </a:r>
          </a:p>
          <a:p>
            <a:pPr marL="214313" indent="-214313">
              <a:lnSpc>
                <a:spcPct val="110000"/>
              </a:lnSpc>
              <a:buFont typeface="Arial" panose="020B0604020202020204" pitchFamily="34" charset="0"/>
              <a:buChar char="•"/>
            </a:pPr>
            <a:r>
              <a:rPr lang="en-US" sz="1400" dirty="0">
                <a:latin typeface="Arial Nova Cond" panose="020B0506020202020204" pitchFamily="34" charset="0"/>
                <a:cs typeface="Arial Narrow"/>
              </a:rPr>
              <a:t>Moderate COPD</a:t>
            </a:r>
          </a:p>
          <a:p>
            <a:pPr marL="214313" indent="-214313">
              <a:lnSpc>
                <a:spcPct val="110000"/>
              </a:lnSpc>
              <a:buFont typeface="Arial" panose="020B0604020202020204" pitchFamily="34" charset="0"/>
              <a:buChar char="•"/>
            </a:pPr>
            <a:r>
              <a:rPr lang="en-US" sz="1400" dirty="0">
                <a:latin typeface="Arial Nova Cond" panose="020B0506020202020204" pitchFamily="34" charset="0"/>
                <a:cs typeface="Arial Narrow"/>
              </a:rPr>
              <a:t>CKD (baseline creatinine 120)</a:t>
            </a:r>
          </a:p>
          <a:p>
            <a:pPr marL="214313" indent="-214313">
              <a:lnSpc>
                <a:spcPct val="110000"/>
              </a:lnSpc>
              <a:buFont typeface="Arial" panose="020B0604020202020204" pitchFamily="34" charset="0"/>
              <a:buChar char="•"/>
            </a:pPr>
            <a:r>
              <a:rPr lang="en-US" sz="1400" dirty="0">
                <a:latin typeface="Arial Nova Cond" panose="020B0506020202020204" pitchFamily="34" charset="0"/>
                <a:cs typeface="Arial Narrow"/>
              </a:rPr>
              <a:t>Previous prostate Ca</a:t>
            </a:r>
          </a:p>
          <a:p>
            <a:pPr marL="214313" indent="-214313">
              <a:lnSpc>
                <a:spcPct val="110000"/>
              </a:lnSpc>
              <a:buFont typeface="Arial" panose="020B0604020202020204" pitchFamily="34" charset="0"/>
              <a:buChar char="•"/>
            </a:pPr>
            <a:r>
              <a:rPr lang="en-US" sz="1400" dirty="0">
                <a:latin typeface="Arial Nova Cond" panose="020B0506020202020204" pitchFamily="34" charset="0"/>
                <a:cs typeface="Arial Narrow"/>
              </a:rPr>
              <a:t>Persistent NYHA III symptoms</a:t>
            </a: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6016" y="4371234"/>
            <a:ext cx="5595715" cy="18655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30254" y="4330610"/>
            <a:ext cx="4179774" cy="200009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Sacubitril-valsartan 24/26mg bid</a:t>
            </a:r>
          </a:p>
          <a:p>
            <a:pPr marL="395288" lvl="6" indent="234950">
              <a:lnSpc>
                <a:spcPct val="110000"/>
              </a:lnSpc>
              <a:buFont typeface="Arial" panose="020B0604020202020204" pitchFamily="34" charset="0"/>
              <a:buChar char="•"/>
            </a:pPr>
            <a:r>
              <a:rPr lang="en-US" sz="1400" dirty="0">
                <a:latin typeface="Arial Nova Cond" panose="020B0506020202020204" pitchFamily="34" charset="0"/>
                <a:cs typeface="Arial Narrow"/>
              </a:rPr>
              <a:t>Did not tolerate higher doses (lightheaded)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Carvedilol 12.5 mg bid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Spironolactone 25mg/d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Dapagliflozin  5 mg/d (intolerant of 10mg/d)</a:t>
            </a:r>
          </a:p>
          <a:p>
            <a:pPr marL="214313" indent="-214313">
              <a:lnSpc>
                <a:spcPct val="110000"/>
              </a:lnSpc>
              <a:buFont typeface="Arial" panose="020B0604020202020204" pitchFamily="34" charset="0"/>
              <a:buChar char="•"/>
            </a:pPr>
            <a:r>
              <a:rPr lang="en-US" sz="1550" dirty="0">
                <a:latin typeface="Arial Nova Cond" panose="020B0506020202020204" pitchFamily="34" charset="0"/>
                <a:cs typeface="Arial Narrow"/>
              </a:rPr>
              <a:t>Furosemide 20 mg/d</a:t>
            </a:r>
          </a:p>
        </p:txBody>
      </p:sp>
      <p:sp>
        <p:nvSpPr>
          <p:cNvPr id="23" name="TextBox 22">
            <a:extLst>
              <a:ext uri="{FF2B5EF4-FFF2-40B4-BE49-F238E27FC236}">
                <a16:creationId xmlns:a16="http://schemas.microsoft.com/office/drawing/2014/main" id="{95B56C40-6ADA-4AC8-A26E-AE9023AF28F6}"/>
              </a:ext>
            </a:extLst>
          </p:cNvPr>
          <p:cNvSpPr txBox="1"/>
          <p:nvPr/>
        </p:nvSpPr>
        <p:spPr>
          <a:xfrm>
            <a:off x="7032104" y="3245932"/>
            <a:ext cx="4193007" cy="461665"/>
          </a:xfrm>
          <a:prstGeom prst="rect">
            <a:avLst/>
          </a:prstGeom>
          <a:noFill/>
        </p:spPr>
        <p:txBody>
          <a:bodyPr wrap="none" rtlCol="0">
            <a:spAutoFit/>
          </a:bodyPr>
          <a:lstStyle/>
          <a:p>
            <a:pPr hangingPunct="1"/>
            <a:r>
              <a:rPr lang="en-US" sz="2400" b="1" i="1" kern="1200" dirty="0">
                <a:solidFill>
                  <a:srgbClr val="E51D2A"/>
                </a:solidFill>
                <a:latin typeface="Arial"/>
                <a:ea typeface="+mn-ea"/>
                <a:cs typeface="+mn-cs"/>
              </a:rPr>
              <a:t>What should we offer next?</a:t>
            </a:r>
          </a:p>
        </p:txBody>
      </p:sp>
      <p:pic>
        <p:nvPicPr>
          <p:cNvPr id="19" name="Picture 18">
            <a:extLst>
              <a:ext uri="{FF2B5EF4-FFF2-40B4-BE49-F238E27FC236}">
                <a16:creationId xmlns:a16="http://schemas.microsoft.com/office/drawing/2014/main" id="{2A65EC47-617F-44F7-A281-FC829CC8715A}"/>
              </a:ext>
            </a:extLst>
          </p:cNvPr>
          <p:cNvPicPr>
            <a:picLocks noChangeAspect="1"/>
          </p:cNvPicPr>
          <p:nvPr/>
        </p:nvPicPr>
        <p:blipFill rotWithShape="1">
          <a:blip r:embed="rId5"/>
          <a:srcRect l="20198" t="28904" r="32286" b="26720"/>
          <a:stretch/>
        </p:blipFill>
        <p:spPr>
          <a:xfrm>
            <a:off x="7360781" y="1040861"/>
            <a:ext cx="4397647" cy="2039284"/>
          </a:xfrm>
          <a:prstGeom prst="rect">
            <a:avLst/>
          </a:prstGeom>
        </p:spPr>
      </p:pic>
      <p:sp>
        <p:nvSpPr>
          <p:cNvPr id="22" name="Rectangle 21">
            <a:extLst>
              <a:ext uri="{FF2B5EF4-FFF2-40B4-BE49-F238E27FC236}">
                <a16:creationId xmlns:a16="http://schemas.microsoft.com/office/drawing/2014/main" id="{7FF97A61-7FB4-47F3-8045-AD9AE20B9934}"/>
              </a:ext>
            </a:extLst>
          </p:cNvPr>
          <p:cNvSpPr/>
          <p:nvPr/>
        </p:nvSpPr>
        <p:spPr>
          <a:xfrm>
            <a:off x="3495981" y="2996952"/>
            <a:ext cx="2600019" cy="547586"/>
          </a:xfrm>
          <a:prstGeom prst="rect">
            <a:avLst/>
          </a:prstGeom>
        </p:spPr>
        <p:txBody>
          <a:bodyPr wrap="square">
            <a:spAutoFit/>
          </a:bodyPr>
          <a:lstStyle/>
          <a:p>
            <a:pPr>
              <a:lnSpc>
                <a:spcPct val="110000"/>
              </a:lnSpc>
            </a:pPr>
            <a:r>
              <a:rPr lang="en-US" sz="1400" dirty="0">
                <a:latin typeface="Arial Nova Cond" panose="020B0506020202020204" pitchFamily="34" charset="0"/>
              </a:rPr>
              <a:t>HR 60-66 bpm, BP 95/60 mmHg</a:t>
            </a:r>
          </a:p>
          <a:p>
            <a:pPr marL="285750" indent="-285750">
              <a:lnSpc>
                <a:spcPct val="110000"/>
              </a:lnSpc>
              <a:buFont typeface="Arial" panose="020B0604020202020204" pitchFamily="34" charset="0"/>
              <a:buChar char="•"/>
            </a:pPr>
            <a:r>
              <a:rPr lang="en-US" sz="1400" dirty="0">
                <a:latin typeface="Arial Nova Cond" panose="020B0506020202020204" pitchFamily="34" charset="0"/>
              </a:rPr>
              <a:t>Euvolemic</a:t>
            </a:r>
          </a:p>
        </p:txBody>
      </p:sp>
      <p:sp>
        <p:nvSpPr>
          <p:cNvPr id="24" name="Rectangle 23">
            <a:extLst>
              <a:ext uri="{FF2B5EF4-FFF2-40B4-BE49-F238E27FC236}">
                <a16:creationId xmlns:a16="http://schemas.microsoft.com/office/drawing/2014/main" id="{09257119-11D4-486F-B064-1BE779E887CA}"/>
              </a:ext>
            </a:extLst>
          </p:cNvPr>
          <p:cNvSpPr/>
          <p:nvPr/>
        </p:nvSpPr>
        <p:spPr>
          <a:xfrm>
            <a:off x="6708714" y="1166145"/>
            <a:ext cx="4179774" cy="372987"/>
          </a:xfrm>
          <a:prstGeom prst="rect">
            <a:avLst/>
          </a:prstGeom>
        </p:spPr>
        <p:txBody>
          <a:bodyPr wrap="square">
            <a:spAutoFit/>
          </a:bodyPr>
          <a:lstStyle/>
          <a:p>
            <a:pPr>
              <a:lnSpc>
                <a:spcPct val="110000"/>
              </a:lnSpc>
            </a:pPr>
            <a:r>
              <a:rPr lang="en-US" b="1" dirty="0">
                <a:latin typeface="Arial Nova Cond" panose="020B0506020202020204" pitchFamily="34" charset="0"/>
              </a:rPr>
              <a:t>ECG: </a:t>
            </a:r>
          </a:p>
        </p:txBody>
      </p:sp>
      <p:sp>
        <p:nvSpPr>
          <p:cNvPr id="16" name="Rectangle: Rounded Corners 15">
            <a:extLst>
              <a:ext uri="{FF2B5EF4-FFF2-40B4-BE49-F238E27FC236}">
                <a16:creationId xmlns:a16="http://schemas.microsoft.com/office/drawing/2014/main" id="{A6CE87A9-F2E7-410C-8F2E-288300E8A6A9}"/>
              </a:ext>
            </a:extLst>
          </p:cNvPr>
          <p:cNvSpPr/>
          <p:nvPr/>
        </p:nvSpPr>
        <p:spPr>
          <a:xfrm>
            <a:off x="6878943" y="3181821"/>
            <a:ext cx="4836427" cy="2635318"/>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90DAF0C-CE8B-47E8-A1CE-32BFDCDD101D}"/>
              </a:ext>
            </a:extLst>
          </p:cNvPr>
          <p:cNvSpPr/>
          <p:nvPr/>
        </p:nvSpPr>
        <p:spPr>
          <a:xfrm>
            <a:off x="7039990" y="3659046"/>
            <a:ext cx="4567779" cy="2090701"/>
          </a:xfrm>
          <a:prstGeom prst="rect">
            <a:avLst/>
          </a:prstGeom>
        </p:spPr>
        <p:txBody>
          <a:bodyPr wrap="square">
            <a:spAutoFit/>
          </a:bodyPr>
          <a:lstStyle/>
          <a:p>
            <a:pPr marL="457200" indent="-457200">
              <a:lnSpc>
                <a:spcPct val="110000"/>
              </a:lnSpc>
              <a:buFont typeface="+mj-lt"/>
              <a:buAutoNum type="alphaLcParenR"/>
            </a:pPr>
            <a:r>
              <a:rPr lang="en-US" sz="2400" dirty="0">
                <a:latin typeface="Arial Narrow"/>
                <a:cs typeface="Arial Narrow"/>
              </a:rPr>
              <a:t>Digoxin</a:t>
            </a:r>
          </a:p>
          <a:p>
            <a:pPr marL="457200" indent="-457200">
              <a:lnSpc>
                <a:spcPct val="110000"/>
              </a:lnSpc>
              <a:buFont typeface="+mj-lt"/>
              <a:buAutoNum type="alphaLcParenR"/>
            </a:pPr>
            <a:r>
              <a:rPr lang="en-US" sz="2400" dirty="0">
                <a:latin typeface="Arial Narrow"/>
                <a:cs typeface="Arial Narrow"/>
              </a:rPr>
              <a:t>Mitra-clip</a:t>
            </a:r>
          </a:p>
          <a:p>
            <a:pPr marL="457200" indent="-457200">
              <a:lnSpc>
                <a:spcPct val="110000"/>
              </a:lnSpc>
              <a:buFont typeface="+mj-lt"/>
              <a:buAutoNum type="alphaLcParenR"/>
            </a:pPr>
            <a:r>
              <a:rPr lang="en-US" sz="2400" dirty="0">
                <a:latin typeface="Arial Narrow"/>
                <a:cs typeface="Arial Narrow"/>
              </a:rPr>
              <a:t>CRT-pacemaker</a:t>
            </a:r>
          </a:p>
          <a:p>
            <a:pPr marL="457200" indent="-457200">
              <a:lnSpc>
                <a:spcPct val="110000"/>
              </a:lnSpc>
              <a:buFont typeface="+mj-lt"/>
              <a:buAutoNum type="alphaLcParenR"/>
            </a:pPr>
            <a:r>
              <a:rPr lang="en-US" sz="2400" dirty="0">
                <a:latin typeface="Arial Narrow"/>
                <a:cs typeface="Arial Narrow"/>
              </a:rPr>
              <a:t>CRT-defibrillator</a:t>
            </a:r>
          </a:p>
          <a:p>
            <a:pPr marL="457200" indent="-457200">
              <a:lnSpc>
                <a:spcPct val="110000"/>
              </a:lnSpc>
              <a:buFont typeface="+mj-lt"/>
              <a:buAutoNum type="alphaLcParenR"/>
            </a:pPr>
            <a:r>
              <a:rPr lang="en-US" sz="2400" dirty="0">
                <a:latin typeface="Arial Narrow"/>
                <a:cs typeface="Arial Narrow"/>
              </a:rPr>
              <a:t>Palliative care</a:t>
            </a:r>
          </a:p>
        </p:txBody>
      </p:sp>
    </p:spTree>
    <p:extLst>
      <p:ext uri="{BB962C8B-B14F-4D97-AF65-F5344CB8AC3E}">
        <p14:creationId xmlns:p14="http://schemas.microsoft.com/office/powerpoint/2010/main" val="4227447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solidFill>
                  <a:srgbClr val="E51D2A"/>
                </a:solidFill>
              </a:rPr>
              <a:t>SAVE THE DATE! </a:t>
            </a:r>
          </a:p>
        </p:txBody>
      </p:sp>
      <p:sp>
        <p:nvSpPr>
          <p:cNvPr id="4" name="TextBox 3">
            <a:extLst>
              <a:ext uri="{FF2B5EF4-FFF2-40B4-BE49-F238E27FC236}">
                <a16:creationId xmlns:a16="http://schemas.microsoft.com/office/drawing/2014/main" id="{A8A84BCA-AAFB-4678-A260-841EB7AE9F62}"/>
              </a:ext>
            </a:extLst>
          </p:cNvPr>
          <p:cNvSpPr txBox="1"/>
          <p:nvPr/>
        </p:nvSpPr>
        <p:spPr>
          <a:xfrm>
            <a:off x="695400" y="2425521"/>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Thursday, July 8</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Drs. Bennett, Andrade, Aguilar, Atzema, Pilote, and </a:t>
            </a:r>
            <a:r>
              <a:rPr lang="en-US" sz="2000" dirty="0">
                <a:latin typeface="Gill Sans" panose="020B0502020104020203" pitchFamily="34" charset="0"/>
                <a:ea typeface="Calibri" panose="020F0502020204030204" pitchFamily="34" charset="0"/>
                <a:cs typeface="Times New Roman" panose="02020603050405020304" pitchFamily="18" charset="0"/>
              </a:rPr>
              <a:t>Verma</a:t>
            </a:r>
            <a:r>
              <a:rPr lang="en-US" sz="2000" dirty="0">
                <a:effectLst/>
                <a:latin typeface="Gill Sans" panose="020B0502020104020203" pitchFamily="34" charset="0"/>
                <a:ea typeface="Calibri" panose="020F0502020204030204" pitchFamily="34" charset="0"/>
                <a:cs typeface="Times New Roman" panose="02020603050405020304" pitchFamily="18" charset="0"/>
              </a:rPr>
              <a:t> for the “AF Guidelines: When it comes to arrhythmia management…” webinar. This webinar highlights content from the 2020 CCS/CHRS Comprehensive Atrial Fibrillation Guidelines. </a:t>
            </a:r>
            <a:endParaRPr lang="en-US" sz="2000" dirty="0">
              <a:solidFill>
                <a:srgbClr val="37898F"/>
              </a:solidFill>
              <a:latin typeface="GillSans-Light" panose="020B0400000000000000" pitchFamily="34" charset="0"/>
            </a:endParaRPr>
          </a:p>
        </p:txBody>
      </p:sp>
      <p:sp>
        <p:nvSpPr>
          <p:cNvPr id="5" name="TextBox 4">
            <a:extLst>
              <a:ext uri="{FF2B5EF4-FFF2-40B4-BE49-F238E27FC236}">
                <a16:creationId xmlns:a16="http://schemas.microsoft.com/office/drawing/2014/main" id="{6BCA2144-B047-4577-9BE8-6CAA48184DAA}"/>
              </a:ext>
            </a:extLst>
          </p:cNvPr>
          <p:cNvSpPr txBox="1"/>
          <p:nvPr/>
        </p:nvSpPr>
        <p:spPr>
          <a:xfrm>
            <a:off x="695400" y="4153713"/>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Thurs</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15</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 Swiggum, Dr. Van Spall, Dr. Virani and </a:t>
            </a:r>
            <a:r>
              <a:rPr lang="en-US" sz="2000" dirty="0">
                <a:latin typeface="Gill Sans" panose="020B0502020104020203" pitchFamily="34" charset="0"/>
                <a:ea typeface="Calibri" panose="020F0502020204030204" pitchFamily="34" charset="0"/>
                <a:cs typeface="Times New Roman" panose="02020603050405020304" pitchFamily="18" charset="0"/>
              </a:rPr>
              <a:t>Dr. Zieroth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for the fourth </a:t>
            </a:r>
            <a:r>
              <a:rPr lang="en-US" sz="2000" dirty="0">
                <a:latin typeface="Gill Sans" panose="020B0502020104020203" pitchFamily="34" charset="0"/>
                <a:ea typeface="Calibri" panose="020F0502020204030204" pitchFamily="34" charset="0"/>
                <a:cs typeface="Times New Roman" panose="02020603050405020304" pitchFamily="18" charset="0"/>
              </a:rPr>
              <a:t>webinar in the HF webinar series focused on non-pharmacological management, including nutrition, cardiac rehabilitation and advance care planning</a:t>
            </a:r>
            <a:r>
              <a:rPr lang="en-US" sz="2000" dirty="0">
                <a:effectLst/>
                <a:latin typeface="Gill Sans" panose="020B0502020104020203" pitchFamily="34" charset="0"/>
                <a:ea typeface="Calibri" panose="020F0502020204030204" pitchFamily="34" charset="0"/>
                <a:cs typeface="Times New Roman" panose="02020603050405020304" pitchFamily="18" charset="0"/>
              </a:rPr>
              <a:t>.</a:t>
            </a:r>
            <a:endParaRPr lang="en-US" sz="2000" dirty="0">
              <a:solidFill>
                <a:srgbClr val="37898F"/>
              </a:solidFill>
              <a:latin typeface="GillSans-Light" panose="020B0400000000000000" pitchFamily="34" charset="0"/>
            </a:endParaRPr>
          </a:p>
        </p:txBody>
      </p:sp>
      <p:sp>
        <p:nvSpPr>
          <p:cNvPr id="7" name="TextBox 6">
            <a:extLst>
              <a:ext uri="{FF2B5EF4-FFF2-40B4-BE49-F238E27FC236}">
                <a16:creationId xmlns:a16="http://schemas.microsoft.com/office/drawing/2014/main" id="{543C0CB0-A552-4869-A229-8AB7069CA87D}"/>
              </a:ext>
            </a:extLst>
          </p:cNvPr>
          <p:cNvSpPr txBox="1"/>
          <p:nvPr/>
        </p:nvSpPr>
        <p:spPr>
          <a:xfrm>
            <a:off x="695400" y="1146079"/>
            <a:ext cx="9577064" cy="646331"/>
          </a:xfrm>
          <a:prstGeom prst="rect">
            <a:avLst/>
          </a:prstGeom>
          <a:noFill/>
        </p:spPr>
        <p:txBody>
          <a:bodyPr wrap="square" rtlCol="0">
            <a:spAutoFit/>
          </a:bodyPr>
          <a:lstStyle/>
          <a:p>
            <a:r>
              <a:rPr lang="en-US" sz="3600" b="1" dirty="0">
                <a:solidFill>
                  <a:schemeClr val="tx1"/>
                </a:solidFill>
                <a:latin typeface="Arial Nova Cond" panose="020B0506020202020204" pitchFamily="34" charset="0"/>
              </a:rPr>
              <a:t>For our upcoming Guideline Webinars</a:t>
            </a:r>
          </a:p>
        </p:txBody>
      </p:sp>
      <p:sp>
        <p:nvSpPr>
          <p:cNvPr id="8" name="TextBox 7">
            <a:extLst>
              <a:ext uri="{FF2B5EF4-FFF2-40B4-BE49-F238E27FC236}">
                <a16:creationId xmlns:a16="http://schemas.microsoft.com/office/drawing/2014/main" id="{1CDA2BB0-C58B-46D9-9885-7CB8078DFE94}"/>
              </a:ext>
            </a:extLst>
          </p:cNvPr>
          <p:cNvSpPr txBox="1"/>
          <p:nvPr/>
        </p:nvSpPr>
        <p:spPr>
          <a:xfrm>
            <a:off x="695400" y="1988840"/>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Atrial Fibrillation: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2: When it comes to arrhythmia management…</a:t>
            </a:r>
            <a:endParaRPr lang="en-US" sz="2400" b="1" dirty="0">
              <a:solidFill>
                <a:srgbClr val="6FAAAF"/>
              </a:solidFill>
              <a:latin typeface="GillSans-Light" panose="020B0400000000000000" pitchFamily="34" charset="0"/>
            </a:endParaRPr>
          </a:p>
        </p:txBody>
      </p:sp>
      <p:sp>
        <p:nvSpPr>
          <p:cNvPr id="9" name="TextBox 8">
            <a:extLst>
              <a:ext uri="{FF2B5EF4-FFF2-40B4-BE49-F238E27FC236}">
                <a16:creationId xmlns:a16="http://schemas.microsoft.com/office/drawing/2014/main" id="{F3786251-983D-4095-B68A-E4B6AE2A5BC2}"/>
              </a:ext>
            </a:extLst>
          </p:cNvPr>
          <p:cNvSpPr txBox="1"/>
          <p:nvPr/>
        </p:nvSpPr>
        <p:spPr>
          <a:xfrm>
            <a:off x="695400" y="3717032"/>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Heart Failure: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4: Non-pharmacological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management of HF</a:t>
            </a:r>
            <a:endParaRPr lang="en-US" sz="2400" b="1" dirty="0">
              <a:solidFill>
                <a:srgbClr val="6FAAAF"/>
              </a:solidFill>
              <a:latin typeface="GillSans-Light" panose="020B0400000000000000" pitchFamily="34" charset="0"/>
            </a:endParaRPr>
          </a:p>
        </p:txBody>
      </p:sp>
      <p:sp>
        <p:nvSpPr>
          <p:cNvPr id="11" name="TextBox 10">
            <a:extLst>
              <a:ext uri="{FF2B5EF4-FFF2-40B4-BE49-F238E27FC236}">
                <a16:creationId xmlns:a16="http://schemas.microsoft.com/office/drawing/2014/main" id="{F627714D-8F55-4D88-A089-82C72C90BC9F}"/>
              </a:ext>
            </a:extLst>
          </p:cNvPr>
          <p:cNvSpPr txBox="1"/>
          <p:nvPr/>
        </p:nvSpPr>
        <p:spPr>
          <a:xfrm>
            <a:off x="695400" y="5661248"/>
            <a:ext cx="619268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Tree>
    <p:extLst>
      <p:ext uri="{BB962C8B-B14F-4D97-AF65-F5344CB8AC3E}">
        <p14:creationId xmlns:p14="http://schemas.microsoft.com/office/powerpoint/2010/main" val="3765383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Visit </a:t>
            </a:r>
            <a:r>
              <a:rPr lang="en-US" dirty="0">
                <a:solidFill>
                  <a:srgbClr val="FF0000"/>
                </a:solidFill>
              </a:rPr>
              <a:t>CCS.ca </a:t>
            </a:r>
            <a:r>
              <a:rPr lang="en-US" dirty="0"/>
              <a:t>for more Guidelines and Resources </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2247316"/>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When to consider device therapy – Management of complex HF</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June 17, 2021</a:t>
            </a:r>
          </a:p>
        </p:txBody>
      </p:sp>
    </p:spTree>
    <p:extLst>
      <p:ext uri="{BB962C8B-B14F-4D97-AF65-F5344CB8AC3E}">
        <p14:creationId xmlns:p14="http://schemas.microsoft.com/office/powerpoint/2010/main" val="406142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D082-DA11-45AA-AE20-EE05764479AB}"/>
              </a:ext>
            </a:extLst>
          </p:cNvPr>
          <p:cNvSpPr>
            <a:spLocks noGrp="1"/>
          </p:cNvSpPr>
          <p:nvPr>
            <p:ph idx="1"/>
          </p:nvPr>
        </p:nvSpPr>
        <p:spPr/>
        <p:txBody>
          <a:bodyPr/>
          <a:lstStyle/>
          <a:p>
            <a:pPr marL="0" indent="0" algn="ctr" fontAlgn="base">
              <a:buNone/>
            </a:pPr>
            <a:r>
              <a:rPr lang="en-CA" sz="2800" i="1" dirty="0"/>
              <a:t>We extend our respect to all First Nations, Inuit and Métis peoples for their valuable past and present contributions to this land we call Canada.</a:t>
            </a:r>
          </a:p>
          <a:p>
            <a:pPr marL="0" indent="0" algn="ctr" fontAlgn="base">
              <a:buNone/>
            </a:pPr>
            <a:endParaRPr lang="en-CA" sz="2800" dirty="0"/>
          </a:p>
          <a:p>
            <a:pPr marL="0" indent="0" algn="ctr" fontAlgn="base">
              <a:buNone/>
            </a:pPr>
            <a:r>
              <a:rPr lang="en-CA" sz="2800" i="1" dirty="0"/>
              <a:t>We acknowledge the Indigenous Peoples of all the lands </a:t>
            </a:r>
          </a:p>
          <a:p>
            <a:pPr marL="0" indent="0" algn="ctr" fontAlgn="base">
              <a:buNone/>
            </a:pPr>
            <a:r>
              <a:rPr lang="en-CA" sz="2800" i="1" dirty="0"/>
              <a:t>that we are each on today, and reaffirm our commitment and responsibility as individuals, to improving </a:t>
            </a:r>
          </a:p>
          <a:p>
            <a:pPr marL="0" indent="0" algn="ctr" fontAlgn="base">
              <a:buNone/>
            </a:pPr>
            <a:r>
              <a:rPr lang="en-CA" sz="2800" i="1" dirty="0"/>
              <a:t>relationships between nations and to collaborating in a spirit of reconciliation.</a:t>
            </a:r>
            <a:endParaRPr lang="en-CA" sz="2800" dirty="0"/>
          </a:p>
          <a:p>
            <a:endParaRPr lang="en-US" dirty="0"/>
          </a:p>
        </p:txBody>
      </p:sp>
      <p:sp>
        <p:nvSpPr>
          <p:cNvPr id="4" name="Rectangle 3">
            <a:extLst>
              <a:ext uri="{FF2B5EF4-FFF2-40B4-BE49-F238E27FC236}">
                <a16:creationId xmlns:a16="http://schemas.microsoft.com/office/drawing/2014/main" id="{438AE3D1-B133-4B93-A2A2-D05382A5C52D}"/>
              </a:ext>
            </a:extLst>
          </p:cNvPr>
          <p:cNvSpPr/>
          <p:nvPr/>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9802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0EABA8A6-F43E-4574-8A51-E3A6078E3883}"/>
              </a:ext>
            </a:extLst>
          </p:cNvPr>
          <p:cNvSpPr/>
          <p:nvPr/>
        </p:nvSpPr>
        <p:spPr>
          <a:xfrm>
            <a:off x="8726252" y="1481176"/>
            <a:ext cx="2473066" cy="3873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a:bodyPr>
          <a:lstStyle/>
          <a:p>
            <a:r>
              <a:rPr lang="en-US" dirty="0"/>
              <a:t>Welcome to the </a:t>
            </a:r>
            <a:r>
              <a:rPr lang="en-US" dirty="0">
                <a:solidFill>
                  <a:srgbClr val="F33A45"/>
                </a:solidFill>
              </a:rPr>
              <a:t>HF WEBINAR SERIES</a:t>
            </a:r>
            <a:endParaRPr lang="en-US" dirty="0"/>
          </a:p>
        </p:txBody>
      </p:sp>
      <p:sp>
        <p:nvSpPr>
          <p:cNvPr id="12" name="TextBox 11">
            <a:extLst>
              <a:ext uri="{FF2B5EF4-FFF2-40B4-BE49-F238E27FC236}">
                <a16:creationId xmlns:a16="http://schemas.microsoft.com/office/drawing/2014/main" id="{EEB110AF-4385-4F4D-8D12-C640F9B9990A}"/>
              </a:ext>
            </a:extLst>
          </p:cNvPr>
          <p:cNvSpPr txBox="1"/>
          <p:nvPr/>
        </p:nvSpPr>
        <p:spPr>
          <a:xfrm>
            <a:off x="924796" y="5439072"/>
            <a:ext cx="601721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14" name="Rectangle: Rounded Corners 13">
            <a:extLst>
              <a:ext uri="{FF2B5EF4-FFF2-40B4-BE49-F238E27FC236}">
                <a16:creationId xmlns:a16="http://schemas.microsoft.com/office/drawing/2014/main" id="{E6A40021-F009-4FD3-9DEF-959DC56A3532}"/>
              </a:ext>
            </a:extLst>
          </p:cNvPr>
          <p:cNvSpPr/>
          <p:nvPr/>
        </p:nvSpPr>
        <p:spPr>
          <a:xfrm>
            <a:off x="924796" y="1484784"/>
            <a:ext cx="2489526" cy="38698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066561-47F5-4958-AC69-44802598E8DC}"/>
              </a:ext>
            </a:extLst>
          </p:cNvPr>
          <p:cNvSpPr/>
          <p:nvPr/>
        </p:nvSpPr>
        <p:spPr>
          <a:xfrm>
            <a:off x="911536" y="1929096"/>
            <a:ext cx="2502786"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What’s new in 2021: </a:t>
            </a:r>
            <a:r>
              <a:rPr lang="en-US" sz="1950" b="1" dirty="0" err="1">
                <a:latin typeface="Arial Nova Cond" panose="020B0506020202020204" pitchFamily="34" charset="0"/>
              </a:rPr>
              <a:t>HFrEF</a:t>
            </a:r>
            <a:endParaRPr lang="en-US" sz="1950" b="1" dirty="0">
              <a:latin typeface="Arial Nova Cond" panose="020B0506020202020204" pitchFamily="34" charset="0"/>
            </a:endParaRPr>
          </a:p>
        </p:txBody>
      </p:sp>
      <p:sp>
        <p:nvSpPr>
          <p:cNvPr id="18" name="Rectangle: Rounded Corners 17">
            <a:extLst>
              <a:ext uri="{FF2B5EF4-FFF2-40B4-BE49-F238E27FC236}">
                <a16:creationId xmlns:a16="http://schemas.microsoft.com/office/drawing/2014/main" id="{EA0E9DE3-F861-42D9-A812-D7C417CDD8F2}"/>
              </a:ext>
            </a:extLst>
          </p:cNvPr>
          <p:cNvSpPr/>
          <p:nvPr/>
        </p:nvSpPr>
        <p:spPr>
          <a:xfrm>
            <a:off x="3550926" y="1484783"/>
            <a:ext cx="2473066" cy="38698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99BDE4D-F5C0-4D9B-8E5A-C2619B346B18}"/>
              </a:ext>
            </a:extLst>
          </p:cNvPr>
          <p:cNvSpPr/>
          <p:nvPr/>
        </p:nvSpPr>
        <p:spPr>
          <a:xfrm>
            <a:off x="6143214" y="1481176"/>
            <a:ext cx="2473066" cy="38734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F5C6B5C-F567-4DA1-AC4E-0AC786517712}"/>
              </a:ext>
            </a:extLst>
          </p:cNvPr>
          <p:cNvSpPr txBox="1"/>
          <p:nvPr/>
        </p:nvSpPr>
        <p:spPr>
          <a:xfrm>
            <a:off x="1476313" y="1490623"/>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1</a:t>
            </a:r>
            <a:endParaRPr lang="en-US" sz="2200" b="1" dirty="0">
              <a:solidFill>
                <a:srgbClr val="6FAAAF"/>
              </a:solidFill>
              <a:latin typeface="Arial Nova Cond" panose="020B0506020202020204" pitchFamily="34" charset="0"/>
            </a:endParaRPr>
          </a:p>
        </p:txBody>
      </p:sp>
      <p:sp>
        <p:nvSpPr>
          <p:cNvPr id="22" name="Content Placeholder 4">
            <a:extLst>
              <a:ext uri="{FF2B5EF4-FFF2-40B4-BE49-F238E27FC236}">
                <a16:creationId xmlns:a16="http://schemas.microsoft.com/office/drawing/2014/main" id="{3A8A0350-270B-40E6-9E6D-A11651A2C41F}"/>
              </a:ext>
            </a:extLst>
          </p:cNvPr>
          <p:cNvSpPr txBox="1">
            <a:spLocks/>
          </p:cNvSpPr>
          <p:nvPr/>
        </p:nvSpPr>
        <p:spPr>
          <a:xfrm>
            <a:off x="1041911" y="2924944"/>
            <a:ext cx="2316653" cy="203132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cs typeface="Times New Roman" panose="02020603050405020304" pitchFamily="18" charset="0"/>
              </a:rPr>
              <a:t>Faculty:</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Justin Ezekowitz</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Sean Virani</a:t>
            </a:r>
            <a:endParaRPr lang="en-US" sz="1800" dirty="0">
              <a:latin typeface="GillSans-Light" panose="020B0400000000000000" pitchFamily="34" charset="0"/>
            </a:endParaRPr>
          </a:p>
        </p:txBody>
      </p:sp>
      <p:sp>
        <p:nvSpPr>
          <p:cNvPr id="23" name="Rectangle 22">
            <a:extLst>
              <a:ext uri="{FF2B5EF4-FFF2-40B4-BE49-F238E27FC236}">
                <a16:creationId xmlns:a16="http://schemas.microsoft.com/office/drawing/2014/main" id="{2F333532-3B71-4672-8915-60FEAFAC309A}"/>
              </a:ext>
            </a:extLst>
          </p:cNvPr>
          <p:cNvSpPr/>
          <p:nvPr/>
        </p:nvSpPr>
        <p:spPr>
          <a:xfrm>
            <a:off x="8738342" y="1929096"/>
            <a:ext cx="2460975"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Non-pharmacological Management</a:t>
            </a:r>
          </a:p>
        </p:txBody>
      </p:sp>
      <p:sp>
        <p:nvSpPr>
          <p:cNvPr id="24" name="Rectangle 23">
            <a:extLst>
              <a:ext uri="{FF2B5EF4-FFF2-40B4-BE49-F238E27FC236}">
                <a16:creationId xmlns:a16="http://schemas.microsoft.com/office/drawing/2014/main" id="{CC6B87D8-7A2D-4AFE-B7E3-7549C1ED2AD2}"/>
              </a:ext>
            </a:extLst>
          </p:cNvPr>
          <p:cNvSpPr/>
          <p:nvPr/>
        </p:nvSpPr>
        <p:spPr>
          <a:xfrm>
            <a:off x="3560242" y="1929096"/>
            <a:ext cx="2463750"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Screening + Diagnosis in </a:t>
            </a:r>
            <a:r>
              <a:rPr lang="en-US" sz="1950" b="1" dirty="0" err="1">
                <a:latin typeface="Arial Nova Cond" panose="020B0506020202020204" pitchFamily="34" charset="0"/>
              </a:rPr>
              <a:t>HFrEF</a:t>
            </a:r>
            <a:r>
              <a:rPr lang="en-US" sz="1950" b="1" dirty="0">
                <a:latin typeface="Arial Nova Cond" panose="020B0506020202020204" pitchFamily="34" charset="0"/>
              </a:rPr>
              <a:t> and </a:t>
            </a:r>
            <a:r>
              <a:rPr lang="en-US" sz="1950" b="1" dirty="0" err="1">
                <a:latin typeface="Arial Nova Cond" panose="020B0506020202020204" pitchFamily="34" charset="0"/>
              </a:rPr>
              <a:t>HFpEF</a:t>
            </a:r>
            <a:endParaRPr lang="en-US" sz="1950" b="1" dirty="0">
              <a:latin typeface="Arial Nova Cond" panose="020B0506020202020204" pitchFamily="34" charset="0"/>
            </a:endParaRPr>
          </a:p>
        </p:txBody>
      </p:sp>
      <p:sp>
        <p:nvSpPr>
          <p:cNvPr id="25" name="Rectangle 24">
            <a:extLst>
              <a:ext uri="{FF2B5EF4-FFF2-40B4-BE49-F238E27FC236}">
                <a16:creationId xmlns:a16="http://schemas.microsoft.com/office/drawing/2014/main" id="{EF57D05E-A02B-4847-BAA7-88F095605BFB}"/>
              </a:ext>
            </a:extLst>
          </p:cNvPr>
          <p:cNvSpPr/>
          <p:nvPr/>
        </p:nvSpPr>
        <p:spPr>
          <a:xfrm>
            <a:off x="6143214" y="1929096"/>
            <a:ext cx="2473066" cy="851832"/>
          </a:xfrm>
          <a:prstGeom prst="rect">
            <a:avLst/>
          </a:prstGeom>
          <a:solidFill>
            <a:srgbClr val="F3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Device Therapy</a:t>
            </a:r>
          </a:p>
        </p:txBody>
      </p:sp>
      <p:sp>
        <p:nvSpPr>
          <p:cNvPr id="28" name="TextBox 27">
            <a:extLst>
              <a:ext uri="{FF2B5EF4-FFF2-40B4-BE49-F238E27FC236}">
                <a16:creationId xmlns:a16="http://schemas.microsoft.com/office/drawing/2014/main" id="{EE93EA97-5AF1-4565-8FB3-FE2FB79B2FE8}"/>
              </a:ext>
            </a:extLst>
          </p:cNvPr>
          <p:cNvSpPr txBox="1"/>
          <p:nvPr/>
        </p:nvSpPr>
        <p:spPr>
          <a:xfrm>
            <a:off x="9276169"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4</a:t>
            </a:r>
            <a:endParaRPr lang="en-US" sz="2200" b="1" dirty="0">
              <a:solidFill>
                <a:srgbClr val="6FAAAF"/>
              </a:solidFill>
              <a:latin typeface="Arial Nova Cond" panose="020B0506020202020204" pitchFamily="34" charset="0"/>
            </a:endParaRPr>
          </a:p>
        </p:txBody>
      </p:sp>
      <p:sp>
        <p:nvSpPr>
          <p:cNvPr id="29" name="TextBox 28">
            <a:extLst>
              <a:ext uri="{FF2B5EF4-FFF2-40B4-BE49-F238E27FC236}">
                <a16:creationId xmlns:a16="http://schemas.microsoft.com/office/drawing/2014/main" id="{319CB2BD-787C-4B7B-8812-8C35C221F91B}"/>
              </a:ext>
            </a:extLst>
          </p:cNvPr>
          <p:cNvSpPr txBox="1"/>
          <p:nvPr/>
        </p:nvSpPr>
        <p:spPr>
          <a:xfrm>
            <a:off x="6693131"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a:t>
            </a:r>
            <a:r>
              <a:rPr lang="en-US" sz="2200" b="1"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3</a:t>
            </a:r>
            <a:endParaRPr lang="en-US" sz="2200" b="1" dirty="0">
              <a:solidFill>
                <a:srgbClr val="6FAAAF"/>
              </a:solidFill>
              <a:latin typeface="Arial Nova Cond" panose="020B0506020202020204" pitchFamily="34" charset="0"/>
            </a:endParaRPr>
          </a:p>
        </p:txBody>
      </p:sp>
      <p:sp>
        <p:nvSpPr>
          <p:cNvPr id="30" name="TextBox 29">
            <a:extLst>
              <a:ext uri="{FF2B5EF4-FFF2-40B4-BE49-F238E27FC236}">
                <a16:creationId xmlns:a16="http://schemas.microsoft.com/office/drawing/2014/main" id="{7666128F-0FC8-47EA-B2B3-DB53C0921DB5}"/>
              </a:ext>
            </a:extLst>
          </p:cNvPr>
          <p:cNvSpPr txBox="1"/>
          <p:nvPr/>
        </p:nvSpPr>
        <p:spPr>
          <a:xfrm>
            <a:off x="4064895"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2</a:t>
            </a:r>
            <a:endParaRPr lang="en-US" sz="2200" b="1" dirty="0">
              <a:solidFill>
                <a:srgbClr val="6FAAAF"/>
              </a:solidFill>
              <a:latin typeface="Arial Nova Cond" panose="020B0506020202020204" pitchFamily="34" charset="0"/>
            </a:endParaRPr>
          </a:p>
        </p:txBody>
      </p:sp>
      <p:sp>
        <p:nvSpPr>
          <p:cNvPr id="31" name="TextBox 30">
            <a:extLst>
              <a:ext uri="{FF2B5EF4-FFF2-40B4-BE49-F238E27FC236}">
                <a16:creationId xmlns:a16="http://schemas.microsoft.com/office/drawing/2014/main" id="{6B79F4F7-D7A3-4119-AEF8-A5B5E7BC8E75}"/>
              </a:ext>
            </a:extLst>
          </p:cNvPr>
          <p:cNvSpPr txBox="1"/>
          <p:nvPr/>
        </p:nvSpPr>
        <p:spPr>
          <a:xfrm>
            <a:off x="924796" y="5813921"/>
            <a:ext cx="6899396" cy="453970"/>
          </a:xfrm>
          <a:prstGeom prst="rect">
            <a:avLst/>
          </a:prstGeom>
          <a:noFill/>
        </p:spPr>
        <p:txBody>
          <a:bodyPr wrap="square" rtlCol="0">
            <a:spAutoFit/>
          </a:bodyPr>
          <a:lstStyle/>
          <a:p>
            <a:r>
              <a:rPr lang="en-US" sz="2350" dirty="0">
                <a:latin typeface="Arial Nova Cond" panose="020B0506020202020204" pitchFamily="34" charset="0"/>
              </a:rPr>
              <a:t>On-Demand </a:t>
            </a:r>
            <a:r>
              <a:rPr lang="en-US" sz="2350" b="1" dirty="0">
                <a:solidFill>
                  <a:srgbClr val="F33A45"/>
                </a:solidFill>
                <a:latin typeface="Arial Nova Cond" panose="020B0506020202020204" pitchFamily="34" charset="0"/>
              </a:rPr>
              <a:t>CCS.ca/On-Demand-Guideline-Webinars/</a:t>
            </a:r>
          </a:p>
        </p:txBody>
      </p:sp>
      <p:sp>
        <p:nvSpPr>
          <p:cNvPr id="32" name="Content Placeholder 4">
            <a:extLst>
              <a:ext uri="{FF2B5EF4-FFF2-40B4-BE49-F238E27FC236}">
                <a16:creationId xmlns:a16="http://schemas.microsoft.com/office/drawing/2014/main" id="{7F7540BA-C31F-496A-B4E1-C74169936DC2}"/>
              </a:ext>
            </a:extLst>
          </p:cNvPr>
          <p:cNvSpPr txBox="1">
            <a:spLocks noGrp="1"/>
          </p:cNvSpPr>
          <p:nvPr>
            <p:ph idx="1"/>
          </p:nvPr>
        </p:nvSpPr>
        <p:spPr>
          <a:xfrm>
            <a:off x="3671390" y="2924944"/>
            <a:ext cx="2327807" cy="2031325"/>
          </a:xfrm>
          <a:prstGeom prst="rect">
            <a:avLst/>
          </a:prstGeom>
          <a:noFill/>
        </p:spPr>
        <p:txBody>
          <a:bodyPr wrap="square" rtlCol="0">
            <a:spAutoFit/>
          </a:body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endParaRPr lang="en-US" sz="1800" b="1" dirty="0">
              <a:effectLst/>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effectLst/>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Sean Virani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Eileen O’Meara Jonathan Howlett</a:t>
            </a:r>
            <a:endParaRPr lang="en-US" sz="1800" dirty="0">
              <a:latin typeface="GillSans-Light" panose="020B0400000000000000" pitchFamily="34" charset="0"/>
            </a:endParaRPr>
          </a:p>
        </p:txBody>
      </p:sp>
      <p:sp>
        <p:nvSpPr>
          <p:cNvPr id="33" name="Content Placeholder 4">
            <a:extLst>
              <a:ext uri="{FF2B5EF4-FFF2-40B4-BE49-F238E27FC236}">
                <a16:creationId xmlns:a16="http://schemas.microsoft.com/office/drawing/2014/main" id="{95025663-17A1-4784-A1CB-D7DB66287E87}"/>
              </a:ext>
            </a:extLst>
          </p:cNvPr>
          <p:cNvSpPr txBox="1">
            <a:spLocks/>
          </p:cNvSpPr>
          <p:nvPr/>
        </p:nvSpPr>
        <p:spPr>
          <a:xfrm>
            <a:off x="6264876" y="2920876"/>
            <a:ext cx="2207388"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Today!</a:t>
            </a:r>
          </a:p>
          <a:p>
            <a:pPr>
              <a:lnSpc>
                <a:spcPct val="100000"/>
              </a:lnSpc>
              <a:spcBef>
                <a:spcPts val="0"/>
              </a:spcBef>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a:lnSpc>
                <a:spcPct val="100000"/>
              </a:lnSpc>
              <a:spcBef>
                <a:spcPts val="0"/>
              </a:spcBef>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Sheri Koshman Anique Ducharme Mustafa Toma</a:t>
            </a:r>
            <a:endParaRPr lang="en-US" sz="1800" dirty="0">
              <a:latin typeface="GillSans-Light" panose="020B0400000000000000" pitchFamily="34" charset="0"/>
            </a:endParaRPr>
          </a:p>
        </p:txBody>
      </p:sp>
      <p:sp>
        <p:nvSpPr>
          <p:cNvPr id="34" name="Content Placeholder 4">
            <a:extLst>
              <a:ext uri="{FF2B5EF4-FFF2-40B4-BE49-F238E27FC236}">
                <a16:creationId xmlns:a16="http://schemas.microsoft.com/office/drawing/2014/main" id="{99AAC67C-1C05-4420-8E07-24811C1972F8}"/>
              </a:ext>
            </a:extLst>
          </p:cNvPr>
          <p:cNvSpPr txBox="1">
            <a:spLocks/>
          </p:cNvSpPr>
          <p:nvPr/>
        </p:nvSpPr>
        <p:spPr>
          <a:xfrm>
            <a:off x="8846661" y="2920876"/>
            <a:ext cx="2232248"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15 </a:t>
            </a:r>
            <a:r>
              <a:rPr lang="en-US" sz="1800" dirty="0">
                <a:latin typeface="Gill Sans" panose="020B0502020104020203" pitchFamily="34" charset="0"/>
                <a:ea typeface="Calibri" panose="020F0502020204030204" pitchFamily="34" charset="0"/>
                <a:cs typeface="Times New Roman" panose="02020603050405020304" pitchFamily="18" charset="0"/>
              </a:rPr>
              <a:t>from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ET</a:t>
            </a: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Sean Virani</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Elizabeth Swiggum Harriette Van Spall Shelley Zieroth</a:t>
            </a:r>
            <a:endParaRPr lang="en-US" sz="1800" dirty="0">
              <a:latin typeface="GillSans-Light" panose="020B0400000000000000" pitchFamily="34" charset="0"/>
            </a:endParaRPr>
          </a:p>
        </p:txBody>
      </p:sp>
    </p:spTree>
    <p:extLst>
      <p:ext uri="{BB962C8B-B14F-4D97-AF65-F5344CB8AC3E}">
        <p14:creationId xmlns:p14="http://schemas.microsoft.com/office/powerpoint/2010/main" val="94570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30F3-33E0-45A7-9A55-545F3CD3AA5B}"/>
              </a:ext>
            </a:extLst>
          </p:cNvPr>
          <p:cNvSpPr>
            <a:spLocks noGrp="1"/>
          </p:cNvSpPr>
          <p:nvPr>
            <p:ph type="title"/>
          </p:nvPr>
        </p:nvSpPr>
        <p:spPr/>
        <p:txBody>
          <a:bodyPr/>
          <a:lstStyle/>
          <a:p>
            <a:r>
              <a:rPr lang="en-US" dirty="0"/>
              <a:t>Accreditation and Interactivity</a:t>
            </a:r>
          </a:p>
        </p:txBody>
      </p:sp>
      <p:sp>
        <p:nvSpPr>
          <p:cNvPr id="3" name="Content Placeholder 2">
            <a:extLst>
              <a:ext uri="{FF2B5EF4-FFF2-40B4-BE49-F238E27FC236}">
                <a16:creationId xmlns:a16="http://schemas.microsoft.com/office/drawing/2014/main" id="{43F0F170-E7E5-43D3-8A92-154DFAC67D81}"/>
              </a:ext>
            </a:extLst>
          </p:cNvPr>
          <p:cNvSpPr>
            <a:spLocks noGrp="1"/>
          </p:cNvSpPr>
          <p:nvPr>
            <p:ph idx="1"/>
          </p:nvPr>
        </p:nvSpPr>
        <p:spPr/>
        <p:txBody>
          <a:bodyPr>
            <a:normAutofit/>
          </a:bodyPr>
          <a:lstStyle/>
          <a:p>
            <a:pPr marL="0" indent="0">
              <a:buNone/>
            </a:pPr>
            <a:r>
              <a:rPr lang="en-US" dirty="0"/>
              <a:t>This webinar is an Accredited Group Learning Activity (Section1) as defined by the Maintenance of Certification Program of the Royal College of Physicians and Surgeons of Canada, and approved by the Canadian Cardiovascular Society. You may claim a maximum of 1 hour.</a:t>
            </a:r>
          </a:p>
          <a:p>
            <a:pPr marL="0" indent="0">
              <a:buNone/>
            </a:pPr>
            <a:endParaRPr lang="en-US" dirty="0"/>
          </a:p>
          <a:p>
            <a:pPr marL="0" indent="0">
              <a:buNone/>
            </a:pPr>
            <a:r>
              <a:rPr lang="en-US" dirty="0"/>
              <a:t>Immediately following the presentations, we will have our Q&amp;A Session. The Q&amp;A period will be an opportunity for audience members to ask our panelists pressing questions and encourage constructive discussion among the faculty. </a:t>
            </a:r>
          </a:p>
          <a:p>
            <a:endParaRPr lang="en-US" dirty="0"/>
          </a:p>
        </p:txBody>
      </p:sp>
    </p:spTree>
    <p:extLst>
      <p:ext uri="{BB962C8B-B14F-4D97-AF65-F5344CB8AC3E}">
        <p14:creationId xmlns:p14="http://schemas.microsoft.com/office/powerpoint/2010/main" val="146634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CE6D83-D2BC-4B79-8F12-14A0256972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8370" y="1869933"/>
            <a:ext cx="1921643" cy="2512918"/>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9627F49E-B705-4993-96EB-E10BB994D8DD}"/>
              </a:ext>
            </a:extLst>
          </p:cNvPr>
          <p:cNvPicPr>
            <a:picLocks noChangeAspect="1"/>
          </p:cNvPicPr>
          <p:nvPr/>
        </p:nvPicPr>
        <p:blipFill>
          <a:blip r:embed="rId4">
            <a:extLst>
              <a:ext uri="{28A0092B-C50C-407E-A947-70E740481C1C}">
                <a14:useLocalDpi xmlns:a14="http://schemas.microsoft.com/office/drawing/2010/main" val="0"/>
              </a:ext>
            </a:extLst>
          </a:blip>
          <a:srcRect l="8840" r="8840"/>
          <a:stretch/>
        </p:blipFill>
        <p:spPr>
          <a:xfrm>
            <a:off x="3845890" y="1859783"/>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181455-B4A7-4019-B9F0-E616BA20A995}"/>
              </a:ext>
            </a:extLst>
          </p:cNvPr>
          <p:cNvSpPr>
            <a:spLocks noGrp="1"/>
          </p:cNvSpPr>
          <p:nvPr>
            <p:ph type="title"/>
          </p:nvPr>
        </p:nvSpPr>
        <p:spPr/>
        <p:txBody>
          <a:bodyPr/>
          <a:lstStyle/>
          <a:p>
            <a:r>
              <a:rPr lang="en-US" dirty="0"/>
              <a:t>Our Faculty</a:t>
            </a:r>
          </a:p>
        </p:txBody>
      </p:sp>
      <p:grpSp>
        <p:nvGrpSpPr>
          <p:cNvPr id="4" name="Group 3">
            <a:extLst>
              <a:ext uri="{FF2B5EF4-FFF2-40B4-BE49-F238E27FC236}">
                <a16:creationId xmlns:a16="http://schemas.microsoft.com/office/drawing/2014/main" id="{DB19B412-44AC-4F32-9D62-D30190FE5BDA}"/>
              </a:ext>
            </a:extLst>
          </p:cNvPr>
          <p:cNvGrpSpPr/>
          <p:nvPr/>
        </p:nvGrpSpPr>
        <p:grpSpPr>
          <a:xfrm>
            <a:off x="-402582" y="1858527"/>
            <a:ext cx="8602158" cy="2955625"/>
            <a:chOff x="-1333512" y="369630"/>
            <a:chExt cx="8602158" cy="2955625"/>
          </a:xfrm>
        </p:grpSpPr>
        <p:pic>
          <p:nvPicPr>
            <p:cNvPr id="6" name="Picture 5">
              <a:extLst>
                <a:ext uri="{FF2B5EF4-FFF2-40B4-BE49-F238E27FC236}">
                  <a16:creationId xmlns:a16="http://schemas.microsoft.com/office/drawing/2014/main" id="{84C9065D-CAFB-4BAD-89D1-7AFD05D3C4CC}"/>
                </a:ext>
              </a:extLst>
            </p:cNvPr>
            <p:cNvPicPr>
              <a:picLocks noChangeAspect="1"/>
            </p:cNvPicPr>
            <p:nvPr/>
          </p:nvPicPr>
          <p:blipFill>
            <a:blip r:embed="rId5" cstate="print">
              <a:extLst>
                <a:ext uri="{28A0092B-C50C-407E-A947-70E740481C1C}">
                  <a14:useLocalDpi xmlns:a14="http://schemas.microsoft.com/office/drawing/2010/main" val="0"/>
                </a:ext>
              </a:extLst>
            </a:blip>
            <a:srcRect t="9524" b="9524"/>
            <a:stretch/>
          </p:blipFill>
          <p:spPr>
            <a:xfrm>
              <a:off x="5184635" y="369630"/>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65525EB8-6597-476B-B6F2-5FF4615F6A26}"/>
                </a:ext>
              </a:extLst>
            </p:cNvPr>
            <p:cNvSpPr/>
            <p:nvPr/>
          </p:nvSpPr>
          <p:spPr>
            <a:xfrm>
              <a:off x="1422053" y="2485728"/>
              <a:ext cx="5097023"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Sheri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Koshman</a:t>
              </a:r>
            </a:p>
          </p:txBody>
        </p:sp>
        <p:sp>
          <p:nvSpPr>
            <p:cNvPr id="9" name="Rectangle 8">
              <a:extLst>
                <a:ext uri="{FF2B5EF4-FFF2-40B4-BE49-F238E27FC236}">
                  <a16:creationId xmlns:a16="http://schemas.microsoft.com/office/drawing/2014/main" id="{F5450691-9304-4EAA-AA4D-15B64B04C9AC}"/>
                </a:ext>
              </a:extLst>
            </p:cNvPr>
            <p:cNvSpPr/>
            <p:nvPr/>
          </p:nvSpPr>
          <p:spPr>
            <a:xfrm>
              <a:off x="5271670" y="2494258"/>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Anique </a:t>
              </a:r>
            </a:p>
            <a:p>
              <a:pPr algn="ctr"/>
              <a:r>
                <a:rPr lang="en-CA" sz="2400" b="1" cap="all" dirty="0" err="1">
                  <a:solidFill>
                    <a:srgbClr val="FF0000"/>
                  </a:solidFill>
                  <a:effectLst>
                    <a:glow rad="101600">
                      <a:schemeClr val="tx1">
                        <a:alpha val="60000"/>
                      </a:schemeClr>
                    </a:glow>
                  </a:effectLst>
                  <a:latin typeface="Arial Nova Cond" panose="020B0506020202020204" pitchFamily="34" charset="0"/>
                </a:rPr>
                <a:t>ducharme</a:t>
              </a:r>
              <a:endParaRPr lang="en-CA" sz="2400" b="1" cap="all" dirty="0">
                <a:solidFill>
                  <a:srgbClr val="FF0000"/>
                </a:solidFill>
                <a:effectLst>
                  <a:glow rad="101600">
                    <a:schemeClr val="tx1">
                      <a:alpha val="60000"/>
                    </a:schemeClr>
                  </a:glow>
                </a:effectLst>
                <a:latin typeface="Arial Nova Cond" panose="020B0506020202020204" pitchFamily="34" charset="0"/>
              </a:endParaRPr>
            </a:p>
          </p:txBody>
        </p:sp>
        <p:sp>
          <p:nvSpPr>
            <p:cNvPr id="10" name="Rectangle 9">
              <a:extLst>
                <a:ext uri="{FF2B5EF4-FFF2-40B4-BE49-F238E27FC236}">
                  <a16:creationId xmlns:a16="http://schemas.microsoft.com/office/drawing/2014/main" id="{FC78705D-F161-4364-A0BF-A7989215D8D5}"/>
                </a:ext>
              </a:extLst>
            </p:cNvPr>
            <p:cNvSpPr/>
            <p:nvPr/>
          </p:nvSpPr>
          <p:spPr>
            <a:xfrm>
              <a:off x="-1333512" y="2485730"/>
              <a:ext cx="6096000" cy="830997"/>
            </a:xfrm>
            <a:prstGeom prst="rect">
              <a:avLst/>
            </a:prstGeom>
          </p:spPr>
          <p:txBody>
            <a:bodyPr>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Michael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McDonald</a:t>
              </a:r>
            </a:p>
          </p:txBody>
        </p:sp>
      </p:grpSp>
      <p:sp>
        <p:nvSpPr>
          <p:cNvPr id="15" name="TextBox 14">
            <a:extLst>
              <a:ext uri="{FF2B5EF4-FFF2-40B4-BE49-F238E27FC236}">
                <a16:creationId xmlns:a16="http://schemas.microsoft.com/office/drawing/2014/main" id="{6D72B73D-5FF7-4105-A0F8-BD674008239E}"/>
              </a:ext>
            </a:extLst>
          </p:cNvPr>
          <p:cNvSpPr txBox="1"/>
          <p:nvPr/>
        </p:nvSpPr>
        <p:spPr>
          <a:xfrm>
            <a:off x="2645418" y="4920544"/>
            <a:ext cx="20840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rPr>
              <a:t>CO-MODERATORS</a:t>
            </a:r>
          </a:p>
        </p:txBody>
      </p:sp>
      <p:pic>
        <p:nvPicPr>
          <p:cNvPr id="11" name="Picture 10">
            <a:extLst>
              <a:ext uri="{FF2B5EF4-FFF2-40B4-BE49-F238E27FC236}">
                <a16:creationId xmlns:a16="http://schemas.microsoft.com/office/drawing/2014/main" id="{BCD14DD4-754D-4BEC-B4C5-EC7E6802653F}"/>
              </a:ext>
            </a:extLst>
          </p:cNvPr>
          <p:cNvPicPr>
            <a:picLocks noChangeAspect="1"/>
          </p:cNvPicPr>
          <p:nvPr/>
        </p:nvPicPr>
        <p:blipFill>
          <a:blip r:embed="rId6">
            <a:extLst>
              <a:ext uri="{28A0092B-C50C-407E-A947-70E740481C1C}">
                <a14:useLocalDpi xmlns:a14="http://schemas.microsoft.com/office/drawing/2010/main" val="0"/>
              </a:ext>
            </a:extLst>
          </a:blip>
          <a:srcRect t="1409" b="1409"/>
          <a:stretch/>
        </p:blipFill>
        <p:spPr>
          <a:xfrm>
            <a:off x="8404477" y="1851255"/>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93C56D0F-ED84-493D-AF61-CC1644C3185C}"/>
              </a:ext>
            </a:extLst>
          </p:cNvPr>
          <p:cNvSpPr/>
          <p:nvPr/>
        </p:nvSpPr>
        <p:spPr>
          <a:xfrm>
            <a:off x="8491512" y="3974625"/>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Mustafa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Toma</a:t>
            </a:r>
          </a:p>
        </p:txBody>
      </p:sp>
    </p:spTree>
    <p:extLst>
      <p:ext uri="{BB962C8B-B14F-4D97-AF65-F5344CB8AC3E}">
        <p14:creationId xmlns:p14="http://schemas.microsoft.com/office/powerpoint/2010/main" val="23003981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7615</TotalTime>
  <Words>3419</Words>
  <Application>Microsoft Office PowerPoint</Application>
  <PresentationFormat>Widescreen</PresentationFormat>
  <Paragraphs>496</Paragraphs>
  <Slides>48</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 Narrow</vt:lpstr>
      <vt:lpstr>Arial Nova Cond</vt:lpstr>
      <vt:lpstr>Arial Unicode MS</vt:lpstr>
      <vt:lpstr>Calibri</vt:lpstr>
      <vt:lpstr>Calibri Light</vt:lpstr>
      <vt:lpstr>Gill Sans</vt:lpstr>
      <vt:lpstr>GillSans-Light</vt:lpstr>
      <vt:lpstr>Helvetica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Welcome to the HF WEBINAR SERIES</vt:lpstr>
      <vt:lpstr>Accreditation and Interactivity</vt:lpstr>
      <vt:lpstr>Our Faculty</vt:lpstr>
      <vt:lpstr>Disclosure of potential conflicts of interest</vt:lpstr>
      <vt:lpstr>Overall Learning Objectives</vt:lpstr>
      <vt:lpstr>Case #1</vt:lpstr>
      <vt:lpstr>What should we offer next?</vt:lpstr>
      <vt:lpstr>Case #2</vt:lpstr>
      <vt:lpstr>What should we offer next?</vt:lpstr>
      <vt:lpstr>PowerPoint Presentation</vt:lpstr>
      <vt:lpstr>Learning Objectives</vt:lpstr>
      <vt:lpstr>Striking the balance:</vt:lpstr>
      <vt:lpstr>Myth #1</vt:lpstr>
      <vt:lpstr>Severity of hearth failure – modes of death</vt:lpstr>
      <vt:lpstr>Sudden Cardiac Death-HF Trial (SCD-HeFT)</vt:lpstr>
      <vt:lpstr>Trends in the rate of sudden death across trial groups over time</vt:lpstr>
      <vt:lpstr>DANISH Study: Time-to-event curves for death from any cause, cardiovascular death, and sudden cardiac death</vt:lpstr>
      <vt:lpstr>Myth #2</vt:lpstr>
      <vt:lpstr>CCS guideline recommendation rationale: repeat ECHO after titration of medical therapy</vt:lpstr>
      <vt:lpstr>Myth #3</vt:lpstr>
      <vt:lpstr>Myth #3 – Patients are optimized after ICD implant</vt:lpstr>
      <vt:lpstr>Paradigm for potential benefit of primary prevention ICD based on the ratio of sudden death to total mortality</vt:lpstr>
      <vt:lpstr>Back to Mike’s cases…</vt:lpstr>
      <vt:lpstr>CRT-D should be POST OPTIMIZATION</vt:lpstr>
      <vt:lpstr>PowerPoint Presentation</vt:lpstr>
      <vt:lpstr>Learning Objectives</vt:lpstr>
      <vt:lpstr>Guideline approach to treatment goals in HFrEF</vt:lpstr>
      <vt:lpstr>Timing of referral for device therapy has to strike a balance:</vt:lpstr>
      <vt:lpstr>LVEF Trends Following Initial Diagnosis of HF</vt:lpstr>
      <vt:lpstr>PROVE-HF: ARNI</vt:lpstr>
      <vt:lpstr>Change in LVEF with Empa in non-diabetics with HFrEF</vt:lpstr>
      <vt:lpstr>SHiFT: Echo sub-study</vt:lpstr>
      <vt:lpstr>Additional medical therapy and improvements in LVEF</vt:lpstr>
      <vt:lpstr>Missed opportunity to optimize medical therapy = Missed opportunity to improve LVEF</vt:lpstr>
      <vt:lpstr>Need for personalization of care</vt:lpstr>
      <vt:lpstr>Recommendation</vt:lpstr>
      <vt:lpstr>After titration of guideline directed medical therapy</vt:lpstr>
      <vt:lpstr>PowerPoint Presentation</vt:lpstr>
      <vt:lpstr>Case #1</vt:lpstr>
      <vt:lpstr>Case #2</vt:lpstr>
      <vt:lpstr>SAVE THE DATE! </vt:lpstr>
      <vt:lpstr>Visit CCS.ca for more Guidelines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Christianna Brooks</cp:lastModifiedBy>
  <cp:revision>252</cp:revision>
  <dcterms:modified xsi:type="dcterms:W3CDTF">2021-08-06T20:19:00Z</dcterms:modified>
</cp:coreProperties>
</file>