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48"/>
  </p:notesMasterIdLst>
  <p:sldIdLst>
    <p:sldId id="309" r:id="rId2"/>
    <p:sldId id="486" r:id="rId3"/>
    <p:sldId id="457" r:id="rId4"/>
    <p:sldId id="462" r:id="rId5"/>
    <p:sldId id="463" r:id="rId6"/>
    <p:sldId id="346" r:id="rId7"/>
    <p:sldId id="345" r:id="rId8"/>
    <p:sldId id="349" r:id="rId9"/>
    <p:sldId id="455" r:id="rId10"/>
    <p:sldId id="350" r:id="rId11"/>
    <p:sldId id="354" r:id="rId12"/>
    <p:sldId id="458" r:id="rId13"/>
    <p:sldId id="480" r:id="rId14"/>
    <p:sldId id="360" r:id="rId15"/>
    <p:sldId id="361" r:id="rId16"/>
    <p:sldId id="381" r:id="rId17"/>
    <p:sldId id="481" r:id="rId18"/>
    <p:sldId id="382" r:id="rId19"/>
    <p:sldId id="422" r:id="rId20"/>
    <p:sldId id="423" r:id="rId21"/>
    <p:sldId id="482" r:id="rId22"/>
    <p:sldId id="483" r:id="rId23"/>
    <p:sldId id="459" r:id="rId24"/>
    <p:sldId id="484" r:id="rId25"/>
    <p:sldId id="485" r:id="rId26"/>
    <p:sldId id="351" r:id="rId27"/>
    <p:sldId id="359" r:id="rId28"/>
    <p:sldId id="460" r:id="rId29"/>
    <p:sldId id="464" r:id="rId30"/>
    <p:sldId id="465" r:id="rId31"/>
    <p:sldId id="466" r:id="rId32"/>
    <p:sldId id="467" r:id="rId33"/>
    <p:sldId id="468" r:id="rId34"/>
    <p:sldId id="469" r:id="rId35"/>
    <p:sldId id="470" r:id="rId36"/>
    <p:sldId id="471" r:id="rId37"/>
    <p:sldId id="472" r:id="rId38"/>
    <p:sldId id="473" r:id="rId39"/>
    <p:sldId id="474" r:id="rId40"/>
    <p:sldId id="475" r:id="rId41"/>
    <p:sldId id="476" r:id="rId42"/>
    <p:sldId id="477" r:id="rId43"/>
    <p:sldId id="326" r:id="rId44"/>
    <p:sldId id="479" r:id="rId45"/>
    <p:sldId id="419" r:id="rId46"/>
    <p:sldId id="487" r:id="rId4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D2A"/>
    <a:srgbClr val="FBD571"/>
    <a:srgbClr val="FFC000"/>
    <a:srgbClr val="F33A45"/>
    <a:srgbClr val="6FAAAF"/>
    <a:srgbClr val="00B050"/>
    <a:srgbClr val="00A786"/>
    <a:srgbClr val="6F1B45"/>
    <a:srgbClr val="015677"/>
    <a:srgbClr val="E5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54" autoAdjust="0"/>
  </p:normalViewPr>
  <p:slideViewPr>
    <p:cSldViewPr>
      <p:cViewPr varScale="1">
        <p:scale>
          <a:sx n="78" d="100"/>
          <a:sy n="78" d="100"/>
        </p:scale>
        <p:origin x="438" y="6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559531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3643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3229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845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532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430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0929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8076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0116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45758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PIONEER open label extension (ref) evaluated the clinical course of patients in the PIONEER-HF study who were initiated on sacubitril-valsartan in-hospital as well as those who were switched from enalapril to sacubitril-valsartan at week 8 of the trial protocol and followed up for an additional 4 weeks.  For patients continuing sacubitril-valsartan through weeks 8 to 12 of the study protocol, a further 17.2% reduction in NT-</a:t>
            </a:r>
            <a:r>
              <a:rPr lang="en-CA" sz="1200" kern="1200" dirty="0" err="1">
                <a:solidFill>
                  <a:schemeClr val="tx1"/>
                </a:solidFill>
                <a:effectLst/>
                <a:latin typeface="+mn-lt"/>
                <a:ea typeface="+mn-ea"/>
                <a:cs typeface="+mn-cs"/>
              </a:rPr>
              <a:t>proBNP</a:t>
            </a:r>
            <a:r>
              <a:rPr lang="en-CA" sz="1200" kern="1200" dirty="0">
                <a:solidFill>
                  <a:schemeClr val="tx1"/>
                </a:solidFill>
                <a:effectLst/>
                <a:latin typeface="+mn-lt"/>
                <a:ea typeface="+mn-ea"/>
                <a:cs typeface="+mn-cs"/>
              </a:rPr>
              <a:t> was observed; for patients switching from enalapril to sacubitril-valsartan at 8 weeks, a more significant 37.4% decline in NT-</a:t>
            </a:r>
            <a:r>
              <a:rPr lang="en-CA" sz="1200" kern="1200" dirty="0" err="1">
                <a:solidFill>
                  <a:schemeClr val="tx1"/>
                </a:solidFill>
                <a:effectLst/>
                <a:latin typeface="+mn-lt"/>
                <a:ea typeface="+mn-ea"/>
                <a:cs typeface="+mn-cs"/>
              </a:rPr>
              <a:t>proBNP</a:t>
            </a:r>
            <a:r>
              <a:rPr lang="en-CA" sz="1200" kern="1200" dirty="0">
                <a:solidFill>
                  <a:schemeClr val="tx1"/>
                </a:solidFill>
                <a:effectLst/>
                <a:latin typeface="+mn-lt"/>
                <a:ea typeface="+mn-ea"/>
                <a:cs typeface="+mn-cs"/>
              </a:rPr>
              <a:t> was seen over the following 4 weeks.  An additional key overall finding in this phase of the study was that patients initiated on the ARNI therapy in-hospital had a lower incidence of subsequent HF hospitalization or cardiovascular mortality through the entire 12-week trial period compared to patients converted to ARNI after the first 8 weeks (13.0% vs 18.1%, p=0.03).  </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65693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03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211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2503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3309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71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44145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3454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59297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6173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5095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0620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509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2822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0443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860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1038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5843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751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2562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75021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9763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7922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833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3506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7437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656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3731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7927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628599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8405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2724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360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466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30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525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7607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5494-F4C9-4690-A235-B6B3FDA073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F84D9-42DE-4CC3-A53F-605D7A152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E54CD-F32D-4F6E-8244-C9CE2DC486C3}"/>
              </a:ext>
            </a:extLst>
          </p:cNvPr>
          <p:cNvSpPr>
            <a:spLocks noGrp="1"/>
          </p:cNvSpPr>
          <p:nvPr>
            <p:ph type="dt" sz="half" idx="10"/>
          </p:nvPr>
        </p:nvSpPr>
        <p:spPr/>
        <p:txBody>
          <a:bodyPr/>
          <a:lstStyle/>
          <a:p>
            <a:fld id="{3B707E7A-5C33-4C90-B425-7AF183E50BFC}" type="datetimeFigureOut">
              <a:rPr lang="en-US" smtClean="0"/>
              <a:t>6/2/2021</a:t>
            </a:fld>
            <a:endParaRPr lang="en-US"/>
          </a:p>
        </p:txBody>
      </p:sp>
      <p:sp>
        <p:nvSpPr>
          <p:cNvPr id="5" name="Footer Placeholder 4">
            <a:extLst>
              <a:ext uri="{FF2B5EF4-FFF2-40B4-BE49-F238E27FC236}">
                <a16:creationId xmlns:a16="http://schemas.microsoft.com/office/drawing/2014/main" id="{2C290070-1140-4521-96C8-EFC4AA62F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4F92A-E2DB-4A51-B597-6491AD91BB4D}"/>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C3983442-3FA0-4C3E-8E11-FCD9CAF6B579}"/>
              </a:ext>
            </a:extLst>
          </p:cNvPr>
          <p:cNvSpPr/>
          <p:nvPr userDrawn="1"/>
        </p:nvSpPr>
        <p:spPr>
          <a:xfrm>
            <a:off x="0" y="6337300"/>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11D29A11-355B-416D-A427-1E1A2BCF160B}"/>
              </a:ext>
            </a:extLst>
          </p:cNvPr>
          <p:cNvSpPr/>
          <p:nvPr userDrawn="1"/>
        </p:nvSpPr>
        <p:spPr>
          <a:xfrm>
            <a:off x="0" y="0"/>
            <a:ext cx="12192000" cy="2705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A picture containing drawing&#10;&#10;Description automatically generated">
            <a:extLst>
              <a:ext uri="{FF2B5EF4-FFF2-40B4-BE49-F238E27FC236}">
                <a16:creationId xmlns:a16="http://schemas.microsoft.com/office/drawing/2014/main" id="{499A3856-6A6B-45B3-99EB-8AC0295F3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6320" y="4981742"/>
            <a:ext cx="2545712" cy="1122166"/>
          </a:xfrm>
          <a:prstGeom prst="rect">
            <a:avLst/>
          </a:prstGeom>
        </p:spPr>
      </p:pic>
    </p:spTree>
    <p:extLst>
      <p:ext uri="{BB962C8B-B14F-4D97-AF65-F5344CB8AC3E}">
        <p14:creationId xmlns:p14="http://schemas.microsoft.com/office/powerpoint/2010/main" val="394454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2402-0CBA-4D77-8072-7DA981E38C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9B1C6-8DD4-4367-AE33-D4CD3311A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C6487-E377-4514-97EF-BFDE122033E3}"/>
              </a:ext>
            </a:extLst>
          </p:cNvPr>
          <p:cNvSpPr>
            <a:spLocks noGrp="1"/>
          </p:cNvSpPr>
          <p:nvPr>
            <p:ph type="dt" sz="half" idx="10"/>
          </p:nvPr>
        </p:nvSpPr>
        <p:spPr/>
        <p:txBody>
          <a:bodyPr/>
          <a:lstStyle/>
          <a:p>
            <a:fld id="{3B707E7A-5C33-4C90-B425-7AF183E50BFC}" type="datetimeFigureOut">
              <a:rPr lang="en-US" smtClean="0"/>
              <a:t>6/2/2021</a:t>
            </a:fld>
            <a:endParaRPr lang="en-US"/>
          </a:p>
        </p:txBody>
      </p:sp>
      <p:sp>
        <p:nvSpPr>
          <p:cNvPr id="5" name="Footer Placeholder 4">
            <a:extLst>
              <a:ext uri="{FF2B5EF4-FFF2-40B4-BE49-F238E27FC236}">
                <a16:creationId xmlns:a16="http://schemas.microsoft.com/office/drawing/2014/main" id="{D2759CDA-2710-4225-AEB6-5C08A89DE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D05FC-6954-4D53-B740-9D66F10731F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260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215E9-7822-4F4C-94D1-B73651669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BC7000-E170-4BFC-8FF2-45754C707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70A6-9DCC-447B-90D7-357F982EA3CB}"/>
              </a:ext>
            </a:extLst>
          </p:cNvPr>
          <p:cNvSpPr>
            <a:spLocks noGrp="1"/>
          </p:cNvSpPr>
          <p:nvPr>
            <p:ph type="dt" sz="half" idx="10"/>
          </p:nvPr>
        </p:nvSpPr>
        <p:spPr/>
        <p:txBody>
          <a:bodyPr/>
          <a:lstStyle/>
          <a:p>
            <a:fld id="{3B707E7A-5C33-4C90-B425-7AF183E50BFC}" type="datetimeFigureOut">
              <a:rPr lang="en-US" smtClean="0"/>
              <a:t>6/2/2021</a:t>
            </a:fld>
            <a:endParaRPr lang="en-US"/>
          </a:p>
        </p:txBody>
      </p:sp>
      <p:sp>
        <p:nvSpPr>
          <p:cNvPr id="5" name="Footer Placeholder 4">
            <a:extLst>
              <a:ext uri="{FF2B5EF4-FFF2-40B4-BE49-F238E27FC236}">
                <a16:creationId xmlns:a16="http://schemas.microsoft.com/office/drawing/2014/main" id="{D54F9BB0-3FEB-4D0A-8FAE-748FD00F2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A22F6-A19E-4A93-9003-86C5436B952A}"/>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3285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DC08-DEF2-4DB0-9DF7-EBBFB1C2A580}"/>
              </a:ext>
            </a:extLst>
          </p:cNvPr>
          <p:cNvSpPr>
            <a:spLocks noGrp="1"/>
          </p:cNvSpPr>
          <p:nvPr>
            <p:ph type="title"/>
          </p:nvPr>
        </p:nvSpPr>
        <p:spPr>
          <a:xfrm>
            <a:off x="695400" y="365125"/>
            <a:ext cx="10801200" cy="975643"/>
          </a:xfrm>
        </p:spPr>
        <p:txBody>
          <a:bodyPr>
            <a:normAutofit/>
          </a:bodyPr>
          <a:lstStyle>
            <a:lvl1pPr>
              <a:defRPr sz="4000" b="1">
                <a:latin typeface="Arial Nova Cond" panose="020B0506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EE70F4-EDB6-4A3D-A9E7-13C4A4F0147F}"/>
              </a:ext>
            </a:extLst>
          </p:cNvPr>
          <p:cNvSpPr>
            <a:spLocks noGrp="1"/>
          </p:cNvSpPr>
          <p:nvPr>
            <p:ph idx="1"/>
          </p:nvPr>
        </p:nvSpPr>
        <p:spPr>
          <a:xfrm>
            <a:off x="695400" y="1484784"/>
            <a:ext cx="10801200" cy="4692179"/>
          </a:xfrm>
        </p:spPr>
        <p:txBody>
          <a:bodyPr/>
          <a:lstStyle>
            <a:lvl1pPr>
              <a:defRPr>
                <a:latin typeface="Arial Nova Cond" panose="020B0506020202020204" pitchFamily="34" charset="0"/>
              </a:defRPr>
            </a:lvl1pPr>
            <a:lvl2pPr>
              <a:defRPr>
                <a:latin typeface="Arial Nova Cond" panose="020B0506020202020204" pitchFamily="34" charset="0"/>
              </a:defRPr>
            </a:lvl2pPr>
            <a:lvl3pPr>
              <a:defRPr>
                <a:latin typeface="Arial Nova Cond" panose="020B0506020202020204" pitchFamily="34" charset="0"/>
              </a:defRPr>
            </a:lvl3pPr>
            <a:lvl4pPr>
              <a:defRPr>
                <a:latin typeface="Arial Nova Cond" panose="020B0506020202020204" pitchFamily="34" charset="0"/>
              </a:defRPr>
            </a:lvl4pPr>
            <a:lvl5pPr>
              <a:defRPr>
                <a:latin typeface="Arial Nova Cond" panose="020B0506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F56523-78FC-4D37-B6CE-DF284107F58D}"/>
              </a:ext>
            </a:extLst>
          </p:cNvPr>
          <p:cNvSpPr>
            <a:spLocks noGrp="1"/>
          </p:cNvSpPr>
          <p:nvPr>
            <p:ph type="dt" sz="half" idx="10"/>
          </p:nvPr>
        </p:nvSpPr>
        <p:spPr/>
        <p:txBody>
          <a:bodyPr/>
          <a:lstStyle/>
          <a:p>
            <a:fld id="{3B707E7A-5C33-4C90-B425-7AF183E50BFC}" type="datetimeFigureOut">
              <a:rPr lang="en-US" smtClean="0"/>
              <a:t>6/2/2021</a:t>
            </a:fld>
            <a:endParaRPr lang="en-US"/>
          </a:p>
        </p:txBody>
      </p:sp>
      <p:sp>
        <p:nvSpPr>
          <p:cNvPr id="5" name="Footer Placeholder 4">
            <a:extLst>
              <a:ext uri="{FF2B5EF4-FFF2-40B4-BE49-F238E27FC236}">
                <a16:creationId xmlns:a16="http://schemas.microsoft.com/office/drawing/2014/main" id="{FFC69CC9-0BFE-4FF6-9ED0-C228547C3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DF5EF-5F55-4D54-9EF4-1D819ACADB5A}"/>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D1AFC6F8-4650-447A-B8F8-5C13E175E952}"/>
              </a:ext>
            </a:extLst>
          </p:cNvPr>
          <p:cNvSpPr/>
          <p:nvPr userDrawn="1"/>
        </p:nvSpPr>
        <p:spPr>
          <a:xfrm>
            <a:off x="0" y="6292676"/>
            <a:ext cx="12192000" cy="5653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descr="A picture containing drawing&#10;&#10;Description automatically generated">
            <a:extLst>
              <a:ext uri="{FF2B5EF4-FFF2-40B4-BE49-F238E27FC236}">
                <a16:creationId xmlns:a16="http://schemas.microsoft.com/office/drawing/2014/main" id="{1217EB6C-DDC8-4FF2-B53A-1891581A91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2504" y="5661248"/>
            <a:ext cx="1431060" cy="630820"/>
          </a:xfrm>
          <a:prstGeom prst="rect">
            <a:avLst/>
          </a:prstGeom>
        </p:spPr>
      </p:pic>
      <p:sp>
        <p:nvSpPr>
          <p:cNvPr id="12" name="TextBox 11">
            <a:extLst>
              <a:ext uri="{FF2B5EF4-FFF2-40B4-BE49-F238E27FC236}">
                <a16:creationId xmlns:a16="http://schemas.microsoft.com/office/drawing/2014/main" id="{B8D4E838-F3CA-42F6-B8EE-43DAEE66D33E}"/>
              </a:ext>
            </a:extLst>
          </p:cNvPr>
          <p:cNvSpPr txBox="1"/>
          <p:nvPr userDrawn="1"/>
        </p:nvSpPr>
        <p:spPr>
          <a:xfrm>
            <a:off x="7957864" y="6309955"/>
            <a:ext cx="4114800" cy="276999"/>
          </a:xfrm>
          <a:prstGeom prst="rect">
            <a:avLst/>
          </a:prstGeom>
          <a:noFill/>
        </p:spPr>
        <p:txBody>
          <a:bodyPr wrap="square" rtlCol="0">
            <a:spAutoFit/>
          </a:bodyPr>
          <a:lstStyle/>
          <a:p>
            <a:pPr algn="r"/>
            <a:r>
              <a:rPr lang="en-US" sz="1200" b="1" dirty="0">
                <a:effectLst>
                  <a:glow rad="101600">
                    <a:schemeClr val="bg1">
                      <a:alpha val="60000"/>
                    </a:schemeClr>
                  </a:glow>
                </a:effectLst>
                <a:latin typeface="Arial Nova Cond" panose="020B0506020202020204" pitchFamily="34" charset="0"/>
              </a:rPr>
              <a:t>© Canadian Cardiovascular Society. 2021. All rights reserved. </a:t>
            </a:r>
          </a:p>
        </p:txBody>
      </p:sp>
      <p:sp>
        <p:nvSpPr>
          <p:cNvPr id="13" name="TextBox 12">
            <a:extLst>
              <a:ext uri="{FF2B5EF4-FFF2-40B4-BE49-F238E27FC236}">
                <a16:creationId xmlns:a16="http://schemas.microsoft.com/office/drawing/2014/main" id="{CC1CA56F-35DF-4D27-B800-3516F110947B}"/>
              </a:ext>
            </a:extLst>
          </p:cNvPr>
          <p:cNvSpPr txBox="1"/>
          <p:nvPr userDrawn="1"/>
        </p:nvSpPr>
        <p:spPr>
          <a:xfrm>
            <a:off x="221176" y="6292068"/>
            <a:ext cx="7495728" cy="600164"/>
          </a:xfrm>
          <a:prstGeom prst="rect">
            <a:avLst/>
          </a:prstGeom>
          <a:noFill/>
        </p:spPr>
        <p:txBody>
          <a:bodyPr wrap="square" rtlCol="0">
            <a:spAutoFit/>
          </a:bodyPr>
          <a:lstStyle/>
          <a:p>
            <a:r>
              <a:rPr lang="en-CA" sz="1100" b="1" dirty="0">
                <a:effectLst>
                  <a:glow rad="101600">
                    <a:schemeClr val="bg1">
                      <a:alpha val="60000"/>
                    </a:schemeClr>
                  </a:glow>
                </a:effectLst>
                <a:latin typeface="Arial Nova Cond" panose="020B0506020202020204" pitchFamily="34" charset="0"/>
              </a:rPr>
              <a:t>McDonald, Virani, et al., </a:t>
            </a:r>
            <a:r>
              <a:rPr lang="en-CA" sz="1100" b="1" i="1" dirty="0">
                <a:effectLst>
                  <a:glow rad="101600">
                    <a:schemeClr val="bg1">
                      <a:alpha val="60000"/>
                    </a:schemeClr>
                  </a:glow>
                </a:effectLst>
                <a:latin typeface="Arial Nova Cond" panose="020B0506020202020204" pitchFamily="34" charset="0"/>
              </a:rPr>
              <a:t>Canadian Journal of Cardiology: </a:t>
            </a:r>
            <a:r>
              <a:rPr lang="en-CA" sz="1100" b="1" dirty="0">
                <a:effectLst>
                  <a:glow rad="101600">
                    <a:schemeClr val="bg1">
                      <a:alpha val="60000"/>
                    </a:schemeClr>
                  </a:glow>
                </a:effectLst>
                <a:latin typeface="Arial Nova Cond" panose="020B0506020202020204" pitchFamily="34" charset="0"/>
              </a:rPr>
              <a:t>https://doi.org/10.1016/j.cjca.2021.01.017, </a:t>
            </a:r>
          </a:p>
          <a:p>
            <a:pPr marL="0" marR="0" lvl="0" indent="0" algn="l" defTabSz="914400" rtl="0" eaLnBrk="1" fontAlgn="auto" latinLnBrk="0" hangingPunct="0">
              <a:lnSpc>
                <a:spcPct val="100000"/>
              </a:lnSpc>
              <a:spcBef>
                <a:spcPts val="0"/>
              </a:spcBef>
              <a:spcAft>
                <a:spcPts val="0"/>
              </a:spcAft>
              <a:buClrTx/>
              <a:buSzTx/>
              <a:buFontTx/>
              <a:buNone/>
              <a:tabLst/>
              <a:defRPr/>
            </a:pPr>
            <a:r>
              <a:rPr lang="en-CA" sz="1100" b="1" dirty="0">
                <a:effectLst>
                  <a:glow rad="101600">
                    <a:schemeClr val="bg1">
                      <a:alpha val="60000"/>
                    </a:schemeClr>
                  </a:glow>
                </a:effectLst>
                <a:latin typeface="Arial Nova Cond" panose="020B0506020202020204" pitchFamily="34" charset="0"/>
              </a:rPr>
              <a:t>O’Meara, McDonald, et al., </a:t>
            </a:r>
            <a:r>
              <a:rPr lang="en-CA" sz="1100" b="1" i="1" dirty="0">
                <a:effectLst>
                  <a:glow rad="101600">
                    <a:schemeClr val="bg1">
                      <a:alpha val="60000"/>
                    </a:schemeClr>
                  </a:glow>
                </a:effectLst>
                <a:latin typeface="Arial Nova Cond" panose="020B0506020202020204" pitchFamily="34" charset="0"/>
              </a:rPr>
              <a:t>Canadian Journal of Cardiology: </a:t>
            </a:r>
            <a:r>
              <a:rPr lang="en-CA" sz="1100" b="1" dirty="0">
                <a:effectLst>
                  <a:glow rad="101600">
                    <a:schemeClr val="bg1">
                      <a:alpha val="60000"/>
                    </a:schemeClr>
                  </a:glow>
                </a:effectLst>
                <a:latin typeface="Arial Nova Cond" panose="020B0506020202020204" pitchFamily="34" charset="0"/>
              </a:rPr>
              <a:t>https://doi.org/10.1016/j.cjca.2019.11.036, </a:t>
            </a:r>
          </a:p>
          <a:p>
            <a:pPr marL="0" marR="0" lvl="0" indent="0" algn="l" defTabSz="914400" rtl="0" eaLnBrk="1" fontAlgn="auto" latinLnBrk="0" hangingPunct="0">
              <a:lnSpc>
                <a:spcPct val="100000"/>
              </a:lnSpc>
              <a:spcBef>
                <a:spcPts val="0"/>
              </a:spcBef>
              <a:spcAft>
                <a:spcPts val="0"/>
              </a:spcAft>
              <a:buClrTx/>
              <a:buSzTx/>
              <a:buFontTx/>
              <a:buNone/>
              <a:tabLst/>
              <a:defRPr/>
            </a:pPr>
            <a:r>
              <a:rPr lang="en-CA" sz="1100" b="1" dirty="0">
                <a:effectLst>
                  <a:glow rad="101600">
                    <a:schemeClr val="bg1">
                      <a:alpha val="60000"/>
                    </a:schemeClr>
                  </a:glow>
                </a:effectLst>
                <a:latin typeface="Arial Nova Cond" panose="020B0506020202020204" pitchFamily="34" charset="0"/>
              </a:rPr>
              <a:t>Ezekowitz, O’Meara, et al., </a:t>
            </a:r>
            <a:r>
              <a:rPr lang="en-CA" sz="1100" b="1" i="1" dirty="0">
                <a:effectLst>
                  <a:glow rad="101600">
                    <a:schemeClr val="bg1">
                      <a:alpha val="60000"/>
                    </a:schemeClr>
                  </a:glow>
                </a:effectLst>
                <a:latin typeface="Arial Nova Cond" panose="020B0506020202020204" pitchFamily="34" charset="0"/>
              </a:rPr>
              <a:t>Canadian Journal of Cardiology: </a:t>
            </a:r>
            <a:r>
              <a:rPr lang="en-CA" sz="1100" b="1" dirty="0">
                <a:effectLst>
                  <a:glow rad="101600">
                    <a:schemeClr val="bg1">
                      <a:alpha val="60000"/>
                    </a:schemeClr>
                  </a:glow>
                </a:effectLst>
                <a:latin typeface="Arial Nova Cond" panose="020B0506020202020204" pitchFamily="34" charset="0"/>
              </a:rPr>
              <a:t>https://doi.org/10.1016/j.cjca.2017.08.022 </a:t>
            </a:r>
          </a:p>
        </p:txBody>
      </p:sp>
    </p:spTree>
    <p:extLst>
      <p:ext uri="{BB962C8B-B14F-4D97-AF65-F5344CB8AC3E}">
        <p14:creationId xmlns:p14="http://schemas.microsoft.com/office/powerpoint/2010/main" val="87547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17B-1A89-410D-8EB0-3FB40F3EF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F1A283-86C6-4AD4-9E00-D8697560B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AF0AC-4A38-474E-84B8-A968B97D0F1E}"/>
              </a:ext>
            </a:extLst>
          </p:cNvPr>
          <p:cNvSpPr>
            <a:spLocks noGrp="1"/>
          </p:cNvSpPr>
          <p:nvPr>
            <p:ph type="dt" sz="half" idx="10"/>
          </p:nvPr>
        </p:nvSpPr>
        <p:spPr/>
        <p:txBody>
          <a:bodyPr/>
          <a:lstStyle/>
          <a:p>
            <a:fld id="{3B707E7A-5C33-4C90-B425-7AF183E50BFC}" type="datetimeFigureOut">
              <a:rPr lang="en-US" smtClean="0"/>
              <a:t>6/2/2021</a:t>
            </a:fld>
            <a:endParaRPr lang="en-US"/>
          </a:p>
        </p:txBody>
      </p:sp>
      <p:sp>
        <p:nvSpPr>
          <p:cNvPr id="5" name="Footer Placeholder 4">
            <a:extLst>
              <a:ext uri="{FF2B5EF4-FFF2-40B4-BE49-F238E27FC236}">
                <a16:creationId xmlns:a16="http://schemas.microsoft.com/office/drawing/2014/main" id="{6DF2996D-888B-4AD5-B446-157C56AA5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CC1F1-0501-41B7-917E-C30906FC4D60}"/>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257984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F18C-30DD-4665-B5F8-214A2A9E5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605A-9DBE-4413-942F-1CF238F81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E6197-0CF5-4B6D-B547-951472DC7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362A8-4B45-422A-B892-D8D545102BF3}"/>
              </a:ext>
            </a:extLst>
          </p:cNvPr>
          <p:cNvSpPr>
            <a:spLocks noGrp="1"/>
          </p:cNvSpPr>
          <p:nvPr>
            <p:ph type="dt" sz="half" idx="10"/>
          </p:nvPr>
        </p:nvSpPr>
        <p:spPr/>
        <p:txBody>
          <a:bodyPr/>
          <a:lstStyle/>
          <a:p>
            <a:fld id="{3B707E7A-5C33-4C90-B425-7AF183E50BFC}" type="datetimeFigureOut">
              <a:rPr lang="en-US" smtClean="0"/>
              <a:t>6/2/2021</a:t>
            </a:fld>
            <a:endParaRPr lang="en-US"/>
          </a:p>
        </p:txBody>
      </p:sp>
      <p:sp>
        <p:nvSpPr>
          <p:cNvPr id="6" name="Footer Placeholder 5">
            <a:extLst>
              <a:ext uri="{FF2B5EF4-FFF2-40B4-BE49-F238E27FC236}">
                <a16:creationId xmlns:a16="http://schemas.microsoft.com/office/drawing/2014/main" id="{AB7C8096-D90D-445A-810D-4325AE02D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14F71-9ECE-4C1D-A221-905464FA189D}"/>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82917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0BB3-6D98-4529-8730-0EFB2F5792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9243D-0438-4D34-9B2B-6E6BF6510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79F6A-DAD3-4DE5-ABF7-031225ED9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161C1-1882-42AC-B4FA-45BB0F966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CE90B-8995-41DD-87A6-903B74B3D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ADE7B-6AA3-4437-B497-6CFDB8403105}"/>
              </a:ext>
            </a:extLst>
          </p:cNvPr>
          <p:cNvSpPr>
            <a:spLocks noGrp="1"/>
          </p:cNvSpPr>
          <p:nvPr>
            <p:ph type="dt" sz="half" idx="10"/>
          </p:nvPr>
        </p:nvSpPr>
        <p:spPr/>
        <p:txBody>
          <a:bodyPr/>
          <a:lstStyle/>
          <a:p>
            <a:fld id="{3B707E7A-5C33-4C90-B425-7AF183E50BFC}" type="datetimeFigureOut">
              <a:rPr lang="en-US" smtClean="0"/>
              <a:t>6/2/2021</a:t>
            </a:fld>
            <a:endParaRPr lang="en-US"/>
          </a:p>
        </p:txBody>
      </p:sp>
      <p:sp>
        <p:nvSpPr>
          <p:cNvPr id="8" name="Footer Placeholder 7">
            <a:extLst>
              <a:ext uri="{FF2B5EF4-FFF2-40B4-BE49-F238E27FC236}">
                <a16:creationId xmlns:a16="http://schemas.microsoft.com/office/drawing/2014/main" id="{F216F50F-8450-4763-8FD9-A52BEBF774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560C7-6CF0-4871-9191-A16460F59689}"/>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62121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36B6-F6D4-465E-A155-0D1A7868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A8FB20-9DE0-4986-A4FD-D9631A22B7D8}"/>
              </a:ext>
            </a:extLst>
          </p:cNvPr>
          <p:cNvSpPr>
            <a:spLocks noGrp="1"/>
          </p:cNvSpPr>
          <p:nvPr>
            <p:ph type="dt" sz="half" idx="10"/>
          </p:nvPr>
        </p:nvSpPr>
        <p:spPr/>
        <p:txBody>
          <a:bodyPr/>
          <a:lstStyle/>
          <a:p>
            <a:fld id="{3B707E7A-5C33-4C90-B425-7AF183E50BFC}" type="datetimeFigureOut">
              <a:rPr lang="en-US" smtClean="0"/>
              <a:t>6/2/2021</a:t>
            </a:fld>
            <a:endParaRPr lang="en-US"/>
          </a:p>
        </p:txBody>
      </p:sp>
      <p:sp>
        <p:nvSpPr>
          <p:cNvPr id="4" name="Footer Placeholder 3">
            <a:extLst>
              <a:ext uri="{FF2B5EF4-FFF2-40B4-BE49-F238E27FC236}">
                <a16:creationId xmlns:a16="http://schemas.microsoft.com/office/drawing/2014/main" id="{C1D48EC9-D151-4BC0-85B6-9864B8E199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85ACEB-AC6E-4AF7-8A06-43E2C4FDFF66}"/>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9336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55EA3-9C83-4AE1-8876-3D50E5EC739D}"/>
              </a:ext>
            </a:extLst>
          </p:cNvPr>
          <p:cNvSpPr>
            <a:spLocks noGrp="1"/>
          </p:cNvSpPr>
          <p:nvPr>
            <p:ph type="dt" sz="half" idx="10"/>
          </p:nvPr>
        </p:nvSpPr>
        <p:spPr/>
        <p:txBody>
          <a:bodyPr/>
          <a:lstStyle/>
          <a:p>
            <a:fld id="{3B707E7A-5C33-4C90-B425-7AF183E50BFC}" type="datetimeFigureOut">
              <a:rPr lang="en-US" smtClean="0"/>
              <a:t>6/2/2021</a:t>
            </a:fld>
            <a:endParaRPr lang="en-US"/>
          </a:p>
        </p:txBody>
      </p:sp>
      <p:sp>
        <p:nvSpPr>
          <p:cNvPr id="3" name="Footer Placeholder 2">
            <a:extLst>
              <a:ext uri="{FF2B5EF4-FFF2-40B4-BE49-F238E27FC236}">
                <a16:creationId xmlns:a16="http://schemas.microsoft.com/office/drawing/2014/main" id="{D57B0EB2-33FA-4013-BC45-EA74128A1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A39E7-0F79-4C47-A3B4-907B74CB7F11}"/>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449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3468-B67E-409D-939B-B7B3FD857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150CB-F9DC-499A-87E5-EA17620DE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0457D-998C-4DF5-B34D-CA24CA680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4C8A9-4E3A-43BF-BA60-0243556AAABC}"/>
              </a:ext>
            </a:extLst>
          </p:cNvPr>
          <p:cNvSpPr>
            <a:spLocks noGrp="1"/>
          </p:cNvSpPr>
          <p:nvPr>
            <p:ph type="dt" sz="half" idx="10"/>
          </p:nvPr>
        </p:nvSpPr>
        <p:spPr/>
        <p:txBody>
          <a:bodyPr/>
          <a:lstStyle/>
          <a:p>
            <a:fld id="{3B707E7A-5C33-4C90-B425-7AF183E50BFC}" type="datetimeFigureOut">
              <a:rPr lang="en-US" smtClean="0"/>
              <a:t>6/2/2021</a:t>
            </a:fld>
            <a:endParaRPr lang="en-US"/>
          </a:p>
        </p:txBody>
      </p:sp>
      <p:sp>
        <p:nvSpPr>
          <p:cNvPr id="6" name="Footer Placeholder 5">
            <a:extLst>
              <a:ext uri="{FF2B5EF4-FFF2-40B4-BE49-F238E27FC236}">
                <a16:creationId xmlns:a16="http://schemas.microsoft.com/office/drawing/2014/main" id="{63D6EDC8-6661-44F7-A485-5DCE5CF29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DC28F-420A-4059-87B3-37646EF35D8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2845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BF20D3-0E47-4B29-92D9-0B4F026ADF82}"/>
              </a:ext>
            </a:extLst>
          </p:cNvPr>
          <p:cNvSpPr>
            <a:spLocks noGrp="1"/>
          </p:cNvSpPr>
          <p:nvPr>
            <p:ph type="dt" sz="half" idx="10"/>
          </p:nvPr>
        </p:nvSpPr>
        <p:spPr/>
        <p:txBody>
          <a:bodyPr/>
          <a:lstStyle/>
          <a:p>
            <a:fld id="{3B707E7A-5C33-4C90-B425-7AF183E50BFC}" type="datetimeFigureOut">
              <a:rPr lang="en-US" smtClean="0"/>
              <a:t>6/2/2021</a:t>
            </a:fld>
            <a:endParaRPr lang="en-US"/>
          </a:p>
        </p:txBody>
      </p:sp>
      <p:sp>
        <p:nvSpPr>
          <p:cNvPr id="6" name="Footer Placeholder 5">
            <a:extLst>
              <a:ext uri="{FF2B5EF4-FFF2-40B4-BE49-F238E27FC236}">
                <a16:creationId xmlns:a16="http://schemas.microsoft.com/office/drawing/2014/main" id="{C081D24F-7D91-4D5B-AD44-E7EE96E07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B547D-C572-40C3-BC76-7C6FCA343215}"/>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18" name="Rectangle 17">
            <a:extLst>
              <a:ext uri="{FF2B5EF4-FFF2-40B4-BE49-F238E27FC236}">
                <a16:creationId xmlns:a16="http://schemas.microsoft.com/office/drawing/2014/main" id="{4EEDFDCC-0829-463D-93A2-F013D8697EE6}"/>
              </a:ext>
            </a:extLst>
          </p:cNvPr>
          <p:cNvSpPr/>
          <p:nvPr userDrawn="1"/>
        </p:nvSpPr>
        <p:spPr>
          <a:xfrm>
            <a:off x="0" y="6320060"/>
            <a:ext cx="12192000" cy="565324"/>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descr="A close up of a logo&#10;&#10;Description automatically generated">
            <a:extLst>
              <a:ext uri="{FF2B5EF4-FFF2-40B4-BE49-F238E27FC236}">
                <a16:creationId xmlns:a16="http://schemas.microsoft.com/office/drawing/2014/main" id="{F10AD4EB-1052-4961-A9CF-3B2F32CDA7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
        <p:nvSpPr>
          <p:cNvPr id="10" name="TextBox 9">
            <a:extLst>
              <a:ext uri="{FF2B5EF4-FFF2-40B4-BE49-F238E27FC236}">
                <a16:creationId xmlns:a16="http://schemas.microsoft.com/office/drawing/2014/main" id="{23EF5F3C-8B22-41EF-8B94-04BD3FB467A3}"/>
              </a:ext>
            </a:extLst>
          </p:cNvPr>
          <p:cNvSpPr txBox="1"/>
          <p:nvPr userDrawn="1"/>
        </p:nvSpPr>
        <p:spPr>
          <a:xfrm>
            <a:off x="8049296" y="6345162"/>
            <a:ext cx="4114800" cy="276999"/>
          </a:xfrm>
          <a:prstGeom prst="rect">
            <a:avLst/>
          </a:prstGeom>
          <a:noFill/>
        </p:spPr>
        <p:txBody>
          <a:bodyPr wrap="square" rtlCol="0">
            <a:spAutoFit/>
          </a:bodyPr>
          <a:lstStyle/>
          <a:p>
            <a:pPr algn="r"/>
            <a:r>
              <a:rPr lang="en-US" sz="1200" b="1" dirty="0">
                <a:effectLst>
                  <a:glow rad="101600">
                    <a:prstClr val="white">
                      <a:alpha val="60000"/>
                    </a:prstClr>
                  </a:glow>
                </a:effectLst>
                <a:latin typeface="Arial Nova Cond" panose="020B0506020202020204" pitchFamily="34" charset="0"/>
              </a:rPr>
              <a:t>© Canadian Cardiovascular Society. 2021. All rights reserved. </a:t>
            </a:r>
          </a:p>
        </p:txBody>
      </p:sp>
    </p:spTree>
    <p:extLst>
      <p:ext uri="{BB962C8B-B14F-4D97-AF65-F5344CB8AC3E}">
        <p14:creationId xmlns:p14="http://schemas.microsoft.com/office/powerpoint/2010/main" val="409750555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1E2C3-B105-4A29-9701-6FB5E0182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3F4EA2-E18D-46CA-B12D-16FC90EB7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DEE1B-27DC-4FC1-A2AD-3C85D5BC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07E7A-5C33-4C90-B425-7AF183E50BFC}" type="datetimeFigureOut">
              <a:rPr lang="en-US" smtClean="0"/>
              <a:t>6/2/2021</a:t>
            </a:fld>
            <a:endParaRPr lang="en-US"/>
          </a:p>
        </p:txBody>
      </p:sp>
      <p:sp>
        <p:nvSpPr>
          <p:cNvPr id="5" name="Footer Placeholder 4">
            <a:extLst>
              <a:ext uri="{FF2B5EF4-FFF2-40B4-BE49-F238E27FC236}">
                <a16:creationId xmlns:a16="http://schemas.microsoft.com/office/drawing/2014/main" id="{AD1B1199-5546-4829-A68B-804CE6490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831D12-2863-4553-BE01-14D5A0903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50B4F-F87F-4A41-89A1-72E4B44A6E18}" type="slidenum">
              <a:rPr lang="en-US" smtClean="0"/>
              <a:t>‹#›</a:t>
            </a:fld>
            <a:endParaRPr lang="en-US"/>
          </a:p>
        </p:txBody>
      </p:sp>
    </p:spTree>
    <p:extLst>
      <p:ext uri="{BB962C8B-B14F-4D97-AF65-F5344CB8AC3E}">
        <p14:creationId xmlns:p14="http://schemas.microsoft.com/office/powerpoint/2010/main" val="817730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uidelines@ccs.c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ccs.ca/guidelines-and-position-statement-librar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ccs.ca/guideline-resourc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6;g81793161dd_0_25"/>
          <p:cNvSpPr txBox="1">
            <a:spLocks/>
          </p:cNvSpPr>
          <p:nvPr/>
        </p:nvSpPr>
        <p:spPr>
          <a:xfrm>
            <a:off x="556849" y="1455228"/>
            <a:ext cx="11078301" cy="1325700"/>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0"/>
              </a:spcAft>
            </a:pPr>
            <a:r>
              <a:rPr lang="en-CA" sz="2800" dirty="0">
                <a:solidFill>
                  <a:srgbClr val="FF0000"/>
                </a:solidFill>
                <a:latin typeface="Arial" panose="020B0604020202020204" pitchFamily="34" charset="0"/>
                <a:ea typeface="Calibri" panose="020F0502020204030204" pitchFamily="34" charset="0"/>
                <a:cs typeface="Calibri" panose="020F0502020204030204" pitchFamily="34" charset="0"/>
              </a:rPr>
              <a:t> </a:t>
            </a:r>
            <a:endParaRPr lang="en-CA"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0"/>
              </a:spcBef>
            </a:pPr>
            <a:endParaRPr lang="en-US" sz="4000" b="1" dirty="0">
              <a:latin typeface="Arial Nova Cond" panose="020B0506020202020204" pitchFamily="34" charset="0"/>
            </a:endParaRPr>
          </a:p>
          <a:p>
            <a:pPr algn="ctr">
              <a:lnSpc>
                <a:spcPct val="120000"/>
              </a:lnSpc>
              <a:spcBef>
                <a:spcPts val="0"/>
              </a:spcBef>
            </a:pPr>
            <a:r>
              <a:rPr lang="en-US" b="1" dirty="0">
                <a:latin typeface="Arial Nova Cond" panose="020B0506020202020204" pitchFamily="34" charset="0"/>
              </a:rPr>
              <a:t>Screening + Diagnosis in </a:t>
            </a:r>
            <a:r>
              <a:rPr lang="en-US" b="1" dirty="0" err="1">
                <a:latin typeface="Arial Nova Cond" panose="020B0506020202020204" pitchFamily="34" charset="0"/>
              </a:rPr>
              <a:t>HFrEF</a:t>
            </a:r>
            <a:r>
              <a:rPr lang="en-US" b="1" dirty="0">
                <a:latin typeface="Arial Nova Cond" panose="020B0506020202020204" pitchFamily="34" charset="0"/>
              </a:rPr>
              <a:t> and </a:t>
            </a:r>
            <a:r>
              <a:rPr lang="en-US" b="1" dirty="0" err="1">
                <a:latin typeface="Arial Nova Cond" panose="020B0506020202020204" pitchFamily="34" charset="0"/>
              </a:rPr>
              <a:t>HFpEF</a:t>
            </a:r>
            <a:r>
              <a:rPr lang="en-US" b="1" dirty="0">
                <a:latin typeface="Arial Nova Cond" panose="020B0506020202020204" pitchFamily="34" charset="0"/>
              </a:rPr>
              <a:t>: Recognizing and managing risk factors</a:t>
            </a:r>
          </a:p>
          <a:p>
            <a:pPr algn="ctr">
              <a:lnSpc>
                <a:spcPct val="120000"/>
              </a:lnSpc>
              <a:spcBef>
                <a:spcPts val="0"/>
              </a:spcBef>
            </a:pPr>
            <a:r>
              <a:rPr lang="en-US" sz="2400" i="1" dirty="0">
                <a:latin typeface="Arial Nova Cond" panose="020B0506020202020204" pitchFamily="34" charset="0"/>
              </a:rPr>
              <a:t>Guidance from the CCS/CHFS 2021 Heart Failure Guideline Panel</a:t>
            </a:r>
          </a:p>
          <a:p>
            <a:pPr algn="ctr">
              <a:lnSpc>
                <a:spcPct val="120000"/>
              </a:lnSpc>
              <a:spcBef>
                <a:spcPts val="0"/>
              </a:spcBef>
            </a:pPr>
            <a:endParaRPr lang="en-US" sz="3200" b="1" dirty="0">
              <a:latin typeface="Arial Nova Cond" panose="020B0506020202020204" pitchFamily="34" charset="0"/>
            </a:endParaRPr>
          </a:p>
          <a:p>
            <a:pPr algn="ctr">
              <a:lnSpc>
                <a:spcPct val="120000"/>
              </a:lnSpc>
              <a:spcBef>
                <a:spcPts val="0"/>
              </a:spcBef>
            </a:pPr>
            <a:r>
              <a:rPr lang="en-US" sz="3200" b="1" dirty="0">
                <a:latin typeface="Arial Nova Cond" panose="020B0506020202020204" pitchFamily="34" charset="0"/>
              </a:rPr>
              <a:t>May 19, 2021</a:t>
            </a:r>
          </a:p>
        </p:txBody>
      </p:sp>
      <p:sp>
        <p:nvSpPr>
          <p:cNvPr id="2" name="Rectangle 1">
            <a:extLst>
              <a:ext uri="{FF2B5EF4-FFF2-40B4-BE49-F238E27FC236}">
                <a16:creationId xmlns:a16="http://schemas.microsoft.com/office/drawing/2014/main" id="{2DD7D109-BA4C-47B5-BF93-592139D403AF}"/>
              </a:ext>
            </a:extLst>
          </p:cNvPr>
          <p:cNvSpPr/>
          <p:nvPr/>
        </p:nvSpPr>
        <p:spPr>
          <a:xfrm>
            <a:off x="9120336" y="5085184"/>
            <a:ext cx="244280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F8EEA93-17AA-4737-B898-C03A29224916}"/>
              </a:ext>
            </a:extLst>
          </p:cNvPr>
          <p:cNvSpPr/>
          <p:nvPr/>
        </p:nvSpPr>
        <p:spPr>
          <a:xfrm>
            <a:off x="823055" y="4918681"/>
            <a:ext cx="10545890" cy="951158"/>
          </a:xfrm>
          <a:prstGeom prst="rect">
            <a:avLst/>
          </a:prstGeom>
        </p:spPr>
        <p:txBody>
          <a:bodyPr wrap="square" lIns="91440" tIns="45720" rIns="91440" bIns="45720" anchor="t">
            <a:spAutoFit/>
          </a:bodyPr>
          <a:lstStyle/>
          <a:p>
            <a:pPr algn="ctr">
              <a:lnSpc>
                <a:spcPct val="120000"/>
              </a:lnSpc>
            </a:pPr>
            <a:r>
              <a:rPr lang="en-US" sz="1600" dirty="0">
                <a:latin typeface="Arial Nova Cond"/>
              </a:rPr>
              <a:t>The Canadian Cardiovascular Society is grateful to our partner(s) for their commitment to building knowledge and expertise of the heart team. This program was made possible in part by Astra Zeneca, Bayer and Novartis Canada. CCS thanks our partners for their dissemination support so that healthcare providers can benefit from this important information.</a:t>
            </a:r>
            <a:r>
              <a:rPr lang="en-CA" sz="1600" dirty="0">
                <a:latin typeface="Arial Nova Cond"/>
              </a:rPr>
              <a:t> </a:t>
            </a:r>
          </a:p>
        </p:txBody>
      </p:sp>
      <p:pic>
        <p:nvPicPr>
          <p:cNvPr id="5" name="Picture 4" descr="A picture containing drawing&#10;&#10;Description automatically generated">
            <a:extLst>
              <a:ext uri="{FF2B5EF4-FFF2-40B4-BE49-F238E27FC236}">
                <a16:creationId xmlns:a16="http://schemas.microsoft.com/office/drawing/2014/main" id="{E24C44F1-A377-46EF-B3C6-A13F86072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504" y="5661248"/>
            <a:ext cx="1431060" cy="630820"/>
          </a:xfrm>
          <a:prstGeom prst="rect">
            <a:avLst/>
          </a:prstGeom>
        </p:spPr>
      </p:pic>
    </p:spTree>
    <p:extLst>
      <p:ext uri="{BB962C8B-B14F-4D97-AF65-F5344CB8AC3E}">
        <p14:creationId xmlns:p14="http://schemas.microsoft.com/office/powerpoint/2010/main" val="487199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4943872" y="2421756"/>
            <a:ext cx="6868896" cy="2231380"/>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Eileen O’Meara</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MD</a:t>
            </a:r>
          </a:p>
          <a:p>
            <a:pPr algn="ctr" hangingPunct="1">
              <a:spcAft>
                <a:spcPts val="600"/>
              </a:spcAft>
            </a:pPr>
            <a:r>
              <a:rPr lang="en-CA" sz="2400"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Montréal, QC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519936" y="908720"/>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Looking for heart failure…</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358220" y="4437112"/>
            <a:ext cx="5994364" cy="1736537"/>
          </a:xfrm>
          <a:prstGeom prst="rect">
            <a:avLst/>
          </a:prstGeom>
        </p:spPr>
        <p:txBody>
          <a:bodyPr vert="horz" lIns="91440" tIns="45720" rIns="91440" bIns="45720" rtlCol="0" anchor="t">
            <a:normAutofit/>
          </a:bodyPr>
          <a:lstStyle/>
          <a:p>
            <a:pPr marL="285750" indent="-285750" hangingPunct="1">
              <a:buFont typeface="Arial" panose="020B0604020202020204" pitchFamily="34" charset="0"/>
              <a:buChar char="•"/>
            </a:pPr>
            <a:r>
              <a:rPr lang="en-US" sz="2200" kern="1200" dirty="0">
                <a:solidFill>
                  <a:prstClr val="white"/>
                </a:solidFill>
                <a:latin typeface="Arial Nova Cond"/>
                <a:ea typeface="+mn-ea"/>
                <a:cs typeface="+mn-cs"/>
              </a:rPr>
              <a:t>Professor, </a:t>
            </a:r>
            <a:r>
              <a:rPr lang="fr-FR" sz="2200" kern="1200" dirty="0">
                <a:solidFill>
                  <a:prstClr val="white"/>
                </a:solidFill>
                <a:latin typeface="Arial Nova Cond"/>
                <a:ea typeface="+mn-ea"/>
                <a:cs typeface="+mn-cs"/>
              </a:rPr>
              <a:t>Université de Montréal, Institut de Cardiologie de Montréal</a:t>
            </a:r>
            <a:endParaRPr lang="en-US" sz="2200" kern="1200" dirty="0">
              <a:solidFill>
                <a:prstClr val="white"/>
              </a:solidFill>
              <a:latin typeface="Arial Nova Cond"/>
              <a:ea typeface="+mn-ea"/>
              <a:cs typeface="+mn-cs"/>
            </a:endParaRPr>
          </a:p>
        </p:txBody>
      </p:sp>
      <p:pic>
        <p:nvPicPr>
          <p:cNvPr id="3" name="Picture 2" descr="A person smiling for the camera&#10;&#10;Description automatically generated with medium confidence">
            <a:extLst>
              <a:ext uri="{FF2B5EF4-FFF2-40B4-BE49-F238E27FC236}">
                <a16:creationId xmlns:a16="http://schemas.microsoft.com/office/drawing/2014/main" id="{F480F8C6-2F26-495F-8C5B-10FC0CE64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4" y="21106"/>
            <a:ext cx="4491760" cy="6278804"/>
          </a:xfrm>
          <a:prstGeom prst="rect">
            <a:avLst/>
          </a:prstGeom>
        </p:spPr>
      </p:pic>
    </p:spTree>
    <p:extLst>
      <p:ext uri="{BB962C8B-B14F-4D97-AF65-F5344CB8AC3E}">
        <p14:creationId xmlns:p14="http://schemas.microsoft.com/office/powerpoint/2010/main" val="968633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484784"/>
            <a:ext cx="8208912" cy="4692179"/>
          </a:xfrm>
        </p:spPr>
        <p:txBody>
          <a:bodyPr/>
          <a:lstStyle/>
          <a:p>
            <a:pPr marL="514350" indent="-514350">
              <a:spcAft>
                <a:spcPts val="1200"/>
              </a:spcAft>
              <a:buFont typeface="+mj-lt"/>
              <a:buAutoNum type="arabicPeriod"/>
            </a:pPr>
            <a:r>
              <a:rPr lang="en-US" dirty="0"/>
              <a:t>Identify populations at risk of HF and discuss the use of risk scores</a:t>
            </a:r>
          </a:p>
          <a:p>
            <a:pPr marL="514350" indent="-514350">
              <a:spcAft>
                <a:spcPts val="1200"/>
              </a:spcAft>
              <a:buFont typeface="+mj-lt"/>
              <a:buAutoNum type="arabicPeriod"/>
            </a:pPr>
            <a:r>
              <a:rPr lang="en-US" dirty="0"/>
              <a:t>Review key questions to screen for heart failure</a:t>
            </a:r>
          </a:p>
          <a:p>
            <a:pPr marL="514350" indent="-514350">
              <a:spcAft>
                <a:spcPts val="1200"/>
              </a:spcAft>
              <a:buFont typeface="+mj-lt"/>
              <a:buAutoNum type="arabicPeriod"/>
            </a:pPr>
            <a:r>
              <a:rPr lang="en-US" dirty="0"/>
              <a:t>Understand how to use imaging and biomarkers when heart failure is suspected</a:t>
            </a:r>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74142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5225-5192-4AF4-BD8D-A486FFC98317}"/>
              </a:ext>
            </a:extLst>
          </p:cNvPr>
          <p:cNvSpPr>
            <a:spLocks noGrp="1"/>
          </p:cNvSpPr>
          <p:nvPr>
            <p:ph type="title"/>
          </p:nvPr>
        </p:nvSpPr>
        <p:spPr/>
        <p:txBody>
          <a:bodyPr>
            <a:normAutofit fontScale="90000"/>
          </a:bodyPr>
          <a:lstStyle/>
          <a:p>
            <a:r>
              <a:rPr lang="en-US" dirty="0"/>
              <a:t>Clinical phenotypes and comorbid conditions in </a:t>
            </a:r>
            <a:r>
              <a:rPr lang="en-US" dirty="0" err="1"/>
              <a:t>HFpEF</a:t>
            </a:r>
            <a:endParaRPr lang="en-US" dirty="0"/>
          </a:p>
        </p:txBody>
      </p:sp>
      <p:grpSp>
        <p:nvGrpSpPr>
          <p:cNvPr id="4" name="Groupe 22">
            <a:extLst>
              <a:ext uri="{FF2B5EF4-FFF2-40B4-BE49-F238E27FC236}">
                <a16:creationId xmlns:a16="http://schemas.microsoft.com/office/drawing/2014/main" id="{0B08F205-5A96-4364-B809-71E710042301}"/>
              </a:ext>
            </a:extLst>
          </p:cNvPr>
          <p:cNvGrpSpPr/>
          <p:nvPr/>
        </p:nvGrpSpPr>
        <p:grpSpPr>
          <a:xfrm>
            <a:off x="1951550" y="2084851"/>
            <a:ext cx="8288900" cy="3118363"/>
            <a:chOff x="1966185" y="2268028"/>
            <a:chExt cx="8288900" cy="3118362"/>
          </a:xfrm>
        </p:grpSpPr>
        <p:sp>
          <p:nvSpPr>
            <p:cNvPr id="5" name="Teardrop 40">
              <a:extLst>
                <a:ext uri="{FF2B5EF4-FFF2-40B4-BE49-F238E27FC236}">
                  <a16:creationId xmlns:a16="http://schemas.microsoft.com/office/drawing/2014/main" id="{A649D13A-953D-4259-9DB6-11A0AF339070}"/>
                </a:ext>
              </a:extLst>
            </p:cNvPr>
            <p:cNvSpPr/>
            <p:nvPr/>
          </p:nvSpPr>
          <p:spPr>
            <a:xfrm rot="7980000" flipH="1">
              <a:off x="1966185" y="2706969"/>
              <a:ext cx="2304000" cy="2304000"/>
            </a:xfrm>
            <a:prstGeom prst="teardrop">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sz="1600" kern="0" dirty="0">
                <a:solidFill>
                  <a:sysClr val="windowText" lastClr="000000"/>
                </a:solidFill>
                <a:latin typeface="Arial Nova Cond" panose="020B0506020202020204" pitchFamily="34" charset="0"/>
              </a:endParaRPr>
            </a:p>
          </p:txBody>
        </p:sp>
        <p:sp>
          <p:nvSpPr>
            <p:cNvPr id="6" name="Teardrop 3">
              <a:extLst>
                <a:ext uri="{FF2B5EF4-FFF2-40B4-BE49-F238E27FC236}">
                  <a16:creationId xmlns:a16="http://schemas.microsoft.com/office/drawing/2014/main" id="{010854EF-B25F-402A-927B-A21A805BCCA0}"/>
                </a:ext>
              </a:extLst>
            </p:cNvPr>
            <p:cNvSpPr/>
            <p:nvPr/>
          </p:nvSpPr>
          <p:spPr>
            <a:xfrm rot="13560000">
              <a:off x="7951085" y="2653727"/>
              <a:ext cx="2304000" cy="2304000"/>
            </a:xfrm>
            <a:prstGeom prst="teardrop">
              <a:avLst/>
            </a:prstGeom>
            <a:solidFill>
              <a:srgbClr val="C8EA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CA" sz="1600" kern="0" dirty="0">
                <a:solidFill>
                  <a:sysClr val="windowText" lastClr="000000"/>
                </a:solidFill>
                <a:latin typeface="Arial Nova Cond" panose="020B0506020202020204" pitchFamily="34" charset="0"/>
              </a:endParaRPr>
            </a:p>
          </p:txBody>
        </p:sp>
        <p:sp>
          <p:nvSpPr>
            <p:cNvPr id="7" name="Oval 10">
              <a:extLst>
                <a:ext uri="{FF2B5EF4-FFF2-40B4-BE49-F238E27FC236}">
                  <a16:creationId xmlns:a16="http://schemas.microsoft.com/office/drawing/2014/main" id="{C1599A30-7D2D-4021-B73B-2D976C2F43D1}"/>
                </a:ext>
              </a:extLst>
            </p:cNvPr>
            <p:cNvSpPr/>
            <p:nvPr/>
          </p:nvSpPr>
          <p:spPr>
            <a:xfrm>
              <a:off x="6679025" y="3144456"/>
              <a:ext cx="1368000" cy="1296000"/>
            </a:xfrm>
            <a:prstGeom prst="ellipse">
              <a:avLst/>
            </a:prstGeom>
            <a:solidFill>
              <a:srgbClr val="C8EAF8"/>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r>
                <a:rPr lang="en-CA" b="1" kern="0" dirty="0">
                  <a:solidFill>
                    <a:schemeClr val="tx1"/>
                  </a:solidFill>
                  <a:latin typeface="Arial Nova Cond" panose="020B0506020202020204" pitchFamily="34" charset="0"/>
                </a:rPr>
                <a:t>Obesity</a:t>
              </a:r>
            </a:p>
          </p:txBody>
        </p:sp>
        <p:sp>
          <p:nvSpPr>
            <p:cNvPr id="8" name="Oval 11">
              <a:extLst>
                <a:ext uri="{FF2B5EF4-FFF2-40B4-BE49-F238E27FC236}">
                  <a16:creationId xmlns:a16="http://schemas.microsoft.com/office/drawing/2014/main" id="{07174048-88F8-4E7F-AE8F-64780F5B0DAA}"/>
                </a:ext>
              </a:extLst>
            </p:cNvPr>
            <p:cNvSpPr/>
            <p:nvPr/>
          </p:nvSpPr>
          <p:spPr>
            <a:xfrm>
              <a:off x="4160152" y="3144456"/>
              <a:ext cx="1368000" cy="1296000"/>
            </a:xfrm>
            <a:prstGeom prst="ellipse">
              <a:avLst/>
            </a:prstGeom>
            <a:solidFill>
              <a:srgbClr val="0070C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377"/>
              <a:r>
                <a:rPr lang="en-CA" b="1" kern="0" dirty="0">
                  <a:solidFill>
                    <a:sysClr val="windowText" lastClr="000000"/>
                  </a:solidFill>
                  <a:latin typeface="Arial Nova Cond" panose="020B0506020202020204" pitchFamily="34" charset="0"/>
                </a:rPr>
                <a:t>Aging</a:t>
              </a:r>
            </a:p>
          </p:txBody>
        </p:sp>
        <p:sp>
          <p:nvSpPr>
            <p:cNvPr id="9" name="Oval 12">
              <a:extLst>
                <a:ext uri="{FF2B5EF4-FFF2-40B4-BE49-F238E27FC236}">
                  <a16:creationId xmlns:a16="http://schemas.microsoft.com/office/drawing/2014/main" id="{7A47676C-B84A-4F23-8B50-BB18A89018F8}"/>
                </a:ext>
              </a:extLst>
            </p:cNvPr>
            <p:cNvSpPr/>
            <p:nvPr/>
          </p:nvSpPr>
          <p:spPr>
            <a:xfrm>
              <a:off x="5439074" y="2268028"/>
              <a:ext cx="1332000" cy="1116000"/>
            </a:xfrm>
            <a:prstGeom prst="ellipse">
              <a:avLst/>
            </a:prstGeom>
            <a:solidFill>
              <a:srgbClr val="2AACE2">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377"/>
              <a:r>
                <a:rPr lang="en-CA" b="1" kern="0" dirty="0" err="1">
                  <a:solidFill>
                    <a:schemeClr val="tx1"/>
                  </a:solidFill>
                  <a:latin typeface="Arial Nova Cond" panose="020B0506020202020204" pitchFamily="34" charset="0"/>
                </a:rPr>
                <a:t>Pulm</a:t>
              </a:r>
              <a:r>
                <a:rPr lang="en-CA" b="1" kern="0" dirty="0">
                  <a:solidFill>
                    <a:schemeClr val="tx1"/>
                  </a:solidFill>
                  <a:latin typeface="Arial Nova Cond" panose="020B0506020202020204" pitchFamily="34" charset="0"/>
                </a:rPr>
                <a:t> HTN</a:t>
              </a:r>
            </a:p>
            <a:p>
              <a:pPr algn="ctr" defTabSz="914377"/>
              <a:r>
                <a:rPr lang="en-CA" b="1" kern="0" dirty="0">
                  <a:solidFill>
                    <a:schemeClr val="tx1"/>
                  </a:solidFill>
                  <a:latin typeface="Arial Nova Cond" panose="020B0506020202020204" pitchFamily="34" charset="0"/>
                </a:rPr>
                <a:t>50%</a:t>
              </a:r>
            </a:p>
          </p:txBody>
        </p:sp>
        <p:sp>
          <p:nvSpPr>
            <p:cNvPr id="10" name="Oval 13">
              <a:extLst>
                <a:ext uri="{FF2B5EF4-FFF2-40B4-BE49-F238E27FC236}">
                  <a16:creationId xmlns:a16="http://schemas.microsoft.com/office/drawing/2014/main" id="{A75A71BC-160F-490C-88D2-79F48C85A30B}"/>
                </a:ext>
              </a:extLst>
            </p:cNvPr>
            <p:cNvSpPr/>
            <p:nvPr/>
          </p:nvSpPr>
          <p:spPr>
            <a:xfrm>
              <a:off x="5439074" y="4270390"/>
              <a:ext cx="1332000" cy="1116000"/>
            </a:xfrm>
            <a:prstGeom prst="ellipse">
              <a:avLst/>
            </a:prstGeom>
            <a:solidFill>
              <a:srgbClr val="2AACE2">
                <a:alpha val="6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377"/>
              <a:r>
                <a:rPr lang="en-CA" b="1" kern="0" dirty="0">
                  <a:solidFill>
                    <a:schemeClr val="tx1"/>
                  </a:solidFill>
                  <a:latin typeface="Arial Nova Cond" panose="020B0506020202020204" pitchFamily="34" charset="0"/>
                </a:rPr>
                <a:t>CAD</a:t>
              </a:r>
            </a:p>
            <a:p>
              <a:pPr algn="ctr" defTabSz="914377"/>
              <a:r>
                <a:rPr lang="en-CA" b="1" kern="0" dirty="0">
                  <a:solidFill>
                    <a:schemeClr val="tx1"/>
                  </a:solidFill>
                  <a:latin typeface="Arial Nova Cond" panose="020B0506020202020204" pitchFamily="34" charset="0"/>
                </a:rPr>
                <a:t>35-53%</a:t>
              </a:r>
            </a:p>
          </p:txBody>
        </p:sp>
        <p:sp>
          <p:nvSpPr>
            <p:cNvPr id="11" name="Oval 14">
              <a:extLst>
                <a:ext uri="{FF2B5EF4-FFF2-40B4-BE49-F238E27FC236}">
                  <a16:creationId xmlns:a16="http://schemas.microsoft.com/office/drawing/2014/main" id="{B5D7C525-57D7-4106-94C1-2BE940A4DF52}"/>
                </a:ext>
              </a:extLst>
            </p:cNvPr>
            <p:cNvSpPr/>
            <p:nvPr/>
          </p:nvSpPr>
          <p:spPr>
            <a:xfrm>
              <a:off x="5309067" y="3126274"/>
              <a:ext cx="1584000" cy="1332000"/>
            </a:xfrm>
            <a:prstGeom prst="ellipse">
              <a:avLst/>
            </a:prstGeom>
            <a:solidFill>
              <a:srgbClr val="2AACE2">
                <a:alpha val="50000"/>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14377"/>
              <a:r>
                <a:rPr lang="en-CA" b="1" kern="0" dirty="0">
                  <a:solidFill>
                    <a:schemeClr val="tx1"/>
                  </a:solidFill>
                  <a:latin typeface="Arial Nova Cond" panose="020B0506020202020204" pitchFamily="34" charset="0"/>
                </a:rPr>
                <a:t>Hypertension</a:t>
              </a:r>
            </a:p>
            <a:p>
              <a:pPr algn="ctr" defTabSz="914377"/>
              <a:r>
                <a:rPr lang="en-CA" b="1" kern="0" dirty="0">
                  <a:solidFill>
                    <a:schemeClr val="tx1"/>
                  </a:solidFill>
                  <a:latin typeface="Arial Nova Cond" panose="020B0506020202020204" pitchFamily="34" charset="0"/>
                </a:rPr>
                <a:t>60-89%</a:t>
              </a:r>
            </a:p>
          </p:txBody>
        </p:sp>
        <p:sp>
          <p:nvSpPr>
            <p:cNvPr id="12" name="TextBox 15">
              <a:extLst>
                <a:ext uri="{FF2B5EF4-FFF2-40B4-BE49-F238E27FC236}">
                  <a16:creationId xmlns:a16="http://schemas.microsoft.com/office/drawing/2014/main" id="{800FFA01-1394-41FD-AC64-B3B29DC13ECB}"/>
                </a:ext>
              </a:extLst>
            </p:cNvPr>
            <p:cNvSpPr txBox="1"/>
            <p:nvPr/>
          </p:nvSpPr>
          <p:spPr>
            <a:xfrm>
              <a:off x="2400401" y="2956776"/>
              <a:ext cx="1410643" cy="492443"/>
            </a:xfrm>
            <a:prstGeom prst="rect">
              <a:avLst/>
            </a:prstGeom>
            <a:noFill/>
          </p:spPr>
          <p:txBody>
            <a:bodyPr wrap="none" lIns="0" tIns="0" rIns="0" bIns="0" rtlCol="0">
              <a:spAutoFit/>
            </a:bodyPr>
            <a:lstStyle/>
            <a:p>
              <a:pPr algn="ctr" defTabSz="914377"/>
              <a:r>
                <a:rPr lang="en-CA" sz="1600" b="1" kern="0" dirty="0">
                  <a:solidFill>
                    <a:schemeClr val="bg1"/>
                  </a:solidFill>
                  <a:latin typeface="Arial Nova Cond" panose="020B0506020202020204" pitchFamily="34" charset="0"/>
                </a:rPr>
                <a:t>Atrial Fibrillation</a:t>
              </a:r>
            </a:p>
            <a:p>
              <a:pPr algn="ctr" defTabSz="914377"/>
              <a:r>
                <a:rPr lang="en-CA" sz="1600" b="1" kern="0" dirty="0">
                  <a:solidFill>
                    <a:schemeClr val="bg1"/>
                  </a:solidFill>
                  <a:latin typeface="Arial Nova Cond" panose="020B0506020202020204" pitchFamily="34" charset="0"/>
                </a:rPr>
                <a:t>29-51%</a:t>
              </a:r>
            </a:p>
          </p:txBody>
        </p:sp>
        <p:sp>
          <p:nvSpPr>
            <p:cNvPr id="13" name="TextBox 16">
              <a:extLst>
                <a:ext uri="{FF2B5EF4-FFF2-40B4-BE49-F238E27FC236}">
                  <a16:creationId xmlns:a16="http://schemas.microsoft.com/office/drawing/2014/main" id="{B31213DF-D6EF-4FB0-8196-57A596627BF3}"/>
                </a:ext>
              </a:extLst>
            </p:cNvPr>
            <p:cNvSpPr txBox="1"/>
            <p:nvPr/>
          </p:nvSpPr>
          <p:spPr>
            <a:xfrm>
              <a:off x="2033055" y="3526946"/>
              <a:ext cx="642805" cy="492443"/>
            </a:xfrm>
            <a:prstGeom prst="rect">
              <a:avLst/>
            </a:prstGeom>
            <a:noFill/>
          </p:spPr>
          <p:txBody>
            <a:bodyPr wrap="none" lIns="0" tIns="0" rIns="0" bIns="0" rtlCol="0">
              <a:spAutoFit/>
            </a:bodyPr>
            <a:lstStyle/>
            <a:p>
              <a:pPr algn="ctr" defTabSz="914377"/>
              <a:r>
                <a:rPr lang="en-CA" sz="1600" b="1" kern="0" dirty="0">
                  <a:solidFill>
                    <a:schemeClr val="bg1"/>
                  </a:solidFill>
                  <a:latin typeface="Arial Nova Cond" panose="020B0506020202020204" pitchFamily="34" charset="0"/>
                </a:rPr>
                <a:t>Anemia</a:t>
              </a:r>
            </a:p>
            <a:p>
              <a:pPr algn="ctr" defTabSz="914377"/>
              <a:r>
                <a:rPr lang="en-CA" sz="1600" b="1" kern="0" dirty="0">
                  <a:solidFill>
                    <a:schemeClr val="bg1"/>
                  </a:solidFill>
                  <a:latin typeface="Arial Nova Cond" panose="020B0506020202020204" pitchFamily="34" charset="0"/>
                </a:rPr>
                <a:t>30-60%</a:t>
              </a:r>
            </a:p>
          </p:txBody>
        </p:sp>
        <p:sp>
          <p:nvSpPr>
            <p:cNvPr id="14" name="TextBox 17">
              <a:extLst>
                <a:ext uri="{FF2B5EF4-FFF2-40B4-BE49-F238E27FC236}">
                  <a16:creationId xmlns:a16="http://schemas.microsoft.com/office/drawing/2014/main" id="{B631DAC8-224F-4CF5-BC8B-CBF4AE7651F5}"/>
                </a:ext>
              </a:extLst>
            </p:cNvPr>
            <p:cNvSpPr txBox="1"/>
            <p:nvPr/>
          </p:nvSpPr>
          <p:spPr>
            <a:xfrm>
              <a:off x="2333545" y="4176906"/>
              <a:ext cx="480901" cy="492443"/>
            </a:xfrm>
            <a:prstGeom prst="rect">
              <a:avLst/>
            </a:prstGeom>
            <a:noFill/>
          </p:spPr>
          <p:txBody>
            <a:bodyPr wrap="none" lIns="0" tIns="0" rIns="0" bIns="0" rtlCol="0">
              <a:spAutoFit/>
            </a:bodyPr>
            <a:lstStyle/>
            <a:p>
              <a:pPr algn="ctr" defTabSz="914377"/>
              <a:r>
                <a:rPr lang="en-CA" sz="1600" b="1" kern="0" dirty="0">
                  <a:solidFill>
                    <a:schemeClr val="bg1"/>
                  </a:solidFill>
                  <a:latin typeface="Arial Nova Cond" panose="020B0506020202020204" pitchFamily="34" charset="0"/>
                </a:rPr>
                <a:t>COPD</a:t>
              </a:r>
            </a:p>
            <a:p>
              <a:pPr algn="ctr" defTabSz="914377"/>
              <a:r>
                <a:rPr lang="en-CA" sz="1600" b="1" kern="0" dirty="0">
                  <a:solidFill>
                    <a:schemeClr val="bg1"/>
                  </a:solidFill>
                  <a:latin typeface="Arial Nova Cond" panose="020B0506020202020204" pitchFamily="34" charset="0"/>
                </a:rPr>
                <a:t>30%</a:t>
              </a:r>
            </a:p>
          </p:txBody>
        </p:sp>
        <p:sp>
          <p:nvSpPr>
            <p:cNvPr id="15" name="TextBox 18">
              <a:extLst>
                <a:ext uri="{FF2B5EF4-FFF2-40B4-BE49-F238E27FC236}">
                  <a16:creationId xmlns:a16="http://schemas.microsoft.com/office/drawing/2014/main" id="{1C86D922-5CF1-498C-8820-5255764190FC}"/>
                </a:ext>
              </a:extLst>
            </p:cNvPr>
            <p:cNvSpPr txBox="1"/>
            <p:nvPr/>
          </p:nvSpPr>
          <p:spPr>
            <a:xfrm>
              <a:off x="3002034" y="4422461"/>
              <a:ext cx="642805" cy="492443"/>
            </a:xfrm>
            <a:prstGeom prst="rect">
              <a:avLst/>
            </a:prstGeom>
            <a:noFill/>
          </p:spPr>
          <p:txBody>
            <a:bodyPr wrap="none" lIns="0" tIns="0" rIns="0" bIns="0" rtlCol="0">
              <a:spAutoFit/>
            </a:bodyPr>
            <a:lstStyle/>
            <a:p>
              <a:pPr algn="ctr" defTabSz="914377"/>
              <a:r>
                <a:rPr lang="en-CA" sz="1600" b="1" kern="0" dirty="0">
                  <a:solidFill>
                    <a:schemeClr val="bg1"/>
                  </a:solidFill>
                  <a:latin typeface="Arial Nova Cond" panose="020B0506020202020204" pitchFamily="34" charset="0"/>
                </a:rPr>
                <a:t>Frailty</a:t>
              </a:r>
            </a:p>
            <a:p>
              <a:pPr algn="ctr" defTabSz="914377"/>
              <a:r>
                <a:rPr lang="en-CA" sz="1600" b="1" kern="0" dirty="0">
                  <a:solidFill>
                    <a:schemeClr val="bg1"/>
                  </a:solidFill>
                  <a:latin typeface="Arial Nova Cond" panose="020B0506020202020204" pitchFamily="34" charset="0"/>
                </a:rPr>
                <a:t>20-74%</a:t>
              </a:r>
            </a:p>
          </p:txBody>
        </p:sp>
        <p:sp>
          <p:nvSpPr>
            <p:cNvPr id="16" name="TextBox 21">
              <a:extLst>
                <a:ext uri="{FF2B5EF4-FFF2-40B4-BE49-F238E27FC236}">
                  <a16:creationId xmlns:a16="http://schemas.microsoft.com/office/drawing/2014/main" id="{CA436754-23A5-4EC5-BDE9-956B9EBB0753}"/>
                </a:ext>
              </a:extLst>
            </p:cNvPr>
            <p:cNvSpPr txBox="1"/>
            <p:nvPr/>
          </p:nvSpPr>
          <p:spPr>
            <a:xfrm>
              <a:off x="8568036" y="4341141"/>
              <a:ext cx="743794" cy="492443"/>
            </a:xfrm>
            <a:prstGeom prst="rect">
              <a:avLst/>
            </a:prstGeom>
            <a:noFill/>
          </p:spPr>
          <p:txBody>
            <a:bodyPr wrap="none" lIns="0" tIns="0" rIns="0" bIns="0" rtlCol="0">
              <a:spAutoFit/>
            </a:bodyPr>
            <a:lstStyle/>
            <a:p>
              <a:pPr algn="ctr" defTabSz="914377"/>
              <a:r>
                <a:rPr lang="en-CA" sz="1600" b="1" kern="0" dirty="0">
                  <a:solidFill>
                    <a:schemeClr val="tx1">
                      <a:lumMod val="75000"/>
                      <a:lumOff val="25000"/>
                    </a:schemeClr>
                  </a:solidFill>
                  <a:latin typeface="Arial Nova Cond" panose="020B0506020202020204" pitchFamily="34" charset="0"/>
                </a:rPr>
                <a:t>Diabetes</a:t>
              </a:r>
            </a:p>
            <a:p>
              <a:pPr algn="ctr" defTabSz="914377"/>
              <a:r>
                <a:rPr lang="en-CA" sz="1600" b="1" kern="0" dirty="0">
                  <a:solidFill>
                    <a:schemeClr val="tx1">
                      <a:lumMod val="75000"/>
                      <a:lumOff val="25000"/>
                    </a:schemeClr>
                  </a:solidFill>
                  <a:latin typeface="Arial Nova Cond" panose="020B0506020202020204" pitchFamily="34" charset="0"/>
                </a:rPr>
                <a:t>45%</a:t>
              </a:r>
            </a:p>
          </p:txBody>
        </p:sp>
        <p:sp>
          <p:nvSpPr>
            <p:cNvPr id="17" name="TextBox 22">
              <a:extLst>
                <a:ext uri="{FF2B5EF4-FFF2-40B4-BE49-F238E27FC236}">
                  <a16:creationId xmlns:a16="http://schemas.microsoft.com/office/drawing/2014/main" id="{40A16F4C-8712-4B3D-92CD-23157C66A4CB}"/>
                </a:ext>
              </a:extLst>
            </p:cNvPr>
            <p:cNvSpPr txBox="1"/>
            <p:nvPr/>
          </p:nvSpPr>
          <p:spPr>
            <a:xfrm>
              <a:off x="8773508" y="2867971"/>
              <a:ext cx="642805" cy="492443"/>
            </a:xfrm>
            <a:prstGeom prst="rect">
              <a:avLst/>
            </a:prstGeom>
            <a:noFill/>
          </p:spPr>
          <p:txBody>
            <a:bodyPr wrap="none" lIns="0" tIns="0" rIns="0" bIns="0" rtlCol="0">
              <a:spAutoFit/>
            </a:bodyPr>
            <a:lstStyle/>
            <a:p>
              <a:pPr algn="ctr" defTabSz="914377"/>
              <a:r>
                <a:rPr lang="en-CA" sz="1600" b="1" kern="0" dirty="0">
                  <a:solidFill>
                    <a:schemeClr val="tx1">
                      <a:lumMod val="75000"/>
                      <a:lumOff val="25000"/>
                    </a:schemeClr>
                  </a:solidFill>
                  <a:latin typeface="Arial Nova Cond" panose="020B0506020202020204" pitchFamily="34" charset="0"/>
                </a:rPr>
                <a:t>CKD</a:t>
              </a:r>
            </a:p>
            <a:p>
              <a:pPr algn="ctr" defTabSz="914377"/>
              <a:r>
                <a:rPr lang="en-CA" sz="1600" b="1" kern="0" dirty="0">
                  <a:solidFill>
                    <a:schemeClr val="tx1">
                      <a:lumMod val="75000"/>
                      <a:lumOff val="25000"/>
                    </a:schemeClr>
                  </a:solidFill>
                  <a:latin typeface="Arial Nova Cond" panose="020B0506020202020204" pitchFamily="34" charset="0"/>
                </a:rPr>
                <a:t>30-60%</a:t>
              </a:r>
            </a:p>
          </p:txBody>
        </p:sp>
        <p:sp>
          <p:nvSpPr>
            <p:cNvPr id="18" name="TextBox 23">
              <a:extLst>
                <a:ext uri="{FF2B5EF4-FFF2-40B4-BE49-F238E27FC236}">
                  <a16:creationId xmlns:a16="http://schemas.microsoft.com/office/drawing/2014/main" id="{FD463E36-F7C4-4FB8-9936-846E478FAC0D}"/>
                </a:ext>
              </a:extLst>
            </p:cNvPr>
            <p:cNvSpPr txBox="1"/>
            <p:nvPr/>
          </p:nvSpPr>
          <p:spPr>
            <a:xfrm>
              <a:off x="9140209" y="3552498"/>
              <a:ext cx="1021113" cy="738664"/>
            </a:xfrm>
            <a:prstGeom prst="rect">
              <a:avLst/>
            </a:prstGeom>
            <a:noFill/>
          </p:spPr>
          <p:txBody>
            <a:bodyPr wrap="none" lIns="0" tIns="0" rIns="0" bIns="0" rtlCol="0">
              <a:spAutoFit/>
            </a:bodyPr>
            <a:lstStyle/>
            <a:p>
              <a:pPr algn="ctr" defTabSz="914377"/>
              <a:r>
                <a:rPr lang="en-CA" sz="1600" b="1" kern="0" dirty="0">
                  <a:solidFill>
                    <a:schemeClr val="tx1">
                      <a:lumMod val="75000"/>
                      <a:lumOff val="25000"/>
                    </a:schemeClr>
                  </a:solidFill>
                  <a:latin typeface="Arial Nova Cond" panose="020B0506020202020204" pitchFamily="34" charset="0"/>
                </a:rPr>
                <a:t>Obstructive</a:t>
              </a:r>
              <a:br>
                <a:rPr lang="en-CA" sz="1600" b="1" kern="0" dirty="0">
                  <a:solidFill>
                    <a:schemeClr val="tx1">
                      <a:lumMod val="75000"/>
                      <a:lumOff val="25000"/>
                    </a:schemeClr>
                  </a:solidFill>
                  <a:latin typeface="Arial Nova Cond" panose="020B0506020202020204" pitchFamily="34" charset="0"/>
                </a:rPr>
              </a:br>
              <a:r>
                <a:rPr lang="en-CA" sz="1600" b="1" kern="0" dirty="0">
                  <a:solidFill>
                    <a:schemeClr val="tx1">
                      <a:lumMod val="75000"/>
                      <a:lumOff val="25000"/>
                    </a:schemeClr>
                  </a:solidFill>
                  <a:latin typeface="Arial Nova Cond" panose="020B0506020202020204" pitchFamily="34" charset="0"/>
                </a:rPr>
                <a:t>sleep apnea</a:t>
              </a:r>
            </a:p>
            <a:p>
              <a:pPr algn="ctr" defTabSz="914377"/>
              <a:r>
                <a:rPr lang="en-CA" sz="1600" b="1" kern="0" dirty="0">
                  <a:solidFill>
                    <a:schemeClr val="tx1">
                      <a:lumMod val="75000"/>
                      <a:lumOff val="25000"/>
                    </a:schemeClr>
                  </a:solidFill>
                  <a:latin typeface="Arial Nova Cond" panose="020B0506020202020204" pitchFamily="34" charset="0"/>
                </a:rPr>
                <a:t>40-62%</a:t>
              </a:r>
            </a:p>
          </p:txBody>
        </p:sp>
      </p:grpSp>
      <p:sp>
        <p:nvSpPr>
          <p:cNvPr id="19" name="Espace réservé du pied de page 1">
            <a:extLst>
              <a:ext uri="{FF2B5EF4-FFF2-40B4-BE49-F238E27FC236}">
                <a16:creationId xmlns:a16="http://schemas.microsoft.com/office/drawing/2014/main" id="{1F02950C-FEF0-498F-82A9-C6B43A0995DB}"/>
              </a:ext>
            </a:extLst>
          </p:cNvPr>
          <p:cNvSpPr>
            <a:spLocks noGrp="1"/>
          </p:cNvSpPr>
          <p:nvPr>
            <p:ph type="ftr" sz="quarter" idx="11"/>
          </p:nvPr>
        </p:nvSpPr>
        <p:spPr>
          <a:xfrm>
            <a:off x="627243" y="5282044"/>
            <a:ext cx="11085381" cy="523220"/>
          </a:xfrm>
        </p:spPr>
        <p:txBody>
          <a:bodyPr wrap="square">
            <a:spAutoFit/>
          </a:bodyPr>
          <a:lstStyle/>
          <a:p>
            <a:pPr algn="l" defTabSz="914377">
              <a:spcAft>
                <a:spcPts val="300"/>
              </a:spcAft>
            </a:pPr>
            <a:r>
              <a:rPr lang="en-CA" sz="1400" kern="0" dirty="0">
                <a:solidFill>
                  <a:schemeClr val="tx1"/>
                </a:solidFill>
                <a:latin typeface="Arial Nova Cond" panose="020B0506020202020204" pitchFamily="34" charset="0"/>
              </a:rPr>
              <a:t>CAD, coronary artery disease, CKD, chronic kidney disease; COPD, chronic obstructive pulmonary disease; </a:t>
            </a:r>
            <a:r>
              <a:rPr lang="en-CA" sz="1400" kern="0" dirty="0" err="1">
                <a:solidFill>
                  <a:schemeClr val="tx1"/>
                </a:solidFill>
                <a:latin typeface="Arial Nova Cond" panose="020B0506020202020204" pitchFamily="34" charset="0"/>
              </a:rPr>
              <a:t>HFpEF</a:t>
            </a:r>
            <a:r>
              <a:rPr lang="en-CA" sz="1400" kern="0" dirty="0">
                <a:solidFill>
                  <a:schemeClr val="tx1"/>
                </a:solidFill>
                <a:latin typeface="Arial Nova Cond" panose="020B0506020202020204" pitchFamily="34" charset="0"/>
              </a:rPr>
              <a:t>, heart failure with preserved ejection fraction; </a:t>
            </a:r>
            <a:r>
              <a:rPr lang="en-CA" sz="1400" kern="0" dirty="0" err="1">
                <a:solidFill>
                  <a:schemeClr val="tx1"/>
                </a:solidFill>
                <a:latin typeface="Arial Nova Cond" panose="020B0506020202020204" pitchFamily="34" charset="0"/>
              </a:rPr>
              <a:t>Pulm</a:t>
            </a:r>
            <a:r>
              <a:rPr lang="en-CA" sz="1400" kern="0" dirty="0">
                <a:solidFill>
                  <a:schemeClr val="tx1"/>
                </a:solidFill>
                <a:latin typeface="Arial Nova Cond" panose="020B0506020202020204" pitchFamily="34" charset="0"/>
              </a:rPr>
              <a:t> HTN, pulmonary hypertension.</a:t>
            </a:r>
          </a:p>
        </p:txBody>
      </p:sp>
      <p:sp>
        <p:nvSpPr>
          <p:cNvPr id="21" name="Espace réservé du pied de page 1">
            <a:extLst>
              <a:ext uri="{FF2B5EF4-FFF2-40B4-BE49-F238E27FC236}">
                <a16:creationId xmlns:a16="http://schemas.microsoft.com/office/drawing/2014/main" id="{EA407DE4-B44C-4381-BCBE-105E566FEBFD}"/>
              </a:ext>
            </a:extLst>
          </p:cNvPr>
          <p:cNvSpPr txBox="1">
            <a:spLocks/>
          </p:cNvSpPr>
          <p:nvPr/>
        </p:nvSpPr>
        <p:spPr>
          <a:xfrm>
            <a:off x="741846" y="1092695"/>
            <a:ext cx="8833811" cy="369332"/>
          </a:xfrm>
          <a:prstGeom prst="rect">
            <a:avLst/>
          </a:prstGeom>
        </p:spPr>
        <p:txBody>
          <a:bodyPr vert="horz" wrap="square" lIns="91440" tIns="45720" rIns="91440" bIns="4572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l" defTabSz="914377">
              <a:spcAft>
                <a:spcPts val="300"/>
              </a:spcAft>
            </a:pPr>
            <a:r>
              <a:rPr lang="en-CA" sz="1800" dirty="0">
                <a:solidFill>
                  <a:schemeClr val="tx1"/>
                </a:solidFill>
                <a:latin typeface="Arial Nova Cond" panose="020B0506020202020204" pitchFamily="34" charset="0"/>
              </a:rPr>
              <a:t>Hypertension is a major risk factor for HFpEF</a:t>
            </a:r>
            <a:r>
              <a:rPr lang="en-CA" sz="1800" baseline="30000" dirty="0">
                <a:solidFill>
                  <a:schemeClr val="tx1"/>
                </a:solidFill>
                <a:latin typeface="Arial Nova Cond" panose="020B0506020202020204" pitchFamily="34" charset="0"/>
              </a:rPr>
              <a:t>1</a:t>
            </a:r>
          </a:p>
        </p:txBody>
      </p:sp>
      <p:sp>
        <p:nvSpPr>
          <p:cNvPr id="22" name="TextBox 8">
            <a:extLst>
              <a:ext uri="{FF2B5EF4-FFF2-40B4-BE49-F238E27FC236}">
                <a16:creationId xmlns:a16="http://schemas.microsoft.com/office/drawing/2014/main" id="{DD24ED6C-E737-44E9-817E-2451E50A03F5}"/>
              </a:ext>
            </a:extLst>
          </p:cNvPr>
          <p:cNvSpPr txBox="1"/>
          <p:nvPr/>
        </p:nvSpPr>
        <p:spPr>
          <a:xfrm>
            <a:off x="2796218" y="1700808"/>
            <a:ext cx="6599564" cy="369332"/>
          </a:xfrm>
          <a:prstGeom prst="rect">
            <a:avLst/>
          </a:prstGeom>
          <a:noFill/>
        </p:spPr>
        <p:txBody>
          <a:bodyPr wrap="none" lIns="0" tIns="0" rIns="0" bIns="0" rtlCol="0">
            <a:spAutoFit/>
          </a:bodyPr>
          <a:lstStyle/>
          <a:p>
            <a:pPr defTabSz="914377"/>
            <a:r>
              <a:rPr lang="en-CA" sz="2400" b="1" kern="0" dirty="0">
                <a:solidFill>
                  <a:sysClr val="windowText" lastClr="000000"/>
                </a:solidFill>
                <a:latin typeface="Arial Nova Cond" panose="020B0506020202020204" pitchFamily="34" charset="0"/>
              </a:rPr>
              <a:t>% of patients with </a:t>
            </a:r>
            <a:r>
              <a:rPr lang="en-CA" sz="2400" b="1" kern="0" dirty="0" err="1">
                <a:solidFill>
                  <a:sysClr val="windowText" lastClr="000000"/>
                </a:solidFill>
                <a:latin typeface="Arial Nova Cond" panose="020B0506020202020204" pitchFamily="34" charset="0"/>
              </a:rPr>
              <a:t>HFpEF</a:t>
            </a:r>
            <a:r>
              <a:rPr lang="en-CA" sz="2400" b="1" kern="0" dirty="0">
                <a:solidFill>
                  <a:sysClr val="windowText" lastClr="000000"/>
                </a:solidFill>
                <a:latin typeface="Arial Nova Cond" panose="020B0506020202020204" pitchFamily="34" charset="0"/>
              </a:rPr>
              <a:t> and additional comorbidity</a:t>
            </a:r>
          </a:p>
        </p:txBody>
      </p:sp>
      <p:sp>
        <p:nvSpPr>
          <p:cNvPr id="23" name="Espace réservé du pied de page 1">
            <a:extLst>
              <a:ext uri="{FF2B5EF4-FFF2-40B4-BE49-F238E27FC236}">
                <a16:creationId xmlns:a16="http://schemas.microsoft.com/office/drawing/2014/main" id="{D95D9DA7-4C5C-4354-9E6E-0B629CBDA7F6}"/>
              </a:ext>
            </a:extLst>
          </p:cNvPr>
          <p:cNvSpPr txBox="1">
            <a:spLocks/>
          </p:cNvSpPr>
          <p:nvPr/>
        </p:nvSpPr>
        <p:spPr>
          <a:xfrm>
            <a:off x="610847" y="5778405"/>
            <a:ext cx="11245793" cy="500137"/>
          </a:xfrm>
          <a:prstGeom prst="rect">
            <a:avLst/>
          </a:prstGeom>
        </p:spPr>
        <p:txBody>
          <a:bodyPr vert="horz" wrap="square" lIns="91440" tIns="45720" rIns="91440" bIns="4572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marL="228600" indent="-228600" algn="l" defTabSz="914377">
              <a:spcAft>
                <a:spcPts val="300"/>
              </a:spcAft>
              <a:buAutoNum type="arabicPeriod"/>
            </a:pPr>
            <a:r>
              <a:rPr lang="en-CA" dirty="0">
                <a:solidFill>
                  <a:schemeClr val="tx1"/>
                </a:solidFill>
                <a:latin typeface="Arial Nova Cond" panose="020B0506020202020204" pitchFamily="34" charset="0"/>
              </a:rPr>
              <a:t>Yancy CW et al. Circulation. 2013;128:e240-e327.   2.  Samson R. et al. J Am Heart Assoc. 2016;5(1):e002477. doi:10.1161/JAHA.115.002477. </a:t>
            </a:r>
          </a:p>
          <a:p>
            <a:pPr algn="l" defTabSz="914377">
              <a:spcAft>
                <a:spcPts val="300"/>
              </a:spcAft>
            </a:pPr>
            <a:r>
              <a:rPr lang="en-CA" dirty="0">
                <a:solidFill>
                  <a:schemeClr val="tx1"/>
                </a:solidFill>
                <a:latin typeface="Arial Nova Cond" panose="020B0506020202020204" pitchFamily="34" charset="0"/>
              </a:rPr>
              <a:t>3.   </a:t>
            </a:r>
            <a:r>
              <a:rPr lang="en-CA" dirty="0" err="1">
                <a:solidFill>
                  <a:schemeClr val="tx1"/>
                </a:solidFill>
                <a:latin typeface="Arial Nova Cond" panose="020B0506020202020204" pitchFamily="34" charset="0"/>
              </a:rPr>
              <a:t>Guazzi</a:t>
            </a:r>
            <a:r>
              <a:rPr lang="en-CA" dirty="0">
                <a:solidFill>
                  <a:schemeClr val="tx1"/>
                </a:solidFill>
                <a:latin typeface="Arial Nova Cond" panose="020B0506020202020204" pitchFamily="34" charset="0"/>
              </a:rPr>
              <a:t> M. Circ Heart Fail. 2014;7:367-377.</a:t>
            </a:r>
          </a:p>
        </p:txBody>
      </p:sp>
    </p:spTree>
    <p:extLst>
      <p:ext uri="{BB962C8B-B14F-4D97-AF65-F5344CB8AC3E}">
        <p14:creationId xmlns:p14="http://schemas.microsoft.com/office/powerpoint/2010/main" val="245448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591E2FC-948A-4312-8AB9-C99FB192258A}"/>
              </a:ext>
            </a:extLst>
          </p:cNvPr>
          <p:cNvSpPr/>
          <p:nvPr/>
        </p:nvSpPr>
        <p:spPr>
          <a:xfrm>
            <a:off x="10704512" y="5445224"/>
            <a:ext cx="136815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32D54-FD28-44E8-BE2F-473EB42BF8BC}"/>
              </a:ext>
            </a:extLst>
          </p:cNvPr>
          <p:cNvSpPr>
            <a:spLocks noGrp="1"/>
          </p:cNvSpPr>
          <p:nvPr>
            <p:ph type="title"/>
          </p:nvPr>
        </p:nvSpPr>
        <p:spPr/>
        <p:txBody>
          <a:bodyPr>
            <a:normAutofit/>
          </a:bodyPr>
          <a:lstStyle/>
          <a:p>
            <a:r>
              <a:rPr lang="en-US" dirty="0"/>
              <a:t>Mechanisms and models in HF</a:t>
            </a:r>
          </a:p>
        </p:txBody>
      </p:sp>
      <p:grpSp>
        <p:nvGrpSpPr>
          <p:cNvPr id="4" name="Group 4">
            <a:extLst>
              <a:ext uri="{FF2B5EF4-FFF2-40B4-BE49-F238E27FC236}">
                <a16:creationId xmlns:a16="http://schemas.microsoft.com/office/drawing/2014/main" id="{4DC4B0A4-C22B-44AE-A74E-26C1AB8231FB}"/>
              </a:ext>
            </a:extLst>
          </p:cNvPr>
          <p:cNvGrpSpPr>
            <a:grpSpLocks noChangeAspect="1"/>
          </p:cNvGrpSpPr>
          <p:nvPr/>
        </p:nvGrpSpPr>
        <p:grpSpPr bwMode="auto">
          <a:xfrm>
            <a:off x="896282" y="1962467"/>
            <a:ext cx="5127710" cy="4039013"/>
            <a:chOff x="528" y="1235"/>
            <a:chExt cx="3264" cy="2571"/>
          </a:xfrm>
        </p:grpSpPr>
        <p:sp>
          <p:nvSpPr>
            <p:cNvPr id="5" name="AutoShape 3">
              <a:extLst>
                <a:ext uri="{FF2B5EF4-FFF2-40B4-BE49-F238E27FC236}">
                  <a16:creationId xmlns:a16="http://schemas.microsoft.com/office/drawing/2014/main" id="{DFB20F95-E7C5-4141-9CED-048870B1C124}"/>
                </a:ext>
              </a:extLst>
            </p:cNvPr>
            <p:cNvSpPr>
              <a:spLocks noChangeAspect="1" noChangeArrowheads="1" noTextEdit="1"/>
            </p:cNvSpPr>
            <p:nvPr/>
          </p:nvSpPr>
          <p:spPr bwMode="auto">
            <a:xfrm>
              <a:off x="528" y="1235"/>
              <a:ext cx="3264" cy="257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6" name="Picture 5">
              <a:extLst>
                <a:ext uri="{FF2B5EF4-FFF2-40B4-BE49-F238E27FC236}">
                  <a16:creationId xmlns:a16="http://schemas.microsoft.com/office/drawing/2014/main" id="{D50094FF-6360-4D17-BFFF-C77C58801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 y="1235"/>
              <a:ext cx="3270" cy="257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7" name="Group 8">
            <a:extLst>
              <a:ext uri="{FF2B5EF4-FFF2-40B4-BE49-F238E27FC236}">
                <a16:creationId xmlns:a16="http://schemas.microsoft.com/office/drawing/2014/main" id="{19C116D2-0990-4522-9F05-BE04373C7A48}"/>
              </a:ext>
            </a:extLst>
          </p:cNvPr>
          <p:cNvGrpSpPr>
            <a:grpSpLocks noChangeAspect="1"/>
          </p:cNvGrpSpPr>
          <p:nvPr/>
        </p:nvGrpSpPr>
        <p:grpSpPr bwMode="auto">
          <a:xfrm>
            <a:off x="7177637" y="1112199"/>
            <a:ext cx="4064126" cy="4889281"/>
            <a:chOff x="4339" y="1150"/>
            <a:chExt cx="2362" cy="2741"/>
          </a:xfrm>
        </p:grpSpPr>
        <p:sp>
          <p:nvSpPr>
            <p:cNvPr id="8" name="AutoShape 7">
              <a:extLst>
                <a:ext uri="{FF2B5EF4-FFF2-40B4-BE49-F238E27FC236}">
                  <a16:creationId xmlns:a16="http://schemas.microsoft.com/office/drawing/2014/main" id="{AF841714-7ED7-457B-9F6E-41758C10AB35}"/>
                </a:ext>
              </a:extLst>
            </p:cNvPr>
            <p:cNvSpPr>
              <a:spLocks noChangeAspect="1" noChangeArrowheads="1" noTextEdit="1"/>
            </p:cNvSpPr>
            <p:nvPr/>
          </p:nvSpPr>
          <p:spPr bwMode="auto">
            <a:xfrm>
              <a:off x="4339" y="1150"/>
              <a:ext cx="2362" cy="2741"/>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9" name="Picture 9">
              <a:extLst>
                <a:ext uri="{FF2B5EF4-FFF2-40B4-BE49-F238E27FC236}">
                  <a16:creationId xmlns:a16="http://schemas.microsoft.com/office/drawing/2014/main" id="{FBEE00E3-0AB0-4DBC-85CF-6D563D7F39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 y="1150"/>
              <a:ext cx="2367" cy="2746"/>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37B201DE-1733-4107-A242-80D96E734004}"/>
              </a:ext>
            </a:extLst>
          </p:cNvPr>
          <p:cNvSpPr txBox="1"/>
          <p:nvPr/>
        </p:nvSpPr>
        <p:spPr>
          <a:xfrm>
            <a:off x="695400" y="6001543"/>
            <a:ext cx="6264696" cy="276999"/>
          </a:xfrm>
          <a:prstGeom prst="rect">
            <a:avLst/>
          </a:prstGeom>
          <a:noFill/>
        </p:spPr>
        <p:txBody>
          <a:bodyPr wrap="square" rtlCol="0">
            <a:spAutoFit/>
          </a:bodyPr>
          <a:lstStyle/>
          <a:p>
            <a:r>
              <a:rPr kumimoji="0" lang="fr-CA" sz="1200" b="0" i="1"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Circulation </a:t>
            </a:r>
            <a:r>
              <a:rPr kumimoji="0" lang="fr-CA" sz="1200" b="0" i="1"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Research</a:t>
            </a:r>
            <a:r>
              <a:rPr kumimoji="0" lang="fr-CA" sz="1200" b="0" i="1"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t>
            </a:r>
            <a:r>
              <a:rPr kumimoji="0" lang="fr-CA" sz="1200" b="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2021; 128: 1435-1450. DOI: 10.1161/CIRCRESAHA.121.31858</a:t>
            </a:r>
            <a:endParaRPr lang="en-US" sz="1100" dirty="0">
              <a:latin typeface="Arial Nova Cond" panose="020B0506020202020204" pitchFamily="34" charset="0"/>
            </a:endParaRPr>
          </a:p>
        </p:txBody>
      </p:sp>
      <p:sp>
        <p:nvSpPr>
          <p:cNvPr id="11" name="Rectangle 10">
            <a:extLst>
              <a:ext uri="{FF2B5EF4-FFF2-40B4-BE49-F238E27FC236}">
                <a16:creationId xmlns:a16="http://schemas.microsoft.com/office/drawing/2014/main" id="{0CE20687-F0BD-48B7-83F0-C45661043762}"/>
              </a:ext>
            </a:extLst>
          </p:cNvPr>
          <p:cNvSpPr/>
          <p:nvPr/>
        </p:nvSpPr>
        <p:spPr>
          <a:xfrm>
            <a:off x="3281327" y="1090082"/>
            <a:ext cx="2752091" cy="707886"/>
          </a:xfrm>
          <a:prstGeom prst="rect">
            <a:avLst/>
          </a:prstGeom>
          <a:solidFill>
            <a:srgbClr val="FF0000"/>
          </a:solidFill>
        </p:spPr>
        <p:txBody>
          <a:bodyPr wrap="square" lIns="91440" tIns="45720" rIns="91440" bIns="45720">
            <a:spAutoFit/>
          </a:bodyPr>
          <a:lstStyle/>
          <a:p>
            <a:pPr algn="ctr"/>
            <a:r>
              <a:rPr lang="en-US" sz="4000" b="1" dirty="0" err="1">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ova Cond" panose="020B0506020202020204" pitchFamily="34" charset="0"/>
              </a:rPr>
              <a:t>HFrEF</a:t>
            </a:r>
            <a:r>
              <a:rPr lang="en-US" sz="4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ova Cond" panose="020B0506020202020204" pitchFamily="34" charset="0"/>
              </a:rPr>
              <a:t> 2021</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Nova Cond" panose="020B0506020202020204" pitchFamily="34" charset="0"/>
            </a:endParaRPr>
          </a:p>
        </p:txBody>
      </p:sp>
      <p:pic>
        <p:nvPicPr>
          <p:cNvPr id="13" name="Picture 12">
            <a:extLst>
              <a:ext uri="{FF2B5EF4-FFF2-40B4-BE49-F238E27FC236}">
                <a16:creationId xmlns:a16="http://schemas.microsoft.com/office/drawing/2014/main" id="{65920E7E-863B-4A13-B95B-05D4B0846E2C}"/>
              </a:ext>
            </a:extLst>
          </p:cNvPr>
          <p:cNvPicPr>
            <a:picLocks noChangeAspect="1"/>
          </p:cNvPicPr>
          <p:nvPr/>
        </p:nvPicPr>
        <p:blipFill>
          <a:blip r:embed="rId5"/>
          <a:stretch>
            <a:fillRect/>
          </a:stretch>
        </p:blipFill>
        <p:spPr>
          <a:xfrm>
            <a:off x="795118" y="1199086"/>
            <a:ext cx="1628775" cy="457200"/>
          </a:xfrm>
          <a:prstGeom prst="rect">
            <a:avLst/>
          </a:prstGeom>
        </p:spPr>
      </p:pic>
    </p:spTree>
    <p:extLst>
      <p:ext uri="{BB962C8B-B14F-4D97-AF65-F5344CB8AC3E}">
        <p14:creationId xmlns:p14="http://schemas.microsoft.com/office/powerpoint/2010/main" val="2735185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EB53-64B7-46F7-90EB-4E045B8A0D1C}"/>
              </a:ext>
            </a:extLst>
          </p:cNvPr>
          <p:cNvSpPr>
            <a:spLocks noGrp="1"/>
          </p:cNvSpPr>
          <p:nvPr>
            <p:ph type="title"/>
          </p:nvPr>
        </p:nvSpPr>
        <p:spPr>
          <a:xfrm>
            <a:off x="695400" y="365125"/>
            <a:ext cx="11089232" cy="975643"/>
          </a:xfrm>
        </p:spPr>
        <p:txBody>
          <a:bodyPr>
            <a:normAutofit/>
          </a:bodyPr>
          <a:lstStyle/>
          <a:p>
            <a:r>
              <a:rPr lang="en-US" dirty="0"/>
              <a:t>HF risk persists after control of risk factors in T2DM</a:t>
            </a:r>
          </a:p>
        </p:txBody>
      </p:sp>
      <p:sp>
        <p:nvSpPr>
          <p:cNvPr id="8" name="TextBox 7">
            <a:extLst>
              <a:ext uri="{FF2B5EF4-FFF2-40B4-BE49-F238E27FC236}">
                <a16:creationId xmlns:a16="http://schemas.microsoft.com/office/drawing/2014/main" id="{00AEAC79-CC3A-4204-BD63-0B895319CF0F}"/>
              </a:ext>
            </a:extLst>
          </p:cNvPr>
          <p:cNvSpPr txBox="1"/>
          <p:nvPr/>
        </p:nvSpPr>
        <p:spPr>
          <a:xfrm>
            <a:off x="695400" y="5949280"/>
            <a:ext cx="5631323" cy="276999"/>
          </a:xfrm>
          <a:prstGeom prst="rect">
            <a:avLst/>
          </a:prstGeom>
          <a:noFill/>
        </p:spPr>
        <p:txBody>
          <a:bodyPr wrap="square" rtlCol="0">
            <a:spAutoFit/>
          </a:bodyPr>
          <a:lstStyle/>
          <a:p>
            <a:r>
              <a:rPr kumimoji="0" lang="fr-CA" sz="1200" b="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Rawshani</a:t>
            </a:r>
            <a:r>
              <a:rPr kumimoji="0" lang="fr-CA" sz="1200" b="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A, et al. N </a:t>
            </a:r>
            <a:r>
              <a:rPr kumimoji="0" lang="fr-CA" sz="1200" b="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Engl</a:t>
            </a:r>
            <a:r>
              <a:rPr kumimoji="0" lang="fr-CA" sz="1200" b="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J Med. 2018 </a:t>
            </a:r>
            <a:r>
              <a:rPr kumimoji="0" lang="fr-CA" sz="1200" b="0" u="none" strike="noStrike" kern="1200" cap="none" spc="0" normalizeH="0" baseline="0" noProof="0" dirty="0" err="1">
                <a:ln>
                  <a:noFill/>
                </a:ln>
                <a:solidFill>
                  <a:srgbClr val="000000"/>
                </a:solidFill>
                <a:effectLst/>
                <a:uLnTx/>
                <a:uFillTx/>
                <a:latin typeface="Arial Nova Cond" panose="020B0506020202020204" pitchFamily="34" charset="0"/>
                <a:ea typeface="+mn-ea"/>
                <a:cs typeface="+mn-cs"/>
              </a:rPr>
              <a:t>Aug</a:t>
            </a:r>
            <a:r>
              <a:rPr kumimoji="0" lang="fr-CA" sz="1200" b="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 16;379(7):633-644</a:t>
            </a:r>
            <a:endParaRPr lang="en-US" sz="1100" dirty="0">
              <a:latin typeface="Arial Nova Cond" panose="020B0506020202020204" pitchFamily="34" charset="0"/>
            </a:endParaRPr>
          </a:p>
        </p:txBody>
      </p:sp>
      <p:pic>
        <p:nvPicPr>
          <p:cNvPr id="9" name="Content Placeholder 7">
            <a:extLst>
              <a:ext uri="{FF2B5EF4-FFF2-40B4-BE49-F238E27FC236}">
                <a16:creationId xmlns:a16="http://schemas.microsoft.com/office/drawing/2014/main" id="{5D0D25A3-544D-4C4E-A05E-E05DF1732888}"/>
              </a:ext>
            </a:extLst>
          </p:cNvPr>
          <p:cNvPicPr>
            <a:picLocks noGrp="1" noChangeAspect="1"/>
          </p:cNvPicPr>
          <p:nvPr>
            <p:ph idx="1"/>
          </p:nvPr>
        </p:nvPicPr>
        <p:blipFill rotWithShape="1">
          <a:blip r:embed="rId3"/>
          <a:srcRect l="2879" t="7452"/>
          <a:stretch/>
        </p:blipFill>
        <p:spPr>
          <a:xfrm>
            <a:off x="1598111" y="1124744"/>
            <a:ext cx="8995778" cy="4821830"/>
          </a:xfrm>
          <a:prstGeom prst="rect">
            <a:avLst/>
          </a:prstGeom>
        </p:spPr>
      </p:pic>
    </p:spTree>
    <p:extLst>
      <p:ext uri="{BB962C8B-B14F-4D97-AF65-F5344CB8AC3E}">
        <p14:creationId xmlns:p14="http://schemas.microsoft.com/office/powerpoint/2010/main" val="368163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A5D1-C45D-4463-A810-CA7DF5D4C68F}"/>
              </a:ext>
            </a:extLst>
          </p:cNvPr>
          <p:cNvSpPr>
            <a:spLocks noGrp="1"/>
          </p:cNvSpPr>
          <p:nvPr>
            <p:ph type="title"/>
          </p:nvPr>
        </p:nvSpPr>
        <p:spPr>
          <a:xfrm>
            <a:off x="692968" y="188640"/>
            <a:ext cx="10515600" cy="1325563"/>
          </a:xfrm>
        </p:spPr>
        <p:txBody>
          <a:bodyPr vert="horz" lIns="91440" tIns="45720" rIns="91440" bIns="45720" rtlCol="0" anchor="ctr">
            <a:normAutofit/>
          </a:bodyPr>
          <a:lstStyle/>
          <a:p>
            <a:r>
              <a:rPr lang="en-US" sz="4000" b="1" dirty="0">
                <a:latin typeface="Arial Nova Cond" panose="020B0506020202020204" pitchFamily="34" charset="0"/>
              </a:rPr>
              <a:t>Characteristics of women and men with </a:t>
            </a:r>
            <a:r>
              <a:rPr lang="en-US" sz="4000" b="1" dirty="0" err="1">
                <a:latin typeface="Arial Nova Cond" panose="020B0506020202020204" pitchFamily="34" charset="0"/>
              </a:rPr>
              <a:t>HFpEF</a:t>
            </a:r>
            <a:endParaRPr lang="en-US" sz="4000" b="1" dirty="0">
              <a:latin typeface="Arial Nova Cond" panose="020B0506020202020204" pitchFamily="34" charset="0"/>
            </a:endParaRPr>
          </a:p>
        </p:txBody>
      </p:sp>
      <p:grpSp>
        <p:nvGrpSpPr>
          <p:cNvPr id="4" name="Group 4">
            <a:extLst>
              <a:ext uri="{FF2B5EF4-FFF2-40B4-BE49-F238E27FC236}">
                <a16:creationId xmlns:a16="http://schemas.microsoft.com/office/drawing/2014/main" id="{57BA47AF-052A-4678-A2E3-43307BDDF79C}"/>
              </a:ext>
            </a:extLst>
          </p:cNvPr>
          <p:cNvGrpSpPr>
            <a:grpSpLocks noChangeAspect="1"/>
          </p:cNvGrpSpPr>
          <p:nvPr/>
        </p:nvGrpSpPr>
        <p:grpSpPr bwMode="auto">
          <a:xfrm>
            <a:off x="47328" y="1023373"/>
            <a:ext cx="9084298" cy="5213939"/>
            <a:chOff x="1407" y="1027"/>
            <a:chExt cx="4922" cy="2864"/>
          </a:xfrm>
        </p:grpSpPr>
        <p:sp>
          <p:nvSpPr>
            <p:cNvPr id="5" name="AutoShape 3">
              <a:extLst>
                <a:ext uri="{FF2B5EF4-FFF2-40B4-BE49-F238E27FC236}">
                  <a16:creationId xmlns:a16="http://schemas.microsoft.com/office/drawing/2014/main" id="{7DCFB34A-4DF1-4260-9666-6257D5D8A188}"/>
                </a:ext>
              </a:extLst>
            </p:cNvPr>
            <p:cNvSpPr>
              <a:spLocks noChangeAspect="1" noChangeArrowheads="1" noTextEdit="1"/>
            </p:cNvSpPr>
            <p:nvPr/>
          </p:nvSpPr>
          <p:spPr bwMode="auto">
            <a:xfrm>
              <a:off x="1407" y="1027"/>
              <a:ext cx="4922" cy="2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pic>
          <p:nvPicPr>
            <p:cNvPr id="6" name="Picture 5">
              <a:extLst>
                <a:ext uri="{FF2B5EF4-FFF2-40B4-BE49-F238E27FC236}">
                  <a16:creationId xmlns:a16="http://schemas.microsoft.com/office/drawing/2014/main" id="{903A89E4-B60A-428A-83BC-ED6765F907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 y="1027"/>
              <a:ext cx="4927" cy="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a:extLst>
              <a:ext uri="{FF2B5EF4-FFF2-40B4-BE49-F238E27FC236}">
                <a16:creationId xmlns:a16="http://schemas.microsoft.com/office/drawing/2014/main" id="{4B264F31-5394-4103-AB9F-134214687D7F}"/>
              </a:ext>
            </a:extLst>
          </p:cNvPr>
          <p:cNvSpPr/>
          <p:nvPr/>
        </p:nvSpPr>
        <p:spPr>
          <a:xfrm>
            <a:off x="5238445" y="1851724"/>
            <a:ext cx="3233819" cy="1276597"/>
          </a:xfrm>
          <a:prstGeom prst="rect">
            <a:avLst/>
          </a:prstGeom>
          <a:noFill/>
          <a:ln w="38100">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D2D650FC-7DD0-416C-B592-797E910978D0}"/>
              </a:ext>
            </a:extLst>
          </p:cNvPr>
          <p:cNvSpPr/>
          <p:nvPr/>
        </p:nvSpPr>
        <p:spPr>
          <a:xfrm>
            <a:off x="5252515" y="4365104"/>
            <a:ext cx="3219749" cy="427845"/>
          </a:xfrm>
          <a:prstGeom prst="rect">
            <a:avLst/>
          </a:prstGeom>
          <a:noFill/>
          <a:ln w="38100">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0C87DBC4-D0C4-4F4C-81F7-8A07BD054DAD}"/>
              </a:ext>
            </a:extLst>
          </p:cNvPr>
          <p:cNvSpPr/>
          <p:nvPr/>
        </p:nvSpPr>
        <p:spPr>
          <a:xfrm>
            <a:off x="5253383" y="4801355"/>
            <a:ext cx="3218881" cy="643869"/>
          </a:xfrm>
          <a:prstGeom prst="rect">
            <a:avLst/>
          </a:prstGeom>
          <a:noFill/>
          <a:ln w="38100">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1" name="Group 10">
            <a:extLst>
              <a:ext uri="{FF2B5EF4-FFF2-40B4-BE49-F238E27FC236}">
                <a16:creationId xmlns:a16="http://schemas.microsoft.com/office/drawing/2014/main" id="{ED2BEC56-77BD-408B-AE8D-643C361CCC7D}"/>
              </a:ext>
            </a:extLst>
          </p:cNvPr>
          <p:cNvGrpSpPr>
            <a:grpSpLocks noChangeAspect="1"/>
          </p:cNvGrpSpPr>
          <p:nvPr/>
        </p:nvGrpSpPr>
        <p:grpSpPr bwMode="auto">
          <a:xfrm>
            <a:off x="8597117" y="1057157"/>
            <a:ext cx="3299485" cy="5223042"/>
            <a:chOff x="2608" y="348"/>
            <a:chExt cx="2464" cy="3624"/>
          </a:xfrm>
        </p:grpSpPr>
        <p:sp>
          <p:nvSpPr>
            <p:cNvPr id="12" name="AutoShape 3">
              <a:extLst>
                <a:ext uri="{FF2B5EF4-FFF2-40B4-BE49-F238E27FC236}">
                  <a16:creationId xmlns:a16="http://schemas.microsoft.com/office/drawing/2014/main" id="{FD36EC45-89B7-440C-AC50-A0F534353C62}"/>
                </a:ext>
              </a:extLst>
            </p:cNvPr>
            <p:cNvSpPr>
              <a:spLocks noChangeAspect="1" noChangeArrowheads="1" noTextEdit="1"/>
            </p:cNvSpPr>
            <p:nvPr/>
          </p:nvSpPr>
          <p:spPr bwMode="auto">
            <a:xfrm>
              <a:off x="2608" y="348"/>
              <a:ext cx="2464" cy="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pic>
          <p:nvPicPr>
            <p:cNvPr id="13" name="Picture 5">
              <a:extLst>
                <a:ext uri="{FF2B5EF4-FFF2-40B4-BE49-F238E27FC236}">
                  <a16:creationId xmlns:a16="http://schemas.microsoft.com/office/drawing/2014/main" id="{23A976F6-BA49-428B-B8F4-BC64B970A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8" y="348"/>
              <a:ext cx="2472" cy="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4ECB1BFE-F502-4555-8D39-A2C6784D1D92}"/>
              </a:ext>
            </a:extLst>
          </p:cNvPr>
          <p:cNvSpPr txBox="1"/>
          <p:nvPr/>
        </p:nvSpPr>
        <p:spPr>
          <a:xfrm>
            <a:off x="8569646" y="6125968"/>
            <a:ext cx="3102131" cy="461665"/>
          </a:xfrm>
          <a:prstGeom prst="rect">
            <a:avLst/>
          </a:prstGeom>
          <a:noFill/>
        </p:spPr>
        <p:txBody>
          <a:bodyPr wrap="none" rtlCol="0">
            <a:spAutoFit/>
          </a:bodyPr>
          <a:lstStyle/>
          <a:p>
            <a:r>
              <a:rPr lang="fr-CA" sz="1200" dirty="0">
                <a:solidFill>
                  <a:schemeClr val="tx1"/>
                </a:solidFill>
                <a:latin typeface="Arial Nova Cond" panose="020B0506020202020204" pitchFamily="34" charset="0"/>
              </a:rPr>
              <a:t>Circulation. 2018 April 24; 137(17): 1814–1823.</a:t>
            </a:r>
          </a:p>
          <a:p>
            <a:r>
              <a:rPr lang="fr-CA" sz="1200" dirty="0">
                <a:solidFill>
                  <a:schemeClr val="tx1"/>
                </a:solidFill>
                <a:latin typeface="Arial Nova Cond" panose="020B0506020202020204" pitchFamily="34" charset="0"/>
              </a:rPr>
              <a:t>doi:10.1161/CIRCULATIONAHA.117.031622 </a:t>
            </a:r>
          </a:p>
        </p:txBody>
      </p:sp>
      <p:sp>
        <p:nvSpPr>
          <p:cNvPr id="15" name="TextBox 14">
            <a:extLst>
              <a:ext uri="{FF2B5EF4-FFF2-40B4-BE49-F238E27FC236}">
                <a16:creationId xmlns:a16="http://schemas.microsoft.com/office/drawing/2014/main" id="{1E2C5BAB-835A-4F30-84BC-D68B8F2955FB}"/>
              </a:ext>
            </a:extLst>
          </p:cNvPr>
          <p:cNvSpPr txBox="1"/>
          <p:nvPr/>
        </p:nvSpPr>
        <p:spPr>
          <a:xfrm>
            <a:off x="571593" y="6239169"/>
            <a:ext cx="5250765" cy="276999"/>
          </a:xfrm>
          <a:prstGeom prst="rect">
            <a:avLst/>
          </a:prstGeom>
          <a:noFill/>
        </p:spPr>
        <p:txBody>
          <a:bodyPr wrap="square" rtlCol="0">
            <a:spAutoFit/>
          </a:bodyPr>
          <a:lstStyle/>
          <a:p>
            <a:r>
              <a:rPr lang="sv-SE" sz="1200" dirty="0">
                <a:solidFill>
                  <a:schemeClr val="tx1"/>
                </a:solidFill>
                <a:latin typeface="Arial Nova Cond" panose="020B0506020202020204" pitchFamily="34" charset="0"/>
              </a:rPr>
              <a:t>Tadic M et al. J. Clin. Med. </a:t>
            </a:r>
            <a:r>
              <a:rPr lang="sv-SE" sz="1200" b="1" dirty="0">
                <a:solidFill>
                  <a:schemeClr val="tx1"/>
                </a:solidFill>
                <a:latin typeface="Arial Nova Cond" panose="020B0506020202020204" pitchFamily="34" charset="0"/>
              </a:rPr>
              <a:t>2019</a:t>
            </a:r>
            <a:r>
              <a:rPr lang="sv-SE" sz="1200" dirty="0">
                <a:solidFill>
                  <a:schemeClr val="tx1"/>
                </a:solidFill>
                <a:latin typeface="Arial Nova Cond" panose="020B0506020202020204" pitchFamily="34" charset="0"/>
              </a:rPr>
              <a:t>, 8, 792; doi:10.3390/jcm8060792</a:t>
            </a:r>
            <a:endParaRPr lang="fr-CA" sz="1200" dirty="0">
              <a:solidFill>
                <a:schemeClr val="tx1"/>
              </a:solidFill>
              <a:latin typeface="Arial Nova Cond" panose="020B0506020202020204" pitchFamily="34" charset="0"/>
            </a:endParaRPr>
          </a:p>
        </p:txBody>
      </p:sp>
    </p:spTree>
    <p:extLst>
      <p:ext uri="{BB962C8B-B14F-4D97-AF65-F5344CB8AC3E}">
        <p14:creationId xmlns:p14="http://schemas.microsoft.com/office/powerpoint/2010/main" val="214349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lstStyle/>
          <a:p>
            <a:r>
              <a:rPr lang="en-US" dirty="0"/>
              <a:t>Canadian Cardiovascular Society</a:t>
            </a:r>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418078" y="1401117"/>
            <a:ext cx="5475439" cy="4692179"/>
          </a:xfrm>
        </p:spPr>
        <p:txBody>
          <a:bodyPr>
            <a:normAutofit/>
          </a:bodyPr>
          <a:lstStyle/>
          <a:p>
            <a:pPr>
              <a:lnSpc>
                <a:spcPct val="100000"/>
              </a:lnSpc>
            </a:pPr>
            <a:r>
              <a:rPr lang="en-US" sz="2000" dirty="0"/>
              <a:t>Echocardiography is recommended in all patients with suspected HF to assess cardiac structure and function, to quantify systolic function for planning and monitoring of treatment, and for prognostic stratification</a:t>
            </a:r>
          </a:p>
          <a:p>
            <a:pPr>
              <a:lnSpc>
                <a:spcPct val="100000"/>
              </a:lnSpc>
            </a:pPr>
            <a:r>
              <a:rPr lang="en-US" sz="2000" dirty="0"/>
              <a:t>Elevated NP levels are recommended as an additional diagnostic criterion for </a:t>
            </a:r>
            <a:r>
              <a:rPr lang="en-US" sz="2000" dirty="0" err="1"/>
              <a:t>HFpEF</a:t>
            </a:r>
            <a:r>
              <a:rPr lang="en-US" sz="2000" dirty="0"/>
              <a:t> and are associated with increased risk, although levels may be lower than in </a:t>
            </a:r>
            <a:r>
              <a:rPr lang="en-US" sz="2000" dirty="0" err="1"/>
              <a:t>HFrEF</a:t>
            </a:r>
            <a:endParaRPr lang="en-US" sz="2000" dirty="0"/>
          </a:p>
          <a:p>
            <a:endParaRPr lang="en-US" sz="2000" dirty="0"/>
          </a:p>
        </p:txBody>
      </p:sp>
      <p:grpSp>
        <p:nvGrpSpPr>
          <p:cNvPr id="5" name="Groupe 59">
            <a:extLst>
              <a:ext uri="{FF2B5EF4-FFF2-40B4-BE49-F238E27FC236}">
                <a16:creationId xmlns:a16="http://schemas.microsoft.com/office/drawing/2014/main" id="{DDD9136C-9F5B-44BD-B6CD-74E026411D65}"/>
              </a:ext>
            </a:extLst>
          </p:cNvPr>
          <p:cNvGrpSpPr/>
          <p:nvPr/>
        </p:nvGrpSpPr>
        <p:grpSpPr>
          <a:xfrm>
            <a:off x="807648" y="1268760"/>
            <a:ext cx="7247101" cy="4823397"/>
            <a:chOff x="807648" y="1185114"/>
            <a:chExt cx="7247101" cy="4974486"/>
          </a:xfrm>
        </p:grpSpPr>
        <p:sp>
          <p:nvSpPr>
            <p:cNvPr id="6" name="Rectangle à coins arrondis 8">
              <a:extLst>
                <a:ext uri="{FF2B5EF4-FFF2-40B4-BE49-F238E27FC236}">
                  <a16:creationId xmlns:a16="http://schemas.microsoft.com/office/drawing/2014/main" id="{C853E2C1-1145-4391-910D-BCA66944202D}"/>
                </a:ext>
              </a:extLst>
            </p:cNvPr>
            <p:cNvSpPr/>
            <p:nvPr/>
          </p:nvSpPr>
          <p:spPr>
            <a:xfrm>
              <a:off x="915319" y="1185114"/>
              <a:ext cx="3960000" cy="309911"/>
            </a:xfrm>
            <a:prstGeom prst="roundRect">
              <a:avLst>
                <a:gd name="adj" fmla="val 28389"/>
              </a:avLst>
            </a:prstGeom>
            <a:solidFill>
              <a:srgbClr val="01567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spAutoFit/>
            </a:bodyPr>
            <a:lstStyle/>
            <a:p>
              <a:pPr algn="ctr"/>
              <a:r>
                <a:rPr lang="en-CA" sz="1400" b="1" dirty="0"/>
                <a:t>Suspected hearth failure</a:t>
              </a:r>
            </a:p>
          </p:txBody>
        </p:sp>
        <p:grpSp>
          <p:nvGrpSpPr>
            <p:cNvPr id="7" name="Groupe 28">
              <a:extLst>
                <a:ext uri="{FF2B5EF4-FFF2-40B4-BE49-F238E27FC236}">
                  <a16:creationId xmlns:a16="http://schemas.microsoft.com/office/drawing/2014/main" id="{BDE46C2A-5A83-470D-978D-BCBF50AB50E7}"/>
                </a:ext>
              </a:extLst>
            </p:cNvPr>
            <p:cNvGrpSpPr/>
            <p:nvPr/>
          </p:nvGrpSpPr>
          <p:grpSpPr>
            <a:xfrm>
              <a:off x="915319" y="1667301"/>
              <a:ext cx="3960000" cy="1178993"/>
              <a:chOff x="915319" y="1667301"/>
              <a:chExt cx="3960000" cy="1178993"/>
            </a:xfrm>
          </p:grpSpPr>
          <p:sp>
            <p:nvSpPr>
              <p:cNvPr id="38" name="Rectangle à coins arrondis 9">
                <a:extLst>
                  <a:ext uri="{FF2B5EF4-FFF2-40B4-BE49-F238E27FC236}">
                    <a16:creationId xmlns:a16="http://schemas.microsoft.com/office/drawing/2014/main" id="{CDE036CD-B28A-49E6-917C-1B68506E5BA8}"/>
                  </a:ext>
                </a:extLst>
              </p:cNvPr>
              <p:cNvSpPr/>
              <p:nvPr/>
            </p:nvSpPr>
            <p:spPr>
              <a:xfrm>
                <a:off x="915319" y="1667301"/>
                <a:ext cx="3960000" cy="1178993"/>
              </a:xfrm>
              <a:prstGeom prst="roundRect">
                <a:avLst>
                  <a:gd name="adj" fmla="val 5172"/>
                </a:avLst>
              </a:prstGeom>
              <a:solidFill>
                <a:srgbClr val="00A78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numCol="2" rtlCol="0" anchor="t"/>
              <a:lstStyle/>
              <a:p>
                <a:pPr algn="ctr">
                  <a:lnSpc>
                    <a:spcPct val="90000"/>
                  </a:lnSpc>
                </a:pPr>
                <a:r>
                  <a:rPr lang="en-CA" sz="1000" dirty="0"/>
                  <a:t>Symptoms</a:t>
                </a:r>
              </a:p>
              <a:p>
                <a:pPr algn="ctr">
                  <a:lnSpc>
                    <a:spcPct val="90000"/>
                  </a:lnSpc>
                </a:pPr>
                <a:r>
                  <a:rPr lang="en-CA" sz="1000" dirty="0"/>
                  <a:t>Functional limitation</a:t>
                </a:r>
              </a:p>
              <a:p>
                <a:pPr algn="ctr">
                  <a:lnSpc>
                    <a:spcPct val="90000"/>
                  </a:lnSpc>
                </a:pPr>
                <a:r>
                  <a:rPr lang="en-CA" sz="1000" dirty="0"/>
                  <a:t>Prior cardiac disease</a:t>
                </a:r>
              </a:p>
              <a:p>
                <a:pPr algn="ctr">
                  <a:lnSpc>
                    <a:spcPct val="90000"/>
                  </a:lnSpc>
                </a:pPr>
                <a:r>
                  <a:rPr lang="en-CA" sz="1000" dirty="0"/>
                  <a:t>Risk factors</a:t>
                </a:r>
              </a:p>
              <a:p>
                <a:pPr algn="ctr">
                  <a:lnSpc>
                    <a:spcPct val="90000"/>
                  </a:lnSpc>
                </a:pPr>
                <a:r>
                  <a:rPr lang="en-CA" sz="1000" dirty="0"/>
                  <a:t>Exacerbating factors</a:t>
                </a:r>
              </a:p>
              <a:p>
                <a:pPr algn="ctr">
                  <a:lnSpc>
                    <a:spcPct val="90000"/>
                  </a:lnSpc>
                </a:pPr>
                <a:r>
                  <a:rPr lang="en-CA" sz="1000" dirty="0"/>
                  <a:t>Comorbidities</a:t>
                </a:r>
              </a:p>
              <a:p>
                <a:pPr algn="ctr">
                  <a:lnSpc>
                    <a:spcPct val="90000"/>
                  </a:lnSpc>
                </a:pPr>
                <a:r>
                  <a:rPr lang="en-CA" sz="1000" dirty="0"/>
                  <a:t>Drugs</a:t>
                </a:r>
              </a:p>
              <a:p>
                <a:pPr algn="ctr"/>
                <a:endParaRPr lang="en-CA" sz="1400" dirty="0"/>
              </a:p>
              <a:p>
                <a:pPr algn="ctr">
                  <a:lnSpc>
                    <a:spcPct val="90000"/>
                  </a:lnSpc>
                </a:pPr>
                <a:r>
                  <a:rPr lang="en-CA" sz="1000" dirty="0"/>
                  <a:t>Vital signs</a:t>
                </a:r>
              </a:p>
              <a:p>
                <a:pPr algn="ctr">
                  <a:lnSpc>
                    <a:spcPct val="90000"/>
                  </a:lnSpc>
                </a:pPr>
                <a:r>
                  <a:rPr lang="en-CA" sz="1000" dirty="0"/>
                  <a:t>Weight</a:t>
                </a:r>
              </a:p>
              <a:p>
                <a:pPr algn="ctr">
                  <a:lnSpc>
                    <a:spcPct val="90000"/>
                  </a:lnSpc>
                </a:pPr>
                <a:r>
                  <a:rPr lang="en-CA" sz="1000" dirty="0"/>
                  <a:t>Volume status</a:t>
                </a:r>
              </a:p>
              <a:p>
                <a:pPr algn="ctr">
                  <a:lnSpc>
                    <a:spcPct val="90000"/>
                  </a:lnSpc>
                </a:pPr>
                <a:r>
                  <a:rPr lang="en-CA" sz="1000" dirty="0"/>
                  <a:t>Heart</a:t>
                </a:r>
              </a:p>
              <a:p>
                <a:pPr algn="ctr">
                  <a:lnSpc>
                    <a:spcPct val="90000"/>
                  </a:lnSpc>
                </a:pPr>
                <a:r>
                  <a:rPr lang="en-CA" sz="1000" dirty="0"/>
                  <a:t>Lung</a:t>
                </a:r>
              </a:p>
              <a:p>
                <a:pPr algn="ctr">
                  <a:lnSpc>
                    <a:spcPct val="90000"/>
                  </a:lnSpc>
                </a:pPr>
                <a:r>
                  <a:rPr lang="en-CA" sz="1000" dirty="0"/>
                  <a:t>Abdomen</a:t>
                </a:r>
              </a:p>
              <a:p>
                <a:pPr algn="ctr">
                  <a:lnSpc>
                    <a:spcPct val="90000"/>
                  </a:lnSpc>
                </a:pPr>
                <a:r>
                  <a:rPr lang="en-CA" sz="1000" dirty="0"/>
                  <a:t>Peripheral </a:t>
                </a:r>
                <a:r>
                  <a:rPr lang="en-CA" sz="1000" dirty="0" err="1"/>
                  <a:t>vasculation</a:t>
                </a:r>
                <a:endParaRPr lang="en-CA" sz="1000" dirty="0"/>
              </a:p>
            </p:txBody>
          </p:sp>
          <p:sp>
            <p:nvSpPr>
              <p:cNvPr id="39" name="Rectangle 38">
                <a:extLst>
                  <a:ext uri="{FF2B5EF4-FFF2-40B4-BE49-F238E27FC236}">
                    <a16:creationId xmlns:a16="http://schemas.microsoft.com/office/drawing/2014/main" id="{11253C10-A062-4E65-94A8-BCDBEE74D664}"/>
                  </a:ext>
                </a:extLst>
              </p:cNvPr>
              <p:cNvSpPr/>
              <p:nvPr/>
            </p:nvSpPr>
            <p:spPr>
              <a:xfrm>
                <a:off x="915319" y="1705856"/>
                <a:ext cx="3960000" cy="157843"/>
              </a:xfrm>
              <a:prstGeom prst="rect">
                <a:avLst/>
              </a:prstGeom>
              <a:solidFill>
                <a:srgbClr val="E5F6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numCol="2" rtlCol="0" anchor="ctr"/>
              <a:lstStyle/>
              <a:p>
                <a:pPr algn="ctr"/>
                <a:r>
                  <a:rPr lang="en-CA" sz="1200" b="1" dirty="0">
                    <a:solidFill>
                      <a:srgbClr val="015677"/>
                    </a:solidFill>
                  </a:rPr>
                  <a:t>Clinical history</a:t>
                </a:r>
              </a:p>
              <a:p>
                <a:pPr algn="ctr"/>
                <a:r>
                  <a:rPr lang="en-CA" sz="1200" b="1" dirty="0">
                    <a:solidFill>
                      <a:srgbClr val="015677"/>
                    </a:solidFill>
                  </a:rPr>
                  <a:t>Physical examination</a:t>
                </a:r>
              </a:p>
            </p:txBody>
          </p:sp>
        </p:grpSp>
        <p:grpSp>
          <p:nvGrpSpPr>
            <p:cNvPr id="8" name="Groupe 27">
              <a:extLst>
                <a:ext uri="{FF2B5EF4-FFF2-40B4-BE49-F238E27FC236}">
                  <a16:creationId xmlns:a16="http://schemas.microsoft.com/office/drawing/2014/main" id="{889EFED0-9C79-4F61-B8D7-AA1D6169D2BE}"/>
                </a:ext>
              </a:extLst>
            </p:cNvPr>
            <p:cNvGrpSpPr/>
            <p:nvPr/>
          </p:nvGrpSpPr>
          <p:grpSpPr>
            <a:xfrm>
              <a:off x="914400" y="3004264"/>
              <a:ext cx="3960919" cy="774000"/>
              <a:chOff x="914400" y="3004264"/>
              <a:chExt cx="3960919" cy="774000"/>
            </a:xfrm>
          </p:grpSpPr>
          <p:sp>
            <p:nvSpPr>
              <p:cNvPr id="36" name="Rectangle à coins arrondis 10">
                <a:extLst>
                  <a:ext uri="{FF2B5EF4-FFF2-40B4-BE49-F238E27FC236}">
                    <a16:creationId xmlns:a16="http://schemas.microsoft.com/office/drawing/2014/main" id="{24483752-A3E1-42B4-BCE7-843C6473913B}"/>
                  </a:ext>
                </a:extLst>
              </p:cNvPr>
              <p:cNvSpPr/>
              <p:nvPr/>
            </p:nvSpPr>
            <p:spPr>
              <a:xfrm>
                <a:off x="915319" y="3004264"/>
                <a:ext cx="3960000" cy="774000"/>
              </a:xfrm>
              <a:prstGeom prst="roundRect">
                <a:avLst>
                  <a:gd name="adj" fmla="val 7369"/>
                </a:avLst>
              </a:prstGeom>
              <a:solidFill>
                <a:srgbClr val="00A78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numCol="1" rtlCol="0" anchor="t"/>
              <a:lstStyle/>
              <a:p>
                <a:pPr algn="ctr">
                  <a:lnSpc>
                    <a:spcPct val="90000"/>
                  </a:lnSpc>
                </a:pPr>
                <a:r>
                  <a:rPr lang="en-CA" sz="1000" dirty="0"/>
                  <a:t>Chest radiograph</a:t>
                </a:r>
              </a:p>
              <a:p>
                <a:pPr algn="ctr">
                  <a:lnSpc>
                    <a:spcPct val="90000"/>
                  </a:lnSpc>
                </a:pPr>
                <a:r>
                  <a:rPr lang="en-CA" sz="1000" dirty="0"/>
                  <a:t>Electrocardiogram</a:t>
                </a:r>
              </a:p>
              <a:p>
                <a:pPr algn="ctr">
                  <a:lnSpc>
                    <a:spcPct val="90000"/>
                  </a:lnSpc>
                </a:pPr>
                <a:r>
                  <a:rPr lang="en-CA" sz="1000" dirty="0"/>
                  <a:t>Lab work (CBC, electrolytes, renal function,</a:t>
                </a:r>
                <a:br>
                  <a:rPr lang="en-CA" sz="1000" dirty="0"/>
                </a:br>
                <a:r>
                  <a:rPr lang="en-CA" sz="1000" dirty="0"/>
                  <a:t>urinalysis, glucose, thyroid function)</a:t>
                </a:r>
              </a:p>
            </p:txBody>
          </p:sp>
          <p:sp>
            <p:nvSpPr>
              <p:cNvPr id="37" name="Rectangle 36">
                <a:extLst>
                  <a:ext uri="{FF2B5EF4-FFF2-40B4-BE49-F238E27FC236}">
                    <a16:creationId xmlns:a16="http://schemas.microsoft.com/office/drawing/2014/main" id="{11D65F2B-767A-4E5E-B860-B96D0D6E48AD}"/>
                  </a:ext>
                </a:extLst>
              </p:cNvPr>
              <p:cNvSpPr/>
              <p:nvPr/>
            </p:nvSpPr>
            <p:spPr>
              <a:xfrm>
                <a:off x="914400" y="3044161"/>
                <a:ext cx="3960000" cy="157843"/>
              </a:xfrm>
              <a:prstGeom prst="rect">
                <a:avLst/>
              </a:prstGeom>
              <a:solidFill>
                <a:srgbClr val="E5F6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CA" sz="1200" b="1" dirty="0">
                    <a:solidFill>
                      <a:srgbClr val="015677"/>
                    </a:solidFill>
                  </a:rPr>
                  <a:t>Initial investigations</a:t>
                </a:r>
              </a:p>
            </p:txBody>
          </p:sp>
        </p:grpSp>
        <p:sp>
          <p:nvSpPr>
            <p:cNvPr id="9" name="Rectangle à coins arrondis 15">
              <a:extLst>
                <a:ext uri="{FF2B5EF4-FFF2-40B4-BE49-F238E27FC236}">
                  <a16:creationId xmlns:a16="http://schemas.microsoft.com/office/drawing/2014/main" id="{BA94C954-C4AE-41C8-BCEA-34F40AFB24F6}"/>
                </a:ext>
              </a:extLst>
            </p:cNvPr>
            <p:cNvSpPr/>
            <p:nvPr/>
          </p:nvSpPr>
          <p:spPr>
            <a:xfrm>
              <a:off x="915319" y="3927524"/>
              <a:ext cx="3960000" cy="204311"/>
            </a:xfrm>
            <a:prstGeom prst="roundRect">
              <a:avLst/>
            </a:prstGeom>
            <a:solidFill>
              <a:srgbClr val="FBD5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en-CA" sz="1200" dirty="0">
                  <a:solidFill>
                    <a:schemeClr val="tx1">
                      <a:lumMod val="85000"/>
                      <a:lumOff val="15000"/>
                    </a:schemeClr>
                  </a:solidFill>
                </a:rPr>
                <a:t>Still suspect heart failure?</a:t>
              </a:r>
            </a:p>
          </p:txBody>
        </p:sp>
        <p:sp>
          <p:nvSpPr>
            <p:cNvPr id="10" name="Rectangle à coins arrondis 16">
              <a:extLst>
                <a:ext uri="{FF2B5EF4-FFF2-40B4-BE49-F238E27FC236}">
                  <a16:creationId xmlns:a16="http://schemas.microsoft.com/office/drawing/2014/main" id="{55D5D276-3C17-4524-887C-C610DAA180ED}"/>
                </a:ext>
              </a:extLst>
            </p:cNvPr>
            <p:cNvSpPr/>
            <p:nvPr/>
          </p:nvSpPr>
          <p:spPr>
            <a:xfrm>
              <a:off x="3190449" y="4298264"/>
              <a:ext cx="504000" cy="17961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Yes</a:t>
              </a:r>
            </a:p>
          </p:txBody>
        </p:sp>
        <p:grpSp>
          <p:nvGrpSpPr>
            <p:cNvPr id="11" name="Groupe 26">
              <a:extLst>
                <a:ext uri="{FF2B5EF4-FFF2-40B4-BE49-F238E27FC236}">
                  <a16:creationId xmlns:a16="http://schemas.microsoft.com/office/drawing/2014/main" id="{D83F35D3-B45D-4131-9B26-1BA941659A46}"/>
                </a:ext>
              </a:extLst>
            </p:cNvPr>
            <p:cNvGrpSpPr/>
            <p:nvPr/>
          </p:nvGrpSpPr>
          <p:grpSpPr>
            <a:xfrm>
              <a:off x="1791256" y="4591238"/>
              <a:ext cx="1683177" cy="918000"/>
              <a:chOff x="1873623" y="4591238"/>
              <a:chExt cx="1683177" cy="918000"/>
            </a:xfrm>
          </p:grpSpPr>
          <p:sp>
            <p:nvSpPr>
              <p:cNvPr id="34" name="Rectangle à coins arrondis 17">
                <a:extLst>
                  <a:ext uri="{FF2B5EF4-FFF2-40B4-BE49-F238E27FC236}">
                    <a16:creationId xmlns:a16="http://schemas.microsoft.com/office/drawing/2014/main" id="{143B132F-9C3D-485A-A08B-A1C133E8F1D1}"/>
                  </a:ext>
                </a:extLst>
              </p:cNvPr>
              <p:cNvSpPr/>
              <p:nvPr/>
            </p:nvSpPr>
            <p:spPr>
              <a:xfrm>
                <a:off x="1873623" y="4591238"/>
                <a:ext cx="1680882" cy="918000"/>
              </a:xfrm>
              <a:prstGeom prst="roundRect">
                <a:avLst>
                  <a:gd name="adj" fmla="val 7428"/>
                </a:avLst>
              </a:prstGeom>
              <a:solidFill>
                <a:srgbClr val="6F1B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t"/>
              <a:lstStyle/>
              <a:p>
                <a:pPr algn="ctr">
                  <a:lnSpc>
                    <a:spcPct val="90000"/>
                  </a:lnSpc>
                  <a:spcBef>
                    <a:spcPts val="600"/>
                  </a:spcBef>
                </a:pPr>
                <a:r>
                  <a:rPr lang="en-CA" sz="900" dirty="0"/>
                  <a:t>NT–</a:t>
                </a:r>
                <a:r>
                  <a:rPr lang="en-CA" sz="900" dirty="0" err="1"/>
                  <a:t>proBNP</a:t>
                </a:r>
                <a:r>
                  <a:rPr lang="en-CA" sz="900" dirty="0"/>
                  <a:t> &gt; 125 </a:t>
                </a:r>
                <a:r>
                  <a:rPr lang="en-CA" sz="900" dirty="0" err="1"/>
                  <a:t>pg</a:t>
                </a:r>
                <a:r>
                  <a:rPr lang="en-CA" sz="900" dirty="0"/>
                  <a:t>/ml</a:t>
                </a:r>
              </a:p>
              <a:p>
                <a:pPr algn="ctr">
                  <a:lnSpc>
                    <a:spcPct val="90000"/>
                  </a:lnSpc>
                </a:pPr>
                <a:r>
                  <a:rPr lang="en-CA" sz="900" dirty="0"/>
                  <a:t>BNP &gt; 50 </a:t>
                </a:r>
                <a:r>
                  <a:rPr lang="en-CA" sz="900" dirty="0" err="1"/>
                  <a:t>pg</a:t>
                </a:r>
                <a:r>
                  <a:rPr lang="en-CA" sz="900" dirty="0"/>
                  <a:t>/ml</a:t>
                </a:r>
              </a:p>
              <a:p>
                <a:pPr algn="ctr">
                  <a:lnSpc>
                    <a:spcPct val="90000"/>
                  </a:lnSpc>
                </a:pPr>
                <a:r>
                  <a:rPr lang="en-CA" sz="900" dirty="0"/>
                  <a:t>(if available)</a:t>
                </a:r>
              </a:p>
            </p:txBody>
          </p:sp>
          <p:sp>
            <p:nvSpPr>
              <p:cNvPr id="35" name="Rectangle 34">
                <a:extLst>
                  <a:ext uri="{FF2B5EF4-FFF2-40B4-BE49-F238E27FC236}">
                    <a16:creationId xmlns:a16="http://schemas.microsoft.com/office/drawing/2014/main" id="{B2E68C9A-B392-4331-8A98-E23FA4ACFD52}"/>
                  </a:ext>
                </a:extLst>
              </p:cNvPr>
              <p:cNvSpPr/>
              <p:nvPr/>
            </p:nvSpPr>
            <p:spPr>
              <a:xfrm>
                <a:off x="1875600" y="4634164"/>
                <a:ext cx="1681200" cy="28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lnSpc>
                    <a:spcPct val="90000"/>
                  </a:lnSpc>
                </a:pPr>
                <a:r>
                  <a:rPr lang="en-CA" sz="1000" b="1" dirty="0">
                    <a:solidFill>
                      <a:schemeClr val="accent3">
                        <a:lumMod val="50000"/>
                      </a:schemeClr>
                    </a:solidFill>
                  </a:rPr>
                  <a:t>Assess natriuretic</a:t>
                </a:r>
                <a:br>
                  <a:rPr lang="en-CA" sz="1000" b="1" dirty="0">
                    <a:solidFill>
                      <a:schemeClr val="accent3">
                        <a:lumMod val="50000"/>
                      </a:schemeClr>
                    </a:solidFill>
                  </a:rPr>
                </a:br>
                <a:r>
                  <a:rPr lang="en-CA" sz="1000" b="1" dirty="0">
                    <a:solidFill>
                      <a:schemeClr val="accent3">
                        <a:lumMod val="50000"/>
                      </a:schemeClr>
                    </a:solidFill>
                  </a:rPr>
                  <a:t>peptides*</a:t>
                </a:r>
              </a:p>
            </p:txBody>
          </p:sp>
        </p:grpSp>
        <p:grpSp>
          <p:nvGrpSpPr>
            <p:cNvPr id="12" name="Groupe 25">
              <a:extLst>
                <a:ext uri="{FF2B5EF4-FFF2-40B4-BE49-F238E27FC236}">
                  <a16:creationId xmlns:a16="http://schemas.microsoft.com/office/drawing/2014/main" id="{1F85401F-D762-4F08-B7F1-42CE27A232B5}"/>
                </a:ext>
              </a:extLst>
            </p:cNvPr>
            <p:cNvGrpSpPr/>
            <p:nvPr/>
          </p:nvGrpSpPr>
          <p:grpSpPr>
            <a:xfrm>
              <a:off x="4445223" y="4588714"/>
              <a:ext cx="1683177" cy="918000"/>
              <a:chOff x="4497773" y="4588714"/>
              <a:chExt cx="1683177" cy="918000"/>
            </a:xfrm>
          </p:grpSpPr>
          <p:sp>
            <p:nvSpPr>
              <p:cNvPr id="32" name="Rectangle à coins arrondis 20">
                <a:extLst>
                  <a:ext uri="{FF2B5EF4-FFF2-40B4-BE49-F238E27FC236}">
                    <a16:creationId xmlns:a16="http://schemas.microsoft.com/office/drawing/2014/main" id="{FF9CCE46-3BC5-4B75-8EFE-AED78BD0D78D}"/>
                  </a:ext>
                </a:extLst>
              </p:cNvPr>
              <p:cNvSpPr/>
              <p:nvPr/>
            </p:nvSpPr>
            <p:spPr>
              <a:xfrm>
                <a:off x="4497773" y="4588714"/>
                <a:ext cx="1680882" cy="918000"/>
              </a:xfrm>
              <a:prstGeom prst="roundRect">
                <a:avLst>
                  <a:gd name="adj" fmla="val 7428"/>
                </a:avLst>
              </a:prstGeom>
              <a:solidFill>
                <a:srgbClr val="6F1B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t"/>
              <a:lstStyle/>
              <a:p>
                <a:pPr algn="ctr">
                  <a:lnSpc>
                    <a:spcPct val="90000"/>
                  </a:lnSpc>
                </a:pPr>
                <a:endParaRPr lang="en-CA" sz="900" dirty="0"/>
              </a:p>
              <a:p>
                <a:pPr algn="ctr">
                  <a:lnSpc>
                    <a:spcPct val="90000"/>
                  </a:lnSpc>
                </a:pPr>
                <a:r>
                  <a:rPr lang="en-CA" sz="900" dirty="0"/>
                  <a:t>Echocardiogram</a:t>
                </a:r>
                <a:r>
                  <a:rPr lang="en-CA" sz="900" baseline="30000" dirty="0"/>
                  <a:t>1</a:t>
                </a:r>
              </a:p>
              <a:p>
                <a:pPr algn="ctr">
                  <a:lnSpc>
                    <a:spcPct val="90000"/>
                  </a:lnSpc>
                </a:pPr>
                <a:endParaRPr lang="en-CA" sz="900" dirty="0"/>
              </a:p>
            </p:txBody>
          </p:sp>
          <p:sp>
            <p:nvSpPr>
              <p:cNvPr id="33" name="Rectangle 32">
                <a:extLst>
                  <a:ext uri="{FF2B5EF4-FFF2-40B4-BE49-F238E27FC236}">
                    <a16:creationId xmlns:a16="http://schemas.microsoft.com/office/drawing/2014/main" id="{6B7D52EC-6A09-4345-AD33-919206304D9B}"/>
                  </a:ext>
                </a:extLst>
              </p:cNvPr>
              <p:cNvSpPr/>
              <p:nvPr/>
            </p:nvSpPr>
            <p:spPr>
              <a:xfrm>
                <a:off x="4499750" y="4631640"/>
                <a:ext cx="1681200" cy="28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lnSpc>
                    <a:spcPct val="90000"/>
                  </a:lnSpc>
                </a:pPr>
                <a:r>
                  <a:rPr lang="en-CA" sz="1000" b="1" dirty="0">
                    <a:solidFill>
                      <a:schemeClr val="accent3">
                        <a:lumMod val="50000"/>
                      </a:schemeClr>
                    </a:solidFill>
                  </a:rPr>
                  <a:t>Assessment of</a:t>
                </a:r>
                <a:br>
                  <a:rPr lang="en-CA" sz="1000" b="1" dirty="0">
                    <a:solidFill>
                      <a:schemeClr val="accent3">
                        <a:lumMod val="50000"/>
                      </a:schemeClr>
                    </a:solidFill>
                  </a:rPr>
                </a:br>
                <a:r>
                  <a:rPr lang="en-CA" sz="1000" b="1" dirty="0">
                    <a:solidFill>
                      <a:schemeClr val="accent3">
                        <a:lumMod val="50000"/>
                      </a:schemeClr>
                    </a:solidFill>
                  </a:rPr>
                  <a:t>ventricular function</a:t>
                </a:r>
              </a:p>
            </p:txBody>
          </p:sp>
        </p:grpSp>
        <p:grpSp>
          <p:nvGrpSpPr>
            <p:cNvPr id="13" name="Groupe 24">
              <a:extLst>
                <a:ext uri="{FF2B5EF4-FFF2-40B4-BE49-F238E27FC236}">
                  <a16:creationId xmlns:a16="http://schemas.microsoft.com/office/drawing/2014/main" id="{0B02B354-8FCD-4697-82A4-22C42887AF6E}"/>
                </a:ext>
              </a:extLst>
            </p:cNvPr>
            <p:cNvGrpSpPr/>
            <p:nvPr/>
          </p:nvGrpSpPr>
          <p:grpSpPr>
            <a:xfrm>
              <a:off x="6371572" y="4591238"/>
              <a:ext cx="1683177" cy="918000"/>
              <a:chOff x="6371572" y="4591238"/>
              <a:chExt cx="1683177" cy="918000"/>
            </a:xfrm>
          </p:grpSpPr>
          <p:sp>
            <p:nvSpPr>
              <p:cNvPr id="30" name="Rectangle à coins arrondis 22">
                <a:extLst>
                  <a:ext uri="{FF2B5EF4-FFF2-40B4-BE49-F238E27FC236}">
                    <a16:creationId xmlns:a16="http://schemas.microsoft.com/office/drawing/2014/main" id="{0DC7B353-9E24-4828-843E-087FBDB40B28}"/>
                  </a:ext>
                </a:extLst>
              </p:cNvPr>
              <p:cNvSpPr/>
              <p:nvPr/>
            </p:nvSpPr>
            <p:spPr>
              <a:xfrm>
                <a:off x="6371572" y="4591238"/>
                <a:ext cx="1680882" cy="918000"/>
              </a:xfrm>
              <a:prstGeom prst="roundRect">
                <a:avLst>
                  <a:gd name="adj" fmla="val 7428"/>
                </a:avLst>
              </a:prstGeom>
              <a:solidFill>
                <a:srgbClr val="6F1B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t"/>
              <a:lstStyle/>
              <a:p>
                <a:pPr algn="ctr">
                  <a:lnSpc>
                    <a:spcPct val="90000"/>
                  </a:lnSpc>
                  <a:spcBef>
                    <a:spcPts val="600"/>
                  </a:spcBef>
                </a:pPr>
                <a:r>
                  <a:rPr lang="en-CA" sz="900" dirty="0"/>
                  <a:t>Cardiac catheterization</a:t>
                </a:r>
              </a:p>
              <a:p>
                <a:pPr algn="ctr">
                  <a:lnSpc>
                    <a:spcPct val="90000"/>
                  </a:lnSpc>
                </a:pPr>
                <a:r>
                  <a:rPr lang="en-CA" sz="900" dirty="0"/>
                  <a:t>Cardiopulmonary </a:t>
                </a:r>
                <a:br>
                  <a:rPr lang="en-CA" sz="900" dirty="0"/>
                </a:br>
                <a:r>
                  <a:rPr lang="en-CA" sz="900" dirty="0"/>
                  <a:t>exercise testing</a:t>
                </a:r>
              </a:p>
              <a:p>
                <a:pPr algn="ctr">
                  <a:lnSpc>
                    <a:spcPct val="90000"/>
                  </a:lnSpc>
                </a:pPr>
                <a:r>
                  <a:rPr lang="en-CA" sz="900" dirty="0"/>
                  <a:t>Others </a:t>
                </a:r>
                <a:r>
                  <a:rPr lang="en-CA" sz="700" dirty="0"/>
                  <a:t>(CMR, MIBI, MUGA, CT scan)</a:t>
                </a:r>
              </a:p>
            </p:txBody>
          </p:sp>
          <p:sp>
            <p:nvSpPr>
              <p:cNvPr id="31" name="Rectangle 30">
                <a:extLst>
                  <a:ext uri="{FF2B5EF4-FFF2-40B4-BE49-F238E27FC236}">
                    <a16:creationId xmlns:a16="http://schemas.microsoft.com/office/drawing/2014/main" id="{113D600C-0BBC-49E2-BAF0-82E1AB28B806}"/>
                  </a:ext>
                </a:extLst>
              </p:cNvPr>
              <p:cNvSpPr/>
              <p:nvPr/>
            </p:nvSpPr>
            <p:spPr>
              <a:xfrm>
                <a:off x="6373549" y="4634164"/>
                <a:ext cx="1681200" cy="28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lnSpc>
                    <a:spcPct val="90000"/>
                  </a:lnSpc>
                </a:pPr>
                <a:r>
                  <a:rPr lang="en-CA" sz="1000" b="1" dirty="0">
                    <a:solidFill>
                      <a:schemeClr val="accent3">
                        <a:lumMod val="50000"/>
                      </a:schemeClr>
                    </a:solidFill>
                  </a:rPr>
                  <a:t>Additional diagnostic</a:t>
                </a:r>
                <a:br>
                  <a:rPr lang="en-CA" sz="1000" b="1" dirty="0">
                    <a:solidFill>
                      <a:schemeClr val="accent3">
                        <a:lumMod val="50000"/>
                      </a:schemeClr>
                    </a:solidFill>
                  </a:rPr>
                </a:br>
                <a:r>
                  <a:rPr lang="en-CA" sz="1000" b="1" dirty="0">
                    <a:solidFill>
                      <a:schemeClr val="accent3">
                        <a:lumMod val="50000"/>
                      </a:schemeClr>
                    </a:solidFill>
                  </a:rPr>
                  <a:t>investigations</a:t>
                </a:r>
              </a:p>
            </p:txBody>
          </p:sp>
        </p:grpSp>
        <p:sp>
          <p:nvSpPr>
            <p:cNvPr id="14" name="Rectangle à coins arrondis 29">
              <a:extLst>
                <a:ext uri="{FF2B5EF4-FFF2-40B4-BE49-F238E27FC236}">
                  <a16:creationId xmlns:a16="http://schemas.microsoft.com/office/drawing/2014/main" id="{65519DCB-929C-40BE-8273-BA89626F9EC4}"/>
                </a:ext>
              </a:extLst>
            </p:cNvPr>
            <p:cNvSpPr/>
            <p:nvPr/>
          </p:nvSpPr>
          <p:spPr>
            <a:xfrm>
              <a:off x="3719465" y="4960800"/>
              <a:ext cx="504000" cy="17961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Yes</a:t>
              </a:r>
            </a:p>
          </p:txBody>
        </p:sp>
        <p:sp>
          <p:nvSpPr>
            <p:cNvPr id="15" name="Rectangle à coins arrondis 31">
              <a:extLst>
                <a:ext uri="{FF2B5EF4-FFF2-40B4-BE49-F238E27FC236}">
                  <a16:creationId xmlns:a16="http://schemas.microsoft.com/office/drawing/2014/main" id="{FA7E39D7-80FE-499F-8374-F178CC96604E}"/>
                </a:ext>
              </a:extLst>
            </p:cNvPr>
            <p:cNvSpPr/>
            <p:nvPr/>
          </p:nvSpPr>
          <p:spPr>
            <a:xfrm>
              <a:off x="4722283" y="5690298"/>
              <a:ext cx="1132414" cy="4680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CA" sz="1000" dirty="0">
                  <a:solidFill>
                    <a:schemeClr val="bg2">
                      <a:lumMod val="25000"/>
                    </a:schemeClr>
                  </a:solidFill>
                </a:rPr>
                <a:t>Heart failure likely, treat accordingly</a:t>
              </a:r>
            </a:p>
          </p:txBody>
        </p:sp>
        <p:sp>
          <p:nvSpPr>
            <p:cNvPr id="16" name="Rectangle à coins arrondis 33">
              <a:extLst>
                <a:ext uri="{FF2B5EF4-FFF2-40B4-BE49-F238E27FC236}">
                  <a16:creationId xmlns:a16="http://schemas.microsoft.com/office/drawing/2014/main" id="{0B53397D-7246-48BC-BB26-487D5F997F2A}"/>
                </a:ext>
              </a:extLst>
            </p:cNvPr>
            <p:cNvSpPr/>
            <p:nvPr/>
          </p:nvSpPr>
          <p:spPr>
            <a:xfrm>
              <a:off x="807648" y="5691600"/>
              <a:ext cx="1008000" cy="4680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CA" sz="1000" dirty="0">
                  <a:solidFill>
                    <a:schemeClr val="bg2">
                      <a:lumMod val="25000"/>
                    </a:schemeClr>
                  </a:solidFill>
                </a:rPr>
                <a:t>No heart failure;</a:t>
              </a:r>
              <a:br>
                <a:rPr lang="en-CA" sz="1000" dirty="0">
                  <a:solidFill>
                    <a:schemeClr val="bg2">
                      <a:lumMod val="25000"/>
                    </a:schemeClr>
                  </a:solidFill>
                </a:rPr>
              </a:br>
              <a:r>
                <a:rPr lang="en-CA" sz="1000" dirty="0">
                  <a:solidFill>
                    <a:schemeClr val="bg2">
                      <a:lumMod val="25000"/>
                    </a:schemeClr>
                  </a:solidFill>
                </a:rPr>
                <a:t>workup other</a:t>
              </a:r>
              <a:br>
                <a:rPr lang="en-CA" sz="1000" dirty="0">
                  <a:solidFill>
                    <a:schemeClr val="bg2">
                      <a:lumMod val="25000"/>
                    </a:schemeClr>
                  </a:solidFill>
                </a:rPr>
              </a:br>
              <a:r>
                <a:rPr lang="en-CA" sz="1000" dirty="0">
                  <a:solidFill>
                    <a:schemeClr val="bg2">
                      <a:lumMod val="25000"/>
                    </a:schemeClr>
                  </a:solidFill>
                </a:rPr>
                <a:t>diagnosis</a:t>
              </a:r>
            </a:p>
          </p:txBody>
        </p:sp>
        <p:cxnSp>
          <p:nvCxnSpPr>
            <p:cNvPr id="17" name="Connecteur droit avec flèche 35">
              <a:extLst>
                <a:ext uri="{FF2B5EF4-FFF2-40B4-BE49-F238E27FC236}">
                  <a16:creationId xmlns:a16="http://schemas.microsoft.com/office/drawing/2014/main" id="{FCAEAEEE-8EEB-406D-9D11-650B1BAD744F}"/>
                </a:ext>
              </a:extLst>
            </p:cNvPr>
            <p:cNvCxnSpPr>
              <a:stCxn id="6" idx="2"/>
              <a:endCxn id="38" idx="0"/>
            </p:cNvCxnSpPr>
            <p:nvPr/>
          </p:nvCxnSpPr>
          <p:spPr>
            <a:xfrm>
              <a:off x="2895319" y="1495025"/>
              <a:ext cx="0" cy="172277"/>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37">
              <a:extLst>
                <a:ext uri="{FF2B5EF4-FFF2-40B4-BE49-F238E27FC236}">
                  <a16:creationId xmlns:a16="http://schemas.microsoft.com/office/drawing/2014/main" id="{D697DC71-9BAC-4168-AA12-78A9EA8A550F}"/>
                </a:ext>
              </a:extLst>
            </p:cNvPr>
            <p:cNvCxnSpPr>
              <a:stCxn id="38" idx="2"/>
              <a:endCxn id="36" idx="0"/>
            </p:cNvCxnSpPr>
            <p:nvPr/>
          </p:nvCxnSpPr>
          <p:spPr>
            <a:xfrm>
              <a:off x="2895319" y="2846294"/>
              <a:ext cx="0" cy="157970"/>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39">
              <a:extLst>
                <a:ext uri="{FF2B5EF4-FFF2-40B4-BE49-F238E27FC236}">
                  <a16:creationId xmlns:a16="http://schemas.microsoft.com/office/drawing/2014/main" id="{A86F2E40-BDB8-400C-86F9-37AB958B4671}"/>
                </a:ext>
              </a:extLst>
            </p:cNvPr>
            <p:cNvCxnSpPr>
              <a:stCxn id="36" idx="2"/>
              <a:endCxn id="9" idx="0"/>
            </p:cNvCxnSpPr>
            <p:nvPr/>
          </p:nvCxnSpPr>
          <p:spPr>
            <a:xfrm>
              <a:off x="2895319" y="3778264"/>
              <a:ext cx="0" cy="149260"/>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41">
              <a:extLst>
                <a:ext uri="{FF2B5EF4-FFF2-40B4-BE49-F238E27FC236}">
                  <a16:creationId xmlns:a16="http://schemas.microsoft.com/office/drawing/2014/main" id="{1770CDA6-2AFB-4E2F-8266-991BB0500348}"/>
                </a:ext>
              </a:extLst>
            </p:cNvPr>
            <p:cNvCxnSpPr>
              <a:endCxn id="10" idx="0"/>
            </p:cNvCxnSpPr>
            <p:nvPr/>
          </p:nvCxnSpPr>
          <p:spPr>
            <a:xfrm>
              <a:off x="3438939" y="4132263"/>
              <a:ext cx="0" cy="166001"/>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en angle 43">
              <a:extLst>
                <a:ext uri="{FF2B5EF4-FFF2-40B4-BE49-F238E27FC236}">
                  <a16:creationId xmlns:a16="http://schemas.microsoft.com/office/drawing/2014/main" id="{1C197E4F-2C91-41E6-B1F4-9ECAC7F8550F}"/>
                </a:ext>
              </a:extLst>
            </p:cNvPr>
            <p:cNvCxnSpPr>
              <a:stCxn id="10" idx="1"/>
              <a:endCxn id="34" idx="0"/>
            </p:cNvCxnSpPr>
            <p:nvPr/>
          </p:nvCxnSpPr>
          <p:spPr>
            <a:xfrm rot="10800000" flipV="1">
              <a:off x="2631697" y="4388072"/>
              <a:ext cx="558752" cy="203166"/>
            </a:xfrm>
            <a:prstGeom prst="bentConnector2">
              <a:avLst/>
            </a:prstGeom>
            <a:ln w="22225">
              <a:solidFill>
                <a:schemeClr val="bg2">
                  <a:lumMod val="10000"/>
                </a:schemeClr>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en angle 46">
              <a:extLst>
                <a:ext uri="{FF2B5EF4-FFF2-40B4-BE49-F238E27FC236}">
                  <a16:creationId xmlns:a16="http://schemas.microsoft.com/office/drawing/2014/main" id="{204C09A3-D803-4317-BBB7-B99770261598}"/>
                </a:ext>
              </a:extLst>
            </p:cNvPr>
            <p:cNvCxnSpPr>
              <a:stCxn id="10" idx="3"/>
              <a:endCxn id="32" idx="0"/>
            </p:cNvCxnSpPr>
            <p:nvPr/>
          </p:nvCxnSpPr>
          <p:spPr>
            <a:xfrm>
              <a:off x="3694449" y="4388072"/>
              <a:ext cx="1591215" cy="200642"/>
            </a:xfrm>
            <a:prstGeom prst="bentConnector2">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48">
              <a:extLst>
                <a:ext uri="{FF2B5EF4-FFF2-40B4-BE49-F238E27FC236}">
                  <a16:creationId xmlns:a16="http://schemas.microsoft.com/office/drawing/2014/main" id="{F9BBA700-9BEC-4642-9ADF-1A818DDA177B}"/>
                </a:ext>
              </a:extLst>
            </p:cNvPr>
            <p:cNvCxnSpPr>
              <a:endCxn id="16" idx="0"/>
            </p:cNvCxnSpPr>
            <p:nvPr/>
          </p:nvCxnSpPr>
          <p:spPr>
            <a:xfrm>
              <a:off x="1308100" y="4132263"/>
              <a:ext cx="0" cy="1559337"/>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à coins arrondis 30">
              <a:extLst>
                <a:ext uri="{FF2B5EF4-FFF2-40B4-BE49-F238E27FC236}">
                  <a16:creationId xmlns:a16="http://schemas.microsoft.com/office/drawing/2014/main" id="{B74400F3-A29B-4975-86C8-A9E24B89A8FE}"/>
                </a:ext>
              </a:extLst>
            </p:cNvPr>
            <p:cNvSpPr/>
            <p:nvPr/>
          </p:nvSpPr>
          <p:spPr>
            <a:xfrm>
              <a:off x="1060581" y="4959783"/>
              <a:ext cx="504000" cy="17961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No</a:t>
              </a:r>
            </a:p>
          </p:txBody>
        </p:sp>
        <p:cxnSp>
          <p:nvCxnSpPr>
            <p:cNvPr id="25" name="Connecteur droit avec flèche 50">
              <a:extLst>
                <a:ext uri="{FF2B5EF4-FFF2-40B4-BE49-F238E27FC236}">
                  <a16:creationId xmlns:a16="http://schemas.microsoft.com/office/drawing/2014/main" id="{DF15BD02-4E27-4E4F-9313-F5A05D7F3DE1}"/>
                </a:ext>
              </a:extLst>
            </p:cNvPr>
            <p:cNvCxnSpPr>
              <a:stCxn id="34" idx="1"/>
              <a:endCxn id="24" idx="3"/>
            </p:cNvCxnSpPr>
            <p:nvPr/>
          </p:nvCxnSpPr>
          <p:spPr>
            <a:xfrm flipH="1" flipV="1">
              <a:off x="1564581" y="5049591"/>
              <a:ext cx="226675" cy="647"/>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52">
              <a:extLst>
                <a:ext uri="{FF2B5EF4-FFF2-40B4-BE49-F238E27FC236}">
                  <a16:creationId xmlns:a16="http://schemas.microsoft.com/office/drawing/2014/main" id="{3A0BAAC4-EA00-4A99-8ED6-94295ADBA42C}"/>
                </a:ext>
              </a:extLst>
            </p:cNvPr>
            <p:cNvCxnSpPr>
              <a:stCxn id="34" idx="3"/>
              <a:endCxn id="14" idx="1"/>
            </p:cNvCxnSpPr>
            <p:nvPr/>
          </p:nvCxnSpPr>
          <p:spPr>
            <a:xfrm>
              <a:off x="3472138" y="5050238"/>
              <a:ext cx="247327" cy="370"/>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54">
              <a:extLst>
                <a:ext uri="{FF2B5EF4-FFF2-40B4-BE49-F238E27FC236}">
                  <a16:creationId xmlns:a16="http://schemas.microsoft.com/office/drawing/2014/main" id="{80A03BA6-92B9-4D2D-801E-B1D418A65E5E}"/>
                </a:ext>
              </a:extLst>
            </p:cNvPr>
            <p:cNvCxnSpPr>
              <a:stCxn id="14" idx="3"/>
              <a:endCxn id="32" idx="1"/>
            </p:cNvCxnSpPr>
            <p:nvPr/>
          </p:nvCxnSpPr>
          <p:spPr>
            <a:xfrm flipV="1">
              <a:off x="4223465" y="5047714"/>
              <a:ext cx="221758" cy="2894"/>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eur droit avec flèche 56">
              <a:extLst>
                <a:ext uri="{FF2B5EF4-FFF2-40B4-BE49-F238E27FC236}">
                  <a16:creationId xmlns:a16="http://schemas.microsoft.com/office/drawing/2014/main" id="{10F75C32-4D49-4A90-99CC-ADF6814FF3FD}"/>
                </a:ext>
              </a:extLst>
            </p:cNvPr>
            <p:cNvCxnSpPr>
              <a:stCxn id="32" idx="3"/>
              <a:endCxn id="30" idx="1"/>
            </p:cNvCxnSpPr>
            <p:nvPr/>
          </p:nvCxnSpPr>
          <p:spPr>
            <a:xfrm>
              <a:off x="6126105" y="5047714"/>
              <a:ext cx="245467" cy="2524"/>
            </a:xfrm>
            <a:prstGeom prst="straightConnector1">
              <a:avLst/>
            </a:prstGeom>
            <a:ln w="22225">
              <a:solidFill>
                <a:schemeClr val="bg2">
                  <a:lumMod val="1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droit avec flèche 58">
              <a:extLst>
                <a:ext uri="{FF2B5EF4-FFF2-40B4-BE49-F238E27FC236}">
                  <a16:creationId xmlns:a16="http://schemas.microsoft.com/office/drawing/2014/main" id="{9323F157-BA6B-4C19-9310-DCB9A25CC252}"/>
                </a:ext>
              </a:extLst>
            </p:cNvPr>
            <p:cNvCxnSpPr>
              <a:stCxn id="32" idx="2"/>
              <a:endCxn id="15" idx="0"/>
            </p:cNvCxnSpPr>
            <p:nvPr/>
          </p:nvCxnSpPr>
          <p:spPr>
            <a:xfrm>
              <a:off x="5285664" y="5506714"/>
              <a:ext cx="2826" cy="183584"/>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4760444C-F039-44E3-934A-D6F2474E1993}"/>
              </a:ext>
            </a:extLst>
          </p:cNvPr>
          <p:cNvSpPr txBox="1"/>
          <p:nvPr/>
        </p:nvSpPr>
        <p:spPr>
          <a:xfrm>
            <a:off x="767408" y="6045688"/>
            <a:ext cx="5250765" cy="276999"/>
          </a:xfrm>
          <a:prstGeom prst="rect">
            <a:avLst/>
          </a:prstGeom>
          <a:noFill/>
        </p:spPr>
        <p:txBody>
          <a:bodyPr wrap="square" rtlCol="0">
            <a:spAutoFit/>
          </a:bodyPr>
          <a:lstStyle/>
          <a:p>
            <a:r>
              <a:rPr lang="sv-SE" sz="1200" dirty="0">
                <a:solidFill>
                  <a:schemeClr val="tx1"/>
                </a:solidFill>
                <a:latin typeface="Arial Nova Cond" panose="020B0506020202020204" pitchFamily="34" charset="0"/>
              </a:rPr>
              <a:t>Ezekowitz J, O’Meara E, et al. Can J Cardiol 2017;33: 1342-1433</a:t>
            </a:r>
          </a:p>
        </p:txBody>
      </p:sp>
      <p:sp>
        <p:nvSpPr>
          <p:cNvPr id="40" name="Rectangle 39">
            <a:extLst>
              <a:ext uri="{FF2B5EF4-FFF2-40B4-BE49-F238E27FC236}">
                <a16:creationId xmlns:a16="http://schemas.microsoft.com/office/drawing/2014/main" id="{60C1A5BD-12F9-464B-AE50-6F9CA13DBBFE}"/>
              </a:ext>
            </a:extLst>
          </p:cNvPr>
          <p:cNvSpPr/>
          <p:nvPr/>
        </p:nvSpPr>
        <p:spPr>
          <a:xfrm>
            <a:off x="6456040" y="2996952"/>
            <a:ext cx="5400600" cy="136815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3680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71FF8B-4255-4DD0-A8A5-70AB7383877F}"/>
              </a:ext>
            </a:extLst>
          </p:cNvPr>
          <p:cNvGrpSpPr>
            <a:grpSpLocks noChangeAspect="1"/>
          </p:cNvGrpSpPr>
          <p:nvPr/>
        </p:nvGrpSpPr>
        <p:grpSpPr bwMode="auto">
          <a:xfrm>
            <a:off x="1019436" y="768128"/>
            <a:ext cx="10153128" cy="5325168"/>
            <a:chOff x="1022" y="935"/>
            <a:chExt cx="5636" cy="2956"/>
          </a:xfrm>
        </p:grpSpPr>
        <p:sp>
          <p:nvSpPr>
            <p:cNvPr id="5" name="AutoShape 3">
              <a:extLst>
                <a:ext uri="{FF2B5EF4-FFF2-40B4-BE49-F238E27FC236}">
                  <a16:creationId xmlns:a16="http://schemas.microsoft.com/office/drawing/2014/main" id="{79C771C9-C348-439A-9EC3-693904A66780}"/>
                </a:ext>
              </a:extLst>
            </p:cNvPr>
            <p:cNvSpPr>
              <a:spLocks noChangeAspect="1" noChangeArrowheads="1" noTextEdit="1"/>
            </p:cNvSpPr>
            <p:nvPr/>
          </p:nvSpPr>
          <p:spPr bwMode="auto">
            <a:xfrm>
              <a:off x="1022" y="935"/>
              <a:ext cx="5636" cy="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pic>
          <p:nvPicPr>
            <p:cNvPr id="6" name="Picture 5">
              <a:extLst>
                <a:ext uri="{FF2B5EF4-FFF2-40B4-BE49-F238E27FC236}">
                  <a16:creationId xmlns:a16="http://schemas.microsoft.com/office/drawing/2014/main" id="{80E67D33-BFFB-4985-9A13-C9A798A12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 y="935"/>
              <a:ext cx="5643" cy="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a:extLst>
              <a:ext uri="{FF2B5EF4-FFF2-40B4-BE49-F238E27FC236}">
                <a16:creationId xmlns:a16="http://schemas.microsoft.com/office/drawing/2014/main" id="{A4B35534-01A0-4109-AD1D-A977BE847E9E}"/>
              </a:ext>
            </a:extLst>
          </p:cNvPr>
          <p:cNvSpPr>
            <a:spLocks noGrp="1"/>
          </p:cNvSpPr>
          <p:nvPr>
            <p:ph type="title"/>
          </p:nvPr>
        </p:nvSpPr>
        <p:spPr/>
        <p:txBody>
          <a:bodyPr/>
          <a:lstStyle/>
          <a:p>
            <a:r>
              <a:rPr lang="en-US" dirty="0"/>
              <a:t>Obesity, NP levels, and diagnosis of HF</a:t>
            </a:r>
          </a:p>
        </p:txBody>
      </p:sp>
      <p:pic>
        <p:nvPicPr>
          <p:cNvPr id="7" name="Picture 6" descr="A picture containing drawing&#10;&#10;Description automatically generated">
            <a:extLst>
              <a:ext uri="{FF2B5EF4-FFF2-40B4-BE49-F238E27FC236}">
                <a16:creationId xmlns:a16="http://schemas.microsoft.com/office/drawing/2014/main" id="{36B7A6A0-C1F1-4884-80BF-30050BC931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504" y="5661248"/>
            <a:ext cx="1431060" cy="630820"/>
          </a:xfrm>
          <a:prstGeom prst="rect">
            <a:avLst/>
          </a:prstGeom>
        </p:spPr>
      </p:pic>
      <p:sp>
        <p:nvSpPr>
          <p:cNvPr id="8" name="TextBox 7">
            <a:extLst>
              <a:ext uri="{FF2B5EF4-FFF2-40B4-BE49-F238E27FC236}">
                <a16:creationId xmlns:a16="http://schemas.microsoft.com/office/drawing/2014/main" id="{EE65F473-48D2-415B-B2CE-DF3F9ED858B5}"/>
              </a:ext>
            </a:extLst>
          </p:cNvPr>
          <p:cNvSpPr txBox="1"/>
          <p:nvPr/>
        </p:nvSpPr>
        <p:spPr>
          <a:xfrm>
            <a:off x="695400" y="6001543"/>
            <a:ext cx="6264696" cy="276999"/>
          </a:xfrm>
          <a:prstGeom prst="rect">
            <a:avLst/>
          </a:prstGeom>
          <a:noFill/>
        </p:spPr>
        <p:txBody>
          <a:bodyPr wrap="square" rtlCol="0">
            <a:spAutoFit/>
          </a:bodyPr>
          <a:lstStyle/>
          <a:p>
            <a:r>
              <a:rPr kumimoji="0" lang="en-US" sz="1200" b="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Singh S, et al. Progress in Cardiovascular Diseases 63 (2020) 649–655</a:t>
            </a:r>
          </a:p>
        </p:txBody>
      </p:sp>
    </p:spTree>
    <p:extLst>
      <p:ext uri="{BB962C8B-B14F-4D97-AF65-F5344CB8AC3E}">
        <p14:creationId xmlns:p14="http://schemas.microsoft.com/office/powerpoint/2010/main" val="1489318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DC6CC-82BC-457B-B0C6-9274BD76B287}"/>
              </a:ext>
            </a:extLst>
          </p:cNvPr>
          <p:cNvSpPr>
            <a:spLocks noGrp="1"/>
          </p:cNvSpPr>
          <p:nvPr>
            <p:ph type="title"/>
          </p:nvPr>
        </p:nvSpPr>
        <p:spPr/>
        <p:txBody>
          <a:bodyPr/>
          <a:lstStyle/>
          <a:p>
            <a:r>
              <a:rPr lang="en-US" dirty="0"/>
              <a:t>Etiology of HF</a:t>
            </a:r>
          </a:p>
        </p:txBody>
      </p:sp>
      <p:sp>
        <p:nvSpPr>
          <p:cNvPr id="3" name="Rectangle 2">
            <a:extLst>
              <a:ext uri="{FF2B5EF4-FFF2-40B4-BE49-F238E27FC236}">
                <a16:creationId xmlns:a16="http://schemas.microsoft.com/office/drawing/2014/main" id="{F1B53A44-ED91-482B-AD9B-FA234EB59A06}"/>
              </a:ext>
            </a:extLst>
          </p:cNvPr>
          <p:cNvSpPr/>
          <p:nvPr/>
        </p:nvSpPr>
        <p:spPr>
          <a:xfrm>
            <a:off x="0" y="6237312"/>
            <a:ext cx="12192000" cy="618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4D1EC53-E4ED-4146-97B3-291E74B44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037" t="24194" r="28688" b="12170"/>
          <a:stretch>
            <a:fillRect/>
          </a:stretch>
        </p:blipFill>
        <p:spPr bwMode="auto">
          <a:xfrm>
            <a:off x="1775520" y="1124744"/>
            <a:ext cx="8324605" cy="565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23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normAutofit/>
          </a:bodyPr>
          <a:lstStyle/>
          <a:p>
            <a:r>
              <a:rPr lang="en-US" dirty="0"/>
              <a:t>Differential diagnosis of </a:t>
            </a:r>
            <a:r>
              <a:rPr lang="en-US" dirty="0" err="1"/>
              <a:t>HFpEF</a:t>
            </a:r>
            <a:endParaRPr lang="en-US" dirty="0"/>
          </a:p>
        </p:txBody>
      </p:sp>
      <p:sp>
        <p:nvSpPr>
          <p:cNvPr id="7" name="Rectangle: Rounded Corners 5">
            <a:extLst>
              <a:ext uri="{FF2B5EF4-FFF2-40B4-BE49-F238E27FC236}">
                <a16:creationId xmlns:a16="http://schemas.microsoft.com/office/drawing/2014/main" id="{D9113452-97FE-4021-A1D8-18FF9B46E563}"/>
              </a:ext>
            </a:extLst>
          </p:cNvPr>
          <p:cNvSpPr/>
          <p:nvPr/>
        </p:nvSpPr>
        <p:spPr>
          <a:xfrm>
            <a:off x="1056320" y="1333768"/>
            <a:ext cx="5004000" cy="1447160"/>
          </a:xfrm>
          <a:prstGeom prst="roundRect">
            <a:avLst>
              <a:gd name="adj" fmla="val 9266"/>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dirty="0">
                <a:solidFill>
                  <a:schemeClr val="tx1"/>
                </a:solidFill>
                <a:latin typeface="Arial Nova Cond" panose="020B0506020202020204" pitchFamily="34" charset="0"/>
              </a:rPr>
              <a:t>Uncorrected primary left-sided </a:t>
            </a:r>
            <a:r>
              <a:rPr lang="en-CA" sz="1600" b="1" dirty="0" err="1">
                <a:solidFill>
                  <a:schemeClr val="tx1"/>
                </a:solidFill>
                <a:latin typeface="Arial Nova Cond" panose="020B0506020202020204" pitchFamily="34" charset="0"/>
              </a:rPr>
              <a:t>valvular</a:t>
            </a:r>
            <a:r>
              <a:rPr lang="en-CA" sz="1600" b="1" dirty="0">
                <a:solidFill>
                  <a:schemeClr val="tx1"/>
                </a:solidFill>
                <a:latin typeface="Arial Nova Cond" panose="020B0506020202020204" pitchFamily="34" charset="0"/>
              </a:rPr>
              <a:t> heart disease* </a:t>
            </a:r>
            <a:endParaRPr lang="en-CA" sz="1600" dirty="0">
              <a:solidFill>
                <a:schemeClr val="tx1"/>
              </a:solidFill>
              <a:latin typeface="Arial Nova Cond" panose="020B0506020202020204" pitchFamily="34" charset="0"/>
            </a:endParaRP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Aortic stenosis </a:t>
            </a: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Aortic regurgitation </a:t>
            </a: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Mitral stenosis </a:t>
            </a: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Mitral regurgitation</a:t>
            </a:r>
            <a:r>
              <a:rPr lang="en-CA" sz="1600" baseline="30000" dirty="0">
                <a:solidFill>
                  <a:schemeClr val="tx1"/>
                </a:solidFill>
                <a:latin typeface="Arial Nova Cond" panose="020B0506020202020204" pitchFamily="34" charset="0"/>
              </a:rPr>
              <a:t>‡</a:t>
            </a:r>
            <a:r>
              <a:rPr lang="en-CA" sz="1600" dirty="0">
                <a:solidFill>
                  <a:schemeClr val="tx1"/>
                </a:solidFill>
                <a:latin typeface="Arial Nova Cond" panose="020B0506020202020204" pitchFamily="34" charset="0"/>
              </a:rPr>
              <a:t> </a:t>
            </a:r>
          </a:p>
        </p:txBody>
      </p:sp>
      <p:sp>
        <p:nvSpPr>
          <p:cNvPr id="8" name="Rectangle: Rounded Corners 6">
            <a:extLst>
              <a:ext uri="{FF2B5EF4-FFF2-40B4-BE49-F238E27FC236}">
                <a16:creationId xmlns:a16="http://schemas.microsoft.com/office/drawing/2014/main" id="{CF380D76-6967-470E-815D-82AD1EDD46BA}"/>
              </a:ext>
            </a:extLst>
          </p:cNvPr>
          <p:cNvSpPr/>
          <p:nvPr/>
        </p:nvSpPr>
        <p:spPr>
          <a:xfrm>
            <a:off x="1056320" y="2938484"/>
            <a:ext cx="5004000" cy="2088000"/>
          </a:xfrm>
          <a:prstGeom prst="roundRect">
            <a:avLst>
              <a:gd name="adj" fmla="val 5279"/>
            </a:avLst>
          </a:prstGeom>
          <a:solidFill>
            <a:srgbClr val="2AACE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dirty="0">
                <a:solidFill>
                  <a:schemeClr val="tx1"/>
                </a:solidFill>
                <a:latin typeface="Arial Nova Cond" panose="020B0506020202020204" pitchFamily="34" charset="0"/>
              </a:rPr>
              <a:t>Isolated right ventricular failure </a:t>
            </a:r>
            <a:endParaRPr lang="en-CA" sz="1600" dirty="0">
              <a:solidFill>
                <a:schemeClr val="tx1"/>
              </a:solidFill>
              <a:latin typeface="Arial Nova Cond" panose="020B0506020202020204" pitchFamily="34" charset="0"/>
            </a:endParaRP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WHO groups 1,3,4, or 5 pulmonary hypertension</a:t>
            </a:r>
            <a:r>
              <a:rPr lang="en-CA" sz="1600" baseline="30000" dirty="0">
                <a:solidFill>
                  <a:schemeClr val="tx1"/>
                </a:solidFill>
                <a:latin typeface="Arial Nova Cond" panose="020B0506020202020204" pitchFamily="34" charset="0"/>
              </a:rPr>
              <a:t>§ </a:t>
            </a: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Genetic</a:t>
            </a:r>
          </a:p>
          <a:p>
            <a:pPr marL="742932" lvl="1" indent="-285744">
              <a:buFont typeface="Arial" panose="020B0604020202020204" pitchFamily="34" charset="0"/>
              <a:buChar char="•"/>
            </a:pPr>
            <a:r>
              <a:rPr lang="en-CA" sz="1550" dirty="0" err="1">
                <a:solidFill>
                  <a:schemeClr val="tx1"/>
                </a:solidFill>
                <a:latin typeface="Arial Nova Cond" panose="020B0506020202020204" pitchFamily="34" charset="0"/>
              </a:rPr>
              <a:t>Arrhythmogenic</a:t>
            </a:r>
            <a:r>
              <a:rPr lang="en-CA" sz="1550" dirty="0">
                <a:solidFill>
                  <a:schemeClr val="tx1"/>
                </a:solidFill>
                <a:latin typeface="Arial Nova Cond" panose="020B0506020202020204" pitchFamily="34" charset="0"/>
              </a:rPr>
              <a:t> right ventricular dysplasia </a:t>
            </a: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Congenital heart disease </a:t>
            </a: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Isolated primary pulmonary or tricuspid </a:t>
            </a:r>
            <a:r>
              <a:rPr lang="en-CA" sz="1600" dirty="0" err="1">
                <a:solidFill>
                  <a:schemeClr val="tx1"/>
                </a:solidFill>
                <a:latin typeface="Arial Nova Cond" panose="020B0506020202020204" pitchFamily="34" charset="0"/>
              </a:rPr>
              <a:t>valvular</a:t>
            </a:r>
            <a:r>
              <a:rPr lang="en-CA" sz="1600" dirty="0">
                <a:solidFill>
                  <a:schemeClr val="tx1"/>
                </a:solidFill>
                <a:latin typeface="Arial Nova Cond" panose="020B0506020202020204" pitchFamily="34" charset="0"/>
              </a:rPr>
              <a:t> disease</a:t>
            </a:r>
            <a:r>
              <a:rPr lang="en-CA" sz="1600" baseline="30000" dirty="0">
                <a:solidFill>
                  <a:schemeClr val="tx1"/>
                </a:solidFill>
                <a:latin typeface="Arial Nova Cond" panose="020B0506020202020204" pitchFamily="34" charset="0"/>
              </a:rPr>
              <a:t>‡</a:t>
            </a:r>
            <a:r>
              <a:rPr lang="en-CA" sz="1600" dirty="0">
                <a:solidFill>
                  <a:schemeClr val="tx1"/>
                </a:solidFill>
                <a:latin typeface="Arial Nova Cond" panose="020B0506020202020204" pitchFamily="34" charset="0"/>
              </a:rPr>
              <a:t> </a:t>
            </a: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Right ventricular infarction </a:t>
            </a:r>
          </a:p>
        </p:txBody>
      </p:sp>
      <p:sp>
        <p:nvSpPr>
          <p:cNvPr id="9" name="Rectangle: Rounded Corners 7">
            <a:extLst>
              <a:ext uri="{FF2B5EF4-FFF2-40B4-BE49-F238E27FC236}">
                <a16:creationId xmlns:a16="http://schemas.microsoft.com/office/drawing/2014/main" id="{6A6FA0A7-B63E-4D1F-A977-DD1F6B889361}"/>
              </a:ext>
            </a:extLst>
          </p:cNvPr>
          <p:cNvSpPr/>
          <p:nvPr/>
        </p:nvSpPr>
        <p:spPr>
          <a:xfrm>
            <a:off x="6204568" y="1340768"/>
            <a:ext cx="5004000" cy="1447160"/>
          </a:xfrm>
          <a:prstGeom prst="roundRect">
            <a:avLst>
              <a:gd name="adj" fmla="val 12325"/>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dirty="0">
                <a:solidFill>
                  <a:schemeClr val="tx1"/>
                </a:solidFill>
                <a:latin typeface="Arial Nova Cond" panose="020B0506020202020204" pitchFamily="34" charset="0"/>
              </a:rPr>
              <a:t>Pericardial disease </a:t>
            </a:r>
            <a:endParaRPr lang="en-CA" sz="1600" dirty="0">
              <a:solidFill>
                <a:schemeClr val="tx1"/>
              </a:solidFill>
              <a:latin typeface="Arial Nova Cond" panose="020B0506020202020204" pitchFamily="34" charset="0"/>
            </a:endParaRP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Tamponade </a:t>
            </a: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Constrictive pericarditis </a:t>
            </a:r>
          </a:p>
        </p:txBody>
      </p:sp>
      <p:sp>
        <p:nvSpPr>
          <p:cNvPr id="10" name="Rectangle: Rounded Corners 8">
            <a:extLst>
              <a:ext uri="{FF2B5EF4-FFF2-40B4-BE49-F238E27FC236}">
                <a16:creationId xmlns:a16="http://schemas.microsoft.com/office/drawing/2014/main" id="{AC0BB71F-C2D5-4283-8D64-1E9867B791EB}"/>
              </a:ext>
            </a:extLst>
          </p:cNvPr>
          <p:cNvSpPr/>
          <p:nvPr/>
        </p:nvSpPr>
        <p:spPr>
          <a:xfrm>
            <a:off x="6217452" y="2938484"/>
            <a:ext cx="4991116" cy="2088000"/>
          </a:xfrm>
          <a:prstGeom prst="roundRect">
            <a:avLst>
              <a:gd name="adj" fmla="val 5373"/>
            </a:avLst>
          </a:prstGeom>
          <a:solidFill>
            <a:srgbClr val="00A78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dirty="0">
                <a:solidFill>
                  <a:schemeClr val="tx1"/>
                </a:solidFill>
                <a:latin typeface="Arial Nova Cond" panose="020B0506020202020204" pitchFamily="34" charset="0"/>
              </a:rPr>
              <a:t>Specific cardiomyopathies </a:t>
            </a:r>
            <a:endParaRPr lang="en-CA" sz="1600" dirty="0">
              <a:solidFill>
                <a:schemeClr val="tx1"/>
              </a:solidFill>
              <a:latin typeface="Arial Nova Cond" panose="020B0506020202020204" pitchFamily="34" charset="0"/>
            </a:endParaRP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Infiltrative (amyloidosis)</a:t>
            </a:r>
            <a:r>
              <a:rPr lang="en-CA" sz="1600" baseline="30000" dirty="0">
                <a:solidFill>
                  <a:schemeClr val="tx1"/>
                </a:solidFill>
                <a:latin typeface="Arial Nova Cond" panose="020B0506020202020204" pitchFamily="34" charset="0"/>
              </a:rPr>
              <a:t>|| </a:t>
            </a: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Infectious/inflammatory </a:t>
            </a:r>
          </a:p>
          <a:p>
            <a:pPr marL="742932" lvl="1" indent="-285744">
              <a:buFont typeface="Arial" panose="020B0604020202020204" pitchFamily="34" charset="0"/>
              <a:buChar char="•"/>
            </a:pPr>
            <a:r>
              <a:rPr lang="en-CA" sz="1550" dirty="0">
                <a:solidFill>
                  <a:schemeClr val="tx1"/>
                </a:solidFill>
                <a:latin typeface="Arial Nova Cond" panose="020B0506020202020204" pitchFamily="34" charset="0"/>
              </a:rPr>
              <a:t>Sarcoidosis </a:t>
            </a:r>
          </a:p>
          <a:p>
            <a:pPr marL="742932" lvl="1" indent="-285744">
              <a:buFont typeface="Arial" panose="020B0604020202020204" pitchFamily="34" charset="0"/>
              <a:buChar char="•"/>
            </a:pPr>
            <a:r>
              <a:rPr lang="en-CA" sz="1550" dirty="0">
                <a:solidFill>
                  <a:schemeClr val="tx1"/>
                </a:solidFill>
                <a:latin typeface="Arial Nova Cond" panose="020B0506020202020204" pitchFamily="34" charset="0"/>
              </a:rPr>
              <a:t>Viral</a:t>
            </a:r>
            <a:r>
              <a:rPr lang="en-CA" sz="1550" baseline="30000" dirty="0">
                <a:solidFill>
                  <a:schemeClr val="tx1"/>
                </a:solidFill>
                <a:latin typeface="Arial Nova Cond" panose="020B0506020202020204" pitchFamily="34" charset="0"/>
              </a:rPr>
              <a:t>¶ </a:t>
            </a: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Genetic Hypertrophic cardiomyopathy </a:t>
            </a:r>
          </a:p>
          <a:p>
            <a:pPr marL="285744" indent="-285744">
              <a:buFont typeface="Arial" panose="020B0604020202020204" pitchFamily="34" charset="0"/>
              <a:buChar char="•"/>
            </a:pPr>
            <a:r>
              <a:rPr lang="en-CA" sz="1600" dirty="0">
                <a:solidFill>
                  <a:schemeClr val="tx1"/>
                </a:solidFill>
                <a:latin typeface="Arial Nova Cond" panose="020B0506020202020204" pitchFamily="34" charset="0"/>
              </a:rPr>
              <a:t>Restrictive cardiomyopathy</a:t>
            </a:r>
            <a:r>
              <a:rPr lang="en-CA" sz="1600" baseline="30000" dirty="0">
                <a:solidFill>
                  <a:schemeClr val="tx1"/>
                </a:solidFill>
                <a:latin typeface="Arial Nova Cond" panose="020B0506020202020204" pitchFamily="34" charset="0"/>
              </a:rPr>
              <a:t>#</a:t>
            </a:r>
            <a:r>
              <a:rPr lang="en-CA" sz="1600" dirty="0">
                <a:solidFill>
                  <a:schemeClr val="tx1"/>
                </a:solidFill>
                <a:latin typeface="Arial Nova Cond" panose="020B0506020202020204" pitchFamily="34" charset="0"/>
              </a:rPr>
              <a:t> </a:t>
            </a:r>
          </a:p>
        </p:txBody>
      </p:sp>
      <p:sp>
        <p:nvSpPr>
          <p:cNvPr id="11" name="Espace réservé du pied de page 1">
            <a:extLst>
              <a:ext uri="{FF2B5EF4-FFF2-40B4-BE49-F238E27FC236}">
                <a16:creationId xmlns:a16="http://schemas.microsoft.com/office/drawing/2014/main" id="{353DB5BD-EFBA-4A2D-9B2B-AD989E5A0F7B}"/>
              </a:ext>
            </a:extLst>
          </p:cNvPr>
          <p:cNvSpPr>
            <a:spLocks noGrp="1"/>
          </p:cNvSpPr>
          <p:nvPr>
            <p:ph type="ftr" sz="quarter" idx="11"/>
          </p:nvPr>
        </p:nvSpPr>
        <p:spPr>
          <a:xfrm>
            <a:off x="351267" y="5105270"/>
            <a:ext cx="11505373" cy="1060034"/>
          </a:xfrm>
        </p:spPr>
        <p:txBody>
          <a:bodyPr wrap="square">
            <a:spAutoFit/>
          </a:bodyPr>
          <a:lstStyle/>
          <a:p>
            <a:pPr algn="l">
              <a:lnSpc>
                <a:spcPts val="900"/>
              </a:lnSpc>
              <a:spcAft>
                <a:spcPts val="300"/>
              </a:spcAft>
            </a:pPr>
            <a:r>
              <a:rPr lang="en-CA" sz="1100" dirty="0">
                <a:solidFill>
                  <a:schemeClr val="tx1">
                    <a:lumMod val="85000"/>
                    <a:lumOff val="15000"/>
                  </a:schemeClr>
                </a:solidFill>
                <a:latin typeface="Arial Nova Cond" panose="020B0506020202020204" pitchFamily="34" charset="0"/>
              </a:rPr>
              <a:t>*Patients with persistent heart failure symptoms after correction of primary aortic or mitral valve disease might have heart failure related to left ventricular diastolic dysfunction and, although the aetiology of their diastolic dysfunction might be unique, they are generally considered to have </a:t>
            </a:r>
            <a:r>
              <a:rPr lang="en-CA" sz="1100" dirty="0" err="1">
                <a:solidFill>
                  <a:schemeClr val="tx1">
                    <a:lumMod val="85000"/>
                    <a:lumOff val="15000"/>
                  </a:schemeClr>
                </a:solidFill>
                <a:latin typeface="Arial Nova Cond" panose="020B0506020202020204" pitchFamily="34" charset="0"/>
              </a:rPr>
              <a:t>HFpEF</a:t>
            </a:r>
            <a:r>
              <a:rPr lang="en-CA" sz="1100" dirty="0">
                <a:solidFill>
                  <a:schemeClr val="tx1">
                    <a:lumMod val="85000"/>
                    <a:lumOff val="15000"/>
                  </a:schemeClr>
                </a:solidFill>
                <a:latin typeface="Arial Nova Cond" panose="020B0506020202020204" pitchFamily="34" charset="0"/>
              </a:rPr>
              <a:t>. ‡Functional mitral and/or tricuspid regurgitation is common in patients with </a:t>
            </a:r>
            <a:r>
              <a:rPr lang="en-CA" sz="1100" dirty="0" err="1">
                <a:solidFill>
                  <a:schemeClr val="tx1">
                    <a:lumMod val="85000"/>
                    <a:lumOff val="15000"/>
                  </a:schemeClr>
                </a:solidFill>
                <a:latin typeface="Arial Nova Cond" panose="020B0506020202020204" pitchFamily="34" charset="0"/>
              </a:rPr>
              <a:t>HFpEF</a:t>
            </a:r>
            <a:r>
              <a:rPr lang="en-CA" sz="1100" dirty="0">
                <a:solidFill>
                  <a:schemeClr val="tx1">
                    <a:lumMod val="85000"/>
                    <a:lumOff val="15000"/>
                  </a:schemeClr>
                </a:solidFill>
                <a:latin typeface="Arial Nova Cond" panose="020B0506020202020204" pitchFamily="34" charset="0"/>
              </a:rPr>
              <a:t> and is likely to be caused by annular dilatation related to atrial enlargement or, in some patients, ischaemic heart disease with preserved ejection fraction. §WHO group 2 pulmonary hypertension is common in patients with </a:t>
            </a:r>
            <a:r>
              <a:rPr lang="en-CA" sz="1100" dirty="0" err="1">
                <a:solidFill>
                  <a:schemeClr val="tx1">
                    <a:lumMod val="85000"/>
                    <a:lumOff val="15000"/>
                  </a:schemeClr>
                </a:solidFill>
                <a:latin typeface="Arial Nova Cond" panose="020B0506020202020204" pitchFamily="34" charset="0"/>
              </a:rPr>
              <a:t>HFpEF</a:t>
            </a:r>
            <a:r>
              <a:rPr lang="en-CA" sz="1100" dirty="0">
                <a:solidFill>
                  <a:schemeClr val="tx1">
                    <a:lumMod val="85000"/>
                    <a:lumOff val="15000"/>
                  </a:schemeClr>
                </a:solidFill>
                <a:latin typeface="Arial Nova Cond" panose="020B0506020202020204" pitchFamily="34" charset="0"/>
              </a:rPr>
              <a:t> and might contribute to right ventricular failure. ||Wild-type (transthyretin) amyloidosis is present on autopsy in many patients with </a:t>
            </a:r>
            <a:r>
              <a:rPr lang="en-CA" sz="1100" dirty="0" err="1">
                <a:solidFill>
                  <a:schemeClr val="tx1">
                    <a:lumMod val="85000"/>
                    <a:lumOff val="15000"/>
                  </a:schemeClr>
                </a:solidFill>
                <a:latin typeface="Arial Nova Cond" panose="020B0506020202020204" pitchFamily="34" charset="0"/>
              </a:rPr>
              <a:t>HFpEF</a:t>
            </a:r>
            <a:r>
              <a:rPr lang="en-CA" sz="1100" dirty="0">
                <a:solidFill>
                  <a:schemeClr val="tx1">
                    <a:lumMod val="85000"/>
                    <a:lumOff val="15000"/>
                  </a:schemeClr>
                </a:solidFill>
                <a:latin typeface="Arial Nova Cond" panose="020B0506020202020204" pitchFamily="34" charset="0"/>
              </a:rPr>
              <a:t> and is likely to be an </a:t>
            </a:r>
            <a:r>
              <a:rPr lang="en-CA" sz="1100" dirty="0" err="1">
                <a:solidFill>
                  <a:schemeClr val="tx1">
                    <a:lumMod val="85000"/>
                    <a:lumOff val="15000"/>
                  </a:schemeClr>
                </a:solidFill>
                <a:latin typeface="Arial Nova Cond" panose="020B0506020202020204" pitchFamily="34" charset="0"/>
              </a:rPr>
              <a:t>underrecognized</a:t>
            </a:r>
            <a:r>
              <a:rPr lang="en-CA" sz="1100" dirty="0">
                <a:solidFill>
                  <a:schemeClr val="tx1">
                    <a:lumMod val="85000"/>
                    <a:lumOff val="15000"/>
                  </a:schemeClr>
                </a:solidFill>
                <a:latin typeface="Arial Nova Cond" panose="020B0506020202020204" pitchFamily="34" charset="0"/>
              </a:rPr>
              <a:t> aetiology of </a:t>
            </a:r>
            <a:r>
              <a:rPr lang="en-CA" sz="1100" dirty="0" err="1">
                <a:solidFill>
                  <a:schemeClr val="tx1">
                    <a:lumMod val="85000"/>
                    <a:lumOff val="15000"/>
                  </a:schemeClr>
                </a:solidFill>
                <a:latin typeface="Arial Nova Cond" panose="020B0506020202020204" pitchFamily="34" charset="0"/>
              </a:rPr>
              <a:t>HFpEF</a:t>
            </a:r>
            <a:r>
              <a:rPr lang="en-CA" sz="1100" dirty="0">
                <a:solidFill>
                  <a:schemeClr val="tx1">
                    <a:lumMod val="85000"/>
                    <a:lumOff val="15000"/>
                  </a:schemeClr>
                </a:solidFill>
                <a:latin typeface="Arial Nova Cond" panose="020B0506020202020204" pitchFamily="34" charset="0"/>
              </a:rPr>
              <a:t>. ¶A single study described evidence of coronary vascular endothelial cell tropic parvovirus B19 infection in young patients with </a:t>
            </a:r>
            <a:r>
              <a:rPr lang="en-CA" sz="1100" dirty="0" err="1">
                <a:solidFill>
                  <a:schemeClr val="tx1">
                    <a:lumMod val="85000"/>
                    <a:lumOff val="15000"/>
                  </a:schemeClr>
                </a:solidFill>
                <a:latin typeface="Arial Nova Cond" panose="020B0506020202020204" pitchFamily="34" charset="0"/>
              </a:rPr>
              <a:t>HFpEF</a:t>
            </a:r>
            <a:r>
              <a:rPr lang="en-CA" sz="1100" dirty="0">
                <a:solidFill>
                  <a:schemeClr val="tx1">
                    <a:lumMod val="85000"/>
                    <a:lumOff val="15000"/>
                  </a:schemeClr>
                </a:solidFill>
                <a:latin typeface="Arial Nova Cond" panose="020B0506020202020204" pitchFamily="34" charset="0"/>
              </a:rPr>
              <a:t> in the absence of typical risk factors for heart failure109. #Restrictive cardiomyopathies related to genetic mutations are rare and should be considered in young patients with </a:t>
            </a:r>
            <a:r>
              <a:rPr lang="en-CA" sz="1100" dirty="0" err="1">
                <a:solidFill>
                  <a:schemeClr val="tx1">
                    <a:lumMod val="85000"/>
                    <a:lumOff val="15000"/>
                  </a:schemeClr>
                </a:solidFill>
                <a:latin typeface="Arial Nova Cond" panose="020B0506020202020204" pitchFamily="34" charset="0"/>
              </a:rPr>
              <a:t>HFpEF</a:t>
            </a:r>
            <a:r>
              <a:rPr lang="en-CA" sz="1100" dirty="0">
                <a:solidFill>
                  <a:schemeClr val="tx1">
                    <a:lumMod val="85000"/>
                    <a:lumOff val="15000"/>
                  </a:schemeClr>
                </a:solidFill>
                <a:latin typeface="Arial Nova Cond" panose="020B0506020202020204" pitchFamily="34" charset="0"/>
              </a:rPr>
              <a:t>, particularly in those with a family history of heart failure. Morphological features cannot be used to distinguish between genetic and typical </a:t>
            </a:r>
            <a:r>
              <a:rPr lang="en-CA" sz="1100" dirty="0" err="1">
                <a:solidFill>
                  <a:schemeClr val="tx1">
                    <a:lumMod val="85000"/>
                    <a:lumOff val="15000"/>
                  </a:schemeClr>
                </a:solidFill>
                <a:latin typeface="Arial Nova Cond" panose="020B0506020202020204" pitchFamily="34" charset="0"/>
              </a:rPr>
              <a:t>HFpEF</a:t>
            </a:r>
            <a:r>
              <a:rPr lang="en-CA" sz="1100" dirty="0">
                <a:solidFill>
                  <a:schemeClr val="tx1">
                    <a:lumMod val="85000"/>
                    <a:lumOff val="15000"/>
                  </a:schemeClr>
                </a:solidFill>
                <a:latin typeface="Arial Nova Cond" panose="020B0506020202020204" pitchFamily="34" charset="0"/>
              </a:rPr>
              <a:t>.</a:t>
            </a:r>
          </a:p>
          <a:p>
            <a:pPr algn="l">
              <a:lnSpc>
                <a:spcPts val="900"/>
              </a:lnSpc>
              <a:spcAft>
                <a:spcPts val="300"/>
              </a:spcAft>
            </a:pPr>
            <a:r>
              <a:rPr lang="en-CA" sz="1100" dirty="0" err="1">
                <a:solidFill>
                  <a:schemeClr val="tx1">
                    <a:lumMod val="85000"/>
                    <a:lumOff val="15000"/>
                  </a:schemeClr>
                </a:solidFill>
                <a:latin typeface="Arial Nova Cond" panose="020B0506020202020204" pitchFamily="34" charset="0"/>
              </a:rPr>
              <a:t>Dunlay</a:t>
            </a:r>
            <a:r>
              <a:rPr lang="en-CA" sz="1100" dirty="0">
                <a:solidFill>
                  <a:schemeClr val="tx1">
                    <a:lumMod val="85000"/>
                    <a:lumOff val="15000"/>
                  </a:schemeClr>
                </a:solidFill>
                <a:latin typeface="Arial Nova Cond" panose="020B0506020202020204" pitchFamily="34" charset="0"/>
              </a:rPr>
              <a:t> SM et al. Nat Rev </a:t>
            </a:r>
            <a:r>
              <a:rPr lang="en-CA" sz="1100" dirty="0" err="1">
                <a:solidFill>
                  <a:schemeClr val="tx1">
                    <a:lumMod val="85000"/>
                    <a:lumOff val="15000"/>
                  </a:schemeClr>
                </a:solidFill>
                <a:latin typeface="Arial Nova Cond" panose="020B0506020202020204" pitchFamily="34" charset="0"/>
              </a:rPr>
              <a:t>Cardiol</a:t>
            </a:r>
            <a:r>
              <a:rPr lang="en-CA" sz="1100" dirty="0">
                <a:solidFill>
                  <a:schemeClr val="tx1">
                    <a:lumMod val="85000"/>
                    <a:lumOff val="15000"/>
                  </a:schemeClr>
                </a:solidFill>
                <a:latin typeface="Arial Nova Cond" panose="020B0506020202020204" pitchFamily="34" charset="0"/>
              </a:rPr>
              <a:t>. 2017 Oct;14(10):591-602</a:t>
            </a:r>
          </a:p>
        </p:txBody>
      </p:sp>
    </p:spTree>
    <p:extLst>
      <p:ext uri="{BB962C8B-B14F-4D97-AF65-F5344CB8AC3E}">
        <p14:creationId xmlns:p14="http://schemas.microsoft.com/office/powerpoint/2010/main" val="25400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34442-6BFF-485E-85A6-21CFD8EAA87A}"/>
              </a:ext>
            </a:extLst>
          </p:cNvPr>
          <p:cNvSpPr/>
          <p:nvPr/>
        </p:nvSpPr>
        <p:spPr>
          <a:xfrm>
            <a:off x="705059" y="1556792"/>
            <a:ext cx="10781880" cy="1025024"/>
          </a:xfrm>
          <a:prstGeom prst="rect">
            <a:avLst/>
          </a:prstGeom>
        </p:spPr>
        <p:txBody>
          <a:bodyPr wrap="square" lIns="91440" tIns="45720" rIns="91440" bIns="45720" anchor="t">
            <a:spAutoFit/>
          </a:bodyPr>
          <a:lstStyle/>
          <a:p>
            <a:pPr algn="ctr">
              <a:lnSpc>
                <a:spcPct val="120000"/>
              </a:lnSpc>
            </a:pPr>
            <a:r>
              <a:rPr lang="en-US" sz="2000" b="1" dirty="0">
                <a:latin typeface="Arial Nova Cond"/>
              </a:rPr>
              <a:t>© Canadian Cardiovascular Society. 2021. All rights reserved. </a:t>
            </a:r>
          </a:p>
          <a:p>
            <a:pPr algn="ctr">
              <a:lnSpc>
                <a:spcPct val="120000"/>
              </a:lnSpc>
            </a:pPr>
            <a:r>
              <a:rPr lang="en-US" sz="1600" dirty="0">
                <a:latin typeface="Arial Nova Cond"/>
              </a:rPr>
              <a:t>Distribution, transmission or republication is strictly prohibited without the prior written permission of the Canadian Cardiovascular Society.</a:t>
            </a:r>
          </a:p>
        </p:txBody>
      </p:sp>
      <p:sp>
        <p:nvSpPr>
          <p:cNvPr id="9" name="Rectangle 8">
            <a:extLst>
              <a:ext uri="{FF2B5EF4-FFF2-40B4-BE49-F238E27FC236}">
                <a16:creationId xmlns:a16="http://schemas.microsoft.com/office/drawing/2014/main" id="{7DAD040C-616D-4D67-9057-72A56367731A}"/>
              </a:ext>
            </a:extLst>
          </p:cNvPr>
          <p:cNvSpPr/>
          <p:nvPr/>
        </p:nvSpPr>
        <p:spPr>
          <a:xfrm>
            <a:off x="0" y="6364684"/>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Content Placeholder 6">
            <a:extLst>
              <a:ext uri="{FF2B5EF4-FFF2-40B4-BE49-F238E27FC236}">
                <a16:creationId xmlns:a16="http://schemas.microsoft.com/office/drawing/2014/main" id="{4BF8778E-81D2-4B91-9DA4-9C551FF9D6C3}"/>
              </a:ext>
            </a:extLst>
          </p:cNvPr>
          <p:cNvSpPr txBox="1">
            <a:spLocks/>
          </p:cNvSpPr>
          <p:nvPr/>
        </p:nvSpPr>
        <p:spPr bwMode="auto">
          <a:xfrm>
            <a:off x="838201" y="3068960"/>
            <a:ext cx="10515599" cy="26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0">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eaLnBrk="1" hangingPunct="1">
              <a:spcBef>
                <a:spcPts val="1800"/>
              </a:spcBef>
            </a:pPr>
            <a:r>
              <a:rPr lang="en-US" altLang="en-US" sz="1600" kern="0" dirty="0">
                <a:latin typeface="Arial Nova Cond" panose="020B0506020202020204" pitchFamily="34" charset="0"/>
              </a:rPr>
              <a:t>For medical institution internal education or training (i.e. grand rounds, medical college/classroom education, etc.), kindly consider and implement the following:</a:t>
            </a:r>
          </a:p>
          <a:p>
            <a:pPr lvl="1" eaLnBrk="1" hangingPunct="1"/>
            <a:r>
              <a:rPr lang="en-US" altLang="en-US" sz="1200" kern="0" dirty="0">
                <a:latin typeface="Arial Nova Cond" panose="020B0506020202020204" pitchFamily="34" charset="0"/>
              </a:rPr>
              <a:t>Include the citation for the Canadian Journal of Cardiology</a:t>
            </a:r>
          </a:p>
          <a:p>
            <a:pPr lvl="1" eaLnBrk="1" hangingPunct="1"/>
            <a:r>
              <a:rPr lang="en-US" altLang="en-US" sz="1200" kern="0" dirty="0">
                <a:latin typeface="Arial Nova Cond" panose="020B0506020202020204" pitchFamily="34" charset="0"/>
              </a:rPr>
              <a:t>Add ‘Reproduced with permission from the Canadian Cardiovascular Society. [insert year].’</a:t>
            </a:r>
          </a:p>
          <a:p>
            <a:pPr lvl="1" eaLnBrk="1" hangingPunct="1"/>
            <a:r>
              <a:rPr lang="en-US" altLang="en-US" sz="1200" kern="0" dirty="0">
                <a:latin typeface="Arial Nova Cond" panose="020B0506020202020204" pitchFamily="34" charset="0"/>
              </a:rPr>
              <a:t>Avoid use of CCS logos or trademarks on slides, tools or publications that are not the property of the CCS</a:t>
            </a:r>
          </a:p>
          <a:p>
            <a:pPr lvl="1" eaLnBrk="1" hangingPunct="1"/>
            <a:r>
              <a:rPr lang="en-US" altLang="en-US" sz="1200" kern="0" dirty="0">
                <a:latin typeface="Arial Nova Cond" panose="020B0506020202020204" pitchFamily="34" charset="0"/>
              </a:rPr>
              <a:t>Do not modify the slide content and, the layout and CCS branding on the Guideline-related slides</a:t>
            </a:r>
          </a:p>
          <a:p>
            <a:pPr lvl="1" eaLnBrk="1" hangingPunct="1"/>
            <a:r>
              <a:rPr lang="en-US" altLang="en-US" sz="1200" kern="0" dirty="0">
                <a:latin typeface="Arial Nova Cond" panose="020B0506020202020204" pitchFamily="34" charset="0"/>
              </a:rPr>
              <a:t>Guideline recommendations must be reproduced exactly as published </a:t>
            </a:r>
          </a:p>
          <a:p>
            <a:pPr eaLnBrk="1" hangingPunct="1">
              <a:spcBef>
                <a:spcPts val="1800"/>
              </a:spcBef>
            </a:pPr>
            <a:r>
              <a:rPr lang="en-US" altLang="en-US" sz="1600" kern="0" dirty="0">
                <a:latin typeface="Arial Nova Cond" panose="020B0506020202020204" pitchFamily="34" charset="0"/>
              </a:rPr>
              <a:t>For an industry supported or involved program, permissions are required:</a:t>
            </a:r>
          </a:p>
          <a:p>
            <a:pPr lvl="1" eaLnBrk="1" hangingPunct="1"/>
            <a:r>
              <a:rPr lang="en-US" altLang="en-US" sz="1200" kern="0" dirty="0">
                <a:latin typeface="Arial Nova Cond" panose="020B0506020202020204" pitchFamily="34" charset="0"/>
              </a:rPr>
              <a:t>If content is published in the Canadian Journal of Cardiology, permissions must be sought through our publisher Elsevier (www.onlinecjc.com)</a:t>
            </a:r>
          </a:p>
          <a:p>
            <a:pPr lvl="1" eaLnBrk="1" hangingPunct="1"/>
            <a:r>
              <a:rPr lang="en-US" altLang="en-US" sz="1200" kern="0" dirty="0">
                <a:latin typeface="Arial Nova Cond" panose="020B0506020202020204" pitchFamily="34" charset="0"/>
              </a:rPr>
              <a:t>If content is property of the CCS, contact </a:t>
            </a:r>
            <a:r>
              <a:rPr lang="en-US" altLang="en-US" sz="1200" kern="0" dirty="0">
                <a:latin typeface="Arial Nova Cond" panose="020B0506020202020204" pitchFamily="34" charset="0"/>
                <a:hlinkClick r:id="rId3"/>
              </a:rPr>
              <a:t>guidelines@ccs.ca</a:t>
            </a:r>
            <a:r>
              <a:rPr lang="en-US" altLang="en-US" sz="1200" kern="0" dirty="0">
                <a:latin typeface="Arial Nova Cond" panose="020B0506020202020204" pitchFamily="34" charset="0"/>
              </a:rPr>
              <a:t>   </a:t>
            </a:r>
          </a:p>
        </p:txBody>
      </p:sp>
    </p:spTree>
    <p:extLst>
      <p:ext uri="{BB962C8B-B14F-4D97-AF65-F5344CB8AC3E}">
        <p14:creationId xmlns:p14="http://schemas.microsoft.com/office/powerpoint/2010/main" val="117615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BC7A-46AF-4A79-B275-71A4D0CE368C}"/>
              </a:ext>
            </a:extLst>
          </p:cNvPr>
          <p:cNvSpPr>
            <a:spLocks noGrp="1"/>
          </p:cNvSpPr>
          <p:nvPr>
            <p:ph type="title"/>
          </p:nvPr>
        </p:nvSpPr>
        <p:spPr/>
        <p:txBody>
          <a:bodyPr/>
          <a:lstStyle/>
          <a:p>
            <a:r>
              <a:rPr lang="en-US" dirty="0"/>
              <a:t>H</a:t>
            </a:r>
            <a:r>
              <a:rPr lang="en-US" baseline="-25000" dirty="0"/>
              <a:t>2</a:t>
            </a:r>
            <a:r>
              <a:rPr lang="en-US" dirty="0"/>
              <a:t>FpEF diagnostic score</a:t>
            </a:r>
          </a:p>
        </p:txBody>
      </p:sp>
      <p:grpSp>
        <p:nvGrpSpPr>
          <p:cNvPr id="14" name="Groupe 78">
            <a:extLst>
              <a:ext uri="{FF2B5EF4-FFF2-40B4-BE49-F238E27FC236}">
                <a16:creationId xmlns:a16="http://schemas.microsoft.com/office/drawing/2014/main" id="{76DE6E04-7D8E-46F4-84B8-7874E3AB56B1}"/>
              </a:ext>
            </a:extLst>
          </p:cNvPr>
          <p:cNvGrpSpPr/>
          <p:nvPr/>
        </p:nvGrpSpPr>
        <p:grpSpPr>
          <a:xfrm>
            <a:off x="2939776" y="1236080"/>
            <a:ext cx="7277069" cy="972000"/>
            <a:chOff x="2939776" y="1152000"/>
            <a:chExt cx="7277069" cy="972000"/>
          </a:xfrm>
        </p:grpSpPr>
        <p:sp>
          <p:nvSpPr>
            <p:cNvPr id="15" name="Rectangle: Rounded Corners 14">
              <a:extLst>
                <a:ext uri="{FF2B5EF4-FFF2-40B4-BE49-F238E27FC236}">
                  <a16:creationId xmlns:a16="http://schemas.microsoft.com/office/drawing/2014/main" id="{8B98A791-F3F0-4973-812D-D47BE7EC8626}"/>
                </a:ext>
              </a:extLst>
            </p:cNvPr>
            <p:cNvSpPr/>
            <p:nvPr/>
          </p:nvSpPr>
          <p:spPr>
            <a:xfrm>
              <a:off x="2939776" y="1152000"/>
              <a:ext cx="3082089" cy="97200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dirty="0">
                  <a:latin typeface="Arial Nova Cond" panose="020B0506020202020204" pitchFamily="34" charset="0"/>
                </a:rPr>
                <a:t>H</a:t>
              </a:r>
              <a:r>
                <a:rPr lang="en-CA" sz="2000" dirty="0">
                  <a:latin typeface="Arial Nova Cond" panose="020B0506020202020204" pitchFamily="34" charset="0"/>
                </a:rPr>
                <a:t>eavy</a:t>
              </a:r>
              <a:r>
                <a:rPr lang="en-CA" sz="2400" dirty="0">
                  <a:latin typeface="Arial Nova Cond" panose="020B0506020202020204" pitchFamily="34" charset="0"/>
                </a:rPr>
                <a:t> </a:t>
              </a:r>
            </a:p>
            <a:p>
              <a:r>
                <a:rPr lang="en-CA" sz="2400" b="1" dirty="0">
                  <a:latin typeface="Arial Nova Cond" panose="020B0506020202020204" pitchFamily="34" charset="0"/>
                </a:rPr>
                <a:t>H</a:t>
              </a:r>
              <a:r>
                <a:rPr lang="en-CA" sz="2000" dirty="0">
                  <a:latin typeface="Arial Nova Cond" panose="020B0506020202020204" pitchFamily="34" charset="0"/>
                </a:rPr>
                <a:t>ypertensive</a:t>
              </a:r>
              <a:endParaRPr lang="en-CA" sz="2400" dirty="0">
                <a:latin typeface="Arial Nova Cond" panose="020B0506020202020204" pitchFamily="34" charset="0"/>
              </a:endParaRPr>
            </a:p>
          </p:txBody>
        </p:sp>
        <p:sp>
          <p:nvSpPr>
            <p:cNvPr id="16" name="Rectangle: Rounded Corners 15">
              <a:extLst>
                <a:ext uri="{FF2B5EF4-FFF2-40B4-BE49-F238E27FC236}">
                  <a16:creationId xmlns:a16="http://schemas.microsoft.com/office/drawing/2014/main" id="{39C3256E-366D-4010-9B31-A9A4CBEA5698}"/>
                </a:ext>
              </a:extLst>
            </p:cNvPr>
            <p:cNvSpPr/>
            <p:nvPr/>
          </p:nvSpPr>
          <p:spPr>
            <a:xfrm>
              <a:off x="6208325" y="1152000"/>
              <a:ext cx="4008520" cy="972000"/>
            </a:xfrm>
            <a:prstGeom prst="roundRect">
              <a:avLst/>
            </a:prstGeom>
            <a:solidFill>
              <a:schemeClr val="bg1"/>
            </a:solidFill>
            <a:ln w="317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pPr>
              <a:r>
                <a:rPr lang="en-CA" sz="1600" dirty="0">
                  <a:solidFill>
                    <a:schemeClr val="tx1">
                      <a:lumMod val="85000"/>
                      <a:lumOff val="15000"/>
                    </a:schemeClr>
                  </a:solidFill>
                  <a:latin typeface="Arial Nova Cond" panose="020B0506020202020204" pitchFamily="34" charset="0"/>
                </a:rPr>
                <a:t>BMI &gt; 30 kg/m</a:t>
              </a:r>
              <a:r>
                <a:rPr lang="en-CA" sz="1600" baseline="30000" dirty="0">
                  <a:solidFill>
                    <a:schemeClr val="tx1">
                      <a:lumMod val="85000"/>
                      <a:lumOff val="15000"/>
                    </a:schemeClr>
                  </a:solidFill>
                  <a:latin typeface="Arial Nova Cond" panose="020B0506020202020204" pitchFamily="34" charset="0"/>
                </a:rPr>
                <a:t>2</a:t>
              </a:r>
              <a:endParaRPr lang="en-CA" sz="1600" dirty="0">
                <a:solidFill>
                  <a:schemeClr val="tx1">
                    <a:lumMod val="85000"/>
                    <a:lumOff val="15000"/>
                  </a:schemeClr>
                </a:solidFill>
                <a:latin typeface="Arial Nova Cond" panose="020B0506020202020204" pitchFamily="34" charset="0"/>
              </a:endParaRPr>
            </a:p>
            <a:p>
              <a:pPr algn="ctr">
                <a:lnSpc>
                  <a:spcPct val="90000"/>
                </a:lnSpc>
              </a:pPr>
              <a:r>
                <a:rPr lang="en-CA" sz="1600" dirty="0">
                  <a:solidFill>
                    <a:schemeClr val="tx1">
                      <a:lumMod val="85000"/>
                      <a:lumOff val="15000"/>
                    </a:schemeClr>
                  </a:solidFill>
                  <a:latin typeface="Arial Nova Cond" panose="020B0506020202020204" pitchFamily="34" charset="0"/>
                </a:rPr>
                <a:t>≥2 antihypertensive medications</a:t>
              </a:r>
            </a:p>
            <a:p>
              <a:pPr marL="285744" indent="-285744" algn="ctr">
                <a:lnSpc>
                  <a:spcPct val="90000"/>
                </a:lnSpc>
                <a:buClr>
                  <a:srgbClr val="00B050"/>
                </a:buClr>
                <a:buFont typeface="Arial" panose="020B0604020202020204" pitchFamily="34" charset="0"/>
                <a:buChar char="•"/>
              </a:pPr>
              <a:r>
                <a:rPr lang="en-CA" sz="1600" dirty="0">
                  <a:solidFill>
                    <a:schemeClr val="tx1">
                      <a:lumMod val="85000"/>
                      <a:lumOff val="15000"/>
                    </a:schemeClr>
                  </a:solidFill>
                  <a:latin typeface="Arial Nova Cond" panose="020B0506020202020204" pitchFamily="34" charset="0"/>
                </a:rPr>
                <a:t>2 points for BMI; 1 point </a:t>
              </a:r>
              <a:br>
                <a:rPr lang="en-CA" sz="1600" dirty="0">
                  <a:solidFill>
                    <a:schemeClr val="tx1">
                      <a:lumMod val="85000"/>
                      <a:lumOff val="15000"/>
                    </a:schemeClr>
                  </a:solidFill>
                  <a:latin typeface="Arial Nova Cond" panose="020B0506020202020204" pitchFamily="34" charset="0"/>
                </a:rPr>
              </a:br>
              <a:r>
                <a:rPr lang="en-CA" sz="1600" dirty="0">
                  <a:solidFill>
                    <a:schemeClr val="tx1">
                      <a:lumMod val="85000"/>
                      <a:lumOff val="15000"/>
                    </a:schemeClr>
                  </a:solidFill>
                  <a:latin typeface="Arial Nova Cond" panose="020B0506020202020204" pitchFamily="34" charset="0"/>
                </a:rPr>
                <a:t>for antihypertensive agents</a:t>
              </a:r>
            </a:p>
          </p:txBody>
        </p:sp>
      </p:grpSp>
      <p:grpSp>
        <p:nvGrpSpPr>
          <p:cNvPr id="17" name="Groupe 79">
            <a:extLst>
              <a:ext uri="{FF2B5EF4-FFF2-40B4-BE49-F238E27FC236}">
                <a16:creationId xmlns:a16="http://schemas.microsoft.com/office/drawing/2014/main" id="{A91B86EB-E935-4750-B8EF-7029364CEB8A}"/>
              </a:ext>
            </a:extLst>
          </p:cNvPr>
          <p:cNvGrpSpPr/>
          <p:nvPr/>
        </p:nvGrpSpPr>
        <p:grpSpPr>
          <a:xfrm>
            <a:off x="2939776" y="2317531"/>
            <a:ext cx="7277069" cy="648000"/>
            <a:chOff x="2939776" y="2254470"/>
            <a:chExt cx="7277069" cy="648000"/>
          </a:xfrm>
        </p:grpSpPr>
        <p:sp>
          <p:nvSpPr>
            <p:cNvPr id="18" name="Rectangle: Rounded Corners 17">
              <a:extLst>
                <a:ext uri="{FF2B5EF4-FFF2-40B4-BE49-F238E27FC236}">
                  <a16:creationId xmlns:a16="http://schemas.microsoft.com/office/drawing/2014/main" id="{C07B1EC3-F907-49F7-87C7-41E372DD0B07}"/>
                </a:ext>
              </a:extLst>
            </p:cNvPr>
            <p:cNvSpPr/>
            <p:nvPr/>
          </p:nvSpPr>
          <p:spPr>
            <a:xfrm>
              <a:off x="2939776" y="2254470"/>
              <a:ext cx="3082089" cy="648000"/>
            </a:xfrm>
            <a:prstGeom prst="roundRect">
              <a:avLst/>
            </a:prstGeom>
            <a:solidFill>
              <a:srgbClr val="034E89"/>
            </a:solidFill>
            <a:ln>
              <a:solidFill>
                <a:srgbClr val="034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dirty="0">
                  <a:latin typeface="Arial Nova Cond" panose="020B0506020202020204" pitchFamily="34" charset="0"/>
                </a:rPr>
                <a:t>Atrial </a:t>
              </a:r>
              <a:r>
                <a:rPr lang="en-CA" sz="2400" b="1" dirty="0">
                  <a:latin typeface="Arial Nova Cond" panose="020B0506020202020204" pitchFamily="34" charset="0"/>
                </a:rPr>
                <a:t>F</a:t>
              </a:r>
              <a:r>
                <a:rPr lang="en-CA" sz="2000" dirty="0">
                  <a:latin typeface="Arial Nova Cond" panose="020B0506020202020204" pitchFamily="34" charset="0"/>
                </a:rPr>
                <a:t>ibrillation</a:t>
              </a:r>
              <a:endParaRPr lang="en-CA" sz="2400" dirty="0">
                <a:latin typeface="Arial Nova Cond" panose="020B0506020202020204" pitchFamily="34" charset="0"/>
              </a:endParaRPr>
            </a:p>
          </p:txBody>
        </p:sp>
        <p:sp>
          <p:nvSpPr>
            <p:cNvPr id="19" name="Rectangle: Rounded Corners 18">
              <a:extLst>
                <a:ext uri="{FF2B5EF4-FFF2-40B4-BE49-F238E27FC236}">
                  <a16:creationId xmlns:a16="http://schemas.microsoft.com/office/drawing/2014/main" id="{7DA74CD6-36FE-4D48-930E-5548996BC375}"/>
                </a:ext>
              </a:extLst>
            </p:cNvPr>
            <p:cNvSpPr/>
            <p:nvPr/>
          </p:nvSpPr>
          <p:spPr>
            <a:xfrm>
              <a:off x="6208325" y="2254470"/>
              <a:ext cx="4008520" cy="648000"/>
            </a:xfrm>
            <a:prstGeom prst="roundRect">
              <a:avLst/>
            </a:prstGeom>
            <a:solidFill>
              <a:schemeClr val="bg1"/>
            </a:solidFill>
            <a:ln w="31750">
              <a:solidFill>
                <a:srgbClr val="034E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1600" dirty="0">
                  <a:solidFill>
                    <a:schemeClr val="tx1">
                      <a:lumMod val="85000"/>
                      <a:lumOff val="15000"/>
                    </a:schemeClr>
                  </a:solidFill>
                  <a:latin typeface="Arial Nova Cond" panose="020B0506020202020204" pitchFamily="34" charset="0"/>
                </a:rPr>
                <a:t>Paroxysmal or persistent</a:t>
              </a:r>
            </a:p>
            <a:p>
              <a:pPr marL="285744" indent="-285744" algn="ctr">
                <a:lnSpc>
                  <a:spcPct val="90000"/>
                </a:lnSpc>
                <a:buClr>
                  <a:srgbClr val="00B050"/>
                </a:buClr>
                <a:buFont typeface="Arial" panose="020B0604020202020204" pitchFamily="34" charset="0"/>
                <a:buChar char="•"/>
              </a:pPr>
              <a:r>
                <a:rPr lang="en-CA" sz="1600" dirty="0">
                  <a:solidFill>
                    <a:schemeClr val="tx1">
                      <a:lumMod val="85000"/>
                      <a:lumOff val="15000"/>
                    </a:schemeClr>
                  </a:solidFill>
                  <a:latin typeface="Arial Nova Cond" panose="020B0506020202020204" pitchFamily="34" charset="0"/>
                </a:rPr>
                <a:t>1 point</a:t>
              </a:r>
            </a:p>
          </p:txBody>
        </p:sp>
      </p:grpSp>
      <p:grpSp>
        <p:nvGrpSpPr>
          <p:cNvPr id="20" name="Groupe 80">
            <a:extLst>
              <a:ext uri="{FF2B5EF4-FFF2-40B4-BE49-F238E27FC236}">
                <a16:creationId xmlns:a16="http://schemas.microsoft.com/office/drawing/2014/main" id="{4FC722C2-07D1-4A7F-B5EC-5E941B13533A}"/>
              </a:ext>
            </a:extLst>
          </p:cNvPr>
          <p:cNvGrpSpPr/>
          <p:nvPr/>
        </p:nvGrpSpPr>
        <p:grpSpPr>
          <a:xfrm>
            <a:off x="2939776" y="3074980"/>
            <a:ext cx="7277069" cy="648000"/>
            <a:chOff x="2939776" y="3032940"/>
            <a:chExt cx="7277069" cy="648000"/>
          </a:xfrm>
        </p:grpSpPr>
        <p:sp>
          <p:nvSpPr>
            <p:cNvPr id="21" name="Rectangle: Rounded Corners 20">
              <a:extLst>
                <a:ext uri="{FF2B5EF4-FFF2-40B4-BE49-F238E27FC236}">
                  <a16:creationId xmlns:a16="http://schemas.microsoft.com/office/drawing/2014/main" id="{5E15E902-30D7-41D7-B16A-9C2C0E116F83}"/>
                </a:ext>
              </a:extLst>
            </p:cNvPr>
            <p:cNvSpPr/>
            <p:nvPr/>
          </p:nvSpPr>
          <p:spPr>
            <a:xfrm>
              <a:off x="2939776" y="3032940"/>
              <a:ext cx="3082089" cy="648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dirty="0">
                  <a:latin typeface="Arial Nova Cond" panose="020B0506020202020204" pitchFamily="34" charset="0"/>
                </a:rPr>
                <a:t>P</a:t>
              </a:r>
              <a:r>
                <a:rPr lang="en-CA" sz="2000" dirty="0">
                  <a:latin typeface="Arial Nova Cond" panose="020B0506020202020204" pitchFamily="34" charset="0"/>
                </a:rPr>
                <a:t>ulmonary Hypertension</a:t>
              </a:r>
              <a:endParaRPr lang="en-CA" sz="2400" dirty="0">
                <a:latin typeface="Arial Nova Cond" panose="020B0506020202020204" pitchFamily="34" charset="0"/>
              </a:endParaRPr>
            </a:p>
          </p:txBody>
        </p:sp>
        <p:sp>
          <p:nvSpPr>
            <p:cNvPr id="22" name="Rectangle: Rounded Corners 21">
              <a:extLst>
                <a:ext uri="{FF2B5EF4-FFF2-40B4-BE49-F238E27FC236}">
                  <a16:creationId xmlns:a16="http://schemas.microsoft.com/office/drawing/2014/main" id="{21354970-AE48-47EA-B710-7646EA994C98}"/>
                </a:ext>
              </a:extLst>
            </p:cNvPr>
            <p:cNvSpPr/>
            <p:nvPr/>
          </p:nvSpPr>
          <p:spPr>
            <a:xfrm>
              <a:off x="6208325" y="3032940"/>
              <a:ext cx="4008520" cy="648000"/>
            </a:xfrm>
            <a:prstGeom prst="roundRect">
              <a:avLst/>
            </a:prstGeom>
            <a:solidFill>
              <a:schemeClr val="bg1"/>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algn="ctr">
                <a:lnSpc>
                  <a:spcPct val="90000"/>
                </a:lnSpc>
              </a:pPr>
              <a:r>
                <a:rPr lang="en-CA" sz="1400" dirty="0">
                  <a:solidFill>
                    <a:schemeClr val="tx1">
                      <a:lumMod val="85000"/>
                      <a:lumOff val="15000"/>
                    </a:schemeClr>
                  </a:solidFill>
                  <a:latin typeface="Arial Nova Cond" panose="020B0506020202020204" pitchFamily="34" charset="0"/>
                </a:rPr>
                <a:t>Doppler echocardiographic estimated pulmonary artery systolic pressure &gt;35 mm Hg</a:t>
              </a:r>
            </a:p>
            <a:p>
              <a:pPr marL="285744" indent="-285744" algn="ctr">
                <a:lnSpc>
                  <a:spcPct val="90000"/>
                </a:lnSpc>
                <a:buClr>
                  <a:srgbClr val="00B050"/>
                </a:buClr>
                <a:buFont typeface="Arial" panose="020B0604020202020204" pitchFamily="34" charset="0"/>
                <a:buChar char="•"/>
              </a:pPr>
              <a:r>
                <a:rPr lang="en-CA" sz="1600" dirty="0">
                  <a:solidFill>
                    <a:schemeClr val="tx1">
                      <a:lumMod val="85000"/>
                      <a:lumOff val="15000"/>
                    </a:schemeClr>
                  </a:solidFill>
                  <a:latin typeface="Arial Nova Cond" panose="020B0506020202020204" pitchFamily="34" charset="0"/>
                </a:rPr>
                <a:t>3 points</a:t>
              </a:r>
            </a:p>
          </p:txBody>
        </p:sp>
      </p:grpSp>
      <p:grpSp>
        <p:nvGrpSpPr>
          <p:cNvPr id="23" name="Groupe 81">
            <a:extLst>
              <a:ext uri="{FF2B5EF4-FFF2-40B4-BE49-F238E27FC236}">
                <a16:creationId xmlns:a16="http://schemas.microsoft.com/office/drawing/2014/main" id="{0EE20E45-7C09-430C-8E40-54C322E6143D}"/>
              </a:ext>
            </a:extLst>
          </p:cNvPr>
          <p:cNvGrpSpPr/>
          <p:nvPr/>
        </p:nvGrpSpPr>
        <p:grpSpPr>
          <a:xfrm>
            <a:off x="2939776" y="3833430"/>
            <a:ext cx="7277069" cy="648001"/>
            <a:chOff x="2939776" y="3812409"/>
            <a:chExt cx="7277069" cy="648001"/>
          </a:xfrm>
        </p:grpSpPr>
        <p:sp>
          <p:nvSpPr>
            <p:cNvPr id="24" name="Rectangle: Rounded Corners 23">
              <a:extLst>
                <a:ext uri="{FF2B5EF4-FFF2-40B4-BE49-F238E27FC236}">
                  <a16:creationId xmlns:a16="http://schemas.microsoft.com/office/drawing/2014/main" id="{72BDE249-133A-4941-8282-3D8B6D34901E}"/>
                </a:ext>
              </a:extLst>
            </p:cNvPr>
            <p:cNvSpPr/>
            <p:nvPr/>
          </p:nvSpPr>
          <p:spPr>
            <a:xfrm>
              <a:off x="2939776" y="3812409"/>
              <a:ext cx="3082089" cy="648000"/>
            </a:xfrm>
            <a:prstGeom prst="roundRect">
              <a:avLst/>
            </a:prstGeom>
            <a:solidFill>
              <a:srgbClr val="2AA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dirty="0">
                  <a:latin typeface="Arial Nova Cond" panose="020B0506020202020204" pitchFamily="34" charset="0"/>
                </a:rPr>
                <a:t>E</a:t>
              </a:r>
              <a:r>
                <a:rPr lang="en-CA" sz="2000" dirty="0">
                  <a:latin typeface="Arial Nova Cond" panose="020B0506020202020204" pitchFamily="34" charset="0"/>
                </a:rPr>
                <a:t>lder</a:t>
              </a:r>
              <a:endParaRPr lang="en-CA" sz="2400" dirty="0">
                <a:latin typeface="Arial Nova Cond" panose="020B0506020202020204" pitchFamily="34" charset="0"/>
              </a:endParaRPr>
            </a:p>
          </p:txBody>
        </p:sp>
        <p:sp>
          <p:nvSpPr>
            <p:cNvPr id="25" name="Rectangle: Rounded Corners 24">
              <a:extLst>
                <a:ext uri="{FF2B5EF4-FFF2-40B4-BE49-F238E27FC236}">
                  <a16:creationId xmlns:a16="http://schemas.microsoft.com/office/drawing/2014/main" id="{AF1434C6-438E-4E53-985D-193B99807D20}"/>
                </a:ext>
              </a:extLst>
            </p:cNvPr>
            <p:cNvSpPr/>
            <p:nvPr/>
          </p:nvSpPr>
          <p:spPr>
            <a:xfrm>
              <a:off x="6208325" y="3812410"/>
              <a:ext cx="4008520" cy="648000"/>
            </a:xfrm>
            <a:prstGeom prst="roundRect">
              <a:avLst/>
            </a:prstGeom>
            <a:solidFill>
              <a:schemeClr val="bg1"/>
            </a:solidFill>
            <a:ln w="31750">
              <a:solidFill>
                <a:srgbClr val="2AAC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1600" dirty="0">
                  <a:solidFill>
                    <a:schemeClr val="tx1">
                      <a:lumMod val="85000"/>
                      <a:lumOff val="15000"/>
                    </a:schemeClr>
                  </a:solidFill>
                  <a:latin typeface="Arial Nova Cond" panose="020B0506020202020204" pitchFamily="34" charset="0"/>
                </a:rPr>
                <a:t>Age &gt; 60 years</a:t>
              </a:r>
            </a:p>
            <a:p>
              <a:pPr marL="285744" indent="-285744" algn="ctr">
                <a:lnSpc>
                  <a:spcPct val="90000"/>
                </a:lnSpc>
                <a:buClr>
                  <a:srgbClr val="00B050"/>
                </a:buClr>
                <a:buFont typeface="Arial" panose="020B0604020202020204" pitchFamily="34" charset="0"/>
                <a:buChar char="•"/>
              </a:pPr>
              <a:r>
                <a:rPr lang="en-CA" sz="1600" dirty="0">
                  <a:solidFill>
                    <a:schemeClr val="tx1">
                      <a:lumMod val="85000"/>
                      <a:lumOff val="15000"/>
                    </a:schemeClr>
                  </a:solidFill>
                  <a:latin typeface="Arial Nova Cond" panose="020B0506020202020204" pitchFamily="34" charset="0"/>
                </a:rPr>
                <a:t>1 point</a:t>
              </a:r>
            </a:p>
          </p:txBody>
        </p:sp>
      </p:grpSp>
      <p:grpSp>
        <p:nvGrpSpPr>
          <p:cNvPr id="26" name="Groupe 82">
            <a:extLst>
              <a:ext uri="{FF2B5EF4-FFF2-40B4-BE49-F238E27FC236}">
                <a16:creationId xmlns:a16="http://schemas.microsoft.com/office/drawing/2014/main" id="{3A513F8D-A956-452A-9E90-C274FFC0122F}"/>
              </a:ext>
            </a:extLst>
          </p:cNvPr>
          <p:cNvGrpSpPr/>
          <p:nvPr/>
        </p:nvGrpSpPr>
        <p:grpSpPr>
          <a:xfrm>
            <a:off x="2939776" y="4589880"/>
            <a:ext cx="7277069" cy="648000"/>
            <a:chOff x="2939776" y="4589880"/>
            <a:chExt cx="7277069" cy="648000"/>
          </a:xfrm>
        </p:grpSpPr>
        <p:sp>
          <p:nvSpPr>
            <p:cNvPr id="27" name="Rectangle: Rounded Corners 26">
              <a:extLst>
                <a:ext uri="{FF2B5EF4-FFF2-40B4-BE49-F238E27FC236}">
                  <a16:creationId xmlns:a16="http://schemas.microsoft.com/office/drawing/2014/main" id="{C1552101-6D89-4F81-A756-09742D303DA0}"/>
                </a:ext>
              </a:extLst>
            </p:cNvPr>
            <p:cNvSpPr/>
            <p:nvPr/>
          </p:nvSpPr>
          <p:spPr>
            <a:xfrm>
              <a:off x="2939776" y="4589880"/>
              <a:ext cx="3082089" cy="6480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400" b="1" dirty="0">
                  <a:latin typeface="Arial Nova Cond" panose="020B0506020202020204" pitchFamily="34" charset="0"/>
                </a:rPr>
                <a:t>F</a:t>
              </a:r>
              <a:r>
                <a:rPr lang="en-CA" sz="2000" dirty="0">
                  <a:latin typeface="Arial Nova Cond" panose="020B0506020202020204" pitchFamily="34" charset="0"/>
                </a:rPr>
                <a:t>illing Pressure</a:t>
              </a:r>
              <a:endParaRPr lang="en-CA" sz="2400" dirty="0">
                <a:latin typeface="Arial Nova Cond" panose="020B0506020202020204" pitchFamily="34" charset="0"/>
              </a:endParaRPr>
            </a:p>
          </p:txBody>
        </p:sp>
        <p:sp>
          <p:nvSpPr>
            <p:cNvPr id="28" name="Rectangle: Rounded Corners 27">
              <a:extLst>
                <a:ext uri="{FF2B5EF4-FFF2-40B4-BE49-F238E27FC236}">
                  <a16:creationId xmlns:a16="http://schemas.microsoft.com/office/drawing/2014/main" id="{DD3775CD-39A7-4449-A9FD-76445F3C1685}"/>
                </a:ext>
              </a:extLst>
            </p:cNvPr>
            <p:cNvSpPr/>
            <p:nvPr/>
          </p:nvSpPr>
          <p:spPr>
            <a:xfrm>
              <a:off x="6208325" y="4589880"/>
              <a:ext cx="4008520" cy="648000"/>
            </a:xfrm>
            <a:prstGeom prst="roundRect">
              <a:avLst/>
            </a:prstGeom>
            <a:solidFill>
              <a:schemeClr val="bg1"/>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CA" sz="1600" dirty="0">
                  <a:solidFill>
                    <a:schemeClr val="tx1">
                      <a:lumMod val="85000"/>
                      <a:lumOff val="15000"/>
                    </a:schemeClr>
                  </a:solidFill>
                  <a:latin typeface="Arial Nova Cond" panose="020B0506020202020204" pitchFamily="34" charset="0"/>
                </a:rPr>
                <a:t>Doppler echocardiographic E/e′ &gt;9</a:t>
              </a:r>
            </a:p>
            <a:p>
              <a:pPr marL="285744" indent="-285744" algn="ctr">
                <a:lnSpc>
                  <a:spcPct val="90000"/>
                </a:lnSpc>
                <a:buClr>
                  <a:srgbClr val="00B050"/>
                </a:buClr>
                <a:buFont typeface="Arial" panose="020B0604020202020204" pitchFamily="34" charset="0"/>
                <a:buChar char="•"/>
              </a:pPr>
              <a:r>
                <a:rPr lang="en-CA" sz="1600" dirty="0">
                  <a:solidFill>
                    <a:schemeClr val="tx1">
                      <a:lumMod val="85000"/>
                      <a:lumOff val="15000"/>
                    </a:schemeClr>
                  </a:solidFill>
                  <a:latin typeface="Arial Nova Cond" panose="020B0506020202020204" pitchFamily="34" charset="0"/>
                </a:rPr>
                <a:t>1 point</a:t>
              </a:r>
            </a:p>
          </p:txBody>
        </p:sp>
      </p:grpSp>
      <p:sp>
        <p:nvSpPr>
          <p:cNvPr id="29" name="TextBox 28">
            <a:extLst>
              <a:ext uri="{FF2B5EF4-FFF2-40B4-BE49-F238E27FC236}">
                <a16:creationId xmlns:a16="http://schemas.microsoft.com/office/drawing/2014/main" id="{690B0B88-10F8-428F-8E32-74E155DFF2F8}"/>
              </a:ext>
            </a:extLst>
          </p:cNvPr>
          <p:cNvSpPr txBox="1"/>
          <p:nvPr/>
        </p:nvSpPr>
        <p:spPr>
          <a:xfrm>
            <a:off x="4207195" y="5299499"/>
            <a:ext cx="1269578" cy="276999"/>
          </a:xfrm>
          <a:prstGeom prst="rect">
            <a:avLst/>
          </a:prstGeom>
          <a:noFill/>
        </p:spPr>
        <p:txBody>
          <a:bodyPr wrap="none" lIns="0" tIns="0" rIns="0" bIns="0" rtlCol="0">
            <a:spAutoFit/>
          </a:bodyPr>
          <a:lstStyle/>
          <a:p>
            <a:r>
              <a:rPr lang="en-CA" b="1" dirty="0">
                <a:solidFill>
                  <a:srgbClr val="0073BD"/>
                </a:solidFill>
                <a:latin typeface="Arial Nova Cond" panose="020B0506020202020204" pitchFamily="34" charset="0"/>
              </a:rPr>
              <a:t>H</a:t>
            </a:r>
            <a:r>
              <a:rPr lang="en-CA" b="1" baseline="-25000" dirty="0">
                <a:solidFill>
                  <a:srgbClr val="0073BD"/>
                </a:solidFill>
                <a:latin typeface="Arial Nova Cond" panose="020B0506020202020204" pitchFamily="34" charset="0"/>
              </a:rPr>
              <a:t>2</a:t>
            </a:r>
            <a:r>
              <a:rPr lang="en-CA" b="1" dirty="0">
                <a:solidFill>
                  <a:srgbClr val="0073BD"/>
                </a:solidFill>
                <a:latin typeface="Arial Nova Cond" panose="020B0506020202020204" pitchFamily="34" charset="0"/>
              </a:rPr>
              <a:t>FPEF score</a:t>
            </a:r>
          </a:p>
        </p:txBody>
      </p:sp>
      <p:sp>
        <p:nvSpPr>
          <p:cNvPr id="30" name="TextBox 29">
            <a:extLst>
              <a:ext uri="{FF2B5EF4-FFF2-40B4-BE49-F238E27FC236}">
                <a16:creationId xmlns:a16="http://schemas.microsoft.com/office/drawing/2014/main" id="{7AACD2FF-4A1D-43EC-9F0B-E1A62C2E85EF}"/>
              </a:ext>
            </a:extLst>
          </p:cNvPr>
          <p:cNvSpPr txBox="1"/>
          <p:nvPr/>
        </p:nvSpPr>
        <p:spPr>
          <a:xfrm>
            <a:off x="8854987" y="5291629"/>
            <a:ext cx="1160574" cy="276999"/>
          </a:xfrm>
          <a:prstGeom prst="rect">
            <a:avLst/>
          </a:prstGeom>
          <a:noFill/>
        </p:spPr>
        <p:txBody>
          <a:bodyPr wrap="none" lIns="0" tIns="0" rIns="0" bIns="0" rtlCol="0">
            <a:spAutoFit/>
          </a:bodyPr>
          <a:lstStyle/>
          <a:p>
            <a:r>
              <a:rPr lang="en-CA" b="1" dirty="0">
                <a:solidFill>
                  <a:srgbClr val="0073BD"/>
                </a:solidFill>
                <a:latin typeface="Arial Nova Cond" panose="020B0506020202020204" pitchFamily="34" charset="0"/>
              </a:rPr>
              <a:t>Sum (0 to 9)</a:t>
            </a:r>
          </a:p>
        </p:txBody>
      </p:sp>
      <p:grpSp>
        <p:nvGrpSpPr>
          <p:cNvPr id="31" name="Groupe 66">
            <a:extLst>
              <a:ext uri="{FF2B5EF4-FFF2-40B4-BE49-F238E27FC236}">
                <a16:creationId xmlns:a16="http://schemas.microsoft.com/office/drawing/2014/main" id="{C646E68E-2F22-4CCC-95EC-25C0AE2BC688}"/>
              </a:ext>
            </a:extLst>
          </p:cNvPr>
          <p:cNvGrpSpPr/>
          <p:nvPr/>
        </p:nvGrpSpPr>
        <p:grpSpPr>
          <a:xfrm>
            <a:off x="3369423" y="5633064"/>
            <a:ext cx="6671364" cy="244091"/>
            <a:chOff x="3253812" y="5664575"/>
            <a:chExt cx="6671364" cy="244090"/>
          </a:xfrm>
        </p:grpSpPr>
        <p:grpSp>
          <p:nvGrpSpPr>
            <p:cNvPr id="32" name="Groupe 51">
              <a:extLst>
                <a:ext uri="{FF2B5EF4-FFF2-40B4-BE49-F238E27FC236}">
                  <a16:creationId xmlns:a16="http://schemas.microsoft.com/office/drawing/2014/main" id="{1A60009B-64DD-4CE1-B8A2-6D971AFACCFB}"/>
                </a:ext>
              </a:extLst>
            </p:cNvPr>
            <p:cNvGrpSpPr/>
            <p:nvPr/>
          </p:nvGrpSpPr>
          <p:grpSpPr>
            <a:xfrm>
              <a:off x="4867527" y="5664575"/>
              <a:ext cx="5023185" cy="72000"/>
              <a:chOff x="4867527" y="5664575"/>
              <a:chExt cx="5023185" cy="72000"/>
            </a:xfrm>
          </p:grpSpPr>
          <p:cxnSp>
            <p:nvCxnSpPr>
              <p:cNvPr id="45" name="Straight Connector 44">
                <a:extLst>
                  <a:ext uri="{FF2B5EF4-FFF2-40B4-BE49-F238E27FC236}">
                    <a16:creationId xmlns:a16="http://schemas.microsoft.com/office/drawing/2014/main" id="{7D842F34-2F24-4C7C-BA21-F5B1951130F4}"/>
                  </a:ext>
                </a:extLst>
              </p:cNvPr>
              <p:cNvCxnSpPr/>
              <p:nvPr/>
            </p:nvCxnSpPr>
            <p:spPr>
              <a:xfrm>
                <a:off x="4867527" y="5664575"/>
                <a:ext cx="5023185" cy="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7190F574-9505-454A-AB8F-A51B1B41290E}"/>
                  </a:ext>
                </a:extLst>
              </p:cNvPr>
              <p:cNvCxnSpPr>
                <a:cxnSpLocks/>
              </p:cNvCxnSpPr>
              <p:nvPr/>
            </p:nvCxnSpPr>
            <p:spPr>
              <a:xfrm flipV="1">
                <a:off x="9890712" y="5664575"/>
                <a:ext cx="0" cy="7200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284598F-6F9E-4495-A48A-631316778AC5}"/>
                  </a:ext>
                </a:extLst>
              </p:cNvPr>
              <p:cNvCxnSpPr>
                <a:cxnSpLocks/>
              </p:cNvCxnSpPr>
              <p:nvPr/>
            </p:nvCxnSpPr>
            <p:spPr>
              <a:xfrm flipV="1">
                <a:off x="8774876" y="5664575"/>
                <a:ext cx="0" cy="7200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6EE0CC6-8A5A-4A5E-BF4E-8AA0D4FFE44C}"/>
                  </a:ext>
                </a:extLst>
              </p:cNvPr>
              <p:cNvCxnSpPr>
                <a:cxnSpLocks/>
              </p:cNvCxnSpPr>
              <p:nvPr/>
            </p:nvCxnSpPr>
            <p:spPr>
              <a:xfrm flipV="1">
                <a:off x="9332796" y="5664575"/>
                <a:ext cx="0" cy="7200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C3B8B421-4BB3-4BFD-BF28-65EFDCCA3876}"/>
                  </a:ext>
                </a:extLst>
              </p:cNvPr>
              <p:cNvCxnSpPr>
                <a:cxnSpLocks/>
              </p:cNvCxnSpPr>
              <p:nvPr/>
            </p:nvCxnSpPr>
            <p:spPr>
              <a:xfrm flipV="1">
                <a:off x="8216956" y="5664575"/>
                <a:ext cx="0" cy="7200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615AE93-903B-4EF1-A464-2C4AD5140432}"/>
                  </a:ext>
                </a:extLst>
              </p:cNvPr>
              <p:cNvCxnSpPr>
                <a:cxnSpLocks/>
              </p:cNvCxnSpPr>
              <p:nvPr/>
            </p:nvCxnSpPr>
            <p:spPr>
              <a:xfrm flipV="1">
                <a:off x="7659036" y="5664575"/>
                <a:ext cx="0" cy="7200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4DCDF3FC-800A-4720-8CC3-6874C1135C35}"/>
                  </a:ext>
                </a:extLst>
              </p:cNvPr>
              <p:cNvCxnSpPr>
                <a:cxnSpLocks/>
              </p:cNvCxnSpPr>
              <p:nvPr/>
            </p:nvCxnSpPr>
            <p:spPr>
              <a:xfrm flipV="1">
                <a:off x="7101116" y="5664575"/>
                <a:ext cx="0" cy="7200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60172036-855C-4FB5-9F0D-49A9EF73A0CF}"/>
                  </a:ext>
                </a:extLst>
              </p:cNvPr>
              <p:cNvCxnSpPr>
                <a:cxnSpLocks/>
              </p:cNvCxnSpPr>
              <p:nvPr/>
            </p:nvCxnSpPr>
            <p:spPr>
              <a:xfrm flipV="1">
                <a:off x="6543196" y="5664575"/>
                <a:ext cx="0" cy="7200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50D884A-A33D-4F2B-B73F-7603D22DFBC3}"/>
                  </a:ext>
                </a:extLst>
              </p:cNvPr>
              <p:cNvCxnSpPr>
                <a:cxnSpLocks/>
              </p:cNvCxnSpPr>
              <p:nvPr/>
            </p:nvCxnSpPr>
            <p:spPr>
              <a:xfrm flipV="1">
                <a:off x="5985276" y="5664575"/>
                <a:ext cx="0" cy="7200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6543EC47-8FDC-4EE5-BAE8-E86583052875}"/>
                  </a:ext>
                </a:extLst>
              </p:cNvPr>
              <p:cNvCxnSpPr>
                <a:cxnSpLocks/>
              </p:cNvCxnSpPr>
              <p:nvPr/>
            </p:nvCxnSpPr>
            <p:spPr>
              <a:xfrm flipV="1">
                <a:off x="5427356" y="5664575"/>
                <a:ext cx="0" cy="7200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7ED6960D-8407-4FE7-A162-AF44CC8D4C50}"/>
                  </a:ext>
                </a:extLst>
              </p:cNvPr>
              <p:cNvCxnSpPr>
                <a:cxnSpLocks/>
              </p:cNvCxnSpPr>
              <p:nvPr/>
            </p:nvCxnSpPr>
            <p:spPr>
              <a:xfrm flipV="1">
                <a:off x="4869436" y="5664575"/>
                <a:ext cx="0" cy="72000"/>
              </a:xfrm>
              <a:prstGeom prst="line">
                <a:avLst/>
              </a:prstGeom>
              <a:ln w="12700">
                <a:solidFill>
                  <a:schemeClr val="bg2">
                    <a:lumMod val="25000"/>
                  </a:schemeClr>
                </a:solidFill>
              </a:ln>
            </p:spPr>
            <p:style>
              <a:lnRef idx="1">
                <a:schemeClr val="dk1"/>
              </a:lnRef>
              <a:fillRef idx="0">
                <a:schemeClr val="dk1"/>
              </a:fillRef>
              <a:effectRef idx="0">
                <a:schemeClr val="dk1"/>
              </a:effectRef>
              <a:fontRef idx="minor">
                <a:schemeClr val="tx1"/>
              </a:fontRef>
            </p:style>
          </p:cxnSp>
        </p:grpSp>
        <p:sp>
          <p:nvSpPr>
            <p:cNvPr id="33" name="TextBox 32">
              <a:extLst>
                <a:ext uri="{FF2B5EF4-FFF2-40B4-BE49-F238E27FC236}">
                  <a16:creationId xmlns:a16="http://schemas.microsoft.com/office/drawing/2014/main" id="{11CFE344-13BB-4778-AEFB-83CD9DE2D589}"/>
                </a:ext>
              </a:extLst>
            </p:cNvPr>
            <p:cNvSpPr txBox="1"/>
            <p:nvPr/>
          </p:nvSpPr>
          <p:spPr>
            <a:xfrm>
              <a:off x="3253812" y="5724000"/>
              <a:ext cx="750205" cy="184665"/>
            </a:xfrm>
            <a:prstGeom prst="rect">
              <a:avLst/>
            </a:prstGeom>
            <a:noFill/>
          </p:spPr>
          <p:txBody>
            <a:bodyPr wrap="none" lIns="0" tIns="0" rIns="0" bIns="0" rtlCol="0">
              <a:spAutoFit/>
            </a:bodyPr>
            <a:lstStyle/>
            <a:p>
              <a:r>
                <a:rPr lang="en-CA" sz="1200" b="1" dirty="0">
                  <a:latin typeface="Arial Nova Cond" panose="020B0506020202020204" pitchFamily="34" charset="0"/>
                </a:rPr>
                <a:t>Total Points</a:t>
              </a:r>
            </a:p>
          </p:txBody>
        </p:sp>
        <p:grpSp>
          <p:nvGrpSpPr>
            <p:cNvPr id="34" name="Groupe 65">
              <a:extLst>
                <a:ext uri="{FF2B5EF4-FFF2-40B4-BE49-F238E27FC236}">
                  <a16:creationId xmlns:a16="http://schemas.microsoft.com/office/drawing/2014/main" id="{4764EF0E-4781-4C6D-B849-B3D8B085736F}"/>
                </a:ext>
              </a:extLst>
            </p:cNvPr>
            <p:cNvGrpSpPr/>
            <p:nvPr/>
          </p:nvGrpSpPr>
          <p:grpSpPr>
            <a:xfrm>
              <a:off x="4824608" y="5724000"/>
              <a:ext cx="5100568" cy="184665"/>
              <a:chOff x="4824608" y="5724000"/>
              <a:chExt cx="5100568" cy="184665"/>
            </a:xfrm>
          </p:grpSpPr>
          <p:sp>
            <p:nvSpPr>
              <p:cNvPr id="35" name="TextBox 34">
                <a:extLst>
                  <a:ext uri="{FF2B5EF4-FFF2-40B4-BE49-F238E27FC236}">
                    <a16:creationId xmlns:a16="http://schemas.microsoft.com/office/drawing/2014/main" id="{A0DB23F9-3F10-4610-B646-96ABEA696FC5}"/>
                  </a:ext>
                </a:extLst>
              </p:cNvPr>
              <p:cNvSpPr txBox="1"/>
              <p:nvPr/>
            </p:nvSpPr>
            <p:spPr>
              <a:xfrm>
                <a:off x="4824608" y="5724000"/>
                <a:ext cx="76944" cy="184665"/>
              </a:xfrm>
              <a:prstGeom prst="rect">
                <a:avLst/>
              </a:prstGeom>
              <a:noFill/>
            </p:spPr>
            <p:txBody>
              <a:bodyPr wrap="none" lIns="0" tIns="0" rIns="0" bIns="0" rtlCol="0">
                <a:spAutoFit/>
              </a:bodyPr>
              <a:lstStyle/>
              <a:p>
                <a:r>
                  <a:rPr lang="en-CA" sz="1200" b="1" dirty="0">
                    <a:latin typeface="Arial Nova Cond" panose="020B0506020202020204" pitchFamily="34" charset="0"/>
                  </a:rPr>
                  <a:t>0</a:t>
                </a:r>
              </a:p>
            </p:txBody>
          </p:sp>
          <p:sp>
            <p:nvSpPr>
              <p:cNvPr id="36" name="TextBox 47">
                <a:extLst>
                  <a:ext uri="{FF2B5EF4-FFF2-40B4-BE49-F238E27FC236}">
                    <a16:creationId xmlns:a16="http://schemas.microsoft.com/office/drawing/2014/main" id="{87D3BED6-CF6A-4A80-AE65-CFE67AA2EBB4}"/>
                  </a:ext>
                </a:extLst>
              </p:cNvPr>
              <p:cNvSpPr txBox="1"/>
              <p:nvPr/>
            </p:nvSpPr>
            <p:spPr>
              <a:xfrm>
                <a:off x="5382919" y="5724000"/>
                <a:ext cx="76944" cy="184665"/>
              </a:xfrm>
              <a:prstGeom prst="rect">
                <a:avLst/>
              </a:prstGeom>
              <a:noFill/>
            </p:spPr>
            <p:txBody>
              <a:bodyPr wrap="none" lIns="0" tIns="0" rIns="0" bIns="0" rtlCol="0">
                <a:spAutoFit/>
              </a:bodyPr>
              <a:lstStyle/>
              <a:p>
                <a:r>
                  <a:rPr lang="en-CA" sz="1200" b="1" dirty="0">
                    <a:latin typeface="Arial Nova Cond" panose="020B0506020202020204" pitchFamily="34" charset="0"/>
                  </a:rPr>
                  <a:t>1</a:t>
                </a:r>
              </a:p>
            </p:txBody>
          </p:sp>
          <p:sp>
            <p:nvSpPr>
              <p:cNvPr id="37" name="TextBox 47">
                <a:extLst>
                  <a:ext uri="{FF2B5EF4-FFF2-40B4-BE49-F238E27FC236}">
                    <a16:creationId xmlns:a16="http://schemas.microsoft.com/office/drawing/2014/main" id="{1590FC4D-521D-4BE6-9094-1C9C246F92BC}"/>
                  </a:ext>
                </a:extLst>
              </p:cNvPr>
              <p:cNvSpPr txBox="1"/>
              <p:nvPr/>
            </p:nvSpPr>
            <p:spPr>
              <a:xfrm>
                <a:off x="5942207" y="5724000"/>
                <a:ext cx="76944" cy="184665"/>
              </a:xfrm>
              <a:prstGeom prst="rect">
                <a:avLst/>
              </a:prstGeom>
              <a:noFill/>
            </p:spPr>
            <p:txBody>
              <a:bodyPr wrap="none" lIns="0" tIns="0" rIns="0" bIns="0" rtlCol="0">
                <a:spAutoFit/>
              </a:bodyPr>
              <a:lstStyle/>
              <a:p>
                <a:r>
                  <a:rPr lang="en-CA" sz="1200" b="1" dirty="0">
                    <a:latin typeface="Arial Nova Cond" panose="020B0506020202020204" pitchFamily="34" charset="0"/>
                  </a:rPr>
                  <a:t>2</a:t>
                </a:r>
              </a:p>
            </p:txBody>
          </p:sp>
          <p:sp>
            <p:nvSpPr>
              <p:cNvPr id="38" name="TextBox 47">
                <a:extLst>
                  <a:ext uri="{FF2B5EF4-FFF2-40B4-BE49-F238E27FC236}">
                    <a16:creationId xmlns:a16="http://schemas.microsoft.com/office/drawing/2014/main" id="{0CAB3B31-5823-4FD0-8737-7E53B60F4B90}"/>
                  </a:ext>
                </a:extLst>
              </p:cNvPr>
              <p:cNvSpPr txBox="1"/>
              <p:nvPr/>
            </p:nvSpPr>
            <p:spPr>
              <a:xfrm>
                <a:off x="6501003" y="5724000"/>
                <a:ext cx="76944" cy="184665"/>
              </a:xfrm>
              <a:prstGeom prst="rect">
                <a:avLst/>
              </a:prstGeom>
              <a:noFill/>
            </p:spPr>
            <p:txBody>
              <a:bodyPr wrap="none" lIns="0" tIns="0" rIns="0" bIns="0" rtlCol="0">
                <a:spAutoFit/>
              </a:bodyPr>
              <a:lstStyle/>
              <a:p>
                <a:r>
                  <a:rPr lang="en-CA" sz="1200" b="1" dirty="0">
                    <a:latin typeface="Arial Nova Cond" panose="020B0506020202020204" pitchFamily="34" charset="0"/>
                  </a:rPr>
                  <a:t>3</a:t>
                </a:r>
              </a:p>
            </p:txBody>
          </p:sp>
          <p:sp>
            <p:nvSpPr>
              <p:cNvPr id="39" name="TextBox 47">
                <a:extLst>
                  <a:ext uri="{FF2B5EF4-FFF2-40B4-BE49-F238E27FC236}">
                    <a16:creationId xmlns:a16="http://schemas.microsoft.com/office/drawing/2014/main" id="{693B5AA0-12A9-44B5-A92B-12264810124B}"/>
                  </a:ext>
                </a:extLst>
              </p:cNvPr>
              <p:cNvSpPr txBox="1"/>
              <p:nvPr/>
            </p:nvSpPr>
            <p:spPr>
              <a:xfrm>
                <a:off x="7058681" y="5724000"/>
                <a:ext cx="76944" cy="184665"/>
              </a:xfrm>
              <a:prstGeom prst="rect">
                <a:avLst/>
              </a:prstGeom>
              <a:noFill/>
            </p:spPr>
            <p:txBody>
              <a:bodyPr wrap="none" lIns="0" tIns="0" rIns="0" bIns="0" rtlCol="0">
                <a:spAutoFit/>
              </a:bodyPr>
              <a:lstStyle/>
              <a:p>
                <a:r>
                  <a:rPr lang="en-CA" sz="1200" b="1" dirty="0">
                    <a:latin typeface="Arial Nova Cond" panose="020B0506020202020204" pitchFamily="34" charset="0"/>
                  </a:rPr>
                  <a:t>4</a:t>
                </a:r>
              </a:p>
            </p:txBody>
          </p:sp>
          <p:sp>
            <p:nvSpPr>
              <p:cNvPr id="40" name="TextBox 47">
                <a:extLst>
                  <a:ext uri="{FF2B5EF4-FFF2-40B4-BE49-F238E27FC236}">
                    <a16:creationId xmlns:a16="http://schemas.microsoft.com/office/drawing/2014/main" id="{7772D5EB-363B-4E4D-B6B0-B14DE7CFDDFD}"/>
                  </a:ext>
                </a:extLst>
              </p:cNvPr>
              <p:cNvSpPr txBox="1"/>
              <p:nvPr/>
            </p:nvSpPr>
            <p:spPr>
              <a:xfrm>
                <a:off x="8172518" y="5724000"/>
                <a:ext cx="76944" cy="184665"/>
              </a:xfrm>
              <a:prstGeom prst="rect">
                <a:avLst/>
              </a:prstGeom>
              <a:noFill/>
            </p:spPr>
            <p:txBody>
              <a:bodyPr wrap="none" lIns="0" tIns="0" rIns="0" bIns="0" rtlCol="0">
                <a:spAutoFit/>
              </a:bodyPr>
              <a:lstStyle/>
              <a:p>
                <a:r>
                  <a:rPr lang="en-CA" sz="1200" b="1" dirty="0">
                    <a:latin typeface="Arial Nova Cond" panose="020B0506020202020204" pitchFamily="34" charset="0"/>
                  </a:rPr>
                  <a:t>6</a:t>
                </a:r>
              </a:p>
            </p:txBody>
          </p:sp>
          <p:sp>
            <p:nvSpPr>
              <p:cNvPr id="41" name="TextBox 47">
                <a:extLst>
                  <a:ext uri="{FF2B5EF4-FFF2-40B4-BE49-F238E27FC236}">
                    <a16:creationId xmlns:a16="http://schemas.microsoft.com/office/drawing/2014/main" id="{3B87B88E-4CB1-4309-BF7C-0C266E3FAC35}"/>
                  </a:ext>
                </a:extLst>
              </p:cNvPr>
              <p:cNvSpPr txBox="1"/>
              <p:nvPr/>
            </p:nvSpPr>
            <p:spPr>
              <a:xfrm>
                <a:off x="7615730" y="5724000"/>
                <a:ext cx="76944" cy="184665"/>
              </a:xfrm>
              <a:prstGeom prst="rect">
                <a:avLst/>
              </a:prstGeom>
              <a:noFill/>
            </p:spPr>
            <p:txBody>
              <a:bodyPr wrap="none" lIns="0" tIns="0" rIns="0" bIns="0" rtlCol="0">
                <a:spAutoFit/>
              </a:bodyPr>
              <a:lstStyle/>
              <a:p>
                <a:r>
                  <a:rPr lang="en-CA" sz="1200" b="1" dirty="0">
                    <a:latin typeface="Arial Nova Cond" panose="020B0506020202020204" pitchFamily="34" charset="0"/>
                  </a:rPr>
                  <a:t>5</a:t>
                </a:r>
              </a:p>
            </p:txBody>
          </p:sp>
          <p:sp>
            <p:nvSpPr>
              <p:cNvPr id="42" name="TextBox 47">
                <a:extLst>
                  <a:ext uri="{FF2B5EF4-FFF2-40B4-BE49-F238E27FC236}">
                    <a16:creationId xmlns:a16="http://schemas.microsoft.com/office/drawing/2014/main" id="{DE6CAE5E-EC00-4021-B2D7-B9293ADC0B2B}"/>
                  </a:ext>
                </a:extLst>
              </p:cNvPr>
              <p:cNvSpPr txBox="1"/>
              <p:nvPr/>
            </p:nvSpPr>
            <p:spPr>
              <a:xfrm>
                <a:off x="8735556" y="5724000"/>
                <a:ext cx="76944" cy="184665"/>
              </a:xfrm>
              <a:prstGeom prst="rect">
                <a:avLst/>
              </a:prstGeom>
              <a:noFill/>
            </p:spPr>
            <p:txBody>
              <a:bodyPr wrap="none" lIns="0" tIns="0" rIns="0" bIns="0" rtlCol="0">
                <a:spAutoFit/>
              </a:bodyPr>
              <a:lstStyle/>
              <a:p>
                <a:r>
                  <a:rPr lang="en-CA" sz="1200" b="1" dirty="0">
                    <a:latin typeface="Arial Nova Cond" panose="020B0506020202020204" pitchFamily="34" charset="0"/>
                  </a:rPr>
                  <a:t>7</a:t>
                </a:r>
              </a:p>
            </p:txBody>
          </p:sp>
          <p:sp>
            <p:nvSpPr>
              <p:cNvPr id="43" name="TextBox 47">
                <a:extLst>
                  <a:ext uri="{FF2B5EF4-FFF2-40B4-BE49-F238E27FC236}">
                    <a16:creationId xmlns:a16="http://schemas.microsoft.com/office/drawing/2014/main" id="{6ADEC44F-D114-4AF7-A50D-10B22F059D27}"/>
                  </a:ext>
                </a:extLst>
              </p:cNvPr>
              <p:cNvSpPr txBox="1"/>
              <p:nvPr/>
            </p:nvSpPr>
            <p:spPr>
              <a:xfrm>
                <a:off x="9294360" y="5724000"/>
                <a:ext cx="76944" cy="184665"/>
              </a:xfrm>
              <a:prstGeom prst="rect">
                <a:avLst/>
              </a:prstGeom>
              <a:noFill/>
            </p:spPr>
            <p:txBody>
              <a:bodyPr wrap="none" lIns="0" tIns="0" rIns="0" bIns="0" rtlCol="0">
                <a:spAutoFit/>
              </a:bodyPr>
              <a:lstStyle/>
              <a:p>
                <a:r>
                  <a:rPr lang="en-CA" sz="1200" b="1" dirty="0">
                    <a:latin typeface="Arial Nova Cond" panose="020B0506020202020204" pitchFamily="34" charset="0"/>
                  </a:rPr>
                  <a:t>8</a:t>
                </a:r>
              </a:p>
            </p:txBody>
          </p:sp>
          <p:sp>
            <p:nvSpPr>
              <p:cNvPr id="44" name="TextBox 47">
                <a:extLst>
                  <a:ext uri="{FF2B5EF4-FFF2-40B4-BE49-F238E27FC236}">
                    <a16:creationId xmlns:a16="http://schemas.microsoft.com/office/drawing/2014/main" id="{89AA0C3B-00AB-4D80-95F7-77D6B93B12A2}"/>
                  </a:ext>
                </a:extLst>
              </p:cNvPr>
              <p:cNvSpPr txBox="1"/>
              <p:nvPr/>
            </p:nvSpPr>
            <p:spPr>
              <a:xfrm>
                <a:off x="9848232" y="5724000"/>
                <a:ext cx="76944" cy="184665"/>
              </a:xfrm>
              <a:prstGeom prst="rect">
                <a:avLst/>
              </a:prstGeom>
              <a:noFill/>
            </p:spPr>
            <p:txBody>
              <a:bodyPr wrap="none" lIns="0" tIns="0" rIns="0" bIns="0" rtlCol="0">
                <a:spAutoFit/>
              </a:bodyPr>
              <a:lstStyle/>
              <a:p>
                <a:r>
                  <a:rPr lang="en-CA" sz="1200" b="1" dirty="0">
                    <a:latin typeface="Arial Nova Cond" panose="020B0506020202020204" pitchFamily="34" charset="0"/>
                  </a:rPr>
                  <a:t>9</a:t>
                </a:r>
              </a:p>
            </p:txBody>
          </p:sp>
        </p:grpSp>
      </p:grpSp>
      <p:grpSp>
        <p:nvGrpSpPr>
          <p:cNvPr id="56" name="Groupe 77">
            <a:extLst>
              <a:ext uri="{FF2B5EF4-FFF2-40B4-BE49-F238E27FC236}">
                <a16:creationId xmlns:a16="http://schemas.microsoft.com/office/drawing/2014/main" id="{7BCB3A87-EE88-4120-B916-0FCD1B30EBDA}"/>
              </a:ext>
            </a:extLst>
          </p:cNvPr>
          <p:cNvGrpSpPr/>
          <p:nvPr/>
        </p:nvGrpSpPr>
        <p:grpSpPr>
          <a:xfrm>
            <a:off x="3370010" y="5993630"/>
            <a:ext cx="5622768" cy="243497"/>
            <a:chOff x="3254400" y="6025170"/>
            <a:chExt cx="5622767" cy="243497"/>
          </a:xfrm>
        </p:grpSpPr>
        <p:grpSp>
          <p:nvGrpSpPr>
            <p:cNvPr id="57" name="Groupe 67">
              <a:extLst>
                <a:ext uri="{FF2B5EF4-FFF2-40B4-BE49-F238E27FC236}">
                  <a16:creationId xmlns:a16="http://schemas.microsoft.com/office/drawing/2014/main" id="{019FCA96-9CC9-4CA0-AAE7-D96A2D98A391}"/>
                </a:ext>
              </a:extLst>
            </p:cNvPr>
            <p:cNvGrpSpPr/>
            <p:nvPr/>
          </p:nvGrpSpPr>
          <p:grpSpPr>
            <a:xfrm>
              <a:off x="5239754" y="6025170"/>
              <a:ext cx="3506400" cy="72000"/>
              <a:chOff x="5239754" y="6145543"/>
              <a:chExt cx="3506400" cy="72000"/>
            </a:xfrm>
          </p:grpSpPr>
          <p:cxnSp>
            <p:nvCxnSpPr>
              <p:cNvPr id="69" name="Straight Connector 68">
                <a:extLst>
                  <a:ext uri="{FF2B5EF4-FFF2-40B4-BE49-F238E27FC236}">
                    <a16:creationId xmlns:a16="http://schemas.microsoft.com/office/drawing/2014/main" id="{51C719B4-1108-4EAD-AAE2-B9C41968B757}"/>
                  </a:ext>
                </a:extLst>
              </p:cNvPr>
              <p:cNvCxnSpPr>
                <a:cxnSpLocks/>
              </p:cNvCxnSpPr>
              <p:nvPr/>
            </p:nvCxnSpPr>
            <p:spPr>
              <a:xfrm>
                <a:off x="5239754" y="6146072"/>
                <a:ext cx="3506400" cy="0"/>
              </a:xfrm>
              <a:prstGeom prst="line">
                <a:avLst/>
              </a:prstGeom>
              <a:ln w="1270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4CA15AC6-5B30-4A82-B420-A66211C478AA}"/>
                  </a:ext>
                </a:extLst>
              </p:cNvPr>
              <p:cNvCxnSpPr>
                <a:cxnSpLocks/>
              </p:cNvCxnSpPr>
              <p:nvPr/>
            </p:nvCxnSpPr>
            <p:spPr>
              <a:xfrm flipV="1">
                <a:off x="5244518" y="6145543"/>
                <a:ext cx="0" cy="72000"/>
              </a:xfrm>
              <a:prstGeom prst="line">
                <a:avLst/>
              </a:prstGeom>
              <a:ln w="1270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2B7B0C0-990E-41B1-B4DF-81373F97092B}"/>
                  </a:ext>
                </a:extLst>
              </p:cNvPr>
              <p:cNvCxnSpPr>
                <a:cxnSpLocks/>
              </p:cNvCxnSpPr>
              <p:nvPr/>
            </p:nvCxnSpPr>
            <p:spPr>
              <a:xfrm flipV="1">
                <a:off x="5663569" y="6145543"/>
                <a:ext cx="0" cy="72000"/>
              </a:xfrm>
              <a:prstGeom prst="line">
                <a:avLst/>
              </a:prstGeom>
              <a:ln w="1270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CB292D1A-4832-4F7A-8370-ECBB5BF63DFE}"/>
                  </a:ext>
                </a:extLst>
              </p:cNvPr>
              <p:cNvCxnSpPr>
                <a:cxnSpLocks/>
              </p:cNvCxnSpPr>
              <p:nvPr/>
            </p:nvCxnSpPr>
            <p:spPr>
              <a:xfrm flipV="1">
                <a:off x="6050632" y="6145543"/>
                <a:ext cx="0" cy="72000"/>
              </a:xfrm>
              <a:prstGeom prst="line">
                <a:avLst/>
              </a:prstGeom>
              <a:ln w="1270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1604C3E8-81A0-40F4-8A34-3470B3FAF9D6}"/>
                  </a:ext>
                </a:extLst>
              </p:cNvPr>
              <p:cNvCxnSpPr>
                <a:cxnSpLocks/>
              </p:cNvCxnSpPr>
              <p:nvPr/>
            </p:nvCxnSpPr>
            <p:spPr>
              <a:xfrm flipV="1">
                <a:off x="6365894" y="6145543"/>
                <a:ext cx="0" cy="72000"/>
              </a:xfrm>
              <a:prstGeom prst="line">
                <a:avLst/>
              </a:prstGeom>
              <a:ln w="1270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7DF6D04E-FB08-4968-8154-C200756A612D}"/>
                  </a:ext>
                </a:extLst>
              </p:cNvPr>
              <p:cNvCxnSpPr>
                <a:cxnSpLocks/>
              </p:cNvCxnSpPr>
              <p:nvPr/>
            </p:nvCxnSpPr>
            <p:spPr>
              <a:xfrm flipV="1">
                <a:off x="6693646" y="6145543"/>
                <a:ext cx="0" cy="72000"/>
              </a:xfrm>
              <a:prstGeom prst="line">
                <a:avLst/>
              </a:prstGeom>
              <a:ln w="1270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D647280A-A9D6-4673-A515-F4E7BECECE09}"/>
                  </a:ext>
                </a:extLst>
              </p:cNvPr>
              <p:cNvCxnSpPr>
                <a:cxnSpLocks/>
              </p:cNvCxnSpPr>
              <p:nvPr/>
            </p:nvCxnSpPr>
            <p:spPr>
              <a:xfrm flipV="1">
                <a:off x="7054448" y="6145543"/>
                <a:ext cx="0" cy="72000"/>
              </a:xfrm>
              <a:prstGeom prst="line">
                <a:avLst/>
              </a:prstGeom>
              <a:ln w="1270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34889074-18A9-46E0-AAF4-1A674BA9E4AE}"/>
                  </a:ext>
                </a:extLst>
              </p:cNvPr>
              <p:cNvCxnSpPr>
                <a:cxnSpLocks/>
              </p:cNvCxnSpPr>
              <p:nvPr/>
            </p:nvCxnSpPr>
            <p:spPr>
              <a:xfrm flipV="1">
                <a:off x="7481352" y="6145543"/>
                <a:ext cx="0" cy="72000"/>
              </a:xfrm>
              <a:prstGeom prst="line">
                <a:avLst/>
              </a:prstGeom>
              <a:ln w="1270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A6A4070D-CB8C-41E9-8BEE-728DD057A578}"/>
                  </a:ext>
                </a:extLst>
              </p:cNvPr>
              <p:cNvCxnSpPr>
                <a:cxnSpLocks/>
              </p:cNvCxnSpPr>
              <p:nvPr/>
            </p:nvCxnSpPr>
            <p:spPr>
              <a:xfrm flipV="1">
                <a:off x="8133099" y="6145543"/>
                <a:ext cx="0" cy="72000"/>
              </a:xfrm>
              <a:prstGeom prst="line">
                <a:avLst/>
              </a:prstGeom>
              <a:ln w="1270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AAA61B41-625A-4159-A033-F38EB0EBA1E6}"/>
                  </a:ext>
                </a:extLst>
              </p:cNvPr>
              <p:cNvCxnSpPr>
                <a:cxnSpLocks/>
              </p:cNvCxnSpPr>
              <p:nvPr/>
            </p:nvCxnSpPr>
            <p:spPr>
              <a:xfrm flipV="1">
                <a:off x="8743702" y="6145543"/>
                <a:ext cx="0" cy="72000"/>
              </a:xfrm>
              <a:prstGeom prst="line">
                <a:avLst/>
              </a:prstGeom>
              <a:ln w="1270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grpSp>
        <p:sp>
          <p:nvSpPr>
            <p:cNvPr id="58" name="TextBox 57">
              <a:extLst>
                <a:ext uri="{FF2B5EF4-FFF2-40B4-BE49-F238E27FC236}">
                  <a16:creationId xmlns:a16="http://schemas.microsoft.com/office/drawing/2014/main" id="{445BE3B4-AFDA-4430-A4FA-11DB2BC2D918}"/>
                </a:ext>
              </a:extLst>
            </p:cNvPr>
            <p:cNvSpPr txBox="1"/>
            <p:nvPr/>
          </p:nvSpPr>
          <p:spPr>
            <a:xfrm>
              <a:off x="3254400" y="6084001"/>
              <a:ext cx="1287212" cy="184666"/>
            </a:xfrm>
            <a:prstGeom prst="rect">
              <a:avLst/>
            </a:prstGeom>
            <a:noFill/>
          </p:spPr>
          <p:txBody>
            <a:bodyPr wrap="none" lIns="0" tIns="0" rIns="0" bIns="0" rtlCol="0">
              <a:spAutoFit/>
            </a:bodyPr>
            <a:lstStyle/>
            <a:p>
              <a:r>
                <a:rPr lang="en-CA" sz="1200" b="1" dirty="0">
                  <a:latin typeface="Arial Nova Cond" panose="020B0506020202020204" pitchFamily="34" charset="0"/>
                </a:rPr>
                <a:t>Probability of </a:t>
              </a:r>
              <a:r>
                <a:rPr lang="en-CA" sz="1200" b="1" dirty="0" err="1">
                  <a:latin typeface="Arial Nova Cond" panose="020B0506020202020204" pitchFamily="34" charset="0"/>
                </a:rPr>
                <a:t>HFpEF</a:t>
              </a:r>
              <a:endParaRPr lang="en-CA" sz="1200" b="1" dirty="0">
                <a:latin typeface="Arial Nova Cond" panose="020B0506020202020204" pitchFamily="34" charset="0"/>
              </a:endParaRPr>
            </a:p>
          </p:txBody>
        </p:sp>
        <p:grpSp>
          <p:nvGrpSpPr>
            <p:cNvPr id="59" name="Groupe 76">
              <a:extLst>
                <a:ext uri="{FF2B5EF4-FFF2-40B4-BE49-F238E27FC236}">
                  <a16:creationId xmlns:a16="http://schemas.microsoft.com/office/drawing/2014/main" id="{85C9516A-7D23-415A-B789-283AF2473BC7}"/>
                </a:ext>
              </a:extLst>
            </p:cNvPr>
            <p:cNvGrpSpPr/>
            <p:nvPr/>
          </p:nvGrpSpPr>
          <p:grpSpPr>
            <a:xfrm>
              <a:off x="5139845" y="6084000"/>
              <a:ext cx="3737322" cy="184666"/>
              <a:chOff x="5139845" y="6084000"/>
              <a:chExt cx="3737322" cy="184666"/>
            </a:xfrm>
          </p:grpSpPr>
          <p:sp>
            <p:nvSpPr>
              <p:cNvPr id="60" name="TextBox 59">
                <a:extLst>
                  <a:ext uri="{FF2B5EF4-FFF2-40B4-BE49-F238E27FC236}">
                    <a16:creationId xmlns:a16="http://schemas.microsoft.com/office/drawing/2014/main" id="{781A5C35-898E-437A-9C00-22583F40234F}"/>
                  </a:ext>
                </a:extLst>
              </p:cNvPr>
              <p:cNvSpPr txBox="1"/>
              <p:nvPr/>
            </p:nvSpPr>
            <p:spPr>
              <a:xfrm>
                <a:off x="5139845" y="6084000"/>
                <a:ext cx="211596" cy="184666"/>
              </a:xfrm>
              <a:prstGeom prst="rect">
                <a:avLst/>
              </a:prstGeom>
              <a:noFill/>
            </p:spPr>
            <p:txBody>
              <a:bodyPr wrap="none" lIns="0" tIns="0" rIns="0" bIns="0" rtlCol="0">
                <a:spAutoFit/>
              </a:bodyPr>
              <a:lstStyle/>
              <a:p>
                <a:r>
                  <a:rPr lang="en-CA" sz="1200" b="1" dirty="0">
                    <a:latin typeface="Arial Nova Cond" panose="020B0506020202020204" pitchFamily="34" charset="0"/>
                  </a:rPr>
                  <a:t>0.2</a:t>
                </a:r>
              </a:p>
            </p:txBody>
          </p:sp>
          <p:sp>
            <p:nvSpPr>
              <p:cNvPr id="61" name="TextBox 48">
                <a:extLst>
                  <a:ext uri="{FF2B5EF4-FFF2-40B4-BE49-F238E27FC236}">
                    <a16:creationId xmlns:a16="http://schemas.microsoft.com/office/drawing/2014/main" id="{0DC44555-8FC6-4960-A0EB-B23791D46D64}"/>
                  </a:ext>
                </a:extLst>
              </p:cNvPr>
              <p:cNvSpPr txBox="1"/>
              <p:nvPr/>
            </p:nvSpPr>
            <p:spPr>
              <a:xfrm>
                <a:off x="5558956" y="6084000"/>
                <a:ext cx="211596" cy="184666"/>
              </a:xfrm>
              <a:prstGeom prst="rect">
                <a:avLst/>
              </a:prstGeom>
              <a:noFill/>
            </p:spPr>
            <p:txBody>
              <a:bodyPr wrap="none" lIns="0" tIns="0" rIns="0" bIns="0" rtlCol="0">
                <a:spAutoFit/>
              </a:bodyPr>
              <a:lstStyle/>
              <a:p>
                <a:r>
                  <a:rPr lang="en-CA" sz="1200" b="1" dirty="0">
                    <a:latin typeface="Arial Nova Cond" panose="020B0506020202020204" pitchFamily="34" charset="0"/>
                  </a:rPr>
                  <a:t>0.3</a:t>
                </a:r>
              </a:p>
            </p:txBody>
          </p:sp>
          <p:sp>
            <p:nvSpPr>
              <p:cNvPr id="62" name="TextBox 48">
                <a:extLst>
                  <a:ext uri="{FF2B5EF4-FFF2-40B4-BE49-F238E27FC236}">
                    <a16:creationId xmlns:a16="http://schemas.microsoft.com/office/drawing/2014/main" id="{41A1F94F-9842-499A-8BA8-78C1566372AF}"/>
                  </a:ext>
                </a:extLst>
              </p:cNvPr>
              <p:cNvSpPr txBox="1"/>
              <p:nvPr/>
            </p:nvSpPr>
            <p:spPr>
              <a:xfrm>
                <a:off x="5942308" y="6084000"/>
                <a:ext cx="211596" cy="184666"/>
              </a:xfrm>
              <a:prstGeom prst="rect">
                <a:avLst/>
              </a:prstGeom>
              <a:noFill/>
            </p:spPr>
            <p:txBody>
              <a:bodyPr wrap="none" lIns="0" tIns="0" rIns="0" bIns="0" rtlCol="0">
                <a:spAutoFit/>
              </a:bodyPr>
              <a:lstStyle/>
              <a:p>
                <a:r>
                  <a:rPr lang="en-CA" sz="1200" b="1" dirty="0">
                    <a:latin typeface="Arial Nova Cond" panose="020B0506020202020204" pitchFamily="34" charset="0"/>
                  </a:rPr>
                  <a:t>0.4</a:t>
                </a:r>
              </a:p>
            </p:txBody>
          </p:sp>
          <p:sp>
            <p:nvSpPr>
              <p:cNvPr id="63" name="TextBox 48">
                <a:extLst>
                  <a:ext uri="{FF2B5EF4-FFF2-40B4-BE49-F238E27FC236}">
                    <a16:creationId xmlns:a16="http://schemas.microsoft.com/office/drawing/2014/main" id="{DF40F292-CA9D-46A0-AC88-48471A645611}"/>
                  </a:ext>
                </a:extLst>
              </p:cNvPr>
              <p:cNvSpPr txBox="1"/>
              <p:nvPr/>
            </p:nvSpPr>
            <p:spPr>
              <a:xfrm>
                <a:off x="6261386" y="6084000"/>
                <a:ext cx="211596" cy="184666"/>
              </a:xfrm>
              <a:prstGeom prst="rect">
                <a:avLst/>
              </a:prstGeom>
              <a:noFill/>
            </p:spPr>
            <p:txBody>
              <a:bodyPr wrap="none" lIns="0" tIns="0" rIns="0" bIns="0" rtlCol="0">
                <a:spAutoFit/>
              </a:bodyPr>
              <a:lstStyle/>
              <a:p>
                <a:r>
                  <a:rPr lang="en-CA" sz="1200" b="1" dirty="0">
                    <a:latin typeface="Arial Nova Cond" panose="020B0506020202020204" pitchFamily="34" charset="0"/>
                  </a:rPr>
                  <a:t>0.5</a:t>
                </a:r>
              </a:p>
            </p:txBody>
          </p:sp>
          <p:sp>
            <p:nvSpPr>
              <p:cNvPr id="64" name="TextBox 48">
                <a:extLst>
                  <a:ext uri="{FF2B5EF4-FFF2-40B4-BE49-F238E27FC236}">
                    <a16:creationId xmlns:a16="http://schemas.microsoft.com/office/drawing/2014/main" id="{5E80A903-52C8-481F-A9DE-71EA97AE44B2}"/>
                  </a:ext>
                </a:extLst>
              </p:cNvPr>
              <p:cNvSpPr txBox="1"/>
              <p:nvPr/>
            </p:nvSpPr>
            <p:spPr>
              <a:xfrm>
                <a:off x="6585237" y="6084000"/>
                <a:ext cx="211596" cy="184666"/>
              </a:xfrm>
              <a:prstGeom prst="rect">
                <a:avLst/>
              </a:prstGeom>
              <a:noFill/>
            </p:spPr>
            <p:txBody>
              <a:bodyPr wrap="none" lIns="0" tIns="0" rIns="0" bIns="0" rtlCol="0">
                <a:spAutoFit/>
              </a:bodyPr>
              <a:lstStyle/>
              <a:p>
                <a:r>
                  <a:rPr lang="en-CA" sz="1200" b="1" dirty="0">
                    <a:latin typeface="Arial Nova Cond" panose="020B0506020202020204" pitchFamily="34" charset="0"/>
                  </a:rPr>
                  <a:t>0.6</a:t>
                </a:r>
              </a:p>
            </p:txBody>
          </p:sp>
          <p:sp>
            <p:nvSpPr>
              <p:cNvPr id="65" name="TextBox 48">
                <a:extLst>
                  <a:ext uri="{FF2B5EF4-FFF2-40B4-BE49-F238E27FC236}">
                    <a16:creationId xmlns:a16="http://schemas.microsoft.com/office/drawing/2014/main" id="{AC656113-619B-4516-8B3C-CB412666CE33}"/>
                  </a:ext>
                </a:extLst>
              </p:cNvPr>
              <p:cNvSpPr txBox="1"/>
              <p:nvPr/>
            </p:nvSpPr>
            <p:spPr>
              <a:xfrm>
                <a:off x="6947192" y="6084000"/>
                <a:ext cx="211596" cy="184666"/>
              </a:xfrm>
              <a:prstGeom prst="rect">
                <a:avLst/>
              </a:prstGeom>
              <a:noFill/>
            </p:spPr>
            <p:txBody>
              <a:bodyPr wrap="none" lIns="0" tIns="0" rIns="0" bIns="0" rtlCol="0">
                <a:spAutoFit/>
              </a:bodyPr>
              <a:lstStyle/>
              <a:p>
                <a:r>
                  <a:rPr lang="en-CA" sz="1200" b="1" dirty="0">
                    <a:latin typeface="Arial Nova Cond" panose="020B0506020202020204" pitchFamily="34" charset="0"/>
                  </a:rPr>
                  <a:t>0.7</a:t>
                </a:r>
              </a:p>
            </p:txBody>
          </p:sp>
          <p:sp>
            <p:nvSpPr>
              <p:cNvPr id="66" name="TextBox 48">
                <a:extLst>
                  <a:ext uri="{FF2B5EF4-FFF2-40B4-BE49-F238E27FC236}">
                    <a16:creationId xmlns:a16="http://schemas.microsoft.com/office/drawing/2014/main" id="{AE8B05E2-654B-4A7F-B342-C0E475AE3FC5}"/>
                  </a:ext>
                </a:extLst>
              </p:cNvPr>
              <p:cNvSpPr txBox="1"/>
              <p:nvPr/>
            </p:nvSpPr>
            <p:spPr>
              <a:xfrm>
                <a:off x="7375832" y="6084000"/>
                <a:ext cx="211596" cy="184666"/>
              </a:xfrm>
              <a:prstGeom prst="rect">
                <a:avLst/>
              </a:prstGeom>
              <a:noFill/>
            </p:spPr>
            <p:txBody>
              <a:bodyPr wrap="none" lIns="0" tIns="0" rIns="0" bIns="0" rtlCol="0">
                <a:spAutoFit/>
              </a:bodyPr>
              <a:lstStyle/>
              <a:p>
                <a:r>
                  <a:rPr lang="en-CA" sz="1200" b="1" dirty="0">
                    <a:latin typeface="Arial Nova Cond" panose="020B0506020202020204" pitchFamily="34" charset="0"/>
                  </a:rPr>
                  <a:t>0.8</a:t>
                </a:r>
              </a:p>
            </p:txBody>
          </p:sp>
          <p:sp>
            <p:nvSpPr>
              <p:cNvPr id="67" name="TextBox 48">
                <a:extLst>
                  <a:ext uri="{FF2B5EF4-FFF2-40B4-BE49-F238E27FC236}">
                    <a16:creationId xmlns:a16="http://schemas.microsoft.com/office/drawing/2014/main" id="{E9660715-3606-485D-AB08-A748B5A12EA6}"/>
                  </a:ext>
                </a:extLst>
              </p:cNvPr>
              <p:cNvSpPr txBox="1"/>
              <p:nvPr/>
            </p:nvSpPr>
            <p:spPr>
              <a:xfrm>
                <a:off x="8595038" y="6084000"/>
                <a:ext cx="282129" cy="184666"/>
              </a:xfrm>
              <a:prstGeom prst="rect">
                <a:avLst/>
              </a:prstGeom>
              <a:noFill/>
            </p:spPr>
            <p:txBody>
              <a:bodyPr wrap="none" lIns="0" tIns="0" rIns="0" bIns="0" rtlCol="0">
                <a:spAutoFit/>
              </a:bodyPr>
              <a:lstStyle/>
              <a:p>
                <a:r>
                  <a:rPr lang="en-CA" sz="1200" b="1" dirty="0">
                    <a:latin typeface="Arial Nova Cond" panose="020B0506020202020204" pitchFamily="34" charset="0"/>
                  </a:rPr>
                  <a:t>0.95</a:t>
                </a:r>
              </a:p>
            </p:txBody>
          </p:sp>
          <p:sp>
            <p:nvSpPr>
              <p:cNvPr id="68" name="TextBox 48">
                <a:extLst>
                  <a:ext uri="{FF2B5EF4-FFF2-40B4-BE49-F238E27FC236}">
                    <a16:creationId xmlns:a16="http://schemas.microsoft.com/office/drawing/2014/main" id="{5F1C2448-48C1-43D2-8C89-E35B8A912A71}"/>
                  </a:ext>
                </a:extLst>
              </p:cNvPr>
              <p:cNvSpPr txBox="1"/>
              <p:nvPr/>
            </p:nvSpPr>
            <p:spPr>
              <a:xfrm>
                <a:off x="8028298" y="6084000"/>
                <a:ext cx="211596" cy="184666"/>
              </a:xfrm>
              <a:prstGeom prst="rect">
                <a:avLst/>
              </a:prstGeom>
              <a:noFill/>
            </p:spPr>
            <p:txBody>
              <a:bodyPr wrap="none" lIns="0" tIns="0" rIns="0" bIns="0" rtlCol="0">
                <a:spAutoFit/>
              </a:bodyPr>
              <a:lstStyle/>
              <a:p>
                <a:r>
                  <a:rPr lang="en-CA" sz="1200" b="1" dirty="0">
                    <a:latin typeface="Arial Nova Cond" panose="020B0506020202020204" pitchFamily="34" charset="0"/>
                  </a:rPr>
                  <a:t>0.9</a:t>
                </a:r>
              </a:p>
            </p:txBody>
          </p:sp>
        </p:grpSp>
      </p:grpSp>
      <p:grpSp>
        <p:nvGrpSpPr>
          <p:cNvPr id="79" name="Groupe 89">
            <a:extLst>
              <a:ext uri="{FF2B5EF4-FFF2-40B4-BE49-F238E27FC236}">
                <a16:creationId xmlns:a16="http://schemas.microsoft.com/office/drawing/2014/main" id="{0EA6326E-6997-468C-BB4A-8F30816C13AD}"/>
              </a:ext>
            </a:extLst>
          </p:cNvPr>
          <p:cNvGrpSpPr/>
          <p:nvPr/>
        </p:nvGrpSpPr>
        <p:grpSpPr>
          <a:xfrm>
            <a:off x="1970903" y="1234801"/>
            <a:ext cx="800100" cy="4007336"/>
            <a:chOff x="1970902" y="1234801"/>
            <a:chExt cx="800100" cy="4007336"/>
          </a:xfrm>
        </p:grpSpPr>
        <p:sp>
          <p:nvSpPr>
            <p:cNvPr id="80" name="Rectangle: Rounded Corners 79">
              <a:extLst>
                <a:ext uri="{FF2B5EF4-FFF2-40B4-BE49-F238E27FC236}">
                  <a16:creationId xmlns:a16="http://schemas.microsoft.com/office/drawing/2014/main" id="{B9CD01F8-F065-4B14-9F61-9E8A6121B166}"/>
                </a:ext>
              </a:extLst>
            </p:cNvPr>
            <p:cNvSpPr/>
            <p:nvPr/>
          </p:nvSpPr>
          <p:spPr>
            <a:xfrm>
              <a:off x="1970902" y="1234801"/>
              <a:ext cx="800100" cy="4007336"/>
            </a:xfrm>
            <a:prstGeom prst="roundRect">
              <a:avLst/>
            </a:prstGeom>
            <a:solidFill>
              <a:srgbClr val="0073BD"/>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lnSpc>
                  <a:spcPts val="3200"/>
                </a:lnSpc>
              </a:pPr>
              <a:endParaRPr lang="en-CA" sz="2800" b="1" dirty="0">
                <a:latin typeface="Arial Nova Cond" panose="020B0506020202020204" pitchFamily="34" charset="0"/>
              </a:endParaRPr>
            </a:p>
          </p:txBody>
        </p:sp>
        <p:sp>
          <p:nvSpPr>
            <p:cNvPr id="81" name="Rectangle: Rounded Corners 8">
              <a:extLst>
                <a:ext uri="{FF2B5EF4-FFF2-40B4-BE49-F238E27FC236}">
                  <a16:creationId xmlns:a16="http://schemas.microsoft.com/office/drawing/2014/main" id="{359A8952-1FF1-40A4-B3B5-B8922627CCE8}"/>
                </a:ext>
              </a:extLst>
            </p:cNvPr>
            <p:cNvSpPr/>
            <p:nvPr/>
          </p:nvSpPr>
          <p:spPr>
            <a:xfrm>
              <a:off x="2206094" y="1502783"/>
              <a:ext cx="341439" cy="43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CA" sz="2800" b="1" dirty="0">
                  <a:latin typeface="Arial Nova Cond" panose="020B0506020202020204" pitchFamily="34" charset="0"/>
                </a:rPr>
                <a:t>H</a:t>
              </a:r>
              <a:r>
                <a:rPr lang="en-CA" sz="2800" b="1" baseline="-25000" dirty="0">
                  <a:latin typeface="Arial Nova Cond" panose="020B0506020202020204" pitchFamily="34" charset="0"/>
                </a:rPr>
                <a:t>2</a:t>
              </a:r>
              <a:endParaRPr lang="en-CA" sz="2800" b="1" dirty="0">
                <a:latin typeface="Arial Nova Cond" panose="020B0506020202020204" pitchFamily="34" charset="0"/>
              </a:endParaRPr>
            </a:p>
          </p:txBody>
        </p:sp>
        <p:sp>
          <p:nvSpPr>
            <p:cNvPr id="82" name="Rectangle: Rounded Corners 8">
              <a:extLst>
                <a:ext uri="{FF2B5EF4-FFF2-40B4-BE49-F238E27FC236}">
                  <a16:creationId xmlns:a16="http://schemas.microsoft.com/office/drawing/2014/main" id="{61DBB0DD-1BCD-45A3-80BA-AD3B203A63ED}"/>
                </a:ext>
              </a:extLst>
            </p:cNvPr>
            <p:cNvSpPr/>
            <p:nvPr/>
          </p:nvSpPr>
          <p:spPr>
            <a:xfrm>
              <a:off x="2287735" y="4706998"/>
              <a:ext cx="179536" cy="43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CA" sz="2800" b="1" dirty="0">
                  <a:latin typeface="Arial Nova Cond" panose="020B0506020202020204" pitchFamily="34" charset="0"/>
                </a:rPr>
                <a:t>F</a:t>
              </a:r>
            </a:p>
          </p:txBody>
        </p:sp>
        <p:sp>
          <p:nvSpPr>
            <p:cNvPr id="83" name="Rectangle: Rounded Corners 8">
              <a:extLst>
                <a:ext uri="{FF2B5EF4-FFF2-40B4-BE49-F238E27FC236}">
                  <a16:creationId xmlns:a16="http://schemas.microsoft.com/office/drawing/2014/main" id="{6CC85E35-5040-465E-90CD-DF80EB5FDEB9}"/>
                </a:ext>
              </a:extLst>
            </p:cNvPr>
            <p:cNvSpPr/>
            <p:nvPr/>
          </p:nvSpPr>
          <p:spPr>
            <a:xfrm>
              <a:off x="2287115" y="2436532"/>
              <a:ext cx="179536" cy="43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CA" sz="2800" b="1" dirty="0">
                  <a:latin typeface="Arial Nova Cond" panose="020B0506020202020204" pitchFamily="34" charset="0"/>
                </a:rPr>
                <a:t>F</a:t>
              </a:r>
            </a:p>
          </p:txBody>
        </p:sp>
        <p:sp>
          <p:nvSpPr>
            <p:cNvPr id="84" name="Rectangle: Rounded Corners 8">
              <a:extLst>
                <a:ext uri="{FF2B5EF4-FFF2-40B4-BE49-F238E27FC236}">
                  <a16:creationId xmlns:a16="http://schemas.microsoft.com/office/drawing/2014/main" id="{AA4CC497-3946-4F40-AD9A-5D6068D4A36C}"/>
                </a:ext>
              </a:extLst>
            </p:cNvPr>
            <p:cNvSpPr/>
            <p:nvPr/>
          </p:nvSpPr>
          <p:spPr>
            <a:xfrm>
              <a:off x="2274851" y="3189851"/>
              <a:ext cx="201978" cy="43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CA" sz="2800" b="1" dirty="0">
                  <a:latin typeface="Arial Nova Cond" panose="020B0506020202020204" pitchFamily="34" charset="0"/>
                </a:rPr>
                <a:t>P</a:t>
              </a:r>
            </a:p>
          </p:txBody>
        </p:sp>
        <p:sp>
          <p:nvSpPr>
            <p:cNvPr id="85" name="Rectangle: Rounded Corners 8">
              <a:extLst>
                <a:ext uri="{FF2B5EF4-FFF2-40B4-BE49-F238E27FC236}">
                  <a16:creationId xmlns:a16="http://schemas.microsoft.com/office/drawing/2014/main" id="{1DD63DE1-EE8E-4DB8-B3CD-981B29BFB95D}"/>
                </a:ext>
              </a:extLst>
            </p:cNvPr>
            <p:cNvSpPr/>
            <p:nvPr/>
          </p:nvSpPr>
          <p:spPr>
            <a:xfrm>
              <a:off x="2287962" y="3946982"/>
              <a:ext cx="181139" cy="43088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CA" sz="2800" b="1" dirty="0">
                  <a:latin typeface="Arial Nova Cond" panose="020B0506020202020204" pitchFamily="34" charset="0"/>
                </a:rPr>
                <a:t>E</a:t>
              </a:r>
            </a:p>
          </p:txBody>
        </p:sp>
      </p:grpSp>
      <p:sp>
        <p:nvSpPr>
          <p:cNvPr id="86" name="Espace réservé du pied de page 1">
            <a:extLst>
              <a:ext uri="{FF2B5EF4-FFF2-40B4-BE49-F238E27FC236}">
                <a16:creationId xmlns:a16="http://schemas.microsoft.com/office/drawing/2014/main" id="{8F194680-9976-4EA0-B394-585A83195D80}"/>
              </a:ext>
            </a:extLst>
          </p:cNvPr>
          <p:cNvSpPr>
            <a:spLocks noGrp="1"/>
          </p:cNvSpPr>
          <p:nvPr>
            <p:ph type="ftr" sz="quarter" idx="11"/>
          </p:nvPr>
        </p:nvSpPr>
        <p:spPr>
          <a:xfrm>
            <a:off x="512394" y="5762797"/>
            <a:ext cx="2809905" cy="461665"/>
          </a:xfrm>
        </p:spPr>
        <p:txBody>
          <a:bodyPr wrap="square">
            <a:spAutoFit/>
          </a:bodyPr>
          <a:lstStyle/>
          <a:p>
            <a:pPr algn="l"/>
            <a:r>
              <a:rPr lang="en-CA" dirty="0">
                <a:solidFill>
                  <a:schemeClr val="tx1">
                    <a:lumMod val="85000"/>
                    <a:lumOff val="15000"/>
                  </a:schemeClr>
                </a:solidFill>
                <a:latin typeface="Arial Nova Cond" panose="020B0506020202020204" pitchFamily="34" charset="0"/>
              </a:rPr>
              <a:t>Adapted from Reddy YNV et al. </a:t>
            </a:r>
            <a:r>
              <a:rPr lang="en-CA" i="1" dirty="0">
                <a:solidFill>
                  <a:schemeClr val="tx1">
                    <a:lumMod val="85000"/>
                    <a:lumOff val="15000"/>
                  </a:schemeClr>
                </a:solidFill>
                <a:latin typeface="Arial Nova Cond" panose="020B0506020202020204" pitchFamily="34" charset="0"/>
              </a:rPr>
              <a:t>Circulation</a:t>
            </a:r>
            <a:r>
              <a:rPr lang="en-CA" dirty="0">
                <a:solidFill>
                  <a:schemeClr val="tx1">
                    <a:lumMod val="85000"/>
                    <a:lumOff val="15000"/>
                  </a:schemeClr>
                </a:solidFill>
                <a:latin typeface="Arial Nova Cond" panose="020B0506020202020204" pitchFamily="34" charset="0"/>
              </a:rPr>
              <a:t>. 2018;138:861-870</a:t>
            </a:r>
          </a:p>
        </p:txBody>
      </p:sp>
    </p:spTree>
    <p:extLst>
      <p:ext uri="{BB962C8B-B14F-4D97-AF65-F5344CB8AC3E}">
        <p14:creationId xmlns:p14="http://schemas.microsoft.com/office/powerpoint/2010/main" val="1142447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FE655-895D-4863-B6F6-090BE399BE07}"/>
              </a:ext>
            </a:extLst>
          </p:cNvPr>
          <p:cNvSpPr>
            <a:spLocks noGrp="1"/>
          </p:cNvSpPr>
          <p:nvPr>
            <p:ph type="title"/>
          </p:nvPr>
        </p:nvSpPr>
        <p:spPr/>
        <p:txBody>
          <a:bodyPr>
            <a:normAutofit fontScale="90000"/>
          </a:bodyPr>
          <a:lstStyle/>
          <a:p>
            <a:r>
              <a:rPr lang="en-US" dirty="0" err="1"/>
              <a:t>Phenomapping</a:t>
            </a:r>
            <a:r>
              <a:rPr lang="en-US" dirty="0"/>
              <a:t> of patients with </a:t>
            </a:r>
            <a:r>
              <a:rPr lang="en-US" dirty="0" err="1"/>
              <a:t>HFpEF</a:t>
            </a:r>
            <a:r>
              <a:rPr lang="en-US" dirty="0"/>
              <a:t> using machine learning-based unsupervised cluster analysis</a:t>
            </a:r>
          </a:p>
        </p:txBody>
      </p:sp>
      <p:sp>
        <p:nvSpPr>
          <p:cNvPr id="4" name="TextBox 3">
            <a:extLst>
              <a:ext uri="{FF2B5EF4-FFF2-40B4-BE49-F238E27FC236}">
                <a16:creationId xmlns:a16="http://schemas.microsoft.com/office/drawing/2014/main" id="{595C90D7-F9B9-4488-9455-8CE8954B0688}"/>
              </a:ext>
            </a:extLst>
          </p:cNvPr>
          <p:cNvSpPr txBox="1"/>
          <p:nvPr/>
        </p:nvSpPr>
        <p:spPr>
          <a:xfrm>
            <a:off x="695400" y="6001543"/>
            <a:ext cx="6264696" cy="276999"/>
          </a:xfrm>
          <a:prstGeom prst="rect">
            <a:avLst/>
          </a:prstGeom>
          <a:noFill/>
        </p:spPr>
        <p:txBody>
          <a:bodyPr wrap="square" rtlCol="0">
            <a:spAutoFit/>
          </a:bodyPr>
          <a:lstStyle/>
          <a:p>
            <a:r>
              <a:rPr kumimoji="0" lang="en-US" sz="1200" b="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Segar MW et al. European Journal of Heart Failure (2020) 22, 148–158</a:t>
            </a:r>
          </a:p>
        </p:txBody>
      </p:sp>
      <p:grpSp>
        <p:nvGrpSpPr>
          <p:cNvPr id="5" name="Group 4">
            <a:extLst>
              <a:ext uri="{FF2B5EF4-FFF2-40B4-BE49-F238E27FC236}">
                <a16:creationId xmlns:a16="http://schemas.microsoft.com/office/drawing/2014/main" id="{F3BDF82C-A934-4ABC-B575-30DC8A1B1FE0}"/>
              </a:ext>
            </a:extLst>
          </p:cNvPr>
          <p:cNvGrpSpPr>
            <a:grpSpLocks noChangeAspect="1"/>
          </p:cNvGrpSpPr>
          <p:nvPr/>
        </p:nvGrpSpPr>
        <p:grpSpPr bwMode="auto">
          <a:xfrm>
            <a:off x="767408" y="1412776"/>
            <a:ext cx="9502775" cy="1206500"/>
            <a:chOff x="847" y="2033"/>
            <a:chExt cx="5986" cy="760"/>
          </a:xfrm>
        </p:grpSpPr>
        <p:sp>
          <p:nvSpPr>
            <p:cNvPr id="6" name="AutoShape 3">
              <a:extLst>
                <a:ext uri="{FF2B5EF4-FFF2-40B4-BE49-F238E27FC236}">
                  <a16:creationId xmlns:a16="http://schemas.microsoft.com/office/drawing/2014/main" id="{EA3C7AAC-1621-4EDF-B82A-525685AB43CD}"/>
                </a:ext>
              </a:extLst>
            </p:cNvPr>
            <p:cNvSpPr>
              <a:spLocks noChangeAspect="1" noChangeArrowheads="1" noTextEdit="1"/>
            </p:cNvSpPr>
            <p:nvPr/>
          </p:nvSpPr>
          <p:spPr bwMode="auto">
            <a:xfrm>
              <a:off x="847" y="2033"/>
              <a:ext cx="5986" cy="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pic>
          <p:nvPicPr>
            <p:cNvPr id="7" name="Picture 5">
              <a:extLst>
                <a:ext uri="{FF2B5EF4-FFF2-40B4-BE49-F238E27FC236}">
                  <a16:creationId xmlns:a16="http://schemas.microsoft.com/office/drawing/2014/main" id="{647088C4-7379-46EC-8B27-23706A58D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 y="2033"/>
              <a:ext cx="599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8">
            <a:extLst>
              <a:ext uri="{FF2B5EF4-FFF2-40B4-BE49-F238E27FC236}">
                <a16:creationId xmlns:a16="http://schemas.microsoft.com/office/drawing/2014/main" id="{690375BA-50C7-4D92-9643-26C0DAD20ED0}"/>
              </a:ext>
            </a:extLst>
          </p:cNvPr>
          <p:cNvGrpSpPr>
            <a:grpSpLocks noChangeAspect="1"/>
          </p:cNvGrpSpPr>
          <p:nvPr/>
        </p:nvGrpSpPr>
        <p:grpSpPr bwMode="auto">
          <a:xfrm>
            <a:off x="767408" y="2636912"/>
            <a:ext cx="9401175" cy="1511300"/>
            <a:chOff x="879" y="1684"/>
            <a:chExt cx="5922" cy="952"/>
          </a:xfrm>
        </p:grpSpPr>
        <p:sp>
          <p:nvSpPr>
            <p:cNvPr id="9" name="AutoShape 7">
              <a:extLst>
                <a:ext uri="{FF2B5EF4-FFF2-40B4-BE49-F238E27FC236}">
                  <a16:creationId xmlns:a16="http://schemas.microsoft.com/office/drawing/2014/main" id="{EAACE324-63A9-48CF-B900-E9187436141D}"/>
                </a:ext>
              </a:extLst>
            </p:cNvPr>
            <p:cNvSpPr>
              <a:spLocks noChangeAspect="1" noChangeArrowheads="1" noTextEdit="1"/>
            </p:cNvSpPr>
            <p:nvPr/>
          </p:nvSpPr>
          <p:spPr bwMode="auto">
            <a:xfrm>
              <a:off x="879" y="1684"/>
              <a:ext cx="5922"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pic>
          <p:nvPicPr>
            <p:cNvPr id="10" name="Picture 9">
              <a:extLst>
                <a:ext uri="{FF2B5EF4-FFF2-40B4-BE49-F238E27FC236}">
                  <a16:creationId xmlns:a16="http://schemas.microsoft.com/office/drawing/2014/main" id="{BC5980EB-EFCF-4082-A4B6-3FC868B72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 y="1684"/>
              <a:ext cx="593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a:extLst>
              <a:ext uri="{FF2B5EF4-FFF2-40B4-BE49-F238E27FC236}">
                <a16:creationId xmlns:a16="http://schemas.microsoft.com/office/drawing/2014/main" id="{F6E4A034-97A5-497F-9D1C-F9DC6E116106}"/>
              </a:ext>
            </a:extLst>
          </p:cNvPr>
          <p:cNvSpPr/>
          <p:nvPr/>
        </p:nvSpPr>
        <p:spPr>
          <a:xfrm>
            <a:off x="767408" y="3933056"/>
            <a:ext cx="9505056" cy="21602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2" name="Group 20">
            <a:extLst>
              <a:ext uri="{FF2B5EF4-FFF2-40B4-BE49-F238E27FC236}">
                <a16:creationId xmlns:a16="http://schemas.microsoft.com/office/drawing/2014/main" id="{CBE7F4BE-5F25-4353-B35A-FD3E5F466A5A}"/>
              </a:ext>
            </a:extLst>
          </p:cNvPr>
          <p:cNvGrpSpPr>
            <a:grpSpLocks noChangeAspect="1"/>
          </p:cNvGrpSpPr>
          <p:nvPr/>
        </p:nvGrpSpPr>
        <p:grpSpPr bwMode="auto">
          <a:xfrm>
            <a:off x="767408" y="4221088"/>
            <a:ext cx="9450387" cy="431800"/>
            <a:chOff x="529" y="2478"/>
            <a:chExt cx="5953" cy="272"/>
          </a:xfrm>
        </p:grpSpPr>
        <p:sp>
          <p:nvSpPr>
            <p:cNvPr id="13" name="AutoShape 19">
              <a:extLst>
                <a:ext uri="{FF2B5EF4-FFF2-40B4-BE49-F238E27FC236}">
                  <a16:creationId xmlns:a16="http://schemas.microsoft.com/office/drawing/2014/main" id="{F32699DE-6868-425B-95AF-557EEA67E5AE}"/>
                </a:ext>
              </a:extLst>
            </p:cNvPr>
            <p:cNvSpPr>
              <a:spLocks noChangeAspect="1" noChangeArrowheads="1" noTextEdit="1"/>
            </p:cNvSpPr>
            <p:nvPr/>
          </p:nvSpPr>
          <p:spPr bwMode="auto">
            <a:xfrm>
              <a:off x="529" y="2478"/>
              <a:ext cx="595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pic>
          <p:nvPicPr>
            <p:cNvPr id="14" name="Picture 21">
              <a:extLst>
                <a:ext uri="{FF2B5EF4-FFF2-40B4-BE49-F238E27FC236}">
                  <a16:creationId xmlns:a16="http://schemas.microsoft.com/office/drawing/2014/main" id="{56C92235-F608-46A7-8956-0C2A787F72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 y="2478"/>
              <a:ext cx="596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a:extLst>
              <a:ext uri="{FF2B5EF4-FFF2-40B4-BE49-F238E27FC236}">
                <a16:creationId xmlns:a16="http://schemas.microsoft.com/office/drawing/2014/main" id="{FD5038A3-52A3-4D04-B894-16C5BAA22306}"/>
              </a:ext>
            </a:extLst>
          </p:cNvPr>
          <p:cNvSpPr txBox="1"/>
          <p:nvPr/>
        </p:nvSpPr>
        <p:spPr>
          <a:xfrm>
            <a:off x="775926" y="4725144"/>
            <a:ext cx="7696338" cy="1323439"/>
          </a:xfrm>
          <a:prstGeom prst="rect">
            <a:avLst/>
          </a:prstGeom>
          <a:noFill/>
          <a:ln w="28575">
            <a:solidFill>
              <a:srgbClr val="00B050"/>
            </a:solidFill>
          </a:ln>
        </p:spPr>
        <p:txBody>
          <a:bodyPr wrap="none" rtlCol="0">
            <a:spAutoFit/>
          </a:bodyPr>
          <a:lstStyle/>
          <a:p>
            <a:r>
              <a:rPr lang="en-US" sz="1600" dirty="0">
                <a:latin typeface="Arial Nova Cond" panose="020B0506020202020204" pitchFamily="34" charset="0"/>
              </a:rPr>
              <a:t>The TOPCAT study included a total of 3445 patients (aged between 50 and 90 years)</a:t>
            </a:r>
          </a:p>
          <a:p>
            <a:r>
              <a:rPr lang="en-US" sz="1600" dirty="0">
                <a:latin typeface="Arial Nova Cond" panose="020B0506020202020204" pitchFamily="34" charset="0"/>
              </a:rPr>
              <a:t>With at least one symptom of HF</a:t>
            </a:r>
          </a:p>
          <a:p>
            <a:r>
              <a:rPr lang="en-US" sz="1600" dirty="0">
                <a:latin typeface="Arial Nova Cond" panose="020B0506020202020204" pitchFamily="34" charset="0"/>
              </a:rPr>
              <a:t>LVEF ≥45%, and either a history of HF hospitalization within the previous 12months</a:t>
            </a:r>
          </a:p>
          <a:p>
            <a:r>
              <a:rPr lang="en-US" sz="1600" dirty="0">
                <a:latin typeface="Arial Nova Cond" panose="020B0506020202020204" pitchFamily="34" charset="0"/>
              </a:rPr>
              <a:t>Or an elevated natriuretic </a:t>
            </a:r>
            <a:r>
              <a:rPr lang="fr-CA" sz="1600" dirty="0">
                <a:latin typeface="Arial Nova Cond" panose="020B0506020202020204" pitchFamily="34" charset="0"/>
              </a:rPr>
              <a:t>peptide (NP) </a:t>
            </a:r>
            <a:r>
              <a:rPr lang="fr-CA" sz="1600" dirty="0" err="1">
                <a:latin typeface="Arial Nova Cond" panose="020B0506020202020204" pitchFamily="34" charset="0"/>
              </a:rPr>
              <a:t>level</a:t>
            </a:r>
            <a:r>
              <a:rPr lang="fr-CA" sz="1600" dirty="0">
                <a:latin typeface="Arial Nova Cond" panose="020B0506020202020204" pitchFamily="34" charset="0"/>
              </a:rPr>
              <a:t> [</a:t>
            </a:r>
            <a:r>
              <a:rPr lang="fr-CA" sz="1600" dirty="0" err="1">
                <a:latin typeface="Arial Nova Cond" panose="020B0506020202020204" pitchFamily="34" charset="0"/>
              </a:rPr>
              <a:t>brain</a:t>
            </a:r>
            <a:r>
              <a:rPr lang="fr-CA" sz="1600" dirty="0">
                <a:latin typeface="Arial Nova Cond" panose="020B0506020202020204" pitchFamily="34" charset="0"/>
              </a:rPr>
              <a:t> </a:t>
            </a:r>
            <a:r>
              <a:rPr lang="fr-CA" sz="1600" dirty="0" err="1">
                <a:latin typeface="Arial Nova Cond" panose="020B0506020202020204" pitchFamily="34" charset="0"/>
              </a:rPr>
              <a:t>natriuretic</a:t>
            </a:r>
            <a:r>
              <a:rPr lang="fr-CA" sz="1600" dirty="0">
                <a:latin typeface="Arial Nova Cond" panose="020B0506020202020204" pitchFamily="34" charset="0"/>
              </a:rPr>
              <a:t> peptide (BNP) ≥100 </a:t>
            </a:r>
            <a:r>
              <a:rPr lang="fr-CA" sz="1600" dirty="0" err="1">
                <a:latin typeface="Arial Nova Cond" panose="020B0506020202020204" pitchFamily="34" charset="0"/>
              </a:rPr>
              <a:t>pg</a:t>
            </a:r>
            <a:r>
              <a:rPr lang="fr-CA" sz="1600" dirty="0">
                <a:latin typeface="Arial Nova Cond" panose="020B0506020202020204" pitchFamily="34" charset="0"/>
              </a:rPr>
              <a:t>/</a:t>
            </a:r>
            <a:r>
              <a:rPr lang="fr-CA" sz="1600" dirty="0" err="1">
                <a:latin typeface="Arial Nova Cond" panose="020B0506020202020204" pitchFamily="34" charset="0"/>
              </a:rPr>
              <a:t>mL</a:t>
            </a:r>
            <a:r>
              <a:rPr lang="fr-CA" sz="1600" dirty="0">
                <a:latin typeface="Arial Nova Cond" panose="020B0506020202020204" pitchFamily="34" charset="0"/>
              </a:rPr>
              <a:t>, or</a:t>
            </a:r>
          </a:p>
          <a:p>
            <a:r>
              <a:rPr lang="en-US" sz="1600" dirty="0">
                <a:latin typeface="Arial Nova Cond" panose="020B0506020202020204" pitchFamily="34" charset="0"/>
              </a:rPr>
              <a:t>N-terminal pro-BNP (NT-</a:t>
            </a:r>
            <a:r>
              <a:rPr lang="en-US" sz="1600" dirty="0" err="1">
                <a:latin typeface="Arial Nova Cond" panose="020B0506020202020204" pitchFamily="34" charset="0"/>
              </a:rPr>
              <a:t>proBNP</a:t>
            </a:r>
            <a:r>
              <a:rPr lang="en-US" sz="1600" dirty="0">
                <a:latin typeface="Arial Nova Cond" panose="020B0506020202020204" pitchFamily="34" charset="0"/>
              </a:rPr>
              <a:t>) ≥360 </a:t>
            </a:r>
            <a:r>
              <a:rPr lang="en-US" sz="1600" dirty="0" err="1">
                <a:latin typeface="Arial Nova Cond" panose="020B0506020202020204" pitchFamily="34" charset="0"/>
              </a:rPr>
              <a:t>pg</a:t>
            </a:r>
            <a:r>
              <a:rPr lang="en-US" sz="1600" dirty="0">
                <a:latin typeface="Arial Nova Cond" panose="020B0506020202020204" pitchFamily="34" charset="0"/>
              </a:rPr>
              <a:t>/mL] within 60 days prior </a:t>
            </a:r>
            <a:r>
              <a:rPr lang="fr-CA" sz="1600" dirty="0">
                <a:latin typeface="Arial Nova Cond" panose="020B0506020202020204" pitchFamily="34" charset="0"/>
              </a:rPr>
              <a:t>to </a:t>
            </a:r>
            <a:r>
              <a:rPr lang="fr-CA" sz="1600" dirty="0" err="1">
                <a:latin typeface="Arial Nova Cond" panose="020B0506020202020204" pitchFamily="34" charset="0"/>
              </a:rPr>
              <a:t>randomization</a:t>
            </a:r>
            <a:r>
              <a:rPr lang="fr-CA" sz="1600" dirty="0">
                <a:latin typeface="Arial Nova Cond" panose="020B0506020202020204" pitchFamily="34" charset="0"/>
              </a:rPr>
              <a:t>.</a:t>
            </a:r>
          </a:p>
        </p:txBody>
      </p:sp>
      <p:sp>
        <p:nvSpPr>
          <p:cNvPr id="16" name="Rectangle 15">
            <a:extLst>
              <a:ext uri="{FF2B5EF4-FFF2-40B4-BE49-F238E27FC236}">
                <a16:creationId xmlns:a16="http://schemas.microsoft.com/office/drawing/2014/main" id="{196D3554-8353-43B9-B5DC-E5A02E489638}"/>
              </a:ext>
            </a:extLst>
          </p:cNvPr>
          <p:cNvSpPr/>
          <p:nvPr/>
        </p:nvSpPr>
        <p:spPr>
          <a:xfrm>
            <a:off x="767408" y="2996952"/>
            <a:ext cx="9505056" cy="21602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DE6D0FD9-B5AB-4D1B-94E6-2ACD7B56B19E}"/>
              </a:ext>
            </a:extLst>
          </p:cNvPr>
          <p:cNvSpPr/>
          <p:nvPr/>
        </p:nvSpPr>
        <p:spPr>
          <a:xfrm>
            <a:off x="767408" y="4437112"/>
            <a:ext cx="9505056" cy="21602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759522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9DEBC-E16D-4955-BE91-965B8A1A58F6}"/>
              </a:ext>
            </a:extLst>
          </p:cNvPr>
          <p:cNvSpPr>
            <a:spLocks noGrp="1"/>
          </p:cNvSpPr>
          <p:nvPr>
            <p:ph type="title"/>
          </p:nvPr>
        </p:nvSpPr>
        <p:spPr/>
        <p:txBody>
          <a:bodyPr/>
          <a:lstStyle/>
          <a:p>
            <a:r>
              <a:rPr lang="en-US" dirty="0"/>
              <a:t>PARAGON-HF: Key inclusion &amp; exclusion criteria</a:t>
            </a:r>
          </a:p>
        </p:txBody>
      </p:sp>
      <p:sp>
        <p:nvSpPr>
          <p:cNvPr id="5" name="TextBox 4">
            <a:extLst>
              <a:ext uri="{FF2B5EF4-FFF2-40B4-BE49-F238E27FC236}">
                <a16:creationId xmlns:a16="http://schemas.microsoft.com/office/drawing/2014/main" id="{333C1F62-F163-4B0C-A197-4821A725D46B}"/>
              </a:ext>
            </a:extLst>
          </p:cNvPr>
          <p:cNvSpPr txBox="1"/>
          <p:nvPr/>
        </p:nvSpPr>
        <p:spPr>
          <a:xfrm>
            <a:off x="695400" y="6001543"/>
            <a:ext cx="6264696" cy="276999"/>
          </a:xfrm>
          <a:prstGeom prst="rect">
            <a:avLst/>
          </a:prstGeom>
          <a:noFill/>
        </p:spPr>
        <p:txBody>
          <a:bodyPr wrap="square" rtlCol="0">
            <a:spAutoFit/>
          </a:bodyPr>
          <a:lstStyle/>
          <a:p>
            <a:r>
              <a:rPr kumimoji="0" lang="en-US" sz="1200" b="0" u="none" strike="noStrike" kern="1200" cap="none" spc="0" normalizeH="0" baseline="0" noProof="0" dirty="0">
                <a:ln>
                  <a:noFill/>
                </a:ln>
                <a:solidFill>
                  <a:srgbClr val="000000"/>
                </a:solidFill>
                <a:effectLst/>
                <a:uLnTx/>
                <a:uFillTx/>
                <a:latin typeface="Arial Nova Cond" panose="020B0506020202020204" pitchFamily="34" charset="0"/>
                <a:ea typeface="+mn-ea"/>
                <a:cs typeface="+mn-cs"/>
              </a:rPr>
              <a:t>Solomon SD, et al. JACC-Heart Fail 2017</a:t>
            </a:r>
          </a:p>
        </p:txBody>
      </p:sp>
      <p:graphicFrame>
        <p:nvGraphicFramePr>
          <p:cNvPr id="6" name="Table 5">
            <a:extLst>
              <a:ext uri="{FF2B5EF4-FFF2-40B4-BE49-F238E27FC236}">
                <a16:creationId xmlns:a16="http://schemas.microsoft.com/office/drawing/2014/main" id="{D959EC17-95D3-4AA5-9486-6802F8CFC474}"/>
              </a:ext>
            </a:extLst>
          </p:cNvPr>
          <p:cNvGraphicFramePr>
            <a:graphicFrameLocks noGrp="1"/>
          </p:cNvGraphicFramePr>
          <p:nvPr>
            <p:extLst>
              <p:ext uri="{D42A27DB-BD31-4B8C-83A1-F6EECF244321}">
                <p14:modId xmlns:p14="http://schemas.microsoft.com/office/powerpoint/2010/main" val="3555010939"/>
              </p:ext>
            </p:extLst>
          </p:nvPr>
        </p:nvGraphicFramePr>
        <p:xfrm>
          <a:off x="695400" y="1339949"/>
          <a:ext cx="11031415" cy="4335877"/>
        </p:xfrm>
        <a:graphic>
          <a:graphicData uri="http://schemas.openxmlformats.org/drawingml/2006/table">
            <a:tbl>
              <a:tblPr firstRow="1" bandRow="1">
                <a:tableStyleId>{B301B821-A1FF-4177-AEE7-76D212191A09}</a:tableStyleId>
              </a:tblPr>
              <a:tblGrid>
                <a:gridCol w="5470123">
                  <a:extLst>
                    <a:ext uri="{9D8B030D-6E8A-4147-A177-3AD203B41FA5}">
                      <a16:colId xmlns:a16="http://schemas.microsoft.com/office/drawing/2014/main" val="20000"/>
                    </a:ext>
                  </a:extLst>
                </a:gridCol>
                <a:gridCol w="5561292">
                  <a:extLst>
                    <a:ext uri="{9D8B030D-6E8A-4147-A177-3AD203B41FA5}">
                      <a16:colId xmlns:a16="http://schemas.microsoft.com/office/drawing/2014/main" val="20001"/>
                    </a:ext>
                  </a:extLst>
                </a:gridCol>
              </a:tblGrid>
              <a:tr h="495182">
                <a:tc>
                  <a:txBody>
                    <a:bodyPr/>
                    <a:lstStyle/>
                    <a:p>
                      <a:pPr algn="ctr">
                        <a:spcBef>
                          <a:spcPts val="600"/>
                        </a:spcBef>
                      </a:pPr>
                      <a:r>
                        <a:rPr lang="en-GB" sz="2400" dirty="0">
                          <a:latin typeface="Arial Nova Cond" panose="020B0506020202020204" pitchFamily="34" charset="0"/>
                        </a:rPr>
                        <a:t>Key inclusion criteria</a:t>
                      </a:r>
                    </a:p>
                  </a:txBody>
                  <a:tcPr marL="72000" marR="72000" marT="72000" marB="7200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51D2A"/>
                    </a:solidFill>
                  </a:tcPr>
                </a:tc>
                <a:tc>
                  <a:txBody>
                    <a:bodyPr/>
                    <a:lstStyle/>
                    <a:p>
                      <a:pPr algn="ctr">
                        <a:spcBef>
                          <a:spcPts val="600"/>
                        </a:spcBef>
                      </a:pPr>
                      <a:r>
                        <a:rPr lang="en-GB" sz="2400" dirty="0">
                          <a:latin typeface="Arial Nova Cond" panose="020B0506020202020204" pitchFamily="34" charset="0"/>
                        </a:rPr>
                        <a:t>Key exclusion criteria</a:t>
                      </a:r>
                    </a:p>
                  </a:txBody>
                  <a:tcPr marL="72000" marR="72000" marT="72000" marB="72000">
                    <a:lnL w="12700" cap="flat" cmpd="sng" algn="ctr">
                      <a:solidFill>
                        <a:schemeClr val="bg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51D2A"/>
                    </a:solidFill>
                  </a:tcPr>
                </a:tc>
                <a:extLst>
                  <a:ext uri="{0D108BD9-81ED-4DB2-BD59-A6C34878D82A}">
                    <a16:rowId xmlns:a16="http://schemas.microsoft.com/office/drawing/2014/main" val="10000"/>
                  </a:ext>
                </a:extLst>
              </a:tr>
              <a:tr h="3826117">
                <a:tc>
                  <a:txBody>
                    <a:bodyPr/>
                    <a:lstStyle/>
                    <a:p>
                      <a:pPr marL="171450" lvl="0" indent="-171450" algn="l" defTabSz="914400" rtl="0" eaLnBrk="1" latinLnBrk="0" hangingPunct="1">
                        <a:spcBef>
                          <a:spcPts val="600"/>
                        </a:spcBef>
                        <a:buFont typeface="Arial" panose="020B0604020202020204" pitchFamily="34" charset="0"/>
                        <a:buChar char="•"/>
                      </a:pPr>
                      <a:r>
                        <a:rPr lang="en-US" sz="2200" kern="1200" dirty="0">
                          <a:effectLst/>
                          <a:latin typeface="Arial Nova Cond" panose="020B0506020202020204" pitchFamily="34" charset="0"/>
                        </a:rPr>
                        <a:t>≥ 50 years of age</a:t>
                      </a:r>
                      <a:r>
                        <a:rPr lang="en-US" sz="2200" kern="1200" baseline="0" dirty="0">
                          <a:effectLst/>
                          <a:latin typeface="Arial Nova Cond" panose="020B0506020202020204" pitchFamily="34" charset="0"/>
                        </a:rPr>
                        <a:t> </a:t>
                      </a:r>
                      <a:r>
                        <a:rPr lang="en-US" sz="2200" kern="1200" dirty="0">
                          <a:effectLst/>
                          <a:latin typeface="Arial Nova Cond" panose="020B0506020202020204" pitchFamily="34" charset="0"/>
                        </a:rPr>
                        <a:t>and LVEF ≥ 45%</a:t>
                      </a:r>
                    </a:p>
                    <a:p>
                      <a:pPr marL="171450" lvl="0" indent="-171450" algn="l" defTabSz="914400" rtl="0" eaLnBrk="1" latinLnBrk="0" hangingPunct="1">
                        <a:spcBef>
                          <a:spcPts val="600"/>
                        </a:spcBef>
                        <a:buFont typeface="Arial" panose="020B0604020202020204" pitchFamily="34" charset="0"/>
                        <a:buChar char="•"/>
                      </a:pPr>
                      <a:r>
                        <a:rPr lang="en-US" sz="2200" kern="1200" dirty="0">
                          <a:effectLst/>
                          <a:latin typeface="Arial Nova Cond" panose="020B0506020202020204" pitchFamily="34" charset="0"/>
                        </a:rPr>
                        <a:t>HF signs/symptoms (NYHA Class II–IV) requiring treatment with diuretic(s) for at least 30 days prior to enrollment</a:t>
                      </a:r>
                    </a:p>
                    <a:p>
                      <a:pPr marL="171450" lvl="0" indent="-171450">
                        <a:spcBef>
                          <a:spcPts val="600"/>
                        </a:spcBef>
                        <a:buFont typeface="Arial" panose="020B0604020202020204" pitchFamily="34" charset="0"/>
                        <a:buChar char="•"/>
                      </a:pPr>
                      <a:r>
                        <a:rPr lang="en-US" sz="2200" kern="1200" dirty="0">
                          <a:effectLst/>
                          <a:latin typeface="Arial Nova Cond" panose="020B0506020202020204" pitchFamily="34" charset="0"/>
                        </a:rPr>
                        <a:t>Structural heart disease (LAE or LVH by echocardiography) </a:t>
                      </a:r>
                    </a:p>
                    <a:p>
                      <a:pPr marL="171450" lvl="0" indent="-171450">
                        <a:spcBef>
                          <a:spcPts val="600"/>
                        </a:spcBef>
                        <a:buFont typeface="Arial" panose="020B0604020202020204" pitchFamily="34" charset="0"/>
                        <a:buChar char="•"/>
                      </a:pPr>
                      <a:r>
                        <a:rPr lang="en-US" sz="2200" kern="1200" dirty="0">
                          <a:effectLst/>
                          <a:latin typeface="Arial Nova Cond" panose="020B0506020202020204" pitchFamily="34" charset="0"/>
                        </a:rPr>
                        <a:t>Elevation in natriuretic peptides</a:t>
                      </a:r>
                    </a:p>
                    <a:p>
                      <a:pPr marL="781035" lvl="1" indent="-171450">
                        <a:spcBef>
                          <a:spcPts val="600"/>
                        </a:spcBef>
                        <a:buFont typeface="Arial" panose="020B0604020202020204" pitchFamily="34" charset="0"/>
                        <a:buChar char="•"/>
                      </a:pPr>
                      <a:r>
                        <a:rPr lang="en-US" sz="1600" kern="1200" dirty="0">
                          <a:effectLst/>
                          <a:latin typeface="Arial Nova Cond" panose="020B0506020202020204" pitchFamily="34" charset="0"/>
                        </a:rPr>
                        <a:t>NT-</a:t>
                      </a:r>
                      <a:r>
                        <a:rPr lang="en-US" sz="1600" kern="1200" dirty="0" err="1">
                          <a:effectLst/>
                          <a:latin typeface="Arial Nova Cond" panose="020B0506020202020204" pitchFamily="34" charset="0"/>
                        </a:rPr>
                        <a:t>proBNP</a:t>
                      </a:r>
                      <a:r>
                        <a:rPr lang="en-US" sz="1600" kern="1200" dirty="0">
                          <a:effectLst/>
                          <a:latin typeface="Arial Nova Cond" panose="020B0506020202020204" pitchFamily="34" charset="0"/>
                        </a:rPr>
                        <a:t> 200 </a:t>
                      </a:r>
                      <a:r>
                        <a:rPr lang="en-US" sz="1600" kern="1200" dirty="0" err="1">
                          <a:effectLst/>
                          <a:latin typeface="Arial Nova Cond" panose="020B0506020202020204" pitchFamily="34" charset="0"/>
                        </a:rPr>
                        <a:t>pg</a:t>
                      </a:r>
                      <a:r>
                        <a:rPr lang="en-US" sz="1600" kern="1200" dirty="0">
                          <a:effectLst/>
                          <a:latin typeface="Arial Nova Cond" panose="020B0506020202020204" pitchFamily="34" charset="0"/>
                        </a:rPr>
                        <a:t>/ml  if hospitalized for HF within 9 months, and 300 </a:t>
                      </a:r>
                      <a:r>
                        <a:rPr lang="en-US" sz="1600" kern="1200" dirty="0" err="1">
                          <a:effectLst/>
                          <a:latin typeface="Arial Nova Cond" panose="020B0506020202020204" pitchFamily="34" charset="0"/>
                        </a:rPr>
                        <a:t>pg</a:t>
                      </a:r>
                      <a:r>
                        <a:rPr lang="en-US" sz="1600" kern="1200" dirty="0">
                          <a:effectLst/>
                          <a:latin typeface="Arial Nova Cond" panose="020B0506020202020204" pitchFamily="34" charset="0"/>
                        </a:rPr>
                        <a:t>/ml if not hospitalized; </a:t>
                      </a:r>
                      <a:r>
                        <a:rPr lang="en-US" sz="1600" b="1" kern="1200" dirty="0">
                          <a:effectLst/>
                          <a:latin typeface="Arial Nova Cond" panose="020B0506020202020204" pitchFamily="34" charset="0"/>
                        </a:rPr>
                        <a:t>3-fold increase for patients in AF at enrollment</a:t>
                      </a:r>
                    </a:p>
                  </a:txBody>
                  <a:tcPr marL="72000" marR="72000" marT="72000" marB="72000">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171450" lvl="0" indent="-171450">
                        <a:spcBef>
                          <a:spcPts val="600"/>
                        </a:spcBef>
                        <a:buFont typeface="Arial" panose="020B0604020202020204" pitchFamily="34" charset="0"/>
                        <a:buChar char="•"/>
                      </a:pPr>
                      <a:r>
                        <a:rPr lang="en-US" sz="2200" kern="1200" dirty="0">
                          <a:effectLst/>
                          <a:latin typeface="Arial Nova Cond" panose="020B0506020202020204" pitchFamily="34" charset="0"/>
                        </a:rPr>
                        <a:t>Any prior measurement of LVEF &lt; 40%</a:t>
                      </a:r>
                    </a:p>
                    <a:p>
                      <a:pPr marL="171450" lvl="0" indent="-171450">
                        <a:spcBef>
                          <a:spcPts val="600"/>
                        </a:spcBef>
                        <a:buFont typeface="Arial" panose="020B0604020202020204" pitchFamily="34" charset="0"/>
                        <a:buChar char="•"/>
                      </a:pPr>
                      <a:r>
                        <a:rPr lang="en-US" sz="2200" kern="1200" dirty="0">
                          <a:effectLst/>
                          <a:latin typeface="Arial Nova Cond" panose="020B0506020202020204" pitchFamily="34" charset="0"/>
                        </a:rPr>
                        <a:t>Current acute decompensated HF</a:t>
                      </a:r>
                    </a:p>
                    <a:p>
                      <a:pPr marL="171450" lvl="0" indent="-171450">
                        <a:spcBef>
                          <a:spcPts val="600"/>
                        </a:spcBef>
                        <a:buFont typeface="Arial" panose="020B0604020202020204" pitchFamily="34" charset="0"/>
                        <a:buChar char="•"/>
                      </a:pPr>
                      <a:r>
                        <a:rPr lang="en-US" sz="2200" kern="1200" dirty="0">
                          <a:effectLst/>
                          <a:latin typeface="Arial Nova Cond" panose="020B0506020202020204" pitchFamily="34" charset="0"/>
                        </a:rPr>
                        <a:t>Alternative reason for signs and symptoms</a:t>
                      </a:r>
                    </a:p>
                    <a:p>
                      <a:pPr marL="171450" lvl="0" indent="-171450">
                        <a:spcBef>
                          <a:spcPts val="600"/>
                        </a:spcBef>
                        <a:buFont typeface="Arial" panose="020B0604020202020204" pitchFamily="34" charset="0"/>
                        <a:buChar char="•"/>
                      </a:pPr>
                      <a:r>
                        <a:rPr lang="en-US" sz="2200" kern="1200" dirty="0">
                          <a:effectLst/>
                          <a:latin typeface="Arial Nova Cond" panose="020B0506020202020204" pitchFamily="34" charset="0"/>
                        </a:rPr>
                        <a:t>SBP &lt; 110 or &gt; 180mm Hg </a:t>
                      </a:r>
                      <a:r>
                        <a:rPr lang="en-US" sz="2000" kern="1200" dirty="0">
                          <a:effectLst/>
                          <a:latin typeface="Arial Nova Cond" panose="020B0506020202020204" pitchFamily="34" charset="0"/>
                        </a:rPr>
                        <a:t>(or &gt; 150mm Hg if patient not taking 3 or more antihypertensive medications)</a:t>
                      </a:r>
                      <a:endParaRPr lang="en-US" sz="2200" kern="1200" dirty="0">
                        <a:effectLst/>
                        <a:latin typeface="Arial Nova Cond" panose="020B0506020202020204" pitchFamily="34" charset="0"/>
                      </a:endParaRPr>
                    </a:p>
                  </a:txBody>
                  <a:tcPr marL="72000" marR="72000" marT="72000" marB="72000">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83350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2B5D5C-0BC8-4962-BCE5-6FFB1CF332BA}"/>
              </a:ext>
            </a:extLst>
          </p:cNvPr>
          <p:cNvSpPr/>
          <p:nvPr/>
        </p:nvSpPr>
        <p:spPr>
          <a:xfrm>
            <a:off x="10704512" y="5445224"/>
            <a:ext cx="136815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 perspectives and future directions in the treatment of heart failure | SpringerLink - Google Chrome">
            <a:extLst>
              <a:ext uri="{FF2B5EF4-FFF2-40B4-BE49-F238E27FC236}">
                <a16:creationId xmlns:a16="http://schemas.microsoft.com/office/drawing/2014/main" id="{864BE6AA-63FB-49A5-B743-1F00882B9727}"/>
              </a:ext>
            </a:extLst>
          </p:cNvPr>
          <p:cNvPicPr>
            <a:picLocks noChangeAspect="1"/>
          </p:cNvPicPr>
          <p:nvPr/>
        </p:nvPicPr>
        <p:blipFill rotWithShape="1">
          <a:blip r:embed="rId3"/>
          <a:srcRect l="15349" t="19177" r="30799" b="24564"/>
          <a:stretch/>
        </p:blipFill>
        <p:spPr>
          <a:xfrm>
            <a:off x="753733" y="272956"/>
            <a:ext cx="10636457" cy="5982070"/>
          </a:xfrm>
          <a:prstGeom prst="rect">
            <a:avLst/>
          </a:prstGeom>
        </p:spPr>
      </p:pic>
      <p:sp>
        <p:nvSpPr>
          <p:cNvPr id="5" name="Lightning Bolt 4">
            <a:extLst>
              <a:ext uri="{FF2B5EF4-FFF2-40B4-BE49-F238E27FC236}">
                <a16:creationId xmlns:a16="http://schemas.microsoft.com/office/drawing/2014/main" id="{5D82F45D-2A8A-4CB0-8811-ADF252818392}"/>
              </a:ext>
            </a:extLst>
          </p:cNvPr>
          <p:cNvSpPr/>
          <p:nvPr/>
        </p:nvSpPr>
        <p:spPr>
          <a:xfrm>
            <a:off x="0" y="145775"/>
            <a:ext cx="1603513" cy="2001078"/>
          </a:xfrm>
          <a:prstGeom prst="lightningBolt">
            <a:avLst/>
          </a:prstGeom>
          <a:solidFill>
            <a:srgbClr val="20376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7" name="TextBox 6">
            <a:extLst>
              <a:ext uri="{FF2B5EF4-FFF2-40B4-BE49-F238E27FC236}">
                <a16:creationId xmlns:a16="http://schemas.microsoft.com/office/drawing/2014/main" id="{18342018-D625-4927-831C-BE18D3C44452}"/>
              </a:ext>
            </a:extLst>
          </p:cNvPr>
          <p:cNvSpPr txBox="1"/>
          <p:nvPr/>
        </p:nvSpPr>
        <p:spPr>
          <a:xfrm>
            <a:off x="695400" y="6001543"/>
            <a:ext cx="5631323" cy="307777"/>
          </a:xfrm>
          <a:prstGeom prst="rect">
            <a:avLst/>
          </a:prstGeom>
          <a:noFill/>
        </p:spPr>
        <p:txBody>
          <a:bodyPr wrap="square" rtlCol="0">
            <a:spAutoFit/>
          </a:bodyPr>
          <a:lstStyle/>
          <a:p>
            <a:r>
              <a:rPr lang="en-US" sz="1400" dirty="0" err="1">
                <a:latin typeface="Arial Nova Cond" panose="020B0506020202020204" pitchFamily="34" charset="0"/>
              </a:rPr>
              <a:t>Pellicori</a:t>
            </a:r>
            <a:r>
              <a:rPr lang="en-US" sz="1400" dirty="0">
                <a:latin typeface="Arial Nova Cond" panose="020B0506020202020204" pitchFamily="34" charset="0"/>
              </a:rPr>
              <a:t> P, et al. Heart Fail Reviews, July 2019</a:t>
            </a:r>
          </a:p>
        </p:txBody>
      </p:sp>
      <p:sp>
        <p:nvSpPr>
          <p:cNvPr id="6" name="Arrow: Left 5">
            <a:extLst>
              <a:ext uri="{FF2B5EF4-FFF2-40B4-BE49-F238E27FC236}">
                <a16:creationId xmlns:a16="http://schemas.microsoft.com/office/drawing/2014/main" id="{61EEA160-00AB-41DE-84A2-17DC5B41714D}"/>
              </a:ext>
            </a:extLst>
          </p:cNvPr>
          <p:cNvSpPr/>
          <p:nvPr/>
        </p:nvSpPr>
        <p:spPr>
          <a:xfrm>
            <a:off x="3719736" y="1268760"/>
            <a:ext cx="7416824" cy="2808312"/>
          </a:xfrm>
          <a:prstGeom prst="leftArrow">
            <a:avLst/>
          </a:prstGeom>
          <a:solidFill>
            <a:srgbClr val="F33A4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tx1"/>
                </a:solidFill>
                <a:latin typeface="Arial Nova Cond" panose="020B0506020202020204" pitchFamily="34" charset="0"/>
              </a:rPr>
              <a:t>CAN WE DETECT HF EARLIER??</a:t>
            </a:r>
            <a:endParaRPr lang="fr-CA" sz="4000" dirty="0">
              <a:solidFill>
                <a:schemeClr val="tx1"/>
              </a:solidFill>
              <a:latin typeface="Arial Nova Cond" panose="020B0506020202020204" pitchFamily="34" charset="0"/>
            </a:endParaRPr>
          </a:p>
        </p:txBody>
      </p:sp>
    </p:spTree>
    <p:extLst>
      <p:ext uri="{BB962C8B-B14F-4D97-AF65-F5344CB8AC3E}">
        <p14:creationId xmlns:p14="http://schemas.microsoft.com/office/powerpoint/2010/main" val="240589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F6E3A-7623-4766-9052-8EA13BD15452}"/>
              </a:ext>
            </a:extLst>
          </p:cNvPr>
          <p:cNvSpPr>
            <a:spLocks noGrp="1"/>
          </p:cNvSpPr>
          <p:nvPr>
            <p:ph type="title"/>
          </p:nvPr>
        </p:nvSpPr>
        <p:spPr/>
        <p:txBody>
          <a:bodyPr/>
          <a:lstStyle/>
          <a:p>
            <a:r>
              <a:rPr lang="en-US" dirty="0"/>
              <a:t>The future of HF screening…</a:t>
            </a:r>
          </a:p>
        </p:txBody>
      </p:sp>
      <p:grpSp>
        <p:nvGrpSpPr>
          <p:cNvPr id="4" name="Group 20">
            <a:extLst>
              <a:ext uri="{FF2B5EF4-FFF2-40B4-BE49-F238E27FC236}">
                <a16:creationId xmlns:a16="http://schemas.microsoft.com/office/drawing/2014/main" id="{4B70EE24-3F2D-4C26-88C7-BC408CA16B98}"/>
              </a:ext>
            </a:extLst>
          </p:cNvPr>
          <p:cNvGrpSpPr>
            <a:grpSpLocks noChangeAspect="1"/>
          </p:cNvGrpSpPr>
          <p:nvPr/>
        </p:nvGrpSpPr>
        <p:grpSpPr bwMode="auto">
          <a:xfrm>
            <a:off x="535926" y="1265560"/>
            <a:ext cx="8535987" cy="1803400"/>
            <a:chOff x="121" y="663"/>
            <a:chExt cx="5377" cy="1136"/>
          </a:xfrm>
        </p:grpSpPr>
        <p:sp>
          <p:nvSpPr>
            <p:cNvPr id="5" name="AutoShape 19">
              <a:extLst>
                <a:ext uri="{FF2B5EF4-FFF2-40B4-BE49-F238E27FC236}">
                  <a16:creationId xmlns:a16="http://schemas.microsoft.com/office/drawing/2014/main" id="{572CB06C-FCA2-4A96-A7FD-DE36375BFBC1}"/>
                </a:ext>
              </a:extLst>
            </p:cNvPr>
            <p:cNvSpPr>
              <a:spLocks noChangeAspect="1" noChangeArrowheads="1" noTextEdit="1"/>
            </p:cNvSpPr>
            <p:nvPr/>
          </p:nvSpPr>
          <p:spPr bwMode="auto">
            <a:xfrm>
              <a:off x="121" y="663"/>
              <a:ext cx="5377"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pic>
          <p:nvPicPr>
            <p:cNvPr id="6" name="Picture 21">
              <a:extLst>
                <a:ext uri="{FF2B5EF4-FFF2-40B4-BE49-F238E27FC236}">
                  <a16:creationId xmlns:a16="http://schemas.microsoft.com/office/drawing/2014/main" id="{296E1C31-F810-4448-9275-0D326CE15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 y="663"/>
              <a:ext cx="5385"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8CD654BC-74A1-4FFD-B869-B2D9329DDE0E}"/>
              </a:ext>
            </a:extLst>
          </p:cNvPr>
          <p:cNvSpPr txBox="1"/>
          <p:nvPr/>
        </p:nvSpPr>
        <p:spPr>
          <a:xfrm>
            <a:off x="633690" y="2828404"/>
            <a:ext cx="6686446" cy="2862322"/>
          </a:xfrm>
          <a:prstGeom prst="rect">
            <a:avLst/>
          </a:prstGeom>
          <a:noFill/>
        </p:spPr>
        <p:txBody>
          <a:bodyPr wrap="none" rtlCol="0">
            <a:spAutoFit/>
          </a:bodyPr>
          <a:lstStyle/>
          <a:p>
            <a:r>
              <a:rPr lang="en-US" sz="2400" dirty="0">
                <a:latin typeface="Arial Nova Cond" panose="020B0506020202020204" pitchFamily="34" charset="0"/>
              </a:rPr>
              <a:t>One of the most notable differences between</a:t>
            </a:r>
          </a:p>
          <a:p>
            <a:r>
              <a:rPr lang="en-US" sz="2400" dirty="0">
                <a:latin typeface="Arial Nova Cond" panose="020B0506020202020204" pitchFamily="34" charset="0"/>
              </a:rPr>
              <a:t>HF and controls is impaired autonomic function </a:t>
            </a:r>
          </a:p>
          <a:p>
            <a:r>
              <a:rPr lang="en-US" sz="2400" dirty="0">
                <a:latin typeface="Arial Nova Cond" panose="020B0506020202020204" pitchFamily="34" charset="0"/>
              </a:rPr>
              <a:t>and increased propensity for arrhythmia</a:t>
            </a:r>
            <a:r>
              <a:rPr lang="en-US" dirty="0">
                <a:latin typeface="Arial Nova Cond" panose="020B0506020202020204" pitchFamily="34" charset="0"/>
              </a:rPr>
              <a:t>. </a:t>
            </a:r>
          </a:p>
          <a:p>
            <a:r>
              <a:rPr lang="en-US" dirty="0">
                <a:latin typeface="Arial Nova Cond" panose="020B0506020202020204" pitchFamily="34" charset="0"/>
              </a:rPr>
              <a:t>HF patients have less heart rate variability,</a:t>
            </a:r>
          </a:p>
          <a:p>
            <a:r>
              <a:rPr lang="en-US" dirty="0">
                <a:latin typeface="Arial Nova Cond" panose="020B0506020202020204" pitchFamily="34" charset="0"/>
              </a:rPr>
              <a:t>higher overall heart rates, and increased arrhythmia risk.</a:t>
            </a:r>
          </a:p>
          <a:p>
            <a:r>
              <a:rPr lang="en-US" dirty="0">
                <a:latin typeface="Arial Nova Cond" panose="020B0506020202020204" pitchFamily="34" charset="0"/>
              </a:rPr>
              <a:t>In this study, we seek to examine the ability of</a:t>
            </a:r>
          </a:p>
          <a:p>
            <a:r>
              <a:rPr lang="en-US" dirty="0">
                <a:latin typeface="Arial Nova Cond" panose="020B0506020202020204" pitchFamily="34" charset="0"/>
              </a:rPr>
              <a:t>heart rate variability and entropy (as an indirect arrhythmia measure) </a:t>
            </a:r>
          </a:p>
          <a:p>
            <a:r>
              <a:rPr lang="en-US" dirty="0">
                <a:latin typeface="Arial Nova Cond" panose="020B0506020202020204" pitchFamily="34" charset="0"/>
              </a:rPr>
              <a:t>derived from a wristband wearable with PPG sensor to classify HF</a:t>
            </a:r>
          </a:p>
          <a:p>
            <a:r>
              <a:rPr lang="en-US" dirty="0">
                <a:latin typeface="Arial Nova Cond" panose="020B0506020202020204" pitchFamily="34" charset="0"/>
              </a:rPr>
              <a:t>in a pilot cohort of inpatient subjects. </a:t>
            </a:r>
            <a:endParaRPr lang="fr-CA" dirty="0">
              <a:latin typeface="Arial Nova Cond" panose="020B0506020202020204" pitchFamily="34" charset="0"/>
            </a:endParaRPr>
          </a:p>
        </p:txBody>
      </p:sp>
      <p:grpSp>
        <p:nvGrpSpPr>
          <p:cNvPr id="8" name="Group 8">
            <a:extLst>
              <a:ext uri="{FF2B5EF4-FFF2-40B4-BE49-F238E27FC236}">
                <a16:creationId xmlns:a16="http://schemas.microsoft.com/office/drawing/2014/main" id="{5763BEE7-CFEB-49BC-8808-5727FA67AB28}"/>
              </a:ext>
            </a:extLst>
          </p:cNvPr>
          <p:cNvGrpSpPr>
            <a:grpSpLocks noChangeAspect="1"/>
          </p:cNvGrpSpPr>
          <p:nvPr/>
        </p:nvGrpSpPr>
        <p:grpSpPr bwMode="auto">
          <a:xfrm>
            <a:off x="6723676" y="1750011"/>
            <a:ext cx="4905083" cy="2759109"/>
            <a:chOff x="1984" y="1116"/>
            <a:chExt cx="3712" cy="2088"/>
          </a:xfrm>
        </p:grpSpPr>
        <p:sp>
          <p:nvSpPr>
            <p:cNvPr id="9" name="AutoShape 7">
              <a:extLst>
                <a:ext uri="{FF2B5EF4-FFF2-40B4-BE49-F238E27FC236}">
                  <a16:creationId xmlns:a16="http://schemas.microsoft.com/office/drawing/2014/main" id="{AA95E241-1413-422C-9091-C7A198F3E03C}"/>
                </a:ext>
              </a:extLst>
            </p:cNvPr>
            <p:cNvSpPr>
              <a:spLocks noChangeAspect="1" noChangeArrowheads="1" noTextEdit="1"/>
            </p:cNvSpPr>
            <p:nvPr/>
          </p:nvSpPr>
          <p:spPr bwMode="auto">
            <a:xfrm>
              <a:off x="1984" y="1116"/>
              <a:ext cx="3712" cy="2088"/>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0" name="Picture 9">
              <a:extLst>
                <a:ext uri="{FF2B5EF4-FFF2-40B4-BE49-F238E27FC236}">
                  <a16:creationId xmlns:a16="http://schemas.microsoft.com/office/drawing/2014/main" id="{2FE3F1E3-45F3-472B-A376-4723E1602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 y="1116"/>
              <a:ext cx="3720" cy="2096"/>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 name="Group 16">
            <a:extLst>
              <a:ext uri="{FF2B5EF4-FFF2-40B4-BE49-F238E27FC236}">
                <a16:creationId xmlns:a16="http://schemas.microsoft.com/office/drawing/2014/main" id="{4E75A958-D99C-40DD-87E4-9E7450E02E5F}"/>
              </a:ext>
            </a:extLst>
          </p:cNvPr>
          <p:cNvGrpSpPr>
            <a:grpSpLocks noChangeAspect="1"/>
          </p:cNvGrpSpPr>
          <p:nvPr/>
        </p:nvGrpSpPr>
        <p:grpSpPr bwMode="auto">
          <a:xfrm>
            <a:off x="1067296" y="4653136"/>
            <a:ext cx="10569575" cy="1536700"/>
            <a:chOff x="511" y="1676"/>
            <a:chExt cx="6658" cy="968"/>
          </a:xfrm>
        </p:grpSpPr>
        <p:sp>
          <p:nvSpPr>
            <p:cNvPr id="12" name="AutoShape 15">
              <a:extLst>
                <a:ext uri="{FF2B5EF4-FFF2-40B4-BE49-F238E27FC236}">
                  <a16:creationId xmlns:a16="http://schemas.microsoft.com/office/drawing/2014/main" id="{A6A1E8F2-E006-4242-BC58-52E81EA564A6}"/>
                </a:ext>
              </a:extLst>
            </p:cNvPr>
            <p:cNvSpPr>
              <a:spLocks noChangeAspect="1" noChangeArrowheads="1" noTextEdit="1"/>
            </p:cNvSpPr>
            <p:nvPr/>
          </p:nvSpPr>
          <p:spPr bwMode="auto">
            <a:xfrm>
              <a:off x="511" y="1676"/>
              <a:ext cx="6658" cy="96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13" name="Picture 17">
              <a:extLst>
                <a:ext uri="{FF2B5EF4-FFF2-40B4-BE49-F238E27FC236}">
                  <a16:creationId xmlns:a16="http://schemas.microsoft.com/office/drawing/2014/main" id="{47AC6A28-0D9A-46D8-B0CE-7F7F6E8057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 y="1676"/>
              <a:ext cx="6666" cy="97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714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0043187-0004-4713-91F8-26BB014E57C4}"/>
              </a:ext>
            </a:extLst>
          </p:cNvPr>
          <p:cNvGrpSpPr>
            <a:grpSpLocks noChangeAspect="1"/>
          </p:cNvGrpSpPr>
          <p:nvPr/>
        </p:nvGrpSpPr>
        <p:grpSpPr bwMode="auto">
          <a:xfrm>
            <a:off x="4367808" y="195871"/>
            <a:ext cx="6761817" cy="2963555"/>
            <a:chOff x="1071" y="1205"/>
            <a:chExt cx="5538" cy="2416"/>
          </a:xfrm>
        </p:grpSpPr>
        <p:sp>
          <p:nvSpPr>
            <p:cNvPr id="5" name="AutoShape 3">
              <a:extLst>
                <a:ext uri="{FF2B5EF4-FFF2-40B4-BE49-F238E27FC236}">
                  <a16:creationId xmlns:a16="http://schemas.microsoft.com/office/drawing/2014/main" id="{60C21B9F-9A8D-4B0F-8DAD-19FB5E109258}"/>
                </a:ext>
              </a:extLst>
            </p:cNvPr>
            <p:cNvSpPr>
              <a:spLocks noChangeAspect="1" noChangeArrowheads="1" noTextEdit="1"/>
            </p:cNvSpPr>
            <p:nvPr/>
          </p:nvSpPr>
          <p:spPr bwMode="auto">
            <a:xfrm>
              <a:off x="1071" y="1205"/>
              <a:ext cx="5538" cy="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pic>
          <p:nvPicPr>
            <p:cNvPr id="6" name="Picture 5">
              <a:extLst>
                <a:ext uri="{FF2B5EF4-FFF2-40B4-BE49-F238E27FC236}">
                  <a16:creationId xmlns:a16="http://schemas.microsoft.com/office/drawing/2014/main" id="{4B546DFB-B9F9-462D-8D7F-2ABD5222E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 y="1205"/>
              <a:ext cx="5546"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8">
            <a:extLst>
              <a:ext uri="{FF2B5EF4-FFF2-40B4-BE49-F238E27FC236}">
                <a16:creationId xmlns:a16="http://schemas.microsoft.com/office/drawing/2014/main" id="{EE64D9FD-A58A-4DD0-9041-2F15FA2FFC65}"/>
              </a:ext>
            </a:extLst>
          </p:cNvPr>
          <p:cNvGrpSpPr>
            <a:grpSpLocks noChangeAspect="1"/>
          </p:cNvGrpSpPr>
          <p:nvPr/>
        </p:nvGrpSpPr>
        <p:grpSpPr bwMode="auto">
          <a:xfrm>
            <a:off x="695400" y="3159426"/>
            <a:ext cx="10225136" cy="3102563"/>
            <a:chOff x="1073" y="2115"/>
            <a:chExt cx="5377" cy="1624"/>
          </a:xfrm>
        </p:grpSpPr>
        <p:sp>
          <p:nvSpPr>
            <p:cNvPr id="8" name="AutoShape 7">
              <a:extLst>
                <a:ext uri="{FF2B5EF4-FFF2-40B4-BE49-F238E27FC236}">
                  <a16:creationId xmlns:a16="http://schemas.microsoft.com/office/drawing/2014/main" id="{113F55DF-1DF4-4DA0-8B95-EA6D49F255DB}"/>
                </a:ext>
              </a:extLst>
            </p:cNvPr>
            <p:cNvSpPr>
              <a:spLocks noChangeAspect="1" noChangeArrowheads="1" noTextEdit="1"/>
            </p:cNvSpPr>
            <p:nvPr/>
          </p:nvSpPr>
          <p:spPr bwMode="auto">
            <a:xfrm>
              <a:off x="1073" y="2115"/>
              <a:ext cx="5377" cy="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pic>
          <p:nvPicPr>
            <p:cNvPr id="9" name="Picture 9">
              <a:extLst>
                <a:ext uri="{FF2B5EF4-FFF2-40B4-BE49-F238E27FC236}">
                  <a16:creationId xmlns:a16="http://schemas.microsoft.com/office/drawing/2014/main" id="{E9C6386C-3FA5-494F-B0B6-668FD402A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 y="2115"/>
              <a:ext cx="5385"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3">
            <a:extLst>
              <a:ext uri="{FF2B5EF4-FFF2-40B4-BE49-F238E27FC236}">
                <a16:creationId xmlns:a16="http://schemas.microsoft.com/office/drawing/2014/main" id="{5C694331-2DA8-490B-BADC-D3B449ACE9BE}"/>
              </a:ext>
            </a:extLst>
          </p:cNvPr>
          <p:cNvSpPr txBox="1">
            <a:spLocks/>
          </p:cNvSpPr>
          <p:nvPr/>
        </p:nvSpPr>
        <p:spPr>
          <a:xfrm>
            <a:off x="689013" y="372767"/>
            <a:ext cx="3312368" cy="975643"/>
          </a:xfrm>
          <a:prstGeom prst="rect">
            <a:avLst/>
          </a:prstGeom>
          <a:ln w="28575">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Arial Nova Cond" panose="020B0506020202020204" pitchFamily="34" charset="0"/>
                <a:ea typeface="+mj-ea"/>
                <a:cs typeface="+mj-cs"/>
              </a:defRPr>
            </a:lvl1pPr>
          </a:lstStyle>
          <a:p>
            <a:r>
              <a:rPr lang="en-CA"/>
              <a:t>Biomarkers?</a:t>
            </a:r>
            <a:endParaRPr lang="fr-CA" dirty="0"/>
          </a:p>
        </p:txBody>
      </p:sp>
      <p:sp>
        <p:nvSpPr>
          <p:cNvPr id="13" name="Rectangle 12">
            <a:extLst>
              <a:ext uri="{FF2B5EF4-FFF2-40B4-BE49-F238E27FC236}">
                <a16:creationId xmlns:a16="http://schemas.microsoft.com/office/drawing/2014/main" id="{68DB3652-0CEA-469D-A393-3738227EE7AA}"/>
              </a:ext>
            </a:extLst>
          </p:cNvPr>
          <p:cNvSpPr/>
          <p:nvPr/>
        </p:nvSpPr>
        <p:spPr>
          <a:xfrm>
            <a:off x="10704512" y="5445224"/>
            <a:ext cx="136815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66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591944" y="2184827"/>
            <a:ext cx="660005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Jonathan Howlett</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 FRCPC, FCCS, FACC, FHFSA (hon)</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Calgary, AB</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6045096" y="861717"/>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Diagnosis of Heart Failure</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847944" y="4059992"/>
            <a:ext cx="6080704" cy="2108269"/>
          </a:xfrm>
          <a:prstGeom prst="rect">
            <a:avLst/>
          </a:prstGeom>
        </p:spPr>
        <p:txBody>
          <a:bodyPr vert="horz" lIns="91440" tIns="45720" rIns="91440" bIns="45720" rtlCol="0" anchor="t">
            <a:norm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Clinical Professor of Medicine, University of Calgary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2000" dirty="0" err="1">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Libin</a:t>
            </a:r>
            <a:r>
              <a:rPr lang="en-US" sz="2000"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 Cardiovascular Institute of Alberta, Calgary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en-US" sz="2000" dirty="0">
                <a:solidFill>
                  <a:srgbClr val="FFFFFF"/>
                </a:solidFill>
                <a:latin typeface="Arial Nova Cond" panose="020B0506020202020204" pitchFamily="34" charset="0"/>
                <a:ea typeface="Times New Roman" panose="02020603050405020304" pitchFamily="18" charset="0"/>
                <a:cs typeface="Times New Roman" panose="02020603050405020304" pitchFamily="18" charset="0"/>
              </a:rPr>
              <a:t>Past &amp; Founding President, Canadian Heart Failure Society</a:t>
            </a:r>
            <a:endParaRPr kumimoji="0" lang="en-US" sz="2000"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endParaRPr>
          </a:p>
        </p:txBody>
      </p:sp>
      <p:pic>
        <p:nvPicPr>
          <p:cNvPr id="3" name="Picture 2">
            <a:extLst>
              <a:ext uri="{FF2B5EF4-FFF2-40B4-BE49-F238E27FC236}">
                <a16:creationId xmlns:a16="http://schemas.microsoft.com/office/drawing/2014/main" id="{18A469B7-7179-48D5-981C-E96BD569706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7384"/>
            <a:ext cx="5544616" cy="6336704"/>
          </a:xfrm>
          <a:prstGeom prst="rect">
            <a:avLst/>
          </a:prstGeom>
        </p:spPr>
      </p:pic>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9762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@JonathanHowlet6</a:t>
            </a:r>
          </a:p>
        </p:txBody>
      </p:sp>
    </p:spTree>
    <p:extLst>
      <p:ext uri="{BB962C8B-B14F-4D97-AF65-F5344CB8AC3E}">
        <p14:creationId xmlns:p14="http://schemas.microsoft.com/office/powerpoint/2010/main" val="1445380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484784"/>
            <a:ext cx="8208912" cy="4692179"/>
          </a:xfrm>
        </p:spPr>
        <p:txBody>
          <a:bodyPr/>
          <a:lstStyle/>
          <a:p>
            <a:pPr marL="514350" indent="-514350">
              <a:spcAft>
                <a:spcPts val="1200"/>
              </a:spcAft>
              <a:buFont typeface="+mj-lt"/>
              <a:buAutoNum type="arabicPeriod"/>
            </a:pPr>
            <a:r>
              <a:rPr lang="en-US" dirty="0"/>
              <a:t>Describe the ‘universal diagnosis’ of heart failure</a:t>
            </a:r>
          </a:p>
          <a:p>
            <a:pPr marL="514350" indent="-514350">
              <a:spcAft>
                <a:spcPts val="1200"/>
              </a:spcAft>
              <a:buFont typeface="+mj-lt"/>
              <a:buAutoNum type="arabicPeriod"/>
            </a:pPr>
            <a:r>
              <a:rPr lang="en-US" dirty="0"/>
              <a:t>Describe a practical approach to heart failure when LVEF is over 40%</a:t>
            </a:r>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3259230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Mrs. </a:t>
            </a:r>
            <a:r>
              <a:rPr lang="en-US" dirty="0" err="1"/>
              <a:t>Disnea</a:t>
            </a:r>
            <a:endParaRPr lang="en-US" i="1" dirty="0">
              <a:solidFill>
                <a:srgbClr val="F33A45"/>
              </a:solidFill>
            </a:endParaRP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232067" y="1301788"/>
            <a:ext cx="3398342" cy="17510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387242" y="1329831"/>
            <a:ext cx="3435916" cy="1729256"/>
          </a:xfrm>
          <a:prstGeom prst="rect">
            <a:avLst/>
          </a:prstGeom>
        </p:spPr>
        <p:txBody>
          <a:bodyPr wrap="square">
            <a:spAutoFit/>
          </a:bodyPr>
          <a:lstStyle/>
          <a:p>
            <a:pPr>
              <a:lnSpc>
                <a:spcPct val="110000"/>
              </a:lnSpc>
            </a:pPr>
            <a:r>
              <a:rPr lang="en-US" b="1" dirty="0">
                <a:latin typeface="Arial Nova Cond" panose="020B0506020202020204" pitchFamily="34" charset="0"/>
              </a:rPr>
              <a:t>72 year old female</a:t>
            </a:r>
            <a:endParaRPr lang="en-CA" b="1" dirty="0">
              <a:latin typeface="Arial Nova Cond" panose="020B0506020202020204" pitchFamily="34" charset="0"/>
            </a:endParaRPr>
          </a:p>
          <a:p>
            <a:pPr marL="214313" indent="-214313">
              <a:lnSpc>
                <a:spcPct val="110000"/>
              </a:lnSpc>
              <a:buFont typeface="Arial" panose="020B0604020202020204" pitchFamily="34" charset="0"/>
              <a:buChar char="•"/>
            </a:pPr>
            <a:r>
              <a:rPr lang="en-US" sz="1600" dirty="0">
                <a:latin typeface="Arial Narrow"/>
                <a:cs typeface="Arial Narrow"/>
              </a:rPr>
              <a:t>CKD 2</a:t>
            </a:r>
            <a:r>
              <a:rPr lang="en-US" sz="1600" dirty="0">
                <a:latin typeface="Arial Narrow"/>
                <a:cs typeface="Arial Narrow"/>
                <a:sym typeface="Symbol"/>
              </a:rPr>
              <a:t></a:t>
            </a:r>
            <a:r>
              <a:rPr lang="en-US" sz="1600" dirty="0">
                <a:latin typeface="Arial Narrow"/>
                <a:cs typeface="Arial Narrow"/>
              </a:rPr>
              <a:t> to T2DM and HTN</a:t>
            </a:r>
          </a:p>
          <a:p>
            <a:pPr marL="214313" indent="-214313">
              <a:lnSpc>
                <a:spcPct val="110000"/>
              </a:lnSpc>
              <a:buFont typeface="Arial" panose="020B0604020202020204" pitchFamily="34" charset="0"/>
              <a:buChar char="•"/>
            </a:pPr>
            <a:r>
              <a:rPr lang="en-US" sz="1600" dirty="0">
                <a:latin typeface="Arial Narrow"/>
                <a:cs typeface="Arial Narrow"/>
              </a:rPr>
              <a:t>Baseline NYHA I-II</a:t>
            </a:r>
          </a:p>
          <a:p>
            <a:pPr marL="214313" indent="-214313">
              <a:lnSpc>
                <a:spcPct val="110000"/>
              </a:lnSpc>
              <a:buFont typeface="Arial" panose="020B0604020202020204" pitchFamily="34" charset="0"/>
              <a:buChar char="•"/>
            </a:pPr>
            <a:r>
              <a:rPr lang="en-US" sz="1600" dirty="0">
                <a:latin typeface="Arial Narrow"/>
                <a:cs typeface="Arial Narrow"/>
              </a:rPr>
              <a:t>Slowly progressive SOB over last 6 months</a:t>
            </a:r>
          </a:p>
          <a:p>
            <a:pPr marL="214313" indent="-214313">
              <a:lnSpc>
                <a:spcPct val="110000"/>
              </a:lnSpc>
              <a:buFont typeface="Arial" panose="020B0604020202020204" pitchFamily="34" charset="0"/>
              <a:buChar char="•"/>
            </a:pPr>
            <a:r>
              <a:rPr lang="en-US" sz="1600" dirty="0">
                <a:latin typeface="Arial Narrow"/>
                <a:cs typeface="Arial Narrow"/>
              </a:rPr>
              <a:t>Precipitous decline in last 2 weeks</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793981" y="3140968"/>
            <a:ext cx="4836427" cy="17597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934193" y="3174823"/>
            <a:ext cx="4678251" cy="1695401"/>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arrow"/>
                <a:cs typeface="Arial Narrow"/>
              </a:rPr>
              <a:t>No other cardiac symptoms</a:t>
            </a:r>
          </a:p>
          <a:p>
            <a:pPr marL="214313" indent="-214313">
              <a:lnSpc>
                <a:spcPct val="110000"/>
              </a:lnSpc>
              <a:buFont typeface="Arial" panose="020B0604020202020204" pitchFamily="34" charset="0"/>
              <a:buChar char="•"/>
            </a:pPr>
            <a:r>
              <a:rPr lang="en-US" sz="1600" dirty="0">
                <a:latin typeface="Arial Narrow"/>
                <a:cs typeface="Arial Narrow"/>
              </a:rPr>
              <a:t>GP initiates work-up for ischemia (?angina)</a:t>
            </a:r>
          </a:p>
          <a:p>
            <a:pPr marL="214313" indent="-214313">
              <a:lnSpc>
                <a:spcPct val="110000"/>
              </a:lnSpc>
              <a:buFont typeface="Arial" panose="020B0604020202020204" pitchFamily="34" charset="0"/>
              <a:buChar char="•"/>
            </a:pPr>
            <a:r>
              <a:rPr lang="en-US" sz="1600" dirty="0">
                <a:latin typeface="Arial Narrow"/>
                <a:cs typeface="Arial Narrow"/>
              </a:rPr>
              <a:t>BP consistently above 145mmHg</a:t>
            </a:r>
          </a:p>
          <a:p>
            <a:pPr marL="671513" lvl="1" indent="-214313">
              <a:lnSpc>
                <a:spcPct val="110000"/>
              </a:lnSpc>
              <a:buFont typeface="Arial" panose="020B0604020202020204" pitchFamily="34" charset="0"/>
              <a:buChar char="•"/>
            </a:pPr>
            <a:r>
              <a:rPr lang="en-US" sz="1550" dirty="0">
                <a:latin typeface="Arial Narrow"/>
                <a:cs typeface="Arial Narrow"/>
              </a:rPr>
              <a:t>Amlodipine initiated and then stopped due to edema</a:t>
            </a:r>
          </a:p>
          <a:p>
            <a:pPr marL="214313" indent="-214313">
              <a:lnSpc>
                <a:spcPct val="110000"/>
              </a:lnSpc>
              <a:buFont typeface="Arial" panose="020B0604020202020204" pitchFamily="34" charset="0"/>
              <a:buChar char="•"/>
            </a:pPr>
            <a:r>
              <a:rPr lang="en-US" sz="1600" dirty="0">
                <a:latin typeface="Arial Narrow"/>
                <a:cs typeface="Arial Narrow"/>
              </a:rPr>
              <a:t>Physical exam otherwise remarkable for new irregularly irregular HR at 90 bpm and murmur of AS</a:t>
            </a:r>
          </a:p>
        </p:txBody>
      </p:sp>
      <p:sp>
        <p:nvSpPr>
          <p:cNvPr id="14" name="Rectangle: Rounded Corners 13">
            <a:extLst>
              <a:ext uri="{FF2B5EF4-FFF2-40B4-BE49-F238E27FC236}">
                <a16:creationId xmlns:a16="http://schemas.microsoft.com/office/drawing/2014/main" id="{BC7579CC-B528-4F5D-89DF-225F7C898583}"/>
              </a:ext>
            </a:extLst>
          </p:cNvPr>
          <p:cNvSpPr/>
          <p:nvPr/>
        </p:nvSpPr>
        <p:spPr>
          <a:xfrm>
            <a:off x="6294179" y="3298382"/>
            <a:ext cx="4836427" cy="2378316"/>
          </a:xfrm>
          <a:prstGeom prst="roundRect">
            <a:avLst/>
          </a:prstGeom>
          <a:noFill/>
          <a:ln w="28575">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773362" y="4988801"/>
            <a:ext cx="4836426" cy="124851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919266" y="5018580"/>
            <a:ext cx="4179774" cy="1218732"/>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p>
          <a:p>
            <a:pPr marL="214313" indent="-214313">
              <a:lnSpc>
                <a:spcPct val="110000"/>
              </a:lnSpc>
              <a:buFont typeface="Arial" panose="020B0604020202020204" pitchFamily="34" charset="0"/>
              <a:buChar char="•"/>
            </a:pPr>
            <a:r>
              <a:rPr lang="en-US" sz="1600" dirty="0">
                <a:latin typeface="Arial Narrow"/>
                <a:cs typeface="Arial Narrow"/>
              </a:rPr>
              <a:t>Metformin 1000 mg bid</a:t>
            </a:r>
          </a:p>
          <a:p>
            <a:pPr marL="214313" indent="-214313">
              <a:lnSpc>
                <a:spcPct val="110000"/>
              </a:lnSpc>
              <a:buFont typeface="Arial" panose="020B0604020202020204" pitchFamily="34" charset="0"/>
              <a:buChar char="•"/>
            </a:pPr>
            <a:r>
              <a:rPr lang="en-US" sz="1600" dirty="0">
                <a:latin typeface="Arial Narrow"/>
                <a:cs typeface="Arial Narrow"/>
              </a:rPr>
              <a:t>Valsartan 160 mg bid</a:t>
            </a:r>
          </a:p>
          <a:p>
            <a:pPr marL="214313" indent="-214313">
              <a:lnSpc>
                <a:spcPct val="110000"/>
              </a:lnSpc>
              <a:buFont typeface="Arial" panose="020B0604020202020204" pitchFamily="34" charset="0"/>
              <a:buChar char="•"/>
            </a:pPr>
            <a:r>
              <a:rPr lang="en-US" sz="1600" dirty="0">
                <a:latin typeface="Arial Narrow"/>
                <a:cs typeface="Arial Narrow"/>
              </a:rPr>
              <a:t>Rosuvastatin 10 mg od</a:t>
            </a:r>
          </a:p>
        </p:txBody>
      </p:sp>
      <p:sp>
        <p:nvSpPr>
          <p:cNvPr id="16" name="Rectangle: Rounded Corners 15">
            <a:extLst>
              <a:ext uri="{FF2B5EF4-FFF2-40B4-BE49-F238E27FC236}">
                <a16:creationId xmlns:a16="http://schemas.microsoft.com/office/drawing/2014/main" id="{ADCE8A1F-D7A5-4F7D-9167-9F5DEF556180}"/>
              </a:ext>
            </a:extLst>
          </p:cNvPr>
          <p:cNvSpPr/>
          <p:nvPr/>
        </p:nvSpPr>
        <p:spPr>
          <a:xfrm>
            <a:off x="6294179" y="1303775"/>
            <a:ext cx="4836427" cy="18870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23C94C0E-F746-4CF6-B8A8-12D26AEF7990}"/>
              </a:ext>
            </a:extLst>
          </p:cNvPr>
          <p:cNvSpPr/>
          <p:nvPr/>
        </p:nvSpPr>
        <p:spPr>
          <a:xfrm>
            <a:off x="6460768" y="1401184"/>
            <a:ext cx="4567779" cy="1729256"/>
          </a:xfrm>
          <a:prstGeom prst="rect">
            <a:avLst/>
          </a:prstGeom>
        </p:spPr>
        <p:txBody>
          <a:bodyPr wrap="square">
            <a:spAutoFit/>
          </a:bodyPr>
          <a:lstStyle/>
          <a:p>
            <a:pPr>
              <a:lnSpc>
                <a:spcPct val="110000"/>
              </a:lnSpc>
            </a:pPr>
            <a:r>
              <a:rPr lang="en-US" b="1" dirty="0">
                <a:latin typeface="Arial Nova Cond" panose="020B0506020202020204" pitchFamily="34" charset="0"/>
              </a:rPr>
              <a:t>Investigations</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eGFR 40 ml/min/m</a:t>
            </a:r>
            <a:r>
              <a:rPr kumimoji="0" lang="en-US" sz="1600" b="0" i="0" u="none" strike="noStrike" kern="1200" cap="none" spc="0" normalizeH="0" baseline="30000" noProof="0" dirty="0">
                <a:ln>
                  <a:noFill/>
                </a:ln>
                <a:solidFill>
                  <a:prstClr val="black"/>
                </a:solidFill>
                <a:effectLst/>
                <a:uLnTx/>
                <a:uFillTx/>
                <a:latin typeface="Arial Narrow"/>
                <a:ea typeface="+mn-ea"/>
                <a:cs typeface="Arial Narrow"/>
              </a:rPr>
              <a:t>2</a:t>
            </a: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  </a:t>
            </a:r>
            <a:endParaRPr kumimoji="0" lang="en-US" sz="1600" b="0" i="0" u="none" strike="noStrike" kern="1200" cap="none" spc="0" normalizeH="0" baseline="30000" noProof="0" dirty="0">
              <a:ln>
                <a:noFill/>
              </a:ln>
              <a:solidFill>
                <a:prstClr val="black"/>
              </a:solidFill>
              <a:effectLst/>
              <a:uLnTx/>
              <a:uFillTx/>
              <a:latin typeface="Arial Narrow"/>
              <a:ea typeface="+mn-ea"/>
              <a:cs typeface="Arial Narrow"/>
            </a:endParaRP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A1c 7.6 and ACR 10mg/mmol</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ECG: AF with HR 95 bpm and LVH</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Echo: mild AS, </a:t>
            </a:r>
            <a:r>
              <a:rPr kumimoji="0" lang="en-US" sz="1600" b="0" i="0" u="none" strike="noStrike" kern="1200" cap="none" spc="0" normalizeH="0" baseline="0" noProof="0" dirty="0">
                <a:ln>
                  <a:noFill/>
                </a:ln>
                <a:solidFill>
                  <a:prstClr val="black"/>
                </a:solidFill>
                <a:effectLst/>
                <a:uLnTx/>
                <a:uFillTx/>
                <a:latin typeface="Arial Narrow"/>
                <a:ea typeface="+mn-ea"/>
                <a:cs typeface="Arial Narrow"/>
                <a:sym typeface="Wingdings"/>
              </a:rPr>
              <a:t> </a:t>
            </a: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LA volume, LVH and LVEF 60%</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MPI: no ischemia, normal LVEF</a:t>
            </a:r>
          </a:p>
        </p:txBody>
      </p:sp>
      <p:sp>
        <p:nvSpPr>
          <p:cNvPr id="21" name="Rectangle 20">
            <a:extLst>
              <a:ext uri="{FF2B5EF4-FFF2-40B4-BE49-F238E27FC236}">
                <a16:creationId xmlns:a16="http://schemas.microsoft.com/office/drawing/2014/main" id="{7D5CC130-073E-440F-90FA-1C3793519F4D}"/>
              </a:ext>
            </a:extLst>
          </p:cNvPr>
          <p:cNvSpPr/>
          <p:nvPr/>
        </p:nvSpPr>
        <p:spPr>
          <a:xfrm>
            <a:off x="6460768" y="3356992"/>
            <a:ext cx="4567779" cy="2237087"/>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arrow"/>
                <a:cs typeface="Arial Narrow"/>
              </a:rPr>
              <a:t>Edema progresses despite stopping amlodipine</a:t>
            </a:r>
          </a:p>
          <a:p>
            <a:pPr marL="214313" indent="-214313">
              <a:lnSpc>
                <a:spcPct val="110000"/>
              </a:lnSpc>
              <a:buFont typeface="Arial" panose="020B0604020202020204" pitchFamily="34" charset="0"/>
              <a:buChar char="•"/>
            </a:pPr>
            <a:r>
              <a:rPr lang="en-US" sz="1600" dirty="0">
                <a:latin typeface="Arial Narrow"/>
                <a:cs typeface="Arial Narrow"/>
              </a:rPr>
              <a:t>Progressive functional decline with dyspnea at rest</a:t>
            </a:r>
          </a:p>
          <a:p>
            <a:pPr marL="214313" indent="-214313">
              <a:lnSpc>
                <a:spcPct val="110000"/>
              </a:lnSpc>
              <a:buFont typeface="Arial" panose="020B0604020202020204" pitchFamily="34" charset="0"/>
              <a:buChar char="•"/>
            </a:pPr>
            <a:r>
              <a:rPr lang="en-US" sz="1600" dirty="0">
                <a:latin typeface="Arial Narrow"/>
                <a:cs typeface="Arial Narrow"/>
              </a:rPr>
              <a:t>Presents to the ER</a:t>
            </a:r>
          </a:p>
          <a:p>
            <a:pPr marL="671513" lvl="1" indent="-214313">
              <a:lnSpc>
                <a:spcPct val="110000"/>
              </a:lnSpc>
              <a:buFont typeface="Arial" panose="020B0604020202020204" pitchFamily="34" charset="0"/>
              <a:buChar char="•"/>
            </a:pPr>
            <a:r>
              <a:rPr lang="en-US" sz="1550" dirty="0">
                <a:latin typeface="Arial Narrow"/>
                <a:cs typeface="Arial Narrow"/>
              </a:rPr>
              <a:t>CXR shows pulmonary edema</a:t>
            </a:r>
          </a:p>
          <a:p>
            <a:pPr marL="671513" lvl="1" indent="-214313">
              <a:lnSpc>
                <a:spcPct val="110000"/>
              </a:lnSpc>
              <a:buFont typeface="Arial" panose="020B0604020202020204" pitchFamily="34" charset="0"/>
              <a:buChar char="•"/>
            </a:pPr>
            <a:r>
              <a:rPr lang="en-US" sz="1550" dirty="0">
                <a:latin typeface="Arial Narrow"/>
                <a:cs typeface="Arial Narrow"/>
              </a:rPr>
              <a:t>ECG shows AF with rapid ventricular response</a:t>
            </a:r>
          </a:p>
          <a:p>
            <a:pPr marL="671513" lvl="1" indent="-214313">
              <a:lnSpc>
                <a:spcPct val="110000"/>
              </a:lnSpc>
              <a:buFont typeface="Arial" panose="020B0604020202020204" pitchFamily="34" charset="0"/>
              <a:buChar char="•"/>
            </a:pPr>
            <a:r>
              <a:rPr lang="en-US" sz="1550" dirty="0">
                <a:latin typeface="Arial Narrow"/>
                <a:cs typeface="Arial Narrow"/>
              </a:rPr>
              <a:t>eGFR now 30 ml/min/m</a:t>
            </a:r>
            <a:r>
              <a:rPr lang="en-US" sz="1550" baseline="30000" dirty="0">
                <a:latin typeface="Arial Narrow"/>
                <a:cs typeface="Arial Narrow"/>
              </a:rPr>
              <a:t>2</a:t>
            </a:r>
            <a:r>
              <a:rPr lang="en-US" sz="1550" dirty="0">
                <a:latin typeface="Arial Narrow"/>
                <a:cs typeface="Arial Narrow"/>
              </a:rPr>
              <a:t>  </a:t>
            </a:r>
          </a:p>
          <a:p>
            <a:pPr marL="214313" indent="-214313">
              <a:lnSpc>
                <a:spcPct val="110000"/>
              </a:lnSpc>
              <a:buFont typeface="Arial" panose="020B0604020202020204" pitchFamily="34" charset="0"/>
              <a:buChar char="•"/>
            </a:pPr>
            <a:r>
              <a:rPr lang="en-US" sz="1600" dirty="0">
                <a:latin typeface="Arial Narrow"/>
                <a:cs typeface="Arial Narrow"/>
              </a:rPr>
              <a:t>Diagnosed with heart failure and new AF</a:t>
            </a:r>
          </a:p>
          <a:p>
            <a:pPr marL="671513" lvl="1" indent="-214313">
              <a:lnSpc>
                <a:spcPct val="110000"/>
              </a:lnSpc>
              <a:buFont typeface="Arial" panose="020B0604020202020204" pitchFamily="34" charset="0"/>
              <a:buChar char="•"/>
            </a:pPr>
            <a:r>
              <a:rPr lang="en-US" sz="1550" dirty="0">
                <a:latin typeface="Arial Narrow"/>
                <a:cs typeface="Arial Narrow"/>
              </a:rPr>
              <a:t>Admitted to hospital and initiated on iv diuretics</a:t>
            </a:r>
          </a:p>
        </p:txBody>
      </p:sp>
      <p:sp>
        <p:nvSpPr>
          <p:cNvPr id="23" name="TextBox 22">
            <a:extLst>
              <a:ext uri="{FF2B5EF4-FFF2-40B4-BE49-F238E27FC236}">
                <a16:creationId xmlns:a16="http://schemas.microsoft.com/office/drawing/2014/main" id="{95B56C40-6ADA-4AC8-A26E-AE9023AF28F6}"/>
              </a:ext>
            </a:extLst>
          </p:cNvPr>
          <p:cNvSpPr txBox="1"/>
          <p:nvPr/>
        </p:nvSpPr>
        <p:spPr>
          <a:xfrm>
            <a:off x="6460768" y="5784224"/>
            <a:ext cx="3961341" cy="400110"/>
          </a:xfrm>
          <a:prstGeom prst="rect">
            <a:avLst/>
          </a:prstGeom>
          <a:noFill/>
        </p:spPr>
        <p:txBody>
          <a:bodyPr wrap="none" rtlCol="0">
            <a:spAutoFit/>
          </a:bodyPr>
          <a:lstStyle/>
          <a:p>
            <a:pPr hangingPunct="1"/>
            <a:r>
              <a:rPr lang="en-US" sz="2000" b="1" i="1" kern="1200" dirty="0">
                <a:solidFill>
                  <a:srgbClr val="E51D2A"/>
                </a:solidFill>
                <a:latin typeface="Arial"/>
                <a:ea typeface="+mn-ea"/>
                <a:cs typeface="+mn-cs"/>
              </a:rPr>
              <a:t>Could this have been avoided?</a:t>
            </a:r>
          </a:p>
        </p:txBody>
      </p:sp>
      <p:sp>
        <p:nvSpPr>
          <p:cNvPr id="18" name="TextBox 17">
            <a:extLst>
              <a:ext uri="{FF2B5EF4-FFF2-40B4-BE49-F238E27FC236}">
                <a16:creationId xmlns:a16="http://schemas.microsoft.com/office/drawing/2014/main" id="{3E1129E1-A0D8-45E7-B6D5-6EAC84FDB959}"/>
              </a:ext>
            </a:extLst>
          </p:cNvPr>
          <p:cNvSpPr txBox="1"/>
          <p:nvPr/>
        </p:nvSpPr>
        <p:spPr>
          <a:xfrm rot="20184443">
            <a:off x="1318305" y="2715723"/>
            <a:ext cx="8403262" cy="923330"/>
          </a:xfrm>
          <a:prstGeom prst="rect">
            <a:avLst/>
          </a:prstGeom>
          <a:noFill/>
        </p:spPr>
        <p:txBody>
          <a:bodyPr wrap="none" rtlCol="0">
            <a:spAutoFit/>
          </a:bodyPr>
          <a:lstStyle/>
          <a:p>
            <a:r>
              <a:rPr lang="en-CA" sz="5400" b="1" i="1" u="sng" dirty="0">
                <a:solidFill>
                  <a:srgbClr val="FF0000"/>
                </a:solidFill>
                <a:latin typeface="Arial Nova Cond" panose="020B0506020202020204" pitchFamily="34" charset="0"/>
              </a:rPr>
              <a:t>Lets run this back shall we??</a:t>
            </a:r>
          </a:p>
        </p:txBody>
      </p:sp>
    </p:spTree>
    <p:extLst>
      <p:ext uri="{BB962C8B-B14F-4D97-AF65-F5344CB8AC3E}">
        <p14:creationId xmlns:p14="http://schemas.microsoft.com/office/powerpoint/2010/main" val="64190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Mrs. </a:t>
            </a:r>
            <a:r>
              <a:rPr lang="en-US" dirty="0" err="1"/>
              <a:t>Disnea</a:t>
            </a:r>
            <a:r>
              <a:rPr lang="en-US" dirty="0"/>
              <a:t> – </a:t>
            </a:r>
            <a:r>
              <a:rPr lang="en-US" i="1" dirty="0">
                <a:solidFill>
                  <a:srgbClr val="E51D2A"/>
                </a:solidFill>
              </a:rPr>
              <a:t>5 months EARLIER</a:t>
            </a:r>
            <a:endParaRPr lang="en-US" dirty="0">
              <a:solidFill>
                <a:srgbClr val="E51D2A"/>
              </a:solidFill>
            </a:endParaRP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232067" y="1301788"/>
            <a:ext cx="3398342" cy="17510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sym typeface="Calibri"/>
            </a:endParaRPr>
          </a:p>
        </p:txBody>
      </p:sp>
      <p:sp>
        <p:nvSpPr>
          <p:cNvPr id="10" name="Rectangle 9">
            <a:extLst>
              <a:ext uri="{FF2B5EF4-FFF2-40B4-BE49-F238E27FC236}">
                <a16:creationId xmlns:a16="http://schemas.microsoft.com/office/drawing/2014/main" id="{8860E19C-F1C6-4760-92EC-0EB68072C26C}"/>
              </a:ext>
            </a:extLst>
          </p:cNvPr>
          <p:cNvSpPr/>
          <p:nvPr/>
        </p:nvSpPr>
        <p:spPr>
          <a:xfrm>
            <a:off x="2387242" y="1329831"/>
            <a:ext cx="3435916" cy="916726"/>
          </a:xfrm>
          <a:prstGeom prst="rect">
            <a:avLst/>
          </a:prstGeom>
        </p:spPr>
        <p:txBody>
          <a:bodyPr wrap="square">
            <a:spAutoFit/>
          </a:bodyPr>
          <a:lstStyle/>
          <a:p>
            <a:pPr marL="0" marR="0" lvl="0" indent="0" algn="l" defTabSz="914400" rtl="0" eaLnBrk="1" fontAlgn="auto" latinLnBrk="0" hangingPunct="0">
              <a:lnSpc>
                <a:spcPct val="11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72 year old female</a:t>
            </a:r>
            <a:endParaRPr kumimoji="0" lang="en-CA" sz="1800" b="1"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endParaRPr>
          </a:p>
          <a:p>
            <a:pPr marL="214313" marR="0" lvl="0" indent="-214313"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arrow"/>
                <a:ea typeface="+mj-ea"/>
                <a:cs typeface="Arial Narrow"/>
                <a:sym typeface="Calibri"/>
              </a:rPr>
              <a:t>CKD 2</a:t>
            </a:r>
            <a:r>
              <a:rPr kumimoji="0" lang="en-US" sz="1600" b="0" i="0" u="none" strike="noStrike" kern="0" cap="none" spc="0" normalizeH="0" baseline="0" noProof="0" dirty="0">
                <a:ln>
                  <a:noFill/>
                </a:ln>
                <a:solidFill>
                  <a:srgbClr val="000000"/>
                </a:solidFill>
                <a:effectLst/>
                <a:uLnTx/>
                <a:uFillTx/>
                <a:latin typeface="Arial Narrow"/>
                <a:ea typeface="+mj-ea"/>
                <a:cs typeface="Arial Narrow"/>
                <a:sym typeface="Symbol"/>
              </a:rPr>
              <a:t></a:t>
            </a:r>
            <a:r>
              <a:rPr kumimoji="0" lang="en-US" sz="1600" b="0" i="0" u="none" strike="noStrike" kern="0" cap="none" spc="0" normalizeH="0" baseline="0" noProof="0" dirty="0">
                <a:ln>
                  <a:noFill/>
                </a:ln>
                <a:solidFill>
                  <a:srgbClr val="000000"/>
                </a:solidFill>
                <a:effectLst/>
                <a:uLnTx/>
                <a:uFillTx/>
                <a:latin typeface="Arial Narrow"/>
                <a:ea typeface="+mj-ea"/>
                <a:cs typeface="Arial Narrow"/>
                <a:sym typeface="Calibri"/>
              </a:rPr>
              <a:t> to T2DM and HTN</a:t>
            </a:r>
          </a:p>
          <a:p>
            <a:pPr marL="214313" marR="0" lvl="0" indent="-214313"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highlight>
                  <a:srgbClr val="FFFF00"/>
                </a:highlight>
                <a:uLnTx/>
                <a:uFillTx/>
                <a:latin typeface="Arial Narrow"/>
                <a:ea typeface="+mj-ea"/>
                <a:cs typeface="Arial Narrow"/>
                <a:sym typeface="Calibri"/>
              </a:rPr>
              <a:t>Newly notes mild SOBOE</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793981" y="3140968"/>
            <a:ext cx="4836427" cy="17597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sym typeface="Calibri"/>
            </a:endParaRPr>
          </a:p>
        </p:txBody>
      </p:sp>
      <p:sp>
        <p:nvSpPr>
          <p:cNvPr id="12" name="Rectangle 11">
            <a:extLst>
              <a:ext uri="{FF2B5EF4-FFF2-40B4-BE49-F238E27FC236}">
                <a16:creationId xmlns:a16="http://schemas.microsoft.com/office/drawing/2014/main" id="{A9C26C5B-AC33-439F-9D18-6283B7AB6E75}"/>
              </a:ext>
            </a:extLst>
          </p:cNvPr>
          <p:cNvSpPr/>
          <p:nvPr/>
        </p:nvSpPr>
        <p:spPr>
          <a:xfrm>
            <a:off x="934193" y="3174823"/>
            <a:ext cx="4678251" cy="1695401"/>
          </a:xfrm>
          <a:prstGeom prst="rect">
            <a:avLst/>
          </a:prstGeom>
        </p:spPr>
        <p:txBody>
          <a:bodyPr wrap="square">
            <a:spAutoFit/>
          </a:bodyPr>
          <a:lstStyle/>
          <a:p>
            <a:pPr marL="214313" marR="0" lvl="0" indent="-214313"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arrow"/>
                <a:ea typeface="+mj-ea"/>
                <a:cs typeface="Arial Narrow"/>
                <a:sym typeface="Calibri"/>
              </a:rPr>
              <a:t>No other cardiac symptoms</a:t>
            </a:r>
          </a:p>
          <a:p>
            <a:pPr marL="214313" marR="0" lvl="0" indent="-214313"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highlight>
                  <a:srgbClr val="FFFF00"/>
                </a:highlight>
                <a:uLnTx/>
                <a:uFillTx/>
                <a:latin typeface="Arial Narrow"/>
                <a:ea typeface="+mj-ea"/>
                <a:cs typeface="Arial Narrow"/>
                <a:sym typeface="Calibri"/>
              </a:rPr>
              <a:t>BP 150/70 mmHg</a:t>
            </a:r>
          </a:p>
          <a:p>
            <a:pPr marL="214313" marR="0" lvl="0" indent="-214313"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lang="en-US" sz="1600" dirty="0">
                <a:highlight>
                  <a:srgbClr val="FFFF00"/>
                </a:highlight>
                <a:latin typeface="Arial Narrow"/>
                <a:cs typeface="Arial Narrow"/>
              </a:rPr>
              <a:t>Physical exam</a:t>
            </a:r>
          </a:p>
          <a:p>
            <a:pPr marL="742944" lvl="1" indent="-285744">
              <a:lnSpc>
                <a:spcPct val="110000"/>
              </a:lnSpc>
              <a:buFont typeface="Arial" panose="020B0604020202020204" pitchFamily="34" charset="0"/>
              <a:buChar char="•"/>
            </a:pPr>
            <a:r>
              <a:rPr lang="en-US" sz="1600" dirty="0">
                <a:highlight>
                  <a:srgbClr val="FFFF00"/>
                </a:highlight>
                <a:latin typeface="Arial Narrow"/>
                <a:cs typeface="Arial Narrow"/>
              </a:rPr>
              <a:t>No rales. JVP 3 cm, ? +HJR, mild ankle edema</a:t>
            </a:r>
          </a:p>
          <a:p>
            <a:pPr marL="742944" lvl="1" indent="-285744">
              <a:lnSpc>
                <a:spcPct val="110000"/>
              </a:lnSpc>
              <a:buFont typeface="Arial" panose="020B0604020202020204" pitchFamily="34" charset="0"/>
              <a:buChar char="•"/>
            </a:pPr>
            <a:r>
              <a:rPr lang="en-US" sz="1600" dirty="0">
                <a:highlight>
                  <a:srgbClr val="FFFF00"/>
                </a:highlight>
                <a:latin typeface="Arial Narrow"/>
                <a:cs typeface="Arial Narrow"/>
              </a:rPr>
              <a:t>?S4</a:t>
            </a:r>
          </a:p>
          <a:p>
            <a:pPr marL="214313" lvl="3" indent="-214313">
              <a:lnSpc>
                <a:spcPct val="110000"/>
              </a:lnSpc>
              <a:buFont typeface="Arial" panose="020B0604020202020204" pitchFamily="34" charset="0"/>
              <a:buChar char="•"/>
            </a:pPr>
            <a:endParaRPr kumimoji="0" lang="en-US" sz="1600" b="0" i="0" u="none" strike="noStrike" kern="0" cap="none" spc="0" normalizeH="0" baseline="0" noProof="0" dirty="0">
              <a:ln>
                <a:noFill/>
              </a:ln>
              <a:solidFill>
                <a:srgbClr val="000000"/>
              </a:solidFill>
              <a:effectLst/>
              <a:uLnTx/>
              <a:uFillTx/>
              <a:latin typeface="Arial Narrow"/>
              <a:ea typeface="+mj-ea"/>
              <a:cs typeface="Arial Narrow"/>
              <a:sym typeface="Calibri"/>
            </a:endParaRPr>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773362" y="4988801"/>
            <a:ext cx="4836426" cy="124851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sym typeface="Calibri"/>
            </a:endParaRPr>
          </a:p>
        </p:txBody>
      </p:sp>
      <p:sp>
        <p:nvSpPr>
          <p:cNvPr id="13" name="Rectangle 12">
            <a:extLst>
              <a:ext uri="{FF2B5EF4-FFF2-40B4-BE49-F238E27FC236}">
                <a16:creationId xmlns:a16="http://schemas.microsoft.com/office/drawing/2014/main" id="{C0A7B836-E064-4DDE-837F-73F667D7C727}"/>
              </a:ext>
            </a:extLst>
          </p:cNvPr>
          <p:cNvSpPr/>
          <p:nvPr/>
        </p:nvSpPr>
        <p:spPr>
          <a:xfrm>
            <a:off x="919266" y="5018580"/>
            <a:ext cx="4179774" cy="1218732"/>
          </a:xfrm>
          <a:prstGeom prst="rect">
            <a:avLst/>
          </a:prstGeom>
        </p:spPr>
        <p:txBody>
          <a:bodyPr wrap="square">
            <a:spAutoFit/>
          </a:bodyPr>
          <a:lstStyle/>
          <a:p>
            <a:pPr marL="0" marR="0" lvl="0" indent="0" algn="l" defTabSz="914400" rtl="0" eaLnBrk="1" fontAlgn="auto" latinLnBrk="0" hangingPunct="0">
              <a:lnSpc>
                <a:spcPct val="11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Medications </a:t>
            </a:r>
          </a:p>
          <a:p>
            <a:pPr marL="214313" marR="0" lvl="0" indent="-214313"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arrow"/>
                <a:ea typeface="+mj-ea"/>
                <a:cs typeface="Arial Narrow"/>
                <a:sym typeface="Calibri"/>
              </a:rPr>
              <a:t>Metformin 1000 mg bid</a:t>
            </a:r>
          </a:p>
          <a:p>
            <a:pPr marL="214313" marR="0" lvl="0" indent="-214313"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arrow"/>
                <a:ea typeface="+mj-ea"/>
                <a:cs typeface="Arial Narrow"/>
                <a:sym typeface="Calibri"/>
              </a:rPr>
              <a:t>Valsartan 160 mg bid</a:t>
            </a:r>
          </a:p>
          <a:p>
            <a:pPr marL="214313" marR="0" lvl="0" indent="-214313" algn="l" defTabSz="914400" rtl="0" eaLnBrk="1" fontAlgn="auto" latinLnBrk="0" hangingPunct="0">
              <a:lnSpc>
                <a:spcPct val="11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Arial Narrow"/>
                <a:ea typeface="+mj-ea"/>
                <a:cs typeface="Arial Narrow"/>
                <a:sym typeface="Calibri"/>
              </a:rPr>
              <a:t>Rosuvastatin 10 mg od</a:t>
            </a:r>
          </a:p>
        </p:txBody>
      </p:sp>
      <p:sp>
        <p:nvSpPr>
          <p:cNvPr id="16" name="Rectangle: Rounded Corners 15">
            <a:extLst>
              <a:ext uri="{FF2B5EF4-FFF2-40B4-BE49-F238E27FC236}">
                <a16:creationId xmlns:a16="http://schemas.microsoft.com/office/drawing/2014/main" id="{ADCE8A1F-D7A5-4F7D-9167-9F5DEF556180}"/>
              </a:ext>
            </a:extLst>
          </p:cNvPr>
          <p:cNvSpPr/>
          <p:nvPr/>
        </p:nvSpPr>
        <p:spPr>
          <a:xfrm>
            <a:off x="6294179" y="1303775"/>
            <a:ext cx="4836427" cy="242876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sym typeface="Calibri"/>
            </a:endParaRPr>
          </a:p>
        </p:txBody>
      </p:sp>
      <p:sp>
        <p:nvSpPr>
          <p:cNvPr id="17" name="Rectangle 16">
            <a:extLst>
              <a:ext uri="{FF2B5EF4-FFF2-40B4-BE49-F238E27FC236}">
                <a16:creationId xmlns:a16="http://schemas.microsoft.com/office/drawing/2014/main" id="{23C94C0E-F746-4CF6-B8A8-12D26AEF7990}"/>
              </a:ext>
            </a:extLst>
          </p:cNvPr>
          <p:cNvSpPr/>
          <p:nvPr/>
        </p:nvSpPr>
        <p:spPr>
          <a:xfrm>
            <a:off x="6460768" y="1401184"/>
            <a:ext cx="4567779" cy="2270943"/>
          </a:xfrm>
          <a:prstGeom prst="rect">
            <a:avLst/>
          </a:prstGeom>
        </p:spPr>
        <p:txBody>
          <a:bodyPr wrap="square">
            <a:spAutoFit/>
          </a:bodyPr>
          <a:lstStyle/>
          <a:p>
            <a:pPr marL="0" marR="0" lvl="0" indent="0" algn="l" defTabSz="914400" rtl="0" eaLnBrk="1" fontAlgn="auto" latinLnBrk="0" hangingPunct="0">
              <a:lnSpc>
                <a:spcPct val="11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Nova Cond" panose="020B0506020202020204" pitchFamily="34" charset="0"/>
                <a:ea typeface="+mj-ea"/>
                <a:cs typeface="+mj-cs"/>
                <a:sym typeface="Calibri"/>
              </a:rPr>
              <a:t>Investigations</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j-ea"/>
                <a:cs typeface="Arial Narrow"/>
                <a:sym typeface="Calibri"/>
              </a:rPr>
              <a:t>eGFR </a:t>
            </a:r>
            <a:r>
              <a:rPr kumimoji="0" lang="en-US" sz="1600" b="0" i="0" u="none" strike="noStrike" kern="1200" cap="none" spc="0" normalizeH="0" baseline="0" noProof="0" dirty="0">
                <a:ln>
                  <a:noFill/>
                </a:ln>
                <a:solidFill>
                  <a:prstClr val="black"/>
                </a:solidFill>
                <a:effectLst/>
                <a:highlight>
                  <a:srgbClr val="FFFF00"/>
                </a:highlight>
                <a:uLnTx/>
                <a:uFillTx/>
                <a:latin typeface="Arial Narrow"/>
                <a:ea typeface="+mj-ea"/>
                <a:cs typeface="Arial Narrow"/>
                <a:sym typeface="Calibri"/>
              </a:rPr>
              <a:t>50</a:t>
            </a:r>
            <a:r>
              <a:rPr kumimoji="0" lang="en-US" sz="1600" b="0" i="0" u="none" strike="noStrike" kern="1200" cap="none" spc="0" normalizeH="0" baseline="0" noProof="0" dirty="0">
                <a:ln>
                  <a:noFill/>
                </a:ln>
                <a:solidFill>
                  <a:prstClr val="black"/>
                </a:solidFill>
                <a:effectLst/>
                <a:uLnTx/>
                <a:uFillTx/>
                <a:latin typeface="Arial Narrow"/>
                <a:ea typeface="+mj-ea"/>
                <a:cs typeface="Arial Narrow"/>
                <a:sym typeface="Calibri"/>
              </a:rPr>
              <a:t> ml/min/m</a:t>
            </a:r>
            <a:r>
              <a:rPr kumimoji="0" lang="en-US" sz="1600" b="0" i="0" u="none" strike="noStrike" kern="1200" cap="none" spc="0" normalizeH="0" baseline="30000" noProof="0" dirty="0">
                <a:ln>
                  <a:noFill/>
                </a:ln>
                <a:solidFill>
                  <a:prstClr val="black"/>
                </a:solidFill>
                <a:effectLst/>
                <a:uLnTx/>
                <a:uFillTx/>
                <a:latin typeface="Arial Narrow"/>
                <a:ea typeface="+mj-ea"/>
                <a:cs typeface="Arial Narrow"/>
                <a:sym typeface="Calibri"/>
              </a:rPr>
              <a:t>2</a:t>
            </a:r>
            <a:r>
              <a:rPr kumimoji="0" lang="en-US" sz="1600" b="0" i="0" u="none" strike="noStrike" kern="1200" cap="none" spc="0" normalizeH="0" baseline="0" noProof="0" dirty="0">
                <a:ln>
                  <a:noFill/>
                </a:ln>
                <a:solidFill>
                  <a:prstClr val="black"/>
                </a:solidFill>
                <a:effectLst/>
                <a:uLnTx/>
                <a:uFillTx/>
                <a:latin typeface="Arial Narrow"/>
                <a:ea typeface="+mj-ea"/>
                <a:cs typeface="Arial Narrow"/>
                <a:sym typeface="Calibri"/>
              </a:rPr>
              <a:t>  </a:t>
            </a:r>
            <a:endParaRPr kumimoji="0" lang="en-US" sz="1600" b="0" i="0" u="none" strike="noStrike" kern="1200" cap="none" spc="0" normalizeH="0" baseline="30000" noProof="0" dirty="0">
              <a:ln>
                <a:noFill/>
              </a:ln>
              <a:solidFill>
                <a:prstClr val="black"/>
              </a:solidFill>
              <a:effectLst/>
              <a:uLnTx/>
              <a:uFillTx/>
              <a:latin typeface="Arial Narrow"/>
              <a:ea typeface="+mj-ea"/>
              <a:cs typeface="Arial Narrow"/>
              <a:sym typeface="Calibri"/>
            </a:endParaRP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j-ea"/>
                <a:cs typeface="Arial Narrow"/>
                <a:sym typeface="Calibri"/>
              </a:rPr>
              <a:t>A1c 7.6 and ACR 10mg/mmol</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j-ea"/>
                <a:cs typeface="Arial Narrow"/>
                <a:sym typeface="Calibri"/>
              </a:rPr>
              <a:t>ECG: NSR with HR 75 bpm and LVH</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highlight>
                  <a:srgbClr val="FFFF00"/>
                </a:highlight>
                <a:uLnTx/>
                <a:uFillTx/>
                <a:latin typeface="Arial Narrow"/>
                <a:ea typeface="+mj-ea"/>
                <a:cs typeface="Arial Narrow"/>
                <a:sym typeface="Calibri"/>
              </a:rPr>
              <a:t>Echo: mild AS (APIG 18), mild LVH and LVEF 60%</a:t>
            </a:r>
          </a:p>
          <a:p>
            <a:pPr marL="742944" lvl="1" indent="-285744">
              <a:lnSpc>
                <a:spcPct val="110000"/>
              </a:lnSpc>
              <a:buFont typeface="Arial" panose="020B0604020202020204" pitchFamily="34" charset="0"/>
              <a:buChar char="•"/>
            </a:pPr>
            <a:r>
              <a:rPr lang="en-US" sz="1600" dirty="0">
                <a:highlight>
                  <a:srgbClr val="FFFF00"/>
                </a:highlight>
                <a:latin typeface="Arial Narrow"/>
                <a:cs typeface="Arial Narrow"/>
              </a:rPr>
              <a:t>RVSP 39 mmHg</a:t>
            </a:r>
          </a:p>
          <a:p>
            <a:pPr marL="742944" lvl="1" indent="-285744">
              <a:lnSpc>
                <a:spcPct val="110000"/>
              </a:lnSpc>
              <a:buFont typeface="Arial" panose="020B0604020202020204" pitchFamily="34" charset="0"/>
              <a:buChar char="•"/>
            </a:pPr>
            <a:r>
              <a:rPr lang="en-US" sz="1600" dirty="0">
                <a:highlight>
                  <a:srgbClr val="FFFF00"/>
                </a:highlight>
                <a:latin typeface="Arial Narrow"/>
                <a:cs typeface="Arial Narrow"/>
              </a:rPr>
              <a:t>LA volume 33 mm3/M2</a:t>
            </a:r>
          </a:p>
          <a:p>
            <a:pPr marL="742944" lvl="1" indent="-285744">
              <a:lnSpc>
                <a:spcPct val="110000"/>
              </a:lnSpc>
              <a:buFont typeface="Arial" panose="020B0604020202020204" pitchFamily="34" charset="0"/>
              <a:buChar char="•"/>
            </a:pPr>
            <a:r>
              <a:rPr lang="en-US" sz="1600" dirty="0">
                <a:highlight>
                  <a:srgbClr val="FFFF00"/>
                </a:highlight>
                <a:latin typeface="Arial Narrow"/>
                <a:cs typeface="Arial Narrow"/>
              </a:rPr>
              <a:t>E/e’= 13</a:t>
            </a:r>
          </a:p>
        </p:txBody>
      </p:sp>
      <p:sp>
        <p:nvSpPr>
          <p:cNvPr id="23" name="TextBox 22">
            <a:extLst>
              <a:ext uri="{FF2B5EF4-FFF2-40B4-BE49-F238E27FC236}">
                <a16:creationId xmlns:a16="http://schemas.microsoft.com/office/drawing/2014/main" id="{95B56C40-6ADA-4AC8-A26E-AE9023AF28F6}"/>
              </a:ext>
            </a:extLst>
          </p:cNvPr>
          <p:cNvSpPr txBox="1"/>
          <p:nvPr/>
        </p:nvSpPr>
        <p:spPr>
          <a:xfrm>
            <a:off x="6562265" y="4293096"/>
            <a:ext cx="3163045"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E51D2A"/>
                </a:solidFill>
                <a:effectLst/>
                <a:uLnTx/>
                <a:uFillTx/>
                <a:latin typeface="Arial"/>
                <a:ea typeface="+mj-ea"/>
                <a:cs typeface="+mj-cs"/>
                <a:sym typeface="Calibri"/>
              </a:rPr>
              <a:t>Now what?</a:t>
            </a:r>
          </a:p>
        </p:txBody>
      </p:sp>
    </p:spTree>
    <p:extLst>
      <p:ext uri="{BB962C8B-B14F-4D97-AF65-F5344CB8AC3E}">
        <p14:creationId xmlns:p14="http://schemas.microsoft.com/office/powerpoint/2010/main" val="255717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275776" y="2184827"/>
            <a:ext cx="6868896" cy="2108269"/>
          </a:xfrm>
          <a:prstGeom prst="rect">
            <a:avLst/>
          </a:prstGeom>
        </p:spPr>
        <p:txBody>
          <a:bodyPr wrap="square">
            <a:spAutoFit/>
          </a:bodyPr>
          <a:lstStyle/>
          <a:p>
            <a:pPr algn="ctr" hangingPunct="1">
              <a:spcAft>
                <a:spcPts val="600"/>
              </a:spcAft>
            </a:pPr>
            <a:r>
              <a:rPr lang="en-US" sz="4000" b="1" kern="1200" dirty="0">
                <a:solidFill>
                  <a:prstClr val="white"/>
                </a:solidFill>
                <a:latin typeface="Arial Nova Cond" panose="020B0506020202020204" pitchFamily="34" charset="0"/>
                <a:ea typeface="+mn-ea"/>
                <a:cs typeface="+mn-cs"/>
              </a:rPr>
              <a:t>Dr. Sean A. Virani</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MD, MSc, MPH, FRCPC, FCCS</a:t>
            </a:r>
          </a:p>
          <a:p>
            <a:pPr marL="0" marR="0" lvl="0" indent="0" algn="ctr" defTabSz="914400" rtl="0" eaLnBrk="1" fontAlgn="auto" latinLnBrk="0" hangingPunct="0">
              <a:lnSpc>
                <a:spcPct val="100000"/>
              </a:lnSpc>
              <a:spcBef>
                <a:spcPts val="0"/>
              </a:spcBef>
              <a:spcAft>
                <a:spcPts val="600"/>
              </a:spcAft>
              <a:buClrTx/>
              <a:buSzTx/>
              <a:buFontTx/>
              <a:buNone/>
              <a:tabLst/>
              <a:defRPr/>
            </a:pPr>
            <a:r>
              <a:rPr kumimoji="0" lang="en-CA" sz="2000" b="1"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rPr>
              <a:t>Vancouver, BC</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79976" y="861717"/>
            <a:ext cx="5667528" cy="646331"/>
          </a:xfrm>
          <a:prstGeom prst="rect">
            <a:avLst/>
          </a:prstGeom>
        </p:spPr>
        <p:txBody>
          <a:bodyPr wrap="square">
            <a:spAutoFit/>
          </a:bodyPr>
          <a:lstStyle/>
          <a:p>
            <a:pPr algn="ctr" hangingPunct="1"/>
            <a:r>
              <a:rPr lang="en-US" sz="3600" b="1" kern="1200" dirty="0">
                <a:solidFill>
                  <a:srgbClr val="FF0000"/>
                </a:solidFill>
                <a:latin typeface="Arial Nova Cond" panose="020B0506020202020204" pitchFamily="34" charset="0"/>
                <a:ea typeface="+mn-ea"/>
                <a:cs typeface="+mn-cs"/>
              </a:rPr>
              <a:t>MODERATOR</a:t>
            </a:r>
            <a:endParaRPr lang="en-CA" sz="36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5807968" y="4059992"/>
            <a:ext cx="6080704" cy="2108269"/>
          </a:xfrm>
          <a:prstGeom prst="rect">
            <a:avLst/>
          </a:prstGeom>
        </p:spPr>
        <p:txBody>
          <a:bodyPr vert="horz" lIns="91440" tIns="45720" rIns="91440" bIns="45720" rtlCol="0" anchor="t">
            <a:normAutofit fontScale="92500" lnSpcReduction="10000"/>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A"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Head, Division of Cardiology, Providence Health Care</a:t>
            </a:r>
            <a:endParaRPr kumimoji="0" lang="en-CA" sz="2400" b="0"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endParaRP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CA"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Physician Program Director, The HEART Centre, St. Paul’s Hospital</a:t>
            </a:r>
            <a:endParaRPr kumimoji="0" lang="en-CA" sz="2400" b="0" i="0" u="none" strike="noStrike" kern="0" cap="none" spc="0" normalizeH="0" baseline="0" noProof="0" dirty="0">
              <a:ln>
                <a:noFill/>
              </a:ln>
              <a:solidFill>
                <a:srgbClr val="FFFFFF"/>
              </a:solidFill>
              <a:effectLst/>
              <a:uLnTx/>
              <a:uFillTx/>
              <a:latin typeface="Arial Nova Cond" panose="020B0506020202020204" pitchFamily="34" charset="0"/>
              <a:ea typeface="Calibri" panose="020F0502020204030204" pitchFamily="34" charset="0"/>
              <a:cs typeface="Calibri" panose="020F0502020204030204" pitchFamily="34" charset="0"/>
              <a:sym typeface="Calibri"/>
            </a:endParaRP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Provincial Medical Director, Cardiac Services BC</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Associate Professor, Department of Medicine, University of British Columbia</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Past President, Canadian Heart Failure Society</a:t>
            </a:r>
          </a:p>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Medical Director, </a:t>
            </a:r>
            <a:r>
              <a:rPr kumimoji="0" lang="en-US" b="0" i="0" u="none" strike="noStrike" kern="0" cap="none" spc="0" normalizeH="0" baseline="0" noProof="0" dirty="0" err="1">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HeartLife</a:t>
            </a:r>
            <a:r>
              <a:rPr kumimoji="0" lang="en-US" b="0" i="0" u="none" strike="noStrike" kern="0" cap="none" spc="0" normalizeH="0" baseline="0" noProof="0" dirty="0">
                <a:ln>
                  <a:noFill/>
                </a:ln>
                <a:solidFill>
                  <a:srgbClr val="FFFFFF"/>
                </a:solidFill>
                <a:effectLst/>
                <a:uLnTx/>
                <a:uFillTx/>
                <a:latin typeface="Arial Nova Cond" panose="020B0506020202020204" pitchFamily="34" charset="0"/>
                <a:ea typeface="Times New Roman" panose="02020603050405020304" pitchFamily="18" charset="0"/>
                <a:cs typeface="Times New Roman" panose="02020603050405020304" pitchFamily="18" charset="0"/>
                <a:sym typeface="Calibri"/>
              </a:rPr>
              <a:t> Foundation</a:t>
            </a:r>
          </a:p>
        </p:txBody>
      </p:sp>
      <p:pic>
        <p:nvPicPr>
          <p:cNvPr id="3" name="Picture 2" descr="A person wearing glasses&#10;&#10;Description automatically generated with low confidence">
            <a:extLst>
              <a:ext uri="{FF2B5EF4-FFF2-40B4-BE49-F238E27FC236}">
                <a16:creationId xmlns:a16="http://schemas.microsoft.com/office/drawing/2014/main" id="{18A469B7-7179-48D5-981C-E96BD56970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239286" cy="6317579"/>
          </a:xfrm>
          <a:prstGeom prst="rect">
            <a:avLst/>
          </a:prstGeom>
        </p:spPr>
      </p:pic>
      <p:sp>
        <p:nvSpPr>
          <p:cNvPr id="7" name="TextBox 6">
            <a:extLst>
              <a:ext uri="{FF2B5EF4-FFF2-40B4-BE49-F238E27FC236}">
                <a16:creationId xmlns:a16="http://schemas.microsoft.com/office/drawing/2014/main" id="{8AF04418-568B-4DB7-8372-AAD19F411C5C}"/>
              </a:ext>
            </a:extLst>
          </p:cNvPr>
          <p:cNvSpPr txBox="1"/>
          <p:nvPr/>
        </p:nvSpPr>
        <p:spPr>
          <a:xfrm>
            <a:off x="303328" y="5800059"/>
            <a:ext cx="183571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chemeClr val="tx1"/>
                </a:solidFill>
                <a:effectLst>
                  <a:glow rad="101600">
                    <a:schemeClr val="bg1">
                      <a:alpha val="60000"/>
                    </a:schemeClr>
                  </a:glow>
                </a:effectLst>
                <a:uFillTx/>
                <a:latin typeface="Arial Nova Cond" panose="020B0506020202020204" pitchFamily="34" charset="0"/>
                <a:sym typeface="Calibri"/>
              </a:rPr>
              <a:t>@DktrV</a:t>
            </a:r>
          </a:p>
        </p:txBody>
      </p:sp>
    </p:spTree>
    <p:extLst>
      <p:ext uri="{BB962C8B-B14F-4D97-AF65-F5344CB8AC3E}">
        <p14:creationId xmlns:p14="http://schemas.microsoft.com/office/powerpoint/2010/main" val="1193200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F59C-DA87-4551-B172-F70B78355BED}"/>
              </a:ext>
            </a:extLst>
          </p:cNvPr>
          <p:cNvSpPr>
            <a:spLocks noGrp="1"/>
          </p:cNvSpPr>
          <p:nvPr>
            <p:ph type="title"/>
          </p:nvPr>
        </p:nvSpPr>
        <p:spPr>
          <a:xfrm>
            <a:off x="6456040" y="404664"/>
            <a:ext cx="5040560" cy="2304256"/>
          </a:xfrm>
        </p:spPr>
        <p:txBody>
          <a:bodyPr>
            <a:normAutofit/>
          </a:bodyPr>
          <a:lstStyle/>
          <a:p>
            <a:r>
              <a:rPr lang="en-US" dirty="0"/>
              <a:t>Algorithm for the diagnosis of HF in the ambulatory setting</a:t>
            </a:r>
          </a:p>
        </p:txBody>
      </p:sp>
      <p:pic>
        <p:nvPicPr>
          <p:cNvPr id="4" name="Content Placeholder 3">
            <a:extLst>
              <a:ext uri="{FF2B5EF4-FFF2-40B4-BE49-F238E27FC236}">
                <a16:creationId xmlns:a16="http://schemas.microsoft.com/office/drawing/2014/main" id="{32819947-2D5E-41B0-BCEA-E731E6462510}"/>
              </a:ext>
            </a:extLst>
          </p:cNvPr>
          <p:cNvPicPr>
            <a:picLocks noGrp="1" noChangeAspect="1"/>
          </p:cNvPicPr>
          <p:nvPr>
            <p:ph idx="1"/>
          </p:nvPr>
        </p:nvPicPr>
        <p:blipFill>
          <a:blip r:embed="rId3"/>
          <a:stretch>
            <a:fillRect/>
          </a:stretch>
        </p:blipFill>
        <p:spPr>
          <a:xfrm>
            <a:off x="719412" y="365125"/>
            <a:ext cx="5647714" cy="5624987"/>
          </a:xfrm>
          <a:prstGeom prst="rect">
            <a:avLst/>
          </a:prstGeom>
        </p:spPr>
      </p:pic>
    </p:spTree>
    <p:extLst>
      <p:ext uri="{BB962C8B-B14F-4D97-AF65-F5344CB8AC3E}">
        <p14:creationId xmlns:p14="http://schemas.microsoft.com/office/powerpoint/2010/main" val="2156371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F06A5-55C4-4813-872B-BC7066ED3367}"/>
              </a:ext>
            </a:extLst>
          </p:cNvPr>
          <p:cNvPicPr>
            <a:picLocks noChangeAspect="1"/>
          </p:cNvPicPr>
          <p:nvPr/>
        </p:nvPicPr>
        <p:blipFill>
          <a:blip r:embed="rId3"/>
          <a:stretch>
            <a:fillRect/>
          </a:stretch>
        </p:blipFill>
        <p:spPr>
          <a:xfrm>
            <a:off x="191344" y="388620"/>
            <a:ext cx="11439905" cy="578834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BD4C39C-7E69-4849-898C-6F0359460D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2504" y="5661248"/>
            <a:ext cx="1431060" cy="630820"/>
          </a:xfrm>
          <a:prstGeom prst="rect">
            <a:avLst/>
          </a:prstGeom>
        </p:spPr>
      </p:pic>
    </p:spTree>
    <p:extLst>
      <p:ext uri="{BB962C8B-B14F-4D97-AF65-F5344CB8AC3E}">
        <p14:creationId xmlns:p14="http://schemas.microsoft.com/office/powerpoint/2010/main" val="3603805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DE330-9A6C-4C05-965C-14DEDC2C5232}"/>
              </a:ext>
            </a:extLst>
          </p:cNvPr>
          <p:cNvSpPr>
            <a:spLocks noGrp="1"/>
          </p:cNvSpPr>
          <p:nvPr>
            <p:ph type="title"/>
          </p:nvPr>
        </p:nvSpPr>
        <p:spPr/>
        <p:txBody>
          <a:bodyPr/>
          <a:lstStyle/>
          <a:p>
            <a:r>
              <a:rPr lang="en-US" dirty="0"/>
              <a:t>Requirements for a diagnosis of heart failure</a:t>
            </a:r>
          </a:p>
        </p:txBody>
      </p:sp>
      <p:pic>
        <p:nvPicPr>
          <p:cNvPr id="4" name="Picture 2">
            <a:extLst>
              <a:ext uri="{FF2B5EF4-FFF2-40B4-BE49-F238E27FC236}">
                <a16:creationId xmlns:a16="http://schemas.microsoft.com/office/drawing/2014/main" id="{354AAE2B-11B7-4BCB-B006-9EB757471C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672" y="1124744"/>
            <a:ext cx="5366366" cy="50131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3">
            <a:extLst>
              <a:ext uri="{FF2B5EF4-FFF2-40B4-BE49-F238E27FC236}">
                <a16:creationId xmlns:a16="http://schemas.microsoft.com/office/drawing/2014/main" id="{99636EFD-FC0A-4E53-B00B-B6BBB81CE636}"/>
              </a:ext>
            </a:extLst>
          </p:cNvPr>
          <p:cNvSpPr txBox="1">
            <a:spLocks noChangeArrowheads="1"/>
          </p:cNvSpPr>
          <p:nvPr/>
        </p:nvSpPr>
        <p:spPr bwMode="auto">
          <a:xfrm>
            <a:off x="695400" y="6093296"/>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900" i="1" dirty="0">
                <a:solidFill>
                  <a:schemeClr val="tx2"/>
                </a:solidFill>
                <a:latin typeface="Arial Nova Cond" panose="020B0506020202020204" pitchFamily="34" charset="0"/>
              </a:rPr>
              <a:t>Journal of Cardiac Failure</a:t>
            </a:r>
            <a:r>
              <a:rPr lang="en-US" altLang="en-US" sz="900" dirty="0">
                <a:solidFill>
                  <a:schemeClr val="tx2"/>
                </a:solidFill>
                <a:latin typeface="Arial Nova Cond" panose="020B0506020202020204" pitchFamily="34" charset="0"/>
              </a:rPr>
              <a:t> DOI: (10.1016/j.cardfail.2021.01.022) </a:t>
            </a:r>
          </a:p>
        </p:txBody>
      </p:sp>
    </p:spTree>
    <p:extLst>
      <p:ext uri="{BB962C8B-B14F-4D97-AF65-F5344CB8AC3E}">
        <p14:creationId xmlns:p14="http://schemas.microsoft.com/office/powerpoint/2010/main" val="3103566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F01A4F64-D10C-4FA3-A561-0C1C9083E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6" y="90440"/>
            <a:ext cx="9899300" cy="6086523"/>
          </a:xfrm>
          <a:prstGeom prst="rect">
            <a:avLst/>
          </a:prstGeom>
        </p:spPr>
      </p:pic>
      <p:sp>
        <p:nvSpPr>
          <p:cNvPr id="5" name="TextBox 4">
            <a:extLst>
              <a:ext uri="{FF2B5EF4-FFF2-40B4-BE49-F238E27FC236}">
                <a16:creationId xmlns:a16="http://schemas.microsoft.com/office/drawing/2014/main" id="{47321371-8EB8-43BA-81B6-DADBAAA2A9BC}"/>
              </a:ext>
            </a:extLst>
          </p:cNvPr>
          <p:cNvSpPr txBox="1"/>
          <p:nvPr/>
        </p:nvSpPr>
        <p:spPr>
          <a:xfrm>
            <a:off x="2593435" y="1690688"/>
            <a:ext cx="6158289" cy="2862322"/>
          </a:xfrm>
          <a:prstGeom prst="rect">
            <a:avLst/>
          </a:prstGeom>
          <a:noFill/>
        </p:spPr>
        <p:txBody>
          <a:bodyPr wrap="none" rtlCol="0">
            <a:spAutoFit/>
          </a:bodyPr>
          <a:lstStyle/>
          <a:p>
            <a:r>
              <a:rPr lang="en-CA" sz="3600" b="1" dirty="0">
                <a:solidFill>
                  <a:schemeClr val="tx1"/>
                </a:solidFill>
                <a:highlight>
                  <a:srgbClr val="FFFF00"/>
                </a:highlight>
                <a:latin typeface="Arial Nova Cond" panose="020B0506020202020204" pitchFamily="34" charset="0"/>
              </a:rPr>
              <a:t>HF diagnosed by any of:</a:t>
            </a:r>
          </a:p>
          <a:p>
            <a:r>
              <a:rPr lang="en-CA" sz="3600" b="1" dirty="0">
                <a:solidFill>
                  <a:schemeClr val="tx1"/>
                </a:solidFill>
                <a:highlight>
                  <a:srgbClr val="FFFF00"/>
                </a:highlight>
                <a:latin typeface="Arial Nova Cond" panose="020B0506020202020204" pitchFamily="34" charset="0"/>
              </a:rPr>
              <a:t>PCWP &gt; 15 mmHg at rest</a:t>
            </a:r>
          </a:p>
          <a:p>
            <a:r>
              <a:rPr lang="en-CA" sz="3600" b="1" dirty="0">
                <a:solidFill>
                  <a:schemeClr val="tx1"/>
                </a:solidFill>
                <a:highlight>
                  <a:srgbClr val="FFFF00"/>
                </a:highlight>
                <a:latin typeface="Arial Nova Cond" panose="020B0506020202020204" pitchFamily="34" charset="0"/>
              </a:rPr>
              <a:t>PCWP &gt; 25 mmHg during stress</a:t>
            </a:r>
          </a:p>
          <a:p>
            <a:r>
              <a:rPr lang="en-CA" sz="3600" b="1" dirty="0">
                <a:solidFill>
                  <a:schemeClr val="tx1"/>
                </a:solidFill>
                <a:highlight>
                  <a:srgbClr val="FFFF00"/>
                </a:highlight>
                <a:latin typeface="Arial Nova Cond" panose="020B0506020202020204" pitchFamily="34" charset="0"/>
              </a:rPr>
              <a:t>ΔPCWP/ ΔCO &gt; 2 during stress</a:t>
            </a:r>
          </a:p>
          <a:p>
            <a:endParaRPr lang="en-CA" sz="3600" b="1" dirty="0">
              <a:solidFill>
                <a:schemeClr val="tx1"/>
              </a:solidFill>
              <a:latin typeface="Arial Nova Cond" panose="020B0506020202020204" pitchFamily="34" charset="0"/>
            </a:endParaRPr>
          </a:p>
        </p:txBody>
      </p:sp>
    </p:spTree>
    <p:extLst>
      <p:ext uri="{BB962C8B-B14F-4D97-AF65-F5344CB8AC3E}">
        <p14:creationId xmlns:p14="http://schemas.microsoft.com/office/powerpoint/2010/main" val="388256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403C1B-690C-4727-AFF4-FC6559FCFB28}"/>
              </a:ext>
            </a:extLst>
          </p:cNvPr>
          <p:cNvPicPr>
            <a:picLocks noChangeAspect="1"/>
          </p:cNvPicPr>
          <p:nvPr/>
        </p:nvPicPr>
        <p:blipFill>
          <a:blip r:embed="rId3"/>
          <a:stretch>
            <a:fillRect/>
          </a:stretch>
        </p:blipFill>
        <p:spPr>
          <a:xfrm>
            <a:off x="1127448" y="332656"/>
            <a:ext cx="9772650" cy="5479256"/>
          </a:xfrm>
          <a:prstGeom prst="rect">
            <a:avLst/>
          </a:prstGeom>
        </p:spPr>
      </p:pic>
      <p:sp>
        <p:nvSpPr>
          <p:cNvPr id="5" name="TextBox 4">
            <a:extLst>
              <a:ext uri="{FF2B5EF4-FFF2-40B4-BE49-F238E27FC236}">
                <a16:creationId xmlns:a16="http://schemas.microsoft.com/office/drawing/2014/main" id="{E13EE998-7BD4-404E-8B1B-79C85C92FAA1}"/>
              </a:ext>
            </a:extLst>
          </p:cNvPr>
          <p:cNvSpPr txBox="1"/>
          <p:nvPr/>
        </p:nvSpPr>
        <p:spPr>
          <a:xfrm>
            <a:off x="1415481" y="5065590"/>
            <a:ext cx="5061112" cy="1200329"/>
          </a:xfrm>
          <a:prstGeom prst="rect">
            <a:avLst/>
          </a:prstGeom>
          <a:noFill/>
        </p:spPr>
        <p:txBody>
          <a:bodyPr wrap="square" rtlCol="0">
            <a:spAutoFit/>
          </a:bodyPr>
          <a:lstStyle/>
          <a:p>
            <a:pPr algn="ctr"/>
            <a:r>
              <a:rPr lang="en-CA" sz="3600" b="1" u="sng" dirty="0">
                <a:solidFill>
                  <a:srgbClr val="FF0000"/>
                </a:solidFill>
              </a:rPr>
              <a:t>Mrs. </a:t>
            </a:r>
            <a:r>
              <a:rPr lang="en-CA" sz="3600" b="1" u="sng" dirty="0" err="1">
                <a:solidFill>
                  <a:srgbClr val="FF0000"/>
                </a:solidFill>
              </a:rPr>
              <a:t>Disnea</a:t>
            </a:r>
            <a:r>
              <a:rPr lang="en-CA" sz="3600" b="1" u="sng" dirty="0">
                <a:solidFill>
                  <a:srgbClr val="FF0000"/>
                </a:solidFill>
              </a:rPr>
              <a:t> has: 4 points</a:t>
            </a:r>
          </a:p>
          <a:p>
            <a:pPr algn="ctr"/>
            <a:r>
              <a:rPr lang="en-CA" sz="3600" b="1" u="sng" dirty="0">
                <a:solidFill>
                  <a:srgbClr val="FF0000"/>
                </a:solidFill>
              </a:rPr>
              <a:t>Intermediate risk (2-6)</a:t>
            </a:r>
          </a:p>
        </p:txBody>
      </p:sp>
      <p:sp>
        <p:nvSpPr>
          <p:cNvPr id="6" name="Arrow: Left 5">
            <a:extLst>
              <a:ext uri="{FF2B5EF4-FFF2-40B4-BE49-F238E27FC236}">
                <a16:creationId xmlns:a16="http://schemas.microsoft.com/office/drawing/2014/main" id="{356921FF-4C79-4784-8A23-155C3087C0B1}"/>
              </a:ext>
            </a:extLst>
          </p:cNvPr>
          <p:cNvSpPr/>
          <p:nvPr/>
        </p:nvSpPr>
        <p:spPr>
          <a:xfrm>
            <a:off x="10936907" y="1395166"/>
            <a:ext cx="541679" cy="196553"/>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Left 6">
            <a:extLst>
              <a:ext uri="{FF2B5EF4-FFF2-40B4-BE49-F238E27FC236}">
                <a16:creationId xmlns:a16="http://schemas.microsoft.com/office/drawing/2014/main" id="{85EE1ACA-180B-496D-B5B8-436D6983F24E}"/>
              </a:ext>
            </a:extLst>
          </p:cNvPr>
          <p:cNvSpPr/>
          <p:nvPr/>
        </p:nvSpPr>
        <p:spPr>
          <a:xfrm>
            <a:off x="10936907" y="2241203"/>
            <a:ext cx="541679" cy="196553"/>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rrow: Left 7">
            <a:extLst>
              <a:ext uri="{FF2B5EF4-FFF2-40B4-BE49-F238E27FC236}">
                <a16:creationId xmlns:a16="http://schemas.microsoft.com/office/drawing/2014/main" id="{C5980257-33E3-49D0-A77A-F51CF0992A42}"/>
              </a:ext>
            </a:extLst>
          </p:cNvPr>
          <p:cNvSpPr/>
          <p:nvPr/>
        </p:nvSpPr>
        <p:spPr>
          <a:xfrm>
            <a:off x="10928361" y="2762498"/>
            <a:ext cx="541679" cy="196553"/>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Left 8">
            <a:extLst>
              <a:ext uri="{FF2B5EF4-FFF2-40B4-BE49-F238E27FC236}">
                <a16:creationId xmlns:a16="http://schemas.microsoft.com/office/drawing/2014/main" id="{4248B4B9-00E3-4EA8-92D1-8CA46377D771}"/>
              </a:ext>
            </a:extLst>
          </p:cNvPr>
          <p:cNvSpPr/>
          <p:nvPr/>
        </p:nvSpPr>
        <p:spPr>
          <a:xfrm>
            <a:off x="10934058" y="3283793"/>
            <a:ext cx="541679" cy="196553"/>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415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18A68-5D7E-4848-AC1E-0AC16C8551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6DDEB4-4D84-4E32-BD18-7ED2A4F37F7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9E8AD22-EEF4-45A3-9EA7-F28317EAAE74}"/>
              </a:ext>
            </a:extLst>
          </p:cNvPr>
          <p:cNvPicPr>
            <a:picLocks noChangeAspect="1"/>
          </p:cNvPicPr>
          <p:nvPr/>
        </p:nvPicPr>
        <p:blipFill>
          <a:blip r:embed="rId3"/>
          <a:stretch>
            <a:fillRect/>
          </a:stretch>
        </p:blipFill>
        <p:spPr>
          <a:xfrm>
            <a:off x="24077" y="14768"/>
            <a:ext cx="12120595" cy="6294552"/>
          </a:xfrm>
          <a:prstGeom prst="rect">
            <a:avLst/>
          </a:prstGeom>
        </p:spPr>
      </p:pic>
    </p:spTree>
    <p:extLst>
      <p:ext uri="{BB962C8B-B14F-4D97-AF65-F5344CB8AC3E}">
        <p14:creationId xmlns:p14="http://schemas.microsoft.com/office/powerpoint/2010/main" val="1314529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21D6C-19CC-4F0F-91BE-797C49B520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ABC90A-A9A8-4160-9903-8116E3CE7B4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1689C58-F804-41A4-AD34-8E72CD9A2547}"/>
              </a:ext>
            </a:extLst>
          </p:cNvPr>
          <p:cNvPicPr>
            <a:picLocks noChangeAspect="1"/>
          </p:cNvPicPr>
          <p:nvPr/>
        </p:nvPicPr>
        <p:blipFill>
          <a:blip r:embed="rId3"/>
          <a:stretch>
            <a:fillRect/>
          </a:stretch>
        </p:blipFill>
        <p:spPr>
          <a:xfrm>
            <a:off x="-6009" y="0"/>
            <a:ext cx="12150681" cy="6793831"/>
          </a:xfrm>
          <a:prstGeom prst="rect">
            <a:avLst/>
          </a:prstGeom>
        </p:spPr>
      </p:pic>
      <p:sp>
        <p:nvSpPr>
          <p:cNvPr id="5" name="Arrow: Left 4">
            <a:extLst>
              <a:ext uri="{FF2B5EF4-FFF2-40B4-BE49-F238E27FC236}">
                <a16:creationId xmlns:a16="http://schemas.microsoft.com/office/drawing/2014/main" id="{D4B8C02D-9E49-4367-95DB-D0672A8EDA27}"/>
              </a:ext>
            </a:extLst>
          </p:cNvPr>
          <p:cNvSpPr/>
          <p:nvPr/>
        </p:nvSpPr>
        <p:spPr>
          <a:xfrm>
            <a:off x="10496018" y="2247544"/>
            <a:ext cx="541679" cy="196553"/>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Left 5">
            <a:extLst>
              <a:ext uri="{FF2B5EF4-FFF2-40B4-BE49-F238E27FC236}">
                <a16:creationId xmlns:a16="http://schemas.microsoft.com/office/drawing/2014/main" id="{8A52528E-57D7-4ECD-94F2-EBA5536CD7C2}"/>
              </a:ext>
            </a:extLst>
          </p:cNvPr>
          <p:cNvSpPr/>
          <p:nvPr/>
        </p:nvSpPr>
        <p:spPr>
          <a:xfrm>
            <a:off x="10496018" y="3157671"/>
            <a:ext cx="541679" cy="196553"/>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Left 6">
            <a:extLst>
              <a:ext uri="{FF2B5EF4-FFF2-40B4-BE49-F238E27FC236}">
                <a16:creationId xmlns:a16="http://schemas.microsoft.com/office/drawing/2014/main" id="{41161A45-4E0D-4AE5-9920-159E2DA527EF}"/>
              </a:ext>
            </a:extLst>
          </p:cNvPr>
          <p:cNvSpPr/>
          <p:nvPr/>
        </p:nvSpPr>
        <p:spPr>
          <a:xfrm>
            <a:off x="10496017" y="3623417"/>
            <a:ext cx="541679" cy="196553"/>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3097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9E2A9F-0C37-44CA-B39B-9CACF005F739}"/>
              </a:ext>
            </a:extLst>
          </p:cNvPr>
          <p:cNvSpPr/>
          <p:nvPr/>
        </p:nvSpPr>
        <p:spPr>
          <a:xfrm>
            <a:off x="10704512" y="5445224"/>
            <a:ext cx="136815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46522-439E-4E40-8F30-8D8B25D777E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CE44F6D-6F76-4CE3-A6B6-B37EAB847AA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98BA2ED-AA45-4B78-9EE9-2B2224BB96EB}"/>
              </a:ext>
            </a:extLst>
          </p:cNvPr>
          <p:cNvPicPr>
            <a:picLocks noChangeAspect="1"/>
          </p:cNvPicPr>
          <p:nvPr/>
        </p:nvPicPr>
        <p:blipFill>
          <a:blip r:embed="rId3"/>
          <a:stretch>
            <a:fillRect/>
          </a:stretch>
        </p:blipFill>
        <p:spPr>
          <a:xfrm>
            <a:off x="474987" y="0"/>
            <a:ext cx="11242025" cy="6669360"/>
          </a:xfrm>
          <a:prstGeom prst="rect">
            <a:avLst/>
          </a:prstGeom>
        </p:spPr>
      </p:pic>
    </p:spTree>
    <p:extLst>
      <p:ext uri="{BB962C8B-B14F-4D97-AF65-F5344CB8AC3E}">
        <p14:creationId xmlns:p14="http://schemas.microsoft.com/office/powerpoint/2010/main" val="193236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99BF02-5563-4956-AF04-CAB64DB578ED}"/>
              </a:ext>
            </a:extLst>
          </p:cNvPr>
          <p:cNvSpPr/>
          <p:nvPr/>
        </p:nvSpPr>
        <p:spPr>
          <a:xfrm>
            <a:off x="10704512" y="5445224"/>
            <a:ext cx="136815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D9C58F-6939-4F77-84BD-1EE4C5593052}"/>
              </a:ext>
            </a:extLst>
          </p:cNvPr>
          <p:cNvPicPr>
            <a:picLocks noChangeAspect="1"/>
          </p:cNvPicPr>
          <p:nvPr/>
        </p:nvPicPr>
        <p:blipFill>
          <a:blip r:embed="rId3"/>
          <a:stretch>
            <a:fillRect/>
          </a:stretch>
        </p:blipFill>
        <p:spPr>
          <a:xfrm>
            <a:off x="794143" y="1142962"/>
            <a:ext cx="10603713" cy="5148918"/>
          </a:xfrm>
          <a:prstGeom prst="rect">
            <a:avLst/>
          </a:prstGeom>
        </p:spPr>
      </p:pic>
      <p:sp>
        <p:nvSpPr>
          <p:cNvPr id="2" name="Title 1">
            <a:extLst>
              <a:ext uri="{FF2B5EF4-FFF2-40B4-BE49-F238E27FC236}">
                <a16:creationId xmlns:a16="http://schemas.microsoft.com/office/drawing/2014/main" id="{98CEF4E9-4CC5-4045-9EE2-DEB232169E00}"/>
              </a:ext>
            </a:extLst>
          </p:cNvPr>
          <p:cNvSpPr>
            <a:spLocks noGrp="1"/>
          </p:cNvSpPr>
          <p:nvPr>
            <p:ph type="title"/>
          </p:nvPr>
        </p:nvSpPr>
        <p:spPr/>
        <p:txBody>
          <a:bodyPr/>
          <a:lstStyle/>
          <a:p>
            <a:r>
              <a:rPr lang="en-US" dirty="0"/>
              <a:t>Step E</a:t>
            </a:r>
          </a:p>
        </p:txBody>
      </p:sp>
      <p:sp>
        <p:nvSpPr>
          <p:cNvPr id="5" name="Arrow: Left 4">
            <a:extLst>
              <a:ext uri="{FF2B5EF4-FFF2-40B4-BE49-F238E27FC236}">
                <a16:creationId xmlns:a16="http://schemas.microsoft.com/office/drawing/2014/main" id="{4B2C7074-C77D-40DD-B64E-729D6729FD02}"/>
              </a:ext>
            </a:extLst>
          </p:cNvPr>
          <p:cNvSpPr/>
          <p:nvPr/>
        </p:nvSpPr>
        <p:spPr>
          <a:xfrm>
            <a:off x="3431704" y="3131949"/>
            <a:ext cx="541679" cy="19655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Left 5">
            <a:extLst>
              <a:ext uri="{FF2B5EF4-FFF2-40B4-BE49-F238E27FC236}">
                <a16:creationId xmlns:a16="http://schemas.microsoft.com/office/drawing/2014/main" id="{4A848FF1-EDDF-471B-8C0C-2F284A480588}"/>
              </a:ext>
            </a:extLst>
          </p:cNvPr>
          <p:cNvSpPr/>
          <p:nvPr/>
        </p:nvSpPr>
        <p:spPr>
          <a:xfrm>
            <a:off x="3403561" y="3619144"/>
            <a:ext cx="541679" cy="19655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Left 6">
            <a:extLst>
              <a:ext uri="{FF2B5EF4-FFF2-40B4-BE49-F238E27FC236}">
                <a16:creationId xmlns:a16="http://schemas.microsoft.com/office/drawing/2014/main" id="{6229B08B-269E-4340-AB50-9BE6FC8114EF}"/>
              </a:ext>
            </a:extLst>
          </p:cNvPr>
          <p:cNvSpPr/>
          <p:nvPr/>
        </p:nvSpPr>
        <p:spPr>
          <a:xfrm>
            <a:off x="6068286" y="5013176"/>
            <a:ext cx="541679" cy="19655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69298450-2DAE-4124-9FA2-6D0540631438}"/>
              </a:ext>
            </a:extLst>
          </p:cNvPr>
          <p:cNvSpPr txBox="1"/>
          <p:nvPr/>
        </p:nvSpPr>
        <p:spPr>
          <a:xfrm>
            <a:off x="6744072" y="4609564"/>
            <a:ext cx="4866717" cy="1200329"/>
          </a:xfrm>
          <a:prstGeom prst="rect">
            <a:avLst/>
          </a:prstGeom>
          <a:noFill/>
        </p:spPr>
        <p:txBody>
          <a:bodyPr wrap="none" rtlCol="0">
            <a:spAutoFit/>
          </a:bodyPr>
          <a:lstStyle/>
          <a:p>
            <a:pPr algn="ctr"/>
            <a:r>
              <a:rPr lang="en-CA" sz="3600" b="1" u="sng" dirty="0" err="1">
                <a:solidFill>
                  <a:srgbClr val="FF0000"/>
                </a:solidFill>
                <a:latin typeface="Arial Nova Cond" panose="020B0506020202020204" pitchFamily="34" charset="0"/>
              </a:rPr>
              <a:t>Mrs</a:t>
            </a:r>
            <a:r>
              <a:rPr lang="en-CA" sz="3600" b="1" u="sng" dirty="0">
                <a:solidFill>
                  <a:srgbClr val="FF0000"/>
                </a:solidFill>
                <a:latin typeface="Arial Nova Cond" panose="020B0506020202020204" pitchFamily="34" charset="0"/>
              </a:rPr>
              <a:t> </a:t>
            </a:r>
            <a:r>
              <a:rPr lang="en-CA" sz="3600" b="1" u="sng" dirty="0" err="1">
                <a:solidFill>
                  <a:srgbClr val="FF0000"/>
                </a:solidFill>
                <a:latin typeface="Arial Nova Cond" panose="020B0506020202020204" pitchFamily="34" charset="0"/>
              </a:rPr>
              <a:t>Disnea</a:t>
            </a:r>
            <a:r>
              <a:rPr lang="en-CA" sz="3600" b="1" u="sng" dirty="0">
                <a:solidFill>
                  <a:srgbClr val="FF0000"/>
                </a:solidFill>
                <a:latin typeface="Arial Nova Cond" panose="020B0506020202020204" pitchFamily="34" charset="0"/>
              </a:rPr>
              <a:t> has: 5 points</a:t>
            </a:r>
          </a:p>
          <a:p>
            <a:pPr algn="ctr"/>
            <a:r>
              <a:rPr lang="en-CA" sz="3600" b="1" u="sng" dirty="0">
                <a:solidFill>
                  <a:srgbClr val="FF0000"/>
                </a:solidFill>
                <a:latin typeface="Arial Nova Cond" panose="020B0506020202020204" pitchFamily="34" charset="0"/>
              </a:rPr>
              <a:t>Looks like a wrap…</a:t>
            </a:r>
          </a:p>
        </p:txBody>
      </p:sp>
    </p:spTree>
    <p:extLst>
      <p:ext uri="{BB962C8B-B14F-4D97-AF65-F5344CB8AC3E}">
        <p14:creationId xmlns:p14="http://schemas.microsoft.com/office/powerpoint/2010/main" val="2159128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6757-EDCD-4798-988B-C02CB59FAD60}"/>
              </a:ext>
            </a:extLst>
          </p:cNvPr>
          <p:cNvSpPr>
            <a:spLocks noGrp="1"/>
          </p:cNvSpPr>
          <p:nvPr>
            <p:ph type="title"/>
          </p:nvPr>
        </p:nvSpPr>
        <p:spPr/>
        <p:txBody>
          <a:bodyPr/>
          <a:lstStyle/>
          <a:p>
            <a:r>
              <a:rPr lang="en-US" dirty="0"/>
              <a:t>Step F1</a:t>
            </a:r>
          </a:p>
        </p:txBody>
      </p:sp>
      <p:pic>
        <p:nvPicPr>
          <p:cNvPr id="5" name="Picture 4">
            <a:extLst>
              <a:ext uri="{FF2B5EF4-FFF2-40B4-BE49-F238E27FC236}">
                <a16:creationId xmlns:a16="http://schemas.microsoft.com/office/drawing/2014/main" id="{FDEB56BB-E48B-48C4-96CE-3FFF4995FFBB}"/>
              </a:ext>
            </a:extLst>
          </p:cNvPr>
          <p:cNvPicPr>
            <a:picLocks noChangeAspect="1"/>
          </p:cNvPicPr>
          <p:nvPr/>
        </p:nvPicPr>
        <p:blipFill>
          <a:blip r:embed="rId3"/>
          <a:stretch>
            <a:fillRect/>
          </a:stretch>
        </p:blipFill>
        <p:spPr>
          <a:xfrm>
            <a:off x="3359696" y="248275"/>
            <a:ext cx="7358955" cy="5928688"/>
          </a:xfrm>
          <a:prstGeom prst="rect">
            <a:avLst/>
          </a:prstGeom>
        </p:spPr>
      </p:pic>
    </p:spTree>
    <p:extLst>
      <p:ext uri="{BB962C8B-B14F-4D97-AF65-F5344CB8AC3E}">
        <p14:creationId xmlns:p14="http://schemas.microsoft.com/office/powerpoint/2010/main" val="105763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6;g81793161dd_0_25"/>
          <p:cNvSpPr txBox="1">
            <a:spLocks/>
          </p:cNvSpPr>
          <p:nvPr/>
        </p:nvSpPr>
        <p:spPr>
          <a:xfrm>
            <a:off x="556849" y="2247316"/>
            <a:ext cx="11078301" cy="1325700"/>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0"/>
              </a:spcAft>
            </a:pPr>
            <a:r>
              <a:rPr lang="en-CA" sz="2800" dirty="0">
                <a:solidFill>
                  <a:srgbClr val="FF0000"/>
                </a:solidFill>
                <a:latin typeface="Arial" panose="020B0604020202020204" pitchFamily="34" charset="0"/>
                <a:ea typeface="Calibri" panose="020F0502020204030204" pitchFamily="34" charset="0"/>
                <a:cs typeface="Calibri" panose="020F0502020204030204" pitchFamily="34" charset="0"/>
              </a:rPr>
              <a:t> </a:t>
            </a:r>
            <a:endParaRPr lang="en-CA"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0"/>
              </a:spcBef>
            </a:pPr>
            <a:endParaRPr lang="en-US" sz="4000" b="1" dirty="0">
              <a:latin typeface="Arial Nova Cond" panose="020B0506020202020204" pitchFamily="34" charset="0"/>
            </a:endParaRPr>
          </a:p>
          <a:p>
            <a:pPr algn="ctr">
              <a:lnSpc>
                <a:spcPct val="120000"/>
              </a:lnSpc>
              <a:spcBef>
                <a:spcPts val="0"/>
              </a:spcBef>
            </a:pPr>
            <a:r>
              <a:rPr lang="en-US" b="1" dirty="0">
                <a:latin typeface="Arial Nova Cond" panose="020B0506020202020204" pitchFamily="34" charset="0"/>
              </a:rPr>
              <a:t>Screening + Diagnosis in </a:t>
            </a:r>
            <a:r>
              <a:rPr lang="en-US" b="1" dirty="0" err="1">
                <a:latin typeface="Arial Nova Cond" panose="020B0506020202020204" pitchFamily="34" charset="0"/>
              </a:rPr>
              <a:t>HFrEF</a:t>
            </a:r>
            <a:r>
              <a:rPr lang="en-US" b="1" dirty="0">
                <a:latin typeface="Arial Nova Cond" panose="020B0506020202020204" pitchFamily="34" charset="0"/>
              </a:rPr>
              <a:t> and </a:t>
            </a:r>
            <a:r>
              <a:rPr lang="en-US" b="1" dirty="0" err="1">
                <a:latin typeface="Arial Nova Cond" panose="020B0506020202020204" pitchFamily="34" charset="0"/>
              </a:rPr>
              <a:t>HFpEF</a:t>
            </a:r>
            <a:r>
              <a:rPr lang="en-US" b="1" dirty="0">
                <a:latin typeface="Arial Nova Cond" panose="020B0506020202020204" pitchFamily="34" charset="0"/>
              </a:rPr>
              <a:t>: Recognizing and managing risk factors</a:t>
            </a:r>
          </a:p>
          <a:p>
            <a:pPr algn="ctr">
              <a:lnSpc>
                <a:spcPct val="120000"/>
              </a:lnSpc>
              <a:spcBef>
                <a:spcPts val="0"/>
              </a:spcBef>
            </a:pPr>
            <a:r>
              <a:rPr lang="en-US" sz="2400" i="1" dirty="0">
                <a:latin typeface="Arial Nova Cond" panose="020B0506020202020204" pitchFamily="34" charset="0"/>
              </a:rPr>
              <a:t>Guidance from the CCS/CHFS 2021 Heart Failure Guideline Panel</a:t>
            </a:r>
          </a:p>
          <a:p>
            <a:pPr algn="ctr">
              <a:lnSpc>
                <a:spcPct val="120000"/>
              </a:lnSpc>
              <a:spcBef>
                <a:spcPts val="0"/>
              </a:spcBef>
            </a:pPr>
            <a:endParaRPr lang="en-US" sz="3200" b="1" dirty="0">
              <a:latin typeface="Arial Nova Cond" panose="020B0506020202020204" pitchFamily="34" charset="0"/>
            </a:endParaRPr>
          </a:p>
          <a:p>
            <a:pPr algn="ctr">
              <a:lnSpc>
                <a:spcPct val="120000"/>
              </a:lnSpc>
              <a:spcBef>
                <a:spcPts val="0"/>
              </a:spcBef>
            </a:pPr>
            <a:r>
              <a:rPr lang="en-US" sz="3200" b="1" dirty="0">
                <a:latin typeface="Arial Nova Cond" panose="020B0506020202020204" pitchFamily="34" charset="0"/>
              </a:rPr>
              <a:t>May 19, 2021</a:t>
            </a:r>
          </a:p>
        </p:txBody>
      </p:sp>
    </p:spTree>
    <p:extLst>
      <p:ext uri="{BB962C8B-B14F-4D97-AF65-F5344CB8AC3E}">
        <p14:creationId xmlns:p14="http://schemas.microsoft.com/office/powerpoint/2010/main" val="4061425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721C4D-2DB6-416B-AEF6-9D75FFD36C53}"/>
              </a:ext>
            </a:extLst>
          </p:cNvPr>
          <p:cNvSpPr/>
          <p:nvPr/>
        </p:nvSpPr>
        <p:spPr>
          <a:xfrm>
            <a:off x="10704512" y="5445224"/>
            <a:ext cx="136815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875C6B6-7285-457E-A131-04444C2E7BC7}"/>
              </a:ext>
            </a:extLst>
          </p:cNvPr>
          <p:cNvPicPr>
            <a:picLocks noChangeAspect="1"/>
          </p:cNvPicPr>
          <p:nvPr/>
        </p:nvPicPr>
        <p:blipFill>
          <a:blip r:embed="rId3"/>
          <a:stretch>
            <a:fillRect/>
          </a:stretch>
        </p:blipFill>
        <p:spPr>
          <a:xfrm>
            <a:off x="818605" y="188640"/>
            <a:ext cx="10554789" cy="5937069"/>
          </a:xfrm>
          <a:prstGeom prst="rect">
            <a:avLst/>
          </a:prstGeom>
        </p:spPr>
      </p:pic>
      <p:sp>
        <p:nvSpPr>
          <p:cNvPr id="5" name="Oval 4">
            <a:extLst>
              <a:ext uri="{FF2B5EF4-FFF2-40B4-BE49-F238E27FC236}">
                <a16:creationId xmlns:a16="http://schemas.microsoft.com/office/drawing/2014/main" id="{1E38FFB7-A75A-4CDB-B462-98B67D9EFFEA}"/>
              </a:ext>
            </a:extLst>
          </p:cNvPr>
          <p:cNvSpPr/>
          <p:nvPr/>
        </p:nvSpPr>
        <p:spPr>
          <a:xfrm>
            <a:off x="3986613" y="1138231"/>
            <a:ext cx="2521009" cy="50420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35A37009-EF1C-4809-AB0F-016F4ECB3260}"/>
              </a:ext>
            </a:extLst>
          </p:cNvPr>
          <p:cNvSpPr/>
          <p:nvPr/>
        </p:nvSpPr>
        <p:spPr>
          <a:xfrm>
            <a:off x="3711724" y="2769054"/>
            <a:ext cx="2877084" cy="62954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857E34A9-C674-4CFC-95C2-11855891DBAC}"/>
              </a:ext>
            </a:extLst>
          </p:cNvPr>
          <p:cNvSpPr txBox="1"/>
          <p:nvPr/>
        </p:nvSpPr>
        <p:spPr>
          <a:xfrm>
            <a:off x="7087191" y="6093296"/>
            <a:ext cx="5015880" cy="261610"/>
          </a:xfrm>
          <a:prstGeom prst="rect">
            <a:avLst/>
          </a:prstGeom>
          <a:noFill/>
        </p:spPr>
        <p:txBody>
          <a:bodyPr wrap="square" rtlCol="0">
            <a:spAutoFit/>
          </a:bodyPr>
          <a:lstStyle/>
          <a:p>
            <a:pPr algn="r"/>
            <a:r>
              <a:rPr lang="en-US" sz="1100" i="1" dirty="0">
                <a:latin typeface="Arial Nova Cond" panose="020B0506020202020204" pitchFamily="34" charset="0"/>
              </a:rPr>
              <a:t>Circulation</a:t>
            </a:r>
            <a:r>
              <a:rPr lang="en-US" sz="1100" dirty="0">
                <a:latin typeface="Arial Nova Cond" panose="020B0506020202020204" pitchFamily="34" charset="0"/>
              </a:rPr>
              <a:t>. 2020; 142:1770-1780. DOI: 10.1161/CIRCULATIONAHA.119.041818</a:t>
            </a:r>
          </a:p>
        </p:txBody>
      </p:sp>
      <p:pic>
        <p:nvPicPr>
          <p:cNvPr id="17" name="Picture 16">
            <a:extLst>
              <a:ext uri="{FF2B5EF4-FFF2-40B4-BE49-F238E27FC236}">
                <a16:creationId xmlns:a16="http://schemas.microsoft.com/office/drawing/2014/main" id="{1E9A809C-A934-4378-8F13-A2700FB2B1A2}"/>
              </a:ext>
            </a:extLst>
          </p:cNvPr>
          <p:cNvPicPr>
            <a:picLocks noChangeAspect="1"/>
          </p:cNvPicPr>
          <p:nvPr/>
        </p:nvPicPr>
        <p:blipFill>
          <a:blip r:embed="rId4"/>
          <a:stretch>
            <a:fillRect/>
          </a:stretch>
        </p:blipFill>
        <p:spPr>
          <a:xfrm>
            <a:off x="7677173" y="2737852"/>
            <a:ext cx="4425898" cy="3020376"/>
          </a:xfrm>
          <a:prstGeom prst="rect">
            <a:avLst/>
          </a:prstGeom>
        </p:spPr>
      </p:pic>
      <p:sp>
        <p:nvSpPr>
          <p:cNvPr id="18" name="Arrow: Down 17">
            <a:extLst>
              <a:ext uri="{FF2B5EF4-FFF2-40B4-BE49-F238E27FC236}">
                <a16:creationId xmlns:a16="http://schemas.microsoft.com/office/drawing/2014/main" id="{3B78F96D-84E8-49F3-9D7E-6C9C76051658}"/>
              </a:ext>
            </a:extLst>
          </p:cNvPr>
          <p:cNvSpPr/>
          <p:nvPr/>
        </p:nvSpPr>
        <p:spPr>
          <a:xfrm>
            <a:off x="9481927" y="2204864"/>
            <a:ext cx="790537" cy="504056"/>
          </a:xfrm>
          <a:prstGeom prst="downArrow">
            <a:avLst/>
          </a:prstGeom>
          <a:solidFill>
            <a:srgbClr val="F33A4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E66E306-BACC-4804-BB23-9619B9F76AEE}"/>
              </a:ext>
            </a:extLst>
          </p:cNvPr>
          <p:cNvSpPr/>
          <p:nvPr/>
        </p:nvSpPr>
        <p:spPr>
          <a:xfrm>
            <a:off x="3986612" y="4824317"/>
            <a:ext cx="2521009" cy="504202"/>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496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8"/>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7"/>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8" grpId="0" animBg="1"/>
      <p:bldP spid="18" grpId="1"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Mrs. </a:t>
            </a:r>
            <a:r>
              <a:rPr lang="en-US" dirty="0" err="1"/>
              <a:t>Disnea</a:t>
            </a:r>
            <a:endParaRPr lang="en-US" i="1" dirty="0">
              <a:solidFill>
                <a:srgbClr val="F33A45"/>
              </a:solidFill>
            </a:endParaRPr>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232067" y="1301788"/>
            <a:ext cx="3398342" cy="17510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387242" y="1329831"/>
            <a:ext cx="3435916" cy="1729256"/>
          </a:xfrm>
          <a:prstGeom prst="rect">
            <a:avLst/>
          </a:prstGeom>
        </p:spPr>
        <p:txBody>
          <a:bodyPr wrap="square">
            <a:spAutoFit/>
          </a:bodyPr>
          <a:lstStyle/>
          <a:p>
            <a:pPr>
              <a:lnSpc>
                <a:spcPct val="110000"/>
              </a:lnSpc>
            </a:pPr>
            <a:r>
              <a:rPr lang="en-US" b="1" dirty="0">
                <a:latin typeface="Arial Nova Cond" panose="020B0506020202020204" pitchFamily="34" charset="0"/>
              </a:rPr>
              <a:t>72 year old female</a:t>
            </a:r>
            <a:endParaRPr lang="en-CA" b="1" dirty="0">
              <a:latin typeface="Arial Nova Cond" panose="020B0506020202020204" pitchFamily="34" charset="0"/>
            </a:endParaRPr>
          </a:p>
          <a:p>
            <a:pPr marL="214313" indent="-214313">
              <a:lnSpc>
                <a:spcPct val="110000"/>
              </a:lnSpc>
              <a:buFont typeface="Arial" panose="020B0604020202020204" pitchFamily="34" charset="0"/>
              <a:buChar char="•"/>
            </a:pPr>
            <a:r>
              <a:rPr lang="en-US" sz="1600" dirty="0">
                <a:latin typeface="Arial Narrow"/>
                <a:cs typeface="Arial Narrow"/>
              </a:rPr>
              <a:t>CKD 2</a:t>
            </a:r>
            <a:r>
              <a:rPr lang="en-US" sz="1600" dirty="0">
                <a:latin typeface="Arial Narrow"/>
                <a:cs typeface="Arial Narrow"/>
                <a:sym typeface="Symbol"/>
              </a:rPr>
              <a:t></a:t>
            </a:r>
            <a:r>
              <a:rPr lang="en-US" sz="1600" dirty="0">
                <a:latin typeface="Arial Narrow"/>
                <a:cs typeface="Arial Narrow"/>
              </a:rPr>
              <a:t> to T2DM and HTN</a:t>
            </a:r>
          </a:p>
          <a:p>
            <a:pPr marL="214313" indent="-214313">
              <a:lnSpc>
                <a:spcPct val="110000"/>
              </a:lnSpc>
              <a:buFont typeface="Arial" panose="020B0604020202020204" pitchFamily="34" charset="0"/>
              <a:buChar char="•"/>
            </a:pPr>
            <a:r>
              <a:rPr lang="en-US" sz="1600" dirty="0">
                <a:latin typeface="Arial Narrow"/>
                <a:cs typeface="Arial Narrow"/>
              </a:rPr>
              <a:t>Baseline NYHA I-II</a:t>
            </a:r>
          </a:p>
          <a:p>
            <a:pPr marL="214313" indent="-214313">
              <a:lnSpc>
                <a:spcPct val="110000"/>
              </a:lnSpc>
              <a:buFont typeface="Arial" panose="020B0604020202020204" pitchFamily="34" charset="0"/>
              <a:buChar char="•"/>
            </a:pPr>
            <a:r>
              <a:rPr lang="en-US" sz="1600" dirty="0">
                <a:latin typeface="Arial Narrow"/>
                <a:cs typeface="Arial Narrow"/>
              </a:rPr>
              <a:t>Slowly progressive SOB over last 6 months</a:t>
            </a:r>
          </a:p>
          <a:p>
            <a:pPr marL="214313" indent="-214313">
              <a:lnSpc>
                <a:spcPct val="110000"/>
              </a:lnSpc>
              <a:buFont typeface="Arial" panose="020B0604020202020204" pitchFamily="34" charset="0"/>
              <a:buChar char="•"/>
            </a:pPr>
            <a:r>
              <a:rPr lang="en-US" sz="1600" dirty="0">
                <a:latin typeface="Arial Narrow"/>
                <a:cs typeface="Arial Narrow"/>
              </a:rPr>
              <a:t>Precipitous decline in last 2 weeks</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793981" y="3140968"/>
            <a:ext cx="4836427" cy="17597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934193" y="3174823"/>
            <a:ext cx="4678251" cy="1695401"/>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arrow"/>
                <a:cs typeface="Arial Narrow"/>
              </a:rPr>
              <a:t>No other cardiac symptoms</a:t>
            </a:r>
          </a:p>
          <a:p>
            <a:pPr marL="214313" indent="-214313">
              <a:lnSpc>
                <a:spcPct val="110000"/>
              </a:lnSpc>
              <a:buFont typeface="Arial" panose="020B0604020202020204" pitchFamily="34" charset="0"/>
              <a:buChar char="•"/>
            </a:pPr>
            <a:r>
              <a:rPr lang="en-US" sz="1600" dirty="0">
                <a:latin typeface="Arial Narrow"/>
                <a:cs typeface="Arial Narrow"/>
              </a:rPr>
              <a:t>GP initiates work-up for ischemia (?angina)</a:t>
            </a:r>
          </a:p>
          <a:p>
            <a:pPr marL="214313" indent="-214313">
              <a:lnSpc>
                <a:spcPct val="110000"/>
              </a:lnSpc>
              <a:buFont typeface="Arial" panose="020B0604020202020204" pitchFamily="34" charset="0"/>
              <a:buChar char="•"/>
            </a:pPr>
            <a:r>
              <a:rPr lang="en-US" sz="1600" dirty="0">
                <a:latin typeface="Arial Narrow"/>
                <a:cs typeface="Arial Narrow"/>
              </a:rPr>
              <a:t>BP consistently above 145mmHg</a:t>
            </a:r>
          </a:p>
          <a:p>
            <a:pPr marL="671513" lvl="1" indent="-214313">
              <a:lnSpc>
                <a:spcPct val="110000"/>
              </a:lnSpc>
              <a:buFont typeface="Arial" panose="020B0604020202020204" pitchFamily="34" charset="0"/>
              <a:buChar char="•"/>
            </a:pPr>
            <a:r>
              <a:rPr lang="en-US" sz="1550" dirty="0">
                <a:latin typeface="Arial Narrow"/>
                <a:cs typeface="Arial Narrow"/>
              </a:rPr>
              <a:t>Amlodipine initiated and then stopped due to edema</a:t>
            </a:r>
          </a:p>
          <a:p>
            <a:pPr marL="214313" indent="-214313">
              <a:lnSpc>
                <a:spcPct val="110000"/>
              </a:lnSpc>
              <a:buFont typeface="Arial" panose="020B0604020202020204" pitchFamily="34" charset="0"/>
              <a:buChar char="•"/>
            </a:pPr>
            <a:r>
              <a:rPr lang="en-US" sz="1600" dirty="0">
                <a:latin typeface="Arial Narrow"/>
                <a:cs typeface="Arial Narrow"/>
              </a:rPr>
              <a:t>Physical exam otherwise remarkable for new irregularly irregular HR at 90 bpm and murmur of AS</a:t>
            </a:r>
          </a:p>
        </p:txBody>
      </p:sp>
      <p:sp>
        <p:nvSpPr>
          <p:cNvPr id="14" name="Rectangle: Rounded Corners 13">
            <a:extLst>
              <a:ext uri="{FF2B5EF4-FFF2-40B4-BE49-F238E27FC236}">
                <a16:creationId xmlns:a16="http://schemas.microsoft.com/office/drawing/2014/main" id="{BC7579CC-B528-4F5D-89DF-225F7C898583}"/>
              </a:ext>
            </a:extLst>
          </p:cNvPr>
          <p:cNvSpPr/>
          <p:nvPr/>
        </p:nvSpPr>
        <p:spPr>
          <a:xfrm>
            <a:off x="6294179" y="3298382"/>
            <a:ext cx="4836427" cy="2378316"/>
          </a:xfrm>
          <a:prstGeom prst="roundRect">
            <a:avLst/>
          </a:prstGeom>
          <a:noFill/>
          <a:ln w="28575">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773362" y="4988801"/>
            <a:ext cx="4836426" cy="124851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919266" y="5018580"/>
            <a:ext cx="4179774" cy="1218732"/>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p>
          <a:p>
            <a:pPr marL="214313" indent="-214313">
              <a:lnSpc>
                <a:spcPct val="110000"/>
              </a:lnSpc>
              <a:buFont typeface="Arial" panose="020B0604020202020204" pitchFamily="34" charset="0"/>
              <a:buChar char="•"/>
            </a:pPr>
            <a:r>
              <a:rPr lang="en-US" sz="1600" dirty="0">
                <a:latin typeface="Arial Narrow"/>
                <a:cs typeface="Arial Narrow"/>
              </a:rPr>
              <a:t>Metformin 1000 mg bid</a:t>
            </a:r>
          </a:p>
          <a:p>
            <a:pPr marL="214313" indent="-214313">
              <a:lnSpc>
                <a:spcPct val="110000"/>
              </a:lnSpc>
              <a:buFont typeface="Arial" panose="020B0604020202020204" pitchFamily="34" charset="0"/>
              <a:buChar char="•"/>
            </a:pPr>
            <a:r>
              <a:rPr lang="en-US" sz="1600" dirty="0">
                <a:latin typeface="Arial Narrow"/>
                <a:cs typeface="Arial Narrow"/>
              </a:rPr>
              <a:t>Valsartan 160 mg bid</a:t>
            </a:r>
          </a:p>
          <a:p>
            <a:pPr marL="214313" indent="-214313">
              <a:lnSpc>
                <a:spcPct val="110000"/>
              </a:lnSpc>
              <a:buFont typeface="Arial" panose="020B0604020202020204" pitchFamily="34" charset="0"/>
              <a:buChar char="•"/>
            </a:pPr>
            <a:r>
              <a:rPr lang="en-US" sz="1600" dirty="0">
                <a:latin typeface="Arial Narrow"/>
                <a:cs typeface="Arial Narrow"/>
              </a:rPr>
              <a:t>Rosuvastatin 10 mg od</a:t>
            </a:r>
          </a:p>
        </p:txBody>
      </p:sp>
      <p:sp>
        <p:nvSpPr>
          <p:cNvPr id="16" name="Rectangle: Rounded Corners 15">
            <a:extLst>
              <a:ext uri="{FF2B5EF4-FFF2-40B4-BE49-F238E27FC236}">
                <a16:creationId xmlns:a16="http://schemas.microsoft.com/office/drawing/2014/main" id="{ADCE8A1F-D7A5-4F7D-9167-9F5DEF556180}"/>
              </a:ext>
            </a:extLst>
          </p:cNvPr>
          <p:cNvSpPr/>
          <p:nvPr/>
        </p:nvSpPr>
        <p:spPr>
          <a:xfrm>
            <a:off x="6294179" y="1303775"/>
            <a:ext cx="4836427" cy="18870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23C94C0E-F746-4CF6-B8A8-12D26AEF7990}"/>
              </a:ext>
            </a:extLst>
          </p:cNvPr>
          <p:cNvSpPr/>
          <p:nvPr/>
        </p:nvSpPr>
        <p:spPr>
          <a:xfrm>
            <a:off x="6460768" y="1401184"/>
            <a:ext cx="4567779" cy="1729256"/>
          </a:xfrm>
          <a:prstGeom prst="rect">
            <a:avLst/>
          </a:prstGeom>
        </p:spPr>
        <p:txBody>
          <a:bodyPr wrap="square">
            <a:spAutoFit/>
          </a:bodyPr>
          <a:lstStyle/>
          <a:p>
            <a:pPr>
              <a:lnSpc>
                <a:spcPct val="110000"/>
              </a:lnSpc>
            </a:pPr>
            <a:r>
              <a:rPr lang="en-US" b="1" dirty="0">
                <a:latin typeface="Arial Nova Cond" panose="020B0506020202020204" pitchFamily="34" charset="0"/>
              </a:rPr>
              <a:t>Investigations</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eGFR 40 ml/min/m</a:t>
            </a:r>
            <a:r>
              <a:rPr kumimoji="0" lang="en-US" sz="1600" b="0" i="0" u="none" strike="noStrike" kern="1200" cap="none" spc="0" normalizeH="0" baseline="30000" noProof="0" dirty="0">
                <a:ln>
                  <a:noFill/>
                </a:ln>
                <a:solidFill>
                  <a:prstClr val="black"/>
                </a:solidFill>
                <a:effectLst/>
                <a:uLnTx/>
                <a:uFillTx/>
                <a:latin typeface="Arial Narrow"/>
                <a:ea typeface="+mn-ea"/>
                <a:cs typeface="Arial Narrow"/>
              </a:rPr>
              <a:t>2</a:t>
            </a: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  </a:t>
            </a:r>
            <a:endParaRPr kumimoji="0" lang="en-US" sz="1600" b="0" i="0" u="none" strike="noStrike" kern="1200" cap="none" spc="0" normalizeH="0" baseline="30000" noProof="0" dirty="0">
              <a:ln>
                <a:noFill/>
              </a:ln>
              <a:solidFill>
                <a:prstClr val="black"/>
              </a:solidFill>
              <a:effectLst/>
              <a:uLnTx/>
              <a:uFillTx/>
              <a:latin typeface="Arial Narrow"/>
              <a:ea typeface="+mn-ea"/>
              <a:cs typeface="Arial Narrow"/>
            </a:endParaRP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A1c 7.6 and ACR 10mg/mmol</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ECG: AF with HR 95 bpm and LVH</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Echo: mild AS, </a:t>
            </a:r>
            <a:r>
              <a:rPr kumimoji="0" lang="en-US" sz="1600" b="0" i="0" u="none" strike="noStrike" kern="1200" cap="none" spc="0" normalizeH="0" baseline="0" noProof="0" dirty="0">
                <a:ln>
                  <a:noFill/>
                </a:ln>
                <a:solidFill>
                  <a:prstClr val="black"/>
                </a:solidFill>
                <a:effectLst/>
                <a:uLnTx/>
                <a:uFillTx/>
                <a:latin typeface="Arial Narrow"/>
                <a:ea typeface="+mn-ea"/>
                <a:cs typeface="Arial Narrow"/>
                <a:sym typeface="Wingdings"/>
              </a:rPr>
              <a:t> </a:t>
            </a: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LA volume, LVH and LVEF 60%</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MPI: no ischemia, normal LVEF</a:t>
            </a:r>
          </a:p>
        </p:txBody>
      </p:sp>
      <p:sp>
        <p:nvSpPr>
          <p:cNvPr id="21" name="Rectangle 20">
            <a:extLst>
              <a:ext uri="{FF2B5EF4-FFF2-40B4-BE49-F238E27FC236}">
                <a16:creationId xmlns:a16="http://schemas.microsoft.com/office/drawing/2014/main" id="{7D5CC130-073E-440F-90FA-1C3793519F4D}"/>
              </a:ext>
            </a:extLst>
          </p:cNvPr>
          <p:cNvSpPr/>
          <p:nvPr/>
        </p:nvSpPr>
        <p:spPr>
          <a:xfrm>
            <a:off x="6460768" y="3356992"/>
            <a:ext cx="4567779" cy="2237087"/>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arrow"/>
                <a:cs typeface="Arial Narrow"/>
              </a:rPr>
              <a:t>Edema progresses despite stopping amlodipine</a:t>
            </a:r>
          </a:p>
          <a:p>
            <a:pPr marL="214313" indent="-214313">
              <a:lnSpc>
                <a:spcPct val="110000"/>
              </a:lnSpc>
              <a:buFont typeface="Arial" panose="020B0604020202020204" pitchFamily="34" charset="0"/>
              <a:buChar char="•"/>
            </a:pPr>
            <a:r>
              <a:rPr lang="en-US" sz="1600" dirty="0">
                <a:latin typeface="Arial Narrow"/>
                <a:cs typeface="Arial Narrow"/>
              </a:rPr>
              <a:t>Progressive functional decline with dyspnea at rest</a:t>
            </a:r>
          </a:p>
          <a:p>
            <a:pPr marL="214313" indent="-214313">
              <a:lnSpc>
                <a:spcPct val="110000"/>
              </a:lnSpc>
              <a:buFont typeface="Arial" panose="020B0604020202020204" pitchFamily="34" charset="0"/>
              <a:buChar char="•"/>
            </a:pPr>
            <a:r>
              <a:rPr lang="en-US" sz="1600" dirty="0">
                <a:latin typeface="Arial Narrow"/>
                <a:cs typeface="Arial Narrow"/>
              </a:rPr>
              <a:t>Presents to the ER</a:t>
            </a:r>
          </a:p>
          <a:p>
            <a:pPr marL="671513" lvl="1" indent="-214313">
              <a:lnSpc>
                <a:spcPct val="110000"/>
              </a:lnSpc>
              <a:buFont typeface="Arial" panose="020B0604020202020204" pitchFamily="34" charset="0"/>
              <a:buChar char="•"/>
            </a:pPr>
            <a:r>
              <a:rPr lang="en-US" sz="1550" dirty="0">
                <a:latin typeface="Arial Narrow"/>
                <a:cs typeface="Arial Narrow"/>
              </a:rPr>
              <a:t>CXR shows pulmonary edema</a:t>
            </a:r>
          </a:p>
          <a:p>
            <a:pPr marL="671513" lvl="1" indent="-214313">
              <a:lnSpc>
                <a:spcPct val="110000"/>
              </a:lnSpc>
              <a:buFont typeface="Arial" panose="020B0604020202020204" pitchFamily="34" charset="0"/>
              <a:buChar char="•"/>
            </a:pPr>
            <a:r>
              <a:rPr lang="en-US" sz="1550" dirty="0">
                <a:latin typeface="Arial Narrow"/>
                <a:cs typeface="Arial Narrow"/>
              </a:rPr>
              <a:t>ECG shows AF with rapid ventricular response</a:t>
            </a:r>
          </a:p>
          <a:p>
            <a:pPr marL="671513" lvl="1" indent="-214313">
              <a:lnSpc>
                <a:spcPct val="110000"/>
              </a:lnSpc>
              <a:buFont typeface="Arial" panose="020B0604020202020204" pitchFamily="34" charset="0"/>
              <a:buChar char="•"/>
            </a:pPr>
            <a:r>
              <a:rPr lang="en-US" sz="1550" dirty="0">
                <a:latin typeface="Arial Narrow"/>
                <a:cs typeface="Arial Narrow"/>
              </a:rPr>
              <a:t>eGFR now 30 ml/min/m</a:t>
            </a:r>
            <a:r>
              <a:rPr lang="en-US" sz="1550" baseline="30000" dirty="0">
                <a:latin typeface="Arial Narrow"/>
                <a:cs typeface="Arial Narrow"/>
              </a:rPr>
              <a:t>2</a:t>
            </a:r>
            <a:r>
              <a:rPr lang="en-US" sz="1550" dirty="0">
                <a:latin typeface="Arial Narrow"/>
                <a:cs typeface="Arial Narrow"/>
              </a:rPr>
              <a:t>  </a:t>
            </a:r>
          </a:p>
          <a:p>
            <a:pPr marL="214313" indent="-214313">
              <a:lnSpc>
                <a:spcPct val="110000"/>
              </a:lnSpc>
              <a:buFont typeface="Arial" panose="020B0604020202020204" pitchFamily="34" charset="0"/>
              <a:buChar char="•"/>
            </a:pPr>
            <a:r>
              <a:rPr lang="en-US" sz="1600" dirty="0">
                <a:latin typeface="Arial Narrow"/>
                <a:cs typeface="Arial Narrow"/>
              </a:rPr>
              <a:t>Diagnosed with heart failure and new AF</a:t>
            </a:r>
          </a:p>
          <a:p>
            <a:pPr marL="671513" lvl="1" indent="-214313">
              <a:lnSpc>
                <a:spcPct val="110000"/>
              </a:lnSpc>
              <a:buFont typeface="Arial" panose="020B0604020202020204" pitchFamily="34" charset="0"/>
              <a:buChar char="•"/>
            </a:pPr>
            <a:r>
              <a:rPr lang="en-US" sz="1550" dirty="0">
                <a:latin typeface="Arial Narrow"/>
                <a:cs typeface="Arial Narrow"/>
              </a:rPr>
              <a:t>Admitted to hospital and initiated on iv diuretics</a:t>
            </a:r>
          </a:p>
        </p:txBody>
      </p:sp>
      <p:sp>
        <p:nvSpPr>
          <p:cNvPr id="23" name="TextBox 22">
            <a:extLst>
              <a:ext uri="{FF2B5EF4-FFF2-40B4-BE49-F238E27FC236}">
                <a16:creationId xmlns:a16="http://schemas.microsoft.com/office/drawing/2014/main" id="{95B56C40-6ADA-4AC8-A26E-AE9023AF28F6}"/>
              </a:ext>
            </a:extLst>
          </p:cNvPr>
          <p:cNvSpPr txBox="1"/>
          <p:nvPr/>
        </p:nvSpPr>
        <p:spPr>
          <a:xfrm>
            <a:off x="6460768" y="5784224"/>
            <a:ext cx="3961341" cy="400110"/>
          </a:xfrm>
          <a:prstGeom prst="rect">
            <a:avLst/>
          </a:prstGeom>
          <a:noFill/>
        </p:spPr>
        <p:txBody>
          <a:bodyPr wrap="none" rtlCol="0">
            <a:spAutoFit/>
          </a:bodyPr>
          <a:lstStyle/>
          <a:p>
            <a:pPr hangingPunct="1"/>
            <a:r>
              <a:rPr lang="en-US" sz="2000" b="1" i="1" kern="1200" dirty="0">
                <a:solidFill>
                  <a:srgbClr val="E51D2A"/>
                </a:solidFill>
                <a:latin typeface="Arial"/>
                <a:ea typeface="+mn-ea"/>
                <a:cs typeface="+mn-cs"/>
              </a:rPr>
              <a:t>Could this have been avoided?</a:t>
            </a:r>
          </a:p>
        </p:txBody>
      </p:sp>
      <p:sp>
        <p:nvSpPr>
          <p:cNvPr id="18" name="TextBox 17">
            <a:extLst>
              <a:ext uri="{FF2B5EF4-FFF2-40B4-BE49-F238E27FC236}">
                <a16:creationId xmlns:a16="http://schemas.microsoft.com/office/drawing/2014/main" id="{3E1129E1-A0D8-45E7-B6D5-6EAC84FDB959}"/>
              </a:ext>
            </a:extLst>
          </p:cNvPr>
          <p:cNvSpPr txBox="1"/>
          <p:nvPr/>
        </p:nvSpPr>
        <p:spPr>
          <a:xfrm rot="20184443">
            <a:off x="1079619" y="2535278"/>
            <a:ext cx="10030310" cy="923330"/>
          </a:xfrm>
          <a:prstGeom prst="rect">
            <a:avLst/>
          </a:prstGeom>
          <a:noFill/>
        </p:spPr>
        <p:txBody>
          <a:bodyPr wrap="none" rtlCol="0">
            <a:spAutoFit/>
          </a:bodyPr>
          <a:lstStyle/>
          <a:p>
            <a:r>
              <a:rPr lang="en-CA" sz="5400" b="1" i="1" u="sng" dirty="0">
                <a:solidFill>
                  <a:srgbClr val="FF0000"/>
                </a:solidFill>
                <a:effectLst>
                  <a:glow rad="63500">
                    <a:schemeClr val="bg1">
                      <a:alpha val="40000"/>
                    </a:schemeClr>
                  </a:glow>
                </a:effectLst>
                <a:latin typeface="Arial Nova Cond" panose="020B0506020202020204" pitchFamily="34" charset="0"/>
              </a:rPr>
              <a:t>Yes – we could have avoided this!!</a:t>
            </a:r>
          </a:p>
        </p:txBody>
      </p:sp>
    </p:spTree>
    <p:extLst>
      <p:ext uri="{BB962C8B-B14F-4D97-AF65-F5344CB8AC3E}">
        <p14:creationId xmlns:p14="http://schemas.microsoft.com/office/powerpoint/2010/main" val="76569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5528-634C-459B-96BC-A0A7D3F91ABA}"/>
              </a:ext>
            </a:extLst>
          </p:cNvPr>
          <p:cNvSpPr>
            <a:spLocks noGrp="1"/>
          </p:cNvSpPr>
          <p:nvPr>
            <p:ph type="title"/>
          </p:nvPr>
        </p:nvSpPr>
        <p:spPr/>
        <p:txBody>
          <a:bodyPr/>
          <a:lstStyle/>
          <a:p>
            <a:r>
              <a:rPr lang="en-US" dirty="0"/>
              <a:t>Diagnosis of HF: New concepts</a:t>
            </a:r>
          </a:p>
        </p:txBody>
      </p:sp>
      <p:sp>
        <p:nvSpPr>
          <p:cNvPr id="3" name="Content Placeholder 2">
            <a:extLst>
              <a:ext uri="{FF2B5EF4-FFF2-40B4-BE49-F238E27FC236}">
                <a16:creationId xmlns:a16="http://schemas.microsoft.com/office/drawing/2014/main" id="{F8923437-9CE3-4077-99FA-A6072A76E1E9}"/>
              </a:ext>
            </a:extLst>
          </p:cNvPr>
          <p:cNvSpPr>
            <a:spLocks noGrp="1"/>
          </p:cNvSpPr>
          <p:nvPr>
            <p:ph idx="1"/>
          </p:nvPr>
        </p:nvSpPr>
        <p:spPr/>
        <p:txBody>
          <a:bodyPr/>
          <a:lstStyle/>
          <a:p>
            <a:r>
              <a:rPr lang="en-CA" dirty="0"/>
              <a:t>Acute HF criteria have not changed</a:t>
            </a:r>
          </a:p>
          <a:p>
            <a:pPr lvl="1"/>
            <a:r>
              <a:rPr lang="en-CA" dirty="0"/>
              <a:t>Early combination of clinical assessment and NP testing recommended</a:t>
            </a:r>
          </a:p>
          <a:p>
            <a:pPr lvl="1"/>
            <a:r>
              <a:rPr lang="en-CA" dirty="0"/>
              <a:t>Much easier to diagnose HF when congestion is present</a:t>
            </a:r>
          </a:p>
          <a:p>
            <a:r>
              <a:rPr lang="en-CA" dirty="0"/>
              <a:t>Outpatient diagnosis much more difficult</a:t>
            </a:r>
          </a:p>
          <a:p>
            <a:pPr lvl="1"/>
            <a:r>
              <a:rPr lang="en-CA" dirty="0"/>
              <a:t>Frequently cannot rely on congestion to get answer</a:t>
            </a:r>
          </a:p>
          <a:p>
            <a:pPr lvl="1"/>
            <a:r>
              <a:rPr lang="en-CA" dirty="0"/>
              <a:t>Stepwise, clinical, NP approach</a:t>
            </a:r>
          </a:p>
          <a:p>
            <a:pPr lvl="2"/>
            <a:r>
              <a:rPr lang="en-CA" dirty="0"/>
              <a:t>ECHO adds important information</a:t>
            </a:r>
          </a:p>
          <a:p>
            <a:pPr lvl="2"/>
            <a:r>
              <a:rPr lang="en-CA" dirty="0"/>
              <a:t>May need invasive assessment</a:t>
            </a:r>
          </a:p>
          <a:p>
            <a:pPr lvl="1"/>
            <a:r>
              <a:rPr lang="en-CA" dirty="0"/>
              <a:t>Diagnosis of HF ≠ Etiology</a:t>
            </a:r>
          </a:p>
          <a:p>
            <a:pPr lvl="2"/>
            <a:r>
              <a:rPr lang="en-CA" dirty="0"/>
              <a:t>You still have to do this, including HF Mimics……</a:t>
            </a:r>
          </a:p>
          <a:p>
            <a:endParaRPr lang="en-US" dirty="0"/>
          </a:p>
        </p:txBody>
      </p:sp>
    </p:spTree>
    <p:extLst>
      <p:ext uri="{BB962C8B-B14F-4D97-AF65-F5344CB8AC3E}">
        <p14:creationId xmlns:p14="http://schemas.microsoft.com/office/powerpoint/2010/main" val="1977524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n open computer sitting on top of a desk&#10;&#10;Description automatically generated">
            <a:extLst>
              <a:ext uri="{FF2B5EF4-FFF2-40B4-BE49-F238E27FC236}">
                <a16:creationId xmlns:a16="http://schemas.microsoft.com/office/drawing/2014/main" id="{59E7B570-9EF9-4FD1-B307-3F357AEC6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680" y="-27384"/>
            <a:ext cx="13628384" cy="6408712"/>
          </a:xfrm>
          <a:prstGeom prst="rect">
            <a:avLst/>
          </a:prstGeom>
        </p:spPr>
      </p:pic>
      <p:sp>
        <p:nvSpPr>
          <p:cNvPr id="5" name="TextBox 4">
            <a:extLst>
              <a:ext uri="{FF2B5EF4-FFF2-40B4-BE49-F238E27FC236}">
                <a16:creationId xmlns:a16="http://schemas.microsoft.com/office/drawing/2014/main" id="{30CB8500-5716-458E-B51D-18B6311C8DED}"/>
              </a:ext>
            </a:extLst>
          </p:cNvPr>
          <p:cNvSpPr txBox="1"/>
          <p:nvPr/>
        </p:nvSpPr>
        <p:spPr>
          <a:xfrm>
            <a:off x="2927648" y="2492896"/>
            <a:ext cx="4975122" cy="769441"/>
          </a:xfrm>
          <a:prstGeom prst="rect">
            <a:avLst/>
          </a:prstGeom>
          <a:noFill/>
        </p:spPr>
        <p:txBody>
          <a:bodyPr wrap="square" rtlCol="0">
            <a:spAutoFit/>
          </a:bodyPr>
          <a:lstStyle/>
          <a:p>
            <a:pPr algn="ctr"/>
            <a:r>
              <a:rPr lang="en-CA" sz="4400" b="1" dirty="0">
                <a:solidFill>
                  <a:srgbClr val="FF0000"/>
                </a:solidFill>
                <a:latin typeface="Arial Nova Cond" panose="020B0506020202020204" pitchFamily="34" charset="0"/>
                <a:cs typeface="Leelawadee UI" panose="020B0604020202020204" pitchFamily="34" charset="-34"/>
              </a:rPr>
              <a:t>QUESTIONS?</a:t>
            </a:r>
          </a:p>
        </p:txBody>
      </p:sp>
      <p:pic>
        <p:nvPicPr>
          <p:cNvPr id="9" name="Picture 8" descr="A close up of a logo&#10;&#10;Description automatically generated">
            <a:extLst>
              <a:ext uri="{FF2B5EF4-FFF2-40B4-BE49-F238E27FC236}">
                <a16:creationId xmlns:a16="http://schemas.microsoft.com/office/drawing/2014/main" id="{D59D5EE3-6CE3-4888-9C84-8A056D4B6F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Tree>
    <p:extLst>
      <p:ext uri="{BB962C8B-B14F-4D97-AF65-F5344CB8AC3E}">
        <p14:creationId xmlns:p14="http://schemas.microsoft.com/office/powerpoint/2010/main" val="4193089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5C206BA9-51DC-45B0-BA0C-9291A7153122}"/>
              </a:ext>
            </a:extLst>
          </p:cNvPr>
          <p:cNvCxnSpPr>
            <a:cxnSpLocks/>
            <a:stCxn id="9" idx="3"/>
          </p:cNvCxnSpPr>
          <p:nvPr/>
        </p:nvCxnSpPr>
        <p:spPr>
          <a:xfrm flipV="1">
            <a:off x="4875319" y="3500306"/>
            <a:ext cx="2660841" cy="526622"/>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normAutofit fontScale="90000"/>
          </a:bodyPr>
          <a:lstStyle/>
          <a:p>
            <a:r>
              <a:rPr lang="en-US" dirty="0"/>
              <a:t>How do I integrate all this information into practice?</a:t>
            </a:r>
          </a:p>
        </p:txBody>
      </p:sp>
      <p:grpSp>
        <p:nvGrpSpPr>
          <p:cNvPr id="5" name="Groupe 59">
            <a:extLst>
              <a:ext uri="{FF2B5EF4-FFF2-40B4-BE49-F238E27FC236}">
                <a16:creationId xmlns:a16="http://schemas.microsoft.com/office/drawing/2014/main" id="{DDD9136C-9F5B-44BD-B6CD-74E026411D65}"/>
              </a:ext>
            </a:extLst>
          </p:cNvPr>
          <p:cNvGrpSpPr/>
          <p:nvPr/>
        </p:nvGrpSpPr>
        <p:grpSpPr>
          <a:xfrm>
            <a:off x="807648" y="1268760"/>
            <a:ext cx="7247101" cy="4823397"/>
            <a:chOff x="807648" y="1185114"/>
            <a:chExt cx="7247101" cy="4974486"/>
          </a:xfrm>
        </p:grpSpPr>
        <p:sp>
          <p:nvSpPr>
            <p:cNvPr id="6" name="Rectangle à coins arrondis 8">
              <a:extLst>
                <a:ext uri="{FF2B5EF4-FFF2-40B4-BE49-F238E27FC236}">
                  <a16:creationId xmlns:a16="http://schemas.microsoft.com/office/drawing/2014/main" id="{C853E2C1-1145-4391-910D-BCA66944202D}"/>
                </a:ext>
              </a:extLst>
            </p:cNvPr>
            <p:cNvSpPr/>
            <p:nvPr/>
          </p:nvSpPr>
          <p:spPr>
            <a:xfrm>
              <a:off x="915319" y="1185114"/>
              <a:ext cx="3960000" cy="309911"/>
            </a:xfrm>
            <a:prstGeom prst="roundRect">
              <a:avLst>
                <a:gd name="adj" fmla="val 28389"/>
              </a:avLst>
            </a:prstGeom>
            <a:solidFill>
              <a:srgbClr val="01567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ctr">
              <a:spAutoFit/>
            </a:bodyPr>
            <a:lstStyle/>
            <a:p>
              <a:pPr algn="ctr"/>
              <a:r>
                <a:rPr lang="en-CA" sz="1400" b="1" dirty="0"/>
                <a:t>Suspected hearth failure</a:t>
              </a:r>
            </a:p>
          </p:txBody>
        </p:sp>
        <p:grpSp>
          <p:nvGrpSpPr>
            <p:cNvPr id="7" name="Groupe 28">
              <a:extLst>
                <a:ext uri="{FF2B5EF4-FFF2-40B4-BE49-F238E27FC236}">
                  <a16:creationId xmlns:a16="http://schemas.microsoft.com/office/drawing/2014/main" id="{BDE46C2A-5A83-470D-978D-BCBF50AB50E7}"/>
                </a:ext>
              </a:extLst>
            </p:cNvPr>
            <p:cNvGrpSpPr/>
            <p:nvPr/>
          </p:nvGrpSpPr>
          <p:grpSpPr>
            <a:xfrm>
              <a:off x="915319" y="1667301"/>
              <a:ext cx="3960000" cy="1178993"/>
              <a:chOff x="915319" y="1667301"/>
              <a:chExt cx="3960000" cy="1178993"/>
            </a:xfrm>
          </p:grpSpPr>
          <p:sp>
            <p:nvSpPr>
              <p:cNvPr id="38" name="Rectangle à coins arrondis 9">
                <a:extLst>
                  <a:ext uri="{FF2B5EF4-FFF2-40B4-BE49-F238E27FC236}">
                    <a16:creationId xmlns:a16="http://schemas.microsoft.com/office/drawing/2014/main" id="{CDE036CD-B28A-49E6-917C-1B68506E5BA8}"/>
                  </a:ext>
                </a:extLst>
              </p:cNvPr>
              <p:cNvSpPr/>
              <p:nvPr/>
            </p:nvSpPr>
            <p:spPr>
              <a:xfrm>
                <a:off x="915319" y="1667301"/>
                <a:ext cx="3960000" cy="1178993"/>
              </a:xfrm>
              <a:prstGeom prst="roundRect">
                <a:avLst>
                  <a:gd name="adj" fmla="val 5172"/>
                </a:avLst>
              </a:prstGeom>
              <a:solidFill>
                <a:srgbClr val="00A78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numCol="2" rtlCol="0" anchor="t"/>
              <a:lstStyle/>
              <a:p>
                <a:pPr algn="ctr">
                  <a:lnSpc>
                    <a:spcPct val="90000"/>
                  </a:lnSpc>
                </a:pPr>
                <a:r>
                  <a:rPr lang="en-CA" sz="1000" dirty="0"/>
                  <a:t>Symptoms</a:t>
                </a:r>
              </a:p>
              <a:p>
                <a:pPr algn="ctr">
                  <a:lnSpc>
                    <a:spcPct val="90000"/>
                  </a:lnSpc>
                </a:pPr>
                <a:r>
                  <a:rPr lang="en-CA" sz="1000" dirty="0"/>
                  <a:t>Functional limitation</a:t>
                </a:r>
              </a:p>
              <a:p>
                <a:pPr algn="ctr">
                  <a:lnSpc>
                    <a:spcPct val="90000"/>
                  </a:lnSpc>
                </a:pPr>
                <a:r>
                  <a:rPr lang="en-CA" sz="1000" dirty="0"/>
                  <a:t>Prior cardiac disease</a:t>
                </a:r>
              </a:p>
              <a:p>
                <a:pPr algn="ctr">
                  <a:lnSpc>
                    <a:spcPct val="90000"/>
                  </a:lnSpc>
                </a:pPr>
                <a:r>
                  <a:rPr lang="en-CA" sz="1000" dirty="0"/>
                  <a:t>Risk factors</a:t>
                </a:r>
              </a:p>
              <a:p>
                <a:pPr algn="ctr">
                  <a:lnSpc>
                    <a:spcPct val="90000"/>
                  </a:lnSpc>
                </a:pPr>
                <a:r>
                  <a:rPr lang="en-CA" sz="1000" dirty="0"/>
                  <a:t>Exacerbating factors</a:t>
                </a:r>
              </a:p>
              <a:p>
                <a:pPr algn="ctr">
                  <a:lnSpc>
                    <a:spcPct val="90000"/>
                  </a:lnSpc>
                </a:pPr>
                <a:r>
                  <a:rPr lang="en-CA" sz="1000" dirty="0"/>
                  <a:t>Comorbidities</a:t>
                </a:r>
              </a:p>
              <a:p>
                <a:pPr algn="ctr">
                  <a:lnSpc>
                    <a:spcPct val="90000"/>
                  </a:lnSpc>
                </a:pPr>
                <a:r>
                  <a:rPr lang="en-CA" sz="1000" dirty="0"/>
                  <a:t>Drugs</a:t>
                </a:r>
              </a:p>
              <a:p>
                <a:pPr algn="ctr"/>
                <a:endParaRPr lang="en-CA" sz="1400" dirty="0"/>
              </a:p>
              <a:p>
                <a:pPr algn="ctr">
                  <a:lnSpc>
                    <a:spcPct val="90000"/>
                  </a:lnSpc>
                </a:pPr>
                <a:r>
                  <a:rPr lang="en-CA" sz="1000" dirty="0"/>
                  <a:t>Vital signs</a:t>
                </a:r>
              </a:p>
              <a:p>
                <a:pPr algn="ctr">
                  <a:lnSpc>
                    <a:spcPct val="90000"/>
                  </a:lnSpc>
                </a:pPr>
                <a:r>
                  <a:rPr lang="en-CA" sz="1000" dirty="0"/>
                  <a:t>Weight</a:t>
                </a:r>
              </a:p>
              <a:p>
                <a:pPr algn="ctr">
                  <a:lnSpc>
                    <a:spcPct val="90000"/>
                  </a:lnSpc>
                </a:pPr>
                <a:r>
                  <a:rPr lang="en-CA" sz="1000" dirty="0"/>
                  <a:t>Volume status</a:t>
                </a:r>
              </a:p>
              <a:p>
                <a:pPr algn="ctr">
                  <a:lnSpc>
                    <a:spcPct val="90000"/>
                  </a:lnSpc>
                </a:pPr>
                <a:r>
                  <a:rPr lang="en-CA" sz="1000" dirty="0"/>
                  <a:t>Heart</a:t>
                </a:r>
              </a:p>
              <a:p>
                <a:pPr algn="ctr">
                  <a:lnSpc>
                    <a:spcPct val="90000"/>
                  </a:lnSpc>
                </a:pPr>
                <a:r>
                  <a:rPr lang="en-CA" sz="1000" dirty="0"/>
                  <a:t>Lung</a:t>
                </a:r>
              </a:p>
              <a:p>
                <a:pPr algn="ctr">
                  <a:lnSpc>
                    <a:spcPct val="90000"/>
                  </a:lnSpc>
                </a:pPr>
                <a:r>
                  <a:rPr lang="en-CA" sz="1000" dirty="0"/>
                  <a:t>Abdomen</a:t>
                </a:r>
              </a:p>
              <a:p>
                <a:pPr algn="ctr">
                  <a:lnSpc>
                    <a:spcPct val="90000"/>
                  </a:lnSpc>
                </a:pPr>
                <a:r>
                  <a:rPr lang="en-CA" sz="1000" dirty="0"/>
                  <a:t>Peripheral </a:t>
                </a:r>
                <a:r>
                  <a:rPr lang="en-CA" sz="1000" dirty="0" err="1"/>
                  <a:t>vasculation</a:t>
                </a:r>
                <a:endParaRPr lang="en-CA" sz="1000" dirty="0"/>
              </a:p>
            </p:txBody>
          </p:sp>
          <p:sp>
            <p:nvSpPr>
              <p:cNvPr id="39" name="Rectangle 38">
                <a:extLst>
                  <a:ext uri="{FF2B5EF4-FFF2-40B4-BE49-F238E27FC236}">
                    <a16:creationId xmlns:a16="http://schemas.microsoft.com/office/drawing/2014/main" id="{11253C10-A062-4E65-94A8-BCDBEE74D664}"/>
                  </a:ext>
                </a:extLst>
              </p:cNvPr>
              <p:cNvSpPr/>
              <p:nvPr/>
            </p:nvSpPr>
            <p:spPr>
              <a:xfrm>
                <a:off x="915319" y="1705856"/>
                <a:ext cx="3960000" cy="157843"/>
              </a:xfrm>
              <a:prstGeom prst="rect">
                <a:avLst/>
              </a:prstGeom>
              <a:solidFill>
                <a:srgbClr val="E5F6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numCol="2" rtlCol="0" anchor="ctr"/>
              <a:lstStyle/>
              <a:p>
                <a:pPr algn="ctr"/>
                <a:r>
                  <a:rPr lang="en-CA" sz="1200" b="1" dirty="0">
                    <a:solidFill>
                      <a:srgbClr val="015677"/>
                    </a:solidFill>
                  </a:rPr>
                  <a:t>Clinical history</a:t>
                </a:r>
              </a:p>
              <a:p>
                <a:pPr algn="ctr"/>
                <a:r>
                  <a:rPr lang="en-CA" sz="1200" b="1" dirty="0">
                    <a:solidFill>
                      <a:srgbClr val="015677"/>
                    </a:solidFill>
                  </a:rPr>
                  <a:t>Physical examination</a:t>
                </a:r>
              </a:p>
            </p:txBody>
          </p:sp>
        </p:grpSp>
        <p:grpSp>
          <p:nvGrpSpPr>
            <p:cNvPr id="8" name="Groupe 27">
              <a:extLst>
                <a:ext uri="{FF2B5EF4-FFF2-40B4-BE49-F238E27FC236}">
                  <a16:creationId xmlns:a16="http://schemas.microsoft.com/office/drawing/2014/main" id="{889EFED0-9C79-4F61-B8D7-AA1D6169D2BE}"/>
                </a:ext>
              </a:extLst>
            </p:cNvPr>
            <p:cNvGrpSpPr/>
            <p:nvPr/>
          </p:nvGrpSpPr>
          <p:grpSpPr>
            <a:xfrm>
              <a:off x="914400" y="3004264"/>
              <a:ext cx="3960919" cy="774000"/>
              <a:chOff x="914400" y="3004264"/>
              <a:chExt cx="3960919" cy="774000"/>
            </a:xfrm>
          </p:grpSpPr>
          <p:sp>
            <p:nvSpPr>
              <p:cNvPr id="36" name="Rectangle à coins arrondis 10">
                <a:extLst>
                  <a:ext uri="{FF2B5EF4-FFF2-40B4-BE49-F238E27FC236}">
                    <a16:creationId xmlns:a16="http://schemas.microsoft.com/office/drawing/2014/main" id="{24483752-A3E1-42B4-BCE7-843C6473913B}"/>
                  </a:ext>
                </a:extLst>
              </p:cNvPr>
              <p:cNvSpPr/>
              <p:nvPr/>
            </p:nvSpPr>
            <p:spPr>
              <a:xfrm>
                <a:off x="915319" y="3004264"/>
                <a:ext cx="3960000" cy="774000"/>
              </a:xfrm>
              <a:prstGeom prst="roundRect">
                <a:avLst>
                  <a:gd name="adj" fmla="val 7369"/>
                </a:avLst>
              </a:prstGeom>
              <a:solidFill>
                <a:srgbClr val="00A786"/>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0" numCol="1" rtlCol="0" anchor="t"/>
              <a:lstStyle/>
              <a:p>
                <a:pPr algn="ctr">
                  <a:lnSpc>
                    <a:spcPct val="90000"/>
                  </a:lnSpc>
                </a:pPr>
                <a:r>
                  <a:rPr lang="en-CA" sz="1000" dirty="0"/>
                  <a:t>Chest radiograph</a:t>
                </a:r>
              </a:p>
              <a:p>
                <a:pPr algn="ctr">
                  <a:lnSpc>
                    <a:spcPct val="90000"/>
                  </a:lnSpc>
                </a:pPr>
                <a:r>
                  <a:rPr lang="en-CA" sz="1000" dirty="0"/>
                  <a:t>Electrocardiogram</a:t>
                </a:r>
              </a:p>
              <a:p>
                <a:pPr algn="ctr">
                  <a:lnSpc>
                    <a:spcPct val="90000"/>
                  </a:lnSpc>
                </a:pPr>
                <a:r>
                  <a:rPr lang="en-CA" sz="1000" dirty="0"/>
                  <a:t>Lab work (CBC, electrolytes, renal function,</a:t>
                </a:r>
                <a:br>
                  <a:rPr lang="en-CA" sz="1000" dirty="0"/>
                </a:br>
                <a:r>
                  <a:rPr lang="en-CA" sz="1000" dirty="0"/>
                  <a:t>urinalysis, glucose, thyroid function)</a:t>
                </a:r>
              </a:p>
            </p:txBody>
          </p:sp>
          <p:sp>
            <p:nvSpPr>
              <p:cNvPr id="37" name="Rectangle 36">
                <a:extLst>
                  <a:ext uri="{FF2B5EF4-FFF2-40B4-BE49-F238E27FC236}">
                    <a16:creationId xmlns:a16="http://schemas.microsoft.com/office/drawing/2014/main" id="{11D65F2B-767A-4E5E-B860-B96D0D6E48AD}"/>
                  </a:ext>
                </a:extLst>
              </p:cNvPr>
              <p:cNvSpPr/>
              <p:nvPr/>
            </p:nvSpPr>
            <p:spPr>
              <a:xfrm>
                <a:off x="914400" y="3044161"/>
                <a:ext cx="3960000" cy="157843"/>
              </a:xfrm>
              <a:prstGeom prst="rect">
                <a:avLst/>
              </a:prstGeom>
              <a:solidFill>
                <a:srgbClr val="E5F6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r>
                  <a:rPr lang="en-CA" sz="1200" b="1" dirty="0">
                    <a:solidFill>
                      <a:srgbClr val="015677"/>
                    </a:solidFill>
                  </a:rPr>
                  <a:t>Initial investigations</a:t>
                </a:r>
              </a:p>
            </p:txBody>
          </p:sp>
        </p:grpSp>
        <p:sp>
          <p:nvSpPr>
            <p:cNvPr id="9" name="Rectangle à coins arrondis 15">
              <a:extLst>
                <a:ext uri="{FF2B5EF4-FFF2-40B4-BE49-F238E27FC236}">
                  <a16:creationId xmlns:a16="http://schemas.microsoft.com/office/drawing/2014/main" id="{BA94C954-C4AE-41C8-BCEA-34F40AFB24F6}"/>
                </a:ext>
              </a:extLst>
            </p:cNvPr>
            <p:cNvSpPr/>
            <p:nvPr/>
          </p:nvSpPr>
          <p:spPr>
            <a:xfrm>
              <a:off x="915319" y="3927524"/>
              <a:ext cx="3960000" cy="204311"/>
            </a:xfrm>
            <a:prstGeom prst="roundRect">
              <a:avLst/>
            </a:prstGeom>
            <a:solidFill>
              <a:srgbClr val="FBD5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r>
                <a:rPr lang="en-CA" sz="1200" dirty="0">
                  <a:solidFill>
                    <a:schemeClr val="tx1">
                      <a:lumMod val="85000"/>
                      <a:lumOff val="15000"/>
                    </a:schemeClr>
                  </a:solidFill>
                </a:rPr>
                <a:t>Still suspect heart failure?</a:t>
              </a:r>
            </a:p>
          </p:txBody>
        </p:sp>
        <p:sp>
          <p:nvSpPr>
            <p:cNvPr id="10" name="Rectangle à coins arrondis 16">
              <a:extLst>
                <a:ext uri="{FF2B5EF4-FFF2-40B4-BE49-F238E27FC236}">
                  <a16:creationId xmlns:a16="http://schemas.microsoft.com/office/drawing/2014/main" id="{55D5D276-3C17-4524-887C-C610DAA180ED}"/>
                </a:ext>
              </a:extLst>
            </p:cNvPr>
            <p:cNvSpPr/>
            <p:nvPr/>
          </p:nvSpPr>
          <p:spPr>
            <a:xfrm>
              <a:off x="3190449" y="4298264"/>
              <a:ext cx="504000" cy="17961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Yes</a:t>
              </a:r>
            </a:p>
          </p:txBody>
        </p:sp>
        <p:grpSp>
          <p:nvGrpSpPr>
            <p:cNvPr id="11" name="Groupe 26">
              <a:extLst>
                <a:ext uri="{FF2B5EF4-FFF2-40B4-BE49-F238E27FC236}">
                  <a16:creationId xmlns:a16="http://schemas.microsoft.com/office/drawing/2014/main" id="{D83F35D3-B45D-4131-9B26-1BA941659A46}"/>
                </a:ext>
              </a:extLst>
            </p:cNvPr>
            <p:cNvGrpSpPr/>
            <p:nvPr/>
          </p:nvGrpSpPr>
          <p:grpSpPr>
            <a:xfrm>
              <a:off x="1791256" y="4591238"/>
              <a:ext cx="1683177" cy="918000"/>
              <a:chOff x="1873623" y="4591238"/>
              <a:chExt cx="1683177" cy="918000"/>
            </a:xfrm>
          </p:grpSpPr>
          <p:sp>
            <p:nvSpPr>
              <p:cNvPr id="34" name="Rectangle à coins arrondis 17">
                <a:extLst>
                  <a:ext uri="{FF2B5EF4-FFF2-40B4-BE49-F238E27FC236}">
                    <a16:creationId xmlns:a16="http://schemas.microsoft.com/office/drawing/2014/main" id="{143B132F-9C3D-485A-A08B-A1C133E8F1D1}"/>
                  </a:ext>
                </a:extLst>
              </p:cNvPr>
              <p:cNvSpPr/>
              <p:nvPr/>
            </p:nvSpPr>
            <p:spPr>
              <a:xfrm>
                <a:off x="1873623" y="4591238"/>
                <a:ext cx="1680882" cy="918000"/>
              </a:xfrm>
              <a:prstGeom prst="roundRect">
                <a:avLst>
                  <a:gd name="adj" fmla="val 7428"/>
                </a:avLst>
              </a:prstGeom>
              <a:solidFill>
                <a:srgbClr val="6F1B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t"/>
              <a:lstStyle/>
              <a:p>
                <a:pPr algn="ctr">
                  <a:lnSpc>
                    <a:spcPct val="90000"/>
                  </a:lnSpc>
                  <a:spcBef>
                    <a:spcPts val="600"/>
                  </a:spcBef>
                </a:pPr>
                <a:r>
                  <a:rPr lang="en-CA" sz="900" dirty="0"/>
                  <a:t>NT–</a:t>
                </a:r>
                <a:r>
                  <a:rPr lang="en-CA" sz="900" dirty="0" err="1"/>
                  <a:t>proBNP</a:t>
                </a:r>
                <a:r>
                  <a:rPr lang="en-CA" sz="900" dirty="0"/>
                  <a:t> &gt; 125 </a:t>
                </a:r>
                <a:r>
                  <a:rPr lang="en-CA" sz="900" dirty="0" err="1"/>
                  <a:t>pg</a:t>
                </a:r>
                <a:r>
                  <a:rPr lang="en-CA" sz="900" dirty="0"/>
                  <a:t>/ml</a:t>
                </a:r>
              </a:p>
              <a:p>
                <a:pPr algn="ctr">
                  <a:lnSpc>
                    <a:spcPct val="90000"/>
                  </a:lnSpc>
                </a:pPr>
                <a:r>
                  <a:rPr lang="en-CA" sz="900" dirty="0"/>
                  <a:t>BNP &gt; 50 </a:t>
                </a:r>
                <a:r>
                  <a:rPr lang="en-CA" sz="900" dirty="0" err="1"/>
                  <a:t>pg</a:t>
                </a:r>
                <a:r>
                  <a:rPr lang="en-CA" sz="900" dirty="0"/>
                  <a:t>/ml</a:t>
                </a:r>
              </a:p>
              <a:p>
                <a:pPr algn="ctr">
                  <a:lnSpc>
                    <a:spcPct val="90000"/>
                  </a:lnSpc>
                </a:pPr>
                <a:r>
                  <a:rPr lang="en-CA" sz="900" dirty="0"/>
                  <a:t>(if available)</a:t>
                </a:r>
              </a:p>
            </p:txBody>
          </p:sp>
          <p:sp>
            <p:nvSpPr>
              <p:cNvPr id="35" name="Rectangle 34">
                <a:extLst>
                  <a:ext uri="{FF2B5EF4-FFF2-40B4-BE49-F238E27FC236}">
                    <a16:creationId xmlns:a16="http://schemas.microsoft.com/office/drawing/2014/main" id="{B2E68C9A-B392-4331-8A98-E23FA4ACFD52}"/>
                  </a:ext>
                </a:extLst>
              </p:cNvPr>
              <p:cNvSpPr/>
              <p:nvPr/>
            </p:nvSpPr>
            <p:spPr>
              <a:xfrm>
                <a:off x="1875600" y="4634164"/>
                <a:ext cx="1681200" cy="28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lnSpc>
                    <a:spcPct val="90000"/>
                  </a:lnSpc>
                </a:pPr>
                <a:r>
                  <a:rPr lang="en-CA" sz="1000" b="1" dirty="0">
                    <a:solidFill>
                      <a:schemeClr val="accent3">
                        <a:lumMod val="50000"/>
                      </a:schemeClr>
                    </a:solidFill>
                  </a:rPr>
                  <a:t>Assess natriuretic</a:t>
                </a:r>
                <a:br>
                  <a:rPr lang="en-CA" sz="1000" b="1" dirty="0">
                    <a:solidFill>
                      <a:schemeClr val="accent3">
                        <a:lumMod val="50000"/>
                      </a:schemeClr>
                    </a:solidFill>
                  </a:rPr>
                </a:br>
                <a:r>
                  <a:rPr lang="en-CA" sz="1000" b="1" dirty="0">
                    <a:solidFill>
                      <a:schemeClr val="accent3">
                        <a:lumMod val="50000"/>
                      </a:schemeClr>
                    </a:solidFill>
                  </a:rPr>
                  <a:t>peptides*</a:t>
                </a:r>
              </a:p>
            </p:txBody>
          </p:sp>
        </p:grpSp>
        <p:grpSp>
          <p:nvGrpSpPr>
            <p:cNvPr id="12" name="Groupe 25">
              <a:extLst>
                <a:ext uri="{FF2B5EF4-FFF2-40B4-BE49-F238E27FC236}">
                  <a16:creationId xmlns:a16="http://schemas.microsoft.com/office/drawing/2014/main" id="{1F85401F-D762-4F08-B7F1-42CE27A232B5}"/>
                </a:ext>
              </a:extLst>
            </p:cNvPr>
            <p:cNvGrpSpPr/>
            <p:nvPr/>
          </p:nvGrpSpPr>
          <p:grpSpPr>
            <a:xfrm>
              <a:off x="4445223" y="4588714"/>
              <a:ext cx="1683177" cy="918000"/>
              <a:chOff x="4497773" y="4588714"/>
              <a:chExt cx="1683177" cy="918000"/>
            </a:xfrm>
          </p:grpSpPr>
          <p:sp>
            <p:nvSpPr>
              <p:cNvPr id="32" name="Rectangle à coins arrondis 20">
                <a:extLst>
                  <a:ext uri="{FF2B5EF4-FFF2-40B4-BE49-F238E27FC236}">
                    <a16:creationId xmlns:a16="http://schemas.microsoft.com/office/drawing/2014/main" id="{FF9CCE46-3BC5-4B75-8EFE-AED78BD0D78D}"/>
                  </a:ext>
                </a:extLst>
              </p:cNvPr>
              <p:cNvSpPr/>
              <p:nvPr/>
            </p:nvSpPr>
            <p:spPr>
              <a:xfrm>
                <a:off x="4497773" y="4588714"/>
                <a:ext cx="1680882" cy="918000"/>
              </a:xfrm>
              <a:prstGeom prst="roundRect">
                <a:avLst>
                  <a:gd name="adj" fmla="val 7428"/>
                </a:avLst>
              </a:prstGeom>
              <a:solidFill>
                <a:srgbClr val="6F1B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t"/>
              <a:lstStyle/>
              <a:p>
                <a:pPr algn="ctr">
                  <a:lnSpc>
                    <a:spcPct val="90000"/>
                  </a:lnSpc>
                </a:pPr>
                <a:endParaRPr lang="en-CA" sz="900" dirty="0"/>
              </a:p>
              <a:p>
                <a:pPr algn="ctr">
                  <a:lnSpc>
                    <a:spcPct val="90000"/>
                  </a:lnSpc>
                </a:pPr>
                <a:r>
                  <a:rPr lang="en-CA" sz="900" dirty="0"/>
                  <a:t>Echocardiogram</a:t>
                </a:r>
                <a:r>
                  <a:rPr lang="en-CA" sz="900" baseline="30000" dirty="0"/>
                  <a:t>1</a:t>
                </a:r>
              </a:p>
              <a:p>
                <a:pPr algn="ctr">
                  <a:lnSpc>
                    <a:spcPct val="90000"/>
                  </a:lnSpc>
                </a:pPr>
                <a:endParaRPr lang="en-CA" sz="900" dirty="0"/>
              </a:p>
            </p:txBody>
          </p:sp>
          <p:sp>
            <p:nvSpPr>
              <p:cNvPr id="33" name="Rectangle 32">
                <a:extLst>
                  <a:ext uri="{FF2B5EF4-FFF2-40B4-BE49-F238E27FC236}">
                    <a16:creationId xmlns:a16="http://schemas.microsoft.com/office/drawing/2014/main" id="{6B7D52EC-6A09-4345-AD33-919206304D9B}"/>
                  </a:ext>
                </a:extLst>
              </p:cNvPr>
              <p:cNvSpPr/>
              <p:nvPr/>
            </p:nvSpPr>
            <p:spPr>
              <a:xfrm>
                <a:off x="4499750" y="4631640"/>
                <a:ext cx="1681200" cy="28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lnSpc>
                    <a:spcPct val="90000"/>
                  </a:lnSpc>
                </a:pPr>
                <a:r>
                  <a:rPr lang="en-CA" sz="1000" b="1" dirty="0">
                    <a:solidFill>
                      <a:schemeClr val="accent3">
                        <a:lumMod val="50000"/>
                      </a:schemeClr>
                    </a:solidFill>
                  </a:rPr>
                  <a:t>Assessment of</a:t>
                </a:r>
                <a:br>
                  <a:rPr lang="en-CA" sz="1000" b="1" dirty="0">
                    <a:solidFill>
                      <a:schemeClr val="accent3">
                        <a:lumMod val="50000"/>
                      </a:schemeClr>
                    </a:solidFill>
                  </a:rPr>
                </a:br>
                <a:r>
                  <a:rPr lang="en-CA" sz="1000" b="1" dirty="0">
                    <a:solidFill>
                      <a:schemeClr val="accent3">
                        <a:lumMod val="50000"/>
                      </a:schemeClr>
                    </a:solidFill>
                  </a:rPr>
                  <a:t>ventricular function</a:t>
                </a:r>
              </a:p>
            </p:txBody>
          </p:sp>
        </p:grpSp>
        <p:grpSp>
          <p:nvGrpSpPr>
            <p:cNvPr id="13" name="Groupe 24">
              <a:extLst>
                <a:ext uri="{FF2B5EF4-FFF2-40B4-BE49-F238E27FC236}">
                  <a16:creationId xmlns:a16="http://schemas.microsoft.com/office/drawing/2014/main" id="{0B02B354-8FCD-4697-82A4-22C42887AF6E}"/>
                </a:ext>
              </a:extLst>
            </p:cNvPr>
            <p:cNvGrpSpPr/>
            <p:nvPr/>
          </p:nvGrpSpPr>
          <p:grpSpPr>
            <a:xfrm>
              <a:off x="6371572" y="4591238"/>
              <a:ext cx="1683177" cy="918000"/>
              <a:chOff x="6371572" y="4591238"/>
              <a:chExt cx="1683177" cy="918000"/>
            </a:xfrm>
          </p:grpSpPr>
          <p:sp>
            <p:nvSpPr>
              <p:cNvPr id="30" name="Rectangle à coins arrondis 22">
                <a:extLst>
                  <a:ext uri="{FF2B5EF4-FFF2-40B4-BE49-F238E27FC236}">
                    <a16:creationId xmlns:a16="http://schemas.microsoft.com/office/drawing/2014/main" id="{0DC7B353-9E24-4828-843E-087FBDB40B28}"/>
                  </a:ext>
                </a:extLst>
              </p:cNvPr>
              <p:cNvSpPr/>
              <p:nvPr/>
            </p:nvSpPr>
            <p:spPr>
              <a:xfrm>
                <a:off x="6371572" y="4591238"/>
                <a:ext cx="1680882" cy="918000"/>
              </a:xfrm>
              <a:prstGeom prst="roundRect">
                <a:avLst>
                  <a:gd name="adj" fmla="val 7428"/>
                </a:avLst>
              </a:prstGeom>
              <a:solidFill>
                <a:srgbClr val="6F1B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0" rIns="0" bIns="0" rtlCol="0" anchor="t"/>
              <a:lstStyle/>
              <a:p>
                <a:pPr algn="ctr">
                  <a:lnSpc>
                    <a:spcPct val="90000"/>
                  </a:lnSpc>
                  <a:spcBef>
                    <a:spcPts val="600"/>
                  </a:spcBef>
                </a:pPr>
                <a:r>
                  <a:rPr lang="en-CA" sz="900" dirty="0"/>
                  <a:t>Cardiac catheterization</a:t>
                </a:r>
              </a:p>
              <a:p>
                <a:pPr algn="ctr">
                  <a:lnSpc>
                    <a:spcPct val="90000"/>
                  </a:lnSpc>
                </a:pPr>
                <a:r>
                  <a:rPr lang="en-CA" sz="900" dirty="0"/>
                  <a:t>Cardiopulmonary </a:t>
                </a:r>
                <a:br>
                  <a:rPr lang="en-CA" sz="900" dirty="0"/>
                </a:br>
                <a:r>
                  <a:rPr lang="en-CA" sz="900" dirty="0"/>
                  <a:t>exercise testing</a:t>
                </a:r>
              </a:p>
              <a:p>
                <a:pPr algn="ctr">
                  <a:lnSpc>
                    <a:spcPct val="90000"/>
                  </a:lnSpc>
                </a:pPr>
                <a:r>
                  <a:rPr lang="en-CA" sz="900" dirty="0"/>
                  <a:t>Others </a:t>
                </a:r>
                <a:r>
                  <a:rPr lang="en-CA" sz="700" dirty="0"/>
                  <a:t>(CMR, MIBI, MUGA, CT scan)</a:t>
                </a:r>
              </a:p>
            </p:txBody>
          </p:sp>
          <p:sp>
            <p:nvSpPr>
              <p:cNvPr id="31" name="Rectangle 30">
                <a:extLst>
                  <a:ext uri="{FF2B5EF4-FFF2-40B4-BE49-F238E27FC236}">
                    <a16:creationId xmlns:a16="http://schemas.microsoft.com/office/drawing/2014/main" id="{113D600C-0BBC-49E2-BAF0-82E1AB28B806}"/>
                  </a:ext>
                </a:extLst>
              </p:cNvPr>
              <p:cNvSpPr/>
              <p:nvPr/>
            </p:nvSpPr>
            <p:spPr>
              <a:xfrm>
                <a:off x="6373549" y="4634164"/>
                <a:ext cx="1681200" cy="28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algn="ctr">
                  <a:lnSpc>
                    <a:spcPct val="90000"/>
                  </a:lnSpc>
                </a:pPr>
                <a:r>
                  <a:rPr lang="en-CA" sz="1000" b="1" dirty="0">
                    <a:solidFill>
                      <a:schemeClr val="accent3">
                        <a:lumMod val="50000"/>
                      </a:schemeClr>
                    </a:solidFill>
                  </a:rPr>
                  <a:t>Additional diagnostic</a:t>
                </a:r>
                <a:br>
                  <a:rPr lang="en-CA" sz="1000" b="1" dirty="0">
                    <a:solidFill>
                      <a:schemeClr val="accent3">
                        <a:lumMod val="50000"/>
                      </a:schemeClr>
                    </a:solidFill>
                  </a:rPr>
                </a:br>
                <a:r>
                  <a:rPr lang="en-CA" sz="1000" b="1" dirty="0">
                    <a:solidFill>
                      <a:schemeClr val="accent3">
                        <a:lumMod val="50000"/>
                      </a:schemeClr>
                    </a:solidFill>
                  </a:rPr>
                  <a:t>investigations</a:t>
                </a:r>
              </a:p>
            </p:txBody>
          </p:sp>
        </p:grpSp>
        <p:sp>
          <p:nvSpPr>
            <p:cNvPr id="14" name="Rectangle à coins arrondis 29">
              <a:extLst>
                <a:ext uri="{FF2B5EF4-FFF2-40B4-BE49-F238E27FC236}">
                  <a16:creationId xmlns:a16="http://schemas.microsoft.com/office/drawing/2014/main" id="{65519DCB-929C-40BE-8273-BA89626F9EC4}"/>
                </a:ext>
              </a:extLst>
            </p:cNvPr>
            <p:cNvSpPr/>
            <p:nvPr/>
          </p:nvSpPr>
          <p:spPr>
            <a:xfrm>
              <a:off x="3719465" y="4960800"/>
              <a:ext cx="504000" cy="17961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Yes</a:t>
              </a:r>
            </a:p>
          </p:txBody>
        </p:sp>
        <p:sp>
          <p:nvSpPr>
            <p:cNvPr id="15" name="Rectangle à coins arrondis 31">
              <a:extLst>
                <a:ext uri="{FF2B5EF4-FFF2-40B4-BE49-F238E27FC236}">
                  <a16:creationId xmlns:a16="http://schemas.microsoft.com/office/drawing/2014/main" id="{FA7E39D7-80FE-499F-8374-F178CC96604E}"/>
                </a:ext>
              </a:extLst>
            </p:cNvPr>
            <p:cNvSpPr/>
            <p:nvPr/>
          </p:nvSpPr>
          <p:spPr>
            <a:xfrm>
              <a:off x="4722283" y="5690298"/>
              <a:ext cx="1132414" cy="4680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CA" sz="1000" dirty="0">
                  <a:solidFill>
                    <a:schemeClr val="bg2">
                      <a:lumMod val="25000"/>
                    </a:schemeClr>
                  </a:solidFill>
                </a:rPr>
                <a:t>Heart failure likely, treat accordingly</a:t>
              </a:r>
            </a:p>
          </p:txBody>
        </p:sp>
        <p:sp>
          <p:nvSpPr>
            <p:cNvPr id="16" name="Rectangle à coins arrondis 33">
              <a:extLst>
                <a:ext uri="{FF2B5EF4-FFF2-40B4-BE49-F238E27FC236}">
                  <a16:creationId xmlns:a16="http://schemas.microsoft.com/office/drawing/2014/main" id="{0B53397D-7246-48BC-BB26-487D5F997F2A}"/>
                </a:ext>
              </a:extLst>
            </p:cNvPr>
            <p:cNvSpPr/>
            <p:nvPr/>
          </p:nvSpPr>
          <p:spPr>
            <a:xfrm>
              <a:off x="807648" y="5691600"/>
              <a:ext cx="1008000" cy="46800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CA" sz="1000" dirty="0">
                  <a:solidFill>
                    <a:schemeClr val="bg2">
                      <a:lumMod val="25000"/>
                    </a:schemeClr>
                  </a:solidFill>
                </a:rPr>
                <a:t>No heart failure;</a:t>
              </a:r>
              <a:br>
                <a:rPr lang="en-CA" sz="1000" dirty="0">
                  <a:solidFill>
                    <a:schemeClr val="bg2">
                      <a:lumMod val="25000"/>
                    </a:schemeClr>
                  </a:solidFill>
                </a:rPr>
              </a:br>
              <a:r>
                <a:rPr lang="en-CA" sz="1000" dirty="0">
                  <a:solidFill>
                    <a:schemeClr val="bg2">
                      <a:lumMod val="25000"/>
                    </a:schemeClr>
                  </a:solidFill>
                </a:rPr>
                <a:t>workup other</a:t>
              </a:r>
              <a:br>
                <a:rPr lang="en-CA" sz="1000" dirty="0">
                  <a:solidFill>
                    <a:schemeClr val="bg2">
                      <a:lumMod val="25000"/>
                    </a:schemeClr>
                  </a:solidFill>
                </a:rPr>
              </a:br>
              <a:r>
                <a:rPr lang="en-CA" sz="1000" dirty="0">
                  <a:solidFill>
                    <a:schemeClr val="bg2">
                      <a:lumMod val="25000"/>
                    </a:schemeClr>
                  </a:solidFill>
                </a:rPr>
                <a:t>diagnosis</a:t>
              </a:r>
            </a:p>
          </p:txBody>
        </p:sp>
        <p:cxnSp>
          <p:nvCxnSpPr>
            <p:cNvPr id="17" name="Connecteur droit avec flèche 35">
              <a:extLst>
                <a:ext uri="{FF2B5EF4-FFF2-40B4-BE49-F238E27FC236}">
                  <a16:creationId xmlns:a16="http://schemas.microsoft.com/office/drawing/2014/main" id="{FCAEAEEE-8EEB-406D-9D11-650B1BAD744F}"/>
                </a:ext>
              </a:extLst>
            </p:cNvPr>
            <p:cNvCxnSpPr>
              <a:stCxn id="6" idx="2"/>
              <a:endCxn id="38" idx="0"/>
            </p:cNvCxnSpPr>
            <p:nvPr/>
          </p:nvCxnSpPr>
          <p:spPr>
            <a:xfrm>
              <a:off x="2895319" y="1495025"/>
              <a:ext cx="0" cy="172277"/>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eur droit avec flèche 37">
              <a:extLst>
                <a:ext uri="{FF2B5EF4-FFF2-40B4-BE49-F238E27FC236}">
                  <a16:creationId xmlns:a16="http://schemas.microsoft.com/office/drawing/2014/main" id="{D697DC71-9BAC-4168-AA12-78A9EA8A550F}"/>
                </a:ext>
              </a:extLst>
            </p:cNvPr>
            <p:cNvCxnSpPr>
              <a:stCxn id="38" idx="2"/>
              <a:endCxn id="36" idx="0"/>
            </p:cNvCxnSpPr>
            <p:nvPr/>
          </p:nvCxnSpPr>
          <p:spPr>
            <a:xfrm>
              <a:off x="2895319" y="2846294"/>
              <a:ext cx="0" cy="157970"/>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Connecteur droit avec flèche 39">
              <a:extLst>
                <a:ext uri="{FF2B5EF4-FFF2-40B4-BE49-F238E27FC236}">
                  <a16:creationId xmlns:a16="http://schemas.microsoft.com/office/drawing/2014/main" id="{A86F2E40-BDB8-400C-86F9-37AB958B4671}"/>
                </a:ext>
              </a:extLst>
            </p:cNvPr>
            <p:cNvCxnSpPr>
              <a:stCxn id="36" idx="2"/>
              <a:endCxn id="9" idx="0"/>
            </p:cNvCxnSpPr>
            <p:nvPr/>
          </p:nvCxnSpPr>
          <p:spPr>
            <a:xfrm>
              <a:off x="2895319" y="3778264"/>
              <a:ext cx="0" cy="149260"/>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eur droit avec flèche 41">
              <a:extLst>
                <a:ext uri="{FF2B5EF4-FFF2-40B4-BE49-F238E27FC236}">
                  <a16:creationId xmlns:a16="http://schemas.microsoft.com/office/drawing/2014/main" id="{1770CDA6-2AFB-4E2F-8266-991BB0500348}"/>
                </a:ext>
              </a:extLst>
            </p:cNvPr>
            <p:cNvCxnSpPr>
              <a:endCxn id="10" idx="0"/>
            </p:cNvCxnSpPr>
            <p:nvPr/>
          </p:nvCxnSpPr>
          <p:spPr>
            <a:xfrm>
              <a:off x="3438939" y="4132263"/>
              <a:ext cx="0" cy="166001"/>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Connecteur en angle 43">
              <a:extLst>
                <a:ext uri="{FF2B5EF4-FFF2-40B4-BE49-F238E27FC236}">
                  <a16:creationId xmlns:a16="http://schemas.microsoft.com/office/drawing/2014/main" id="{1C197E4F-2C91-41E6-B1F4-9ECAC7F8550F}"/>
                </a:ext>
              </a:extLst>
            </p:cNvPr>
            <p:cNvCxnSpPr>
              <a:stCxn id="10" idx="1"/>
              <a:endCxn id="34" idx="0"/>
            </p:cNvCxnSpPr>
            <p:nvPr/>
          </p:nvCxnSpPr>
          <p:spPr>
            <a:xfrm rot="10800000" flipV="1">
              <a:off x="2631697" y="4388072"/>
              <a:ext cx="558752" cy="203166"/>
            </a:xfrm>
            <a:prstGeom prst="bentConnector2">
              <a:avLst/>
            </a:prstGeom>
            <a:ln w="22225">
              <a:solidFill>
                <a:schemeClr val="bg2">
                  <a:lumMod val="10000"/>
                </a:schemeClr>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Connecteur en angle 46">
              <a:extLst>
                <a:ext uri="{FF2B5EF4-FFF2-40B4-BE49-F238E27FC236}">
                  <a16:creationId xmlns:a16="http://schemas.microsoft.com/office/drawing/2014/main" id="{204C09A3-D803-4317-BBB7-B99770261598}"/>
                </a:ext>
              </a:extLst>
            </p:cNvPr>
            <p:cNvCxnSpPr>
              <a:stCxn id="10" idx="3"/>
              <a:endCxn id="32" idx="0"/>
            </p:cNvCxnSpPr>
            <p:nvPr/>
          </p:nvCxnSpPr>
          <p:spPr>
            <a:xfrm>
              <a:off x="3694449" y="4388072"/>
              <a:ext cx="1591215" cy="200642"/>
            </a:xfrm>
            <a:prstGeom prst="bentConnector2">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48">
              <a:extLst>
                <a:ext uri="{FF2B5EF4-FFF2-40B4-BE49-F238E27FC236}">
                  <a16:creationId xmlns:a16="http://schemas.microsoft.com/office/drawing/2014/main" id="{F9BBA700-9BEC-4642-9ADF-1A818DDA177B}"/>
                </a:ext>
              </a:extLst>
            </p:cNvPr>
            <p:cNvCxnSpPr>
              <a:endCxn id="16" idx="0"/>
            </p:cNvCxnSpPr>
            <p:nvPr/>
          </p:nvCxnSpPr>
          <p:spPr>
            <a:xfrm>
              <a:off x="1308100" y="4132263"/>
              <a:ext cx="0" cy="1559337"/>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24" name="Rectangle à coins arrondis 30">
              <a:extLst>
                <a:ext uri="{FF2B5EF4-FFF2-40B4-BE49-F238E27FC236}">
                  <a16:creationId xmlns:a16="http://schemas.microsoft.com/office/drawing/2014/main" id="{B74400F3-A29B-4975-86C8-A9E24B89A8FE}"/>
                </a:ext>
              </a:extLst>
            </p:cNvPr>
            <p:cNvSpPr/>
            <p:nvPr/>
          </p:nvSpPr>
          <p:spPr>
            <a:xfrm>
              <a:off x="1060581" y="4959783"/>
              <a:ext cx="504000" cy="17961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t>No</a:t>
              </a:r>
            </a:p>
          </p:txBody>
        </p:sp>
        <p:cxnSp>
          <p:nvCxnSpPr>
            <p:cNvPr id="25" name="Connecteur droit avec flèche 50">
              <a:extLst>
                <a:ext uri="{FF2B5EF4-FFF2-40B4-BE49-F238E27FC236}">
                  <a16:creationId xmlns:a16="http://schemas.microsoft.com/office/drawing/2014/main" id="{DF15BD02-4E27-4E4F-9313-F5A05D7F3DE1}"/>
                </a:ext>
              </a:extLst>
            </p:cNvPr>
            <p:cNvCxnSpPr>
              <a:stCxn id="34" idx="1"/>
              <a:endCxn id="24" idx="3"/>
            </p:cNvCxnSpPr>
            <p:nvPr/>
          </p:nvCxnSpPr>
          <p:spPr>
            <a:xfrm flipH="1" flipV="1">
              <a:off x="1564581" y="5049591"/>
              <a:ext cx="226675" cy="647"/>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onnecteur droit avec flèche 52">
              <a:extLst>
                <a:ext uri="{FF2B5EF4-FFF2-40B4-BE49-F238E27FC236}">
                  <a16:creationId xmlns:a16="http://schemas.microsoft.com/office/drawing/2014/main" id="{3A0BAAC4-EA00-4A99-8ED6-94295ADBA42C}"/>
                </a:ext>
              </a:extLst>
            </p:cNvPr>
            <p:cNvCxnSpPr>
              <a:stCxn id="34" idx="3"/>
              <a:endCxn id="14" idx="1"/>
            </p:cNvCxnSpPr>
            <p:nvPr/>
          </p:nvCxnSpPr>
          <p:spPr>
            <a:xfrm>
              <a:off x="3472138" y="5050238"/>
              <a:ext cx="247327" cy="370"/>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onnecteur droit avec flèche 54">
              <a:extLst>
                <a:ext uri="{FF2B5EF4-FFF2-40B4-BE49-F238E27FC236}">
                  <a16:creationId xmlns:a16="http://schemas.microsoft.com/office/drawing/2014/main" id="{80A03BA6-92B9-4D2D-801E-B1D418A65E5E}"/>
                </a:ext>
              </a:extLst>
            </p:cNvPr>
            <p:cNvCxnSpPr>
              <a:stCxn id="14" idx="3"/>
              <a:endCxn id="32" idx="1"/>
            </p:cNvCxnSpPr>
            <p:nvPr/>
          </p:nvCxnSpPr>
          <p:spPr>
            <a:xfrm flipV="1">
              <a:off x="4223465" y="5047714"/>
              <a:ext cx="221758" cy="2894"/>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onnecteur droit avec flèche 56">
              <a:extLst>
                <a:ext uri="{FF2B5EF4-FFF2-40B4-BE49-F238E27FC236}">
                  <a16:creationId xmlns:a16="http://schemas.microsoft.com/office/drawing/2014/main" id="{10F75C32-4D49-4A90-99CC-ADF6814FF3FD}"/>
                </a:ext>
              </a:extLst>
            </p:cNvPr>
            <p:cNvCxnSpPr>
              <a:stCxn id="32" idx="3"/>
              <a:endCxn id="30" idx="1"/>
            </p:cNvCxnSpPr>
            <p:nvPr/>
          </p:nvCxnSpPr>
          <p:spPr>
            <a:xfrm>
              <a:off x="6126105" y="5047714"/>
              <a:ext cx="245467" cy="2524"/>
            </a:xfrm>
            <a:prstGeom prst="straightConnector1">
              <a:avLst/>
            </a:prstGeom>
            <a:ln w="22225">
              <a:solidFill>
                <a:schemeClr val="bg2">
                  <a:lumMod val="10000"/>
                </a:schemeClr>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Connecteur droit avec flèche 58">
              <a:extLst>
                <a:ext uri="{FF2B5EF4-FFF2-40B4-BE49-F238E27FC236}">
                  <a16:creationId xmlns:a16="http://schemas.microsoft.com/office/drawing/2014/main" id="{9323F157-BA6B-4C19-9310-DCB9A25CC252}"/>
                </a:ext>
              </a:extLst>
            </p:cNvPr>
            <p:cNvCxnSpPr>
              <a:stCxn id="32" idx="2"/>
              <a:endCxn id="15" idx="0"/>
            </p:cNvCxnSpPr>
            <p:nvPr/>
          </p:nvCxnSpPr>
          <p:spPr>
            <a:xfrm>
              <a:off x="5285664" y="5506714"/>
              <a:ext cx="2826" cy="183584"/>
            </a:xfrm>
            <a:prstGeom prst="straightConnector1">
              <a:avLst/>
            </a:prstGeom>
            <a:ln w="22225">
              <a:solidFill>
                <a:schemeClr val="bg2">
                  <a:lumMod val="10000"/>
                </a:schemeClr>
              </a:solidFill>
              <a:tailEnd type="triangle" w="med" len="med"/>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4760444C-F039-44E3-934A-D6F2474E1993}"/>
              </a:ext>
            </a:extLst>
          </p:cNvPr>
          <p:cNvSpPr txBox="1"/>
          <p:nvPr/>
        </p:nvSpPr>
        <p:spPr>
          <a:xfrm>
            <a:off x="795902" y="6045688"/>
            <a:ext cx="5250765" cy="276999"/>
          </a:xfrm>
          <a:prstGeom prst="rect">
            <a:avLst/>
          </a:prstGeom>
          <a:noFill/>
        </p:spPr>
        <p:txBody>
          <a:bodyPr wrap="square" rtlCol="0">
            <a:spAutoFit/>
          </a:bodyPr>
          <a:lstStyle/>
          <a:p>
            <a:r>
              <a:rPr lang="sv-SE" sz="1200" dirty="0">
                <a:solidFill>
                  <a:schemeClr val="tx1"/>
                </a:solidFill>
                <a:latin typeface="Arial Nova Cond" panose="020B0506020202020204" pitchFamily="34" charset="0"/>
              </a:rPr>
              <a:t>Ezekowitz J, O’Meara E, et al. Can J Cardiol 2017;33: 1342-1433</a:t>
            </a:r>
          </a:p>
        </p:txBody>
      </p:sp>
      <p:sp>
        <p:nvSpPr>
          <p:cNvPr id="3" name="Rectangle: Rounded Corners 2">
            <a:extLst>
              <a:ext uri="{FF2B5EF4-FFF2-40B4-BE49-F238E27FC236}">
                <a16:creationId xmlns:a16="http://schemas.microsoft.com/office/drawing/2014/main" id="{C5FAC24C-29C1-451E-80E0-6EB94FDC2026}"/>
              </a:ext>
            </a:extLst>
          </p:cNvPr>
          <p:cNvSpPr/>
          <p:nvPr/>
        </p:nvSpPr>
        <p:spPr>
          <a:xfrm>
            <a:off x="7236959" y="1340768"/>
            <a:ext cx="3731738" cy="2213890"/>
          </a:xfrm>
          <a:prstGeom prst="roundRect">
            <a:avLst/>
          </a:prstGeom>
          <a:solidFill>
            <a:srgbClr val="FFC000"/>
          </a:solidFill>
          <a:ln>
            <a:solidFill>
              <a:srgbClr val="FBD5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err="1">
                <a:latin typeface="Arial Nova Cond" panose="020B0506020202020204" pitchFamily="34" charset="0"/>
              </a:rPr>
              <a:t>HFpEF</a:t>
            </a:r>
            <a:endParaRPr lang="en-CA" sz="3600" dirty="0">
              <a:latin typeface="Arial Nova Cond" panose="020B0506020202020204" pitchFamily="34" charset="0"/>
            </a:endParaRPr>
          </a:p>
          <a:p>
            <a:pPr marL="342900" indent="-342900" algn="ctr">
              <a:buAutoNum type="arabicParenBoth"/>
            </a:pPr>
            <a:r>
              <a:rPr lang="en-CA" sz="2400" dirty="0">
                <a:latin typeface="Arial Nova Cond" panose="020B0506020202020204" pitchFamily="34" charset="0"/>
              </a:rPr>
              <a:t>HFA-PEFF</a:t>
            </a:r>
          </a:p>
          <a:p>
            <a:pPr marL="342900" indent="-342900" algn="ctr">
              <a:buAutoNum type="arabicParenBoth"/>
            </a:pPr>
            <a:r>
              <a:rPr lang="en-CA" sz="2400" dirty="0">
                <a:latin typeface="Arial Nova Cond" panose="020B0506020202020204" pitchFamily="34" charset="0"/>
              </a:rPr>
              <a:t>H</a:t>
            </a:r>
            <a:r>
              <a:rPr lang="en-CA" dirty="0">
                <a:latin typeface="Arial Nova Cond" panose="020B0506020202020204" pitchFamily="34" charset="0"/>
              </a:rPr>
              <a:t>2</a:t>
            </a:r>
            <a:r>
              <a:rPr lang="en-CA" sz="2400" dirty="0">
                <a:latin typeface="Arial Nova Cond" panose="020B0506020202020204" pitchFamily="34" charset="0"/>
              </a:rPr>
              <a:t>FPEF</a:t>
            </a:r>
          </a:p>
        </p:txBody>
      </p:sp>
      <p:cxnSp>
        <p:nvCxnSpPr>
          <p:cNvPr id="44" name="Straight Connector 43">
            <a:extLst>
              <a:ext uri="{FF2B5EF4-FFF2-40B4-BE49-F238E27FC236}">
                <a16:creationId xmlns:a16="http://schemas.microsoft.com/office/drawing/2014/main" id="{19607AEC-B20B-4201-A9DF-0716844253C2}"/>
              </a:ext>
            </a:extLst>
          </p:cNvPr>
          <p:cNvCxnSpPr>
            <a:stCxn id="9" idx="3"/>
            <a:endCxn id="9" idx="3"/>
          </p:cNvCxnSpPr>
          <p:nvPr/>
        </p:nvCxnSpPr>
        <p:spPr>
          <a:xfrm>
            <a:off x="4875319" y="402692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AF0AA61-5BD3-4884-926C-9F1F4C144650}"/>
              </a:ext>
            </a:extLst>
          </p:cNvPr>
          <p:cNvCxnSpPr>
            <a:stCxn id="9" idx="3"/>
          </p:cNvCxnSpPr>
          <p:nvPr/>
        </p:nvCxnSpPr>
        <p:spPr>
          <a:xfrm flipV="1">
            <a:off x="4875319" y="1628800"/>
            <a:ext cx="2361640" cy="2398128"/>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2792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DB98-AB60-4AFA-9209-E3FA16172A6C}"/>
              </a:ext>
            </a:extLst>
          </p:cNvPr>
          <p:cNvSpPr>
            <a:spLocks noGrp="1"/>
          </p:cNvSpPr>
          <p:nvPr>
            <p:ph type="title"/>
          </p:nvPr>
        </p:nvSpPr>
        <p:spPr/>
        <p:txBody>
          <a:bodyPr>
            <a:normAutofit/>
          </a:bodyPr>
          <a:lstStyle/>
          <a:p>
            <a:r>
              <a:rPr lang="en-US" dirty="0">
                <a:solidFill>
                  <a:srgbClr val="E51D2A"/>
                </a:solidFill>
              </a:rPr>
              <a:t>SAVE THE DATE! </a:t>
            </a:r>
          </a:p>
        </p:txBody>
      </p:sp>
      <p:sp>
        <p:nvSpPr>
          <p:cNvPr id="4" name="TextBox 3">
            <a:extLst>
              <a:ext uri="{FF2B5EF4-FFF2-40B4-BE49-F238E27FC236}">
                <a16:creationId xmlns:a16="http://schemas.microsoft.com/office/drawing/2014/main" id="{A8A84BCA-AAFB-4678-A260-841EB7AE9F62}"/>
              </a:ext>
            </a:extLst>
          </p:cNvPr>
          <p:cNvSpPr txBox="1"/>
          <p:nvPr/>
        </p:nvSpPr>
        <p:spPr>
          <a:xfrm>
            <a:off x="695400" y="4301684"/>
            <a:ext cx="11069780" cy="1075487"/>
          </a:xfrm>
          <a:prstGeom prst="rect">
            <a:avLst/>
          </a:prstGeom>
          <a:noFill/>
        </p:spPr>
        <p:txBody>
          <a:bodyPr wrap="square" rtlCol="0">
            <a:spAutoFit/>
          </a:bodyPr>
          <a:lstStyle/>
          <a:p>
            <a:pPr>
              <a:lnSpc>
                <a:spcPts val="2600"/>
              </a:lnSpc>
              <a:spcAft>
                <a:spcPts val="600"/>
              </a:spcAft>
            </a:pPr>
            <a:r>
              <a:rPr lang="en-US" sz="2000" dirty="0">
                <a:effectLst/>
                <a:latin typeface="Gill Sans" panose="020B0502020104020203" pitchFamily="34" charset="0"/>
                <a:ea typeface="Calibri" panose="020F0502020204030204" pitchFamily="34" charset="0"/>
                <a:cs typeface="Times New Roman" panose="02020603050405020304" pitchFamily="18" charset="0"/>
              </a:rPr>
              <a:t>On </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Thursday, July 8</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2021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PM – 9 PM EDT</a:t>
            </a:r>
            <a:r>
              <a:rPr lang="en-US" sz="2000" dirty="0">
                <a:effectLst/>
                <a:latin typeface="Gill Sans" panose="020B0502020104020203" pitchFamily="34" charset="0"/>
                <a:ea typeface="Calibri" panose="020F0502020204030204" pitchFamily="34" charset="0"/>
                <a:cs typeface="Times New Roman" panose="02020603050405020304" pitchFamily="18" charset="0"/>
              </a:rPr>
              <a:t>, join Drs. Bennett, Andrade, Aguilar, Atzema, Pilote, and </a:t>
            </a:r>
            <a:r>
              <a:rPr lang="en-US" sz="2000" dirty="0">
                <a:latin typeface="Gill Sans" panose="020B0502020104020203" pitchFamily="34" charset="0"/>
                <a:ea typeface="Calibri" panose="020F0502020204030204" pitchFamily="34" charset="0"/>
                <a:cs typeface="Times New Roman" panose="02020603050405020304" pitchFamily="18" charset="0"/>
              </a:rPr>
              <a:t>Verma</a:t>
            </a:r>
            <a:r>
              <a:rPr lang="en-US" sz="2000" dirty="0">
                <a:effectLst/>
                <a:latin typeface="Gill Sans" panose="020B0502020104020203" pitchFamily="34" charset="0"/>
                <a:ea typeface="Calibri" panose="020F0502020204030204" pitchFamily="34" charset="0"/>
                <a:cs typeface="Times New Roman" panose="02020603050405020304" pitchFamily="18" charset="0"/>
              </a:rPr>
              <a:t> for the “AF Guidelines: When it comes to arrhythmia management…” webinar. This webinar highlights content from the 2020 CCS/CHRS Comprehensive Atrial Fibrillation Guidelines. </a:t>
            </a:r>
            <a:endParaRPr lang="en-US" sz="2000" dirty="0">
              <a:solidFill>
                <a:srgbClr val="37898F"/>
              </a:solidFill>
              <a:latin typeface="GillSans-Light" panose="020B0400000000000000" pitchFamily="34" charset="0"/>
            </a:endParaRPr>
          </a:p>
        </p:txBody>
      </p:sp>
      <p:sp>
        <p:nvSpPr>
          <p:cNvPr id="5" name="TextBox 4">
            <a:extLst>
              <a:ext uri="{FF2B5EF4-FFF2-40B4-BE49-F238E27FC236}">
                <a16:creationId xmlns:a16="http://schemas.microsoft.com/office/drawing/2014/main" id="{6BCA2144-B047-4577-9BE8-6CAA48184DAA}"/>
              </a:ext>
            </a:extLst>
          </p:cNvPr>
          <p:cNvSpPr txBox="1"/>
          <p:nvPr/>
        </p:nvSpPr>
        <p:spPr>
          <a:xfrm>
            <a:off x="695400" y="2641545"/>
            <a:ext cx="11069780" cy="1075487"/>
          </a:xfrm>
          <a:prstGeom prst="rect">
            <a:avLst/>
          </a:prstGeom>
          <a:noFill/>
        </p:spPr>
        <p:txBody>
          <a:bodyPr wrap="square" rtlCol="0">
            <a:spAutoFit/>
          </a:bodyPr>
          <a:lstStyle/>
          <a:p>
            <a:pPr>
              <a:lnSpc>
                <a:spcPts val="2600"/>
              </a:lnSpc>
              <a:spcAft>
                <a:spcPts val="600"/>
              </a:spcAft>
            </a:pPr>
            <a:r>
              <a:rPr lang="en-US" sz="2000" dirty="0">
                <a:effectLst/>
                <a:latin typeface="Gill Sans" panose="020B0502020104020203" pitchFamily="34" charset="0"/>
                <a:ea typeface="Calibri" panose="020F0502020204030204" pitchFamily="34" charset="0"/>
                <a:cs typeface="Times New Roman" panose="02020603050405020304" pitchFamily="18" charset="0"/>
              </a:rPr>
              <a:t>On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Thurs</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day,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June 17</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2021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from </a:t>
            </a:r>
            <a:r>
              <a:rPr lang="en-US" sz="20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a:t>
            </a:r>
            <a:r>
              <a:rPr lang="en-US" sz="2000"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 PM – 9 PM EDT</a:t>
            </a:r>
            <a:r>
              <a:rPr lang="en-US" sz="2000" dirty="0">
                <a:effectLst/>
                <a:latin typeface="Gill Sans" panose="020B0502020104020203" pitchFamily="34" charset="0"/>
                <a:ea typeface="Calibri" panose="020F0502020204030204" pitchFamily="34" charset="0"/>
                <a:cs typeface="Times New Roman" panose="02020603050405020304" pitchFamily="18" charset="0"/>
              </a:rPr>
              <a:t>, join Dr. McDonald, Dr. Koshman, Dr. Ducharme and </a:t>
            </a:r>
            <a:r>
              <a:rPr lang="en-US" sz="2000" dirty="0">
                <a:latin typeface="Gill Sans" panose="020B0502020104020203" pitchFamily="34" charset="0"/>
                <a:ea typeface="Calibri" panose="020F0502020204030204" pitchFamily="34" charset="0"/>
                <a:cs typeface="Times New Roman" panose="02020603050405020304" pitchFamily="18" charset="0"/>
              </a:rPr>
              <a:t>Dr. Toma </a:t>
            </a:r>
            <a:r>
              <a:rPr lang="en-US" sz="2000" dirty="0">
                <a:effectLst/>
                <a:latin typeface="Gill Sans" panose="020B0502020104020203" pitchFamily="34" charset="0"/>
                <a:ea typeface="Calibri" panose="020F0502020204030204" pitchFamily="34" charset="0"/>
                <a:cs typeface="Times New Roman" panose="02020603050405020304" pitchFamily="18" charset="0"/>
              </a:rPr>
              <a:t>for the third </a:t>
            </a:r>
            <a:r>
              <a:rPr lang="en-US" sz="2000" dirty="0">
                <a:latin typeface="Gill Sans" panose="020B0502020104020203" pitchFamily="34" charset="0"/>
                <a:ea typeface="Calibri" panose="020F0502020204030204" pitchFamily="34" charset="0"/>
                <a:cs typeface="Times New Roman" panose="02020603050405020304" pitchFamily="18" charset="0"/>
              </a:rPr>
              <a:t>webinar in the HF webinar series highlighting </a:t>
            </a:r>
            <a:r>
              <a:rPr lang="en-US" sz="2000" dirty="0">
                <a:effectLst/>
                <a:latin typeface="Gill Sans" panose="020B0502020104020203" pitchFamily="34" charset="0"/>
                <a:ea typeface="Calibri" panose="020F0502020204030204" pitchFamily="34" charset="0"/>
                <a:cs typeface="Times New Roman" panose="02020603050405020304" pitchFamily="18" charset="0"/>
              </a:rPr>
              <a:t>content from the Heart Failure Guidelines.</a:t>
            </a:r>
            <a:endParaRPr lang="en-US" sz="2000" dirty="0">
              <a:solidFill>
                <a:srgbClr val="37898F"/>
              </a:solidFill>
              <a:latin typeface="GillSans-Light" panose="020B0400000000000000" pitchFamily="34" charset="0"/>
            </a:endParaRPr>
          </a:p>
        </p:txBody>
      </p:sp>
      <p:sp>
        <p:nvSpPr>
          <p:cNvPr id="7" name="TextBox 6">
            <a:extLst>
              <a:ext uri="{FF2B5EF4-FFF2-40B4-BE49-F238E27FC236}">
                <a16:creationId xmlns:a16="http://schemas.microsoft.com/office/drawing/2014/main" id="{543C0CB0-A552-4869-A229-8AB7069CA87D}"/>
              </a:ext>
            </a:extLst>
          </p:cNvPr>
          <p:cNvSpPr txBox="1"/>
          <p:nvPr/>
        </p:nvSpPr>
        <p:spPr>
          <a:xfrm>
            <a:off x="695400" y="1146079"/>
            <a:ext cx="9577064" cy="646331"/>
          </a:xfrm>
          <a:prstGeom prst="rect">
            <a:avLst/>
          </a:prstGeom>
          <a:noFill/>
        </p:spPr>
        <p:txBody>
          <a:bodyPr wrap="square" rtlCol="0">
            <a:spAutoFit/>
          </a:bodyPr>
          <a:lstStyle/>
          <a:p>
            <a:r>
              <a:rPr lang="en-US" sz="3600" b="1" dirty="0">
                <a:solidFill>
                  <a:schemeClr val="tx1"/>
                </a:solidFill>
                <a:latin typeface="Arial Nova Cond" panose="020B0506020202020204" pitchFamily="34" charset="0"/>
              </a:rPr>
              <a:t>For our upcoming Guideline Webinars</a:t>
            </a:r>
          </a:p>
        </p:txBody>
      </p:sp>
      <p:sp>
        <p:nvSpPr>
          <p:cNvPr id="8" name="TextBox 7">
            <a:extLst>
              <a:ext uri="{FF2B5EF4-FFF2-40B4-BE49-F238E27FC236}">
                <a16:creationId xmlns:a16="http://schemas.microsoft.com/office/drawing/2014/main" id="{1CDA2BB0-C58B-46D9-9885-7CB8078DFE94}"/>
              </a:ext>
            </a:extLst>
          </p:cNvPr>
          <p:cNvSpPr txBox="1"/>
          <p:nvPr/>
        </p:nvSpPr>
        <p:spPr>
          <a:xfrm>
            <a:off x="695400" y="3933056"/>
            <a:ext cx="11069780" cy="425758"/>
          </a:xfrm>
          <a:prstGeom prst="rect">
            <a:avLst/>
          </a:prstGeom>
          <a:noFill/>
        </p:spPr>
        <p:txBody>
          <a:bodyPr wrap="square" rtlCol="0">
            <a:spAutoFit/>
          </a:bodyPr>
          <a:lstStyle/>
          <a:p>
            <a:pPr>
              <a:lnSpc>
                <a:spcPts val="2600"/>
              </a:lnSpc>
              <a:spcAft>
                <a:spcPts val="600"/>
              </a:spcAft>
            </a:pPr>
            <a:r>
              <a:rPr lang="en-US" sz="2400" b="1" dirty="0">
                <a:effectLst/>
                <a:latin typeface="Gill Sans" panose="020B0502020104020203" pitchFamily="34" charset="0"/>
                <a:ea typeface="Calibri" panose="020F0502020204030204" pitchFamily="34" charset="0"/>
                <a:cs typeface="Times New Roman" panose="02020603050405020304" pitchFamily="18" charset="0"/>
              </a:rPr>
              <a:t>Atrial Fibrillation: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Webinar 2: When it comes to arrhythmia management…</a:t>
            </a:r>
            <a:endParaRPr lang="en-US" sz="2400" b="1" dirty="0">
              <a:solidFill>
                <a:srgbClr val="6FAAAF"/>
              </a:solidFill>
              <a:latin typeface="GillSans-Light" panose="020B0400000000000000" pitchFamily="34" charset="0"/>
            </a:endParaRPr>
          </a:p>
        </p:txBody>
      </p:sp>
      <p:sp>
        <p:nvSpPr>
          <p:cNvPr id="9" name="TextBox 8">
            <a:extLst>
              <a:ext uri="{FF2B5EF4-FFF2-40B4-BE49-F238E27FC236}">
                <a16:creationId xmlns:a16="http://schemas.microsoft.com/office/drawing/2014/main" id="{F3786251-983D-4095-B68A-E4B6AE2A5BC2}"/>
              </a:ext>
            </a:extLst>
          </p:cNvPr>
          <p:cNvSpPr txBox="1"/>
          <p:nvPr/>
        </p:nvSpPr>
        <p:spPr>
          <a:xfrm>
            <a:off x="695400" y="1959004"/>
            <a:ext cx="11069780" cy="759182"/>
          </a:xfrm>
          <a:prstGeom prst="rect">
            <a:avLst/>
          </a:prstGeom>
          <a:noFill/>
        </p:spPr>
        <p:txBody>
          <a:bodyPr wrap="square" rtlCol="0">
            <a:spAutoFit/>
          </a:bodyPr>
          <a:lstStyle/>
          <a:p>
            <a:pPr>
              <a:lnSpc>
                <a:spcPts val="2600"/>
              </a:lnSpc>
              <a:spcAft>
                <a:spcPts val="600"/>
              </a:spcAft>
            </a:pPr>
            <a:r>
              <a:rPr lang="en-US" sz="2400" b="1" dirty="0">
                <a:effectLst/>
                <a:latin typeface="Gill Sans" panose="020B0502020104020203" pitchFamily="34" charset="0"/>
                <a:ea typeface="Calibri" panose="020F0502020204030204" pitchFamily="34" charset="0"/>
                <a:cs typeface="Times New Roman" panose="02020603050405020304" pitchFamily="18" charset="0"/>
              </a:rPr>
              <a:t>Heart Failure: </a:t>
            </a:r>
            <a:r>
              <a:rPr lang="en-US" sz="2400" b="1" dirty="0">
                <a:solidFill>
                  <a:srgbClr val="6FAAAF"/>
                </a:solidFill>
                <a:effectLst/>
                <a:latin typeface="Gill Sans" panose="020B0502020104020203" pitchFamily="34" charset="0"/>
                <a:ea typeface="Calibri" panose="020F0502020204030204" pitchFamily="34" charset="0"/>
                <a:cs typeface="Times New Roman" panose="02020603050405020304" pitchFamily="18" charset="0"/>
              </a:rPr>
              <a:t>Webinar 3: </a:t>
            </a:r>
            <a:r>
              <a:rPr lang="en-US" sz="2400" b="1" dirty="0">
                <a:solidFill>
                  <a:srgbClr val="6FAAAF"/>
                </a:solidFill>
                <a:latin typeface="Gill Sans" panose="020B0502020104020203" pitchFamily="34" charset="0"/>
                <a:ea typeface="Calibri" panose="020F0502020204030204" pitchFamily="34" charset="0"/>
                <a:cs typeface="Times New Roman" panose="02020603050405020304" pitchFamily="18" charset="0"/>
              </a:rPr>
              <a:t>Device therapy: when to consider and how to manage complex HF</a:t>
            </a:r>
            <a:endParaRPr lang="en-US" sz="2400" b="1" dirty="0">
              <a:solidFill>
                <a:srgbClr val="6FAAAF"/>
              </a:solidFill>
              <a:latin typeface="GillSans-Light" panose="020B0400000000000000" pitchFamily="34" charset="0"/>
            </a:endParaRPr>
          </a:p>
        </p:txBody>
      </p:sp>
      <p:sp>
        <p:nvSpPr>
          <p:cNvPr id="11" name="TextBox 10">
            <a:extLst>
              <a:ext uri="{FF2B5EF4-FFF2-40B4-BE49-F238E27FC236}">
                <a16:creationId xmlns:a16="http://schemas.microsoft.com/office/drawing/2014/main" id="{F627714D-8F55-4D88-A089-82C72C90BC9F}"/>
              </a:ext>
            </a:extLst>
          </p:cNvPr>
          <p:cNvSpPr txBox="1"/>
          <p:nvPr/>
        </p:nvSpPr>
        <p:spPr>
          <a:xfrm>
            <a:off x="695400" y="5661248"/>
            <a:ext cx="6192688" cy="461665"/>
          </a:xfrm>
          <a:prstGeom prst="rect">
            <a:avLst/>
          </a:prstGeom>
          <a:noFill/>
        </p:spPr>
        <p:txBody>
          <a:bodyPr wrap="square" rtlCol="0">
            <a:spAutoFit/>
          </a:bodyPr>
          <a:lstStyle/>
          <a:p>
            <a:r>
              <a:rPr lang="en-US" sz="2400" dirty="0">
                <a:latin typeface="Arial Nova Cond" panose="020B0506020202020204" pitchFamily="34" charset="0"/>
              </a:rPr>
              <a:t>Register at </a:t>
            </a:r>
            <a:r>
              <a:rPr lang="en-US" sz="2400" b="1" dirty="0">
                <a:solidFill>
                  <a:srgbClr val="F33A45"/>
                </a:solidFill>
                <a:latin typeface="Arial Nova Cond" panose="020B0506020202020204" pitchFamily="34" charset="0"/>
              </a:rPr>
              <a:t>CCS.ca/programs-and-events/</a:t>
            </a:r>
          </a:p>
        </p:txBody>
      </p:sp>
    </p:spTree>
    <p:extLst>
      <p:ext uri="{BB962C8B-B14F-4D97-AF65-F5344CB8AC3E}">
        <p14:creationId xmlns:p14="http://schemas.microsoft.com/office/powerpoint/2010/main" val="3765383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p:txBody>
          <a:bodyPr>
            <a:normAutofit/>
          </a:bodyPr>
          <a:lstStyle/>
          <a:p>
            <a:r>
              <a:rPr lang="en-US" dirty="0"/>
              <a:t>Visit </a:t>
            </a:r>
            <a:r>
              <a:rPr lang="en-US" dirty="0">
                <a:solidFill>
                  <a:srgbClr val="FF0000"/>
                </a:solidFill>
              </a:rPr>
              <a:t>CCS.ca </a:t>
            </a:r>
            <a:r>
              <a:rPr lang="en-US" dirty="0"/>
              <a:t>for more Guidelines and Resources </a:t>
            </a:r>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95400" y="1628800"/>
            <a:ext cx="10801200" cy="4464496"/>
          </a:xfrm>
        </p:spPr>
        <p:txBody>
          <a:bodyPr>
            <a:normAutofit/>
          </a:bodyPr>
          <a:lstStyle/>
          <a:p>
            <a:pPr marL="0" indent="0">
              <a:lnSpc>
                <a:spcPct val="100000"/>
              </a:lnSpc>
              <a:buNone/>
            </a:pPr>
            <a:r>
              <a:rPr lang="en-US" sz="2400" dirty="0"/>
              <a:t>Guideline Library:</a:t>
            </a:r>
          </a:p>
          <a:p>
            <a:pPr>
              <a:lnSpc>
                <a:spcPct val="100000"/>
              </a:lnSpc>
            </a:pPr>
            <a:r>
              <a:rPr lang="en-US" sz="2400" dirty="0">
                <a:hlinkClick r:id="rId3"/>
              </a:rPr>
              <a:t>https://ccs.ca/guidelines-and-position-statement-library/</a:t>
            </a:r>
            <a:r>
              <a:rPr lang="en-US" sz="2400" dirty="0"/>
              <a:t> </a:t>
            </a:r>
          </a:p>
          <a:p>
            <a:pPr>
              <a:lnSpc>
                <a:spcPct val="100000"/>
              </a:lnSpc>
            </a:pPr>
            <a:endParaRPr lang="en-US" sz="2400" dirty="0"/>
          </a:p>
          <a:p>
            <a:pPr marL="0" indent="0">
              <a:lnSpc>
                <a:spcPct val="100000"/>
              </a:lnSpc>
              <a:buNone/>
            </a:pPr>
            <a:r>
              <a:rPr lang="en-US" sz="2400" dirty="0"/>
              <a:t>Guideline Resources:</a:t>
            </a:r>
          </a:p>
          <a:p>
            <a:pPr>
              <a:lnSpc>
                <a:spcPct val="100000"/>
              </a:lnSpc>
            </a:pPr>
            <a:r>
              <a:rPr lang="en-US" sz="2400" dirty="0">
                <a:hlinkClick r:id="rId4"/>
              </a:rPr>
              <a:t>https://ccs.ca/guideline-resources/</a:t>
            </a:r>
            <a:r>
              <a:rPr lang="en-US" sz="2400" dirty="0"/>
              <a:t> </a:t>
            </a:r>
          </a:p>
        </p:txBody>
      </p:sp>
    </p:spTree>
    <p:extLst>
      <p:ext uri="{BB962C8B-B14F-4D97-AF65-F5344CB8AC3E}">
        <p14:creationId xmlns:p14="http://schemas.microsoft.com/office/powerpoint/2010/main" val="45941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0EABA8A6-F43E-4574-8A51-E3A6078E3883}"/>
              </a:ext>
            </a:extLst>
          </p:cNvPr>
          <p:cNvSpPr/>
          <p:nvPr/>
        </p:nvSpPr>
        <p:spPr>
          <a:xfrm>
            <a:off x="8726252" y="1481176"/>
            <a:ext cx="2473066" cy="387348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BAC61-356B-4636-8D4D-8C8F7DA5ADE9}"/>
              </a:ext>
            </a:extLst>
          </p:cNvPr>
          <p:cNvSpPr>
            <a:spLocks noGrp="1"/>
          </p:cNvSpPr>
          <p:nvPr>
            <p:ph type="title"/>
          </p:nvPr>
        </p:nvSpPr>
        <p:spPr/>
        <p:txBody>
          <a:bodyPr>
            <a:normAutofit/>
          </a:bodyPr>
          <a:lstStyle/>
          <a:p>
            <a:r>
              <a:rPr lang="en-US" dirty="0"/>
              <a:t>Welcome to the </a:t>
            </a:r>
            <a:r>
              <a:rPr lang="en-US" dirty="0">
                <a:solidFill>
                  <a:srgbClr val="F33A45"/>
                </a:solidFill>
              </a:rPr>
              <a:t>HF WEBINAR SERIES</a:t>
            </a:r>
            <a:endParaRPr lang="en-US" dirty="0"/>
          </a:p>
        </p:txBody>
      </p:sp>
      <p:sp>
        <p:nvSpPr>
          <p:cNvPr id="12" name="TextBox 11">
            <a:extLst>
              <a:ext uri="{FF2B5EF4-FFF2-40B4-BE49-F238E27FC236}">
                <a16:creationId xmlns:a16="http://schemas.microsoft.com/office/drawing/2014/main" id="{EEB110AF-4385-4F4D-8D12-C640F9B9990A}"/>
              </a:ext>
            </a:extLst>
          </p:cNvPr>
          <p:cNvSpPr txBox="1"/>
          <p:nvPr/>
        </p:nvSpPr>
        <p:spPr>
          <a:xfrm>
            <a:off x="924796" y="5439072"/>
            <a:ext cx="6017218" cy="461665"/>
          </a:xfrm>
          <a:prstGeom prst="rect">
            <a:avLst/>
          </a:prstGeom>
          <a:noFill/>
        </p:spPr>
        <p:txBody>
          <a:bodyPr wrap="square" rtlCol="0">
            <a:spAutoFit/>
          </a:bodyPr>
          <a:lstStyle/>
          <a:p>
            <a:r>
              <a:rPr lang="en-US" sz="2400" dirty="0">
                <a:latin typeface="Arial Nova Cond" panose="020B0506020202020204" pitchFamily="34" charset="0"/>
              </a:rPr>
              <a:t>Register at </a:t>
            </a:r>
            <a:r>
              <a:rPr lang="en-US" sz="2400" b="1" dirty="0">
                <a:solidFill>
                  <a:srgbClr val="F33A45"/>
                </a:solidFill>
                <a:latin typeface="Arial Nova Cond" panose="020B0506020202020204" pitchFamily="34" charset="0"/>
              </a:rPr>
              <a:t>CCS.ca/programs-and-events/</a:t>
            </a:r>
          </a:p>
        </p:txBody>
      </p:sp>
      <p:sp>
        <p:nvSpPr>
          <p:cNvPr id="14" name="Rectangle: Rounded Corners 13">
            <a:extLst>
              <a:ext uri="{FF2B5EF4-FFF2-40B4-BE49-F238E27FC236}">
                <a16:creationId xmlns:a16="http://schemas.microsoft.com/office/drawing/2014/main" id="{E6A40021-F009-4FD3-9DEF-959DC56A3532}"/>
              </a:ext>
            </a:extLst>
          </p:cNvPr>
          <p:cNvSpPr/>
          <p:nvPr/>
        </p:nvSpPr>
        <p:spPr>
          <a:xfrm>
            <a:off x="924796" y="1484784"/>
            <a:ext cx="2489526" cy="386987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2066561-47F5-4958-AC69-44802598E8DC}"/>
              </a:ext>
            </a:extLst>
          </p:cNvPr>
          <p:cNvSpPr/>
          <p:nvPr/>
        </p:nvSpPr>
        <p:spPr>
          <a:xfrm>
            <a:off x="911536" y="1929096"/>
            <a:ext cx="2502786" cy="851832"/>
          </a:xfrm>
          <a:prstGeom prst="rect">
            <a:avLst/>
          </a:prstGeom>
          <a:solidFill>
            <a:srgbClr val="6FA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Arial Nova Cond" panose="020B0506020202020204" pitchFamily="34" charset="0"/>
              </a:rPr>
              <a:t>What’s new in 2021: </a:t>
            </a:r>
            <a:r>
              <a:rPr lang="en-US" sz="1950" b="1" dirty="0" err="1">
                <a:latin typeface="Arial Nova Cond" panose="020B0506020202020204" pitchFamily="34" charset="0"/>
              </a:rPr>
              <a:t>HFrEF</a:t>
            </a:r>
            <a:endParaRPr lang="en-US" sz="1950" b="1" dirty="0">
              <a:latin typeface="Arial Nova Cond" panose="020B0506020202020204" pitchFamily="34" charset="0"/>
            </a:endParaRPr>
          </a:p>
        </p:txBody>
      </p:sp>
      <p:sp>
        <p:nvSpPr>
          <p:cNvPr id="18" name="Rectangle: Rounded Corners 17">
            <a:extLst>
              <a:ext uri="{FF2B5EF4-FFF2-40B4-BE49-F238E27FC236}">
                <a16:creationId xmlns:a16="http://schemas.microsoft.com/office/drawing/2014/main" id="{EA0E9DE3-F861-42D9-A812-D7C417CDD8F2}"/>
              </a:ext>
            </a:extLst>
          </p:cNvPr>
          <p:cNvSpPr/>
          <p:nvPr/>
        </p:nvSpPr>
        <p:spPr>
          <a:xfrm>
            <a:off x="3550926" y="1484783"/>
            <a:ext cx="2473066" cy="38698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99BDE4D-F5C0-4D9B-8E5A-C2619B346B18}"/>
              </a:ext>
            </a:extLst>
          </p:cNvPr>
          <p:cNvSpPr/>
          <p:nvPr/>
        </p:nvSpPr>
        <p:spPr>
          <a:xfrm>
            <a:off x="6143214" y="1481176"/>
            <a:ext cx="2473066" cy="387348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F5C6B5C-F567-4DA1-AC4E-0AC786517712}"/>
              </a:ext>
            </a:extLst>
          </p:cNvPr>
          <p:cNvSpPr txBox="1"/>
          <p:nvPr/>
        </p:nvSpPr>
        <p:spPr>
          <a:xfrm>
            <a:off x="1476313" y="1490623"/>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1</a:t>
            </a:r>
            <a:endParaRPr lang="en-US" sz="2200" b="1" dirty="0">
              <a:solidFill>
                <a:srgbClr val="6FAAAF"/>
              </a:solidFill>
              <a:latin typeface="Arial Nova Cond" panose="020B0506020202020204" pitchFamily="34" charset="0"/>
            </a:endParaRPr>
          </a:p>
        </p:txBody>
      </p:sp>
      <p:sp>
        <p:nvSpPr>
          <p:cNvPr id="22" name="Content Placeholder 4">
            <a:extLst>
              <a:ext uri="{FF2B5EF4-FFF2-40B4-BE49-F238E27FC236}">
                <a16:creationId xmlns:a16="http://schemas.microsoft.com/office/drawing/2014/main" id="{3A8A0350-270B-40E6-9E6D-A11651A2C41F}"/>
              </a:ext>
            </a:extLst>
          </p:cNvPr>
          <p:cNvSpPr txBox="1">
            <a:spLocks/>
          </p:cNvSpPr>
          <p:nvPr/>
        </p:nvSpPr>
        <p:spPr>
          <a:xfrm>
            <a:off x="1041911" y="2924944"/>
            <a:ext cx="2316653" cy="203132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Available </a:t>
            </a: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On-Demand</a:t>
            </a:r>
          </a:p>
          <a:p>
            <a:pPr marL="0" indent="0">
              <a:lnSpc>
                <a:spcPct val="100000"/>
              </a:lnSpc>
              <a:spcBef>
                <a:spcPts val="0"/>
              </a:spcBef>
              <a:buNone/>
            </a:pPr>
            <a:endParaRPr lang="en-US" sz="1800" dirty="0">
              <a:solidFill>
                <a:srgbClr val="F33A45"/>
              </a:solidFill>
              <a:latin typeface="Gill Sans" panose="020B0502020104020203" pitchFamily="34" charset="0"/>
              <a:cs typeface="Times New Roman" panose="02020603050405020304" pitchFamily="18" charset="0"/>
            </a:endParaRPr>
          </a:p>
          <a:p>
            <a:pPr marL="0" indent="0">
              <a:lnSpc>
                <a:spcPct val="100000"/>
              </a:lnSpc>
              <a:spcBef>
                <a:spcPts val="0"/>
              </a:spcBef>
              <a:buNone/>
            </a:pPr>
            <a:endParaRPr lang="en-US" sz="1800" dirty="0">
              <a:solidFill>
                <a:srgbClr val="F33A45"/>
              </a:solidFill>
              <a:latin typeface="Gill Sans" panose="020B0502020104020203" pitchFamily="34" charset="0"/>
              <a:cs typeface="Times New Roman" panose="02020603050405020304" pitchFamily="18" charset="0"/>
            </a:endParaRPr>
          </a:p>
          <a:p>
            <a:pPr marL="0" indent="0">
              <a:lnSpc>
                <a:spcPct val="100000"/>
              </a:lnSpc>
              <a:spcBef>
                <a:spcPts val="0"/>
              </a:spcBef>
              <a:buNone/>
            </a:pPr>
            <a:r>
              <a:rPr lang="en-US" sz="1800" b="1" dirty="0">
                <a:latin typeface="Gill Sans" panose="020B0502020104020203" pitchFamily="34" charset="0"/>
                <a:cs typeface="Times New Roman" panose="02020603050405020304" pitchFamily="18" charset="0"/>
              </a:rPr>
              <a:t>Faculty:</a:t>
            </a:r>
          </a:p>
          <a:p>
            <a:pPr marL="0" indent="0">
              <a:lnSpc>
                <a:spcPct val="100000"/>
              </a:lnSpc>
              <a:spcBef>
                <a:spcPts val="0"/>
              </a:spcBef>
              <a:buNone/>
            </a:pPr>
            <a:r>
              <a:rPr lang="en-US" sz="1800" dirty="0">
                <a:latin typeface="Gill Sans" panose="020B0502020104020203" pitchFamily="34" charset="0"/>
                <a:cs typeface="Times New Roman" panose="02020603050405020304" pitchFamily="18" charset="0"/>
              </a:rPr>
              <a:t>Justin Ezekowitz</a:t>
            </a:r>
          </a:p>
          <a:p>
            <a:pPr marL="0" indent="0">
              <a:lnSpc>
                <a:spcPct val="100000"/>
              </a:lnSpc>
              <a:spcBef>
                <a:spcPts val="0"/>
              </a:spcBef>
              <a:buNone/>
            </a:pPr>
            <a:r>
              <a:rPr lang="en-US" sz="1800" dirty="0">
                <a:latin typeface="Gill Sans" panose="020B0502020104020203" pitchFamily="34" charset="0"/>
                <a:cs typeface="Times New Roman" panose="02020603050405020304" pitchFamily="18" charset="0"/>
              </a:rPr>
              <a:t>Mike McDonald</a:t>
            </a:r>
          </a:p>
          <a:p>
            <a:pPr marL="0" indent="0">
              <a:lnSpc>
                <a:spcPct val="100000"/>
              </a:lnSpc>
              <a:spcBef>
                <a:spcPts val="0"/>
              </a:spcBef>
              <a:buNone/>
            </a:pPr>
            <a:r>
              <a:rPr lang="en-US" sz="1800" dirty="0">
                <a:latin typeface="Gill Sans" panose="020B0502020104020203" pitchFamily="34" charset="0"/>
                <a:cs typeface="Times New Roman" panose="02020603050405020304" pitchFamily="18" charset="0"/>
              </a:rPr>
              <a:t>Sean Virani</a:t>
            </a:r>
            <a:endParaRPr lang="en-US" sz="1800" dirty="0">
              <a:latin typeface="GillSans-Light" panose="020B0400000000000000" pitchFamily="34" charset="0"/>
            </a:endParaRPr>
          </a:p>
        </p:txBody>
      </p:sp>
      <p:sp>
        <p:nvSpPr>
          <p:cNvPr id="23" name="Rectangle 22">
            <a:extLst>
              <a:ext uri="{FF2B5EF4-FFF2-40B4-BE49-F238E27FC236}">
                <a16:creationId xmlns:a16="http://schemas.microsoft.com/office/drawing/2014/main" id="{2F333532-3B71-4672-8915-60FEAFAC309A}"/>
              </a:ext>
            </a:extLst>
          </p:cNvPr>
          <p:cNvSpPr/>
          <p:nvPr/>
        </p:nvSpPr>
        <p:spPr>
          <a:xfrm>
            <a:off x="8738342" y="1929096"/>
            <a:ext cx="2460975" cy="851832"/>
          </a:xfrm>
          <a:prstGeom prst="rect">
            <a:avLst/>
          </a:prstGeom>
          <a:solidFill>
            <a:srgbClr val="6FA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ova Cond" panose="020B0506020202020204" pitchFamily="34" charset="0"/>
              </a:rPr>
              <a:t>Non-pharmacological Management</a:t>
            </a:r>
          </a:p>
        </p:txBody>
      </p:sp>
      <p:sp>
        <p:nvSpPr>
          <p:cNvPr id="24" name="Rectangle 23">
            <a:extLst>
              <a:ext uri="{FF2B5EF4-FFF2-40B4-BE49-F238E27FC236}">
                <a16:creationId xmlns:a16="http://schemas.microsoft.com/office/drawing/2014/main" id="{CC6B87D8-7A2D-4AFE-B7E3-7549C1ED2AD2}"/>
              </a:ext>
            </a:extLst>
          </p:cNvPr>
          <p:cNvSpPr/>
          <p:nvPr/>
        </p:nvSpPr>
        <p:spPr>
          <a:xfrm>
            <a:off x="3560242" y="1929096"/>
            <a:ext cx="2463750" cy="851832"/>
          </a:xfrm>
          <a:prstGeom prst="rect">
            <a:avLst/>
          </a:prstGeom>
          <a:solidFill>
            <a:srgbClr val="F33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latin typeface="Arial Nova Cond" panose="020B0506020202020204" pitchFamily="34" charset="0"/>
              </a:rPr>
              <a:t>Screening + Diagnosis in </a:t>
            </a:r>
            <a:r>
              <a:rPr lang="en-US" sz="1950" b="1" dirty="0" err="1">
                <a:latin typeface="Arial Nova Cond" panose="020B0506020202020204" pitchFamily="34" charset="0"/>
              </a:rPr>
              <a:t>HFrEF</a:t>
            </a:r>
            <a:r>
              <a:rPr lang="en-US" sz="1950" b="1" dirty="0">
                <a:latin typeface="Arial Nova Cond" panose="020B0506020202020204" pitchFamily="34" charset="0"/>
              </a:rPr>
              <a:t> and </a:t>
            </a:r>
            <a:r>
              <a:rPr lang="en-US" sz="1950" b="1" dirty="0" err="1">
                <a:latin typeface="Arial Nova Cond" panose="020B0506020202020204" pitchFamily="34" charset="0"/>
              </a:rPr>
              <a:t>HFpEF</a:t>
            </a:r>
            <a:endParaRPr lang="en-US" sz="1950" b="1" dirty="0">
              <a:latin typeface="Arial Nova Cond" panose="020B0506020202020204" pitchFamily="34" charset="0"/>
            </a:endParaRPr>
          </a:p>
        </p:txBody>
      </p:sp>
      <p:sp>
        <p:nvSpPr>
          <p:cNvPr id="25" name="Rectangle 24">
            <a:extLst>
              <a:ext uri="{FF2B5EF4-FFF2-40B4-BE49-F238E27FC236}">
                <a16:creationId xmlns:a16="http://schemas.microsoft.com/office/drawing/2014/main" id="{EF57D05E-A02B-4847-BAA7-88F095605BFB}"/>
              </a:ext>
            </a:extLst>
          </p:cNvPr>
          <p:cNvSpPr/>
          <p:nvPr/>
        </p:nvSpPr>
        <p:spPr>
          <a:xfrm>
            <a:off x="6143214" y="1929096"/>
            <a:ext cx="2473066" cy="851832"/>
          </a:xfrm>
          <a:prstGeom prst="rect">
            <a:avLst/>
          </a:prstGeom>
          <a:solidFill>
            <a:srgbClr val="6FA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Nova Cond" panose="020B0506020202020204" pitchFamily="34" charset="0"/>
              </a:rPr>
              <a:t>Device Therapy</a:t>
            </a:r>
          </a:p>
        </p:txBody>
      </p:sp>
      <p:sp>
        <p:nvSpPr>
          <p:cNvPr id="28" name="TextBox 27">
            <a:extLst>
              <a:ext uri="{FF2B5EF4-FFF2-40B4-BE49-F238E27FC236}">
                <a16:creationId xmlns:a16="http://schemas.microsoft.com/office/drawing/2014/main" id="{EE93EA97-5AF1-4565-8FB3-FE2FB79B2FE8}"/>
              </a:ext>
            </a:extLst>
          </p:cNvPr>
          <p:cNvSpPr txBox="1"/>
          <p:nvPr/>
        </p:nvSpPr>
        <p:spPr>
          <a:xfrm>
            <a:off x="9276169" y="1503338"/>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4</a:t>
            </a:r>
            <a:endParaRPr lang="en-US" sz="2200" b="1" dirty="0">
              <a:solidFill>
                <a:srgbClr val="6FAAAF"/>
              </a:solidFill>
              <a:latin typeface="Arial Nova Cond" panose="020B0506020202020204" pitchFamily="34" charset="0"/>
            </a:endParaRPr>
          </a:p>
        </p:txBody>
      </p:sp>
      <p:sp>
        <p:nvSpPr>
          <p:cNvPr id="29" name="TextBox 28">
            <a:extLst>
              <a:ext uri="{FF2B5EF4-FFF2-40B4-BE49-F238E27FC236}">
                <a16:creationId xmlns:a16="http://schemas.microsoft.com/office/drawing/2014/main" id="{319CB2BD-787C-4B7B-8812-8C35C221F91B}"/>
              </a:ext>
            </a:extLst>
          </p:cNvPr>
          <p:cNvSpPr txBox="1"/>
          <p:nvPr/>
        </p:nvSpPr>
        <p:spPr>
          <a:xfrm>
            <a:off x="6693131" y="1503338"/>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a:t>
            </a:r>
            <a:r>
              <a:rPr lang="en-US" sz="2200" b="1" dirty="0">
                <a:solidFill>
                  <a:schemeClr val="tx1"/>
                </a:solidFill>
                <a:latin typeface="Arial Nova Cond" panose="020B0506020202020204" pitchFamily="34" charset="0"/>
                <a:ea typeface="Calibri" panose="020F0502020204030204" pitchFamily="34" charset="0"/>
                <a:cs typeface="Times New Roman" panose="02020603050405020304" pitchFamily="18" charset="0"/>
              </a:rPr>
              <a:t>3</a:t>
            </a:r>
            <a:endParaRPr lang="en-US" sz="2200" b="1" dirty="0">
              <a:solidFill>
                <a:srgbClr val="6FAAAF"/>
              </a:solidFill>
              <a:latin typeface="Arial Nova Cond" panose="020B0506020202020204" pitchFamily="34" charset="0"/>
            </a:endParaRPr>
          </a:p>
        </p:txBody>
      </p:sp>
      <p:sp>
        <p:nvSpPr>
          <p:cNvPr id="30" name="TextBox 29">
            <a:extLst>
              <a:ext uri="{FF2B5EF4-FFF2-40B4-BE49-F238E27FC236}">
                <a16:creationId xmlns:a16="http://schemas.microsoft.com/office/drawing/2014/main" id="{7666128F-0FC8-47EA-B2B3-DB53C0921DB5}"/>
              </a:ext>
            </a:extLst>
          </p:cNvPr>
          <p:cNvSpPr txBox="1"/>
          <p:nvPr/>
        </p:nvSpPr>
        <p:spPr>
          <a:xfrm>
            <a:off x="4064895" y="1503338"/>
            <a:ext cx="1373232" cy="425758"/>
          </a:xfrm>
          <a:prstGeom prst="rect">
            <a:avLst/>
          </a:prstGeom>
          <a:noFill/>
        </p:spPr>
        <p:txBody>
          <a:bodyPr wrap="square" rtlCol="0">
            <a:spAutoFit/>
          </a:bodyPr>
          <a:lstStyle/>
          <a:p>
            <a:pPr algn="ctr">
              <a:lnSpc>
                <a:spcPts val="2600"/>
              </a:lnSpc>
              <a:spcAft>
                <a:spcPts val="600"/>
              </a:spcAft>
            </a:pPr>
            <a:r>
              <a:rPr lang="en-US" sz="2200" b="1" dirty="0">
                <a:solidFill>
                  <a:schemeClr val="tx1"/>
                </a:solidFill>
                <a:effectLst/>
                <a:latin typeface="Arial Nova Cond" panose="020B0506020202020204" pitchFamily="34" charset="0"/>
                <a:ea typeface="Calibri" panose="020F0502020204030204" pitchFamily="34" charset="0"/>
                <a:cs typeface="Times New Roman" panose="02020603050405020304" pitchFamily="18" charset="0"/>
              </a:rPr>
              <a:t>Webinar 2</a:t>
            </a:r>
            <a:endParaRPr lang="en-US" sz="2200" b="1" dirty="0">
              <a:solidFill>
                <a:srgbClr val="6FAAAF"/>
              </a:solidFill>
              <a:latin typeface="Arial Nova Cond" panose="020B0506020202020204" pitchFamily="34" charset="0"/>
            </a:endParaRPr>
          </a:p>
        </p:txBody>
      </p:sp>
      <p:sp>
        <p:nvSpPr>
          <p:cNvPr id="31" name="TextBox 30">
            <a:extLst>
              <a:ext uri="{FF2B5EF4-FFF2-40B4-BE49-F238E27FC236}">
                <a16:creationId xmlns:a16="http://schemas.microsoft.com/office/drawing/2014/main" id="{6B79F4F7-D7A3-4119-AEF8-A5B5E7BC8E75}"/>
              </a:ext>
            </a:extLst>
          </p:cNvPr>
          <p:cNvSpPr txBox="1"/>
          <p:nvPr/>
        </p:nvSpPr>
        <p:spPr>
          <a:xfrm>
            <a:off x="924796" y="5813921"/>
            <a:ext cx="6899396" cy="453970"/>
          </a:xfrm>
          <a:prstGeom prst="rect">
            <a:avLst/>
          </a:prstGeom>
          <a:noFill/>
        </p:spPr>
        <p:txBody>
          <a:bodyPr wrap="square" rtlCol="0">
            <a:spAutoFit/>
          </a:bodyPr>
          <a:lstStyle/>
          <a:p>
            <a:r>
              <a:rPr lang="en-US" sz="2350" dirty="0">
                <a:latin typeface="Arial Nova Cond" panose="020B0506020202020204" pitchFamily="34" charset="0"/>
              </a:rPr>
              <a:t>On-Demand </a:t>
            </a:r>
            <a:r>
              <a:rPr lang="en-US" sz="2350" b="1" dirty="0">
                <a:solidFill>
                  <a:srgbClr val="F33A45"/>
                </a:solidFill>
                <a:latin typeface="Arial Nova Cond" panose="020B0506020202020204" pitchFamily="34" charset="0"/>
              </a:rPr>
              <a:t>CCS.ca/On-Demand-Guideline-Webinars/</a:t>
            </a:r>
          </a:p>
        </p:txBody>
      </p:sp>
      <p:sp>
        <p:nvSpPr>
          <p:cNvPr id="32" name="Content Placeholder 4">
            <a:extLst>
              <a:ext uri="{FF2B5EF4-FFF2-40B4-BE49-F238E27FC236}">
                <a16:creationId xmlns:a16="http://schemas.microsoft.com/office/drawing/2014/main" id="{7F7540BA-C31F-496A-B4E1-C74169936DC2}"/>
              </a:ext>
            </a:extLst>
          </p:cNvPr>
          <p:cNvSpPr txBox="1">
            <a:spLocks noGrp="1"/>
          </p:cNvSpPr>
          <p:nvPr>
            <p:ph idx="1"/>
          </p:nvPr>
        </p:nvSpPr>
        <p:spPr>
          <a:xfrm>
            <a:off x="3671391" y="2924944"/>
            <a:ext cx="2160240" cy="2031325"/>
          </a:xfrm>
          <a:prstGeom prst="rect">
            <a:avLst/>
          </a:prstGeom>
          <a:noFill/>
        </p:spPr>
        <p:txBody>
          <a:bodyPr wrap="square" rtlCol="0">
            <a:spAutoFit/>
          </a:bodyPr>
          <a:lstStyle/>
          <a:p>
            <a:pPr marL="0" indent="0">
              <a:lnSpc>
                <a:spcPct val="100000"/>
              </a:lnSpc>
              <a:spcBef>
                <a:spcPts val="0"/>
              </a:spcBef>
              <a:buNone/>
            </a:pPr>
            <a:r>
              <a:rPr lang="en-US" sz="1800" b="1" dirty="0">
                <a:solidFill>
                  <a:srgbClr val="F33A45"/>
                </a:solidFill>
                <a:effectLst/>
                <a:latin typeface="Gill Sans" panose="020B0502020104020203" pitchFamily="34" charset="0"/>
                <a:ea typeface="Calibri" panose="020F0502020204030204" pitchFamily="34" charset="0"/>
                <a:cs typeface="Times New Roman" panose="02020603050405020304" pitchFamily="18" charset="0"/>
              </a:rPr>
              <a:t>Today! </a:t>
            </a:r>
          </a:p>
          <a:p>
            <a:pPr>
              <a:lnSpc>
                <a:spcPct val="100000"/>
              </a:lnSpc>
              <a:spcBef>
                <a:spcPts val="0"/>
              </a:spcBef>
            </a:pPr>
            <a:endParaRPr lang="en-US" sz="1800" b="1" dirty="0">
              <a:effectLst/>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effectLst/>
                <a:latin typeface="Gill Sans" panose="020B0502020104020203" pitchFamily="34" charset="0"/>
                <a:ea typeface="Calibri" panose="020F0502020204030204" pitchFamily="34" charset="0"/>
                <a:cs typeface="Times New Roman" panose="02020603050405020304" pitchFamily="18" charset="0"/>
              </a:rPr>
              <a:t>Faculty: </a:t>
            </a:r>
          </a:p>
          <a:p>
            <a:pPr marL="0" indent="0">
              <a:lnSpc>
                <a:spcPct val="100000"/>
              </a:lnSpc>
              <a:spcBef>
                <a:spcPts val="0"/>
              </a:spcBef>
              <a:buNone/>
            </a:pPr>
            <a:r>
              <a:rPr lang="en-US" sz="1800" dirty="0">
                <a:effectLst/>
                <a:latin typeface="Gill Sans" panose="020B0502020104020203" pitchFamily="34" charset="0"/>
                <a:ea typeface="Calibri" panose="020F0502020204030204" pitchFamily="34" charset="0"/>
                <a:cs typeface="Times New Roman" panose="02020603050405020304" pitchFamily="18" charset="0"/>
              </a:rPr>
              <a:t>Sean Virani </a:t>
            </a:r>
          </a:p>
          <a:p>
            <a:pPr marL="0" indent="0">
              <a:lnSpc>
                <a:spcPct val="100000"/>
              </a:lnSpc>
              <a:spcBef>
                <a:spcPts val="0"/>
              </a:spcBef>
              <a:buNone/>
            </a:pPr>
            <a:r>
              <a:rPr lang="en-US" sz="1800" dirty="0">
                <a:effectLst/>
                <a:latin typeface="Gill Sans" panose="020B0502020104020203" pitchFamily="34" charset="0"/>
                <a:ea typeface="Calibri" panose="020F0502020204030204" pitchFamily="34" charset="0"/>
                <a:cs typeface="Times New Roman" panose="02020603050405020304" pitchFamily="18" charset="0"/>
              </a:rPr>
              <a:t>Eileen O’Meara Jonathan Howlett</a:t>
            </a:r>
            <a:endParaRPr lang="en-US" sz="1800" dirty="0">
              <a:latin typeface="GillSans-Light" panose="020B0400000000000000" pitchFamily="34" charset="0"/>
            </a:endParaRPr>
          </a:p>
        </p:txBody>
      </p:sp>
      <p:sp>
        <p:nvSpPr>
          <p:cNvPr id="33" name="Content Placeholder 4">
            <a:extLst>
              <a:ext uri="{FF2B5EF4-FFF2-40B4-BE49-F238E27FC236}">
                <a16:creationId xmlns:a16="http://schemas.microsoft.com/office/drawing/2014/main" id="{95025663-17A1-4784-A1CB-D7DB66287E87}"/>
              </a:ext>
            </a:extLst>
          </p:cNvPr>
          <p:cNvSpPr txBox="1">
            <a:spLocks/>
          </p:cNvSpPr>
          <p:nvPr/>
        </p:nvSpPr>
        <p:spPr>
          <a:xfrm>
            <a:off x="6264876" y="2920876"/>
            <a:ext cx="2207388" cy="230832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June 17 </a:t>
            </a:r>
            <a:r>
              <a:rPr lang="en-US" sz="1800" dirty="0">
                <a:latin typeface="Gill Sans" panose="020B0502020104020203" pitchFamily="34" charset="0"/>
                <a:ea typeface="Calibri" panose="020F0502020204030204" pitchFamily="34" charset="0"/>
                <a:cs typeface="Times New Roman" panose="02020603050405020304" pitchFamily="18" charset="0"/>
              </a:rPr>
              <a:t>from </a:t>
            </a: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 PM – 9 PM ET</a:t>
            </a:r>
          </a:p>
          <a:p>
            <a:pPr>
              <a:lnSpc>
                <a:spcPct val="100000"/>
              </a:lnSpc>
              <a:spcBef>
                <a:spcPts val="0"/>
              </a:spcBef>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latin typeface="Gill Sans" panose="020B0502020104020203" pitchFamily="34" charset="0"/>
                <a:ea typeface="Calibri" panose="020F0502020204030204" pitchFamily="34" charset="0"/>
                <a:cs typeface="Times New Roman" panose="02020603050405020304" pitchFamily="18" charset="0"/>
              </a:rPr>
              <a:t>Faculty: </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Mike McDonald</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Sheri Koshman Anique Ducharme Mustafa Toma</a:t>
            </a:r>
            <a:endParaRPr lang="en-US" sz="1800" dirty="0">
              <a:latin typeface="GillSans-Light" panose="020B0400000000000000" pitchFamily="34" charset="0"/>
            </a:endParaRPr>
          </a:p>
        </p:txBody>
      </p:sp>
      <p:sp>
        <p:nvSpPr>
          <p:cNvPr id="34" name="Content Placeholder 4">
            <a:extLst>
              <a:ext uri="{FF2B5EF4-FFF2-40B4-BE49-F238E27FC236}">
                <a16:creationId xmlns:a16="http://schemas.microsoft.com/office/drawing/2014/main" id="{99AAC67C-1C05-4420-8E07-24811C1972F8}"/>
              </a:ext>
            </a:extLst>
          </p:cNvPr>
          <p:cNvSpPr txBox="1">
            <a:spLocks/>
          </p:cNvSpPr>
          <p:nvPr/>
        </p:nvSpPr>
        <p:spPr>
          <a:xfrm>
            <a:off x="8846661" y="2920876"/>
            <a:ext cx="2232248" cy="2308324"/>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July 15 </a:t>
            </a:r>
            <a:r>
              <a:rPr lang="en-US" sz="1800" dirty="0">
                <a:latin typeface="Gill Sans" panose="020B0502020104020203" pitchFamily="34" charset="0"/>
                <a:ea typeface="Calibri" panose="020F0502020204030204" pitchFamily="34" charset="0"/>
                <a:cs typeface="Times New Roman" panose="02020603050405020304" pitchFamily="18" charset="0"/>
              </a:rPr>
              <a:t>from </a:t>
            </a:r>
            <a:r>
              <a:rPr lang="en-US" sz="1800" dirty="0">
                <a:solidFill>
                  <a:srgbClr val="F33A45"/>
                </a:solidFill>
                <a:latin typeface="Gill Sans" panose="020B0502020104020203" pitchFamily="34" charset="0"/>
                <a:ea typeface="Calibri" panose="020F0502020204030204" pitchFamily="34" charset="0"/>
                <a:cs typeface="Times New Roman" panose="02020603050405020304" pitchFamily="18" charset="0"/>
              </a:rPr>
              <a:t>8 PM –   9 PM ET</a:t>
            </a:r>
          </a:p>
          <a:p>
            <a:pPr marL="0" indent="0">
              <a:lnSpc>
                <a:spcPct val="100000"/>
              </a:lnSpc>
              <a:spcBef>
                <a:spcPts val="0"/>
              </a:spcBef>
              <a:buNone/>
            </a:pPr>
            <a:endParaRPr lang="en-US" sz="1800" b="1" dirty="0">
              <a:latin typeface="Gill Sans" panose="020B0502020104020203"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1800" b="1" dirty="0">
                <a:latin typeface="Gill Sans" panose="020B0502020104020203" pitchFamily="34" charset="0"/>
                <a:ea typeface="Calibri" panose="020F0502020204030204" pitchFamily="34" charset="0"/>
                <a:cs typeface="Times New Roman" panose="02020603050405020304" pitchFamily="18" charset="0"/>
              </a:rPr>
              <a:t>Faculty: </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Sean Virani</a:t>
            </a:r>
          </a:p>
          <a:p>
            <a:pPr marL="0" indent="0">
              <a:lnSpc>
                <a:spcPct val="100000"/>
              </a:lnSpc>
              <a:spcBef>
                <a:spcPts val="0"/>
              </a:spcBef>
              <a:buNone/>
            </a:pPr>
            <a:r>
              <a:rPr lang="en-US" sz="1800" dirty="0">
                <a:latin typeface="Gill Sans" panose="020B0502020104020203" pitchFamily="34" charset="0"/>
                <a:ea typeface="Calibri" panose="020F0502020204030204" pitchFamily="34" charset="0"/>
                <a:cs typeface="Times New Roman" panose="02020603050405020304" pitchFamily="18" charset="0"/>
              </a:rPr>
              <a:t>Elizabeth Swiggum Harriette Van Spall Shelley Zieroth</a:t>
            </a:r>
            <a:endParaRPr lang="en-US" sz="1800" dirty="0">
              <a:latin typeface="GillSans-Light" panose="020B0400000000000000" pitchFamily="34" charset="0"/>
            </a:endParaRPr>
          </a:p>
        </p:txBody>
      </p:sp>
    </p:spTree>
    <p:extLst>
      <p:ext uri="{BB962C8B-B14F-4D97-AF65-F5344CB8AC3E}">
        <p14:creationId xmlns:p14="http://schemas.microsoft.com/office/powerpoint/2010/main" val="94570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CE6D83-D2BC-4B79-8F12-14A0256972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1152" y="1869933"/>
            <a:ext cx="2084011" cy="2512918"/>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a:extLst>
              <a:ext uri="{FF2B5EF4-FFF2-40B4-BE49-F238E27FC236}">
                <a16:creationId xmlns:a16="http://schemas.microsoft.com/office/drawing/2014/main" id="{9627F49E-B705-4993-96EB-E10BB994D8DD}"/>
              </a:ext>
            </a:extLst>
          </p:cNvPr>
          <p:cNvPicPr>
            <a:picLocks noChangeAspect="1"/>
          </p:cNvPicPr>
          <p:nvPr/>
        </p:nvPicPr>
        <p:blipFill>
          <a:blip r:embed="rId4" cstate="print">
            <a:extLst>
              <a:ext uri="{28A0092B-C50C-407E-A947-70E740481C1C}">
                <a14:useLocalDpi xmlns:a14="http://schemas.microsoft.com/office/drawing/2010/main" val="0"/>
              </a:ext>
            </a:extLst>
          </a:blip>
          <a:srcRect t="6549" b="6549"/>
          <a:stretch/>
        </p:blipFill>
        <p:spPr>
          <a:xfrm>
            <a:off x="4847229" y="1859783"/>
            <a:ext cx="2084011"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D7181455-B4A7-4019-B9F0-E616BA20A995}"/>
              </a:ext>
            </a:extLst>
          </p:cNvPr>
          <p:cNvSpPr>
            <a:spLocks noGrp="1"/>
          </p:cNvSpPr>
          <p:nvPr>
            <p:ph type="title"/>
          </p:nvPr>
        </p:nvSpPr>
        <p:spPr/>
        <p:txBody>
          <a:bodyPr/>
          <a:lstStyle/>
          <a:p>
            <a:r>
              <a:rPr lang="en-US" dirty="0"/>
              <a:t>Our Faculty</a:t>
            </a:r>
          </a:p>
        </p:txBody>
      </p:sp>
      <p:grpSp>
        <p:nvGrpSpPr>
          <p:cNvPr id="4" name="Group 3">
            <a:extLst>
              <a:ext uri="{FF2B5EF4-FFF2-40B4-BE49-F238E27FC236}">
                <a16:creationId xmlns:a16="http://schemas.microsoft.com/office/drawing/2014/main" id="{DB19B412-44AC-4F32-9D62-D30190FE5BDA}"/>
              </a:ext>
            </a:extLst>
          </p:cNvPr>
          <p:cNvGrpSpPr/>
          <p:nvPr/>
        </p:nvGrpSpPr>
        <p:grpSpPr>
          <a:xfrm>
            <a:off x="585157" y="1851252"/>
            <a:ext cx="8602158" cy="2955625"/>
            <a:chOff x="-1333512" y="369630"/>
            <a:chExt cx="8602158" cy="2955625"/>
          </a:xfrm>
        </p:grpSpPr>
        <p:pic>
          <p:nvPicPr>
            <p:cNvPr id="6" name="Picture 5">
              <a:extLst>
                <a:ext uri="{FF2B5EF4-FFF2-40B4-BE49-F238E27FC236}">
                  <a16:creationId xmlns:a16="http://schemas.microsoft.com/office/drawing/2014/main" id="{84C9065D-CAFB-4BAD-89D1-7AFD05D3C4CC}"/>
                </a:ext>
              </a:extLst>
            </p:cNvPr>
            <p:cNvPicPr>
              <a:picLocks noChangeAspect="1"/>
            </p:cNvPicPr>
            <p:nvPr/>
          </p:nvPicPr>
          <p:blipFill>
            <a:blip r:embed="rId5">
              <a:extLst>
                <a:ext uri="{28A0092B-C50C-407E-A947-70E740481C1C}">
                  <a14:useLocalDpi xmlns:a14="http://schemas.microsoft.com/office/drawing/2010/main" val="0"/>
                </a:ext>
              </a:extLst>
            </a:blip>
            <a:srcRect l="2960" r="2960"/>
            <a:stretch/>
          </p:blipFill>
          <p:spPr>
            <a:xfrm>
              <a:off x="5184635" y="369630"/>
              <a:ext cx="2084011" cy="25315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65525EB8-6597-476B-B6F2-5FF4615F6A26}"/>
                </a:ext>
              </a:extLst>
            </p:cNvPr>
            <p:cNvSpPr/>
            <p:nvPr/>
          </p:nvSpPr>
          <p:spPr>
            <a:xfrm>
              <a:off x="1422053" y="2485728"/>
              <a:ext cx="5097023"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Dr. Eileen </a:t>
              </a:r>
            </a:p>
            <a:p>
              <a:pPr algn="ctr"/>
              <a:r>
                <a:rPr lang="en-CA" sz="2400" b="1" cap="all" dirty="0">
                  <a:solidFill>
                    <a:srgbClr val="FF0000"/>
                  </a:solidFill>
                  <a:effectLst>
                    <a:glow rad="101600">
                      <a:schemeClr val="tx1">
                        <a:alpha val="60000"/>
                      </a:schemeClr>
                    </a:glow>
                  </a:effectLst>
                  <a:latin typeface="Arial Nova Cond" panose="020B0506020202020204" pitchFamily="34" charset="0"/>
                </a:rPr>
                <a:t>O’Meara</a:t>
              </a:r>
            </a:p>
          </p:txBody>
        </p:sp>
        <p:sp>
          <p:nvSpPr>
            <p:cNvPr id="9" name="Rectangle 8">
              <a:extLst>
                <a:ext uri="{FF2B5EF4-FFF2-40B4-BE49-F238E27FC236}">
                  <a16:creationId xmlns:a16="http://schemas.microsoft.com/office/drawing/2014/main" id="{F5450691-9304-4EAA-AA4D-15B64B04C9AC}"/>
                </a:ext>
              </a:extLst>
            </p:cNvPr>
            <p:cNvSpPr/>
            <p:nvPr/>
          </p:nvSpPr>
          <p:spPr>
            <a:xfrm>
              <a:off x="5271670" y="2494258"/>
              <a:ext cx="1909939" cy="830997"/>
            </a:xfrm>
            <a:prstGeom prst="rect">
              <a:avLst/>
            </a:prstGeom>
          </p:spPr>
          <p:txBody>
            <a:bodyPr wrap="square">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Dr. Jonathan </a:t>
              </a:r>
            </a:p>
            <a:p>
              <a:pPr algn="ctr"/>
              <a:r>
                <a:rPr lang="en-CA" sz="2400" b="1" cap="all" dirty="0">
                  <a:solidFill>
                    <a:srgbClr val="FF0000"/>
                  </a:solidFill>
                  <a:effectLst>
                    <a:glow rad="101600">
                      <a:schemeClr val="tx1">
                        <a:alpha val="60000"/>
                      </a:schemeClr>
                    </a:glow>
                  </a:effectLst>
                  <a:latin typeface="Arial Nova Cond" panose="020B0506020202020204" pitchFamily="34" charset="0"/>
                </a:rPr>
                <a:t>Howlett</a:t>
              </a:r>
            </a:p>
          </p:txBody>
        </p:sp>
        <p:sp>
          <p:nvSpPr>
            <p:cNvPr id="10" name="Rectangle 9">
              <a:extLst>
                <a:ext uri="{FF2B5EF4-FFF2-40B4-BE49-F238E27FC236}">
                  <a16:creationId xmlns:a16="http://schemas.microsoft.com/office/drawing/2014/main" id="{FC78705D-F161-4364-A0BF-A7989215D8D5}"/>
                </a:ext>
              </a:extLst>
            </p:cNvPr>
            <p:cNvSpPr/>
            <p:nvPr/>
          </p:nvSpPr>
          <p:spPr>
            <a:xfrm>
              <a:off x="-1333512" y="2485730"/>
              <a:ext cx="6096000" cy="830997"/>
            </a:xfrm>
            <a:prstGeom prst="rect">
              <a:avLst/>
            </a:prstGeom>
          </p:spPr>
          <p:txBody>
            <a:bodyPr>
              <a:spAutoFit/>
            </a:bodyPr>
            <a:lstStyle/>
            <a:p>
              <a:pPr algn="ctr"/>
              <a:r>
                <a:rPr lang="en-CA" sz="2400" b="1" dirty="0">
                  <a:solidFill>
                    <a:srgbClr val="FF0000"/>
                  </a:solidFill>
                  <a:effectLst>
                    <a:glow rad="101600">
                      <a:schemeClr val="tx1">
                        <a:alpha val="60000"/>
                      </a:schemeClr>
                    </a:glow>
                  </a:effectLst>
                  <a:latin typeface="Arial Nova Cond" panose="020B0506020202020204" pitchFamily="34" charset="0"/>
                </a:rPr>
                <a:t>Dr. Sean  </a:t>
              </a:r>
            </a:p>
            <a:p>
              <a:pPr algn="ctr"/>
              <a:r>
                <a:rPr lang="en-CA" sz="2400" b="1" cap="all" dirty="0">
                  <a:solidFill>
                    <a:srgbClr val="FF0000"/>
                  </a:solidFill>
                  <a:effectLst>
                    <a:glow rad="101600">
                      <a:schemeClr val="tx1">
                        <a:alpha val="60000"/>
                      </a:schemeClr>
                    </a:glow>
                  </a:effectLst>
                  <a:latin typeface="Arial Nova Cond" panose="020B0506020202020204" pitchFamily="34" charset="0"/>
                </a:rPr>
                <a:t>Virani</a:t>
              </a:r>
            </a:p>
          </p:txBody>
        </p:sp>
      </p:grpSp>
      <p:sp>
        <p:nvSpPr>
          <p:cNvPr id="15" name="TextBox 14">
            <a:extLst>
              <a:ext uri="{FF2B5EF4-FFF2-40B4-BE49-F238E27FC236}">
                <a16:creationId xmlns:a16="http://schemas.microsoft.com/office/drawing/2014/main" id="{6D72B73D-5FF7-4105-A0F8-BD674008239E}"/>
              </a:ext>
            </a:extLst>
          </p:cNvPr>
          <p:cNvSpPr txBox="1"/>
          <p:nvPr/>
        </p:nvSpPr>
        <p:spPr>
          <a:xfrm>
            <a:off x="2791625" y="4783671"/>
            <a:ext cx="16538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CA" sz="1800" b="1" i="0" u="none" strike="noStrike" cap="none" spc="0" normalizeH="0" baseline="0" dirty="0">
                <a:ln>
                  <a:noFill/>
                </a:ln>
                <a:solidFill>
                  <a:srgbClr val="000000"/>
                </a:solidFill>
                <a:effectLst/>
                <a:uFillTx/>
                <a:latin typeface="Arial Nova Cond" panose="020B0506020202020204" pitchFamily="34" charset="0"/>
                <a:sym typeface="Calibri"/>
              </a:rPr>
              <a:t>MODERATOR</a:t>
            </a:r>
          </a:p>
        </p:txBody>
      </p:sp>
    </p:spTree>
    <p:extLst>
      <p:ext uri="{BB962C8B-B14F-4D97-AF65-F5344CB8AC3E}">
        <p14:creationId xmlns:p14="http://schemas.microsoft.com/office/powerpoint/2010/main" val="230039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latin typeface="Arial Nova Cond" panose="020B0506020202020204" pitchFamily="34" charset="0"/>
              </a:rPr>
              <a:t>Disclosure of potential conflicts of interest</a:t>
            </a:r>
            <a:endParaRPr lang="en-US" dirty="0"/>
          </a:p>
        </p:txBody>
      </p:sp>
      <p:sp>
        <p:nvSpPr>
          <p:cNvPr id="4" name="Rectangle 3">
            <a:extLst>
              <a:ext uri="{FF2B5EF4-FFF2-40B4-BE49-F238E27FC236}">
                <a16:creationId xmlns:a16="http://schemas.microsoft.com/office/drawing/2014/main" id="{EB6CE073-A01F-4948-B48D-551EF019AF9C}"/>
              </a:ext>
            </a:extLst>
          </p:cNvPr>
          <p:cNvSpPr/>
          <p:nvPr/>
        </p:nvSpPr>
        <p:spPr>
          <a:xfrm>
            <a:off x="1271464" y="1549812"/>
            <a:ext cx="4555895" cy="2308324"/>
          </a:xfrm>
          <a:prstGeom prst="rect">
            <a:avLst/>
          </a:prstGeom>
        </p:spPr>
        <p:txBody>
          <a:bodyPr wrap="square">
            <a:spAutoFit/>
          </a:bodyPr>
          <a:lstStyle/>
          <a:p>
            <a:r>
              <a:rPr lang="en-CA" b="1" dirty="0">
                <a:solidFill>
                  <a:srgbClr val="FF0000"/>
                </a:solidFill>
                <a:latin typeface="Arial Nova Cond" panose="020B0506020202020204" pitchFamily="34" charset="0"/>
              </a:rPr>
              <a:t>Jonathan Howlett</a:t>
            </a:r>
          </a:p>
          <a:p>
            <a:r>
              <a:rPr lang="en-CA" b="1" dirty="0">
                <a:latin typeface="Arial Nova Cond" panose="020B0506020202020204" pitchFamily="34" charset="0"/>
              </a:rPr>
              <a:t>Consulting Fees/Honoraria: </a:t>
            </a:r>
            <a:r>
              <a:rPr lang="en-CA" dirty="0">
                <a:latin typeface="Arial Nova Cond" panose="020B0506020202020204" pitchFamily="34" charset="0"/>
              </a:rPr>
              <a:t>AstraZeneca, Bayer, Boehringer Ingelheim, General Electric, Government of Canada &amp; Alberta, Merck, Novartis, Novo Nordisk, Pfizer, </a:t>
            </a:r>
            <a:r>
              <a:rPr lang="en-CA" dirty="0" err="1">
                <a:latin typeface="Arial Nova Cond" panose="020B0506020202020204" pitchFamily="34" charset="0"/>
              </a:rPr>
              <a:t>Servier</a:t>
            </a:r>
            <a:r>
              <a:rPr lang="en-CA" dirty="0">
                <a:latin typeface="Arial Nova Cond" panose="020B0506020202020204" pitchFamily="34" charset="0"/>
              </a:rPr>
              <a:t>, St. Jude </a:t>
            </a:r>
            <a:r>
              <a:rPr lang="en-CA" b="1" dirty="0">
                <a:latin typeface="Arial Nova Cond" panose="020B0506020202020204" pitchFamily="34" charset="0"/>
              </a:rPr>
              <a:t>Grants/Research Support:</a:t>
            </a:r>
            <a:r>
              <a:rPr lang="en-CA" dirty="0">
                <a:latin typeface="Arial Nova Cond" panose="020B0506020202020204" pitchFamily="34" charset="0"/>
              </a:rPr>
              <a:t> AstraZeneca, Bayer, Medtronic, Merck, Novartis, Pfizer, </a:t>
            </a:r>
            <a:r>
              <a:rPr lang="en-CA" dirty="0" err="1">
                <a:latin typeface="Arial Nova Cond" panose="020B0506020202020204" pitchFamily="34" charset="0"/>
              </a:rPr>
              <a:t>Servier</a:t>
            </a:r>
            <a:endParaRPr lang="en-CA" dirty="0">
              <a:latin typeface="Arial Nova Cond" panose="020B0506020202020204" pitchFamily="34" charset="0"/>
            </a:endParaRPr>
          </a:p>
          <a:p>
            <a:r>
              <a:rPr lang="en-CA" b="1" dirty="0">
                <a:latin typeface="Arial Nova Cond" panose="020B0506020202020204" pitchFamily="34" charset="0"/>
              </a:rPr>
              <a:t>Medical Advisory Board: </a:t>
            </a:r>
            <a:r>
              <a:rPr lang="en-CA" dirty="0" err="1">
                <a:latin typeface="Arial Nova Cond" panose="020B0506020202020204" pitchFamily="34" charset="0"/>
              </a:rPr>
              <a:t>Cardiol</a:t>
            </a:r>
            <a:endParaRPr lang="en-CA" dirty="0">
              <a:latin typeface="Arial Nova Cond" panose="020B0506020202020204" pitchFamily="34" charset="0"/>
            </a:endParaRPr>
          </a:p>
        </p:txBody>
      </p:sp>
      <p:sp>
        <p:nvSpPr>
          <p:cNvPr id="5" name="Rectangle 4">
            <a:extLst>
              <a:ext uri="{FF2B5EF4-FFF2-40B4-BE49-F238E27FC236}">
                <a16:creationId xmlns:a16="http://schemas.microsoft.com/office/drawing/2014/main" id="{64082089-15D8-4A24-85A0-0260E2BBA75F}"/>
              </a:ext>
            </a:extLst>
          </p:cNvPr>
          <p:cNvSpPr/>
          <p:nvPr/>
        </p:nvSpPr>
        <p:spPr>
          <a:xfrm>
            <a:off x="6959722" y="1537509"/>
            <a:ext cx="4320854" cy="2308324"/>
          </a:xfrm>
          <a:prstGeom prst="rect">
            <a:avLst/>
          </a:prstGeom>
        </p:spPr>
        <p:txBody>
          <a:bodyPr wrap="square">
            <a:spAutoFit/>
          </a:bodyPr>
          <a:lstStyle/>
          <a:p>
            <a:r>
              <a:rPr lang="en-CA" b="1" dirty="0">
                <a:solidFill>
                  <a:srgbClr val="FF0000"/>
                </a:solidFill>
                <a:latin typeface="Arial Nova Cond" panose="020B0506020202020204" pitchFamily="34" charset="0"/>
              </a:rPr>
              <a:t>Sean Virani</a:t>
            </a:r>
          </a:p>
          <a:p>
            <a:r>
              <a:rPr lang="en-CA" b="1" dirty="0">
                <a:latin typeface="Arial Nova Cond" panose="020B0506020202020204" pitchFamily="34" charset="0"/>
              </a:rPr>
              <a:t>Consulting Fees/Honoraria:</a:t>
            </a:r>
            <a:r>
              <a:rPr lang="en-CA" dirty="0">
                <a:latin typeface="Arial Nova Cond" panose="020B0506020202020204" pitchFamily="34" charset="0"/>
              </a:rPr>
              <a:t> Abbott, Amgen, AstraZeneca, Bayer, Boehringer Ingelheim, BMS/Pfizer Alliance, Medtronic, Merck, Novartis, Pfizer, </a:t>
            </a:r>
            <a:r>
              <a:rPr lang="en-CA" dirty="0" err="1">
                <a:latin typeface="Arial Nova Cond" panose="020B0506020202020204" pitchFamily="34" charset="0"/>
              </a:rPr>
              <a:t>Servier</a:t>
            </a:r>
            <a:endParaRPr lang="en-CA" dirty="0">
              <a:latin typeface="Arial Nova Cond" panose="020B0506020202020204" pitchFamily="34" charset="0"/>
            </a:endParaRPr>
          </a:p>
          <a:p>
            <a:r>
              <a:rPr lang="en-CA" b="1" dirty="0">
                <a:latin typeface="Arial Nova Cond" panose="020B0506020202020204" pitchFamily="34" charset="0"/>
              </a:rPr>
              <a:t>Clinical Trials:</a:t>
            </a:r>
            <a:r>
              <a:rPr lang="en-CA" dirty="0">
                <a:latin typeface="Arial Nova Cond" panose="020B0506020202020204" pitchFamily="34" charset="0"/>
              </a:rPr>
              <a:t> Abbott, AstraZeneca, Boehringer Ingelheim, Medtronic, Novartis, Pfizer</a:t>
            </a:r>
          </a:p>
        </p:txBody>
      </p:sp>
      <p:sp>
        <p:nvSpPr>
          <p:cNvPr id="6" name="Rectangle 5">
            <a:extLst>
              <a:ext uri="{FF2B5EF4-FFF2-40B4-BE49-F238E27FC236}">
                <a16:creationId xmlns:a16="http://schemas.microsoft.com/office/drawing/2014/main" id="{26296AD3-1C5F-4395-B8EA-3AF93F3A16F6}"/>
              </a:ext>
            </a:extLst>
          </p:cNvPr>
          <p:cNvSpPr/>
          <p:nvPr/>
        </p:nvSpPr>
        <p:spPr>
          <a:xfrm>
            <a:off x="1271464" y="4005064"/>
            <a:ext cx="4555894" cy="2308324"/>
          </a:xfrm>
          <a:prstGeom prst="rect">
            <a:avLst/>
          </a:prstGeom>
        </p:spPr>
        <p:txBody>
          <a:bodyPr wrap="square">
            <a:spAutoFit/>
          </a:bodyPr>
          <a:lstStyle/>
          <a:p>
            <a:r>
              <a:rPr lang="en-CA" b="1" dirty="0">
                <a:solidFill>
                  <a:srgbClr val="FF0000"/>
                </a:solidFill>
                <a:latin typeface="Arial Nova Cond" panose="020B0506020202020204" pitchFamily="34" charset="0"/>
              </a:rPr>
              <a:t>Eileen O’Meara</a:t>
            </a:r>
          </a:p>
          <a:p>
            <a:r>
              <a:rPr lang="en-CA" b="1" dirty="0">
                <a:latin typeface="Arial Nova Cond" panose="020B0506020202020204" pitchFamily="34" charset="0"/>
              </a:rPr>
              <a:t>Consulting Fees/Honoraria: </a:t>
            </a:r>
            <a:r>
              <a:rPr lang="en-CA" dirty="0">
                <a:latin typeface="Arial Nova Cond" panose="020B0506020202020204"/>
              </a:rPr>
              <a:t>Amgen, AstraZeneca, Bayer, Boehringer Ingelheim, Merck, Novartis, </a:t>
            </a:r>
            <a:r>
              <a:rPr lang="en-CA" dirty="0" err="1">
                <a:latin typeface="Arial Nova Cond" panose="020B0506020202020204"/>
              </a:rPr>
              <a:t>Servier</a:t>
            </a:r>
            <a:endParaRPr lang="en-CA" dirty="0">
              <a:latin typeface="Arial Nova Cond" panose="020B0506020202020204"/>
            </a:endParaRPr>
          </a:p>
          <a:p>
            <a:r>
              <a:rPr lang="en-CA" b="1" dirty="0">
                <a:latin typeface="Arial Nova Cond" panose="020B0506020202020204" pitchFamily="34" charset="0"/>
              </a:rPr>
              <a:t>Clinical Trials: </a:t>
            </a:r>
            <a:r>
              <a:rPr lang="en-US" dirty="0">
                <a:latin typeface="Arial Nova Cond" panose="020B0506020202020204"/>
              </a:rPr>
              <a:t>Amgen, Abbott, American Regent, AstraZeneca, Bayer, Boehringer Ingelheim, Cytokinetics, Eidos, Novartis, Merck, Pfizer, Sanofi</a:t>
            </a:r>
            <a:endParaRPr lang="en-CA" dirty="0">
              <a:latin typeface="Arial Nova Cond" panose="020B0506020202020204" pitchFamily="34" charset="0"/>
            </a:endParaRPr>
          </a:p>
        </p:txBody>
      </p:sp>
      <p:sp>
        <p:nvSpPr>
          <p:cNvPr id="11" name="Oval 10">
            <a:extLst>
              <a:ext uri="{FF2B5EF4-FFF2-40B4-BE49-F238E27FC236}">
                <a16:creationId xmlns:a16="http://schemas.microsoft.com/office/drawing/2014/main" id="{8E57D277-964E-4C72-B995-08DB7BA9D03D}"/>
              </a:ext>
            </a:extLst>
          </p:cNvPr>
          <p:cNvSpPr/>
          <p:nvPr/>
        </p:nvSpPr>
        <p:spPr>
          <a:xfrm>
            <a:off x="414347" y="1771555"/>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5F4F10-8456-41A8-B011-B433718AEAD1}"/>
              </a:ext>
            </a:extLst>
          </p:cNvPr>
          <p:cNvSpPr/>
          <p:nvPr/>
        </p:nvSpPr>
        <p:spPr>
          <a:xfrm>
            <a:off x="414346" y="4166494"/>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083" y="1943333"/>
            <a:ext cx="483642" cy="483642"/>
          </a:xfrm>
          <a:prstGeom prst="rect">
            <a:avLst/>
          </a:prstGeom>
        </p:spPr>
      </p:pic>
      <p:pic>
        <p:nvPicPr>
          <p:cNvPr id="14" name="Graphic 13" descr="Checkmark">
            <a:extLst>
              <a:ext uri="{FF2B5EF4-FFF2-40B4-BE49-F238E27FC236}">
                <a16:creationId xmlns:a16="http://schemas.microsoft.com/office/drawing/2014/main" id="{6CB4AF17-0320-41C6-A791-553972A55B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083" y="4363406"/>
            <a:ext cx="483642" cy="483642"/>
          </a:xfrm>
          <a:prstGeom prst="rect">
            <a:avLst/>
          </a:prstGeom>
        </p:spPr>
      </p:pic>
      <p:sp>
        <p:nvSpPr>
          <p:cNvPr id="15" name="Oval 14">
            <a:extLst>
              <a:ext uri="{FF2B5EF4-FFF2-40B4-BE49-F238E27FC236}">
                <a16:creationId xmlns:a16="http://schemas.microsoft.com/office/drawing/2014/main" id="{12B52FA0-4C35-40D3-B856-BBAA617CBAF5}"/>
              </a:ext>
            </a:extLst>
          </p:cNvPr>
          <p:cNvSpPr/>
          <p:nvPr/>
        </p:nvSpPr>
        <p:spPr>
          <a:xfrm>
            <a:off x="6102605" y="1771554"/>
            <a:ext cx="857117" cy="877467"/>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8" name="Graphic 17" descr="Checkmark">
            <a:extLst>
              <a:ext uri="{FF2B5EF4-FFF2-40B4-BE49-F238E27FC236}">
                <a16:creationId xmlns:a16="http://schemas.microsoft.com/office/drawing/2014/main" id="{8AD60603-178A-451D-953D-DBB9683405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343" y="1968466"/>
            <a:ext cx="483642" cy="483642"/>
          </a:xfrm>
          <a:prstGeom prst="rect">
            <a:avLst/>
          </a:prstGeom>
        </p:spPr>
      </p:pic>
    </p:spTree>
    <p:extLst>
      <p:ext uri="{BB962C8B-B14F-4D97-AF65-F5344CB8AC3E}">
        <p14:creationId xmlns:p14="http://schemas.microsoft.com/office/powerpoint/2010/main" val="1299936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1BA6-1874-4ED0-BBE8-E234E4D343BD}"/>
              </a:ext>
            </a:extLst>
          </p:cNvPr>
          <p:cNvSpPr>
            <a:spLocks noGrp="1"/>
          </p:cNvSpPr>
          <p:nvPr>
            <p:ph type="title"/>
          </p:nvPr>
        </p:nvSpPr>
        <p:spPr/>
        <p:txBody>
          <a:bodyPr/>
          <a:lstStyle/>
          <a:p>
            <a:r>
              <a:rPr lang="en-US" dirty="0"/>
              <a:t>Overall Learning Objectives</a:t>
            </a:r>
          </a:p>
        </p:txBody>
      </p:sp>
      <p:sp>
        <p:nvSpPr>
          <p:cNvPr id="3" name="Content Placeholder 2">
            <a:extLst>
              <a:ext uri="{FF2B5EF4-FFF2-40B4-BE49-F238E27FC236}">
                <a16:creationId xmlns:a16="http://schemas.microsoft.com/office/drawing/2014/main" id="{B0DCF03B-32E8-471F-BE09-BD692CBBFED0}"/>
              </a:ext>
            </a:extLst>
          </p:cNvPr>
          <p:cNvSpPr>
            <a:spLocks noGrp="1"/>
          </p:cNvSpPr>
          <p:nvPr>
            <p:ph idx="1"/>
          </p:nvPr>
        </p:nvSpPr>
        <p:spPr>
          <a:xfrm>
            <a:off x="695400" y="1484784"/>
            <a:ext cx="7992888" cy="4692179"/>
          </a:xfrm>
        </p:spPr>
        <p:txBody>
          <a:bodyPr>
            <a:normAutofit/>
          </a:bodyPr>
          <a:lstStyle/>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Identify populations at risk of HF and key questions to consider during screening,</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Review when and how to use imaging and biomarkers when heart failure is suspected, and</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Discuss a practical approach to the diagnosis of heart failure when LVEF is over 40%.</a:t>
            </a:r>
          </a:p>
          <a:p>
            <a:endParaRPr lang="en-US" sz="3600" dirty="0"/>
          </a:p>
        </p:txBody>
      </p:sp>
      <p:pic>
        <p:nvPicPr>
          <p:cNvPr id="4" name="Graphic 3" descr="Presentation with checklist">
            <a:extLst>
              <a:ext uri="{FF2B5EF4-FFF2-40B4-BE49-F238E27FC236}">
                <a16:creationId xmlns:a16="http://schemas.microsoft.com/office/drawing/2014/main" id="{51E40D10-B370-4E42-A927-CB0F21EBE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06898" y="1052736"/>
            <a:ext cx="3485102" cy="3485102"/>
          </a:xfrm>
          <a:prstGeom prst="rect">
            <a:avLst/>
          </a:prstGeom>
        </p:spPr>
      </p:pic>
    </p:spTree>
    <p:extLst>
      <p:ext uri="{BB962C8B-B14F-4D97-AF65-F5344CB8AC3E}">
        <p14:creationId xmlns:p14="http://schemas.microsoft.com/office/powerpoint/2010/main" val="177207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2D759-6C89-4369-B577-12104E12CAA8}"/>
              </a:ext>
            </a:extLst>
          </p:cNvPr>
          <p:cNvSpPr>
            <a:spLocks noGrp="1"/>
          </p:cNvSpPr>
          <p:nvPr>
            <p:ph type="title"/>
          </p:nvPr>
        </p:nvSpPr>
        <p:spPr/>
        <p:txBody>
          <a:bodyPr/>
          <a:lstStyle/>
          <a:p>
            <a:r>
              <a:rPr lang="en-US" dirty="0"/>
              <a:t>Case: Mrs. </a:t>
            </a:r>
            <a:r>
              <a:rPr lang="en-US" dirty="0" err="1"/>
              <a:t>Disnea</a:t>
            </a:r>
            <a:endParaRPr lang="en-US" dirty="0"/>
          </a:p>
        </p:txBody>
      </p:sp>
      <p:sp>
        <p:nvSpPr>
          <p:cNvPr id="5" name="Rectangle 4" descr="Stethoscope">
            <a:extLst>
              <a:ext uri="{FF2B5EF4-FFF2-40B4-BE49-F238E27FC236}">
                <a16:creationId xmlns:a16="http://schemas.microsoft.com/office/drawing/2014/main" id="{324D3C69-01AC-4535-A2CC-50C25DA19EC3}"/>
              </a:ext>
            </a:extLst>
          </p:cNvPr>
          <p:cNvSpPr/>
          <p:nvPr/>
        </p:nvSpPr>
        <p:spPr>
          <a:xfrm>
            <a:off x="793982" y="1282892"/>
            <a:ext cx="1339502" cy="133512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9" name="Rectangle: Rounded Corners 8">
            <a:extLst>
              <a:ext uri="{FF2B5EF4-FFF2-40B4-BE49-F238E27FC236}">
                <a16:creationId xmlns:a16="http://schemas.microsoft.com/office/drawing/2014/main" id="{1D2AF391-937D-4356-BA16-2A3F0C07CFE2}"/>
              </a:ext>
            </a:extLst>
          </p:cNvPr>
          <p:cNvSpPr/>
          <p:nvPr/>
        </p:nvSpPr>
        <p:spPr>
          <a:xfrm>
            <a:off x="2232067" y="1301788"/>
            <a:ext cx="3398342" cy="175106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8860E19C-F1C6-4760-92EC-0EB68072C26C}"/>
              </a:ext>
            </a:extLst>
          </p:cNvPr>
          <p:cNvSpPr/>
          <p:nvPr/>
        </p:nvSpPr>
        <p:spPr>
          <a:xfrm>
            <a:off x="2387242" y="1329831"/>
            <a:ext cx="3435916" cy="1729256"/>
          </a:xfrm>
          <a:prstGeom prst="rect">
            <a:avLst/>
          </a:prstGeom>
        </p:spPr>
        <p:txBody>
          <a:bodyPr wrap="square">
            <a:spAutoFit/>
          </a:bodyPr>
          <a:lstStyle/>
          <a:p>
            <a:pPr>
              <a:lnSpc>
                <a:spcPct val="110000"/>
              </a:lnSpc>
            </a:pPr>
            <a:r>
              <a:rPr lang="en-US" b="1" dirty="0">
                <a:latin typeface="Arial Nova Cond" panose="020B0506020202020204" pitchFamily="34" charset="0"/>
              </a:rPr>
              <a:t>72 year old female</a:t>
            </a:r>
            <a:endParaRPr lang="en-CA" b="1" dirty="0">
              <a:latin typeface="Arial Nova Cond" panose="020B0506020202020204" pitchFamily="34" charset="0"/>
            </a:endParaRPr>
          </a:p>
          <a:p>
            <a:pPr marL="214313" indent="-214313">
              <a:lnSpc>
                <a:spcPct val="110000"/>
              </a:lnSpc>
              <a:buFont typeface="Arial" panose="020B0604020202020204" pitchFamily="34" charset="0"/>
              <a:buChar char="•"/>
            </a:pPr>
            <a:r>
              <a:rPr lang="en-US" sz="1600" dirty="0">
                <a:latin typeface="Arial Narrow"/>
                <a:cs typeface="Arial Narrow"/>
              </a:rPr>
              <a:t>CKD 2</a:t>
            </a:r>
            <a:r>
              <a:rPr lang="en-US" sz="1600" dirty="0">
                <a:latin typeface="Arial Narrow"/>
                <a:cs typeface="Arial Narrow"/>
                <a:sym typeface="Symbol"/>
              </a:rPr>
              <a:t></a:t>
            </a:r>
            <a:r>
              <a:rPr lang="en-US" sz="1600" dirty="0">
                <a:latin typeface="Arial Narrow"/>
                <a:cs typeface="Arial Narrow"/>
              </a:rPr>
              <a:t> to T2DM and HTN</a:t>
            </a:r>
          </a:p>
          <a:p>
            <a:pPr marL="214313" indent="-214313">
              <a:lnSpc>
                <a:spcPct val="110000"/>
              </a:lnSpc>
              <a:buFont typeface="Arial" panose="020B0604020202020204" pitchFamily="34" charset="0"/>
              <a:buChar char="•"/>
            </a:pPr>
            <a:r>
              <a:rPr lang="en-US" sz="1600" dirty="0">
                <a:latin typeface="Arial Narrow"/>
                <a:cs typeface="Arial Narrow"/>
              </a:rPr>
              <a:t>Baseline NYHA I-II</a:t>
            </a:r>
          </a:p>
          <a:p>
            <a:pPr marL="214313" indent="-214313">
              <a:lnSpc>
                <a:spcPct val="110000"/>
              </a:lnSpc>
              <a:buFont typeface="Arial" panose="020B0604020202020204" pitchFamily="34" charset="0"/>
              <a:buChar char="•"/>
            </a:pPr>
            <a:r>
              <a:rPr lang="en-US" sz="1600" dirty="0">
                <a:latin typeface="Arial Narrow"/>
                <a:cs typeface="Arial Narrow"/>
              </a:rPr>
              <a:t>Slowly progressive SOB over last 6 months</a:t>
            </a:r>
          </a:p>
          <a:p>
            <a:pPr marL="214313" indent="-214313">
              <a:lnSpc>
                <a:spcPct val="110000"/>
              </a:lnSpc>
              <a:buFont typeface="Arial" panose="020B0604020202020204" pitchFamily="34" charset="0"/>
              <a:buChar char="•"/>
            </a:pPr>
            <a:r>
              <a:rPr lang="en-US" sz="1600" dirty="0">
                <a:latin typeface="Arial Narrow"/>
                <a:cs typeface="Arial Narrow"/>
              </a:rPr>
              <a:t>Precipitous decline in last 2 weeks</a:t>
            </a:r>
          </a:p>
        </p:txBody>
      </p:sp>
      <p:sp>
        <p:nvSpPr>
          <p:cNvPr id="11" name="Rectangle: Rounded Corners 10">
            <a:extLst>
              <a:ext uri="{FF2B5EF4-FFF2-40B4-BE49-F238E27FC236}">
                <a16:creationId xmlns:a16="http://schemas.microsoft.com/office/drawing/2014/main" id="{B0F17682-871E-41D5-8BC2-1BCFC0C33CA4}"/>
              </a:ext>
            </a:extLst>
          </p:cNvPr>
          <p:cNvSpPr/>
          <p:nvPr/>
        </p:nvSpPr>
        <p:spPr>
          <a:xfrm>
            <a:off x="793981" y="3140968"/>
            <a:ext cx="4836427" cy="175971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A9C26C5B-AC33-439F-9D18-6283B7AB6E75}"/>
              </a:ext>
            </a:extLst>
          </p:cNvPr>
          <p:cNvSpPr/>
          <p:nvPr/>
        </p:nvSpPr>
        <p:spPr>
          <a:xfrm>
            <a:off x="934193" y="3174823"/>
            <a:ext cx="4678251" cy="1695401"/>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arrow"/>
                <a:cs typeface="Arial Narrow"/>
              </a:rPr>
              <a:t>No other cardiac symptoms</a:t>
            </a:r>
          </a:p>
          <a:p>
            <a:pPr marL="214313" indent="-214313">
              <a:lnSpc>
                <a:spcPct val="110000"/>
              </a:lnSpc>
              <a:buFont typeface="Arial" panose="020B0604020202020204" pitchFamily="34" charset="0"/>
              <a:buChar char="•"/>
            </a:pPr>
            <a:r>
              <a:rPr lang="en-US" sz="1600" dirty="0">
                <a:latin typeface="Arial Narrow"/>
                <a:cs typeface="Arial Narrow"/>
              </a:rPr>
              <a:t>GP initiates work-up for ischemia (?angina)</a:t>
            </a:r>
          </a:p>
          <a:p>
            <a:pPr marL="214313" indent="-214313">
              <a:lnSpc>
                <a:spcPct val="110000"/>
              </a:lnSpc>
              <a:buFont typeface="Arial" panose="020B0604020202020204" pitchFamily="34" charset="0"/>
              <a:buChar char="•"/>
            </a:pPr>
            <a:r>
              <a:rPr lang="en-US" sz="1600" dirty="0">
                <a:latin typeface="Arial Narrow"/>
                <a:cs typeface="Arial Narrow"/>
              </a:rPr>
              <a:t>BP consistently above 145mmHg</a:t>
            </a:r>
          </a:p>
          <a:p>
            <a:pPr marL="671513" lvl="1" indent="-214313">
              <a:lnSpc>
                <a:spcPct val="110000"/>
              </a:lnSpc>
              <a:buFont typeface="Arial" panose="020B0604020202020204" pitchFamily="34" charset="0"/>
              <a:buChar char="•"/>
            </a:pPr>
            <a:r>
              <a:rPr lang="en-US" sz="1550" dirty="0">
                <a:latin typeface="Arial Narrow"/>
                <a:cs typeface="Arial Narrow"/>
              </a:rPr>
              <a:t>Amlodipine initiated and then stopped due to edema</a:t>
            </a:r>
          </a:p>
          <a:p>
            <a:pPr marL="214313" indent="-214313">
              <a:lnSpc>
                <a:spcPct val="110000"/>
              </a:lnSpc>
              <a:buFont typeface="Arial" panose="020B0604020202020204" pitchFamily="34" charset="0"/>
              <a:buChar char="•"/>
            </a:pPr>
            <a:r>
              <a:rPr lang="en-US" sz="1600" dirty="0">
                <a:latin typeface="Arial Narrow"/>
                <a:cs typeface="Arial Narrow"/>
              </a:rPr>
              <a:t>Physical exam otherwise remarkable for new irregularly irregular HR at 90 bpm and murmur of AS</a:t>
            </a:r>
          </a:p>
        </p:txBody>
      </p:sp>
      <p:sp>
        <p:nvSpPr>
          <p:cNvPr id="14" name="Rectangle: Rounded Corners 13">
            <a:extLst>
              <a:ext uri="{FF2B5EF4-FFF2-40B4-BE49-F238E27FC236}">
                <a16:creationId xmlns:a16="http://schemas.microsoft.com/office/drawing/2014/main" id="{BC7579CC-B528-4F5D-89DF-225F7C898583}"/>
              </a:ext>
            </a:extLst>
          </p:cNvPr>
          <p:cNvSpPr/>
          <p:nvPr/>
        </p:nvSpPr>
        <p:spPr>
          <a:xfrm>
            <a:off x="6294179" y="3298382"/>
            <a:ext cx="4836427" cy="2378316"/>
          </a:xfrm>
          <a:prstGeom prst="roundRect">
            <a:avLst/>
          </a:prstGeom>
          <a:noFill/>
          <a:ln w="28575">
            <a:solidFill>
              <a:srgbClr val="F33A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C423E65-7531-4EBC-B5E8-2AD50CAD8FC1}"/>
              </a:ext>
            </a:extLst>
          </p:cNvPr>
          <p:cNvSpPr/>
          <p:nvPr/>
        </p:nvSpPr>
        <p:spPr>
          <a:xfrm>
            <a:off x="773362" y="4988801"/>
            <a:ext cx="4836426" cy="124851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C0A7B836-E064-4DDE-837F-73F667D7C727}"/>
              </a:ext>
            </a:extLst>
          </p:cNvPr>
          <p:cNvSpPr/>
          <p:nvPr/>
        </p:nvSpPr>
        <p:spPr>
          <a:xfrm>
            <a:off x="919266" y="5018580"/>
            <a:ext cx="4179774" cy="1218732"/>
          </a:xfrm>
          <a:prstGeom prst="rect">
            <a:avLst/>
          </a:prstGeom>
        </p:spPr>
        <p:txBody>
          <a:bodyPr wrap="square">
            <a:spAutoFit/>
          </a:bodyPr>
          <a:lstStyle/>
          <a:p>
            <a:pPr>
              <a:lnSpc>
                <a:spcPct val="110000"/>
              </a:lnSpc>
            </a:pPr>
            <a:r>
              <a:rPr lang="en-US" b="1" dirty="0">
                <a:latin typeface="Arial Nova Cond" panose="020B0506020202020204" pitchFamily="34" charset="0"/>
              </a:rPr>
              <a:t>Medications </a:t>
            </a:r>
          </a:p>
          <a:p>
            <a:pPr marL="214313" indent="-214313">
              <a:lnSpc>
                <a:spcPct val="110000"/>
              </a:lnSpc>
              <a:buFont typeface="Arial" panose="020B0604020202020204" pitchFamily="34" charset="0"/>
              <a:buChar char="•"/>
            </a:pPr>
            <a:r>
              <a:rPr lang="en-US" sz="1600" dirty="0">
                <a:latin typeface="Arial Narrow"/>
                <a:cs typeface="Arial Narrow"/>
              </a:rPr>
              <a:t>Metformin 1000 mg bid</a:t>
            </a:r>
          </a:p>
          <a:p>
            <a:pPr marL="214313" indent="-214313">
              <a:lnSpc>
                <a:spcPct val="110000"/>
              </a:lnSpc>
              <a:buFont typeface="Arial" panose="020B0604020202020204" pitchFamily="34" charset="0"/>
              <a:buChar char="•"/>
            </a:pPr>
            <a:r>
              <a:rPr lang="en-US" sz="1600" dirty="0">
                <a:latin typeface="Arial Narrow"/>
                <a:cs typeface="Arial Narrow"/>
              </a:rPr>
              <a:t>Valsartan 160 mg bid</a:t>
            </a:r>
          </a:p>
          <a:p>
            <a:pPr marL="214313" indent="-214313">
              <a:lnSpc>
                <a:spcPct val="110000"/>
              </a:lnSpc>
              <a:buFont typeface="Arial" panose="020B0604020202020204" pitchFamily="34" charset="0"/>
              <a:buChar char="•"/>
            </a:pPr>
            <a:r>
              <a:rPr lang="en-US" sz="1600" dirty="0">
                <a:latin typeface="Arial Narrow"/>
                <a:cs typeface="Arial Narrow"/>
              </a:rPr>
              <a:t>Rosuvastatin 10 mg od</a:t>
            </a:r>
          </a:p>
        </p:txBody>
      </p:sp>
      <p:sp>
        <p:nvSpPr>
          <p:cNvPr id="16" name="Rectangle: Rounded Corners 15">
            <a:extLst>
              <a:ext uri="{FF2B5EF4-FFF2-40B4-BE49-F238E27FC236}">
                <a16:creationId xmlns:a16="http://schemas.microsoft.com/office/drawing/2014/main" id="{ADCE8A1F-D7A5-4F7D-9167-9F5DEF556180}"/>
              </a:ext>
            </a:extLst>
          </p:cNvPr>
          <p:cNvSpPr/>
          <p:nvPr/>
        </p:nvSpPr>
        <p:spPr>
          <a:xfrm>
            <a:off x="6294179" y="1303775"/>
            <a:ext cx="4836427" cy="18870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23C94C0E-F746-4CF6-B8A8-12D26AEF7990}"/>
              </a:ext>
            </a:extLst>
          </p:cNvPr>
          <p:cNvSpPr/>
          <p:nvPr/>
        </p:nvSpPr>
        <p:spPr>
          <a:xfrm>
            <a:off x="6460768" y="1401184"/>
            <a:ext cx="4567779" cy="1729256"/>
          </a:xfrm>
          <a:prstGeom prst="rect">
            <a:avLst/>
          </a:prstGeom>
        </p:spPr>
        <p:txBody>
          <a:bodyPr wrap="square">
            <a:spAutoFit/>
          </a:bodyPr>
          <a:lstStyle/>
          <a:p>
            <a:pPr>
              <a:lnSpc>
                <a:spcPct val="110000"/>
              </a:lnSpc>
            </a:pPr>
            <a:r>
              <a:rPr lang="en-US" b="1" dirty="0">
                <a:latin typeface="Arial Nova Cond" panose="020B0506020202020204" pitchFamily="34" charset="0"/>
              </a:rPr>
              <a:t>Investigations</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eGFR 40 ml/min/m</a:t>
            </a:r>
            <a:r>
              <a:rPr kumimoji="0" lang="en-US" sz="1600" b="0" i="0" u="none" strike="noStrike" kern="1200" cap="none" spc="0" normalizeH="0" baseline="30000" noProof="0" dirty="0">
                <a:ln>
                  <a:noFill/>
                </a:ln>
                <a:solidFill>
                  <a:prstClr val="black"/>
                </a:solidFill>
                <a:effectLst/>
                <a:uLnTx/>
                <a:uFillTx/>
                <a:latin typeface="Arial Narrow"/>
                <a:ea typeface="+mn-ea"/>
                <a:cs typeface="Arial Narrow"/>
              </a:rPr>
              <a:t>2</a:t>
            </a: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  </a:t>
            </a:r>
            <a:endParaRPr kumimoji="0" lang="en-US" sz="1600" b="0" i="0" u="none" strike="noStrike" kern="1200" cap="none" spc="0" normalizeH="0" baseline="30000" noProof="0" dirty="0">
              <a:ln>
                <a:noFill/>
              </a:ln>
              <a:solidFill>
                <a:prstClr val="black"/>
              </a:solidFill>
              <a:effectLst/>
              <a:uLnTx/>
              <a:uFillTx/>
              <a:latin typeface="Arial Narrow"/>
              <a:ea typeface="+mn-ea"/>
              <a:cs typeface="Arial Narrow"/>
            </a:endParaRP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A1c 7.6 and ACR 10mg/mmol</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ECG: AF with HR 95 bpm and LVH</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Echo: mild AS, </a:t>
            </a:r>
            <a:r>
              <a:rPr kumimoji="0" lang="en-US" sz="1600" b="0" i="0" u="none" strike="noStrike" kern="1200" cap="none" spc="0" normalizeH="0" baseline="0" noProof="0" dirty="0">
                <a:ln>
                  <a:noFill/>
                </a:ln>
                <a:solidFill>
                  <a:prstClr val="black"/>
                </a:solidFill>
                <a:effectLst/>
                <a:uLnTx/>
                <a:uFillTx/>
                <a:latin typeface="Arial Narrow"/>
                <a:ea typeface="+mn-ea"/>
                <a:cs typeface="Arial Narrow"/>
                <a:sym typeface="Wingdings"/>
              </a:rPr>
              <a:t> </a:t>
            </a: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LA volume, LVH and LVEF 60%</a:t>
            </a:r>
          </a:p>
          <a:p>
            <a:pPr marL="214313" marR="0" lvl="0" indent="-214313"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a:ea typeface="+mn-ea"/>
                <a:cs typeface="Arial Narrow"/>
              </a:rPr>
              <a:t>MPI: no ischemia, normal LVEF</a:t>
            </a:r>
          </a:p>
        </p:txBody>
      </p:sp>
      <p:sp>
        <p:nvSpPr>
          <p:cNvPr id="21" name="Rectangle 20">
            <a:extLst>
              <a:ext uri="{FF2B5EF4-FFF2-40B4-BE49-F238E27FC236}">
                <a16:creationId xmlns:a16="http://schemas.microsoft.com/office/drawing/2014/main" id="{7D5CC130-073E-440F-90FA-1C3793519F4D}"/>
              </a:ext>
            </a:extLst>
          </p:cNvPr>
          <p:cNvSpPr/>
          <p:nvPr/>
        </p:nvSpPr>
        <p:spPr>
          <a:xfrm>
            <a:off x="6460768" y="3356992"/>
            <a:ext cx="4567779" cy="2237087"/>
          </a:xfrm>
          <a:prstGeom prst="rect">
            <a:avLst/>
          </a:prstGeom>
        </p:spPr>
        <p:txBody>
          <a:bodyPr wrap="square">
            <a:spAutoFit/>
          </a:bodyPr>
          <a:lstStyle/>
          <a:p>
            <a:pPr marL="214313" indent="-214313">
              <a:lnSpc>
                <a:spcPct val="110000"/>
              </a:lnSpc>
              <a:buFont typeface="Arial" panose="020B0604020202020204" pitchFamily="34" charset="0"/>
              <a:buChar char="•"/>
            </a:pPr>
            <a:r>
              <a:rPr lang="en-US" sz="1600" dirty="0">
                <a:latin typeface="Arial Narrow"/>
                <a:cs typeface="Arial Narrow"/>
              </a:rPr>
              <a:t>Edema progresses despite stopping amlodipine</a:t>
            </a:r>
          </a:p>
          <a:p>
            <a:pPr marL="214313" indent="-214313">
              <a:lnSpc>
                <a:spcPct val="110000"/>
              </a:lnSpc>
              <a:buFont typeface="Arial" panose="020B0604020202020204" pitchFamily="34" charset="0"/>
              <a:buChar char="•"/>
            </a:pPr>
            <a:r>
              <a:rPr lang="en-US" sz="1600" dirty="0">
                <a:latin typeface="Arial Narrow"/>
                <a:cs typeface="Arial Narrow"/>
              </a:rPr>
              <a:t>Progressive functional decline with dyspnea at rest</a:t>
            </a:r>
          </a:p>
          <a:p>
            <a:pPr marL="214313" indent="-214313">
              <a:lnSpc>
                <a:spcPct val="110000"/>
              </a:lnSpc>
              <a:buFont typeface="Arial" panose="020B0604020202020204" pitchFamily="34" charset="0"/>
              <a:buChar char="•"/>
            </a:pPr>
            <a:r>
              <a:rPr lang="en-US" sz="1600" dirty="0">
                <a:latin typeface="Arial Narrow"/>
                <a:cs typeface="Arial Narrow"/>
              </a:rPr>
              <a:t>Presents to the ER</a:t>
            </a:r>
          </a:p>
          <a:p>
            <a:pPr marL="671513" lvl="1" indent="-214313">
              <a:lnSpc>
                <a:spcPct val="110000"/>
              </a:lnSpc>
              <a:buFont typeface="Arial" panose="020B0604020202020204" pitchFamily="34" charset="0"/>
              <a:buChar char="•"/>
            </a:pPr>
            <a:r>
              <a:rPr lang="en-US" sz="1550" dirty="0">
                <a:latin typeface="Arial Narrow"/>
                <a:cs typeface="Arial Narrow"/>
              </a:rPr>
              <a:t>CXR shows pulmonary edema</a:t>
            </a:r>
          </a:p>
          <a:p>
            <a:pPr marL="671513" lvl="1" indent="-214313">
              <a:lnSpc>
                <a:spcPct val="110000"/>
              </a:lnSpc>
              <a:buFont typeface="Arial" panose="020B0604020202020204" pitchFamily="34" charset="0"/>
              <a:buChar char="•"/>
            </a:pPr>
            <a:r>
              <a:rPr lang="en-US" sz="1550" dirty="0">
                <a:latin typeface="Arial Narrow"/>
                <a:cs typeface="Arial Narrow"/>
              </a:rPr>
              <a:t>ECG shows AF with rapid ventricular response</a:t>
            </a:r>
          </a:p>
          <a:p>
            <a:pPr marL="671513" lvl="1" indent="-214313">
              <a:lnSpc>
                <a:spcPct val="110000"/>
              </a:lnSpc>
              <a:buFont typeface="Arial" panose="020B0604020202020204" pitchFamily="34" charset="0"/>
              <a:buChar char="•"/>
            </a:pPr>
            <a:r>
              <a:rPr lang="en-US" sz="1550" dirty="0">
                <a:latin typeface="Arial Narrow"/>
                <a:cs typeface="Arial Narrow"/>
              </a:rPr>
              <a:t>eGFR now 30 ml/min/m</a:t>
            </a:r>
            <a:r>
              <a:rPr lang="en-US" sz="1550" baseline="30000" dirty="0">
                <a:latin typeface="Arial Narrow"/>
                <a:cs typeface="Arial Narrow"/>
              </a:rPr>
              <a:t>2</a:t>
            </a:r>
            <a:r>
              <a:rPr lang="en-US" sz="1550" dirty="0">
                <a:latin typeface="Arial Narrow"/>
                <a:cs typeface="Arial Narrow"/>
              </a:rPr>
              <a:t>  </a:t>
            </a:r>
          </a:p>
          <a:p>
            <a:pPr marL="214313" indent="-214313">
              <a:lnSpc>
                <a:spcPct val="110000"/>
              </a:lnSpc>
              <a:buFont typeface="Arial" panose="020B0604020202020204" pitchFamily="34" charset="0"/>
              <a:buChar char="•"/>
            </a:pPr>
            <a:r>
              <a:rPr lang="en-US" sz="1600" dirty="0">
                <a:latin typeface="Arial Narrow"/>
                <a:cs typeface="Arial Narrow"/>
              </a:rPr>
              <a:t>Diagnosed with heart failure and new AF</a:t>
            </a:r>
          </a:p>
          <a:p>
            <a:pPr marL="671513" lvl="1" indent="-214313">
              <a:lnSpc>
                <a:spcPct val="110000"/>
              </a:lnSpc>
              <a:buFont typeface="Arial" panose="020B0604020202020204" pitchFamily="34" charset="0"/>
              <a:buChar char="•"/>
            </a:pPr>
            <a:r>
              <a:rPr lang="en-US" sz="1550" dirty="0">
                <a:latin typeface="Arial Narrow"/>
                <a:cs typeface="Arial Narrow"/>
              </a:rPr>
              <a:t>Admitted to hospital and initiated on iv diuretics</a:t>
            </a:r>
          </a:p>
        </p:txBody>
      </p:sp>
      <p:sp>
        <p:nvSpPr>
          <p:cNvPr id="23" name="TextBox 22">
            <a:extLst>
              <a:ext uri="{FF2B5EF4-FFF2-40B4-BE49-F238E27FC236}">
                <a16:creationId xmlns:a16="http://schemas.microsoft.com/office/drawing/2014/main" id="{95B56C40-6ADA-4AC8-A26E-AE9023AF28F6}"/>
              </a:ext>
            </a:extLst>
          </p:cNvPr>
          <p:cNvSpPr txBox="1"/>
          <p:nvPr/>
        </p:nvSpPr>
        <p:spPr>
          <a:xfrm>
            <a:off x="6460768" y="5784224"/>
            <a:ext cx="3961341" cy="400110"/>
          </a:xfrm>
          <a:prstGeom prst="rect">
            <a:avLst/>
          </a:prstGeom>
          <a:noFill/>
        </p:spPr>
        <p:txBody>
          <a:bodyPr wrap="none" rtlCol="0">
            <a:spAutoFit/>
          </a:bodyPr>
          <a:lstStyle/>
          <a:p>
            <a:pPr hangingPunct="1"/>
            <a:r>
              <a:rPr lang="en-US" sz="2000" b="1" i="1" kern="1200" dirty="0">
                <a:solidFill>
                  <a:srgbClr val="E51D2A"/>
                </a:solidFill>
                <a:latin typeface="Arial"/>
                <a:ea typeface="+mn-ea"/>
                <a:cs typeface="+mn-cs"/>
              </a:rPr>
              <a:t>Could this have been avoided?</a:t>
            </a:r>
          </a:p>
        </p:txBody>
      </p:sp>
    </p:spTree>
    <p:extLst>
      <p:ext uri="{BB962C8B-B14F-4D97-AF65-F5344CB8AC3E}">
        <p14:creationId xmlns:p14="http://schemas.microsoft.com/office/powerpoint/2010/main" val="126350775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6872</TotalTime>
  <Words>3428</Words>
  <Application>Microsoft Office PowerPoint</Application>
  <PresentationFormat>Widescreen</PresentationFormat>
  <Paragraphs>497</Paragraphs>
  <Slides>46</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Arial Narrow</vt:lpstr>
      <vt:lpstr>Arial Nova Cond</vt:lpstr>
      <vt:lpstr>Calibri</vt:lpstr>
      <vt:lpstr>Calibri Light</vt:lpstr>
      <vt:lpstr>Gill Sans</vt:lpstr>
      <vt:lpstr>GillSans-Light</vt:lpstr>
      <vt:lpstr>Helvetica</vt:lpstr>
      <vt:lpstr>Custom Design</vt:lpstr>
      <vt:lpstr>PowerPoint Presentation</vt:lpstr>
      <vt:lpstr>PowerPoint Presentation</vt:lpstr>
      <vt:lpstr>PowerPoint Presentation</vt:lpstr>
      <vt:lpstr>PowerPoint Presentation</vt:lpstr>
      <vt:lpstr>Welcome to the HF WEBINAR SERIES</vt:lpstr>
      <vt:lpstr>Our Faculty</vt:lpstr>
      <vt:lpstr>Disclosure of potential conflicts of interest</vt:lpstr>
      <vt:lpstr>Overall Learning Objectives</vt:lpstr>
      <vt:lpstr>Case: Mrs. Disnea</vt:lpstr>
      <vt:lpstr>PowerPoint Presentation</vt:lpstr>
      <vt:lpstr>Learning Objectives</vt:lpstr>
      <vt:lpstr>Clinical phenotypes and comorbid conditions in HFpEF</vt:lpstr>
      <vt:lpstr>Mechanisms and models in HF</vt:lpstr>
      <vt:lpstr>HF risk persists after control of risk factors in T2DM</vt:lpstr>
      <vt:lpstr>Characteristics of women and men with HFpEF</vt:lpstr>
      <vt:lpstr>Canadian Cardiovascular Society</vt:lpstr>
      <vt:lpstr>Obesity, NP levels, and diagnosis of HF</vt:lpstr>
      <vt:lpstr>Etiology of HF</vt:lpstr>
      <vt:lpstr>Differential diagnosis of HFpEF</vt:lpstr>
      <vt:lpstr>H2FpEF diagnostic score</vt:lpstr>
      <vt:lpstr>Phenomapping of patients with HFpEF using machine learning-based unsupervised cluster analysis</vt:lpstr>
      <vt:lpstr>PARAGON-HF: Key inclusion &amp; exclusion criteria</vt:lpstr>
      <vt:lpstr>PowerPoint Presentation</vt:lpstr>
      <vt:lpstr>The future of HF screening…</vt:lpstr>
      <vt:lpstr>PowerPoint Presentation</vt:lpstr>
      <vt:lpstr>PowerPoint Presentation</vt:lpstr>
      <vt:lpstr>Learning Objectives</vt:lpstr>
      <vt:lpstr>Case: Mrs. Disnea</vt:lpstr>
      <vt:lpstr>Case: Mrs. Disnea – 5 months EARLIER</vt:lpstr>
      <vt:lpstr>Algorithm for the diagnosis of HF in the ambulatory setting</vt:lpstr>
      <vt:lpstr>PowerPoint Presentation</vt:lpstr>
      <vt:lpstr>Requirements for a diagnosis of heart failure</vt:lpstr>
      <vt:lpstr>PowerPoint Presentation</vt:lpstr>
      <vt:lpstr>PowerPoint Presentation</vt:lpstr>
      <vt:lpstr>PowerPoint Presentation</vt:lpstr>
      <vt:lpstr>PowerPoint Presentation</vt:lpstr>
      <vt:lpstr>PowerPoint Presentation</vt:lpstr>
      <vt:lpstr>Step E</vt:lpstr>
      <vt:lpstr>Step F1</vt:lpstr>
      <vt:lpstr>PowerPoint Presentation</vt:lpstr>
      <vt:lpstr>Case: Mrs. Disnea</vt:lpstr>
      <vt:lpstr>Diagnosis of HF: New concepts</vt:lpstr>
      <vt:lpstr>PowerPoint Presentation</vt:lpstr>
      <vt:lpstr>How do I integrate all this information into practice?</vt:lpstr>
      <vt:lpstr>SAVE THE DATE! </vt:lpstr>
      <vt:lpstr>Visit CCS.ca for more Guidelines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Swiggum, Elizabeth (Dr)</dc:creator>
  <cp:lastModifiedBy>Christianna Brooks</cp:lastModifiedBy>
  <cp:revision>207</cp:revision>
  <dcterms:modified xsi:type="dcterms:W3CDTF">2021-06-02T14:44:40Z</dcterms:modified>
</cp:coreProperties>
</file>