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65"/>
  </p:notesMasterIdLst>
  <p:sldIdLst>
    <p:sldId id="309" r:id="rId2"/>
    <p:sldId id="457" r:id="rId3"/>
    <p:sldId id="432" r:id="rId4"/>
    <p:sldId id="346" r:id="rId5"/>
    <p:sldId id="345" r:id="rId6"/>
    <p:sldId id="347" r:id="rId7"/>
    <p:sldId id="349" r:id="rId8"/>
    <p:sldId id="376" r:id="rId9"/>
    <p:sldId id="409" r:id="rId10"/>
    <p:sldId id="410" r:id="rId11"/>
    <p:sldId id="411" r:id="rId12"/>
    <p:sldId id="412" r:id="rId13"/>
    <p:sldId id="413" r:id="rId14"/>
    <p:sldId id="414" r:id="rId15"/>
    <p:sldId id="415" r:id="rId16"/>
    <p:sldId id="416" r:id="rId17"/>
    <p:sldId id="417" r:id="rId18"/>
    <p:sldId id="350" r:id="rId19"/>
    <p:sldId id="354" r:id="rId20"/>
    <p:sldId id="360" r:id="rId21"/>
    <p:sldId id="361" r:id="rId22"/>
    <p:sldId id="364" r:id="rId23"/>
    <p:sldId id="381" r:id="rId24"/>
    <p:sldId id="382" r:id="rId25"/>
    <p:sldId id="392" r:id="rId26"/>
    <p:sldId id="384" r:id="rId27"/>
    <p:sldId id="420" r:id="rId28"/>
    <p:sldId id="386" r:id="rId29"/>
    <p:sldId id="393" r:id="rId30"/>
    <p:sldId id="388" r:id="rId31"/>
    <p:sldId id="389" r:id="rId32"/>
    <p:sldId id="390" r:id="rId33"/>
    <p:sldId id="391" r:id="rId34"/>
    <p:sldId id="351" r:id="rId35"/>
    <p:sldId id="359" r:id="rId36"/>
    <p:sldId id="365" r:id="rId37"/>
    <p:sldId id="366" r:id="rId38"/>
    <p:sldId id="367" r:id="rId39"/>
    <p:sldId id="380" r:id="rId40"/>
    <p:sldId id="378" r:id="rId41"/>
    <p:sldId id="379" r:id="rId42"/>
    <p:sldId id="352" r:id="rId43"/>
    <p:sldId id="358" r:id="rId44"/>
    <p:sldId id="394" r:id="rId45"/>
    <p:sldId id="395" r:id="rId46"/>
    <p:sldId id="421" r:id="rId47"/>
    <p:sldId id="371" r:id="rId48"/>
    <p:sldId id="374" r:id="rId49"/>
    <p:sldId id="396" r:id="rId50"/>
    <p:sldId id="398" r:id="rId51"/>
    <p:sldId id="399" r:id="rId52"/>
    <p:sldId id="400" r:id="rId53"/>
    <p:sldId id="408" r:id="rId54"/>
    <p:sldId id="401" r:id="rId55"/>
    <p:sldId id="402" r:id="rId56"/>
    <p:sldId id="403" r:id="rId57"/>
    <p:sldId id="404" r:id="rId58"/>
    <p:sldId id="405" r:id="rId59"/>
    <p:sldId id="406" r:id="rId60"/>
    <p:sldId id="407" r:id="rId61"/>
    <p:sldId id="419" r:id="rId62"/>
    <p:sldId id="326" r:id="rId63"/>
    <p:sldId id="431" r:id="rId6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Gall Casey" initials="CGC" lastIdx="5" clrIdx="0">
    <p:extLst>
      <p:ext uri="{19B8F6BF-5375-455C-9EA6-DF929625EA0E}">
        <p15:presenceInfo xmlns:p15="http://schemas.microsoft.com/office/powerpoint/2012/main" userId="S::gallcasey@ccs.ca::3a450f04-46b2-44b0-b785-4f1db60eb5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54" autoAdjust="0"/>
  </p:normalViewPr>
  <p:slideViewPr>
    <p:cSldViewPr>
      <p:cViewPr varScale="1">
        <p:scale>
          <a:sx n="78" d="100"/>
          <a:sy n="78" d="100"/>
        </p:scale>
        <p:origin x="438"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6EF2B-5127-4E8B-962A-1DD897E024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9B2D89-EB9F-41F7-8B4D-B97DC2A27D6F}">
      <dgm:prSet/>
      <dgm:spPr/>
      <dgm:t>
        <a:bodyPr/>
        <a:lstStyle/>
        <a:p>
          <a:r>
            <a:rPr lang="en-US" dirty="0"/>
            <a:t>What is the most likely cause of the PH?</a:t>
          </a:r>
        </a:p>
      </dgm:t>
    </dgm:pt>
    <dgm:pt modelId="{FD9C6285-B400-4FC0-930C-E2CBFB29CA97}" type="parTrans" cxnId="{AC5A2D72-A03E-4536-9159-9E54106D7E49}">
      <dgm:prSet/>
      <dgm:spPr/>
      <dgm:t>
        <a:bodyPr/>
        <a:lstStyle/>
        <a:p>
          <a:endParaRPr lang="en-US"/>
        </a:p>
      </dgm:t>
    </dgm:pt>
    <dgm:pt modelId="{4092DD2D-2192-44C1-B0C9-6CCECC662A97}" type="sibTrans" cxnId="{AC5A2D72-A03E-4536-9159-9E54106D7E49}">
      <dgm:prSet/>
      <dgm:spPr/>
      <dgm:t>
        <a:bodyPr/>
        <a:lstStyle/>
        <a:p>
          <a:endParaRPr lang="en-US"/>
        </a:p>
      </dgm:t>
    </dgm:pt>
    <dgm:pt modelId="{251F5CC0-FC00-4DCB-A05A-9DD4CC09074C}">
      <dgm:prSet/>
      <dgm:spPr/>
      <dgm:t>
        <a:bodyPr/>
        <a:lstStyle/>
        <a:p>
          <a:r>
            <a:rPr lang="en-US"/>
            <a:t>What are the next steps in diagnosis?</a:t>
          </a:r>
        </a:p>
      </dgm:t>
    </dgm:pt>
    <dgm:pt modelId="{F28E0F81-4DE0-4314-8A88-08EE8B63ED41}" type="parTrans" cxnId="{ED3CC082-1DE9-4A5A-88C8-4FE82F1647FD}">
      <dgm:prSet/>
      <dgm:spPr/>
      <dgm:t>
        <a:bodyPr/>
        <a:lstStyle/>
        <a:p>
          <a:endParaRPr lang="en-US"/>
        </a:p>
      </dgm:t>
    </dgm:pt>
    <dgm:pt modelId="{C9860230-DAB8-4E63-9642-7620117F7E09}" type="sibTrans" cxnId="{ED3CC082-1DE9-4A5A-88C8-4FE82F1647FD}">
      <dgm:prSet/>
      <dgm:spPr/>
      <dgm:t>
        <a:bodyPr/>
        <a:lstStyle/>
        <a:p>
          <a:endParaRPr lang="en-US"/>
        </a:p>
      </dgm:t>
    </dgm:pt>
    <dgm:pt modelId="{DAFB9C88-1EDC-469C-B880-27B224FD8480}">
      <dgm:prSet/>
      <dgm:spPr/>
      <dgm:t>
        <a:bodyPr/>
        <a:lstStyle/>
        <a:p>
          <a:r>
            <a:rPr lang="en-US"/>
            <a:t>What is his assessment of risk?</a:t>
          </a:r>
        </a:p>
      </dgm:t>
    </dgm:pt>
    <dgm:pt modelId="{D3E3A42B-6EB4-4AE5-BAEF-DA5EFCC7D991}" type="parTrans" cxnId="{4484901B-1D4E-4B62-969E-70E75DF7BA4B}">
      <dgm:prSet/>
      <dgm:spPr/>
      <dgm:t>
        <a:bodyPr/>
        <a:lstStyle/>
        <a:p>
          <a:endParaRPr lang="en-US"/>
        </a:p>
      </dgm:t>
    </dgm:pt>
    <dgm:pt modelId="{431A5EAA-878B-4680-892C-0A6D2CCF43A9}" type="sibTrans" cxnId="{4484901B-1D4E-4B62-969E-70E75DF7BA4B}">
      <dgm:prSet/>
      <dgm:spPr/>
      <dgm:t>
        <a:bodyPr/>
        <a:lstStyle/>
        <a:p>
          <a:endParaRPr lang="en-US"/>
        </a:p>
      </dgm:t>
    </dgm:pt>
    <dgm:pt modelId="{28494268-C9EE-4B97-B10D-0DBAB58787EB}">
      <dgm:prSet/>
      <dgm:spPr/>
      <dgm:t>
        <a:bodyPr/>
        <a:lstStyle/>
        <a:p>
          <a:r>
            <a:rPr lang="en-US"/>
            <a:t>What treatment strategies should be considered?</a:t>
          </a:r>
        </a:p>
      </dgm:t>
    </dgm:pt>
    <dgm:pt modelId="{23568956-5E32-47DD-9516-A67CE2A88B43}" type="parTrans" cxnId="{4FB7AB29-13D3-412D-A218-6BC25A96230E}">
      <dgm:prSet/>
      <dgm:spPr/>
      <dgm:t>
        <a:bodyPr/>
        <a:lstStyle/>
        <a:p>
          <a:endParaRPr lang="en-US"/>
        </a:p>
      </dgm:t>
    </dgm:pt>
    <dgm:pt modelId="{45A772A0-C446-4EE6-B81D-8B255A0766E7}" type="sibTrans" cxnId="{4FB7AB29-13D3-412D-A218-6BC25A96230E}">
      <dgm:prSet/>
      <dgm:spPr/>
      <dgm:t>
        <a:bodyPr/>
        <a:lstStyle/>
        <a:p>
          <a:endParaRPr lang="en-US"/>
        </a:p>
      </dgm:t>
    </dgm:pt>
    <dgm:pt modelId="{9D7F3CB1-E515-4E7D-B6A1-51F1A11C20FA}" type="pres">
      <dgm:prSet presAssocID="{11A6EF2B-5127-4E8B-962A-1DD897E0245F}" presName="root" presStyleCnt="0">
        <dgm:presLayoutVars>
          <dgm:dir/>
          <dgm:resizeHandles val="exact"/>
        </dgm:presLayoutVars>
      </dgm:prSet>
      <dgm:spPr/>
    </dgm:pt>
    <dgm:pt modelId="{F622D147-F24F-4FFD-91F1-51DC1D57787C}" type="pres">
      <dgm:prSet presAssocID="{A29B2D89-EB9F-41F7-8B4D-B97DC2A27D6F}" presName="compNode" presStyleCnt="0"/>
      <dgm:spPr/>
    </dgm:pt>
    <dgm:pt modelId="{01E96AE6-3944-4BA3-BD25-4FBA618EA689}" type="pres">
      <dgm:prSet presAssocID="{A29B2D89-EB9F-41F7-8B4D-B97DC2A27D6F}" presName="bgRect" presStyleLbl="bgShp" presStyleIdx="0" presStyleCnt="4" custLinFactNeighborX="661" custLinFactNeighborY="2508"/>
      <dgm:spPr/>
    </dgm:pt>
    <dgm:pt modelId="{F8413018-B968-46B3-B7C0-E4EF04DD9BD0}" type="pres">
      <dgm:prSet presAssocID="{A29B2D89-EB9F-41F7-8B4D-B97DC2A27D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B047C75-CCCE-4E5E-9738-FC0B5930D724}" type="pres">
      <dgm:prSet presAssocID="{A29B2D89-EB9F-41F7-8B4D-B97DC2A27D6F}" presName="spaceRect" presStyleCnt="0"/>
      <dgm:spPr/>
    </dgm:pt>
    <dgm:pt modelId="{1C9A9E22-730C-41E4-8B72-6836653E350C}" type="pres">
      <dgm:prSet presAssocID="{A29B2D89-EB9F-41F7-8B4D-B97DC2A27D6F}" presName="parTx" presStyleLbl="revTx" presStyleIdx="0" presStyleCnt="4">
        <dgm:presLayoutVars>
          <dgm:chMax val="0"/>
          <dgm:chPref val="0"/>
        </dgm:presLayoutVars>
      </dgm:prSet>
      <dgm:spPr/>
    </dgm:pt>
    <dgm:pt modelId="{21BCD235-100F-40BF-AE1A-E21EBED5EF4B}" type="pres">
      <dgm:prSet presAssocID="{4092DD2D-2192-44C1-B0C9-6CCECC662A97}" presName="sibTrans" presStyleCnt="0"/>
      <dgm:spPr/>
    </dgm:pt>
    <dgm:pt modelId="{6D9343FE-E1E3-4335-B1D8-4E9BFC11BADA}" type="pres">
      <dgm:prSet presAssocID="{251F5CC0-FC00-4DCB-A05A-9DD4CC09074C}" presName="compNode" presStyleCnt="0"/>
      <dgm:spPr/>
    </dgm:pt>
    <dgm:pt modelId="{72720385-88E4-4BFD-A311-1466AF62C68D}" type="pres">
      <dgm:prSet presAssocID="{251F5CC0-FC00-4DCB-A05A-9DD4CC09074C}" presName="bgRect" presStyleLbl="bgShp" presStyleIdx="1" presStyleCnt="4"/>
      <dgm:spPr/>
    </dgm:pt>
    <dgm:pt modelId="{1FC713B1-0DC4-438B-AC69-2983EF199519}" type="pres">
      <dgm:prSet presAssocID="{251F5CC0-FC00-4DCB-A05A-9DD4CC0907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8A3D50EC-EA1C-4A43-8B32-F8D2F56E089A}" type="pres">
      <dgm:prSet presAssocID="{251F5CC0-FC00-4DCB-A05A-9DD4CC09074C}" presName="spaceRect" presStyleCnt="0"/>
      <dgm:spPr/>
    </dgm:pt>
    <dgm:pt modelId="{CBBF052E-FEA9-4D79-B3E0-3A5B458F994B}" type="pres">
      <dgm:prSet presAssocID="{251F5CC0-FC00-4DCB-A05A-9DD4CC09074C}" presName="parTx" presStyleLbl="revTx" presStyleIdx="1" presStyleCnt="4">
        <dgm:presLayoutVars>
          <dgm:chMax val="0"/>
          <dgm:chPref val="0"/>
        </dgm:presLayoutVars>
      </dgm:prSet>
      <dgm:spPr/>
    </dgm:pt>
    <dgm:pt modelId="{88405144-BFC0-4C74-98B4-D0E5B663159D}" type="pres">
      <dgm:prSet presAssocID="{C9860230-DAB8-4E63-9642-7620117F7E09}" presName="sibTrans" presStyleCnt="0"/>
      <dgm:spPr/>
    </dgm:pt>
    <dgm:pt modelId="{FF5C2949-882D-4E7D-86E6-20D9E2D03552}" type="pres">
      <dgm:prSet presAssocID="{DAFB9C88-1EDC-469C-B880-27B224FD8480}" presName="compNode" presStyleCnt="0"/>
      <dgm:spPr/>
    </dgm:pt>
    <dgm:pt modelId="{0CAF6AB7-5373-4AFD-A4D6-28CDFACD0534}" type="pres">
      <dgm:prSet presAssocID="{DAFB9C88-1EDC-469C-B880-27B224FD8480}" presName="bgRect" presStyleLbl="bgShp" presStyleIdx="2" presStyleCnt="4"/>
      <dgm:spPr/>
    </dgm:pt>
    <dgm:pt modelId="{B60C1A84-6CBC-4888-8873-7C5F4FF18BAA}" type="pres">
      <dgm:prSet presAssocID="{DAFB9C88-1EDC-469C-B880-27B224FD84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E9CF3031-13F8-4104-AC1B-97A3FE1B2132}" type="pres">
      <dgm:prSet presAssocID="{DAFB9C88-1EDC-469C-B880-27B224FD8480}" presName="spaceRect" presStyleCnt="0"/>
      <dgm:spPr/>
    </dgm:pt>
    <dgm:pt modelId="{7EE7EB73-9B7F-4A24-9C55-30980BC056CC}" type="pres">
      <dgm:prSet presAssocID="{DAFB9C88-1EDC-469C-B880-27B224FD8480}" presName="parTx" presStyleLbl="revTx" presStyleIdx="2" presStyleCnt="4">
        <dgm:presLayoutVars>
          <dgm:chMax val="0"/>
          <dgm:chPref val="0"/>
        </dgm:presLayoutVars>
      </dgm:prSet>
      <dgm:spPr/>
    </dgm:pt>
    <dgm:pt modelId="{37614E1B-9B6F-4712-A6B1-5573DD4EF7EC}" type="pres">
      <dgm:prSet presAssocID="{431A5EAA-878B-4680-892C-0A6D2CCF43A9}" presName="sibTrans" presStyleCnt="0"/>
      <dgm:spPr/>
    </dgm:pt>
    <dgm:pt modelId="{8236945A-2FFF-4C70-A4B0-E5A23902D8BC}" type="pres">
      <dgm:prSet presAssocID="{28494268-C9EE-4B97-B10D-0DBAB58787EB}" presName="compNode" presStyleCnt="0"/>
      <dgm:spPr/>
    </dgm:pt>
    <dgm:pt modelId="{92F5348F-5776-44F7-8972-C106CA7F9D1A}" type="pres">
      <dgm:prSet presAssocID="{28494268-C9EE-4B97-B10D-0DBAB58787EB}" presName="bgRect" presStyleLbl="bgShp" presStyleIdx="3" presStyleCnt="4"/>
      <dgm:spPr/>
    </dgm:pt>
    <dgm:pt modelId="{3F31C9F9-CEE4-472D-879C-6A96C1D39E50}" type="pres">
      <dgm:prSet presAssocID="{28494268-C9EE-4B97-B10D-0DBAB58787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E5687959-07F5-4C2F-9148-A24AB4A0CD17}" type="pres">
      <dgm:prSet presAssocID="{28494268-C9EE-4B97-B10D-0DBAB58787EB}" presName="spaceRect" presStyleCnt="0"/>
      <dgm:spPr/>
    </dgm:pt>
    <dgm:pt modelId="{D23637A3-5B7E-4F31-92A8-193DD5ED8507}" type="pres">
      <dgm:prSet presAssocID="{28494268-C9EE-4B97-B10D-0DBAB58787EB}" presName="parTx" presStyleLbl="revTx" presStyleIdx="3" presStyleCnt="4">
        <dgm:presLayoutVars>
          <dgm:chMax val="0"/>
          <dgm:chPref val="0"/>
        </dgm:presLayoutVars>
      </dgm:prSet>
      <dgm:spPr/>
    </dgm:pt>
  </dgm:ptLst>
  <dgm:cxnLst>
    <dgm:cxn modelId="{4484901B-1D4E-4B62-969E-70E75DF7BA4B}" srcId="{11A6EF2B-5127-4E8B-962A-1DD897E0245F}" destId="{DAFB9C88-1EDC-469C-B880-27B224FD8480}" srcOrd="2" destOrd="0" parTransId="{D3E3A42B-6EB4-4AE5-BAEF-DA5EFCC7D991}" sibTransId="{431A5EAA-878B-4680-892C-0A6D2CCF43A9}"/>
    <dgm:cxn modelId="{4FB7AB29-13D3-412D-A218-6BC25A96230E}" srcId="{11A6EF2B-5127-4E8B-962A-1DD897E0245F}" destId="{28494268-C9EE-4B97-B10D-0DBAB58787EB}" srcOrd="3" destOrd="0" parTransId="{23568956-5E32-47DD-9516-A67CE2A88B43}" sibTransId="{45A772A0-C446-4EE6-B81D-8B255A0766E7}"/>
    <dgm:cxn modelId="{AC5A2D72-A03E-4536-9159-9E54106D7E49}" srcId="{11A6EF2B-5127-4E8B-962A-1DD897E0245F}" destId="{A29B2D89-EB9F-41F7-8B4D-B97DC2A27D6F}" srcOrd="0" destOrd="0" parTransId="{FD9C6285-B400-4FC0-930C-E2CBFB29CA97}" sibTransId="{4092DD2D-2192-44C1-B0C9-6CCECC662A97}"/>
    <dgm:cxn modelId="{4315B47A-4123-4A67-A995-37B56785B1C7}" type="presOf" srcId="{28494268-C9EE-4B97-B10D-0DBAB58787EB}" destId="{D23637A3-5B7E-4F31-92A8-193DD5ED8507}" srcOrd="0" destOrd="0" presId="urn:microsoft.com/office/officeart/2018/2/layout/IconVerticalSolidList"/>
    <dgm:cxn modelId="{ED3CC082-1DE9-4A5A-88C8-4FE82F1647FD}" srcId="{11A6EF2B-5127-4E8B-962A-1DD897E0245F}" destId="{251F5CC0-FC00-4DCB-A05A-9DD4CC09074C}" srcOrd="1" destOrd="0" parTransId="{F28E0F81-4DE0-4314-8A88-08EE8B63ED41}" sibTransId="{C9860230-DAB8-4E63-9642-7620117F7E09}"/>
    <dgm:cxn modelId="{4336E982-3849-474E-92C1-D266D164E4D4}" type="presOf" srcId="{11A6EF2B-5127-4E8B-962A-1DD897E0245F}" destId="{9D7F3CB1-E515-4E7D-B6A1-51F1A11C20FA}" srcOrd="0" destOrd="0" presId="urn:microsoft.com/office/officeart/2018/2/layout/IconVerticalSolidList"/>
    <dgm:cxn modelId="{1DD7F88B-D441-43B2-B856-601C75536C77}" type="presOf" srcId="{DAFB9C88-1EDC-469C-B880-27B224FD8480}" destId="{7EE7EB73-9B7F-4A24-9C55-30980BC056CC}" srcOrd="0" destOrd="0" presId="urn:microsoft.com/office/officeart/2018/2/layout/IconVerticalSolidList"/>
    <dgm:cxn modelId="{392B2CCD-48C8-4F24-9883-657B1C70C834}" type="presOf" srcId="{251F5CC0-FC00-4DCB-A05A-9DD4CC09074C}" destId="{CBBF052E-FEA9-4D79-B3E0-3A5B458F994B}" srcOrd="0" destOrd="0" presId="urn:microsoft.com/office/officeart/2018/2/layout/IconVerticalSolidList"/>
    <dgm:cxn modelId="{067C5BFC-DA52-4196-A018-6CCA93CEE699}" type="presOf" srcId="{A29B2D89-EB9F-41F7-8B4D-B97DC2A27D6F}" destId="{1C9A9E22-730C-41E4-8B72-6836653E350C}" srcOrd="0" destOrd="0" presId="urn:microsoft.com/office/officeart/2018/2/layout/IconVerticalSolidList"/>
    <dgm:cxn modelId="{64B97789-45CF-45A0-8CD9-31869450214D}" type="presParOf" srcId="{9D7F3CB1-E515-4E7D-B6A1-51F1A11C20FA}" destId="{F622D147-F24F-4FFD-91F1-51DC1D57787C}" srcOrd="0" destOrd="0" presId="urn:microsoft.com/office/officeart/2018/2/layout/IconVerticalSolidList"/>
    <dgm:cxn modelId="{DC7DAF24-7F48-469A-BAD6-0BC0FDC9161A}" type="presParOf" srcId="{F622D147-F24F-4FFD-91F1-51DC1D57787C}" destId="{01E96AE6-3944-4BA3-BD25-4FBA618EA689}" srcOrd="0" destOrd="0" presId="urn:microsoft.com/office/officeart/2018/2/layout/IconVerticalSolidList"/>
    <dgm:cxn modelId="{9F5BFBE5-B88E-4704-BE3B-E84463C42B17}" type="presParOf" srcId="{F622D147-F24F-4FFD-91F1-51DC1D57787C}" destId="{F8413018-B968-46B3-B7C0-E4EF04DD9BD0}" srcOrd="1" destOrd="0" presId="urn:microsoft.com/office/officeart/2018/2/layout/IconVerticalSolidList"/>
    <dgm:cxn modelId="{CECC5D82-EA0D-4530-A271-C9BD39CEF6DD}" type="presParOf" srcId="{F622D147-F24F-4FFD-91F1-51DC1D57787C}" destId="{8B047C75-CCCE-4E5E-9738-FC0B5930D724}" srcOrd="2" destOrd="0" presId="urn:microsoft.com/office/officeart/2018/2/layout/IconVerticalSolidList"/>
    <dgm:cxn modelId="{D59B0C85-77AD-476C-BE26-0AE016742403}" type="presParOf" srcId="{F622D147-F24F-4FFD-91F1-51DC1D57787C}" destId="{1C9A9E22-730C-41E4-8B72-6836653E350C}" srcOrd="3" destOrd="0" presId="urn:microsoft.com/office/officeart/2018/2/layout/IconVerticalSolidList"/>
    <dgm:cxn modelId="{9705D113-C34B-47AF-9733-9ECD834D6D2C}" type="presParOf" srcId="{9D7F3CB1-E515-4E7D-B6A1-51F1A11C20FA}" destId="{21BCD235-100F-40BF-AE1A-E21EBED5EF4B}" srcOrd="1" destOrd="0" presId="urn:microsoft.com/office/officeart/2018/2/layout/IconVerticalSolidList"/>
    <dgm:cxn modelId="{795168FA-B964-4724-8F85-AA0F4E5407A0}" type="presParOf" srcId="{9D7F3CB1-E515-4E7D-B6A1-51F1A11C20FA}" destId="{6D9343FE-E1E3-4335-B1D8-4E9BFC11BADA}" srcOrd="2" destOrd="0" presId="urn:microsoft.com/office/officeart/2018/2/layout/IconVerticalSolidList"/>
    <dgm:cxn modelId="{E9B81A81-DFA9-4193-B26A-5A7C6EEDFF34}" type="presParOf" srcId="{6D9343FE-E1E3-4335-B1D8-4E9BFC11BADA}" destId="{72720385-88E4-4BFD-A311-1466AF62C68D}" srcOrd="0" destOrd="0" presId="urn:microsoft.com/office/officeart/2018/2/layout/IconVerticalSolidList"/>
    <dgm:cxn modelId="{F1ABFCA6-4D09-4B2F-8905-B7AC2262F447}" type="presParOf" srcId="{6D9343FE-E1E3-4335-B1D8-4E9BFC11BADA}" destId="{1FC713B1-0DC4-438B-AC69-2983EF199519}" srcOrd="1" destOrd="0" presId="urn:microsoft.com/office/officeart/2018/2/layout/IconVerticalSolidList"/>
    <dgm:cxn modelId="{26C052CC-CD22-4CC5-AAEF-933EC95E547E}" type="presParOf" srcId="{6D9343FE-E1E3-4335-B1D8-4E9BFC11BADA}" destId="{8A3D50EC-EA1C-4A43-8B32-F8D2F56E089A}" srcOrd="2" destOrd="0" presId="urn:microsoft.com/office/officeart/2018/2/layout/IconVerticalSolidList"/>
    <dgm:cxn modelId="{E4AC2808-4EAE-4287-BCC6-D6620AD8F27F}" type="presParOf" srcId="{6D9343FE-E1E3-4335-B1D8-4E9BFC11BADA}" destId="{CBBF052E-FEA9-4D79-B3E0-3A5B458F994B}" srcOrd="3" destOrd="0" presId="urn:microsoft.com/office/officeart/2018/2/layout/IconVerticalSolidList"/>
    <dgm:cxn modelId="{BA5A1C07-AD8D-47BC-8BA5-CBCAEAAE16C5}" type="presParOf" srcId="{9D7F3CB1-E515-4E7D-B6A1-51F1A11C20FA}" destId="{88405144-BFC0-4C74-98B4-D0E5B663159D}" srcOrd="3" destOrd="0" presId="urn:microsoft.com/office/officeart/2018/2/layout/IconVerticalSolidList"/>
    <dgm:cxn modelId="{70723C5C-F283-4489-8DC8-F4F34663ED30}" type="presParOf" srcId="{9D7F3CB1-E515-4E7D-B6A1-51F1A11C20FA}" destId="{FF5C2949-882D-4E7D-86E6-20D9E2D03552}" srcOrd="4" destOrd="0" presId="urn:microsoft.com/office/officeart/2018/2/layout/IconVerticalSolidList"/>
    <dgm:cxn modelId="{E64FFC85-3CA2-48B0-87A1-B913D98D10E8}" type="presParOf" srcId="{FF5C2949-882D-4E7D-86E6-20D9E2D03552}" destId="{0CAF6AB7-5373-4AFD-A4D6-28CDFACD0534}" srcOrd="0" destOrd="0" presId="urn:microsoft.com/office/officeart/2018/2/layout/IconVerticalSolidList"/>
    <dgm:cxn modelId="{CA00776D-3B95-478B-9A32-6057B8EBF8D6}" type="presParOf" srcId="{FF5C2949-882D-4E7D-86E6-20D9E2D03552}" destId="{B60C1A84-6CBC-4888-8873-7C5F4FF18BAA}" srcOrd="1" destOrd="0" presId="urn:microsoft.com/office/officeart/2018/2/layout/IconVerticalSolidList"/>
    <dgm:cxn modelId="{03795FB9-6B52-41D6-B2C8-971598F19752}" type="presParOf" srcId="{FF5C2949-882D-4E7D-86E6-20D9E2D03552}" destId="{E9CF3031-13F8-4104-AC1B-97A3FE1B2132}" srcOrd="2" destOrd="0" presId="urn:microsoft.com/office/officeart/2018/2/layout/IconVerticalSolidList"/>
    <dgm:cxn modelId="{6F37640D-967E-41A4-A8AC-8769A89D51F6}" type="presParOf" srcId="{FF5C2949-882D-4E7D-86E6-20D9E2D03552}" destId="{7EE7EB73-9B7F-4A24-9C55-30980BC056CC}" srcOrd="3" destOrd="0" presId="urn:microsoft.com/office/officeart/2018/2/layout/IconVerticalSolidList"/>
    <dgm:cxn modelId="{5DA5BB61-1683-4B8A-BB30-D4BB006659F9}" type="presParOf" srcId="{9D7F3CB1-E515-4E7D-B6A1-51F1A11C20FA}" destId="{37614E1B-9B6F-4712-A6B1-5573DD4EF7EC}" srcOrd="5" destOrd="0" presId="urn:microsoft.com/office/officeart/2018/2/layout/IconVerticalSolidList"/>
    <dgm:cxn modelId="{5E44CA5C-1D7F-43D8-83DD-341E19C3036F}" type="presParOf" srcId="{9D7F3CB1-E515-4E7D-B6A1-51F1A11C20FA}" destId="{8236945A-2FFF-4C70-A4B0-E5A23902D8BC}" srcOrd="6" destOrd="0" presId="urn:microsoft.com/office/officeart/2018/2/layout/IconVerticalSolidList"/>
    <dgm:cxn modelId="{B5FA6AD6-C237-406E-A8B7-A75180B3813A}" type="presParOf" srcId="{8236945A-2FFF-4C70-A4B0-E5A23902D8BC}" destId="{92F5348F-5776-44F7-8972-C106CA7F9D1A}" srcOrd="0" destOrd="0" presId="urn:microsoft.com/office/officeart/2018/2/layout/IconVerticalSolidList"/>
    <dgm:cxn modelId="{3BF36A2A-EB80-4ABC-8B44-F86B86F3CC28}" type="presParOf" srcId="{8236945A-2FFF-4C70-A4B0-E5A23902D8BC}" destId="{3F31C9F9-CEE4-472D-879C-6A96C1D39E50}" srcOrd="1" destOrd="0" presId="urn:microsoft.com/office/officeart/2018/2/layout/IconVerticalSolidList"/>
    <dgm:cxn modelId="{193C9C7E-25C5-4F47-88B7-D348650E96B5}" type="presParOf" srcId="{8236945A-2FFF-4C70-A4B0-E5A23902D8BC}" destId="{E5687959-07F5-4C2F-9148-A24AB4A0CD17}" srcOrd="2" destOrd="0" presId="urn:microsoft.com/office/officeart/2018/2/layout/IconVerticalSolidList"/>
    <dgm:cxn modelId="{78B75256-4490-480C-8E18-4E2CD67964B1}" type="presParOf" srcId="{8236945A-2FFF-4C70-A4B0-E5A23902D8BC}" destId="{D23637A3-5B7E-4F31-92A8-193DD5ED850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6EF2B-5127-4E8B-962A-1DD897E024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9B2D89-EB9F-41F7-8B4D-B97DC2A27D6F}">
      <dgm:prSet/>
      <dgm:spPr/>
      <dgm:t>
        <a:bodyPr/>
        <a:lstStyle/>
        <a:p>
          <a:r>
            <a:rPr lang="en-US"/>
            <a:t>What is the most likely cause of the PH?</a:t>
          </a:r>
        </a:p>
      </dgm:t>
    </dgm:pt>
    <dgm:pt modelId="{FD9C6285-B400-4FC0-930C-E2CBFB29CA97}" type="parTrans" cxnId="{AC5A2D72-A03E-4536-9159-9E54106D7E49}">
      <dgm:prSet/>
      <dgm:spPr/>
      <dgm:t>
        <a:bodyPr/>
        <a:lstStyle/>
        <a:p>
          <a:endParaRPr lang="en-US"/>
        </a:p>
      </dgm:t>
    </dgm:pt>
    <dgm:pt modelId="{4092DD2D-2192-44C1-B0C9-6CCECC662A97}" type="sibTrans" cxnId="{AC5A2D72-A03E-4536-9159-9E54106D7E49}">
      <dgm:prSet/>
      <dgm:spPr/>
      <dgm:t>
        <a:bodyPr/>
        <a:lstStyle/>
        <a:p>
          <a:endParaRPr lang="en-US"/>
        </a:p>
      </dgm:t>
    </dgm:pt>
    <dgm:pt modelId="{251F5CC0-FC00-4DCB-A05A-9DD4CC09074C}">
      <dgm:prSet/>
      <dgm:spPr/>
      <dgm:t>
        <a:bodyPr/>
        <a:lstStyle/>
        <a:p>
          <a:r>
            <a:rPr lang="en-US"/>
            <a:t>What are the next steps in diagnosis?</a:t>
          </a:r>
        </a:p>
      </dgm:t>
    </dgm:pt>
    <dgm:pt modelId="{F28E0F81-4DE0-4314-8A88-08EE8B63ED41}" type="parTrans" cxnId="{ED3CC082-1DE9-4A5A-88C8-4FE82F1647FD}">
      <dgm:prSet/>
      <dgm:spPr/>
      <dgm:t>
        <a:bodyPr/>
        <a:lstStyle/>
        <a:p>
          <a:endParaRPr lang="en-US"/>
        </a:p>
      </dgm:t>
    </dgm:pt>
    <dgm:pt modelId="{C9860230-DAB8-4E63-9642-7620117F7E09}" type="sibTrans" cxnId="{ED3CC082-1DE9-4A5A-88C8-4FE82F1647FD}">
      <dgm:prSet/>
      <dgm:spPr/>
      <dgm:t>
        <a:bodyPr/>
        <a:lstStyle/>
        <a:p>
          <a:endParaRPr lang="en-US"/>
        </a:p>
      </dgm:t>
    </dgm:pt>
    <dgm:pt modelId="{DAFB9C88-1EDC-469C-B880-27B224FD8480}">
      <dgm:prSet/>
      <dgm:spPr/>
      <dgm:t>
        <a:bodyPr/>
        <a:lstStyle/>
        <a:p>
          <a:r>
            <a:rPr lang="en-US"/>
            <a:t>What is his assessment of risk?</a:t>
          </a:r>
        </a:p>
      </dgm:t>
    </dgm:pt>
    <dgm:pt modelId="{D3E3A42B-6EB4-4AE5-BAEF-DA5EFCC7D991}" type="parTrans" cxnId="{4484901B-1D4E-4B62-969E-70E75DF7BA4B}">
      <dgm:prSet/>
      <dgm:spPr/>
      <dgm:t>
        <a:bodyPr/>
        <a:lstStyle/>
        <a:p>
          <a:endParaRPr lang="en-US"/>
        </a:p>
      </dgm:t>
    </dgm:pt>
    <dgm:pt modelId="{431A5EAA-878B-4680-892C-0A6D2CCF43A9}" type="sibTrans" cxnId="{4484901B-1D4E-4B62-969E-70E75DF7BA4B}">
      <dgm:prSet/>
      <dgm:spPr/>
      <dgm:t>
        <a:bodyPr/>
        <a:lstStyle/>
        <a:p>
          <a:endParaRPr lang="en-US"/>
        </a:p>
      </dgm:t>
    </dgm:pt>
    <dgm:pt modelId="{28494268-C9EE-4B97-B10D-0DBAB58787EB}">
      <dgm:prSet/>
      <dgm:spPr/>
      <dgm:t>
        <a:bodyPr/>
        <a:lstStyle/>
        <a:p>
          <a:r>
            <a:rPr lang="en-US"/>
            <a:t>What treatment strategies should be considered?</a:t>
          </a:r>
        </a:p>
      </dgm:t>
    </dgm:pt>
    <dgm:pt modelId="{23568956-5E32-47DD-9516-A67CE2A88B43}" type="parTrans" cxnId="{4FB7AB29-13D3-412D-A218-6BC25A96230E}">
      <dgm:prSet/>
      <dgm:spPr/>
      <dgm:t>
        <a:bodyPr/>
        <a:lstStyle/>
        <a:p>
          <a:endParaRPr lang="en-US"/>
        </a:p>
      </dgm:t>
    </dgm:pt>
    <dgm:pt modelId="{45A772A0-C446-4EE6-B81D-8B255A0766E7}" type="sibTrans" cxnId="{4FB7AB29-13D3-412D-A218-6BC25A96230E}">
      <dgm:prSet/>
      <dgm:spPr/>
      <dgm:t>
        <a:bodyPr/>
        <a:lstStyle/>
        <a:p>
          <a:endParaRPr lang="en-US"/>
        </a:p>
      </dgm:t>
    </dgm:pt>
    <dgm:pt modelId="{9D7F3CB1-E515-4E7D-B6A1-51F1A11C20FA}" type="pres">
      <dgm:prSet presAssocID="{11A6EF2B-5127-4E8B-962A-1DD897E0245F}" presName="root" presStyleCnt="0">
        <dgm:presLayoutVars>
          <dgm:dir/>
          <dgm:resizeHandles val="exact"/>
        </dgm:presLayoutVars>
      </dgm:prSet>
      <dgm:spPr/>
    </dgm:pt>
    <dgm:pt modelId="{F622D147-F24F-4FFD-91F1-51DC1D57787C}" type="pres">
      <dgm:prSet presAssocID="{A29B2D89-EB9F-41F7-8B4D-B97DC2A27D6F}" presName="compNode" presStyleCnt="0"/>
      <dgm:spPr/>
    </dgm:pt>
    <dgm:pt modelId="{01E96AE6-3944-4BA3-BD25-4FBA618EA689}" type="pres">
      <dgm:prSet presAssocID="{A29B2D89-EB9F-41F7-8B4D-B97DC2A27D6F}" presName="bgRect" presStyleLbl="bgShp" presStyleIdx="0" presStyleCnt="4" custLinFactNeighborX="661" custLinFactNeighborY="2508"/>
      <dgm:spPr/>
    </dgm:pt>
    <dgm:pt modelId="{F8413018-B968-46B3-B7C0-E4EF04DD9BD0}" type="pres">
      <dgm:prSet presAssocID="{A29B2D89-EB9F-41F7-8B4D-B97DC2A27D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B047C75-CCCE-4E5E-9738-FC0B5930D724}" type="pres">
      <dgm:prSet presAssocID="{A29B2D89-EB9F-41F7-8B4D-B97DC2A27D6F}" presName="spaceRect" presStyleCnt="0"/>
      <dgm:spPr/>
    </dgm:pt>
    <dgm:pt modelId="{1C9A9E22-730C-41E4-8B72-6836653E350C}" type="pres">
      <dgm:prSet presAssocID="{A29B2D89-EB9F-41F7-8B4D-B97DC2A27D6F}" presName="parTx" presStyleLbl="revTx" presStyleIdx="0" presStyleCnt="4">
        <dgm:presLayoutVars>
          <dgm:chMax val="0"/>
          <dgm:chPref val="0"/>
        </dgm:presLayoutVars>
      </dgm:prSet>
      <dgm:spPr/>
    </dgm:pt>
    <dgm:pt modelId="{21BCD235-100F-40BF-AE1A-E21EBED5EF4B}" type="pres">
      <dgm:prSet presAssocID="{4092DD2D-2192-44C1-B0C9-6CCECC662A97}" presName="sibTrans" presStyleCnt="0"/>
      <dgm:spPr/>
    </dgm:pt>
    <dgm:pt modelId="{6D9343FE-E1E3-4335-B1D8-4E9BFC11BADA}" type="pres">
      <dgm:prSet presAssocID="{251F5CC0-FC00-4DCB-A05A-9DD4CC09074C}" presName="compNode" presStyleCnt="0"/>
      <dgm:spPr/>
    </dgm:pt>
    <dgm:pt modelId="{72720385-88E4-4BFD-A311-1466AF62C68D}" type="pres">
      <dgm:prSet presAssocID="{251F5CC0-FC00-4DCB-A05A-9DD4CC09074C}" presName="bgRect" presStyleLbl="bgShp" presStyleIdx="1" presStyleCnt="4"/>
      <dgm:spPr/>
    </dgm:pt>
    <dgm:pt modelId="{1FC713B1-0DC4-438B-AC69-2983EF199519}" type="pres">
      <dgm:prSet presAssocID="{251F5CC0-FC00-4DCB-A05A-9DD4CC0907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8A3D50EC-EA1C-4A43-8B32-F8D2F56E089A}" type="pres">
      <dgm:prSet presAssocID="{251F5CC0-FC00-4DCB-A05A-9DD4CC09074C}" presName="spaceRect" presStyleCnt="0"/>
      <dgm:spPr/>
    </dgm:pt>
    <dgm:pt modelId="{CBBF052E-FEA9-4D79-B3E0-3A5B458F994B}" type="pres">
      <dgm:prSet presAssocID="{251F5CC0-FC00-4DCB-A05A-9DD4CC09074C}" presName="parTx" presStyleLbl="revTx" presStyleIdx="1" presStyleCnt="4">
        <dgm:presLayoutVars>
          <dgm:chMax val="0"/>
          <dgm:chPref val="0"/>
        </dgm:presLayoutVars>
      </dgm:prSet>
      <dgm:spPr/>
    </dgm:pt>
    <dgm:pt modelId="{88405144-BFC0-4C74-98B4-D0E5B663159D}" type="pres">
      <dgm:prSet presAssocID="{C9860230-DAB8-4E63-9642-7620117F7E09}" presName="sibTrans" presStyleCnt="0"/>
      <dgm:spPr/>
    </dgm:pt>
    <dgm:pt modelId="{FF5C2949-882D-4E7D-86E6-20D9E2D03552}" type="pres">
      <dgm:prSet presAssocID="{DAFB9C88-1EDC-469C-B880-27B224FD8480}" presName="compNode" presStyleCnt="0"/>
      <dgm:spPr/>
    </dgm:pt>
    <dgm:pt modelId="{0CAF6AB7-5373-4AFD-A4D6-28CDFACD0534}" type="pres">
      <dgm:prSet presAssocID="{DAFB9C88-1EDC-469C-B880-27B224FD8480}" presName="bgRect" presStyleLbl="bgShp" presStyleIdx="2" presStyleCnt="4"/>
      <dgm:spPr/>
    </dgm:pt>
    <dgm:pt modelId="{B60C1A84-6CBC-4888-8873-7C5F4FF18BAA}" type="pres">
      <dgm:prSet presAssocID="{DAFB9C88-1EDC-469C-B880-27B224FD84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E9CF3031-13F8-4104-AC1B-97A3FE1B2132}" type="pres">
      <dgm:prSet presAssocID="{DAFB9C88-1EDC-469C-B880-27B224FD8480}" presName="spaceRect" presStyleCnt="0"/>
      <dgm:spPr/>
    </dgm:pt>
    <dgm:pt modelId="{7EE7EB73-9B7F-4A24-9C55-30980BC056CC}" type="pres">
      <dgm:prSet presAssocID="{DAFB9C88-1EDC-469C-B880-27B224FD8480}" presName="parTx" presStyleLbl="revTx" presStyleIdx="2" presStyleCnt="4">
        <dgm:presLayoutVars>
          <dgm:chMax val="0"/>
          <dgm:chPref val="0"/>
        </dgm:presLayoutVars>
      </dgm:prSet>
      <dgm:spPr/>
    </dgm:pt>
    <dgm:pt modelId="{37614E1B-9B6F-4712-A6B1-5573DD4EF7EC}" type="pres">
      <dgm:prSet presAssocID="{431A5EAA-878B-4680-892C-0A6D2CCF43A9}" presName="sibTrans" presStyleCnt="0"/>
      <dgm:spPr/>
    </dgm:pt>
    <dgm:pt modelId="{8236945A-2FFF-4C70-A4B0-E5A23902D8BC}" type="pres">
      <dgm:prSet presAssocID="{28494268-C9EE-4B97-B10D-0DBAB58787EB}" presName="compNode" presStyleCnt="0"/>
      <dgm:spPr/>
    </dgm:pt>
    <dgm:pt modelId="{92F5348F-5776-44F7-8972-C106CA7F9D1A}" type="pres">
      <dgm:prSet presAssocID="{28494268-C9EE-4B97-B10D-0DBAB58787EB}" presName="bgRect" presStyleLbl="bgShp" presStyleIdx="3" presStyleCnt="4"/>
      <dgm:spPr/>
    </dgm:pt>
    <dgm:pt modelId="{3F31C9F9-CEE4-472D-879C-6A96C1D39E50}" type="pres">
      <dgm:prSet presAssocID="{28494268-C9EE-4B97-B10D-0DBAB58787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E5687959-07F5-4C2F-9148-A24AB4A0CD17}" type="pres">
      <dgm:prSet presAssocID="{28494268-C9EE-4B97-B10D-0DBAB58787EB}" presName="spaceRect" presStyleCnt="0"/>
      <dgm:spPr/>
    </dgm:pt>
    <dgm:pt modelId="{D23637A3-5B7E-4F31-92A8-193DD5ED8507}" type="pres">
      <dgm:prSet presAssocID="{28494268-C9EE-4B97-B10D-0DBAB58787EB}" presName="parTx" presStyleLbl="revTx" presStyleIdx="3" presStyleCnt="4">
        <dgm:presLayoutVars>
          <dgm:chMax val="0"/>
          <dgm:chPref val="0"/>
        </dgm:presLayoutVars>
      </dgm:prSet>
      <dgm:spPr/>
    </dgm:pt>
  </dgm:ptLst>
  <dgm:cxnLst>
    <dgm:cxn modelId="{4484901B-1D4E-4B62-969E-70E75DF7BA4B}" srcId="{11A6EF2B-5127-4E8B-962A-1DD897E0245F}" destId="{DAFB9C88-1EDC-469C-B880-27B224FD8480}" srcOrd="2" destOrd="0" parTransId="{D3E3A42B-6EB4-4AE5-BAEF-DA5EFCC7D991}" sibTransId="{431A5EAA-878B-4680-892C-0A6D2CCF43A9}"/>
    <dgm:cxn modelId="{4FB7AB29-13D3-412D-A218-6BC25A96230E}" srcId="{11A6EF2B-5127-4E8B-962A-1DD897E0245F}" destId="{28494268-C9EE-4B97-B10D-0DBAB58787EB}" srcOrd="3" destOrd="0" parTransId="{23568956-5E32-47DD-9516-A67CE2A88B43}" sibTransId="{45A772A0-C446-4EE6-B81D-8B255A0766E7}"/>
    <dgm:cxn modelId="{AC5A2D72-A03E-4536-9159-9E54106D7E49}" srcId="{11A6EF2B-5127-4E8B-962A-1DD897E0245F}" destId="{A29B2D89-EB9F-41F7-8B4D-B97DC2A27D6F}" srcOrd="0" destOrd="0" parTransId="{FD9C6285-B400-4FC0-930C-E2CBFB29CA97}" sibTransId="{4092DD2D-2192-44C1-B0C9-6CCECC662A97}"/>
    <dgm:cxn modelId="{4315B47A-4123-4A67-A995-37B56785B1C7}" type="presOf" srcId="{28494268-C9EE-4B97-B10D-0DBAB58787EB}" destId="{D23637A3-5B7E-4F31-92A8-193DD5ED8507}" srcOrd="0" destOrd="0" presId="urn:microsoft.com/office/officeart/2018/2/layout/IconVerticalSolidList"/>
    <dgm:cxn modelId="{ED3CC082-1DE9-4A5A-88C8-4FE82F1647FD}" srcId="{11A6EF2B-5127-4E8B-962A-1DD897E0245F}" destId="{251F5CC0-FC00-4DCB-A05A-9DD4CC09074C}" srcOrd="1" destOrd="0" parTransId="{F28E0F81-4DE0-4314-8A88-08EE8B63ED41}" sibTransId="{C9860230-DAB8-4E63-9642-7620117F7E09}"/>
    <dgm:cxn modelId="{4336E982-3849-474E-92C1-D266D164E4D4}" type="presOf" srcId="{11A6EF2B-5127-4E8B-962A-1DD897E0245F}" destId="{9D7F3CB1-E515-4E7D-B6A1-51F1A11C20FA}" srcOrd="0" destOrd="0" presId="urn:microsoft.com/office/officeart/2018/2/layout/IconVerticalSolidList"/>
    <dgm:cxn modelId="{1DD7F88B-D441-43B2-B856-601C75536C77}" type="presOf" srcId="{DAFB9C88-1EDC-469C-B880-27B224FD8480}" destId="{7EE7EB73-9B7F-4A24-9C55-30980BC056CC}" srcOrd="0" destOrd="0" presId="urn:microsoft.com/office/officeart/2018/2/layout/IconVerticalSolidList"/>
    <dgm:cxn modelId="{392B2CCD-48C8-4F24-9883-657B1C70C834}" type="presOf" srcId="{251F5CC0-FC00-4DCB-A05A-9DD4CC09074C}" destId="{CBBF052E-FEA9-4D79-B3E0-3A5B458F994B}" srcOrd="0" destOrd="0" presId="urn:microsoft.com/office/officeart/2018/2/layout/IconVerticalSolidList"/>
    <dgm:cxn modelId="{067C5BFC-DA52-4196-A018-6CCA93CEE699}" type="presOf" srcId="{A29B2D89-EB9F-41F7-8B4D-B97DC2A27D6F}" destId="{1C9A9E22-730C-41E4-8B72-6836653E350C}" srcOrd="0" destOrd="0" presId="urn:microsoft.com/office/officeart/2018/2/layout/IconVerticalSolidList"/>
    <dgm:cxn modelId="{64B97789-45CF-45A0-8CD9-31869450214D}" type="presParOf" srcId="{9D7F3CB1-E515-4E7D-B6A1-51F1A11C20FA}" destId="{F622D147-F24F-4FFD-91F1-51DC1D57787C}" srcOrd="0" destOrd="0" presId="urn:microsoft.com/office/officeart/2018/2/layout/IconVerticalSolidList"/>
    <dgm:cxn modelId="{DC7DAF24-7F48-469A-BAD6-0BC0FDC9161A}" type="presParOf" srcId="{F622D147-F24F-4FFD-91F1-51DC1D57787C}" destId="{01E96AE6-3944-4BA3-BD25-4FBA618EA689}" srcOrd="0" destOrd="0" presId="urn:microsoft.com/office/officeart/2018/2/layout/IconVerticalSolidList"/>
    <dgm:cxn modelId="{9F5BFBE5-B88E-4704-BE3B-E84463C42B17}" type="presParOf" srcId="{F622D147-F24F-4FFD-91F1-51DC1D57787C}" destId="{F8413018-B968-46B3-B7C0-E4EF04DD9BD0}" srcOrd="1" destOrd="0" presId="urn:microsoft.com/office/officeart/2018/2/layout/IconVerticalSolidList"/>
    <dgm:cxn modelId="{CECC5D82-EA0D-4530-A271-C9BD39CEF6DD}" type="presParOf" srcId="{F622D147-F24F-4FFD-91F1-51DC1D57787C}" destId="{8B047C75-CCCE-4E5E-9738-FC0B5930D724}" srcOrd="2" destOrd="0" presId="urn:microsoft.com/office/officeart/2018/2/layout/IconVerticalSolidList"/>
    <dgm:cxn modelId="{D59B0C85-77AD-476C-BE26-0AE016742403}" type="presParOf" srcId="{F622D147-F24F-4FFD-91F1-51DC1D57787C}" destId="{1C9A9E22-730C-41E4-8B72-6836653E350C}" srcOrd="3" destOrd="0" presId="urn:microsoft.com/office/officeart/2018/2/layout/IconVerticalSolidList"/>
    <dgm:cxn modelId="{9705D113-C34B-47AF-9733-9ECD834D6D2C}" type="presParOf" srcId="{9D7F3CB1-E515-4E7D-B6A1-51F1A11C20FA}" destId="{21BCD235-100F-40BF-AE1A-E21EBED5EF4B}" srcOrd="1" destOrd="0" presId="urn:microsoft.com/office/officeart/2018/2/layout/IconVerticalSolidList"/>
    <dgm:cxn modelId="{795168FA-B964-4724-8F85-AA0F4E5407A0}" type="presParOf" srcId="{9D7F3CB1-E515-4E7D-B6A1-51F1A11C20FA}" destId="{6D9343FE-E1E3-4335-B1D8-4E9BFC11BADA}" srcOrd="2" destOrd="0" presId="urn:microsoft.com/office/officeart/2018/2/layout/IconVerticalSolidList"/>
    <dgm:cxn modelId="{E9B81A81-DFA9-4193-B26A-5A7C6EEDFF34}" type="presParOf" srcId="{6D9343FE-E1E3-4335-B1D8-4E9BFC11BADA}" destId="{72720385-88E4-4BFD-A311-1466AF62C68D}" srcOrd="0" destOrd="0" presId="urn:microsoft.com/office/officeart/2018/2/layout/IconVerticalSolidList"/>
    <dgm:cxn modelId="{F1ABFCA6-4D09-4B2F-8905-B7AC2262F447}" type="presParOf" srcId="{6D9343FE-E1E3-4335-B1D8-4E9BFC11BADA}" destId="{1FC713B1-0DC4-438B-AC69-2983EF199519}" srcOrd="1" destOrd="0" presId="urn:microsoft.com/office/officeart/2018/2/layout/IconVerticalSolidList"/>
    <dgm:cxn modelId="{26C052CC-CD22-4CC5-AAEF-933EC95E547E}" type="presParOf" srcId="{6D9343FE-E1E3-4335-B1D8-4E9BFC11BADA}" destId="{8A3D50EC-EA1C-4A43-8B32-F8D2F56E089A}" srcOrd="2" destOrd="0" presId="urn:microsoft.com/office/officeart/2018/2/layout/IconVerticalSolidList"/>
    <dgm:cxn modelId="{E4AC2808-4EAE-4287-BCC6-D6620AD8F27F}" type="presParOf" srcId="{6D9343FE-E1E3-4335-B1D8-4E9BFC11BADA}" destId="{CBBF052E-FEA9-4D79-B3E0-3A5B458F994B}" srcOrd="3" destOrd="0" presId="urn:microsoft.com/office/officeart/2018/2/layout/IconVerticalSolidList"/>
    <dgm:cxn modelId="{BA5A1C07-AD8D-47BC-8BA5-CBCAEAAE16C5}" type="presParOf" srcId="{9D7F3CB1-E515-4E7D-B6A1-51F1A11C20FA}" destId="{88405144-BFC0-4C74-98B4-D0E5B663159D}" srcOrd="3" destOrd="0" presId="urn:microsoft.com/office/officeart/2018/2/layout/IconVerticalSolidList"/>
    <dgm:cxn modelId="{70723C5C-F283-4489-8DC8-F4F34663ED30}" type="presParOf" srcId="{9D7F3CB1-E515-4E7D-B6A1-51F1A11C20FA}" destId="{FF5C2949-882D-4E7D-86E6-20D9E2D03552}" srcOrd="4" destOrd="0" presId="urn:microsoft.com/office/officeart/2018/2/layout/IconVerticalSolidList"/>
    <dgm:cxn modelId="{E64FFC85-3CA2-48B0-87A1-B913D98D10E8}" type="presParOf" srcId="{FF5C2949-882D-4E7D-86E6-20D9E2D03552}" destId="{0CAF6AB7-5373-4AFD-A4D6-28CDFACD0534}" srcOrd="0" destOrd="0" presId="urn:microsoft.com/office/officeart/2018/2/layout/IconVerticalSolidList"/>
    <dgm:cxn modelId="{CA00776D-3B95-478B-9A32-6057B8EBF8D6}" type="presParOf" srcId="{FF5C2949-882D-4E7D-86E6-20D9E2D03552}" destId="{B60C1A84-6CBC-4888-8873-7C5F4FF18BAA}" srcOrd="1" destOrd="0" presId="urn:microsoft.com/office/officeart/2018/2/layout/IconVerticalSolidList"/>
    <dgm:cxn modelId="{03795FB9-6B52-41D6-B2C8-971598F19752}" type="presParOf" srcId="{FF5C2949-882D-4E7D-86E6-20D9E2D03552}" destId="{E9CF3031-13F8-4104-AC1B-97A3FE1B2132}" srcOrd="2" destOrd="0" presId="urn:microsoft.com/office/officeart/2018/2/layout/IconVerticalSolidList"/>
    <dgm:cxn modelId="{6F37640D-967E-41A4-A8AC-8769A89D51F6}" type="presParOf" srcId="{FF5C2949-882D-4E7D-86E6-20D9E2D03552}" destId="{7EE7EB73-9B7F-4A24-9C55-30980BC056CC}" srcOrd="3" destOrd="0" presId="urn:microsoft.com/office/officeart/2018/2/layout/IconVerticalSolidList"/>
    <dgm:cxn modelId="{5DA5BB61-1683-4B8A-BB30-D4BB006659F9}" type="presParOf" srcId="{9D7F3CB1-E515-4E7D-B6A1-51F1A11C20FA}" destId="{37614E1B-9B6F-4712-A6B1-5573DD4EF7EC}" srcOrd="5" destOrd="0" presId="urn:microsoft.com/office/officeart/2018/2/layout/IconVerticalSolidList"/>
    <dgm:cxn modelId="{5E44CA5C-1D7F-43D8-83DD-341E19C3036F}" type="presParOf" srcId="{9D7F3CB1-E515-4E7D-B6A1-51F1A11C20FA}" destId="{8236945A-2FFF-4C70-A4B0-E5A23902D8BC}" srcOrd="6" destOrd="0" presId="urn:microsoft.com/office/officeart/2018/2/layout/IconVerticalSolidList"/>
    <dgm:cxn modelId="{B5FA6AD6-C237-406E-A8B7-A75180B3813A}" type="presParOf" srcId="{8236945A-2FFF-4C70-A4B0-E5A23902D8BC}" destId="{92F5348F-5776-44F7-8972-C106CA7F9D1A}" srcOrd="0" destOrd="0" presId="urn:microsoft.com/office/officeart/2018/2/layout/IconVerticalSolidList"/>
    <dgm:cxn modelId="{3BF36A2A-EB80-4ABC-8B44-F86B86F3CC28}" type="presParOf" srcId="{8236945A-2FFF-4C70-A4B0-E5A23902D8BC}" destId="{3F31C9F9-CEE4-472D-879C-6A96C1D39E50}" srcOrd="1" destOrd="0" presId="urn:microsoft.com/office/officeart/2018/2/layout/IconVerticalSolidList"/>
    <dgm:cxn modelId="{193C9C7E-25C5-4F47-88B7-D348650E96B5}" type="presParOf" srcId="{8236945A-2FFF-4C70-A4B0-E5A23902D8BC}" destId="{E5687959-07F5-4C2F-9148-A24AB4A0CD17}" srcOrd="2" destOrd="0" presId="urn:microsoft.com/office/officeart/2018/2/layout/IconVerticalSolidList"/>
    <dgm:cxn modelId="{78B75256-4490-480C-8E18-4E2CD67964B1}" type="presParOf" srcId="{8236945A-2FFF-4C70-A4B0-E5A23902D8BC}" destId="{D23637A3-5B7E-4F31-92A8-193DD5ED85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96AE6-3944-4BA3-BD25-4FBA618EA689}">
      <dsp:nvSpPr>
        <dsp:cNvPr id="0" name=""/>
        <dsp:cNvSpPr/>
      </dsp:nvSpPr>
      <dsp:spPr>
        <a:xfrm>
          <a:off x="0" y="27792"/>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13018-B968-46B3-B7C0-E4EF04DD9BD0}">
      <dsp:nvSpPr>
        <dsp:cNvPr id="0" name=""/>
        <dsp:cNvSpPr/>
      </dsp:nvSpPr>
      <dsp:spPr>
        <a:xfrm>
          <a:off x="310764" y="233173"/>
          <a:ext cx="565025" cy="565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9A9E22-730C-41E4-8B72-6836653E350C}">
      <dsp:nvSpPr>
        <dsp:cNvPr id="0" name=""/>
        <dsp:cNvSpPr/>
      </dsp:nvSpPr>
      <dsp:spPr>
        <a:xfrm>
          <a:off x="1186553" y="2026"/>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dirty="0"/>
            <a:t>What is the most likely cause of the PH?</a:t>
          </a:r>
        </a:p>
      </dsp:txBody>
      <dsp:txXfrm>
        <a:off x="1186553" y="2026"/>
        <a:ext cx="6424590" cy="1027319"/>
      </dsp:txXfrm>
    </dsp:sp>
    <dsp:sp modelId="{72720385-88E4-4BFD-A311-1466AF62C68D}">
      <dsp:nvSpPr>
        <dsp:cNvPr id="0" name=""/>
        <dsp:cNvSpPr/>
      </dsp:nvSpPr>
      <dsp:spPr>
        <a:xfrm>
          <a:off x="0" y="1286175"/>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713B1-0DC4-438B-AC69-2983EF199519}">
      <dsp:nvSpPr>
        <dsp:cNvPr id="0" name=""/>
        <dsp:cNvSpPr/>
      </dsp:nvSpPr>
      <dsp:spPr>
        <a:xfrm>
          <a:off x="310764" y="1517322"/>
          <a:ext cx="565025" cy="565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F052E-FEA9-4D79-B3E0-3A5B458F994B}">
      <dsp:nvSpPr>
        <dsp:cNvPr id="0" name=""/>
        <dsp:cNvSpPr/>
      </dsp:nvSpPr>
      <dsp:spPr>
        <a:xfrm>
          <a:off x="1186553" y="1286175"/>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are the next steps in diagnosis?</a:t>
          </a:r>
        </a:p>
      </dsp:txBody>
      <dsp:txXfrm>
        <a:off x="1186553" y="1286175"/>
        <a:ext cx="6424590" cy="1027319"/>
      </dsp:txXfrm>
    </dsp:sp>
    <dsp:sp modelId="{0CAF6AB7-5373-4AFD-A4D6-28CDFACD0534}">
      <dsp:nvSpPr>
        <dsp:cNvPr id="0" name=""/>
        <dsp:cNvSpPr/>
      </dsp:nvSpPr>
      <dsp:spPr>
        <a:xfrm>
          <a:off x="0" y="2570324"/>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C1A84-6CBC-4888-8873-7C5F4FF18BAA}">
      <dsp:nvSpPr>
        <dsp:cNvPr id="0" name=""/>
        <dsp:cNvSpPr/>
      </dsp:nvSpPr>
      <dsp:spPr>
        <a:xfrm>
          <a:off x="310764" y="2801471"/>
          <a:ext cx="565025" cy="5650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7EB73-9B7F-4A24-9C55-30980BC056CC}">
      <dsp:nvSpPr>
        <dsp:cNvPr id="0" name=""/>
        <dsp:cNvSpPr/>
      </dsp:nvSpPr>
      <dsp:spPr>
        <a:xfrm>
          <a:off x="1186553" y="2570324"/>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is his assessment of risk?</a:t>
          </a:r>
        </a:p>
      </dsp:txBody>
      <dsp:txXfrm>
        <a:off x="1186553" y="2570324"/>
        <a:ext cx="6424590" cy="1027319"/>
      </dsp:txXfrm>
    </dsp:sp>
    <dsp:sp modelId="{92F5348F-5776-44F7-8972-C106CA7F9D1A}">
      <dsp:nvSpPr>
        <dsp:cNvPr id="0" name=""/>
        <dsp:cNvSpPr/>
      </dsp:nvSpPr>
      <dsp:spPr>
        <a:xfrm>
          <a:off x="0" y="3854473"/>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1C9F9-CEE4-472D-879C-6A96C1D39E50}">
      <dsp:nvSpPr>
        <dsp:cNvPr id="0" name=""/>
        <dsp:cNvSpPr/>
      </dsp:nvSpPr>
      <dsp:spPr>
        <a:xfrm>
          <a:off x="310764" y="4085620"/>
          <a:ext cx="565025" cy="5650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637A3-5B7E-4F31-92A8-193DD5ED8507}">
      <dsp:nvSpPr>
        <dsp:cNvPr id="0" name=""/>
        <dsp:cNvSpPr/>
      </dsp:nvSpPr>
      <dsp:spPr>
        <a:xfrm>
          <a:off x="1186553" y="3854473"/>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treatment strategies should be considered?</a:t>
          </a:r>
        </a:p>
      </dsp:txBody>
      <dsp:txXfrm>
        <a:off x="1186553" y="3854473"/>
        <a:ext cx="6424590" cy="1027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96AE6-3944-4BA3-BD25-4FBA618EA689}">
      <dsp:nvSpPr>
        <dsp:cNvPr id="0" name=""/>
        <dsp:cNvSpPr/>
      </dsp:nvSpPr>
      <dsp:spPr>
        <a:xfrm>
          <a:off x="0" y="27792"/>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13018-B968-46B3-B7C0-E4EF04DD9BD0}">
      <dsp:nvSpPr>
        <dsp:cNvPr id="0" name=""/>
        <dsp:cNvSpPr/>
      </dsp:nvSpPr>
      <dsp:spPr>
        <a:xfrm>
          <a:off x="310764" y="233173"/>
          <a:ext cx="565025" cy="565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9A9E22-730C-41E4-8B72-6836653E350C}">
      <dsp:nvSpPr>
        <dsp:cNvPr id="0" name=""/>
        <dsp:cNvSpPr/>
      </dsp:nvSpPr>
      <dsp:spPr>
        <a:xfrm>
          <a:off x="1186553" y="2026"/>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is the most likely cause of the PH?</a:t>
          </a:r>
        </a:p>
      </dsp:txBody>
      <dsp:txXfrm>
        <a:off x="1186553" y="2026"/>
        <a:ext cx="6424590" cy="1027319"/>
      </dsp:txXfrm>
    </dsp:sp>
    <dsp:sp modelId="{72720385-88E4-4BFD-A311-1466AF62C68D}">
      <dsp:nvSpPr>
        <dsp:cNvPr id="0" name=""/>
        <dsp:cNvSpPr/>
      </dsp:nvSpPr>
      <dsp:spPr>
        <a:xfrm>
          <a:off x="0" y="1286175"/>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713B1-0DC4-438B-AC69-2983EF199519}">
      <dsp:nvSpPr>
        <dsp:cNvPr id="0" name=""/>
        <dsp:cNvSpPr/>
      </dsp:nvSpPr>
      <dsp:spPr>
        <a:xfrm>
          <a:off x="310764" y="1517322"/>
          <a:ext cx="565025" cy="565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F052E-FEA9-4D79-B3E0-3A5B458F994B}">
      <dsp:nvSpPr>
        <dsp:cNvPr id="0" name=""/>
        <dsp:cNvSpPr/>
      </dsp:nvSpPr>
      <dsp:spPr>
        <a:xfrm>
          <a:off x="1186553" y="1286175"/>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are the next steps in diagnosis?</a:t>
          </a:r>
        </a:p>
      </dsp:txBody>
      <dsp:txXfrm>
        <a:off x="1186553" y="1286175"/>
        <a:ext cx="6424590" cy="1027319"/>
      </dsp:txXfrm>
    </dsp:sp>
    <dsp:sp modelId="{0CAF6AB7-5373-4AFD-A4D6-28CDFACD0534}">
      <dsp:nvSpPr>
        <dsp:cNvPr id="0" name=""/>
        <dsp:cNvSpPr/>
      </dsp:nvSpPr>
      <dsp:spPr>
        <a:xfrm>
          <a:off x="0" y="2570324"/>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C1A84-6CBC-4888-8873-7C5F4FF18BAA}">
      <dsp:nvSpPr>
        <dsp:cNvPr id="0" name=""/>
        <dsp:cNvSpPr/>
      </dsp:nvSpPr>
      <dsp:spPr>
        <a:xfrm>
          <a:off x="310764" y="2801471"/>
          <a:ext cx="565025" cy="5650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7EB73-9B7F-4A24-9C55-30980BC056CC}">
      <dsp:nvSpPr>
        <dsp:cNvPr id="0" name=""/>
        <dsp:cNvSpPr/>
      </dsp:nvSpPr>
      <dsp:spPr>
        <a:xfrm>
          <a:off x="1186553" y="2570324"/>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is his assessment of risk?</a:t>
          </a:r>
        </a:p>
      </dsp:txBody>
      <dsp:txXfrm>
        <a:off x="1186553" y="2570324"/>
        <a:ext cx="6424590" cy="1027319"/>
      </dsp:txXfrm>
    </dsp:sp>
    <dsp:sp modelId="{92F5348F-5776-44F7-8972-C106CA7F9D1A}">
      <dsp:nvSpPr>
        <dsp:cNvPr id="0" name=""/>
        <dsp:cNvSpPr/>
      </dsp:nvSpPr>
      <dsp:spPr>
        <a:xfrm>
          <a:off x="0" y="3854473"/>
          <a:ext cx="7611144" cy="10273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1C9F9-CEE4-472D-879C-6A96C1D39E50}">
      <dsp:nvSpPr>
        <dsp:cNvPr id="0" name=""/>
        <dsp:cNvSpPr/>
      </dsp:nvSpPr>
      <dsp:spPr>
        <a:xfrm>
          <a:off x="310764" y="4085620"/>
          <a:ext cx="565025" cy="5650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637A3-5B7E-4F31-92A8-193DD5ED8507}">
      <dsp:nvSpPr>
        <dsp:cNvPr id="0" name=""/>
        <dsp:cNvSpPr/>
      </dsp:nvSpPr>
      <dsp:spPr>
        <a:xfrm>
          <a:off x="1186553" y="3854473"/>
          <a:ext cx="6424590" cy="102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25" tIns="108725" rIns="108725" bIns="108725" numCol="1" spcCol="1270" anchor="ctr" anchorCtr="0">
          <a:noAutofit/>
        </a:bodyPr>
        <a:lstStyle/>
        <a:p>
          <a:pPr marL="0" lvl="0" indent="0" algn="l" defTabSz="977900">
            <a:lnSpc>
              <a:spcPct val="90000"/>
            </a:lnSpc>
            <a:spcBef>
              <a:spcPct val="0"/>
            </a:spcBef>
            <a:spcAft>
              <a:spcPct val="35000"/>
            </a:spcAft>
            <a:buNone/>
          </a:pPr>
          <a:r>
            <a:rPr lang="en-US" sz="2200" kern="1200"/>
            <a:t>What treatment strategies should be considered?</a:t>
          </a:r>
        </a:p>
      </dsp:txBody>
      <dsp:txXfrm>
        <a:off x="1186553" y="3854473"/>
        <a:ext cx="6424590" cy="10273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95595316"/>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834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05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916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Severe RV dysfunction</a:t>
            </a:r>
            <a:r>
              <a:rPr lang="en-US" baseline="0" dirty="0"/>
              <a:t> with moderate reduction in function</a:t>
            </a:r>
          </a:p>
          <a:p>
            <a:r>
              <a:rPr lang="en-US" baseline="0" dirty="0"/>
              <a:t>-moderate to severe TR</a:t>
            </a:r>
            <a:endParaRPr lang="en-US" dirty="0"/>
          </a:p>
        </p:txBody>
      </p:sp>
    </p:spTree>
    <p:extLst>
      <p:ext uri="{BB962C8B-B14F-4D97-AF65-F5344CB8AC3E}">
        <p14:creationId xmlns:p14="http://schemas.microsoft.com/office/powerpoint/2010/main" val="230510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Calculated pulmonary pressures RVSP 108 </a:t>
            </a:r>
            <a:r>
              <a:rPr lang="en-US" dirty="0" err="1"/>
              <a:t>mmhg</a:t>
            </a:r>
            <a:endParaRPr lang="en-US" dirty="0"/>
          </a:p>
        </p:txBody>
      </p:sp>
    </p:spTree>
    <p:extLst>
      <p:ext uri="{BB962C8B-B14F-4D97-AF65-F5344CB8AC3E}">
        <p14:creationId xmlns:p14="http://schemas.microsoft.com/office/powerpoint/2010/main" val="202081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519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-MRI report – severe dilatation with moderate reduction in function EF 40%, severe TR, delayed GE at RV insertion points consistent </a:t>
            </a:r>
            <a:r>
              <a:rPr lang="en-US" dirty="0" err="1"/>
              <a:t>wieht</a:t>
            </a:r>
            <a:r>
              <a:rPr lang="en-US" dirty="0"/>
              <a:t> PAH</a:t>
            </a:r>
          </a:p>
          <a:p>
            <a:endParaRPr lang="en-US" dirty="0"/>
          </a:p>
          <a:p>
            <a:r>
              <a:rPr lang="en-US" dirty="0"/>
              <a:t>-how would folks manage this patient? – single, dual, triple and</a:t>
            </a:r>
            <a:r>
              <a:rPr lang="en-US" baseline="0" dirty="0"/>
              <a:t> or prostacyclin therapy??</a:t>
            </a:r>
            <a:endParaRPr lang="en-US" dirty="0"/>
          </a:p>
          <a:p>
            <a:endParaRPr lang="en-US" dirty="0"/>
          </a:p>
        </p:txBody>
      </p:sp>
    </p:spTree>
    <p:extLst>
      <p:ext uri="{BB962C8B-B14F-4D97-AF65-F5344CB8AC3E}">
        <p14:creationId xmlns:p14="http://schemas.microsoft.com/office/powerpoint/2010/main" val="406827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322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5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092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211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8076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7593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592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761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8294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7883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0371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1659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0093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717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7576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368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0242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1280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6173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09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0795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3896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4492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5217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685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797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76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705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7010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1965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5744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7773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20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lnSpc>
                <a:spcPct val="80000"/>
              </a:lnSpc>
            </a:pPr>
            <a:r>
              <a:rPr lang="en-US" altLang="en-US" sz="1200" b="1" dirty="0">
                <a:cs typeface="Arial" panose="020B0604020202020204" pitchFamily="34" charset="0"/>
              </a:rPr>
              <a:t>Speaker’s Notes:</a:t>
            </a:r>
          </a:p>
          <a:p>
            <a:pPr marL="228600" indent="-228600">
              <a:lnSpc>
                <a:spcPct val="80000"/>
              </a:lnSpc>
            </a:pPr>
            <a:endParaRPr lang="en-US" altLang="en-US" sz="1200" b="1" dirty="0">
              <a:cs typeface="Arial" panose="020B0604020202020204" pitchFamily="34" charset="0"/>
            </a:endParaRPr>
          </a:p>
          <a:p>
            <a:pPr marL="228600" indent="-228600">
              <a:lnSpc>
                <a:spcPct val="80000"/>
              </a:lnSpc>
            </a:pPr>
            <a:r>
              <a:rPr lang="en-US" altLang="en-US" sz="1200" dirty="0">
                <a:cs typeface="Arial" panose="020B0604020202020204" pitchFamily="34" charset="0"/>
              </a:rPr>
              <a:t>To complete the first two objectives, this presentation will examine the following illustration.</a:t>
            </a:r>
          </a:p>
          <a:p>
            <a:pPr marL="228600" indent="-228600">
              <a:lnSpc>
                <a:spcPct val="80000"/>
              </a:lnSpc>
            </a:pPr>
            <a:r>
              <a:rPr lang="en-US" altLang="en-US" sz="1200" b="1" dirty="0">
                <a:cs typeface="Arial" panose="020B0604020202020204" pitchFamily="34" charset="0"/>
              </a:rPr>
              <a:t>Expiratory airflow limitation</a:t>
            </a:r>
            <a:r>
              <a:rPr lang="en-US" altLang="en-US" sz="1200" dirty="0">
                <a:cs typeface="Arial" panose="020B0604020202020204" pitchFamily="34" charset="0"/>
              </a:rPr>
              <a:t> is the pathophysiological hallmark of COPD. Expiratory flow limitations with dynamic collapse of the small airways compromise the ability of patients to expel air during forced and quiet expiration; thus air trapping and lung hyperinflation (overinflation) occurs.</a:t>
            </a:r>
            <a:r>
              <a:rPr lang="en-US" altLang="en-US" sz="1200" baseline="30000" dirty="0">
                <a:cs typeface="Arial" panose="020B0604020202020204" pitchFamily="34" charset="0"/>
              </a:rPr>
              <a:t>1</a:t>
            </a:r>
          </a:p>
          <a:p>
            <a:pPr marL="228600" indent="-228600">
              <a:lnSpc>
                <a:spcPct val="80000"/>
              </a:lnSpc>
            </a:pPr>
            <a:r>
              <a:rPr lang="en-US" altLang="en-US" sz="1200" b="1" dirty="0">
                <a:cs typeface="Arial" panose="020B0604020202020204" pitchFamily="34" charset="0"/>
              </a:rPr>
              <a:t>Air Trapping and hyperinflation </a:t>
            </a:r>
            <a:r>
              <a:rPr lang="en-US" altLang="en-US" sz="1200" dirty="0">
                <a:cs typeface="Arial" panose="020B0604020202020204" pitchFamily="34" charset="0"/>
              </a:rPr>
              <a:t>are the principal causes of dyspnea (or breathlessness).</a:t>
            </a:r>
            <a:r>
              <a:rPr lang="en-GB" altLang="en-US" sz="1200" baseline="30000" dirty="0">
                <a:cs typeface="Arial" panose="020B0604020202020204" pitchFamily="34" charset="0"/>
              </a:rPr>
              <a:t>2  </a:t>
            </a:r>
            <a:r>
              <a:rPr lang="en-GB" altLang="en-US" sz="1200" dirty="0">
                <a:cs typeface="Arial" panose="020B0604020202020204" pitchFamily="34" charset="0"/>
              </a:rPr>
              <a:t>It is the physiological mechanism that provides the link between expiratory airflow limitation and patient-centred outcomes.</a:t>
            </a:r>
            <a:r>
              <a:rPr lang="en-GB" altLang="en-US" sz="1200" u="sng" dirty="0">
                <a:cs typeface="Arial" panose="020B0604020202020204" pitchFamily="34" charset="0"/>
              </a:rPr>
              <a:t> </a:t>
            </a:r>
          </a:p>
          <a:p>
            <a:pPr marL="228600" indent="-228600">
              <a:lnSpc>
                <a:spcPct val="80000"/>
              </a:lnSpc>
            </a:pPr>
            <a:r>
              <a:rPr lang="en-US" altLang="en-US" sz="1200" b="1" dirty="0">
                <a:cs typeface="Arial" panose="020B0604020202020204" pitchFamily="34" charset="0"/>
              </a:rPr>
              <a:t>Dyspnea: </a:t>
            </a:r>
            <a:r>
              <a:rPr lang="en-US" altLang="en-US" sz="1200" dirty="0">
                <a:cs typeface="Arial" panose="020B0604020202020204" pitchFamily="34" charset="0"/>
              </a:rPr>
              <a:t>Impairment of lung mechanics appears central in generating dyspnea in COPD.</a:t>
            </a:r>
            <a:r>
              <a:rPr lang="en-US" altLang="en-US" sz="1200" baseline="30000" dirty="0">
                <a:cs typeface="Arial" panose="020B0604020202020204" pitchFamily="34" charset="0"/>
              </a:rPr>
              <a:t>3</a:t>
            </a:r>
            <a:r>
              <a:rPr lang="en-US" altLang="en-US" sz="1200" dirty="0">
                <a:cs typeface="Arial" panose="020B0604020202020204" pitchFamily="34" charset="0"/>
              </a:rPr>
              <a:t>  COPD patients describe their dyspnea as a sense of increased effort to breathe, heaviness, air hunger or gasping.</a:t>
            </a:r>
            <a:r>
              <a:rPr lang="en-US" altLang="en-US" sz="1200" baseline="30000" dirty="0">
                <a:cs typeface="Arial" panose="020B0604020202020204" pitchFamily="34" charset="0"/>
              </a:rPr>
              <a:t>4 a</a:t>
            </a:r>
          </a:p>
          <a:p>
            <a:pPr marL="228600" indent="-228600">
              <a:lnSpc>
                <a:spcPct val="80000"/>
              </a:lnSpc>
            </a:pPr>
            <a:r>
              <a:rPr lang="en-US" altLang="en-US" sz="1200" b="1" dirty="0">
                <a:cs typeface="Arial" panose="020B0604020202020204" pitchFamily="34" charset="0"/>
              </a:rPr>
              <a:t>Reduced Activity:</a:t>
            </a:r>
            <a:r>
              <a:rPr lang="en-US" altLang="en-US" sz="1200" dirty="0">
                <a:cs typeface="Arial" panose="020B0604020202020204" pitchFamily="34" charset="0"/>
              </a:rPr>
              <a:t> Dyspnea can severely limit functional activities of COPD patients.</a:t>
            </a:r>
            <a:r>
              <a:rPr lang="en-US" altLang="en-US" sz="1200" baseline="30000" dirty="0">
                <a:cs typeface="Arial" panose="020B0604020202020204" pitchFamily="34" charset="0"/>
              </a:rPr>
              <a:t>5  </a:t>
            </a:r>
            <a:r>
              <a:rPr lang="en-US" altLang="en-US" sz="1200" dirty="0">
                <a:cs typeface="Arial" panose="020B0604020202020204" pitchFamily="34" charset="0"/>
              </a:rPr>
              <a:t>Eventually dyspnea (breathlessness) is present during everyday activities (i.e., dressing, washing) or at rest, leaving the patient confined to the home.</a:t>
            </a:r>
            <a:r>
              <a:rPr lang="en-US" altLang="en-US" sz="1200" baseline="30000" dirty="0">
                <a:cs typeface="Arial" panose="020B0604020202020204" pitchFamily="34" charset="0"/>
              </a:rPr>
              <a:t>4a</a:t>
            </a:r>
          </a:p>
          <a:p>
            <a:pPr marL="228600" indent="-228600">
              <a:lnSpc>
                <a:spcPct val="80000"/>
              </a:lnSpc>
            </a:pPr>
            <a:r>
              <a:rPr lang="en-US" altLang="en-US" sz="1200" b="1" dirty="0">
                <a:cs typeface="Arial" panose="020B0604020202020204" pitchFamily="34" charset="0"/>
              </a:rPr>
              <a:t>Deconditioning: </a:t>
            </a:r>
            <a:r>
              <a:rPr lang="en-US" altLang="en-US" sz="1200" dirty="0">
                <a:cs typeface="Arial" panose="020B0604020202020204" pitchFamily="34" charset="0"/>
              </a:rPr>
              <a:t>Peripheral muscle dysfunction which contributes to exercise intolerance, results from the combined effects of immobility, altered nutritional status, prolonged hypoxia and, possibly, to sustained systemic inflammation.</a:t>
            </a:r>
            <a:r>
              <a:rPr lang="en-US" altLang="en-US" sz="1200" baseline="30000" dirty="0">
                <a:cs typeface="Arial" panose="020B0604020202020204" pitchFamily="34" charset="0"/>
              </a:rPr>
              <a:t>1</a:t>
            </a:r>
            <a:endParaRPr lang="en-US" altLang="en-US" sz="1200" dirty="0">
              <a:cs typeface="Arial" panose="020B0604020202020204" pitchFamily="34" charset="0"/>
            </a:endParaRPr>
          </a:p>
          <a:p>
            <a:pPr marL="228600" indent="-228600">
              <a:lnSpc>
                <a:spcPct val="80000"/>
              </a:lnSpc>
            </a:pPr>
            <a:r>
              <a:rPr lang="en-US" altLang="en-US" sz="1200" dirty="0">
                <a:cs typeface="Arial" panose="020B0604020202020204" pitchFamily="34" charset="0"/>
              </a:rPr>
              <a:t>The cycle of physical consequences of dyspnea include exercise deconditioning</a:t>
            </a:r>
            <a:r>
              <a:rPr lang="en-US" altLang="en-US" sz="1200" baseline="30000" dirty="0">
                <a:cs typeface="Arial" panose="020B0604020202020204" pitchFamily="34" charset="0"/>
              </a:rPr>
              <a:t>4b</a:t>
            </a:r>
            <a:r>
              <a:rPr lang="en-US" altLang="en-US" sz="1200" dirty="0">
                <a:cs typeface="Arial" panose="020B0604020202020204" pitchFamily="34" charset="0"/>
              </a:rPr>
              <a:t>. Many secondary effects of COPD symptoms are due to their effects on mobility and limitation of activity.</a:t>
            </a:r>
            <a:r>
              <a:rPr lang="en-US" altLang="en-US" sz="1200" baseline="30000" dirty="0">
                <a:cs typeface="Arial" panose="020B0604020202020204" pitchFamily="34" charset="0"/>
              </a:rPr>
              <a:t>6</a:t>
            </a:r>
            <a:r>
              <a:rPr lang="en-US" altLang="en-US" sz="1200" dirty="0">
                <a:cs typeface="Arial" panose="020B0604020202020204" pitchFamily="34" charset="0"/>
              </a:rPr>
              <a:t> This leads to a worsening of the disease and, ultimately, the patient’s </a:t>
            </a:r>
            <a:r>
              <a:rPr lang="en-US" altLang="en-US" sz="1200" dirty="0" err="1">
                <a:cs typeface="Arial" panose="020B0604020202020204" pitchFamily="34" charset="0"/>
              </a:rPr>
              <a:t>HRQoL</a:t>
            </a:r>
            <a:r>
              <a:rPr lang="en-US" altLang="en-US" sz="1200" dirty="0">
                <a:cs typeface="Arial" panose="020B0604020202020204" pitchFamily="34" charset="0"/>
              </a:rPr>
              <a:t> (Health Related Quality of Life) suffers.</a:t>
            </a:r>
            <a:r>
              <a:rPr lang="en-US" altLang="en-US" sz="1200" baseline="30000" dirty="0">
                <a:cs typeface="Arial" panose="020B0604020202020204" pitchFamily="34" charset="0"/>
              </a:rPr>
              <a:t>6</a:t>
            </a:r>
          </a:p>
          <a:p>
            <a:pPr marL="228600" indent="-228600">
              <a:lnSpc>
                <a:spcPct val="50000"/>
              </a:lnSpc>
            </a:pPr>
            <a:endParaRPr lang="en-US" altLang="en-US" sz="1200" b="1" i="1" dirty="0">
              <a:cs typeface="Arial" panose="020B0604020202020204" pitchFamily="34" charset="0"/>
            </a:endParaRPr>
          </a:p>
          <a:p>
            <a:pPr marL="228600" indent="-228600">
              <a:lnSpc>
                <a:spcPct val="80000"/>
              </a:lnSpc>
            </a:pPr>
            <a:r>
              <a:rPr lang="en-GB" altLang="en-US" sz="1050" b="1" dirty="0">
                <a:cs typeface="Arial" panose="020B0604020202020204" pitchFamily="34" charset="0"/>
              </a:rPr>
              <a:t>References:</a:t>
            </a:r>
          </a:p>
          <a:p>
            <a:pPr marL="228600" indent="-228600">
              <a:lnSpc>
                <a:spcPct val="80000"/>
              </a:lnSpc>
            </a:pPr>
            <a:r>
              <a:rPr lang="en-GB" altLang="en-US" sz="1050" dirty="0"/>
              <a:t>1.	</a:t>
            </a:r>
            <a:r>
              <a:rPr lang="en-US" altLang="en-US" sz="1050" dirty="0"/>
              <a:t>O'Donnell DE, Aaron S, Bourbeau J, et al. Canadian Thoracic Society recommendations for management of chronic obstructive pulmonary disease 2003. </a:t>
            </a:r>
            <a:r>
              <a:rPr lang="en-US" altLang="en-US" sz="1050" i="1" dirty="0"/>
              <a:t>Can Respir J</a:t>
            </a:r>
            <a:r>
              <a:rPr lang="en-US" altLang="en-US" sz="1050" dirty="0"/>
              <a:t>. 2003;10(Suppl A):13A. </a:t>
            </a:r>
          </a:p>
          <a:p>
            <a:pPr marL="228600" indent="-228600">
              <a:lnSpc>
                <a:spcPct val="80000"/>
              </a:lnSpc>
            </a:pPr>
            <a:r>
              <a:rPr lang="en-US" altLang="en-US" sz="1050" dirty="0"/>
              <a:t>2.	O'Donnell DE, </a:t>
            </a:r>
            <a:r>
              <a:rPr lang="en-GB" altLang="en-US" sz="1050" dirty="0"/>
              <a:t>W</a:t>
            </a:r>
            <a:r>
              <a:rPr lang="en-US" altLang="en-US" sz="1050" dirty="0"/>
              <a:t>ebb </a:t>
            </a:r>
            <a:r>
              <a:rPr lang="en-GB" altLang="en-US" sz="1050" dirty="0"/>
              <a:t>K</a:t>
            </a:r>
            <a:r>
              <a:rPr lang="en-US" altLang="en-US" sz="1050" dirty="0"/>
              <a:t>. The etiology of dyspnea during exercise in COPD. Pulmonary and Critical Care Update 14</a:t>
            </a:r>
            <a:r>
              <a:rPr lang="en-GB" altLang="en-US" sz="1050" dirty="0"/>
              <a:t>, </a:t>
            </a:r>
            <a:r>
              <a:rPr lang="en-US" altLang="en-US" sz="1050" dirty="0"/>
              <a:t>Lesson 15</a:t>
            </a:r>
            <a:r>
              <a:rPr lang="en-GB" altLang="en-US" sz="1050" dirty="0"/>
              <a:t>. h</a:t>
            </a:r>
            <a:r>
              <a:rPr lang="en-US" altLang="en-US" sz="1050" dirty="0"/>
              <a:t>ttp://www.chestnet.org/downloads/education/online/Vol14_13_18.pdf. </a:t>
            </a:r>
            <a:r>
              <a:rPr lang="en-GB" altLang="en-US" sz="1050" dirty="0"/>
              <a:t>Accessed February 24, 2004.</a:t>
            </a:r>
          </a:p>
          <a:p>
            <a:pPr marL="228600" indent="-228600">
              <a:lnSpc>
                <a:spcPct val="80000"/>
              </a:lnSpc>
            </a:pPr>
            <a:r>
              <a:rPr lang="en-US" altLang="en-US" sz="1050" dirty="0"/>
              <a:t>3.	</a:t>
            </a:r>
            <a:r>
              <a:rPr lang="en-GB" altLang="en-US" sz="1050" dirty="0">
                <a:cs typeface="Times New Roman" panose="02020603050405020304" pitchFamily="18" charset="0"/>
              </a:rPr>
              <a:t>Calverley PMA</a:t>
            </a:r>
            <a:r>
              <a:rPr lang="en-US" altLang="en-US" sz="1050" dirty="0"/>
              <a:t>, Chapter 16: Ventilatory control and breathlessness. In: Calverley PMA, </a:t>
            </a:r>
            <a:r>
              <a:rPr lang="en-US" altLang="en-US" sz="1050" dirty="0" err="1"/>
              <a:t>MacNee</a:t>
            </a:r>
            <a:r>
              <a:rPr lang="en-US" altLang="en-US" sz="1050" dirty="0"/>
              <a:t> W, Pride NB (eds). </a:t>
            </a:r>
            <a:r>
              <a:rPr lang="en-US" altLang="en-US" sz="1050" i="1" dirty="0"/>
              <a:t>Chronic Obstructive  Pulmonary Disease</a:t>
            </a:r>
            <a:r>
              <a:rPr lang="en-US" altLang="en-US" sz="1050" dirty="0"/>
              <a:t>, 2</a:t>
            </a:r>
            <a:r>
              <a:rPr lang="en-US" altLang="en-US" sz="1050" baseline="30000" dirty="0"/>
              <a:t>nd</a:t>
            </a:r>
            <a:r>
              <a:rPr lang="en-US" altLang="en-US" sz="1050" dirty="0"/>
              <a:t> edition. London: Arnold; pp.479-489.</a:t>
            </a:r>
          </a:p>
          <a:p>
            <a:pPr marL="228600" indent="-228600">
              <a:lnSpc>
                <a:spcPct val="80000"/>
              </a:lnSpc>
            </a:pPr>
            <a:r>
              <a:rPr lang="en-GB" altLang="en-US" sz="1050" dirty="0">
                <a:cs typeface="Times New Roman" panose="02020603050405020304" pitchFamily="18" charset="0"/>
              </a:rPr>
              <a:t>4.	Global Initiative for Chronic Obstructive Lung Disease. Global strategy for the diagnosis, management, and prevention of chronic obstructive pulmonary disease. NHLBI/WHO workshop report. http://www.goldcopd.com/workshop/toc.html. Accessed November 14, 2003. (a) Component 1: Assess and Monitor Disease. pg. 4 of 16. (b) Adapted from Component 3: Management of Stable COPD. pg. 14 of 29.</a:t>
            </a:r>
          </a:p>
          <a:p>
            <a:pPr marL="228600" indent="-228600">
              <a:lnSpc>
                <a:spcPct val="80000"/>
              </a:lnSpc>
            </a:pPr>
            <a:r>
              <a:rPr lang="en-US" altLang="en-US" sz="1050" dirty="0"/>
              <a:t>5.	Mahler DA, </a:t>
            </a:r>
            <a:r>
              <a:rPr lang="en-US" altLang="en-US" sz="1050" dirty="0" err="1"/>
              <a:t>Harver</a:t>
            </a:r>
            <a:r>
              <a:rPr lang="en-US" altLang="en-US" sz="1050" dirty="0"/>
              <a:t> A.  A factor analysis of dyspnea ratings, respiratory muscle strength, and lung function in patients with chronic obstructive pulmonary disease. </a:t>
            </a:r>
            <a:r>
              <a:rPr lang="en-US" altLang="en-US" sz="1050" i="1" dirty="0"/>
              <a:t>Am Rev Respir Dis.</a:t>
            </a:r>
            <a:r>
              <a:rPr lang="en-US" altLang="en-US" sz="1050" dirty="0"/>
              <a:t> 1992;145:467-470. </a:t>
            </a:r>
          </a:p>
          <a:p>
            <a:pPr marL="228600" indent="-228600">
              <a:lnSpc>
                <a:spcPct val="80000"/>
              </a:lnSpc>
            </a:pPr>
            <a:r>
              <a:rPr lang="en-US" altLang="en-US" sz="1050" dirty="0"/>
              <a:t>6.	Jones PW. Chapter 31: Health Status. In: Calverley PMA, </a:t>
            </a:r>
            <a:r>
              <a:rPr lang="en-US" altLang="en-US" sz="1050" dirty="0" err="1"/>
              <a:t>MacNee</a:t>
            </a:r>
            <a:r>
              <a:rPr lang="en-US" altLang="en-US" sz="1050" dirty="0"/>
              <a:t> W, Pride NB (eds). </a:t>
            </a:r>
            <a:r>
              <a:rPr lang="en-US" altLang="en-US" sz="1050" i="1" dirty="0"/>
              <a:t>Chronic Obstructive Pulmonary Disease</a:t>
            </a:r>
            <a:r>
              <a:rPr lang="en-US" altLang="en-US" sz="1050" dirty="0"/>
              <a:t>, 2</a:t>
            </a:r>
            <a:r>
              <a:rPr lang="en-US" altLang="en-US" sz="1050" baseline="30000" dirty="0"/>
              <a:t>nd </a:t>
            </a:r>
            <a:r>
              <a:rPr lang="en-US" altLang="en-US" sz="1050" dirty="0"/>
              <a:t>edition. London: Arnold; pp.479-489. (a) pg. 480, (b) pg. 479 Fig. 31.1</a:t>
            </a:r>
            <a:endParaRPr lang="en-GB" altLang="en-US" sz="1050" dirty="0">
              <a:cs typeface="Times New Roman" panose="02020603050405020304" pitchFamily="18" charset="0"/>
            </a:endParaRPr>
          </a:p>
          <a:p>
            <a:endParaRPr lang="en-US" dirty="0"/>
          </a:p>
        </p:txBody>
      </p:sp>
    </p:spTree>
    <p:extLst>
      <p:ext uri="{BB962C8B-B14F-4D97-AF65-F5344CB8AC3E}">
        <p14:creationId xmlns:p14="http://schemas.microsoft.com/office/powerpoint/2010/main" val="3663967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1401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541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177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223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lnSpc>
                <a:spcPct val="80000"/>
              </a:lnSpc>
            </a:pPr>
            <a:r>
              <a:rPr lang="en-US" altLang="en-US" sz="1200" b="1" dirty="0">
                <a:cs typeface="Arial" panose="020B0604020202020204" pitchFamily="34" charset="0"/>
              </a:rPr>
              <a:t>Speaker’s Notes:</a:t>
            </a:r>
          </a:p>
          <a:p>
            <a:pPr marL="228600" indent="-228600">
              <a:lnSpc>
                <a:spcPct val="80000"/>
              </a:lnSpc>
            </a:pPr>
            <a:endParaRPr lang="en-US" altLang="en-US" sz="1200" b="1" dirty="0">
              <a:cs typeface="Arial" panose="020B0604020202020204" pitchFamily="34" charset="0"/>
            </a:endParaRPr>
          </a:p>
          <a:p>
            <a:pPr marL="228600" indent="-228600">
              <a:lnSpc>
                <a:spcPct val="80000"/>
              </a:lnSpc>
            </a:pPr>
            <a:r>
              <a:rPr lang="en-US" altLang="en-US" sz="1200" dirty="0">
                <a:cs typeface="Arial" panose="020B0604020202020204" pitchFamily="34" charset="0"/>
              </a:rPr>
              <a:t>To complete the first two objectives, this presentation will examine the following illustration.</a:t>
            </a:r>
          </a:p>
          <a:p>
            <a:pPr marL="228600" indent="-228600">
              <a:lnSpc>
                <a:spcPct val="80000"/>
              </a:lnSpc>
            </a:pPr>
            <a:r>
              <a:rPr lang="en-US" altLang="en-US" sz="1200" b="1" dirty="0">
                <a:cs typeface="Arial" panose="020B0604020202020204" pitchFamily="34" charset="0"/>
              </a:rPr>
              <a:t>Expiratory airflow limitation</a:t>
            </a:r>
            <a:r>
              <a:rPr lang="en-US" altLang="en-US" sz="1200" dirty="0">
                <a:cs typeface="Arial" panose="020B0604020202020204" pitchFamily="34" charset="0"/>
              </a:rPr>
              <a:t> is the pathophysiological hallmark of COPD. Expiratory flow limitations with dynamic collapse of the small airways compromise the ability of patients to expel air during forced and quiet expiration; thus air trapping and lung hyperinflation (overinflation) occurs.</a:t>
            </a:r>
            <a:r>
              <a:rPr lang="en-US" altLang="en-US" sz="1200" baseline="30000" dirty="0">
                <a:cs typeface="Arial" panose="020B0604020202020204" pitchFamily="34" charset="0"/>
              </a:rPr>
              <a:t>1</a:t>
            </a:r>
          </a:p>
          <a:p>
            <a:pPr marL="228600" indent="-228600">
              <a:lnSpc>
                <a:spcPct val="80000"/>
              </a:lnSpc>
            </a:pPr>
            <a:r>
              <a:rPr lang="en-US" altLang="en-US" sz="1200" b="1" dirty="0">
                <a:cs typeface="Arial" panose="020B0604020202020204" pitchFamily="34" charset="0"/>
              </a:rPr>
              <a:t>Air Trapping and hyperinflation </a:t>
            </a:r>
            <a:r>
              <a:rPr lang="en-US" altLang="en-US" sz="1200" dirty="0">
                <a:cs typeface="Arial" panose="020B0604020202020204" pitchFamily="34" charset="0"/>
              </a:rPr>
              <a:t>are the principal causes of dyspnea (or breathlessness).</a:t>
            </a:r>
            <a:r>
              <a:rPr lang="en-GB" altLang="en-US" sz="1200" baseline="30000" dirty="0">
                <a:cs typeface="Arial" panose="020B0604020202020204" pitchFamily="34" charset="0"/>
              </a:rPr>
              <a:t>2  </a:t>
            </a:r>
            <a:r>
              <a:rPr lang="en-GB" altLang="en-US" sz="1200" dirty="0">
                <a:cs typeface="Arial" panose="020B0604020202020204" pitchFamily="34" charset="0"/>
              </a:rPr>
              <a:t>It is the physiological mechanism that provides the link between expiratory airflow limitation and patient-centred outcomes.</a:t>
            </a:r>
            <a:r>
              <a:rPr lang="en-GB" altLang="en-US" sz="1200" u="sng" dirty="0">
                <a:cs typeface="Arial" panose="020B0604020202020204" pitchFamily="34" charset="0"/>
              </a:rPr>
              <a:t> </a:t>
            </a:r>
          </a:p>
          <a:p>
            <a:pPr marL="228600" indent="-228600">
              <a:lnSpc>
                <a:spcPct val="80000"/>
              </a:lnSpc>
            </a:pPr>
            <a:r>
              <a:rPr lang="en-US" altLang="en-US" sz="1200" b="1" dirty="0">
                <a:cs typeface="Arial" panose="020B0604020202020204" pitchFamily="34" charset="0"/>
              </a:rPr>
              <a:t>Dyspnea: </a:t>
            </a:r>
            <a:r>
              <a:rPr lang="en-US" altLang="en-US" sz="1200" dirty="0">
                <a:cs typeface="Arial" panose="020B0604020202020204" pitchFamily="34" charset="0"/>
              </a:rPr>
              <a:t>Impairment of lung mechanics appears central in generating dyspnea in COPD.</a:t>
            </a:r>
            <a:r>
              <a:rPr lang="en-US" altLang="en-US" sz="1200" baseline="30000" dirty="0">
                <a:cs typeface="Arial" panose="020B0604020202020204" pitchFamily="34" charset="0"/>
              </a:rPr>
              <a:t>3</a:t>
            </a:r>
            <a:r>
              <a:rPr lang="en-US" altLang="en-US" sz="1200" dirty="0">
                <a:cs typeface="Arial" panose="020B0604020202020204" pitchFamily="34" charset="0"/>
              </a:rPr>
              <a:t>  COPD patients describe their dyspnea as a sense of increased effort to breathe, heaviness, air hunger or gasping.</a:t>
            </a:r>
            <a:r>
              <a:rPr lang="en-US" altLang="en-US" sz="1200" baseline="30000" dirty="0">
                <a:cs typeface="Arial" panose="020B0604020202020204" pitchFamily="34" charset="0"/>
              </a:rPr>
              <a:t>4 a</a:t>
            </a:r>
          </a:p>
          <a:p>
            <a:pPr marL="228600" indent="-228600">
              <a:lnSpc>
                <a:spcPct val="80000"/>
              </a:lnSpc>
            </a:pPr>
            <a:r>
              <a:rPr lang="en-US" altLang="en-US" sz="1200" b="1" dirty="0">
                <a:cs typeface="Arial" panose="020B0604020202020204" pitchFamily="34" charset="0"/>
              </a:rPr>
              <a:t>Reduced Activity:</a:t>
            </a:r>
            <a:r>
              <a:rPr lang="en-US" altLang="en-US" sz="1200" dirty="0">
                <a:cs typeface="Arial" panose="020B0604020202020204" pitchFamily="34" charset="0"/>
              </a:rPr>
              <a:t> Dyspnea can severely limit functional activities of COPD patients.</a:t>
            </a:r>
            <a:r>
              <a:rPr lang="en-US" altLang="en-US" sz="1200" baseline="30000" dirty="0">
                <a:cs typeface="Arial" panose="020B0604020202020204" pitchFamily="34" charset="0"/>
              </a:rPr>
              <a:t>5  </a:t>
            </a:r>
            <a:r>
              <a:rPr lang="en-US" altLang="en-US" sz="1200" dirty="0">
                <a:cs typeface="Arial" panose="020B0604020202020204" pitchFamily="34" charset="0"/>
              </a:rPr>
              <a:t>Eventually dyspnea (breathlessness) is present during everyday activities (i.e., dressing, washing) or at rest, leaving the patient confined to the home.</a:t>
            </a:r>
            <a:r>
              <a:rPr lang="en-US" altLang="en-US" sz="1200" baseline="30000" dirty="0">
                <a:cs typeface="Arial" panose="020B0604020202020204" pitchFamily="34" charset="0"/>
              </a:rPr>
              <a:t>4a</a:t>
            </a:r>
          </a:p>
          <a:p>
            <a:pPr marL="228600" indent="-228600">
              <a:lnSpc>
                <a:spcPct val="80000"/>
              </a:lnSpc>
            </a:pPr>
            <a:r>
              <a:rPr lang="en-US" altLang="en-US" sz="1200" b="1" dirty="0">
                <a:cs typeface="Arial" panose="020B0604020202020204" pitchFamily="34" charset="0"/>
              </a:rPr>
              <a:t>Deconditioning: </a:t>
            </a:r>
            <a:r>
              <a:rPr lang="en-US" altLang="en-US" sz="1200" dirty="0">
                <a:cs typeface="Arial" panose="020B0604020202020204" pitchFamily="34" charset="0"/>
              </a:rPr>
              <a:t>Peripheral muscle dysfunction which contributes to exercise intolerance, results from the combined effects of immobility, altered nutritional status, prolonged hypoxia and, possibly, to sustained systemic inflammation.</a:t>
            </a:r>
            <a:r>
              <a:rPr lang="en-US" altLang="en-US" sz="1200" baseline="30000" dirty="0">
                <a:cs typeface="Arial" panose="020B0604020202020204" pitchFamily="34" charset="0"/>
              </a:rPr>
              <a:t>1</a:t>
            </a:r>
            <a:endParaRPr lang="en-US" altLang="en-US" sz="1200" dirty="0">
              <a:cs typeface="Arial" panose="020B0604020202020204" pitchFamily="34" charset="0"/>
            </a:endParaRPr>
          </a:p>
          <a:p>
            <a:pPr marL="228600" indent="-228600">
              <a:lnSpc>
                <a:spcPct val="80000"/>
              </a:lnSpc>
            </a:pPr>
            <a:r>
              <a:rPr lang="en-US" altLang="en-US" sz="1200" dirty="0">
                <a:cs typeface="Arial" panose="020B0604020202020204" pitchFamily="34" charset="0"/>
              </a:rPr>
              <a:t>The cycle of physical consequences of dyspnea include exercise deconditioning</a:t>
            </a:r>
            <a:r>
              <a:rPr lang="en-US" altLang="en-US" sz="1200" baseline="30000" dirty="0">
                <a:cs typeface="Arial" panose="020B0604020202020204" pitchFamily="34" charset="0"/>
              </a:rPr>
              <a:t>4b</a:t>
            </a:r>
            <a:r>
              <a:rPr lang="en-US" altLang="en-US" sz="1200" dirty="0">
                <a:cs typeface="Arial" panose="020B0604020202020204" pitchFamily="34" charset="0"/>
              </a:rPr>
              <a:t>. Many secondary effects of COPD symptoms are due to their effects on mobility and limitation of activity.</a:t>
            </a:r>
            <a:r>
              <a:rPr lang="en-US" altLang="en-US" sz="1200" baseline="30000" dirty="0">
                <a:cs typeface="Arial" panose="020B0604020202020204" pitchFamily="34" charset="0"/>
              </a:rPr>
              <a:t>6</a:t>
            </a:r>
            <a:r>
              <a:rPr lang="en-US" altLang="en-US" sz="1200" dirty="0">
                <a:cs typeface="Arial" panose="020B0604020202020204" pitchFamily="34" charset="0"/>
              </a:rPr>
              <a:t> This leads to a worsening of the disease and, ultimately, the patient’s </a:t>
            </a:r>
            <a:r>
              <a:rPr lang="en-US" altLang="en-US" sz="1200" dirty="0" err="1">
                <a:cs typeface="Arial" panose="020B0604020202020204" pitchFamily="34" charset="0"/>
              </a:rPr>
              <a:t>HRQoL</a:t>
            </a:r>
            <a:r>
              <a:rPr lang="en-US" altLang="en-US" sz="1200" dirty="0">
                <a:cs typeface="Arial" panose="020B0604020202020204" pitchFamily="34" charset="0"/>
              </a:rPr>
              <a:t> (Health Related Quality of Life) suffers.</a:t>
            </a:r>
            <a:r>
              <a:rPr lang="en-US" altLang="en-US" sz="1200" baseline="30000" dirty="0">
                <a:cs typeface="Arial" panose="020B0604020202020204" pitchFamily="34" charset="0"/>
              </a:rPr>
              <a:t>6</a:t>
            </a:r>
          </a:p>
          <a:p>
            <a:pPr marL="228600" indent="-228600">
              <a:lnSpc>
                <a:spcPct val="50000"/>
              </a:lnSpc>
            </a:pPr>
            <a:endParaRPr lang="en-US" altLang="en-US" sz="1200" b="1" i="1" dirty="0">
              <a:cs typeface="Arial" panose="020B0604020202020204" pitchFamily="34" charset="0"/>
            </a:endParaRPr>
          </a:p>
          <a:p>
            <a:pPr marL="228600" indent="-228600">
              <a:lnSpc>
                <a:spcPct val="80000"/>
              </a:lnSpc>
            </a:pPr>
            <a:r>
              <a:rPr lang="en-GB" altLang="en-US" sz="1050" b="1" dirty="0">
                <a:cs typeface="Arial" panose="020B0604020202020204" pitchFamily="34" charset="0"/>
              </a:rPr>
              <a:t>References:</a:t>
            </a:r>
          </a:p>
          <a:p>
            <a:pPr marL="228600" indent="-228600">
              <a:lnSpc>
                <a:spcPct val="80000"/>
              </a:lnSpc>
            </a:pPr>
            <a:r>
              <a:rPr lang="en-GB" altLang="en-US" sz="1050" dirty="0"/>
              <a:t>1.	</a:t>
            </a:r>
            <a:r>
              <a:rPr lang="en-US" altLang="en-US" sz="1050" dirty="0"/>
              <a:t>O'Donnell DE, Aaron S, Bourbeau J, et al. Canadian Thoracic Society recommendations for management of chronic obstructive pulmonary disease 2003. </a:t>
            </a:r>
            <a:r>
              <a:rPr lang="en-US" altLang="en-US" sz="1050" i="1" dirty="0"/>
              <a:t>Can Respir J</a:t>
            </a:r>
            <a:r>
              <a:rPr lang="en-US" altLang="en-US" sz="1050" dirty="0"/>
              <a:t>. 2003;10(Suppl A):13A. </a:t>
            </a:r>
          </a:p>
          <a:p>
            <a:pPr marL="228600" indent="-228600">
              <a:lnSpc>
                <a:spcPct val="80000"/>
              </a:lnSpc>
            </a:pPr>
            <a:r>
              <a:rPr lang="en-US" altLang="en-US" sz="1050" dirty="0"/>
              <a:t>2.	O'Donnell DE, </a:t>
            </a:r>
            <a:r>
              <a:rPr lang="en-GB" altLang="en-US" sz="1050" dirty="0"/>
              <a:t>W</a:t>
            </a:r>
            <a:r>
              <a:rPr lang="en-US" altLang="en-US" sz="1050" dirty="0"/>
              <a:t>ebb </a:t>
            </a:r>
            <a:r>
              <a:rPr lang="en-GB" altLang="en-US" sz="1050" dirty="0"/>
              <a:t>K</a:t>
            </a:r>
            <a:r>
              <a:rPr lang="en-US" altLang="en-US" sz="1050" dirty="0"/>
              <a:t>. The etiology of dyspnea during exercise in COPD. Pulmonary and Critical Care Update 14</a:t>
            </a:r>
            <a:r>
              <a:rPr lang="en-GB" altLang="en-US" sz="1050" dirty="0"/>
              <a:t>, </a:t>
            </a:r>
            <a:r>
              <a:rPr lang="en-US" altLang="en-US" sz="1050" dirty="0"/>
              <a:t>Lesson 15</a:t>
            </a:r>
            <a:r>
              <a:rPr lang="en-GB" altLang="en-US" sz="1050" dirty="0"/>
              <a:t>. h</a:t>
            </a:r>
            <a:r>
              <a:rPr lang="en-US" altLang="en-US" sz="1050" dirty="0"/>
              <a:t>ttp://www.chestnet.org/downloads/education/online/Vol14_13_18.pdf. </a:t>
            </a:r>
            <a:r>
              <a:rPr lang="en-GB" altLang="en-US" sz="1050" dirty="0"/>
              <a:t>Accessed February 24, 2004.</a:t>
            </a:r>
          </a:p>
          <a:p>
            <a:pPr marL="228600" indent="-228600">
              <a:lnSpc>
                <a:spcPct val="80000"/>
              </a:lnSpc>
            </a:pPr>
            <a:r>
              <a:rPr lang="en-US" altLang="en-US" sz="1050" dirty="0"/>
              <a:t>3.	</a:t>
            </a:r>
            <a:r>
              <a:rPr lang="en-GB" altLang="en-US" sz="1050" dirty="0">
                <a:cs typeface="Times New Roman" panose="02020603050405020304" pitchFamily="18" charset="0"/>
              </a:rPr>
              <a:t>Calverley PMA</a:t>
            </a:r>
            <a:r>
              <a:rPr lang="en-US" altLang="en-US" sz="1050" dirty="0"/>
              <a:t>, Chapter 16: Ventilatory control and breathlessness. In: Calverley PMA, </a:t>
            </a:r>
            <a:r>
              <a:rPr lang="en-US" altLang="en-US" sz="1050" dirty="0" err="1"/>
              <a:t>MacNee</a:t>
            </a:r>
            <a:r>
              <a:rPr lang="en-US" altLang="en-US" sz="1050" dirty="0"/>
              <a:t> W, Pride NB (eds). </a:t>
            </a:r>
            <a:r>
              <a:rPr lang="en-US" altLang="en-US" sz="1050" i="1" dirty="0"/>
              <a:t>Chronic Obstructive  Pulmonary Disease</a:t>
            </a:r>
            <a:r>
              <a:rPr lang="en-US" altLang="en-US" sz="1050" dirty="0"/>
              <a:t>, 2</a:t>
            </a:r>
            <a:r>
              <a:rPr lang="en-US" altLang="en-US" sz="1050" baseline="30000" dirty="0"/>
              <a:t>nd</a:t>
            </a:r>
            <a:r>
              <a:rPr lang="en-US" altLang="en-US" sz="1050" dirty="0"/>
              <a:t> edition. London: Arnold; pp.479-489.</a:t>
            </a:r>
          </a:p>
          <a:p>
            <a:pPr marL="228600" indent="-228600">
              <a:lnSpc>
                <a:spcPct val="80000"/>
              </a:lnSpc>
            </a:pPr>
            <a:r>
              <a:rPr lang="en-GB" altLang="en-US" sz="1050" dirty="0">
                <a:cs typeface="Times New Roman" panose="02020603050405020304" pitchFamily="18" charset="0"/>
              </a:rPr>
              <a:t>4.	Global Initiative for Chronic Obstructive Lung Disease. Global strategy for the diagnosis, management, and prevention of chronic obstructive pulmonary disease. NHLBI/WHO workshop report. http://www.goldcopd.com/workshop/toc.html. Accessed November 14, 2003. (a) Component 1: Assess and Monitor Disease. pg. 4 of 16. (b) Adapted from Component 3: Management of Stable COPD. pg. 14 of 29.</a:t>
            </a:r>
          </a:p>
          <a:p>
            <a:pPr marL="228600" indent="-228600">
              <a:lnSpc>
                <a:spcPct val="80000"/>
              </a:lnSpc>
            </a:pPr>
            <a:r>
              <a:rPr lang="en-US" altLang="en-US" sz="1050" dirty="0"/>
              <a:t>5.	Mahler DA, </a:t>
            </a:r>
            <a:r>
              <a:rPr lang="en-US" altLang="en-US" sz="1050" dirty="0" err="1"/>
              <a:t>Harver</a:t>
            </a:r>
            <a:r>
              <a:rPr lang="en-US" altLang="en-US" sz="1050" dirty="0"/>
              <a:t> A.  A factor analysis of dyspnea ratings, respiratory muscle strength, and lung function in patients with chronic obstructive pulmonary disease. </a:t>
            </a:r>
            <a:r>
              <a:rPr lang="en-US" altLang="en-US" sz="1050" i="1" dirty="0"/>
              <a:t>Am Rev Respir Dis.</a:t>
            </a:r>
            <a:r>
              <a:rPr lang="en-US" altLang="en-US" sz="1050" dirty="0"/>
              <a:t> 1992;145:467-470. </a:t>
            </a:r>
          </a:p>
          <a:p>
            <a:pPr marL="228600" indent="-228600">
              <a:lnSpc>
                <a:spcPct val="80000"/>
              </a:lnSpc>
            </a:pPr>
            <a:r>
              <a:rPr lang="en-US" altLang="en-US" sz="1050" dirty="0"/>
              <a:t>6.	Jones PW. Chapter 31: Health Status. In: Calverley PMA, </a:t>
            </a:r>
            <a:r>
              <a:rPr lang="en-US" altLang="en-US" sz="1050" dirty="0" err="1"/>
              <a:t>MacNee</a:t>
            </a:r>
            <a:r>
              <a:rPr lang="en-US" altLang="en-US" sz="1050" dirty="0"/>
              <a:t> W, Pride NB (eds). </a:t>
            </a:r>
            <a:r>
              <a:rPr lang="en-US" altLang="en-US" sz="1050" i="1" dirty="0"/>
              <a:t>Chronic Obstructive Pulmonary Disease</a:t>
            </a:r>
            <a:r>
              <a:rPr lang="en-US" altLang="en-US" sz="1050" dirty="0"/>
              <a:t>, 2</a:t>
            </a:r>
            <a:r>
              <a:rPr lang="en-US" altLang="en-US" sz="1050" baseline="30000" dirty="0"/>
              <a:t>nd </a:t>
            </a:r>
            <a:r>
              <a:rPr lang="en-US" altLang="en-US" sz="1050" dirty="0"/>
              <a:t>edition. London: Arnold; pp.479-489. (a) pg. 480, (b) pg. 479 Fig. 31.1</a:t>
            </a:r>
            <a:endParaRPr lang="en-GB" altLang="en-US" sz="1050" dirty="0">
              <a:cs typeface="Times New Roman" panose="02020603050405020304" pitchFamily="18" charset="0"/>
            </a:endParaRPr>
          </a:p>
          <a:p>
            <a:pPr marL="228600" indent="-228600">
              <a:lnSpc>
                <a:spcPct val="80000"/>
              </a:lnSpc>
            </a:pPr>
            <a:endParaRPr lang="en-US" altLang="en-US" sz="1050" dirty="0"/>
          </a:p>
          <a:p>
            <a:endParaRPr lang="en-US" dirty="0"/>
          </a:p>
        </p:txBody>
      </p:sp>
    </p:spTree>
    <p:extLst>
      <p:ext uri="{BB962C8B-B14F-4D97-AF65-F5344CB8AC3E}">
        <p14:creationId xmlns:p14="http://schemas.microsoft.com/office/powerpoint/2010/main" val="4176713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723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0900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4280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460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buFontTx/>
              <a:buChar char="•"/>
            </a:pPr>
            <a:r>
              <a:rPr lang="en-US" sz="900" dirty="0">
                <a:latin typeface="Times New Roman" charset="0"/>
                <a:ea typeface="ＭＳ Ｐゴシック" charset="-128"/>
              </a:rPr>
              <a:t>Surgical Approach:</a:t>
            </a:r>
          </a:p>
          <a:p>
            <a:pPr lvl="1">
              <a:lnSpc>
                <a:spcPct val="80000"/>
              </a:lnSpc>
              <a:buFontTx/>
              <a:buChar char="•"/>
            </a:pPr>
            <a:r>
              <a:rPr lang="en-US" sz="900" dirty="0">
                <a:latin typeface="Times New Roman" charset="0"/>
                <a:ea typeface="ＭＳ Ｐゴシック" charset="-128"/>
              </a:rPr>
              <a:t>Bilateral approach</a:t>
            </a:r>
          </a:p>
          <a:p>
            <a:pPr lvl="1">
              <a:lnSpc>
                <a:spcPct val="80000"/>
              </a:lnSpc>
              <a:buFontTx/>
              <a:buChar char="•"/>
            </a:pPr>
            <a:r>
              <a:rPr lang="en-US" sz="900" dirty="0">
                <a:latin typeface="Times New Roman" charset="0"/>
                <a:ea typeface="ＭＳ Ｐゴシック" charset="-128"/>
              </a:rPr>
              <a:t>Median sternotomy</a:t>
            </a:r>
          </a:p>
          <a:p>
            <a:pPr lvl="1">
              <a:lnSpc>
                <a:spcPct val="80000"/>
              </a:lnSpc>
              <a:buFontTx/>
              <a:buChar char="•"/>
            </a:pPr>
            <a:r>
              <a:rPr lang="en-US" sz="900" dirty="0">
                <a:latin typeface="Times New Roman" charset="0"/>
                <a:ea typeface="ＭＳ Ｐゴシック" charset="-128"/>
              </a:rPr>
              <a:t>Cardiopulmonary bypass</a:t>
            </a:r>
          </a:p>
          <a:p>
            <a:pPr lvl="1">
              <a:lnSpc>
                <a:spcPct val="80000"/>
              </a:lnSpc>
              <a:buFontTx/>
              <a:buChar char="•"/>
            </a:pPr>
            <a:r>
              <a:rPr lang="en-US" sz="900" dirty="0">
                <a:latin typeface="Times New Roman" charset="0"/>
                <a:ea typeface="ＭＳ Ｐゴシック" charset="-128"/>
              </a:rPr>
              <a:t>Deep </a:t>
            </a:r>
            <a:r>
              <a:rPr lang="en-US" sz="900" dirty="0" err="1">
                <a:latin typeface="Times New Roman" charset="0"/>
                <a:ea typeface="ＭＳ Ｐゴシック" charset="-128"/>
              </a:rPr>
              <a:t>hypothemia</a:t>
            </a:r>
            <a:endParaRPr lang="en-US" sz="900" dirty="0">
              <a:latin typeface="Times New Roman" charset="0"/>
              <a:ea typeface="ＭＳ Ｐゴシック" charset="-128"/>
            </a:endParaRPr>
          </a:p>
          <a:p>
            <a:pPr lvl="1">
              <a:lnSpc>
                <a:spcPct val="80000"/>
              </a:lnSpc>
              <a:buFontTx/>
              <a:buChar char="•"/>
            </a:pPr>
            <a:r>
              <a:rPr lang="en-US" sz="900" dirty="0">
                <a:latin typeface="Times New Roman" charset="0"/>
                <a:ea typeface="ＭＳ Ｐゴシック" charset="-128"/>
              </a:rPr>
              <a:t>Circulatory arrest</a:t>
            </a:r>
          </a:p>
          <a:p>
            <a:pPr>
              <a:lnSpc>
                <a:spcPct val="80000"/>
              </a:lnSpc>
              <a:buFontTx/>
              <a:buChar char="•"/>
            </a:pPr>
            <a:r>
              <a:rPr lang="en-US" sz="900" dirty="0">
                <a:latin typeface="Times New Roman" charset="0"/>
                <a:ea typeface="ＭＳ Ｐゴシック" charset="-128"/>
              </a:rPr>
              <a:t>Removal of all thrombotic material is crucial</a:t>
            </a:r>
          </a:p>
          <a:p>
            <a:pPr>
              <a:lnSpc>
                <a:spcPct val="80000"/>
              </a:lnSpc>
              <a:buFontTx/>
              <a:buChar char="•"/>
            </a:pPr>
            <a:r>
              <a:rPr lang="en-US" sz="900" dirty="0">
                <a:latin typeface="Times New Roman" charset="0"/>
                <a:ea typeface="ＭＳ Ｐゴシック" charset="-128"/>
              </a:rPr>
              <a:t>Criteria for surgical intervention – from ACCP clinical guidelines:</a:t>
            </a:r>
          </a:p>
          <a:p>
            <a:pPr lvl="1">
              <a:lnSpc>
                <a:spcPct val="80000"/>
              </a:lnSpc>
              <a:buFontTx/>
              <a:buChar char="•"/>
            </a:pPr>
            <a:r>
              <a:rPr lang="en-US" sz="900" dirty="0">
                <a:latin typeface="Times New Roman" charset="0"/>
                <a:ea typeface="ＭＳ Ｐゴシック" charset="-128"/>
              </a:rPr>
              <a:t>NYHA FC II or IV</a:t>
            </a:r>
          </a:p>
          <a:p>
            <a:pPr lvl="1">
              <a:lnSpc>
                <a:spcPct val="80000"/>
              </a:lnSpc>
              <a:buFontTx/>
              <a:buChar char="•"/>
            </a:pPr>
            <a:r>
              <a:rPr lang="en-US" sz="900" dirty="0">
                <a:latin typeface="Times New Roman" charset="0"/>
                <a:ea typeface="ＭＳ Ｐゴシック" charset="-128"/>
              </a:rPr>
              <a:t>Preoperative PVR &gt; 300</a:t>
            </a:r>
          </a:p>
          <a:p>
            <a:pPr lvl="1">
              <a:lnSpc>
                <a:spcPct val="80000"/>
              </a:lnSpc>
              <a:buFontTx/>
              <a:buChar char="•"/>
            </a:pPr>
            <a:r>
              <a:rPr lang="en-US" sz="900" dirty="0">
                <a:latin typeface="Times New Roman" charset="0"/>
                <a:ea typeface="ＭＳ Ｐゴシック" charset="-128"/>
              </a:rPr>
              <a:t>Surgically accessible thrombus in main lobar or segmental PA</a:t>
            </a:r>
          </a:p>
          <a:p>
            <a:pPr lvl="1">
              <a:lnSpc>
                <a:spcPct val="80000"/>
              </a:lnSpc>
              <a:buFontTx/>
              <a:buChar char="•"/>
            </a:pPr>
            <a:r>
              <a:rPr lang="en-US" sz="900" dirty="0">
                <a:latin typeface="Times New Roman" charset="0"/>
                <a:ea typeface="ＭＳ Ｐゴシック" charset="-128"/>
              </a:rPr>
              <a:t>No severe comorbidities</a:t>
            </a:r>
          </a:p>
          <a:p>
            <a:pPr>
              <a:lnSpc>
                <a:spcPct val="80000"/>
              </a:lnSpc>
              <a:buFontTx/>
              <a:buChar char="•"/>
            </a:pPr>
            <a:r>
              <a:rPr lang="en-US" sz="900" dirty="0">
                <a:latin typeface="Times New Roman" charset="0"/>
                <a:ea typeface="ＭＳ Ｐゴシック" charset="-128"/>
              </a:rPr>
              <a:t>Major reasons for rejection of interventions are severe comorbidity and significant distal disease with excessive PH</a:t>
            </a:r>
          </a:p>
          <a:p>
            <a:pPr>
              <a:lnSpc>
                <a:spcPct val="80000"/>
              </a:lnSpc>
              <a:buFontTx/>
              <a:buChar char="•"/>
            </a:pPr>
            <a:r>
              <a:rPr lang="en-US" sz="900" dirty="0">
                <a:latin typeface="Times New Roman" charset="0"/>
                <a:ea typeface="ＭＳ Ｐゴシック" charset="-128"/>
              </a:rPr>
              <a:t>CTEPH pts are classified into four types – type 1 (fresh thrombus), type 2 (intimal thickening and fibrosis proximal to the segmental arteries), type 3 (disease with distal segmental arteries only), type 4 (distal arteriolar vasculopathy without visible  thromboembolic disease)  This is intraoperative and does not help select surgical candidates.</a:t>
            </a:r>
          </a:p>
          <a:p>
            <a:pPr>
              <a:lnSpc>
                <a:spcPct val="80000"/>
              </a:lnSpc>
              <a:buFontTx/>
              <a:buChar char="•"/>
            </a:pPr>
            <a:r>
              <a:rPr lang="en-US" sz="900" dirty="0">
                <a:latin typeface="Times New Roman" charset="0"/>
                <a:ea typeface="ＭＳ Ｐゴシック" charset="-128"/>
              </a:rPr>
              <a:t>Postoperative management and Complications</a:t>
            </a:r>
          </a:p>
          <a:p>
            <a:pPr lvl="1">
              <a:lnSpc>
                <a:spcPct val="80000"/>
              </a:lnSpc>
              <a:buFontTx/>
              <a:buChar char="•"/>
            </a:pPr>
            <a:r>
              <a:rPr lang="en-US" sz="900" dirty="0">
                <a:latin typeface="Times New Roman" charset="0"/>
                <a:ea typeface="ＭＳ Ｐゴシック" charset="-128"/>
              </a:rPr>
              <a:t>Most important is postoperative PH.  Seen in approx. 10% of pts. Due to </a:t>
            </a:r>
            <a:r>
              <a:rPr lang="en-US" sz="900" dirty="0" err="1">
                <a:latin typeface="Times New Roman" charset="0"/>
                <a:ea typeface="ＭＳ Ｐゴシック" charset="-128"/>
              </a:rPr>
              <a:t>inadequat</a:t>
            </a:r>
            <a:r>
              <a:rPr lang="en-US" sz="900" dirty="0">
                <a:latin typeface="Times New Roman" charset="0"/>
                <a:ea typeface="ＭＳ Ｐゴシック" charset="-128"/>
              </a:rPr>
              <a:t> removal of distal thrombotic pathology, or secondary vasculopathy (small-vessel) and can lead to RVF.</a:t>
            </a:r>
          </a:p>
          <a:p>
            <a:pPr lvl="1">
              <a:lnSpc>
                <a:spcPct val="80000"/>
              </a:lnSpc>
              <a:buFontTx/>
              <a:buChar char="•"/>
            </a:pPr>
            <a:r>
              <a:rPr lang="en-US" sz="900" dirty="0">
                <a:latin typeface="Times New Roman" charset="0"/>
                <a:ea typeface="ＭＳ Ｐゴシック" charset="-128"/>
              </a:rPr>
              <a:t>Reperfusion edema </a:t>
            </a:r>
          </a:p>
          <a:p>
            <a:pPr>
              <a:lnSpc>
                <a:spcPct val="80000"/>
              </a:lnSpc>
              <a:buFontTx/>
              <a:buChar char="•"/>
            </a:pPr>
            <a:r>
              <a:rPr lang="en-US" sz="900" dirty="0">
                <a:latin typeface="Times New Roman" charset="0"/>
                <a:ea typeface="ＭＳ Ｐゴシック" charset="-128"/>
              </a:rPr>
              <a:t>Postoperative Outcome:</a:t>
            </a:r>
          </a:p>
          <a:p>
            <a:pPr lvl="1">
              <a:lnSpc>
                <a:spcPct val="80000"/>
              </a:lnSpc>
              <a:buFontTx/>
              <a:buChar char="•"/>
            </a:pPr>
            <a:r>
              <a:rPr lang="en-US" sz="900" dirty="0">
                <a:latin typeface="Times New Roman" charset="0"/>
                <a:ea typeface="ＭＳ Ｐゴシック" charset="-128"/>
              </a:rPr>
              <a:t>Mortality rates range from 4 to 24%</a:t>
            </a:r>
          </a:p>
          <a:p>
            <a:pPr lvl="1">
              <a:lnSpc>
                <a:spcPct val="80000"/>
              </a:lnSpc>
              <a:buFontTx/>
              <a:buChar char="•"/>
            </a:pPr>
            <a:r>
              <a:rPr lang="en-US" sz="900" dirty="0">
                <a:latin typeface="Times New Roman" charset="0"/>
                <a:ea typeface="ＭＳ Ｐゴシック" charset="-128"/>
              </a:rPr>
              <a:t>Persistent PH is the principal cause</a:t>
            </a:r>
          </a:p>
          <a:p>
            <a:pPr lvl="1">
              <a:lnSpc>
                <a:spcPct val="80000"/>
              </a:lnSpc>
              <a:buFontTx/>
              <a:buChar char="•"/>
            </a:pPr>
            <a:r>
              <a:rPr lang="en-US" sz="900" dirty="0">
                <a:latin typeface="Times New Roman" charset="0"/>
                <a:ea typeface="ＭＳ Ｐゴシック" charset="-128"/>
              </a:rPr>
              <a:t>Followed by pulmonary edema and pneumopathy</a:t>
            </a:r>
          </a:p>
          <a:p>
            <a:pPr lvl="1">
              <a:lnSpc>
                <a:spcPct val="80000"/>
              </a:lnSpc>
              <a:buFontTx/>
              <a:buChar char="•"/>
            </a:pPr>
            <a:r>
              <a:rPr lang="en-US" sz="900" dirty="0">
                <a:latin typeface="Times New Roman" charset="0"/>
                <a:ea typeface="ＭＳ Ｐゴシック" charset="-128"/>
              </a:rPr>
              <a:t>Survival rate for PEA appears to be superior to  that of lung transplantation for CTEPH</a:t>
            </a:r>
          </a:p>
        </p:txBody>
      </p:sp>
    </p:spTree>
    <p:extLst>
      <p:ext uri="{BB962C8B-B14F-4D97-AF65-F5344CB8AC3E}">
        <p14:creationId xmlns:p14="http://schemas.microsoft.com/office/powerpoint/2010/main" val="2661651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7300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968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202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3771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7927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aseline="0" dirty="0"/>
              <a:t>https://register.gotowebinar.com/register/5061842984723377419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F0A1-1E40-E24E-A78B-8D9FD477D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1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06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414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Borderline LAD</a:t>
            </a:r>
          </a:p>
          <a:p>
            <a:r>
              <a:rPr lang="en-US" dirty="0"/>
              <a:t>LAE</a:t>
            </a:r>
          </a:p>
          <a:p>
            <a:r>
              <a:rPr lang="en-US" dirty="0"/>
              <a:t>RVH</a:t>
            </a:r>
          </a:p>
        </p:txBody>
      </p:sp>
    </p:spTree>
    <p:extLst>
      <p:ext uri="{BB962C8B-B14F-4D97-AF65-F5344CB8AC3E}">
        <p14:creationId xmlns:p14="http://schemas.microsoft.com/office/powerpoint/2010/main" val="1202357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5494-F4C9-4690-A235-B6B3FDA07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F84D9-42DE-4CC3-A53F-605D7A152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BE54CD-F32D-4F6E-8244-C9CE2DC486C3}"/>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2C290070-1140-4521-96C8-EFC4AA62F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4F92A-E2DB-4A51-B597-6491AD91BB4D}"/>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C3983442-3FA0-4C3E-8E11-FCD9CAF6B579}"/>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11D29A11-355B-416D-A427-1E1A2BCF160B}"/>
              </a:ext>
            </a:extLst>
          </p:cNvPr>
          <p:cNvSpPr/>
          <p:nvPr userDrawn="1"/>
        </p:nvSpPr>
        <p:spPr>
          <a:xfrm>
            <a:off x="0" y="0"/>
            <a:ext cx="12192000" cy="270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A picture containing drawing&#10;&#10;Description automatically generated">
            <a:extLst>
              <a:ext uri="{FF2B5EF4-FFF2-40B4-BE49-F238E27FC236}">
                <a16:creationId xmlns:a16="http://schemas.microsoft.com/office/drawing/2014/main" id="{499A3856-6A6B-45B3-99EB-8AC0295F3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320" y="4981742"/>
            <a:ext cx="2545712" cy="1122166"/>
          </a:xfrm>
          <a:prstGeom prst="rect">
            <a:avLst/>
          </a:prstGeom>
        </p:spPr>
      </p:pic>
    </p:spTree>
    <p:extLst>
      <p:ext uri="{BB962C8B-B14F-4D97-AF65-F5344CB8AC3E}">
        <p14:creationId xmlns:p14="http://schemas.microsoft.com/office/powerpoint/2010/main" val="394454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2402-0CBA-4D77-8072-7DA981E38C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9B1C6-8DD4-4367-AE33-D4CD3311A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C6487-E377-4514-97EF-BFDE122033E3}"/>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D2759CDA-2710-4225-AEB6-5C08A89DE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D05FC-6954-4D53-B740-9D66F10731F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26057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215E9-7822-4F4C-94D1-B73651669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C7000-E170-4BFC-8FF2-45754C707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C70A6-9DCC-447B-90D7-357F982EA3CB}"/>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D54F9BB0-3FEB-4D0A-8FAE-748FD00F2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A22F6-A19E-4A93-9003-86C5436B952A}"/>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3285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DC08-DEF2-4DB0-9DF7-EBBFB1C2A580}"/>
              </a:ext>
            </a:extLst>
          </p:cNvPr>
          <p:cNvSpPr>
            <a:spLocks noGrp="1"/>
          </p:cNvSpPr>
          <p:nvPr>
            <p:ph type="title"/>
          </p:nvPr>
        </p:nvSpPr>
        <p:spPr>
          <a:xfrm>
            <a:off x="695400" y="365125"/>
            <a:ext cx="10801200" cy="975643"/>
          </a:xfrm>
        </p:spPr>
        <p:txBody>
          <a:bodyPr>
            <a:normAutofit/>
          </a:bodyPr>
          <a:lstStyle>
            <a:lvl1pPr>
              <a:defRPr sz="4000" b="1">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EE70F4-EDB6-4A3D-A9E7-13C4A4F0147F}"/>
              </a:ext>
            </a:extLst>
          </p:cNvPr>
          <p:cNvSpPr>
            <a:spLocks noGrp="1"/>
          </p:cNvSpPr>
          <p:nvPr>
            <p:ph idx="1"/>
          </p:nvPr>
        </p:nvSpPr>
        <p:spPr>
          <a:xfrm>
            <a:off x="695400" y="1484784"/>
            <a:ext cx="10801200" cy="4692179"/>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F56523-78FC-4D37-B6CE-DF284107F58D}"/>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FFC69CC9-0BFE-4FF6-9ED0-C228547C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DF5EF-5F55-4D54-9EF4-1D819ACADB5A}"/>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7" name="Rectangle 6">
            <a:extLst>
              <a:ext uri="{FF2B5EF4-FFF2-40B4-BE49-F238E27FC236}">
                <a16:creationId xmlns:a16="http://schemas.microsoft.com/office/drawing/2014/main" id="{D1AFC6F8-4650-447A-B8F8-5C13E175E952}"/>
              </a:ext>
            </a:extLst>
          </p:cNvPr>
          <p:cNvSpPr/>
          <p:nvPr userDrawn="1"/>
        </p:nvSpPr>
        <p:spPr>
          <a:xfrm>
            <a:off x="0" y="6337300"/>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A picture containing drawing&#10;&#10;Description automatically generated">
            <a:extLst>
              <a:ext uri="{FF2B5EF4-FFF2-40B4-BE49-F238E27FC236}">
                <a16:creationId xmlns:a16="http://schemas.microsoft.com/office/drawing/2014/main" id="{1217EB6C-DDC8-4FF2-B53A-1891581A91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11" name="TextBox 10">
            <a:extLst>
              <a:ext uri="{FF2B5EF4-FFF2-40B4-BE49-F238E27FC236}">
                <a16:creationId xmlns:a16="http://schemas.microsoft.com/office/drawing/2014/main" id="{72C836E7-F5EB-4CEE-AE10-36D5F2A0BB81}"/>
              </a:ext>
            </a:extLst>
          </p:cNvPr>
          <p:cNvSpPr txBox="1"/>
          <p:nvPr userDrawn="1"/>
        </p:nvSpPr>
        <p:spPr>
          <a:xfrm>
            <a:off x="184448" y="6401971"/>
            <a:ext cx="7316216" cy="276999"/>
          </a:xfrm>
          <a:prstGeom prst="rect">
            <a:avLst/>
          </a:prstGeom>
          <a:noFill/>
        </p:spPr>
        <p:txBody>
          <a:bodyPr wrap="square" rtlCol="0">
            <a:spAutoFit/>
          </a:bodyPr>
          <a:lstStyle/>
          <a:p>
            <a:r>
              <a:rPr lang="en-CA" sz="1200" b="1" dirty="0">
                <a:effectLst>
                  <a:glow rad="101600">
                    <a:schemeClr val="bg1">
                      <a:alpha val="60000"/>
                    </a:schemeClr>
                  </a:glow>
                </a:effectLst>
                <a:latin typeface="Arial Nova Cond" panose="020B0506020202020204" pitchFamily="34" charset="0"/>
              </a:rPr>
              <a:t>Hirani, Brunner et.al., </a:t>
            </a:r>
            <a:r>
              <a:rPr lang="en-CA" sz="1200" b="1" i="1" dirty="0">
                <a:effectLst>
                  <a:glow rad="101600">
                    <a:schemeClr val="bg1">
                      <a:alpha val="60000"/>
                    </a:schemeClr>
                  </a:glow>
                </a:effectLst>
                <a:latin typeface="Arial Nova Cond" panose="020B0506020202020204" pitchFamily="34" charset="0"/>
              </a:rPr>
              <a:t>Canadian Journal of Cardiology</a:t>
            </a:r>
            <a:r>
              <a:rPr lang="en-CA" sz="1200" b="1" dirty="0">
                <a:effectLst>
                  <a:glow rad="101600">
                    <a:schemeClr val="bg1">
                      <a:alpha val="60000"/>
                    </a:schemeClr>
                  </a:glow>
                </a:effectLst>
                <a:latin typeface="Arial Nova Cond" panose="020B0506020202020204" pitchFamily="34" charset="0"/>
              </a:rPr>
              <a:t>: https://doi.org/10.1016/j.cjca.2019.11.041</a:t>
            </a:r>
          </a:p>
        </p:txBody>
      </p:sp>
      <p:sp>
        <p:nvSpPr>
          <p:cNvPr id="12" name="TextBox 11">
            <a:extLst>
              <a:ext uri="{FF2B5EF4-FFF2-40B4-BE49-F238E27FC236}">
                <a16:creationId xmlns:a16="http://schemas.microsoft.com/office/drawing/2014/main" id="{084BA890-1621-4299-9E40-3A4B2F53DF0F}"/>
              </a:ext>
            </a:extLst>
          </p:cNvPr>
          <p:cNvSpPr txBox="1"/>
          <p:nvPr userDrawn="1"/>
        </p:nvSpPr>
        <p:spPr>
          <a:xfrm>
            <a:off x="7957864" y="6401971"/>
            <a:ext cx="4114800" cy="276999"/>
          </a:xfrm>
          <a:prstGeom prst="rect">
            <a:avLst/>
          </a:prstGeom>
          <a:noFill/>
        </p:spPr>
        <p:txBody>
          <a:bodyPr wrap="square" rtlCol="0">
            <a:spAutoFit/>
          </a:bodyPr>
          <a:lstStyle/>
          <a:p>
            <a:pPr algn="r"/>
            <a:r>
              <a:rPr lang="en-US" sz="1200" b="1" dirty="0">
                <a:effectLst>
                  <a:glow rad="101600">
                    <a:schemeClr val="bg1">
                      <a:alpha val="60000"/>
                    </a:schemeClr>
                  </a:glow>
                </a:effectLst>
                <a:latin typeface="Arial Nova Cond" panose="020B0506020202020204" pitchFamily="34" charset="0"/>
              </a:rPr>
              <a:t>© Canadian Cardiovascular Society. 2021. All rights reserved. </a:t>
            </a:r>
          </a:p>
        </p:txBody>
      </p:sp>
    </p:spTree>
    <p:extLst>
      <p:ext uri="{BB962C8B-B14F-4D97-AF65-F5344CB8AC3E}">
        <p14:creationId xmlns:p14="http://schemas.microsoft.com/office/powerpoint/2010/main" val="87547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817B-1A89-410D-8EB0-3FB40F3EF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1A283-86C6-4AD4-9E00-D8697560B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AF0AC-4A38-474E-84B8-A968B97D0F1E}"/>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6DF2996D-888B-4AD5-B446-157C56AA5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CC1F1-0501-41B7-917E-C30906FC4D60}"/>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257984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18C-30DD-4665-B5F8-214A2A9E5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A605A-9DBE-4413-942F-1CF238F81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E6197-0CF5-4B6D-B547-951472DC7D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362A8-4B45-422A-B892-D8D545102BF3}"/>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6" name="Footer Placeholder 5">
            <a:extLst>
              <a:ext uri="{FF2B5EF4-FFF2-40B4-BE49-F238E27FC236}">
                <a16:creationId xmlns:a16="http://schemas.microsoft.com/office/drawing/2014/main" id="{AB7C8096-D90D-445A-810D-4325AE02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14F71-9ECE-4C1D-A221-905464FA189D}"/>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82917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0BB3-6D98-4529-8730-0EFB2F579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9243D-0438-4D34-9B2B-6E6BF6510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79F6A-DAD3-4DE5-ABF7-031225ED9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161C1-1882-42AC-B4FA-45BB0F966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CE90B-8995-41DD-87A6-903B74B3D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ADE7B-6AA3-4437-B497-6CFDB8403105}"/>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8" name="Footer Placeholder 7">
            <a:extLst>
              <a:ext uri="{FF2B5EF4-FFF2-40B4-BE49-F238E27FC236}">
                <a16:creationId xmlns:a16="http://schemas.microsoft.com/office/drawing/2014/main" id="{F216F50F-8450-4763-8FD9-A52BEBF77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560C7-6CF0-4871-9191-A16460F59689}"/>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62121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36B6-F6D4-465E-A155-0D1A7868A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8FB20-9DE0-4986-A4FD-D9631A22B7D8}"/>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4" name="Footer Placeholder 3">
            <a:extLst>
              <a:ext uri="{FF2B5EF4-FFF2-40B4-BE49-F238E27FC236}">
                <a16:creationId xmlns:a16="http://schemas.microsoft.com/office/drawing/2014/main" id="{C1D48EC9-D151-4BC0-85B6-9864B8E19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5ACEB-AC6E-4AF7-8A06-43E2C4FDFF66}"/>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9336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14496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3468-B67E-409D-939B-B7B3FD857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150CB-F9DC-499A-87E5-EA17620DE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0457D-998C-4DF5-B34D-CA24CA680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4C8A9-4E3A-43BF-BA60-0243556AAABC}"/>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6" name="Footer Placeholder 5">
            <a:extLst>
              <a:ext uri="{FF2B5EF4-FFF2-40B4-BE49-F238E27FC236}">
                <a16:creationId xmlns:a16="http://schemas.microsoft.com/office/drawing/2014/main" id="{63D6EDC8-6661-44F7-A485-5DCE5CF29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DC28F-420A-4059-87B3-37646EF35D84}"/>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192845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BF20D3-0E47-4B29-92D9-0B4F026ADF82}"/>
              </a:ext>
            </a:extLst>
          </p:cNvPr>
          <p:cNvSpPr>
            <a:spLocks noGrp="1"/>
          </p:cNvSpPr>
          <p:nvPr>
            <p:ph type="dt" sz="half" idx="10"/>
          </p:nvPr>
        </p:nvSpPr>
        <p:spPr/>
        <p:txBody>
          <a:bodyPr/>
          <a:lstStyle/>
          <a:p>
            <a:fld id="{3B707E7A-5C33-4C90-B425-7AF183E50BFC}" type="datetimeFigureOut">
              <a:rPr lang="en-US" smtClean="0"/>
              <a:t>4/26/2021</a:t>
            </a:fld>
            <a:endParaRPr lang="en-US"/>
          </a:p>
        </p:txBody>
      </p:sp>
      <p:sp>
        <p:nvSpPr>
          <p:cNvPr id="6" name="Footer Placeholder 5">
            <a:extLst>
              <a:ext uri="{FF2B5EF4-FFF2-40B4-BE49-F238E27FC236}">
                <a16:creationId xmlns:a16="http://schemas.microsoft.com/office/drawing/2014/main" id="{C081D24F-7D91-4D5B-AD44-E7EE96E07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B547D-C572-40C3-BC76-7C6FCA343215}"/>
              </a:ext>
            </a:extLst>
          </p:cNvPr>
          <p:cNvSpPr>
            <a:spLocks noGrp="1"/>
          </p:cNvSpPr>
          <p:nvPr>
            <p:ph type="sldNum" sz="quarter" idx="12"/>
          </p:nvPr>
        </p:nvSpPr>
        <p:spPr/>
        <p:txBody>
          <a:bodyPr/>
          <a:lstStyle/>
          <a:p>
            <a:fld id="{22250B4F-F87F-4A41-89A1-72E4B44A6E18}" type="slidenum">
              <a:rPr lang="en-US" smtClean="0"/>
              <a:t>‹#›</a:t>
            </a:fld>
            <a:endParaRPr lang="en-US"/>
          </a:p>
        </p:txBody>
      </p:sp>
      <p:sp>
        <p:nvSpPr>
          <p:cNvPr id="18" name="Rectangle 17">
            <a:extLst>
              <a:ext uri="{FF2B5EF4-FFF2-40B4-BE49-F238E27FC236}">
                <a16:creationId xmlns:a16="http://schemas.microsoft.com/office/drawing/2014/main" id="{4EEDFDCC-0829-463D-93A2-F013D8697EE6}"/>
              </a:ext>
            </a:extLst>
          </p:cNvPr>
          <p:cNvSpPr/>
          <p:nvPr userDrawn="1"/>
        </p:nvSpPr>
        <p:spPr>
          <a:xfrm>
            <a:off x="0" y="6337300"/>
            <a:ext cx="12192000" cy="520700"/>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2EDB1DB-C9EF-4B68-9EE7-82D10964A788}"/>
              </a:ext>
            </a:extLst>
          </p:cNvPr>
          <p:cNvSpPr txBox="1"/>
          <p:nvPr userDrawn="1"/>
        </p:nvSpPr>
        <p:spPr>
          <a:xfrm>
            <a:off x="184448" y="6401971"/>
            <a:ext cx="11312152" cy="338554"/>
          </a:xfrm>
          <a:prstGeom prst="rect">
            <a:avLst/>
          </a:prstGeom>
          <a:noFill/>
        </p:spPr>
        <p:txBody>
          <a:bodyPr wrap="square" rtlCol="0">
            <a:spAutoFit/>
          </a:bodyPr>
          <a:lstStyle/>
          <a:p>
            <a:r>
              <a:rPr lang="en-CA" sz="1600" b="1" dirty="0">
                <a:effectLst>
                  <a:glow rad="101600">
                    <a:prstClr val="white">
                      <a:alpha val="60000"/>
                    </a:prstClr>
                  </a:glow>
                </a:effectLst>
                <a:latin typeface="Arial Nova Cond" panose="020B0506020202020204" pitchFamily="34" charset="0"/>
              </a:rPr>
              <a:t>CCS/CTS Pulmonary Hypertension Position Statement, DOI: https://doi.org/10.1016/j.cjca.2019.11.041</a:t>
            </a:r>
          </a:p>
        </p:txBody>
      </p:sp>
      <p:pic>
        <p:nvPicPr>
          <p:cNvPr id="21" name="Picture 20" descr="A close up of a logo&#10;&#10;Description automatically generated">
            <a:extLst>
              <a:ext uri="{FF2B5EF4-FFF2-40B4-BE49-F238E27FC236}">
                <a16:creationId xmlns:a16="http://schemas.microsoft.com/office/drawing/2014/main" id="{F10AD4EB-1052-4961-A9CF-3B2F32CDA7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Tree>
    <p:extLst>
      <p:ext uri="{BB962C8B-B14F-4D97-AF65-F5344CB8AC3E}">
        <p14:creationId xmlns:p14="http://schemas.microsoft.com/office/powerpoint/2010/main" val="409750555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1E2C3-B105-4A29-9701-6FB5E0182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F4EA2-E18D-46CA-B12D-16FC90EB7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DEE1B-27DC-4FC1-A2AD-3C85D5BCB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07E7A-5C33-4C90-B425-7AF183E50BFC}" type="datetimeFigureOut">
              <a:rPr lang="en-US" smtClean="0"/>
              <a:t>4/26/2021</a:t>
            </a:fld>
            <a:endParaRPr lang="en-US"/>
          </a:p>
        </p:txBody>
      </p:sp>
      <p:sp>
        <p:nvSpPr>
          <p:cNvPr id="5" name="Footer Placeholder 4">
            <a:extLst>
              <a:ext uri="{FF2B5EF4-FFF2-40B4-BE49-F238E27FC236}">
                <a16:creationId xmlns:a16="http://schemas.microsoft.com/office/drawing/2014/main" id="{AD1B1199-5546-4829-A68B-804CE6490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31D12-2863-4553-BE01-14D5A0903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50B4F-F87F-4A41-89A1-72E4B44A6E18}" type="slidenum">
              <a:rPr lang="en-US" smtClean="0"/>
              <a:t>‹#›</a:t>
            </a:fld>
            <a:endParaRPr lang="en-US"/>
          </a:p>
        </p:txBody>
      </p:sp>
    </p:spTree>
    <p:extLst>
      <p:ext uri="{BB962C8B-B14F-4D97-AF65-F5344CB8AC3E}">
        <p14:creationId xmlns:p14="http://schemas.microsoft.com/office/powerpoint/2010/main" val="817730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google.com/url?sa=i&amp;rct=j&amp;q=&amp;esrc=s&amp;source=images&amp;cd=&amp;cad=rja&amp;uact=8&amp;ved=2ahUKEwj8sKjovuHgAhUD6IMKHU4dBUcQjRx6BAgBEAU&amp;url=https://www.med-ed.virginia.edu/courses/rad/cxr/pathology2Bchest.html&amp;psig=AOvVaw2YcZD0MGopKY-AAHfPv4l4&amp;ust=1551548519236624" TargetMode="External"/><Relationship Id="rId7" Type="http://schemas.openxmlformats.org/officeDocument/2006/relationships/hyperlink" Target="https://www.google.com/url?sa=i&amp;rct=j&amp;q=&amp;esrc=s&amp;source=images&amp;cd=&amp;cad=rja&amp;uact=8&amp;ved=2ahUKEwiSsvWav-HgAhUH54MKHaj7B80QjRx6BAgBEAU&amp;url=https://arstechnica.com/science/2018/09/whats-atrial-fibrillation-and-whys-your-watch-telling-you-about-it/&amp;psig=AOvVaw1Iq23U1pXZixcFikQWKIiz&amp;ust=1551548628152057"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www.google.com/url?sa=i&amp;rct=j&amp;q=&amp;esrc=s&amp;source=images&amp;cd=&amp;cad=rja&amp;uact=8&amp;ved=2ahUKEwiQ9sX3vuHgAhWk14MKHYyJCzYQjRx6BAgBEAU&amp;url=https://www.mayoclinic.org/diseases-conditions/mitral-valve-stenosis/symptoms-causes/syc-20353159&amp;psig=AOvVaw03-5hNi9pIIyBny1vigw1S&amp;ust=1551548554002119" TargetMode="External"/><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hyperlink" Target="https://www.google.com/url?sa=i&amp;rct=j&amp;q=&amp;esrc=s&amp;source=images&amp;cd=&amp;cad=rja&amp;uact=8&amp;ved=2ahUKEwir3fayv-HgAhUj44MKHSvJAB0QjRx6BAgBEAU&amp;url=https://www.mayoclinic.org/diseases-conditions/left-ventricular-hypertrophy/symptoms-causes/syc-20374314&amp;psig=AOvVaw2XYpD2qRK3bFaec9bYlnvn&amp;ust=1551548681039468"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10" Type="http://schemas.openxmlformats.org/officeDocument/2006/relationships/image" Target="../media/image62.jpeg"/><Relationship Id="rId4" Type="http://schemas.openxmlformats.org/officeDocument/2006/relationships/image" Target="../media/image57.jpeg"/><Relationship Id="rId9" Type="http://schemas.openxmlformats.org/officeDocument/2006/relationships/hyperlink" Target="http://www.google.com/url?sa=i&amp;rct=j&amp;q=&amp;esrc=s&amp;source=images&amp;cd=&amp;cad=rja&amp;uact=8&amp;ved=2ahUKEwjBmr_swuHgAhXo4IMKHWovB-8QjRx6BAgBEAU&amp;url=http://rc.rcjournal.com/content/58/1/32&amp;psig=AOvVaw2BHeTCqDdDtYfwb2KfL58N&amp;ust=1551549567198432"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36;g81793161dd_0_25"/>
          <p:cNvSpPr txBox="1">
            <a:spLocks/>
          </p:cNvSpPr>
          <p:nvPr/>
        </p:nvSpPr>
        <p:spPr>
          <a:xfrm>
            <a:off x="556849" y="2247316"/>
            <a:ext cx="11078301" cy="13257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0"/>
              </a:spcAft>
            </a:pPr>
            <a:r>
              <a:rPr lang="en-CA" sz="2800" dirty="0">
                <a:solidFill>
                  <a:srgbClr val="FF0000"/>
                </a:solidFill>
                <a:latin typeface="Arial" panose="020B0604020202020204" pitchFamily="34" charset="0"/>
                <a:ea typeface="Calibri" panose="020F0502020204030204" pitchFamily="34" charset="0"/>
                <a:cs typeface="Calibri" panose="020F0502020204030204" pitchFamily="34" charset="0"/>
              </a:rPr>
              <a:t> </a:t>
            </a:r>
            <a:endParaRPr lang="en-CA"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spcBef>
                <a:spcPts val="0"/>
              </a:spcBef>
            </a:pPr>
            <a:endParaRPr lang="en-US" sz="4000" b="1" dirty="0">
              <a:latin typeface="Arial Nova Cond" panose="020B0506020202020204" pitchFamily="34" charset="0"/>
            </a:endParaRPr>
          </a:p>
          <a:p>
            <a:pPr algn="ctr">
              <a:lnSpc>
                <a:spcPct val="120000"/>
              </a:lnSpc>
              <a:spcBef>
                <a:spcPts val="0"/>
              </a:spcBef>
            </a:pPr>
            <a:r>
              <a:rPr lang="en-CA" b="1" dirty="0">
                <a:latin typeface="Arial Nova Cond" panose="020B0506020202020204" pitchFamily="34" charset="0"/>
              </a:rPr>
              <a:t>Pulmonary Hypertension: What’s New?</a:t>
            </a:r>
          </a:p>
          <a:p>
            <a:pPr algn="ctr">
              <a:lnSpc>
                <a:spcPct val="120000"/>
              </a:lnSpc>
              <a:spcBef>
                <a:spcPts val="0"/>
              </a:spcBef>
            </a:pPr>
            <a:r>
              <a:rPr lang="en-US" sz="2400" i="1" dirty="0">
                <a:latin typeface="Arial Nova Cond" panose="020B0506020202020204" pitchFamily="34" charset="0"/>
              </a:rPr>
              <a:t>Guidance from the CCS/CTS Position Statement on Pulmonary Hypertension Panel</a:t>
            </a:r>
          </a:p>
          <a:p>
            <a:pPr algn="ctr">
              <a:lnSpc>
                <a:spcPct val="120000"/>
              </a:lnSpc>
              <a:spcBef>
                <a:spcPts val="0"/>
              </a:spcBef>
            </a:pPr>
            <a:endParaRPr lang="en-US" sz="3200" b="1" dirty="0">
              <a:latin typeface="Arial Nova Cond" panose="020B0506020202020204" pitchFamily="34" charset="0"/>
            </a:endParaRPr>
          </a:p>
          <a:p>
            <a:pPr algn="ctr">
              <a:lnSpc>
                <a:spcPct val="120000"/>
              </a:lnSpc>
              <a:spcBef>
                <a:spcPts val="0"/>
              </a:spcBef>
            </a:pPr>
            <a:r>
              <a:rPr lang="en-US" sz="3200" b="1" dirty="0">
                <a:latin typeface="Arial Nova Cond" panose="020B0506020202020204" pitchFamily="34" charset="0"/>
              </a:rPr>
              <a:t>March 31, 2021</a:t>
            </a:r>
          </a:p>
        </p:txBody>
      </p:sp>
    </p:spTree>
    <p:extLst>
      <p:ext uri="{BB962C8B-B14F-4D97-AF65-F5344CB8AC3E}">
        <p14:creationId xmlns:p14="http://schemas.microsoft.com/office/powerpoint/2010/main" val="487199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AC0-26FD-4961-8091-10C7BA6AC965}"/>
              </a:ext>
            </a:extLst>
          </p:cNvPr>
          <p:cNvSpPr>
            <a:spLocks noGrp="1"/>
          </p:cNvSpPr>
          <p:nvPr>
            <p:ph type="title"/>
          </p:nvPr>
        </p:nvSpPr>
        <p:spPr/>
        <p:txBody>
          <a:bodyPr/>
          <a:lstStyle/>
          <a:p>
            <a:r>
              <a:rPr lang="en-US" dirty="0"/>
              <a:t>ECG</a:t>
            </a:r>
          </a:p>
        </p:txBody>
      </p:sp>
      <p:pic>
        <p:nvPicPr>
          <p:cNvPr id="4" name="Picture 2">
            <a:extLst>
              <a:ext uri="{FF2B5EF4-FFF2-40B4-BE49-F238E27FC236}">
                <a16:creationId xmlns:a16="http://schemas.microsoft.com/office/drawing/2014/main" id="{795B980A-7F69-4CDA-BF5A-A59A9DD6EE65}"/>
              </a:ext>
            </a:extLst>
          </p:cNvPr>
          <p:cNvPicPr>
            <a:picLocks noChangeAspect="1" noChangeArrowheads="1"/>
          </p:cNvPicPr>
          <p:nvPr/>
        </p:nvPicPr>
        <p:blipFill>
          <a:blip r:embed="rId3" cstate="print"/>
          <a:stretch>
            <a:fillRect/>
          </a:stretch>
        </p:blipFill>
        <p:spPr bwMode="auto">
          <a:xfrm>
            <a:off x="1930883" y="1556792"/>
            <a:ext cx="8330233" cy="4394199"/>
          </a:xfrm>
          <a:prstGeom prst="rect">
            <a:avLst/>
          </a:prstGeom>
          <a:noFill/>
        </p:spPr>
      </p:pic>
    </p:spTree>
    <p:extLst>
      <p:ext uri="{BB962C8B-B14F-4D97-AF65-F5344CB8AC3E}">
        <p14:creationId xmlns:p14="http://schemas.microsoft.com/office/powerpoint/2010/main" val="21133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D520-F1EB-4B41-A6A2-FA13A31E1008}"/>
              </a:ext>
            </a:extLst>
          </p:cNvPr>
          <p:cNvSpPr>
            <a:spLocks noGrp="1"/>
          </p:cNvSpPr>
          <p:nvPr>
            <p:ph type="title"/>
          </p:nvPr>
        </p:nvSpPr>
        <p:spPr/>
        <p:txBody>
          <a:bodyPr/>
          <a:lstStyle/>
          <a:p>
            <a:r>
              <a:rPr lang="en-US" dirty="0"/>
              <a:t>CXR</a:t>
            </a:r>
          </a:p>
        </p:txBody>
      </p:sp>
      <p:pic>
        <p:nvPicPr>
          <p:cNvPr id="4" name="Picture 4" descr="http://10.242.177.210/EJ/showImg2.asp?forSessionID=539AB105D0FC4B3A807439C97163DB9E7285978&amp;forStudyID=9264814&amp;forStudyInfo=9264814%20|\\nasgateway8\Data17\LOCAL518\w4699509\Metadata.blo%20|\\nasgateway8\Data17\LOCAL518\w4699509\Metadata.idx%20|\\nasgateway8\Data17\LOCAL518\w4699509\Sequence.blo%20|%20|&amp;forImgInfo=1.2.392.200046.100.14.68883747413372484654997070572603072514%20|\\nasgateway8\Data17\LOCAL518\w4699509\view0002.dcm%20|%20|1%20|0%20|0&amp;forWidth=1654&amp;forHeight=807">
            <a:extLst>
              <a:ext uri="{FF2B5EF4-FFF2-40B4-BE49-F238E27FC236}">
                <a16:creationId xmlns:a16="http://schemas.microsoft.com/office/drawing/2014/main" id="{8911C31F-7B85-4D2E-9CC7-F10609793F60}"/>
              </a:ext>
            </a:extLst>
          </p:cNvPr>
          <p:cNvPicPr>
            <a:picLocks noChangeAspect="1" noChangeArrowheads="1"/>
          </p:cNvPicPr>
          <p:nvPr/>
        </p:nvPicPr>
        <p:blipFill>
          <a:blip r:embed="rId3" cstate="print"/>
          <a:srcRect l="24225" t="937" r="24584"/>
          <a:stretch>
            <a:fillRect/>
          </a:stretch>
        </p:blipFill>
        <p:spPr bwMode="auto">
          <a:xfrm>
            <a:off x="994395" y="1772816"/>
            <a:ext cx="4237509" cy="3997637"/>
          </a:xfrm>
          <a:prstGeom prst="rect">
            <a:avLst/>
          </a:prstGeom>
          <a:noFill/>
        </p:spPr>
      </p:pic>
      <p:pic>
        <p:nvPicPr>
          <p:cNvPr id="5" name="Picture 2" descr="http://10.242.177.210/EJ/showImg2.asp?forSessionID=539AB105D0FC4B3A807439C97163DB9E7285978&amp;forStudyID=9264814&amp;forStudyInfo=9264814%20|\\nasgateway8\Data17\LOCAL518\w4699509\Metadata.blo%20|\\nasgateway8\Data17\LOCAL518\w4699509\Metadata.idx%20|\\nasgateway8\Data17\LOCAL518\w4699509\Sequence.blo%20|%20|&amp;forImgInfo=1.2.392.200046.100.14.491518252725916954550885674661161521902%20|\\nasgateway8\Data17\LOCAL518\w4699509\view0001.dcm%20|%20|0%20|0%20|0&amp;forWidth=1654&amp;forHeight=807">
            <a:extLst>
              <a:ext uri="{FF2B5EF4-FFF2-40B4-BE49-F238E27FC236}">
                <a16:creationId xmlns:a16="http://schemas.microsoft.com/office/drawing/2014/main" id="{6EB16165-890B-4EE9-811D-D16BFF3E96F0}"/>
              </a:ext>
            </a:extLst>
          </p:cNvPr>
          <p:cNvPicPr>
            <a:picLocks noChangeAspect="1" noChangeArrowheads="1"/>
          </p:cNvPicPr>
          <p:nvPr/>
        </p:nvPicPr>
        <p:blipFill>
          <a:blip r:embed="rId4" cstate="print"/>
          <a:srcRect l="25364" t="937" r="24816"/>
          <a:stretch>
            <a:fillRect/>
          </a:stretch>
        </p:blipFill>
        <p:spPr bwMode="auto">
          <a:xfrm>
            <a:off x="7032104" y="1772816"/>
            <a:ext cx="4124020" cy="3997637"/>
          </a:xfrm>
          <a:prstGeom prst="rect">
            <a:avLst/>
          </a:prstGeom>
          <a:noFill/>
        </p:spPr>
      </p:pic>
    </p:spTree>
    <p:extLst>
      <p:ext uri="{BB962C8B-B14F-4D97-AF65-F5344CB8AC3E}">
        <p14:creationId xmlns:p14="http://schemas.microsoft.com/office/powerpoint/2010/main" val="261714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AC0-26FD-4961-8091-10C7BA6AC965}"/>
              </a:ext>
            </a:extLst>
          </p:cNvPr>
          <p:cNvSpPr>
            <a:spLocks noGrp="1"/>
          </p:cNvSpPr>
          <p:nvPr>
            <p:ph type="title"/>
          </p:nvPr>
        </p:nvSpPr>
        <p:spPr/>
        <p:txBody>
          <a:bodyPr/>
          <a:lstStyle/>
          <a:p>
            <a:r>
              <a:rPr lang="en-US" dirty="0"/>
              <a:t>V/Q scan</a:t>
            </a:r>
          </a:p>
        </p:txBody>
      </p:sp>
      <p:pic>
        <p:nvPicPr>
          <p:cNvPr id="4" name="Content Placeholder 3">
            <a:extLst>
              <a:ext uri="{FF2B5EF4-FFF2-40B4-BE49-F238E27FC236}">
                <a16:creationId xmlns:a16="http://schemas.microsoft.com/office/drawing/2014/main" id="{37B86D3C-947D-4DF9-84F1-0232623BF01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39" t="10572" r="3322" b="6354"/>
          <a:stretch/>
        </p:blipFill>
        <p:spPr>
          <a:xfrm>
            <a:off x="1822412" y="1484784"/>
            <a:ext cx="8547176" cy="4283302"/>
          </a:xfrm>
          <a:prstGeom prst="rect">
            <a:avLst/>
          </a:prstGeom>
        </p:spPr>
      </p:pic>
    </p:spTree>
    <p:extLst>
      <p:ext uri="{BB962C8B-B14F-4D97-AF65-F5344CB8AC3E}">
        <p14:creationId xmlns:p14="http://schemas.microsoft.com/office/powerpoint/2010/main" val="57402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D520-F1EB-4B41-A6A2-FA13A31E1008}"/>
              </a:ext>
            </a:extLst>
          </p:cNvPr>
          <p:cNvSpPr>
            <a:spLocks noGrp="1"/>
          </p:cNvSpPr>
          <p:nvPr>
            <p:ph type="title"/>
          </p:nvPr>
        </p:nvSpPr>
        <p:spPr/>
        <p:txBody>
          <a:bodyPr/>
          <a:lstStyle/>
          <a:p>
            <a:r>
              <a:rPr lang="en-US" dirty="0"/>
              <a:t>Echocardiogram</a:t>
            </a:r>
          </a:p>
        </p:txBody>
      </p:sp>
      <p:pic>
        <p:nvPicPr>
          <p:cNvPr id="6" name="Picture 5">
            <a:extLst>
              <a:ext uri="{FF2B5EF4-FFF2-40B4-BE49-F238E27FC236}">
                <a16:creationId xmlns:a16="http://schemas.microsoft.com/office/drawing/2014/main" id="{51A8EE86-6E54-4ECB-A986-FF943D5C6C2E}"/>
              </a:ext>
            </a:extLst>
          </p:cNvPr>
          <p:cNvPicPr>
            <a:picLocks noChangeAspect="1"/>
          </p:cNvPicPr>
          <p:nvPr/>
        </p:nvPicPr>
        <p:blipFill>
          <a:blip r:embed="rId3"/>
          <a:stretch>
            <a:fillRect/>
          </a:stretch>
        </p:blipFill>
        <p:spPr>
          <a:xfrm>
            <a:off x="3143672" y="1556792"/>
            <a:ext cx="5760094" cy="4294421"/>
          </a:xfrm>
          <a:prstGeom prst="rect">
            <a:avLst/>
          </a:prstGeom>
        </p:spPr>
      </p:pic>
    </p:spTree>
    <p:extLst>
      <p:ext uri="{BB962C8B-B14F-4D97-AF65-F5344CB8AC3E}">
        <p14:creationId xmlns:p14="http://schemas.microsoft.com/office/powerpoint/2010/main" val="396287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AC0-26FD-4961-8091-10C7BA6AC9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BAEEFD-763A-48B6-BB0A-15AD59C97D43}"/>
              </a:ext>
            </a:extLst>
          </p:cNvPr>
          <p:cNvSpPr>
            <a:spLocks noGrp="1"/>
          </p:cNvSpPr>
          <p:nvPr>
            <p:ph idx="1"/>
          </p:nvPr>
        </p:nvSpPr>
        <p:spPr/>
        <p:txBody>
          <a:bodyPr/>
          <a:lstStyle/>
          <a:p>
            <a:endParaRPr lang="en-US"/>
          </a:p>
        </p:txBody>
      </p:sp>
      <p:pic>
        <p:nvPicPr>
          <p:cNvPr id="4" name="Picture 2" descr="F:\biloduea ph.bmp">
            <a:extLst>
              <a:ext uri="{FF2B5EF4-FFF2-40B4-BE49-F238E27FC236}">
                <a16:creationId xmlns:a16="http://schemas.microsoft.com/office/drawing/2014/main" id="{0553DFD3-4F3B-4D92-B806-61AD4110C270}"/>
              </a:ext>
            </a:extLst>
          </p:cNvPr>
          <p:cNvPicPr>
            <a:picLocks noChangeAspect="1" noChangeArrowheads="1"/>
          </p:cNvPicPr>
          <p:nvPr/>
        </p:nvPicPr>
        <p:blipFill rotWithShape="1">
          <a:blip r:embed="rId3" cstate="print"/>
          <a:srcRect t="9435" r="-1" b="18814"/>
          <a:stretch/>
        </p:blipFill>
        <p:spPr bwMode="auto">
          <a:xfrm>
            <a:off x="321733" y="94786"/>
            <a:ext cx="11548534" cy="6214534"/>
          </a:xfrm>
          <a:prstGeom prst="rect">
            <a:avLst/>
          </a:prstGeom>
          <a:noFill/>
        </p:spPr>
      </p:pic>
    </p:spTree>
    <p:extLst>
      <p:ext uri="{BB962C8B-B14F-4D97-AF65-F5344CB8AC3E}">
        <p14:creationId xmlns:p14="http://schemas.microsoft.com/office/powerpoint/2010/main" val="120194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D520-F1EB-4B41-A6A2-FA13A31E1008}"/>
              </a:ext>
            </a:extLst>
          </p:cNvPr>
          <p:cNvSpPr>
            <a:spLocks noGrp="1"/>
          </p:cNvSpPr>
          <p:nvPr>
            <p:ph type="title"/>
          </p:nvPr>
        </p:nvSpPr>
        <p:spPr/>
        <p:txBody>
          <a:bodyPr/>
          <a:lstStyle/>
          <a:p>
            <a:r>
              <a:rPr lang="en-US" dirty="0"/>
              <a:t>Initial considerations</a:t>
            </a:r>
          </a:p>
        </p:txBody>
      </p:sp>
      <p:graphicFrame>
        <p:nvGraphicFramePr>
          <p:cNvPr id="4" name="Content Placeholder 2">
            <a:extLst>
              <a:ext uri="{FF2B5EF4-FFF2-40B4-BE49-F238E27FC236}">
                <a16:creationId xmlns:a16="http://schemas.microsoft.com/office/drawing/2014/main" id="{62844A7B-8F39-4447-A718-AEF5BDE7C9B4}"/>
              </a:ext>
            </a:extLst>
          </p:cNvPr>
          <p:cNvGraphicFramePr>
            <a:graphicFrameLocks/>
          </p:cNvGraphicFramePr>
          <p:nvPr>
            <p:extLst>
              <p:ext uri="{D42A27DB-BD31-4B8C-83A1-F6EECF244321}">
                <p14:modId xmlns:p14="http://schemas.microsoft.com/office/powerpoint/2010/main" val="3618537285"/>
              </p:ext>
            </p:extLst>
          </p:nvPr>
        </p:nvGraphicFramePr>
        <p:xfrm>
          <a:off x="727926" y="1340768"/>
          <a:ext cx="7611144" cy="4883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942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AC0-26FD-4961-8091-10C7BA6AC965}"/>
              </a:ext>
            </a:extLst>
          </p:cNvPr>
          <p:cNvSpPr>
            <a:spLocks noGrp="1"/>
          </p:cNvSpPr>
          <p:nvPr>
            <p:ph type="title"/>
          </p:nvPr>
        </p:nvSpPr>
        <p:spPr/>
        <p:txBody>
          <a:bodyPr/>
          <a:lstStyle/>
          <a:p>
            <a:r>
              <a:rPr lang="en-US" dirty="0"/>
              <a:t>Right heart catheterization</a:t>
            </a:r>
          </a:p>
        </p:txBody>
      </p:sp>
      <p:sp>
        <p:nvSpPr>
          <p:cNvPr id="3" name="Content Placeholder 2">
            <a:extLst>
              <a:ext uri="{FF2B5EF4-FFF2-40B4-BE49-F238E27FC236}">
                <a16:creationId xmlns:a16="http://schemas.microsoft.com/office/drawing/2014/main" id="{69BAEEFD-763A-48B6-BB0A-15AD59C97D43}"/>
              </a:ext>
            </a:extLst>
          </p:cNvPr>
          <p:cNvSpPr>
            <a:spLocks noGrp="1"/>
          </p:cNvSpPr>
          <p:nvPr>
            <p:ph idx="1"/>
          </p:nvPr>
        </p:nvSpPr>
        <p:spPr/>
        <p:txBody>
          <a:bodyPr/>
          <a:lstStyle/>
          <a:p>
            <a:r>
              <a:rPr lang="en-US" sz="2800" dirty="0"/>
              <a:t>PAP 82/41/57</a:t>
            </a:r>
          </a:p>
          <a:p>
            <a:r>
              <a:rPr lang="en-US" sz="2800" dirty="0"/>
              <a:t>PCWP 14/17/10</a:t>
            </a:r>
          </a:p>
          <a:p>
            <a:r>
              <a:rPr lang="en-US" sz="2800" dirty="0"/>
              <a:t>RAP 15/13</a:t>
            </a:r>
          </a:p>
          <a:p>
            <a:r>
              <a:rPr lang="en-US" sz="2800" dirty="0"/>
              <a:t>PA 49%</a:t>
            </a:r>
          </a:p>
          <a:p>
            <a:r>
              <a:rPr lang="en-US" sz="2800" dirty="0"/>
              <a:t>CO 2.75</a:t>
            </a:r>
          </a:p>
          <a:p>
            <a:r>
              <a:rPr lang="en-US" sz="2800" dirty="0"/>
              <a:t>CI 1.26</a:t>
            </a:r>
          </a:p>
          <a:p>
            <a:r>
              <a:rPr lang="en-US" sz="2800" dirty="0"/>
              <a:t>PVR 17 (1367 </a:t>
            </a:r>
            <a:r>
              <a:rPr lang="en-US" sz="2800" dirty="0" err="1"/>
              <a:t>dsc</a:t>
            </a:r>
            <a:r>
              <a:rPr lang="en-US" sz="2800" dirty="0"/>
              <a:t>)</a:t>
            </a:r>
            <a:endParaRPr lang="en-US" dirty="0"/>
          </a:p>
        </p:txBody>
      </p:sp>
    </p:spTree>
    <p:extLst>
      <p:ext uri="{BB962C8B-B14F-4D97-AF65-F5344CB8AC3E}">
        <p14:creationId xmlns:p14="http://schemas.microsoft.com/office/powerpoint/2010/main" val="3232633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1E0-735D-4DB2-ADA0-ED45062606F0}"/>
              </a:ext>
            </a:extLst>
          </p:cNvPr>
          <p:cNvSpPr>
            <a:spLocks noGrp="1"/>
          </p:cNvSpPr>
          <p:nvPr>
            <p:ph type="title"/>
          </p:nvPr>
        </p:nvSpPr>
        <p:spPr/>
        <p:txBody>
          <a:bodyPr/>
          <a:lstStyle/>
          <a:p>
            <a:r>
              <a:rPr lang="en-US" dirty="0"/>
              <a:t>Cardiac MRI</a:t>
            </a:r>
          </a:p>
        </p:txBody>
      </p:sp>
      <p:pic>
        <p:nvPicPr>
          <p:cNvPr id="5" name="Picture 4">
            <a:extLst>
              <a:ext uri="{FF2B5EF4-FFF2-40B4-BE49-F238E27FC236}">
                <a16:creationId xmlns:a16="http://schemas.microsoft.com/office/drawing/2014/main" id="{A539B709-CCF1-4F0E-B7A7-D3F1296E8374}"/>
              </a:ext>
            </a:extLst>
          </p:cNvPr>
          <p:cNvPicPr>
            <a:picLocks noChangeAspect="1"/>
          </p:cNvPicPr>
          <p:nvPr/>
        </p:nvPicPr>
        <p:blipFill>
          <a:blip r:embed="rId3"/>
          <a:stretch>
            <a:fillRect/>
          </a:stretch>
        </p:blipFill>
        <p:spPr>
          <a:xfrm>
            <a:off x="695400" y="1484784"/>
            <a:ext cx="5400600" cy="4421370"/>
          </a:xfrm>
          <a:prstGeom prst="rect">
            <a:avLst/>
          </a:prstGeom>
        </p:spPr>
      </p:pic>
      <p:pic>
        <p:nvPicPr>
          <p:cNvPr id="7" name="Picture 6">
            <a:extLst>
              <a:ext uri="{FF2B5EF4-FFF2-40B4-BE49-F238E27FC236}">
                <a16:creationId xmlns:a16="http://schemas.microsoft.com/office/drawing/2014/main" id="{C1B1D889-8527-4E5B-8149-4668937D743B}"/>
              </a:ext>
            </a:extLst>
          </p:cNvPr>
          <p:cNvPicPr>
            <a:picLocks noChangeAspect="1"/>
          </p:cNvPicPr>
          <p:nvPr/>
        </p:nvPicPr>
        <p:blipFill>
          <a:blip r:embed="rId4"/>
          <a:stretch>
            <a:fillRect/>
          </a:stretch>
        </p:blipFill>
        <p:spPr>
          <a:xfrm>
            <a:off x="6888088" y="972514"/>
            <a:ext cx="3700230" cy="4933640"/>
          </a:xfrm>
          <a:prstGeom prst="rect">
            <a:avLst/>
          </a:prstGeom>
        </p:spPr>
      </p:pic>
    </p:spTree>
    <p:extLst>
      <p:ext uri="{BB962C8B-B14F-4D97-AF65-F5344CB8AC3E}">
        <p14:creationId xmlns:p14="http://schemas.microsoft.com/office/powerpoint/2010/main" val="54650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317897" y="2061716"/>
            <a:ext cx="6868896"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Dr. Naushad Hirani</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FRCPC FCCP</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Calgary AB</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926566" y="910461"/>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Diagnostic Approach</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6102920" y="3936882"/>
            <a:ext cx="5667528" cy="2231379"/>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Clinical Assistant Professor, Division of Respiratory Medicine, University of Calgary</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Southern Alberta Pulmonary Hypertension Clinic</a:t>
            </a:r>
          </a:p>
        </p:txBody>
      </p:sp>
      <p:pic>
        <p:nvPicPr>
          <p:cNvPr id="3" name="Picture 2" descr="A person in a white shirt and tie smiling&#10;&#10;Description automatically generated with low confidence">
            <a:extLst>
              <a:ext uri="{FF2B5EF4-FFF2-40B4-BE49-F238E27FC236}">
                <a16:creationId xmlns:a16="http://schemas.microsoft.com/office/drawing/2014/main" id="{A944ACBE-FAA9-4482-A0E0-08B8F33C82C6}"/>
              </a:ext>
            </a:extLst>
          </p:cNvPr>
          <p:cNvPicPr>
            <a:picLocks noChangeAspect="1"/>
          </p:cNvPicPr>
          <p:nvPr/>
        </p:nvPicPr>
        <p:blipFill rotWithShape="1">
          <a:blip r:embed="rId3">
            <a:extLst>
              <a:ext uri="{28A0092B-C50C-407E-A947-70E740481C1C}">
                <a14:useLocalDpi xmlns:a14="http://schemas.microsoft.com/office/drawing/2010/main" val="0"/>
              </a:ext>
            </a:extLst>
          </a:blip>
          <a:srcRect l="3489" r="6682"/>
          <a:stretch/>
        </p:blipFill>
        <p:spPr>
          <a:xfrm>
            <a:off x="10153" y="20201"/>
            <a:ext cx="5676422" cy="6319221"/>
          </a:xfrm>
          <a:prstGeom prst="rect">
            <a:avLst/>
          </a:prstGeom>
        </p:spPr>
      </p:pic>
      <p:sp>
        <p:nvSpPr>
          <p:cNvPr id="4" name="Rectangle 3">
            <a:extLst>
              <a:ext uri="{FF2B5EF4-FFF2-40B4-BE49-F238E27FC236}">
                <a16:creationId xmlns:a16="http://schemas.microsoft.com/office/drawing/2014/main" id="{2A8E64B0-25F6-417F-86E1-0ACD5F038C86}"/>
              </a:ext>
            </a:extLst>
          </p:cNvPr>
          <p:cNvSpPr/>
          <p:nvPr/>
        </p:nvSpPr>
        <p:spPr>
          <a:xfrm>
            <a:off x="5519936" y="0"/>
            <a:ext cx="569145" cy="6309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3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 Diagnostic Approach</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484784"/>
            <a:ext cx="8208912" cy="4692179"/>
          </a:xfrm>
        </p:spPr>
        <p:txBody>
          <a:bodyPr/>
          <a:lstStyle/>
          <a:p>
            <a:pPr marL="514350" indent="-514350">
              <a:spcAft>
                <a:spcPts val="1200"/>
              </a:spcAft>
              <a:buFont typeface="+mj-lt"/>
              <a:buAutoNum type="arabicPeriod"/>
            </a:pPr>
            <a:r>
              <a:rPr lang="en-US" dirty="0"/>
              <a:t>Discuss the diagnosis of pulmonary hypertension using echocardiography, MRI and right heart catheterization</a:t>
            </a:r>
          </a:p>
          <a:p>
            <a:pPr marL="514350" indent="-514350">
              <a:spcAft>
                <a:spcPts val="1200"/>
              </a:spcAft>
              <a:buFont typeface="+mj-lt"/>
              <a:buAutoNum type="arabicPeriod"/>
            </a:pPr>
            <a:r>
              <a:rPr lang="en-US" dirty="0"/>
              <a:t>Recognize special groups of patients who may need to be screened for pulmonary hypertension</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74142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705059" y="1556792"/>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2021.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9" name="Rectangle 8">
            <a:extLst>
              <a:ext uri="{FF2B5EF4-FFF2-40B4-BE49-F238E27FC236}">
                <a16:creationId xmlns:a16="http://schemas.microsoft.com/office/drawing/2014/main" id="{7DAD040C-616D-4D67-9057-72A56367731A}"/>
              </a:ext>
            </a:extLst>
          </p:cNvPr>
          <p:cNvSpPr/>
          <p:nvPr/>
        </p:nvSpPr>
        <p:spPr>
          <a:xfrm>
            <a:off x="0" y="6364684"/>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Content Placeholder 6">
            <a:extLst>
              <a:ext uri="{FF2B5EF4-FFF2-40B4-BE49-F238E27FC236}">
                <a16:creationId xmlns:a16="http://schemas.microsoft.com/office/drawing/2014/main" id="{4BF8778E-81D2-4B91-9DA4-9C551FF9D6C3}"/>
              </a:ext>
            </a:extLst>
          </p:cNvPr>
          <p:cNvSpPr txBox="1">
            <a:spLocks/>
          </p:cNvSpPr>
          <p:nvPr/>
        </p:nvSpPr>
        <p:spPr bwMode="auto">
          <a:xfrm>
            <a:off x="838201" y="3068960"/>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3"/>
              </a:rPr>
              <a:t>guidelines@ccs.ca</a:t>
            </a:r>
            <a:r>
              <a:rPr lang="en-US" altLang="en-US" sz="1200" kern="0" dirty="0">
                <a:latin typeface="Arial Nova Cond" panose="020B0506020202020204" pitchFamily="34" charset="0"/>
              </a:rPr>
              <a:t>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EB53-64B7-46F7-90EB-4E045B8A0D1C}"/>
              </a:ext>
            </a:extLst>
          </p:cNvPr>
          <p:cNvSpPr>
            <a:spLocks noGrp="1"/>
          </p:cNvSpPr>
          <p:nvPr>
            <p:ph type="title"/>
          </p:nvPr>
        </p:nvSpPr>
        <p:spPr/>
        <p:txBody>
          <a:bodyPr/>
          <a:lstStyle/>
          <a:p>
            <a:r>
              <a:rPr lang="en-US" dirty="0"/>
              <a:t>Diagnosis of pulmonary hypertension</a:t>
            </a:r>
          </a:p>
        </p:txBody>
      </p:sp>
      <p:sp>
        <p:nvSpPr>
          <p:cNvPr id="8" name="TextBox 7">
            <a:extLst>
              <a:ext uri="{FF2B5EF4-FFF2-40B4-BE49-F238E27FC236}">
                <a16:creationId xmlns:a16="http://schemas.microsoft.com/office/drawing/2014/main" id="{00AEAC79-CC3A-4204-BD63-0B895319CF0F}"/>
              </a:ext>
            </a:extLst>
          </p:cNvPr>
          <p:cNvSpPr txBox="1"/>
          <p:nvPr/>
        </p:nvSpPr>
        <p:spPr>
          <a:xfrm>
            <a:off x="695400" y="5929535"/>
            <a:ext cx="5631323" cy="307777"/>
          </a:xfrm>
          <a:prstGeom prst="rect">
            <a:avLst/>
          </a:prstGeom>
          <a:noFill/>
        </p:spPr>
        <p:txBody>
          <a:bodyPr wrap="square" rtlCol="0">
            <a:spAutoFit/>
          </a:bodyPr>
          <a:lstStyle/>
          <a:p>
            <a:r>
              <a:rPr lang="en-US" sz="1400" dirty="0">
                <a:latin typeface="Arial Nova Cond" panose="020B0506020202020204" pitchFamily="34" charset="0"/>
              </a:rPr>
              <a:t>Modified from ESC/ERS PH Guidelines 2015</a:t>
            </a:r>
          </a:p>
        </p:txBody>
      </p:sp>
      <p:sp>
        <p:nvSpPr>
          <p:cNvPr id="9" name="Rectangle: Rounded Corners 8">
            <a:extLst>
              <a:ext uri="{FF2B5EF4-FFF2-40B4-BE49-F238E27FC236}">
                <a16:creationId xmlns:a16="http://schemas.microsoft.com/office/drawing/2014/main" id="{E8495D4E-E87E-4DB9-9BDA-26FE1DBD66AE}"/>
              </a:ext>
            </a:extLst>
          </p:cNvPr>
          <p:cNvSpPr/>
          <p:nvPr/>
        </p:nvSpPr>
        <p:spPr>
          <a:xfrm>
            <a:off x="3791744" y="3965699"/>
            <a:ext cx="4608512" cy="510776"/>
          </a:xfrm>
          <a:prstGeom prst="roundRect">
            <a:avLst/>
          </a:prstGeom>
          <a:solidFill>
            <a:schemeClr val="bg1">
              <a:lumMod val="6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Arial Nova Cond" panose="020B0506020202020204" pitchFamily="34" charset="0"/>
              </a:rPr>
              <a:t>Echocardiographic probability of PH </a:t>
            </a:r>
          </a:p>
        </p:txBody>
      </p:sp>
      <p:sp>
        <p:nvSpPr>
          <p:cNvPr id="10" name="Rectangle: Rounded Corners 9">
            <a:extLst>
              <a:ext uri="{FF2B5EF4-FFF2-40B4-BE49-F238E27FC236}">
                <a16:creationId xmlns:a16="http://schemas.microsoft.com/office/drawing/2014/main" id="{E099EF1A-01D3-48DC-AF60-6C30FA82F722}"/>
              </a:ext>
            </a:extLst>
          </p:cNvPr>
          <p:cNvSpPr/>
          <p:nvPr/>
        </p:nvSpPr>
        <p:spPr>
          <a:xfrm>
            <a:off x="2999656" y="1628800"/>
            <a:ext cx="6192688" cy="1328021"/>
          </a:xfrm>
          <a:prstGeom prst="roundRect">
            <a:avLst/>
          </a:prstGeom>
          <a:solidFill>
            <a:schemeClr val="tx1">
              <a:lumMod val="85000"/>
              <a:lumOff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2400" b="1" dirty="0">
              <a:solidFill>
                <a:schemeClr val="bg1"/>
              </a:solidFill>
              <a:latin typeface="Arial Nova Cond" panose="020B0506020202020204" pitchFamily="34" charset="0"/>
            </a:endParaRPr>
          </a:p>
          <a:p>
            <a:pPr algn="ctr"/>
            <a:r>
              <a:rPr lang="en-US" sz="2400" b="1" dirty="0">
                <a:solidFill>
                  <a:schemeClr val="bg1"/>
                </a:solidFill>
                <a:latin typeface="Arial Nova Cond" panose="020B0506020202020204" pitchFamily="34" charset="0"/>
              </a:rPr>
              <a:t>Symptoms, signs and history suggestive of PH</a:t>
            </a:r>
          </a:p>
          <a:p>
            <a:pPr algn="ctr"/>
            <a:r>
              <a:rPr lang="en-US" sz="2400" b="1" dirty="0">
                <a:solidFill>
                  <a:schemeClr val="bg1"/>
                </a:solidFill>
                <a:latin typeface="Arial Nova Cond" panose="020B0506020202020204" pitchFamily="34" charset="0"/>
              </a:rPr>
              <a:t> </a:t>
            </a:r>
          </a:p>
        </p:txBody>
      </p:sp>
      <p:cxnSp>
        <p:nvCxnSpPr>
          <p:cNvPr id="11" name="Straight Arrow Connector 10">
            <a:extLst>
              <a:ext uri="{FF2B5EF4-FFF2-40B4-BE49-F238E27FC236}">
                <a16:creationId xmlns:a16="http://schemas.microsoft.com/office/drawing/2014/main" id="{F89F3589-4B65-481E-896C-657D9BD13C06}"/>
              </a:ext>
            </a:extLst>
          </p:cNvPr>
          <p:cNvCxnSpPr>
            <a:cxnSpLocks/>
            <a:stCxn id="10" idx="2"/>
            <a:endCxn id="9" idx="0"/>
          </p:cNvCxnSpPr>
          <p:nvPr/>
        </p:nvCxnSpPr>
        <p:spPr>
          <a:xfrm>
            <a:off x="6096000" y="2956821"/>
            <a:ext cx="0" cy="100887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81637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A5D1-C45D-4463-A810-CA7DF5D4C68F}"/>
              </a:ext>
            </a:extLst>
          </p:cNvPr>
          <p:cNvSpPr>
            <a:spLocks noGrp="1"/>
          </p:cNvSpPr>
          <p:nvPr>
            <p:ph type="title"/>
          </p:nvPr>
        </p:nvSpPr>
        <p:spPr/>
        <p:txBody>
          <a:bodyPr/>
          <a:lstStyle/>
          <a:p>
            <a:r>
              <a:rPr lang="en-US" dirty="0"/>
              <a:t>Echocardiographic probability of PH</a:t>
            </a:r>
          </a:p>
        </p:txBody>
      </p:sp>
      <p:pic>
        <p:nvPicPr>
          <p:cNvPr id="5" name="Picture 4">
            <a:extLst>
              <a:ext uri="{FF2B5EF4-FFF2-40B4-BE49-F238E27FC236}">
                <a16:creationId xmlns:a16="http://schemas.microsoft.com/office/drawing/2014/main" id="{2B000D90-7756-4E6F-BF8A-58CA74372741}"/>
              </a:ext>
            </a:extLst>
          </p:cNvPr>
          <p:cNvPicPr>
            <a:picLocks noChangeAspect="1"/>
          </p:cNvPicPr>
          <p:nvPr/>
        </p:nvPicPr>
        <p:blipFill>
          <a:blip r:embed="rId3"/>
          <a:stretch>
            <a:fillRect/>
          </a:stretch>
        </p:blipFill>
        <p:spPr>
          <a:xfrm>
            <a:off x="587787" y="1999364"/>
            <a:ext cx="11016427" cy="2859272"/>
          </a:xfrm>
          <a:prstGeom prst="rect">
            <a:avLst/>
          </a:prstGeom>
        </p:spPr>
      </p:pic>
      <p:sp>
        <p:nvSpPr>
          <p:cNvPr id="6" name="TextBox 5">
            <a:extLst>
              <a:ext uri="{FF2B5EF4-FFF2-40B4-BE49-F238E27FC236}">
                <a16:creationId xmlns:a16="http://schemas.microsoft.com/office/drawing/2014/main" id="{BC14564B-900E-4B7B-A972-83FA5C253C06}"/>
              </a:ext>
            </a:extLst>
          </p:cNvPr>
          <p:cNvSpPr txBox="1"/>
          <p:nvPr/>
        </p:nvSpPr>
        <p:spPr>
          <a:xfrm>
            <a:off x="695400" y="5929535"/>
            <a:ext cx="5631323" cy="307777"/>
          </a:xfrm>
          <a:prstGeom prst="rect">
            <a:avLst/>
          </a:prstGeom>
          <a:noFill/>
        </p:spPr>
        <p:txBody>
          <a:bodyPr wrap="square" rtlCol="0">
            <a:spAutoFit/>
          </a:bodyPr>
          <a:lstStyle/>
          <a:p>
            <a:r>
              <a:rPr lang="en-US" sz="1400" dirty="0">
                <a:latin typeface="Arial Nova Cond" panose="020B0506020202020204" pitchFamily="34" charset="0"/>
              </a:rPr>
              <a:t>Modified from ESC/ERS PH Guidelines 2015</a:t>
            </a:r>
          </a:p>
        </p:txBody>
      </p:sp>
    </p:spTree>
    <p:extLst>
      <p:ext uri="{BB962C8B-B14F-4D97-AF65-F5344CB8AC3E}">
        <p14:creationId xmlns:p14="http://schemas.microsoft.com/office/powerpoint/2010/main" val="214349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CA62-BE0C-4C57-9FDE-3378FA22E71D}"/>
              </a:ext>
            </a:extLst>
          </p:cNvPr>
          <p:cNvSpPr>
            <a:spLocks noGrp="1"/>
          </p:cNvSpPr>
          <p:nvPr>
            <p:ph type="title"/>
          </p:nvPr>
        </p:nvSpPr>
        <p:spPr/>
        <p:txBody>
          <a:bodyPr/>
          <a:lstStyle/>
          <a:p>
            <a:r>
              <a:rPr lang="en-US" dirty="0"/>
              <a:t>Secondary signs of PH</a:t>
            </a:r>
          </a:p>
        </p:txBody>
      </p:sp>
      <p:sp>
        <p:nvSpPr>
          <p:cNvPr id="4" name="TextBox 3">
            <a:extLst>
              <a:ext uri="{FF2B5EF4-FFF2-40B4-BE49-F238E27FC236}">
                <a16:creationId xmlns:a16="http://schemas.microsoft.com/office/drawing/2014/main" id="{FC3E75A7-DD33-4C0F-90BE-B68856E09B29}"/>
              </a:ext>
            </a:extLst>
          </p:cNvPr>
          <p:cNvSpPr txBox="1"/>
          <p:nvPr/>
        </p:nvSpPr>
        <p:spPr>
          <a:xfrm>
            <a:off x="373769" y="1124744"/>
            <a:ext cx="3329628" cy="369332"/>
          </a:xfrm>
          <a:prstGeom prst="rect">
            <a:avLst/>
          </a:prstGeom>
          <a:noFill/>
        </p:spPr>
        <p:txBody>
          <a:bodyPr wrap="square" rtlCol="0">
            <a:spAutoFit/>
          </a:bodyPr>
          <a:lstStyle/>
          <a:p>
            <a:r>
              <a:rPr lang="en-US" dirty="0">
                <a:solidFill>
                  <a:srgbClr val="3366FF"/>
                </a:solidFill>
              </a:rPr>
              <a:t>Ventricles</a:t>
            </a:r>
          </a:p>
        </p:txBody>
      </p:sp>
      <p:sp>
        <p:nvSpPr>
          <p:cNvPr id="5" name="TextBox 4">
            <a:extLst>
              <a:ext uri="{FF2B5EF4-FFF2-40B4-BE49-F238E27FC236}">
                <a16:creationId xmlns:a16="http://schemas.microsoft.com/office/drawing/2014/main" id="{DFA0828B-8462-4321-A87B-524732404910}"/>
              </a:ext>
            </a:extLst>
          </p:cNvPr>
          <p:cNvSpPr txBox="1"/>
          <p:nvPr/>
        </p:nvSpPr>
        <p:spPr>
          <a:xfrm>
            <a:off x="4397896" y="1129695"/>
            <a:ext cx="3329628" cy="369332"/>
          </a:xfrm>
          <a:prstGeom prst="rect">
            <a:avLst/>
          </a:prstGeom>
          <a:noFill/>
        </p:spPr>
        <p:txBody>
          <a:bodyPr wrap="square" rtlCol="0">
            <a:spAutoFit/>
          </a:bodyPr>
          <a:lstStyle/>
          <a:p>
            <a:r>
              <a:rPr lang="en-US" dirty="0">
                <a:solidFill>
                  <a:srgbClr val="3366FF"/>
                </a:solidFill>
              </a:rPr>
              <a:t>Pulmonary Artery</a:t>
            </a:r>
          </a:p>
        </p:txBody>
      </p:sp>
      <p:sp>
        <p:nvSpPr>
          <p:cNvPr id="6" name="TextBox 5">
            <a:extLst>
              <a:ext uri="{FF2B5EF4-FFF2-40B4-BE49-F238E27FC236}">
                <a16:creationId xmlns:a16="http://schemas.microsoft.com/office/drawing/2014/main" id="{43A74EC3-4CE7-4C5C-B479-01A0E3B02C92}"/>
              </a:ext>
            </a:extLst>
          </p:cNvPr>
          <p:cNvSpPr txBox="1"/>
          <p:nvPr/>
        </p:nvSpPr>
        <p:spPr>
          <a:xfrm>
            <a:off x="8362897" y="1152189"/>
            <a:ext cx="3329628" cy="369332"/>
          </a:xfrm>
          <a:prstGeom prst="rect">
            <a:avLst/>
          </a:prstGeom>
          <a:noFill/>
        </p:spPr>
        <p:txBody>
          <a:bodyPr wrap="square" rtlCol="0">
            <a:spAutoFit/>
          </a:bodyPr>
          <a:lstStyle/>
          <a:p>
            <a:r>
              <a:rPr lang="en-US" dirty="0">
                <a:solidFill>
                  <a:srgbClr val="3366FF"/>
                </a:solidFill>
              </a:rPr>
              <a:t>RA/IVC</a:t>
            </a:r>
          </a:p>
        </p:txBody>
      </p:sp>
      <p:pic>
        <p:nvPicPr>
          <p:cNvPr id="7" name="Picture 6">
            <a:extLst>
              <a:ext uri="{FF2B5EF4-FFF2-40B4-BE49-F238E27FC236}">
                <a16:creationId xmlns:a16="http://schemas.microsoft.com/office/drawing/2014/main" id="{95A47D07-51CD-4C38-8DE7-9AB5311E8575}"/>
              </a:ext>
            </a:extLst>
          </p:cNvPr>
          <p:cNvPicPr>
            <a:picLocks noChangeAspect="1"/>
          </p:cNvPicPr>
          <p:nvPr/>
        </p:nvPicPr>
        <p:blipFill>
          <a:blip r:embed="rId3"/>
          <a:stretch>
            <a:fillRect/>
          </a:stretch>
        </p:blipFill>
        <p:spPr>
          <a:xfrm>
            <a:off x="397056" y="1881491"/>
            <a:ext cx="3467144" cy="2003337"/>
          </a:xfrm>
          <a:prstGeom prst="rect">
            <a:avLst/>
          </a:prstGeom>
        </p:spPr>
      </p:pic>
      <p:pic>
        <p:nvPicPr>
          <p:cNvPr id="8" name="Picture 7" descr="Screen Shot 2018-10-08 at 8.01.16 PM.png">
            <a:extLst>
              <a:ext uri="{FF2B5EF4-FFF2-40B4-BE49-F238E27FC236}">
                <a16:creationId xmlns:a16="http://schemas.microsoft.com/office/drawing/2014/main" id="{A396E7DD-F7E8-41EA-9C89-0F21015C08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7056" y="4278669"/>
            <a:ext cx="3467144" cy="1763809"/>
          </a:xfrm>
          <a:prstGeom prst="rect">
            <a:avLst/>
          </a:prstGeom>
        </p:spPr>
      </p:pic>
      <p:pic>
        <p:nvPicPr>
          <p:cNvPr id="9" name="Picture 8" descr="Screen Shot 2018-10-08 at 8.07.18 PM.png">
            <a:extLst>
              <a:ext uri="{FF2B5EF4-FFF2-40B4-BE49-F238E27FC236}">
                <a16:creationId xmlns:a16="http://schemas.microsoft.com/office/drawing/2014/main" id="{40B8B7CB-ACE8-410F-882B-6FC9997081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68676" y="1935675"/>
            <a:ext cx="3333696" cy="1935925"/>
          </a:xfrm>
          <a:prstGeom prst="rect">
            <a:avLst/>
          </a:prstGeom>
        </p:spPr>
      </p:pic>
      <p:pic>
        <p:nvPicPr>
          <p:cNvPr id="10" name="Picture 9" descr="Screen Shot 2018-10-08 at 8.09.17 PM.png">
            <a:extLst>
              <a:ext uri="{FF2B5EF4-FFF2-40B4-BE49-F238E27FC236}">
                <a16:creationId xmlns:a16="http://schemas.microsoft.com/office/drawing/2014/main" id="{BD4CA083-D402-4E6A-9BC4-717248AD8B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41555" y="1937240"/>
            <a:ext cx="3389721" cy="1770245"/>
          </a:xfrm>
          <a:prstGeom prst="rect">
            <a:avLst/>
          </a:prstGeom>
        </p:spPr>
      </p:pic>
      <p:pic>
        <p:nvPicPr>
          <p:cNvPr id="11" name="Picture 10" descr="Screen Shot 2018-10-08 at 8.11.02 PM.png">
            <a:extLst>
              <a:ext uri="{FF2B5EF4-FFF2-40B4-BE49-F238E27FC236}">
                <a16:creationId xmlns:a16="http://schemas.microsoft.com/office/drawing/2014/main" id="{3A1C1C1D-2C26-4546-9AEE-55F0F841690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90144" y="4232666"/>
            <a:ext cx="3303392" cy="1904278"/>
          </a:xfrm>
          <a:prstGeom prst="rect">
            <a:avLst/>
          </a:prstGeom>
        </p:spPr>
      </p:pic>
      <p:pic>
        <p:nvPicPr>
          <p:cNvPr id="12" name="Picture 11">
            <a:extLst>
              <a:ext uri="{FF2B5EF4-FFF2-40B4-BE49-F238E27FC236}">
                <a16:creationId xmlns:a16="http://schemas.microsoft.com/office/drawing/2014/main" id="{2ECED3D0-B948-4476-884B-2535C28E7750}"/>
              </a:ext>
            </a:extLst>
          </p:cNvPr>
          <p:cNvPicPr>
            <a:picLocks noChangeAspect="1"/>
          </p:cNvPicPr>
          <p:nvPr/>
        </p:nvPicPr>
        <p:blipFill>
          <a:blip r:embed="rId8"/>
          <a:stretch>
            <a:fillRect/>
          </a:stretch>
        </p:blipFill>
        <p:spPr>
          <a:xfrm>
            <a:off x="4468676" y="4233864"/>
            <a:ext cx="3385384" cy="1904278"/>
          </a:xfrm>
          <a:prstGeom prst="rect">
            <a:avLst/>
          </a:prstGeom>
        </p:spPr>
      </p:pic>
      <p:sp>
        <p:nvSpPr>
          <p:cNvPr id="13" name="TextBox 12">
            <a:extLst>
              <a:ext uri="{FF2B5EF4-FFF2-40B4-BE49-F238E27FC236}">
                <a16:creationId xmlns:a16="http://schemas.microsoft.com/office/drawing/2014/main" id="{EDE2E117-714E-40F8-8A00-16111AA2A89F}"/>
              </a:ext>
            </a:extLst>
          </p:cNvPr>
          <p:cNvSpPr txBox="1"/>
          <p:nvPr/>
        </p:nvSpPr>
        <p:spPr>
          <a:xfrm>
            <a:off x="356191" y="1535455"/>
            <a:ext cx="1690873" cy="369332"/>
          </a:xfrm>
          <a:prstGeom prst="rect">
            <a:avLst/>
          </a:prstGeom>
          <a:noFill/>
        </p:spPr>
        <p:txBody>
          <a:bodyPr wrap="square" rtlCol="0">
            <a:spAutoFit/>
          </a:bodyPr>
          <a:lstStyle/>
          <a:p>
            <a:r>
              <a:rPr lang="en-US" dirty="0" err="1"/>
              <a:t>RVd</a:t>
            </a:r>
            <a:r>
              <a:rPr lang="en-US" dirty="0"/>
              <a:t>/</a:t>
            </a:r>
            <a:r>
              <a:rPr lang="en-US" dirty="0" err="1"/>
              <a:t>LVd</a:t>
            </a:r>
            <a:r>
              <a:rPr lang="en-US" dirty="0"/>
              <a:t> &gt; 1.0</a:t>
            </a:r>
          </a:p>
        </p:txBody>
      </p:sp>
      <p:sp>
        <p:nvSpPr>
          <p:cNvPr id="14" name="TextBox 13">
            <a:extLst>
              <a:ext uri="{FF2B5EF4-FFF2-40B4-BE49-F238E27FC236}">
                <a16:creationId xmlns:a16="http://schemas.microsoft.com/office/drawing/2014/main" id="{43A78480-5DA3-4B04-AAA0-173DC8F6E305}"/>
              </a:ext>
            </a:extLst>
          </p:cNvPr>
          <p:cNvSpPr txBox="1"/>
          <p:nvPr/>
        </p:nvSpPr>
        <p:spPr>
          <a:xfrm>
            <a:off x="301709" y="3914110"/>
            <a:ext cx="2747830" cy="369332"/>
          </a:xfrm>
          <a:prstGeom prst="rect">
            <a:avLst/>
          </a:prstGeom>
          <a:noFill/>
        </p:spPr>
        <p:txBody>
          <a:bodyPr wrap="none" rtlCol="0">
            <a:spAutoFit/>
          </a:bodyPr>
          <a:lstStyle/>
          <a:p>
            <a:r>
              <a:rPr lang="en-US" dirty="0" err="1"/>
              <a:t>Septal</a:t>
            </a:r>
            <a:r>
              <a:rPr lang="en-US" dirty="0"/>
              <a:t> flattening, LVEI &gt; 1.1</a:t>
            </a:r>
          </a:p>
        </p:txBody>
      </p:sp>
      <p:sp>
        <p:nvSpPr>
          <p:cNvPr id="15" name="TextBox 14">
            <a:extLst>
              <a:ext uri="{FF2B5EF4-FFF2-40B4-BE49-F238E27FC236}">
                <a16:creationId xmlns:a16="http://schemas.microsoft.com/office/drawing/2014/main" id="{3B6A5CDD-E6D5-4A8A-ADAD-E1F7D8996409}"/>
              </a:ext>
            </a:extLst>
          </p:cNvPr>
          <p:cNvSpPr txBox="1"/>
          <p:nvPr/>
        </p:nvSpPr>
        <p:spPr>
          <a:xfrm>
            <a:off x="4382769" y="1517765"/>
            <a:ext cx="3890732" cy="369332"/>
          </a:xfrm>
          <a:prstGeom prst="rect">
            <a:avLst/>
          </a:prstGeom>
          <a:noFill/>
        </p:spPr>
        <p:txBody>
          <a:bodyPr wrap="square" rtlCol="0">
            <a:spAutoFit/>
          </a:bodyPr>
          <a:lstStyle/>
          <a:p>
            <a:r>
              <a:rPr lang="en-US" dirty="0"/>
              <a:t>RVOT AT &lt; 105 </a:t>
            </a:r>
            <a:r>
              <a:rPr lang="en-US" dirty="0" err="1"/>
              <a:t>ms</a:t>
            </a:r>
            <a:r>
              <a:rPr lang="en-US" dirty="0"/>
              <a:t>, </a:t>
            </a:r>
            <a:r>
              <a:rPr lang="en-US" dirty="0" err="1"/>
              <a:t>midsyst</a:t>
            </a:r>
            <a:r>
              <a:rPr lang="en-US" dirty="0"/>
              <a:t> notching </a:t>
            </a:r>
          </a:p>
        </p:txBody>
      </p:sp>
      <p:sp>
        <p:nvSpPr>
          <p:cNvPr id="16" name="TextBox 15">
            <a:extLst>
              <a:ext uri="{FF2B5EF4-FFF2-40B4-BE49-F238E27FC236}">
                <a16:creationId xmlns:a16="http://schemas.microsoft.com/office/drawing/2014/main" id="{10F9A5FB-252F-4CB7-97A5-9CB790B121D0}"/>
              </a:ext>
            </a:extLst>
          </p:cNvPr>
          <p:cNvSpPr txBox="1"/>
          <p:nvPr/>
        </p:nvSpPr>
        <p:spPr>
          <a:xfrm>
            <a:off x="4353272" y="3864532"/>
            <a:ext cx="3663773" cy="369332"/>
          </a:xfrm>
          <a:prstGeom prst="rect">
            <a:avLst/>
          </a:prstGeom>
          <a:noFill/>
        </p:spPr>
        <p:txBody>
          <a:bodyPr wrap="square" rtlCol="0">
            <a:spAutoFit/>
          </a:bodyPr>
          <a:lstStyle/>
          <a:p>
            <a:r>
              <a:rPr lang="en-US" dirty="0"/>
              <a:t>PI early diastolic vel. &gt; 2.2</a:t>
            </a:r>
          </a:p>
        </p:txBody>
      </p:sp>
      <p:sp>
        <p:nvSpPr>
          <p:cNvPr id="17" name="TextBox 16">
            <a:extLst>
              <a:ext uri="{FF2B5EF4-FFF2-40B4-BE49-F238E27FC236}">
                <a16:creationId xmlns:a16="http://schemas.microsoft.com/office/drawing/2014/main" id="{CDFFE9CF-9C98-4CF1-BEE9-F0947D113A14}"/>
              </a:ext>
            </a:extLst>
          </p:cNvPr>
          <p:cNvSpPr txBox="1"/>
          <p:nvPr/>
        </p:nvSpPr>
        <p:spPr>
          <a:xfrm>
            <a:off x="8367210" y="1556560"/>
            <a:ext cx="1777725" cy="369332"/>
          </a:xfrm>
          <a:prstGeom prst="rect">
            <a:avLst/>
          </a:prstGeom>
          <a:noFill/>
        </p:spPr>
        <p:txBody>
          <a:bodyPr wrap="none" rtlCol="0">
            <a:spAutoFit/>
          </a:bodyPr>
          <a:lstStyle/>
          <a:p>
            <a:r>
              <a:rPr lang="en-US" dirty="0"/>
              <a:t>RA area &gt; 18 cm</a:t>
            </a:r>
            <a:r>
              <a:rPr lang="en-US" baseline="30000" dirty="0"/>
              <a:t>2</a:t>
            </a:r>
          </a:p>
        </p:txBody>
      </p:sp>
      <p:sp>
        <p:nvSpPr>
          <p:cNvPr id="18" name="TextBox 17">
            <a:extLst>
              <a:ext uri="{FF2B5EF4-FFF2-40B4-BE49-F238E27FC236}">
                <a16:creationId xmlns:a16="http://schemas.microsoft.com/office/drawing/2014/main" id="{B21455C1-A2EA-48E3-BAB6-BD76CBB11FAB}"/>
              </a:ext>
            </a:extLst>
          </p:cNvPr>
          <p:cNvSpPr txBox="1"/>
          <p:nvPr/>
        </p:nvSpPr>
        <p:spPr>
          <a:xfrm>
            <a:off x="8408891" y="3863334"/>
            <a:ext cx="3663773" cy="369332"/>
          </a:xfrm>
          <a:prstGeom prst="rect">
            <a:avLst/>
          </a:prstGeom>
          <a:noFill/>
        </p:spPr>
        <p:txBody>
          <a:bodyPr wrap="square" rtlCol="0">
            <a:spAutoFit/>
          </a:bodyPr>
          <a:lstStyle/>
          <a:p>
            <a:r>
              <a:rPr lang="en-US" dirty="0"/>
              <a:t>IVC &gt; 21 mm/ dec. inspire. collapse</a:t>
            </a:r>
            <a:endParaRPr lang="en-US" baseline="30000" dirty="0"/>
          </a:p>
        </p:txBody>
      </p:sp>
      <p:sp>
        <p:nvSpPr>
          <p:cNvPr id="19" name="TextBox 18">
            <a:extLst>
              <a:ext uri="{FF2B5EF4-FFF2-40B4-BE49-F238E27FC236}">
                <a16:creationId xmlns:a16="http://schemas.microsoft.com/office/drawing/2014/main" id="{F8D3873F-185E-45B9-84DF-10E06BC44C83}"/>
              </a:ext>
            </a:extLst>
          </p:cNvPr>
          <p:cNvSpPr txBox="1"/>
          <p:nvPr/>
        </p:nvSpPr>
        <p:spPr>
          <a:xfrm>
            <a:off x="356192" y="6114412"/>
            <a:ext cx="6315872" cy="307777"/>
          </a:xfrm>
          <a:prstGeom prst="rect">
            <a:avLst/>
          </a:prstGeom>
          <a:noFill/>
        </p:spPr>
        <p:txBody>
          <a:bodyPr wrap="square" rtlCol="0">
            <a:spAutoFit/>
          </a:bodyPr>
          <a:lstStyle/>
          <a:p>
            <a:r>
              <a:rPr lang="en-US" sz="1400" dirty="0"/>
              <a:t>British Society Echo Guidelines 2010. ESC/ERS PH Guidelines 2015</a:t>
            </a:r>
          </a:p>
        </p:txBody>
      </p:sp>
    </p:spTree>
    <p:extLst>
      <p:ext uri="{BB962C8B-B14F-4D97-AF65-F5344CB8AC3E}">
        <p14:creationId xmlns:p14="http://schemas.microsoft.com/office/powerpoint/2010/main" val="178320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673-7111-485D-93FF-F92577DBA6C5}"/>
              </a:ext>
            </a:extLst>
          </p:cNvPr>
          <p:cNvSpPr>
            <a:spLocks noGrp="1"/>
          </p:cNvSpPr>
          <p:nvPr>
            <p:ph type="title"/>
          </p:nvPr>
        </p:nvSpPr>
        <p:spPr/>
        <p:txBody>
          <a:bodyPr/>
          <a:lstStyle/>
          <a:p>
            <a:r>
              <a:rPr lang="en-US" dirty="0"/>
              <a:t>Recommendation: Echo for identification of PH</a:t>
            </a:r>
          </a:p>
        </p:txBody>
      </p:sp>
      <p:sp>
        <p:nvSpPr>
          <p:cNvPr id="3" name="Content Placeholder 2">
            <a:extLst>
              <a:ext uri="{FF2B5EF4-FFF2-40B4-BE49-F238E27FC236}">
                <a16:creationId xmlns:a16="http://schemas.microsoft.com/office/drawing/2014/main" id="{FD8620D5-98DD-4F58-AA9D-F500AC70AB39}"/>
              </a:ext>
            </a:extLst>
          </p:cNvPr>
          <p:cNvSpPr>
            <a:spLocks noGrp="1"/>
          </p:cNvSpPr>
          <p:nvPr>
            <p:ph idx="1"/>
          </p:nvPr>
        </p:nvSpPr>
        <p:spPr/>
        <p:txBody>
          <a:bodyPr>
            <a:normAutofit/>
          </a:bodyPr>
          <a:lstStyle/>
          <a:p>
            <a:pPr marL="514350" lvl="0" indent="-514350">
              <a:lnSpc>
                <a:spcPct val="100000"/>
              </a:lnSpc>
              <a:buAutoNum type="arabicPeriod"/>
            </a:pPr>
            <a:r>
              <a:rPr lang="en-CA" dirty="0"/>
              <a:t>We recommend transthoracic echocardiography for initial assessment of all patients with clinically suspected PH or unexplained dyspnea</a:t>
            </a:r>
          </a:p>
          <a:p>
            <a:pPr marL="514350" lvl="0" indent="-514350">
              <a:lnSpc>
                <a:spcPct val="100000"/>
              </a:lnSpc>
              <a:buAutoNum type="arabicPeriod"/>
            </a:pPr>
            <a:r>
              <a:rPr lang="en-CA" dirty="0"/>
              <a:t>We recommend complete echo assessment </a:t>
            </a:r>
            <a:r>
              <a:rPr lang="en-US" dirty="0"/>
              <a:t>when assessing for PH </a:t>
            </a:r>
            <a:r>
              <a:rPr lang="en-CA" dirty="0"/>
              <a:t>including:</a:t>
            </a:r>
          </a:p>
          <a:p>
            <a:pPr lvl="2">
              <a:lnSpc>
                <a:spcPct val="100000"/>
              </a:lnSpc>
            </a:pPr>
            <a:r>
              <a:rPr lang="en-CA" sz="2400" dirty="0"/>
              <a:t>estimation of </a:t>
            </a:r>
            <a:r>
              <a:rPr lang="en-CA" sz="2400" dirty="0" err="1"/>
              <a:t>sPAP</a:t>
            </a:r>
            <a:r>
              <a:rPr lang="en-CA" sz="2400" dirty="0"/>
              <a:t> using the TRV jet, </a:t>
            </a:r>
          </a:p>
          <a:p>
            <a:pPr lvl="2">
              <a:lnSpc>
                <a:spcPct val="100000"/>
              </a:lnSpc>
            </a:pPr>
            <a:r>
              <a:rPr lang="en-CA" sz="2400" dirty="0"/>
              <a:t>measurement of IVC size and degree of inspiratory collapse, </a:t>
            </a:r>
          </a:p>
          <a:p>
            <a:pPr lvl="2">
              <a:lnSpc>
                <a:spcPct val="100000"/>
              </a:lnSpc>
            </a:pPr>
            <a:r>
              <a:rPr lang="en-CA" sz="2400" dirty="0"/>
              <a:t>assessment of “secondary” signs of PH, such as right atrial or right ventricular (RV) enlargement, RV hypertrophy, septal flattening, and RV dysfunction </a:t>
            </a:r>
            <a:endParaRPr lang="en-CA" dirty="0"/>
          </a:p>
          <a:p>
            <a:pPr marL="457200" lvl="1" indent="0">
              <a:lnSpc>
                <a:spcPct val="100000"/>
              </a:lnSpc>
              <a:buNone/>
            </a:pPr>
            <a:r>
              <a:rPr lang="en-US" i="1" dirty="0"/>
              <a:t>Strong Recommendation, Moderate-Quality Evidence</a:t>
            </a:r>
            <a:endParaRPr lang="en-CA" dirty="0"/>
          </a:p>
          <a:p>
            <a:endParaRPr lang="en-US" dirty="0"/>
          </a:p>
        </p:txBody>
      </p:sp>
    </p:spTree>
    <p:extLst>
      <p:ext uri="{BB962C8B-B14F-4D97-AF65-F5344CB8AC3E}">
        <p14:creationId xmlns:p14="http://schemas.microsoft.com/office/powerpoint/2010/main" val="2436805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C6CC-82BC-457B-B0C6-9274BD76B287}"/>
              </a:ext>
            </a:extLst>
          </p:cNvPr>
          <p:cNvSpPr>
            <a:spLocks noGrp="1"/>
          </p:cNvSpPr>
          <p:nvPr>
            <p:ph type="title"/>
          </p:nvPr>
        </p:nvSpPr>
        <p:spPr/>
        <p:txBody>
          <a:bodyPr/>
          <a:lstStyle/>
          <a:p>
            <a:r>
              <a:rPr lang="en-US" dirty="0"/>
              <a:t>Echo: Screening populations at risk for PAH</a:t>
            </a:r>
          </a:p>
        </p:txBody>
      </p:sp>
      <p:sp>
        <p:nvSpPr>
          <p:cNvPr id="3" name="Content Placeholder 2">
            <a:extLst>
              <a:ext uri="{FF2B5EF4-FFF2-40B4-BE49-F238E27FC236}">
                <a16:creationId xmlns:a16="http://schemas.microsoft.com/office/drawing/2014/main" id="{A5D33F5D-4CFF-4AFE-946C-CB302D773FCC}"/>
              </a:ext>
            </a:extLst>
          </p:cNvPr>
          <p:cNvSpPr>
            <a:spLocks noGrp="1"/>
          </p:cNvSpPr>
          <p:nvPr>
            <p:ph idx="1"/>
          </p:nvPr>
        </p:nvSpPr>
        <p:spPr/>
        <p:txBody>
          <a:bodyPr/>
          <a:lstStyle/>
          <a:p>
            <a:r>
              <a:rPr lang="en-CA" dirty="0"/>
              <a:t>Connective tissue disease (CTD)</a:t>
            </a:r>
          </a:p>
          <a:p>
            <a:pPr lvl="1"/>
            <a:r>
              <a:rPr lang="en-CA"/>
              <a:t>Scleroderma </a:t>
            </a:r>
            <a:r>
              <a:rPr lang="en-CA" dirty="0"/>
              <a:t>(SLE, overlap syndromes)</a:t>
            </a:r>
          </a:p>
          <a:p>
            <a:pPr lvl="1"/>
            <a:endParaRPr lang="en-CA" dirty="0"/>
          </a:p>
          <a:p>
            <a:r>
              <a:rPr lang="en-CA" dirty="0"/>
              <a:t>Adults with congenital heart disease</a:t>
            </a:r>
          </a:p>
          <a:p>
            <a:endParaRPr lang="en-CA" dirty="0"/>
          </a:p>
          <a:p>
            <a:r>
              <a:rPr lang="en-CA" dirty="0"/>
              <a:t>Hepatic Cirrhosis </a:t>
            </a:r>
          </a:p>
          <a:p>
            <a:pPr lvl="1"/>
            <a:r>
              <a:rPr lang="en-CA" dirty="0"/>
              <a:t>Porto-pulmonary hypertension</a:t>
            </a:r>
          </a:p>
          <a:p>
            <a:pPr lvl="1"/>
            <a:r>
              <a:rPr lang="en-CA" dirty="0"/>
              <a:t>Liver transplantation – contraindicated if </a:t>
            </a:r>
            <a:r>
              <a:rPr lang="en-CA" dirty="0" err="1"/>
              <a:t>mPAP</a:t>
            </a:r>
            <a:r>
              <a:rPr lang="en-CA" dirty="0"/>
              <a:t> &gt;35</a:t>
            </a:r>
          </a:p>
          <a:p>
            <a:pPr lvl="1"/>
            <a:endParaRPr lang="en-CA" dirty="0"/>
          </a:p>
          <a:p>
            <a:r>
              <a:rPr lang="en-CA" dirty="0"/>
              <a:t>HIV Infection</a:t>
            </a:r>
          </a:p>
          <a:p>
            <a:endParaRPr lang="en-US" dirty="0"/>
          </a:p>
        </p:txBody>
      </p:sp>
    </p:spTree>
    <p:extLst>
      <p:ext uri="{BB962C8B-B14F-4D97-AF65-F5344CB8AC3E}">
        <p14:creationId xmlns:p14="http://schemas.microsoft.com/office/powerpoint/2010/main" val="2122235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A188D24-2D7A-4975-95B0-F36A151E1F03}"/>
              </a:ext>
            </a:extLst>
          </p:cNvPr>
          <p:cNvSpPr/>
          <p:nvPr/>
        </p:nvSpPr>
        <p:spPr>
          <a:xfrm>
            <a:off x="8112224" y="4326071"/>
            <a:ext cx="3774228" cy="919398"/>
          </a:xfrm>
          <a:prstGeom prst="round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Consider</a:t>
            </a:r>
            <a:r>
              <a:rPr lang="en-US" sz="2400" dirty="0">
                <a:latin typeface="Arial Nova Cond" panose="020B0506020202020204" pitchFamily="34" charset="0"/>
              </a:rPr>
              <a:t> other diagnoses or ongoing follow up  </a:t>
            </a:r>
          </a:p>
        </p:txBody>
      </p:sp>
      <p:sp>
        <p:nvSpPr>
          <p:cNvPr id="5" name="Rectangle: Rounded Corners 4">
            <a:extLst>
              <a:ext uri="{FF2B5EF4-FFF2-40B4-BE49-F238E27FC236}">
                <a16:creationId xmlns:a16="http://schemas.microsoft.com/office/drawing/2014/main" id="{3487063D-2159-44B3-8443-E4B2B7910D38}"/>
              </a:ext>
            </a:extLst>
          </p:cNvPr>
          <p:cNvSpPr/>
          <p:nvPr/>
        </p:nvSpPr>
        <p:spPr>
          <a:xfrm>
            <a:off x="4403812" y="3173611"/>
            <a:ext cx="3384376" cy="510776"/>
          </a:xfrm>
          <a:prstGeom prst="roundRect">
            <a:avLst/>
          </a:prstGeom>
          <a:solidFill>
            <a:schemeClr val="bg1">
              <a:lumMod val="6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Arial Nova Cond" panose="020B0506020202020204" pitchFamily="34" charset="0"/>
              </a:rPr>
              <a:t>Echo probability of PH </a:t>
            </a:r>
          </a:p>
        </p:txBody>
      </p:sp>
      <p:sp>
        <p:nvSpPr>
          <p:cNvPr id="6" name="Rectangle: Rounded Corners 5">
            <a:extLst>
              <a:ext uri="{FF2B5EF4-FFF2-40B4-BE49-F238E27FC236}">
                <a16:creationId xmlns:a16="http://schemas.microsoft.com/office/drawing/2014/main" id="{842FBB64-EE67-45CC-A2D8-1635A122961F}"/>
              </a:ext>
            </a:extLst>
          </p:cNvPr>
          <p:cNvSpPr/>
          <p:nvPr/>
        </p:nvSpPr>
        <p:spPr>
          <a:xfrm>
            <a:off x="2999656" y="836712"/>
            <a:ext cx="6192688" cy="1328021"/>
          </a:xfrm>
          <a:prstGeom prst="roundRect">
            <a:avLst/>
          </a:prstGeom>
          <a:solidFill>
            <a:schemeClr val="tx1">
              <a:lumMod val="85000"/>
              <a:lumOff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2400" b="1" dirty="0">
              <a:solidFill>
                <a:schemeClr val="bg1"/>
              </a:solidFill>
              <a:latin typeface="Arial Nova Cond" panose="020B0506020202020204" pitchFamily="34" charset="0"/>
            </a:endParaRPr>
          </a:p>
          <a:p>
            <a:pPr algn="ctr"/>
            <a:r>
              <a:rPr lang="en-US" sz="2400" b="1" dirty="0">
                <a:solidFill>
                  <a:schemeClr val="bg1"/>
                </a:solidFill>
                <a:latin typeface="Arial Nova Cond" panose="020B0506020202020204" pitchFamily="34" charset="0"/>
              </a:rPr>
              <a:t>Symptoms, signs and history suggestive of PH</a:t>
            </a:r>
          </a:p>
          <a:p>
            <a:pPr algn="ctr"/>
            <a:r>
              <a:rPr lang="en-US" sz="2400" b="1" dirty="0">
                <a:solidFill>
                  <a:schemeClr val="bg1"/>
                </a:solidFill>
                <a:latin typeface="Arial Nova Cond" panose="020B0506020202020204" pitchFamily="34" charset="0"/>
              </a:rPr>
              <a:t> </a:t>
            </a:r>
          </a:p>
        </p:txBody>
      </p:sp>
      <p:sp>
        <p:nvSpPr>
          <p:cNvPr id="7" name="Rectangle: Rounded Corners 6">
            <a:extLst>
              <a:ext uri="{FF2B5EF4-FFF2-40B4-BE49-F238E27FC236}">
                <a16:creationId xmlns:a16="http://schemas.microsoft.com/office/drawing/2014/main" id="{38152D4B-EF5A-491A-9F63-8DFA34215921}"/>
              </a:ext>
            </a:extLst>
          </p:cNvPr>
          <p:cNvSpPr/>
          <p:nvPr/>
        </p:nvSpPr>
        <p:spPr>
          <a:xfrm>
            <a:off x="305549" y="4326071"/>
            <a:ext cx="3774228" cy="919398"/>
          </a:xfrm>
          <a:prstGeom prst="round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Consider </a:t>
            </a:r>
            <a:r>
              <a:rPr lang="en-US" sz="2400" dirty="0">
                <a:latin typeface="Arial Nova Cond" panose="020B0506020202020204" pitchFamily="34" charset="0"/>
              </a:rPr>
              <a:t>left heart disease and lung disease </a:t>
            </a:r>
          </a:p>
        </p:txBody>
      </p:sp>
      <p:sp>
        <p:nvSpPr>
          <p:cNvPr id="8" name="TextBox 7">
            <a:extLst>
              <a:ext uri="{FF2B5EF4-FFF2-40B4-BE49-F238E27FC236}">
                <a16:creationId xmlns:a16="http://schemas.microsoft.com/office/drawing/2014/main" id="{38B272A1-B347-4287-AFF9-E277500E533D}"/>
              </a:ext>
            </a:extLst>
          </p:cNvPr>
          <p:cNvSpPr txBox="1"/>
          <p:nvPr/>
        </p:nvSpPr>
        <p:spPr>
          <a:xfrm>
            <a:off x="695400" y="5929535"/>
            <a:ext cx="5631323" cy="307777"/>
          </a:xfrm>
          <a:prstGeom prst="rect">
            <a:avLst/>
          </a:prstGeom>
          <a:noFill/>
        </p:spPr>
        <p:txBody>
          <a:bodyPr wrap="square" rtlCol="0">
            <a:spAutoFit/>
          </a:bodyPr>
          <a:lstStyle/>
          <a:p>
            <a:r>
              <a:rPr lang="en-US" sz="1400" dirty="0">
                <a:latin typeface="Arial Nova Cond" panose="020B0506020202020204" pitchFamily="34" charset="0"/>
              </a:rPr>
              <a:t>Modified from ESC/ERS PH Guidelines 2015</a:t>
            </a:r>
          </a:p>
        </p:txBody>
      </p:sp>
      <p:cxnSp>
        <p:nvCxnSpPr>
          <p:cNvPr id="10" name="Straight Arrow Connector 9">
            <a:extLst>
              <a:ext uri="{FF2B5EF4-FFF2-40B4-BE49-F238E27FC236}">
                <a16:creationId xmlns:a16="http://schemas.microsoft.com/office/drawing/2014/main" id="{8CFF53F0-EEAF-4489-9DBF-5BC457E947BC}"/>
              </a:ext>
            </a:extLst>
          </p:cNvPr>
          <p:cNvCxnSpPr>
            <a:cxnSpLocks/>
            <a:stCxn id="6" idx="2"/>
            <a:endCxn id="5" idx="0"/>
          </p:cNvCxnSpPr>
          <p:nvPr/>
        </p:nvCxnSpPr>
        <p:spPr>
          <a:xfrm>
            <a:off x="6096000" y="2164733"/>
            <a:ext cx="0" cy="100887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042B1E2-46A7-4404-8A34-6D919A3548F6}"/>
              </a:ext>
            </a:extLst>
          </p:cNvPr>
          <p:cNvCxnSpPr>
            <a:cxnSpLocks/>
            <a:stCxn id="5" idx="3"/>
            <a:endCxn id="4" idx="0"/>
          </p:cNvCxnSpPr>
          <p:nvPr/>
        </p:nvCxnSpPr>
        <p:spPr>
          <a:xfrm>
            <a:off x="7788188" y="3428999"/>
            <a:ext cx="2211150" cy="89707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34968AF-71FB-429A-96BB-3F8CCDE00938}"/>
              </a:ext>
            </a:extLst>
          </p:cNvPr>
          <p:cNvCxnSpPr>
            <a:cxnSpLocks/>
            <a:stCxn id="5" idx="1"/>
            <a:endCxn id="7" idx="0"/>
          </p:cNvCxnSpPr>
          <p:nvPr/>
        </p:nvCxnSpPr>
        <p:spPr>
          <a:xfrm flipH="1">
            <a:off x="2192663" y="3428999"/>
            <a:ext cx="2211149" cy="89707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CD2C0EE8-3657-4BE1-B854-68D5D410434B}"/>
              </a:ext>
            </a:extLst>
          </p:cNvPr>
          <p:cNvSpPr txBox="1"/>
          <p:nvPr/>
        </p:nvSpPr>
        <p:spPr>
          <a:xfrm>
            <a:off x="1336798" y="3218380"/>
            <a:ext cx="1950890" cy="369332"/>
          </a:xfrm>
          <a:prstGeom prst="rect">
            <a:avLst/>
          </a:prstGeom>
          <a:noFill/>
          <a:ln w="28575">
            <a:solidFill>
              <a:srgbClr val="FF0000"/>
            </a:solidFill>
          </a:ln>
        </p:spPr>
        <p:txBody>
          <a:bodyPr wrap="square" rtlCol="0">
            <a:spAutoFit/>
          </a:bodyPr>
          <a:lstStyle/>
          <a:p>
            <a:pPr algn="ctr"/>
            <a:r>
              <a:rPr lang="en-US" b="1" dirty="0">
                <a:latin typeface="Arial Nova Cond" panose="020B0506020202020204" pitchFamily="34" charset="0"/>
              </a:rPr>
              <a:t>High/Intermediate</a:t>
            </a:r>
          </a:p>
        </p:txBody>
      </p:sp>
      <p:sp>
        <p:nvSpPr>
          <p:cNvPr id="20" name="TextBox 19">
            <a:extLst>
              <a:ext uri="{FF2B5EF4-FFF2-40B4-BE49-F238E27FC236}">
                <a16:creationId xmlns:a16="http://schemas.microsoft.com/office/drawing/2014/main" id="{6DF3CDDB-69E8-4766-BC0A-DA2C6B977FC3}"/>
              </a:ext>
            </a:extLst>
          </p:cNvPr>
          <p:cNvSpPr txBox="1"/>
          <p:nvPr/>
        </p:nvSpPr>
        <p:spPr>
          <a:xfrm>
            <a:off x="9041654" y="3218380"/>
            <a:ext cx="1813548" cy="369332"/>
          </a:xfrm>
          <a:prstGeom prst="rect">
            <a:avLst/>
          </a:prstGeom>
          <a:noFill/>
          <a:ln w="28575">
            <a:solidFill>
              <a:srgbClr val="FF0000"/>
            </a:solidFill>
          </a:ln>
        </p:spPr>
        <p:txBody>
          <a:bodyPr wrap="square" rtlCol="0">
            <a:spAutoFit/>
          </a:bodyPr>
          <a:lstStyle/>
          <a:p>
            <a:pPr algn="ctr"/>
            <a:r>
              <a:rPr lang="en-US" b="1" dirty="0">
                <a:latin typeface="Arial Nova Cond" panose="020B0506020202020204" pitchFamily="34" charset="0"/>
              </a:rPr>
              <a:t>Low</a:t>
            </a:r>
          </a:p>
        </p:txBody>
      </p:sp>
    </p:spTree>
    <p:extLst>
      <p:ext uri="{BB962C8B-B14F-4D97-AF65-F5344CB8AC3E}">
        <p14:creationId xmlns:p14="http://schemas.microsoft.com/office/powerpoint/2010/main" val="260662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8DFD-AD7C-4EDB-A329-7A503178FB45}"/>
              </a:ext>
            </a:extLst>
          </p:cNvPr>
          <p:cNvSpPr>
            <a:spLocks noGrp="1"/>
          </p:cNvSpPr>
          <p:nvPr>
            <p:ph type="title"/>
          </p:nvPr>
        </p:nvSpPr>
        <p:spPr/>
        <p:txBody>
          <a:bodyPr/>
          <a:lstStyle/>
          <a:p>
            <a:r>
              <a:rPr lang="en-US" dirty="0"/>
              <a:t>Left heart disease: </a:t>
            </a:r>
            <a:r>
              <a:rPr lang="en-US" dirty="0" err="1"/>
              <a:t>HFpEF</a:t>
            </a:r>
            <a:endParaRPr lang="en-US" dirty="0"/>
          </a:p>
        </p:txBody>
      </p:sp>
      <p:sp>
        <p:nvSpPr>
          <p:cNvPr id="4" name="Content Placeholder 3">
            <a:extLst>
              <a:ext uri="{FF2B5EF4-FFF2-40B4-BE49-F238E27FC236}">
                <a16:creationId xmlns:a16="http://schemas.microsoft.com/office/drawing/2014/main" id="{65A2A214-D19E-4303-B703-D5A61231E8A1}"/>
              </a:ext>
            </a:extLst>
          </p:cNvPr>
          <p:cNvSpPr txBox="1">
            <a:spLocks/>
          </p:cNvSpPr>
          <p:nvPr/>
        </p:nvSpPr>
        <p:spPr>
          <a:xfrm>
            <a:off x="6172200" y="129402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dirty="0"/>
          </a:p>
          <a:p>
            <a:pPr marL="0" indent="0">
              <a:buFont typeface="Arial" panose="020B0604020202020204" pitchFamily="34" charset="0"/>
              <a:buNone/>
            </a:pPr>
            <a:r>
              <a:rPr lang="en-CA" dirty="0"/>
              <a:t>        </a:t>
            </a:r>
            <a:r>
              <a:rPr lang="en-CA" sz="2400" dirty="0">
                <a:latin typeface="Arial Nova Cond" panose="020B0506020202020204" pitchFamily="34" charset="0"/>
              </a:rPr>
              <a:t>Normal</a:t>
            </a:r>
          </a:p>
          <a:p>
            <a:pPr marL="0" indent="0">
              <a:buFont typeface="Arial" panose="020B0604020202020204" pitchFamily="34" charset="0"/>
              <a:buNone/>
            </a:pPr>
            <a:endParaRPr lang="en-CA" sz="2400" dirty="0">
              <a:latin typeface="Arial Nova Cond" panose="020B0506020202020204" pitchFamily="34" charset="0"/>
            </a:endParaRPr>
          </a:p>
          <a:p>
            <a:pPr marL="0" indent="0">
              <a:buFont typeface="Arial" panose="020B0604020202020204" pitchFamily="34" charset="0"/>
              <a:buNone/>
            </a:pPr>
            <a:endParaRPr lang="en-CA" sz="2400" dirty="0">
              <a:latin typeface="Arial Nova Cond" panose="020B0506020202020204" pitchFamily="34" charset="0"/>
            </a:endParaRPr>
          </a:p>
          <a:p>
            <a:pPr marL="0" indent="0">
              <a:buFont typeface="Arial" panose="020B0604020202020204" pitchFamily="34" charset="0"/>
              <a:buNone/>
            </a:pPr>
            <a:r>
              <a:rPr lang="en-CA" sz="2400" dirty="0">
                <a:latin typeface="Arial Nova Cond" panose="020B0506020202020204" pitchFamily="34" charset="0"/>
              </a:rPr>
              <a:t>         </a:t>
            </a:r>
            <a:r>
              <a:rPr lang="en-CA" sz="2400" dirty="0" err="1">
                <a:latin typeface="Arial Nova Cond" panose="020B0506020202020204" pitchFamily="34" charset="0"/>
              </a:rPr>
              <a:t>HFrEF</a:t>
            </a:r>
            <a:endParaRPr lang="en-CA" sz="2400" dirty="0">
              <a:latin typeface="Arial Nova Cond" panose="020B0506020202020204" pitchFamily="34" charset="0"/>
            </a:endParaRPr>
          </a:p>
          <a:p>
            <a:pPr marL="0" indent="0">
              <a:buFont typeface="Arial" panose="020B0604020202020204" pitchFamily="34" charset="0"/>
              <a:buNone/>
            </a:pPr>
            <a:endParaRPr lang="en-CA" sz="2400" dirty="0">
              <a:latin typeface="Arial Nova Cond" panose="020B0506020202020204" pitchFamily="34" charset="0"/>
            </a:endParaRPr>
          </a:p>
          <a:p>
            <a:pPr marL="0" indent="0">
              <a:buFont typeface="Arial" panose="020B0604020202020204" pitchFamily="34" charset="0"/>
              <a:buNone/>
            </a:pPr>
            <a:endParaRPr lang="en-CA" sz="2400" dirty="0">
              <a:latin typeface="Arial Nova Cond" panose="020B0506020202020204" pitchFamily="34" charset="0"/>
            </a:endParaRPr>
          </a:p>
          <a:p>
            <a:pPr marL="0" indent="0">
              <a:buFont typeface="Arial" panose="020B0604020202020204" pitchFamily="34" charset="0"/>
              <a:buNone/>
            </a:pPr>
            <a:r>
              <a:rPr lang="en-CA" sz="2400" dirty="0">
                <a:latin typeface="Arial Nova Cond" panose="020B0506020202020204" pitchFamily="34" charset="0"/>
              </a:rPr>
              <a:t>        </a:t>
            </a:r>
            <a:r>
              <a:rPr lang="en-CA" sz="2400" dirty="0" err="1">
                <a:latin typeface="Arial Nova Cond" panose="020B0506020202020204" pitchFamily="34" charset="0"/>
              </a:rPr>
              <a:t>HFpEF</a:t>
            </a:r>
            <a:endParaRPr lang="en-CA" sz="2400" dirty="0">
              <a:latin typeface="Arial Nova Cond" panose="020B0506020202020204" pitchFamily="34" charset="0"/>
            </a:endParaRPr>
          </a:p>
        </p:txBody>
      </p:sp>
      <p:pic>
        <p:nvPicPr>
          <p:cNvPr id="5" name="Content Placeholder 11">
            <a:extLst>
              <a:ext uri="{FF2B5EF4-FFF2-40B4-BE49-F238E27FC236}">
                <a16:creationId xmlns:a16="http://schemas.microsoft.com/office/drawing/2014/main" id="{604CB997-CE15-48C9-9AA6-945DB59878BC}"/>
              </a:ext>
            </a:extLst>
          </p:cNvPr>
          <p:cNvPicPr>
            <a:picLocks noChangeAspect="1"/>
          </p:cNvPicPr>
          <p:nvPr/>
        </p:nvPicPr>
        <p:blipFill>
          <a:blip r:embed="rId3"/>
          <a:stretch>
            <a:fillRect/>
          </a:stretch>
        </p:blipFill>
        <p:spPr>
          <a:xfrm>
            <a:off x="725264" y="1514323"/>
            <a:ext cx="5314583" cy="4445667"/>
          </a:xfrm>
          <a:prstGeom prst="rect">
            <a:avLst/>
          </a:prstGeom>
        </p:spPr>
      </p:pic>
      <p:pic>
        <p:nvPicPr>
          <p:cNvPr id="6" name="Picture 5">
            <a:extLst>
              <a:ext uri="{FF2B5EF4-FFF2-40B4-BE49-F238E27FC236}">
                <a16:creationId xmlns:a16="http://schemas.microsoft.com/office/drawing/2014/main" id="{F59C68B7-D927-42CC-91D4-4E59CC9D2C84}"/>
              </a:ext>
            </a:extLst>
          </p:cNvPr>
          <p:cNvPicPr>
            <a:picLocks noChangeAspect="1"/>
          </p:cNvPicPr>
          <p:nvPr/>
        </p:nvPicPr>
        <p:blipFill>
          <a:blip r:embed="rId4"/>
          <a:stretch>
            <a:fillRect/>
          </a:stretch>
        </p:blipFill>
        <p:spPr>
          <a:xfrm>
            <a:off x="8368284" y="1124744"/>
            <a:ext cx="2985516" cy="4539996"/>
          </a:xfrm>
          <a:prstGeom prst="rect">
            <a:avLst/>
          </a:prstGeom>
        </p:spPr>
      </p:pic>
      <p:sp>
        <p:nvSpPr>
          <p:cNvPr id="7" name="TextBox 6">
            <a:extLst>
              <a:ext uri="{FF2B5EF4-FFF2-40B4-BE49-F238E27FC236}">
                <a16:creationId xmlns:a16="http://schemas.microsoft.com/office/drawing/2014/main" id="{73243496-DCE8-4D9B-93CC-C50AFA14D395}"/>
              </a:ext>
            </a:extLst>
          </p:cNvPr>
          <p:cNvSpPr txBox="1"/>
          <p:nvPr/>
        </p:nvSpPr>
        <p:spPr>
          <a:xfrm>
            <a:off x="695400" y="5929535"/>
            <a:ext cx="5631323" cy="307777"/>
          </a:xfrm>
          <a:prstGeom prst="rect">
            <a:avLst/>
          </a:prstGeom>
          <a:noFill/>
        </p:spPr>
        <p:txBody>
          <a:bodyPr wrap="square" rtlCol="0">
            <a:spAutoFit/>
          </a:bodyPr>
          <a:lstStyle/>
          <a:p>
            <a:r>
              <a:rPr lang="en-US" sz="1400" dirty="0" err="1">
                <a:latin typeface="Arial Nova Cond" panose="020B0506020202020204" pitchFamily="34" charset="0"/>
              </a:rPr>
              <a:t>Melenovsky</a:t>
            </a:r>
            <a:r>
              <a:rPr lang="en-US" sz="1400" dirty="0">
                <a:latin typeface="Arial Nova Cond" panose="020B0506020202020204" pitchFamily="34" charset="0"/>
              </a:rPr>
              <a:t> V, et al. Eur Heart J 2014; 35: 2452-3462</a:t>
            </a:r>
          </a:p>
        </p:txBody>
      </p:sp>
      <p:sp>
        <p:nvSpPr>
          <p:cNvPr id="8" name="TextBox 7">
            <a:extLst>
              <a:ext uri="{FF2B5EF4-FFF2-40B4-BE49-F238E27FC236}">
                <a16:creationId xmlns:a16="http://schemas.microsoft.com/office/drawing/2014/main" id="{9DBE3228-5ED4-4A68-9740-8099C9656BA4}"/>
              </a:ext>
            </a:extLst>
          </p:cNvPr>
          <p:cNvSpPr txBox="1"/>
          <p:nvPr/>
        </p:nvSpPr>
        <p:spPr>
          <a:xfrm>
            <a:off x="6816080" y="5929535"/>
            <a:ext cx="5181601" cy="307777"/>
          </a:xfrm>
          <a:prstGeom prst="rect">
            <a:avLst/>
          </a:prstGeom>
          <a:noFill/>
        </p:spPr>
        <p:txBody>
          <a:bodyPr wrap="square" rtlCol="0">
            <a:spAutoFit/>
          </a:bodyPr>
          <a:lstStyle/>
          <a:p>
            <a:r>
              <a:rPr lang="fr-FR" sz="1400" dirty="0" err="1">
                <a:latin typeface="Arial Nova Cond" panose="020B0506020202020204" pitchFamily="34" charset="0"/>
              </a:rPr>
              <a:t>Fayyaz</a:t>
            </a:r>
            <a:r>
              <a:rPr lang="fr-FR" sz="1400" dirty="0">
                <a:latin typeface="Arial Nova Cond" panose="020B0506020202020204" pitchFamily="34" charset="0"/>
              </a:rPr>
              <a:t> AU, et al. Circulation 2018; 137: 1796-1810</a:t>
            </a:r>
          </a:p>
        </p:txBody>
      </p:sp>
    </p:spTree>
    <p:extLst>
      <p:ext uri="{BB962C8B-B14F-4D97-AF65-F5344CB8AC3E}">
        <p14:creationId xmlns:p14="http://schemas.microsoft.com/office/powerpoint/2010/main" val="1803854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3B63-9DAD-4FF8-98F9-4853D2E63CDE}"/>
              </a:ext>
            </a:extLst>
          </p:cNvPr>
          <p:cNvSpPr>
            <a:spLocks noGrp="1"/>
          </p:cNvSpPr>
          <p:nvPr>
            <p:ph type="title"/>
          </p:nvPr>
        </p:nvSpPr>
        <p:spPr/>
        <p:txBody>
          <a:bodyPr/>
          <a:lstStyle/>
          <a:p>
            <a:r>
              <a:rPr lang="en-US" dirty="0"/>
              <a:t>Approach to the classification of PH</a:t>
            </a:r>
          </a:p>
        </p:txBody>
      </p:sp>
      <p:pic>
        <p:nvPicPr>
          <p:cNvPr id="5" name="Picture 4" descr="A picture containing drawing&#10;&#10;Description automatically generated">
            <a:extLst>
              <a:ext uri="{FF2B5EF4-FFF2-40B4-BE49-F238E27FC236}">
                <a16:creationId xmlns:a16="http://schemas.microsoft.com/office/drawing/2014/main" id="{0E130777-A1FB-44CA-92A6-82BF3A55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3" name="Rectangle 2">
            <a:extLst>
              <a:ext uri="{FF2B5EF4-FFF2-40B4-BE49-F238E27FC236}">
                <a16:creationId xmlns:a16="http://schemas.microsoft.com/office/drawing/2014/main" id="{2F352253-6865-4356-BCD3-D9517BE54816}"/>
              </a:ext>
            </a:extLst>
          </p:cNvPr>
          <p:cNvSpPr/>
          <p:nvPr/>
        </p:nvSpPr>
        <p:spPr>
          <a:xfrm>
            <a:off x="4295800" y="1729897"/>
            <a:ext cx="3672408"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b="1" dirty="0">
                <a:latin typeface="Arial Nova Cond" panose="020B0506020202020204" pitchFamily="34" charset="0"/>
              </a:rPr>
              <a:t>Pulmonary Hypertension</a:t>
            </a:r>
          </a:p>
        </p:txBody>
      </p:sp>
      <p:sp>
        <p:nvSpPr>
          <p:cNvPr id="6" name="Rectangle 5">
            <a:extLst>
              <a:ext uri="{FF2B5EF4-FFF2-40B4-BE49-F238E27FC236}">
                <a16:creationId xmlns:a16="http://schemas.microsoft.com/office/drawing/2014/main" id="{95B05B1F-EC06-41EA-97C5-2470F7180A8D}"/>
              </a:ext>
            </a:extLst>
          </p:cNvPr>
          <p:cNvSpPr/>
          <p:nvPr/>
        </p:nvSpPr>
        <p:spPr>
          <a:xfrm>
            <a:off x="9227147"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Chronic Thromboembolic Disease</a:t>
            </a:r>
          </a:p>
        </p:txBody>
      </p:sp>
      <p:sp>
        <p:nvSpPr>
          <p:cNvPr id="7" name="Rectangle 6">
            <a:extLst>
              <a:ext uri="{FF2B5EF4-FFF2-40B4-BE49-F238E27FC236}">
                <a16:creationId xmlns:a16="http://schemas.microsoft.com/office/drawing/2014/main" id="{E4687BAC-FCA2-458D-8438-B3574DF9D68F}"/>
              </a:ext>
            </a:extLst>
          </p:cNvPr>
          <p:cNvSpPr/>
          <p:nvPr/>
        </p:nvSpPr>
        <p:spPr>
          <a:xfrm>
            <a:off x="6407234"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Lung Disease and/or Hypoxemia</a:t>
            </a:r>
          </a:p>
        </p:txBody>
      </p:sp>
      <p:sp>
        <p:nvSpPr>
          <p:cNvPr id="8" name="Rectangle 7">
            <a:extLst>
              <a:ext uri="{FF2B5EF4-FFF2-40B4-BE49-F238E27FC236}">
                <a16:creationId xmlns:a16="http://schemas.microsoft.com/office/drawing/2014/main" id="{68DD65D3-6538-4057-A8BA-9F71B542326B}"/>
              </a:ext>
            </a:extLst>
          </p:cNvPr>
          <p:cNvSpPr/>
          <p:nvPr/>
        </p:nvSpPr>
        <p:spPr>
          <a:xfrm>
            <a:off x="3587321"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Left-Sided Heart Dysfunction</a:t>
            </a:r>
          </a:p>
        </p:txBody>
      </p:sp>
      <p:sp>
        <p:nvSpPr>
          <p:cNvPr id="9" name="Rectangle 8">
            <a:extLst>
              <a:ext uri="{FF2B5EF4-FFF2-40B4-BE49-F238E27FC236}">
                <a16:creationId xmlns:a16="http://schemas.microsoft.com/office/drawing/2014/main" id="{D38F20CD-F512-46BE-B981-79022FD1EAE4}"/>
              </a:ext>
            </a:extLst>
          </p:cNvPr>
          <p:cNvSpPr/>
          <p:nvPr/>
        </p:nvSpPr>
        <p:spPr>
          <a:xfrm>
            <a:off x="767408"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Pulmonary Arterial</a:t>
            </a:r>
          </a:p>
          <a:p>
            <a:pPr algn="ctr"/>
            <a:r>
              <a:rPr lang="en-US" sz="1600" b="1" dirty="0">
                <a:latin typeface="Arial Nova Cond" panose="020B0506020202020204" pitchFamily="34" charset="0"/>
              </a:rPr>
              <a:t>Hypertension</a:t>
            </a:r>
          </a:p>
        </p:txBody>
      </p:sp>
      <p:sp>
        <p:nvSpPr>
          <p:cNvPr id="10" name="TextBox 9">
            <a:extLst>
              <a:ext uri="{FF2B5EF4-FFF2-40B4-BE49-F238E27FC236}">
                <a16:creationId xmlns:a16="http://schemas.microsoft.com/office/drawing/2014/main" id="{359D2273-6A80-4646-AC75-8EACE2708CF2}"/>
              </a:ext>
            </a:extLst>
          </p:cNvPr>
          <p:cNvSpPr txBox="1"/>
          <p:nvPr/>
        </p:nvSpPr>
        <p:spPr>
          <a:xfrm>
            <a:off x="1152321"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1</a:t>
            </a:r>
          </a:p>
        </p:txBody>
      </p:sp>
      <p:sp>
        <p:nvSpPr>
          <p:cNvPr id="11" name="TextBox 10">
            <a:extLst>
              <a:ext uri="{FF2B5EF4-FFF2-40B4-BE49-F238E27FC236}">
                <a16:creationId xmlns:a16="http://schemas.microsoft.com/office/drawing/2014/main" id="{5629D447-2A6D-4041-892B-E3F592E1316F}"/>
              </a:ext>
            </a:extLst>
          </p:cNvPr>
          <p:cNvSpPr txBox="1"/>
          <p:nvPr/>
        </p:nvSpPr>
        <p:spPr>
          <a:xfrm>
            <a:off x="777047" y="4491117"/>
            <a:ext cx="2260573" cy="954107"/>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Idiopathic</a:t>
            </a:r>
          </a:p>
          <a:p>
            <a:pPr marL="165100" indent="-165100">
              <a:buFont typeface="Arial" panose="020B0604020202020204" pitchFamily="34" charset="0"/>
              <a:buChar char="•"/>
            </a:pPr>
            <a:r>
              <a:rPr lang="en-US" sz="1400" dirty="0">
                <a:latin typeface="Arial Nova Cond" panose="020B0506020202020204" pitchFamily="34" charset="0"/>
              </a:rPr>
              <a:t>Connective Tissue Disease</a:t>
            </a:r>
          </a:p>
          <a:p>
            <a:pPr marL="165100" indent="-165100">
              <a:buFont typeface="Arial" panose="020B0604020202020204" pitchFamily="34" charset="0"/>
              <a:buChar char="•"/>
            </a:pPr>
            <a:r>
              <a:rPr lang="en-US" sz="1400" dirty="0">
                <a:latin typeface="Arial Nova Cond" panose="020B0506020202020204" pitchFamily="34" charset="0"/>
              </a:rPr>
              <a:t>Portal Hypertension </a:t>
            </a:r>
          </a:p>
          <a:p>
            <a:pPr marL="165100" indent="-165100">
              <a:buFont typeface="Arial" panose="020B0604020202020204" pitchFamily="34" charset="0"/>
              <a:buChar char="•"/>
            </a:pPr>
            <a:r>
              <a:rPr lang="en-US" sz="1400" dirty="0">
                <a:latin typeface="Arial Nova Cond" panose="020B0506020202020204" pitchFamily="34" charset="0"/>
              </a:rPr>
              <a:t>Congenital Heart Disease</a:t>
            </a:r>
          </a:p>
        </p:txBody>
      </p:sp>
      <p:sp>
        <p:nvSpPr>
          <p:cNvPr id="13" name="TextBox 12">
            <a:extLst>
              <a:ext uri="{FF2B5EF4-FFF2-40B4-BE49-F238E27FC236}">
                <a16:creationId xmlns:a16="http://schemas.microsoft.com/office/drawing/2014/main" id="{4A72A07E-A24B-46A3-9FAB-E375B66678E9}"/>
              </a:ext>
            </a:extLst>
          </p:cNvPr>
          <p:cNvSpPr txBox="1"/>
          <p:nvPr/>
        </p:nvSpPr>
        <p:spPr>
          <a:xfrm>
            <a:off x="6407234" y="4491115"/>
            <a:ext cx="2260573" cy="738664"/>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COPD</a:t>
            </a:r>
          </a:p>
          <a:p>
            <a:pPr marL="165100" indent="-165100">
              <a:buFont typeface="Arial" panose="020B0604020202020204" pitchFamily="34" charset="0"/>
              <a:buChar char="•"/>
            </a:pPr>
            <a:r>
              <a:rPr lang="en-US" sz="1400" dirty="0">
                <a:latin typeface="Arial Nova Cond" panose="020B0506020202020204" pitchFamily="34" charset="0"/>
              </a:rPr>
              <a:t>Interstitial Lung Disease</a:t>
            </a:r>
          </a:p>
          <a:p>
            <a:pPr marL="165100" indent="-165100">
              <a:buFont typeface="Arial" panose="020B0604020202020204" pitchFamily="34" charset="0"/>
              <a:buChar char="•"/>
            </a:pPr>
            <a:r>
              <a:rPr lang="en-US" sz="1400" dirty="0">
                <a:latin typeface="Arial Nova Cond" panose="020B0506020202020204" pitchFamily="34" charset="0"/>
              </a:rPr>
              <a:t>Sleep Apnea</a:t>
            </a:r>
          </a:p>
        </p:txBody>
      </p:sp>
      <p:sp>
        <p:nvSpPr>
          <p:cNvPr id="14" name="TextBox 13">
            <a:extLst>
              <a:ext uri="{FF2B5EF4-FFF2-40B4-BE49-F238E27FC236}">
                <a16:creationId xmlns:a16="http://schemas.microsoft.com/office/drawing/2014/main" id="{395003C5-F649-454E-AC1B-06536C50CE34}"/>
              </a:ext>
            </a:extLst>
          </p:cNvPr>
          <p:cNvSpPr txBox="1"/>
          <p:nvPr/>
        </p:nvSpPr>
        <p:spPr>
          <a:xfrm>
            <a:off x="3542130" y="4491116"/>
            <a:ext cx="2260573" cy="738664"/>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Systolic</a:t>
            </a:r>
          </a:p>
          <a:p>
            <a:pPr marL="165100" indent="-165100">
              <a:buFont typeface="Arial" panose="020B0604020202020204" pitchFamily="34" charset="0"/>
              <a:buChar char="•"/>
            </a:pPr>
            <a:r>
              <a:rPr lang="en-US" sz="1400" dirty="0">
                <a:latin typeface="Arial Nova Cond" panose="020B0506020202020204" pitchFamily="34" charset="0"/>
              </a:rPr>
              <a:t>Diastolic</a:t>
            </a:r>
          </a:p>
          <a:p>
            <a:pPr marL="165100" indent="-165100">
              <a:buFont typeface="Arial" panose="020B0604020202020204" pitchFamily="34" charset="0"/>
              <a:buChar char="•"/>
            </a:pPr>
            <a:r>
              <a:rPr lang="en-US" sz="1400" dirty="0">
                <a:latin typeface="Arial Nova Cond" panose="020B0506020202020204" pitchFamily="34" charset="0"/>
              </a:rPr>
              <a:t>Valvular</a:t>
            </a:r>
          </a:p>
        </p:txBody>
      </p:sp>
      <p:cxnSp>
        <p:nvCxnSpPr>
          <p:cNvPr id="16" name="Straight Connector 15">
            <a:extLst>
              <a:ext uri="{FF2B5EF4-FFF2-40B4-BE49-F238E27FC236}">
                <a16:creationId xmlns:a16="http://schemas.microsoft.com/office/drawing/2014/main" id="{69EAE639-9830-4E34-AE25-AAEE87CDC061}"/>
              </a:ext>
            </a:extLst>
          </p:cNvPr>
          <p:cNvCxnSpPr>
            <a:cxnSpLocks/>
            <a:stCxn id="3" idx="2"/>
          </p:cNvCxnSpPr>
          <p:nvPr/>
        </p:nvCxnSpPr>
        <p:spPr>
          <a:xfrm>
            <a:off x="6132004" y="2377969"/>
            <a:ext cx="0" cy="504056"/>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2" name="Connector: Elbow 21">
            <a:extLst>
              <a:ext uri="{FF2B5EF4-FFF2-40B4-BE49-F238E27FC236}">
                <a16:creationId xmlns:a16="http://schemas.microsoft.com/office/drawing/2014/main" id="{9E1BD75D-8772-47D0-8CE4-425B976863E4}"/>
              </a:ext>
            </a:extLst>
          </p:cNvPr>
          <p:cNvCxnSpPr>
            <a:cxnSpLocks/>
            <a:endCxn id="10" idx="0"/>
          </p:cNvCxnSpPr>
          <p:nvPr/>
        </p:nvCxnSpPr>
        <p:spPr>
          <a:xfrm rot="10800000" flipV="1">
            <a:off x="1908405" y="2882025"/>
            <a:ext cx="4224670"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4" name="TextBox 23">
            <a:extLst>
              <a:ext uri="{FF2B5EF4-FFF2-40B4-BE49-F238E27FC236}">
                <a16:creationId xmlns:a16="http://schemas.microsoft.com/office/drawing/2014/main" id="{05F33166-BD61-44C8-9C21-87C5E69464E7}"/>
              </a:ext>
            </a:extLst>
          </p:cNvPr>
          <p:cNvSpPr txBox="1"/>
          <p:nvPr/>
        </p:nvSpPr>
        <p:spPr>
          <a:xfrm>
            <a:off x="9610989"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4</a:t>
            </a:r>
          </a:p>
        </p:txBody>
      </p:sp>
      <p:sp>
        <p:nvSpPr>
          <p:cNvPr id="25" name="TextBox 24">
            <a:extLst>
              <a:ext uri="{FF2B5EF4-FFF2-40B4-BE49-F238E27FC236}">
                <a16:creationId xmlns:a16="http://schemas.microsoft.com/office/drawing/2014/main" id="{13389B9E-F693-4B60-857C-96BB9D4DE1A9}"/>
              </a:ext>
            </a:extLst>
          </p:cNvPr>
          <p:cNvSpPr txBox="1"/>
          <p:nvPr/>
        </p:nvSpPr>
        <p:spPr>
          <a:xfrm>
            <a:off x="6781436"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3</a:t>
            </a:r>
          </a:p>
        </p:txBody>
      </p:sp>
      <p:sp>
        <p:nvSpPr>
          <p:cNvPr id="26" name="TextBox 25">
            <a:extLst>
              <a:ext uri="{FF2B5EF4-FFF2-40B4-BE49-F238E27FC236}">
                <a16:creationId xmlns:a16="http://schemas.microsoft.com/office/drawing/2014/main" id="{B89751BF-9C65-4FB1-AB3A-D3890A8696CD}"/>
              </a:ext>
            </a:extLst>
          </p:cNvPr>
          <p:cNvSpPr txBox="1"/>
          <p:nvPr/>
        </p:nvSpPr>
        <p:spPr>
          <a:xfrm>
            <a:off x="3971163"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2</a:t>
            </a:r>
          </a:p>
        </p:txBody>
      </p:sp>
      <p:cxnSp>
        <p:nvCxnSpPr>
          <p:cNvPr id="27" name="Connector: Elbow 26">
            <a:extLst>
              <a:ext uri="{FF2B5EF4-FFF2-40B4-BE49-F238E27FC236}">
                <a16:creationId xmlns:a16="http://schemas.microsoft.com/office/drawing/2014/main" id="{FEA79A01-7891-4513-8DB7-84EEB5BAB518}"/>
              </a:ext>
            </a:extLst>
          </p:cNvPr>
          <p:cNvCxnSpPr>
            <a:cxnSpLocks/>
            <a:endCxn id="24" idx="0"/>
          </p:cNvCxnSpPr>
          <p:nvPr/>
        </p:nvCxnSpPr>
        <p:spPr>
          <a:xfrm>
            <a:off x="6096002" y="2882025"/>
            <a:ext cx="4271071"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0" name="Connector: Elbow 29">
            <a:extLst>
              <a:ext uri="{FF2B5EF4-FFF2-40B4-BE49-F238E27FC236}">
                <a16:creationId xmlns:a16="http://schemas.microsoft.com/office/drawing/2014/main" id="{9BD705EF-C9A5-4130-B004-85073401F22C}"/>
              </a:ext>
            </a:extLst>
          </p:cNvPr>
          <p:cNvCxnSpPr>
            <a:cxnSpLocks/>
            <a:endCxn id="26" idx="0"/>
          </p:cNvCxnSpPr>
          <p:nvPr/>
        </p:nvCxnSpPr>
        <p:spPr>
          <a:xfrm rot="10800000" flipV="1">
            <a:off x="4727248" y="2882025"/>
            <a:ext cx="1404761"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3" name="Connector: Elbow 32">
            <a:extLst>
              <a:ext uri="{FF2B5EF4-FFF2-40B4-BE49-F238E27FC236}">
                <a16:creationId xmlns:a16="http://schemas.microsoft.com/office/drawing/2014/main" id="{B7CA3D61-70DA-4513-B3C0-A645503C46ED}"/>
              </a:ext>
            </a:extLst>
          </p:cNvPr>
          <p:cNvCxnSpPr>
            <a:cxnSpLocks/>
            <a:endCxn id="25" idx="0"/>
          </p:cNvCxnSpPr>
          <p:nvPr/>
        </p:nvCxnSpPr>
        <p:spPr>
          <a:xfrm>
            <a:off x="6132006" y="2882025"/>
            <a:ext cx="1405514"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394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A7EF-2296-432E-BDE2-A7E5032CB838}"/>
              </a:ext>
            </a:extLst>
          </p:cNvPr>
          <p:cNvSpPr>
            <a:spLocks noGrp="1"/>
          </p:cNvSpPr>
          <p:nvPr>
            <p:ph type="title"/>
          </p:nvPr>
        </p:nvSpPr>
        <p:spPr/>
        <p:txBody>
          <a:bodyPr/>
          <a:lstStyle/>
          <a:p>
            <a:r>
              <a:rPr lang="en-US" dirty="0"/>
              <a:t>Multimodality testing for classification of PH</a:t>
            </a:r>
          </a:p>
        </p:txBody>
      </p:sp>
      <p:graphicFrame>
        <p:nvGraphicFramePr>
          <p:cNvPr id="4" name="Content Placeholder 3">
            <a:extLst>
              <a:ext uri="{FF2B5EF4-FFF2-40B4-BE49-F238E27FC236}">
                <a16:creationId xmlns:a16="http://schemas.microsoft.com/office/drawing/2014/main" id="{6A4B82C1-1370-40D4-BE3A-B09B24EBA893}"/>
              </a:ext>
            </a:extLst>
          </p:cNvPr>
          <p:cNvGraphicFramePr>
            <a:graphicFrameLocks/>
          </p:cNvGraphicFramePr>
          <p:nvPr>
            <p:extLst>
              <p:ext uri="{D42A27DB-BD31-4B8C-83A1-F6EECF244321}">
                <p14:modId xmlns:p14="http://schemas.microsoft.com/office/powerpoint/2010/main" val="1507955311"/>
              </p:ext>
            </p:extLst>
          </p:nvPr>
        </p:nvGraphicFramePr>
        <p:xfrm>
          <a:off x="925509" y="1495379"/>
          <a:ext cx="10211051" cy="4670153"/>
        </p:xfrm>
        <a:graphic>
          <a:graphicData uri="http://schemas.openxmlformats.org/drawingml/2006/table">
            <a:tbl>
              <a:tblPr firstRow="1" bandRow="1">
                <a:tableStyleId>{5C22544A-7EE6-4342-B048-85BDC9FD1C3A}</a:tableStyleId>
              </a:tblPr>
              <a:tblGrid>
                <a:gridCol w="2261396">
                  <a:extLst>
                    <a:ext uri="{9D8B030D-6E8A-4147-A177-3AD203B41FA5}">
                      <a16:colId xmlns:a16="http://schemas.microsoft.com/office/drawing/2014/main" val="20000"/>
                    </a:ext>
                  </a:extLst>
                </a:gridCol>
                <a:gridCol w="3199646">
                  <a:extLst>
                    <a:ext uri="{9D8B030D-6E8A-4147-A177-3AD203B41FA5}">
                      <a16:colId xmlns:a16="http://schemas.microsoft.com/office/drawing/2014/main" val="20001"/>
                    </a:ext>
                  </a:extLst>
                </a:gridCol>
                <a:gridCol w="4750009">
                  <a:extLst>
                    <a:ext uri="{9D8B030D-6E8A-4147-A177-3AD203B41FA5}">
                      <a16:colId xmlns:a16="http://schemas.microsoft.com/office/drawing/2014/main" val="20002"/>
                    </a:ext>
                  </a:extLst>
                </a:gridCol>
              </a:tblGrid>
              <a:tr h="372473">
                <a:tc>
                  <a:txBody>
                    <a:bodyPr/>
                    <a:lstStyle/>
                    <a:p>
                      <a:endParaRPr lang="en-US" dirty="0"/>
                    </a:p>
                  </a:txBody>
                  <a:tcPr marL="116840" marR="116840">
                    <a:solidFill>
                      <a:srgbClr val="FF0000"/>
                    </a:solidFill>
                  </a:tcPr>
                </a:tc>
                <a:tc>
                  <a:txBody>
                    <a:bodyPr/>
                    <a:lstStyle/>
                    <a:p>
                      <a:endParaRPr lang="en-US"/>
                    </a:p>
                  </a:txBody>
                  <a:tcPr marL="116840" marR="116840">
                    <a:solidFill>
                      <a:srgbClr val="FF0000"/>
                    </a:solidFill>
                  </a:tcPr>
                </a:tc>
                <a:tc>
                  <a:txBody>
                    <a:bodyPr/>
                    <a:lstStyle/>
                    <a:p>
                      <a:endParaRPr lang="en-US" dirty="0"/>
                    </a:p>
                  </a:txBody>
                  <a:tcPr marL="116840" marR="116840">
                    <a:solidFill>
                      <a:srgbClr val="FF0000"/>
                    </a:solidFill>
                  </a:tcPr>
                </a:tc>
                <a:extLst>
                  <a:ext uri="{0D108BD9-81ED-4DB2-BD59-A6C34878D82A}">
                    <a16:rowId xmlns:a16="http://schemas.microsoft.com/office/drawing/2014/main" val="10000"/>
                  </a:ext>
                </a:extLst>
              </a:tr>
              <a:tr h="601687">
                <a:tc>
                  <a:txBody>
                    <a:bodyPr/>
                    <a:lstStyle/>
                    <a:p>
                      <a:r>
                        <a:rPr lang="en-US" b="1" dirty="0">
                          <a:latin typeface="Arial Nova Cond" panose="020B0506020202020204" pitchFamily="34" charset="0"/>
                        </a:rPr>
                        <a:t>Cardiac</a:t>
                      </a:r>
                    </a:p>
                  </a:txBody>
                  <a:tcPr marL="116840" marR="116840">
                    <a:solidFill>
                      <a:schemeClr val="bg1">
                        <a:lumMod val="95000"/>
                      </a:schemeClr>
                    </a:solidFill>
                  </a:tcPr>
                </a:tc>
                <a:tc>
                  <a:txBody>
                    <a:bodyPr/>
                    <a:lstStyle/>
                    <a:p>
                      <a:r>
                        <a:rPr lang="en-US" dirty="0">
                          <a:latin typeface="Arial Nova Cond" panose="020B0506020202020204" pitchFamily="34" charset="0"/>
                        </a:rPr>
                        <a:t>ECG</a:t>
                      </a:r>
                    </a:p>
                    <a:p>
                      <a:r>
                        <a:rPr lang="en-US" dirty="0">
                          <a:latin typeface="Arial Nova Cond" panose="020B0506020202020204" pitchFamily="34" charset="0"/>
                        </a:rPr>
                        <a:t>Echo,</a:t>
                      </a:r>
                      <a:r>
                        <a:rPr lang="en-US" baseline="0" dirty="0">
                          <a:latin typeface="Arial Nova Cond" panose="020B0506020202020204" pitchFamily="34" charset="0"/>
                        </a:rPr>
                        <a:t> +/- </a:t>
                      </a:r>
                      <a:r>
                        <a:rPr lang="en-US" i="0" baseline="0" dirty="0">
                          <a:latin typeface="Arial Nova Cond" panose="020B0506020202020204" pitchFamily="34" charset="0"/>
                        </a:rPr>
                        <a:t>CMR</a:t>
                      </a:r>
                      <a:endParaRPr lang="en-US" i="0" dirty="0">
                        <a:latin typeface="Arial Nova Cond" panose="020B0506020202020204" pitchFamily="34" charset="0"/>
                      </a:endParaRPr>
                    </a:p>
                  </a:txBody>
                  <a:tcPr marL="116840" marR="116840">
                    <a:solidFill>
                      <a:schemeClr val="bg1">
                        <a:lumMod val="95000"/>
                      </a:schemeClr>
                    </a:solidFill>
                  </a:tcPr>
                </a:tc>
                <a:tc>
                  <a:txBody>
                    <a:bodyPr/>
                    <a:lstStyle/>
                    <a:p>
                      <a:r>
                        <a:rPr lang="en-US" dirty="0">
                          <a:latin typeface="Arial Nova Cond" panose="020B0506020202020204" pitchFamily="34" charset="0"/>
                        </a:rPr>
                        <a:t>RVH, RA enlargement, LVH, etc.</a:t>
                      </a:r>
                    </a:p>
                    <a:p>
                      <a:r>
                        <a:rPr lang="en-US" dirty="0">
                          <a:latin typeface="Arial Nova Cond" panose="020B0506020202020204" pitchFamily="34" charset="0"/>
                        </a:rPr>
                        <a:t>Structural</a:t>
                      </a:r>
                      <a:r>
                        <a:rPr lang="en-US" baseline="0" dirty="0">
                          <a:latin typeface="Arial Nova Cond" panose="020B0506020202020204" pitchFamily="34" charset="0"/>
                        </a:rPr>
                        <a:t> change, shunt, diastolic </a:t>
                      </a:r>
                      <a:r>
                        <a:rPr lang="en-US" baseline="0" dirty="0" err="1">
                          <a:latin typeface="Arial Nova Cond" panose="020B0506020202020204" pitchFamily="34" charset="0"/>
                        </a:rPr>
                        <a:t>dys</a:t>
                      </a:r>
                      <a:r>
                        <a:rPr lang="en-US" baseline="0" dirty="0">
                          <a:latin typeface="Arial Nova Cond" panose="020B0506020202020204" pitchFamily="34" charset="0"/>
                        </a:rPr>
                        <a:t>.</a:t>
                      </a:r>
                      <a:endParaRPr lang="en-US" dirty="0">
                        <a:latin typeface="Arial Nova Cond" panose="020B0506020202020204" pitchFamily="34" charset="0"/>
                      </a:endParaRPr>
                    </a:p>
                  </a:txBody>
                  <a:tcPr marL="116840" marR="116840">
                    <a:solidFill>
                      <a:schemeClr val="bg1">
                        <a:lumMod val="95000"/>
                      </a:schemeClr>
                    </a:solidFill>
                  </a:tcPr>
                </a:tc>
                <a:extLst>
                  <a:ext uri="{0D108BD9-81ED-4DB2-BD59-A6C34878D82A}">
                    <a16:rowId xmlns:a16="http://schemas.microsoft.com/office/drawing/2014/main" val="10001"/>
                  </a:ext>
                </a:extLst>
              </a:tr>
              <a:tr h="859553">
                <a:tc>
                  <a:txBody>
                    <a:bodyPr/>
                    <a:lstStyle/>
                    <a:p>
                      <a:r>
                        <a:rPr lang="en-US" b="1" dirty="0">
                          <a:latin typeface="Arial Nova Cond" panose="020B0506020202020204" pitchFamily="34" charset="0"/>
                        </a:rPr>
                        <a:t>Respiratory</a:t>
                      </a:r>
                    </a:p>
                  </a:txBody>
                  <a:tcPr marL="116840" marR="116840">
                    <a:solidFill>
                      <a:schemeClr val="bg1"/>
                    </a:solidFill>
                  </a:tcPr>
                </a:tc>
                <a:tc>
                  <a:txBody>
                    <a:bodyPr/>
                    <a:lstStyle/>
                    <a:p>
                      <a:r>
                        <a:rPr lang="en-US" dirty="0">
                          <a:latin typeface="Arial Nova Cond" panose="020B0506020202020204" pitchFamily="34" charset="0"/>
                        </a:rPr>
                        <a:t>PFTs</a:t>
                      </a:r>
                    </a:p>
                    <a:p>
                      <a:r>
                        <a:rPr lang="en-US" dirty="0">
                          <a:latin typeface="Arial Nova Cond" panose="020B0506020202020204" pitchFamily="34" charset="0"/>
                        </a:rPr>
                        <a:t>Overnight</a:t>
                      </a:r>
                      <a:r>
                        <a:rPr lang="en-US" baseline="0" dirty="0">
                          <a:latin typeface="Arial Nova Cond" panose="020B0506020202020204" pitchFamily="34" charset="0"/>
                        </a:rPr>
                        <a:t> oximetry</a:t>
                      </a:r>
                    </a:p>
                    <a:p>
                      <a:r>
                        <a:rPr lang="en-US" baseline="0" dirty="0">
                          <a:latin typeface="Arial Nova Cond" panose="020B0506020202020204" pitchFamily="34" charset="0"/>
                        </a:rPr>
                        <a:t>+/- ABG</a:t>
                      </a:r>
                      <a:endParaRPr lang="en-US" dirty="0">
                        <a:latin typeface="Arial Nova Cond" panose="020B0506020202020204" pitchFamily="34" charset="0"/>
                      </a:endParaRPr>
                    </a:p>
                  </a:txBody>
                  <a:tcPr marL="116840" marR="116840">
                    <a:solidFill>
                      <a:schemeClr val="bg1"/>
                    </a:solidFill>
                  </a:tcPr>
                </a:tc>
                <a:tc>
                  <a:txBody>
                    <a:bodyPr/>
                    <a:lstStyle/>
                    <a:p>
                      <a:r>
                        <a:rPr lang="en-US" dirty="0">
                          <a:latin typeface="Arial Nova Cond" panose="020B0506020202020204" pitchFamily="34" charset="0"/>
                        </a:rPr>
                        <a:t>Obstruction/</a:t>
                      </a:r>
                      <a:r>
                        <a:rPr lang="en-US" dirty="0" err="1">
                          <a:latin typeface="Arial Nova Cond" panose="020B0506020202020204" pitchFamily="34" charset="0"/>
                        </a:rPr>
                        <a:t>Restrictrion</a:t>
                      </a:r>
                      <a:r>
                        <a:rPr lang="en-US" dirty="0">
                          <a:latin typeface="Arial Nova Cond" panose="020B0506020202020204" pitchFamily="34" charset="0"/>
                        </a:rPr>
                        <a:t> ,</a:t>
                      </a:r>
                      <a:r>
                        <a:rPr lang="en-US" baseline="0" dirty="0">
                          <a:latin typeface="Arial Nova Cond" panose="020B0506020202020204" pitchFamily="34" charset="0"/>
                        </a:rPr>
                        <a:t> DLCO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Nova Cond" panose="020B0506020202020204" pitchFamily="34" charset="0"/>
                        </a:rPr>
                        <a:t>Nocturnal desaturation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Nova Cond" panose="020B0506020202020204" pitchFamily="34" charset="0"/>
                        </a:rPr>
                        <a:t>Hypoxemia, </a:t>
                      </a:r>
                      <a:r>
                        <a:rPr lang="en-US" baseline="0" dirty="0" err="1">
                          <a:latin typeface="Arial Nova Cond" panose="020B0506020202020204" pitchFamily="34" charset="0"/>
                        </a:rPr>
                        <a:t>hypercapnea</a:t>
                      </a:r>
                      <a:endParaRPr lang="en-US" dirty="0">
                        <a:latin typeface="Arial Nova Cond" panose="020B0506020202020204" pitchFamily="34" charset="0"/>
                      </a:endParaRPr>
                    </a:p>
                  </a:txBody>
                  <a:tcPr marL="116840" marR="116840">
                    <a:solidFill>
                      <a:schemeClr val="bg1"/>
                    </a:solidFill>
                  </a:tcPr>
                </a:tc>
                <a:extLst>
                  <a:ext uri="{0D108BD9-81ED-4DB2-BD59-A6C34878D82A}">
                    <a16:rowId xmlns:a16="http://schemas.microsoft.com/office/drawing/2014/main" val="10002"/>
                  </a:ext>
                </a:extLst>
              </a:tr>
              <a:tr h="601687">
                <a:tc>
                  <a:txBody>
                    <a:bodyPr/>
                    <a:lstStyle/>
                    <a:p>
                      <a:r>
                        <a:rPr lang="en-US" b="1" dirty="0">
                          <a:latin typeface="Arial Nova Cond" panose="020B0506020202020204" pitchFamily="34" charset="0"/>
                        </a:rPr>
                        <a:t>Blood</a:t>
                      </a:r>
                    </a:p>
                  </a:txBody>
                  <a:tcPr marL="116840" marR="116840">
                    <a:solidFill>
                      <a:schemeClr val="bg1">
                        <a:lumMod val="95000"/>
                      </a:schemeClr>
                    </a:solidFill>
                  </a:tcPr>
                </a:tc>
                <a:tc>
                  <a:txBody>
                    <a:bodyPr/>
                    <a:lstStyle/>
                    <a:p>
                      <a:r>
                        <a:rPr lang="en-US" dirty="0">
                          <a:latin typeface="Arial Nova Cond" panose="020B0506020202020204" pitchFamily="34" charset="0"/>
                        </a:rPr>
                        <a:t>PAH serology</a:t>
                      </a:r>
                    </a:p>
                    <a:p>
                      <a:r>
                        <a:rPr lang="en-US" dirty="0">
                          <a:latin typeface="Arial Nova Cond" panose="020B0506020202020204" pitchFamily="34" charset="0"/>
                        </a:rPr>
                        <a:t>+/-</a:t>
                      </a:r>
                      <a:r>
                        <a:rPr lang="en-US" baseline="0" dirty="0">
                          <a:latin typeface="Arial Nova Cond" panose="020B0506020202020204" pitchFamily="34" charset="0"/>
                        </a:rPr>
                        <a:t> </a:t>
                      </a:r>
                      <a:r>
                        <a:rPr lang="en-US" dirty="0">
                          <a:latin typeface="Arial Nova Cond" panose="020B0506020202020204" pitchFamily="34" charset="0"/>
                        </a:rPr>
                        <a:t>Genetics</a:t>
                      </a:r>
                    </a:p>
                  </a:txBody>
                  <a:tcPr marL="116840" marR="116840">
                    <a:solidFill>
                      <a:schemeClr val="bg1">
                        <a:lumMod val="95000"/>
                      </a:schemeClr>
                    </a:solidFill>
                  </a:tcPr>
                </a:tc>
                <a:tc>
                  <a:txBody>
                    <a:bodyPr/>
                    <a:lstStyle/>
                    <a:p>
                      <a:r>
                        <a:rPr lang="en-US" dirty="0">
                          <a:latin typeface="Arial Nova Cond" panose="020B0506020202020204" pitchFamily="34" charset="0"/>
                        </a:rPr>
                        <a:t>CTD, HIV, liver</a:t>
                      </a:r>
                      <a:r>
                        <a:rPr lang="en-US" baseline="0" dirty="0">
                          <a:latin typeface="Arial Nova Cond" panose="020B0506020202020204" pitchFamily="34" charset="0"/>
                        </a:rPr>
                        <a:t> disease</a:t>
                      </a:r>
                    </a:p>
                    <a:p>
                      <a:r>
                        <a:rPr lang="en-US" baseline="0" dirty="0">
                          <a:latin typeface="Arial Nova Cond" panose="020B0506020202020204" pitchFamily="34" charset="0"/>
                        </a:rPr>
                        <a:t>Known mutations (EIF2AK4 in PVOD)</a:t>
                      </a:r>
                      <a:endParaRPr lang="en-US" dirty="0">
                        <a:latin typeface="Arial Nova Cond" panose="020B0506020202020204" pitchFamily="34" charset="0"/>
                      </a:endParaRPr>
                    </a:p>
                  </a:txBody>
                  <a:tcPr marL="116840" marR="116840">
                    <a:solidFill>
                      <a:schemeClr val="bg1">
                        <a:lumMod val="95000"/>
                      </a:schemeClr>
                    </a:solidFill>
                  </a:tcPr>
                </a:tc>
                <a:extLst>
                  <a:ext uri="{0D108BD9-81ED-4DB2-BD59-A6C34878D82A}">
                    <a16:rowId xmlns:a16="http://schemas.microsoft.com/office/drawing/2014/main" val="10003"/>
                  </a:ext>
                </a:extLst>
              </a:tr>
              <a:tr h="348596">
                <a:tc>
                  <a:txBody>
                    <a:bodyPr/>
                    <a:lstStyle/>
                    <a:p>
                      <a:r>
                        <a:rPr lang="en-US" b="1" dirty="0">
                          <a:latin typeface="Arial Nova Cond" panose="020B0506020202020204" pitchFamily="34" charset="0"/>
                        </a:rPr>
                        <a:t>Exercise</a:t>
                      </a:r>
                    </a:p>
                  </a:txBody>
                  <a:tcPr marL="116840" marR="116840">
                    <a:solidFill>
                      <a:schemeClr val="bg1"/>
                    </a:solidFill>
                  </a:tcPr>
                </a:tc>
                <a:tc>
                  <a:txBody>
                    <a:bodyPr/>
                    <a:lstStyle/>
                    <a:p>
                      <a:r>
                        <a:rPr lang="en-US" dirty="0">
                          <a:latin typeface="Arial Nova Cond" panose="020B0506020202020204" pitchFamily="34" charset="0"/>
                        </a:rPr>
                        <a:t>+/- CPET</a:t>
                      </a:r>
                    </a:p>
                  </a:txBody>
                  <a:tcPr marL="116840" marR="116840">
                    <a:solidFill>
                      <a:schemeClr val="bg1"/>
                    </a:solidFill>
                  </a:tcPr>
                </a:tc>
                <a:tc>
                  <a:txBody>
                    <a:bodyPr/>
                    <a:lstStyle/>
                    <a:p>
                      <a:r>
                        <a:rPr lang="en-US" dirty="0">
                          <a:latin typeface="Arial Nova Cond" panose="020B0506020202020204" pitchFamily="34" charset="0"/>
                        </a:rPr>
                        <a:t>Physiologic</a:t>
                      </a:r>
                      <a:r>
                        <a:rPr lang="en-US" baseline="0" dirty="0">
                          <a:latin typeface="Arial Nova Cond" panose="020B0506020202020204" pitchFamily="34" charset="0"/>
                        </a:rPr>
                        <a:t> patterns</a:t>
                      </a:r>
                      <a:endParaRPr lang="en-US" dirty="0">
                        <a:latin typeface="Arial Nova Cond" panose="020B0506020202020204" pitchFamily="34" charset="0"/>
                      </a:endParaRPr>
                    </a:p>
                  </a:txBody>
                  <a:tcPr marL="116840" marR="116840">
                    <a:solidFill>
                      <a:schemeClr val="bg1"/>
                    </a:solidFill>
                  </a:tcPr>
                </a:tc>
                <a:extLst>
                  <a:ext uri="{0D108BD9-81ED-4DB2-BD59-A6C34878D82A}">
                    <a16:rowId xmlns:a16="http://schemas.microsoft.com/office/drawing/2014/main" val="10004"/>
                  </a:ext>
                </a:extLst>
              </a:tr>
              <a:tr h="0">
                <a:tc>
                  <a:txBody>
                    <a:bodyPr/>
                    <a:lstStyle/>
                    <a:p>
                      <a:r>
                        <a:rPr lang="en-US" b="1" dirty="0">
                          <a:latin typeface="Arial Nova Cond" panose="020B0506020202020204" pitchFamily="34" charset="0"/>
                        </a:rPr>
                        <a:t>Imaging</a:t>
                      </a:r>
                    </a:p>
                  </a:txBody>
                  <a:tcPr marL="116840" marR="116840">
                    <a:solidFill>
                      <a:schemeClr val="bg1">
                        <a:lumMod val="95000"/>
                      </a:schemeClr>
                    </a:solidFill>
                  </a:tcPr>
                </a:tc>
                <a:tc>
                  <a:txBody>
                    <a:bodyPr/>
                    <a:lstStyle/>
                    <a:p>
                      <a:r>
                        <a:rPr lang="en-US" dirty="0">
                          <a:latin typeface="Arial Nova Cond" panose="020B0506020202020204" pitchFamily="34" charset="0"/>
                        </a:rPr>
                        <a:t>CXR</a:t>
                      </a:r>
                    </a:p>
                    <a:p>
                      <a:r>
                        <a:rPr lang="en-US" dirty="0">
                          <a:latin typeface="Arial Nova Cond" panose="020B0506020202020204" pitchFamily="34" charset="0"/>
                        </a:rPr>
                        <a:t>V/Q</a:t>
                      </a:r>
                    </a:p>
                    <a:p>
                      <a:r>
                        <a:rPr lang="en-US" dirty="0">
                          <a:latin typeface="Arial Nova Cond" panose="020B0506020202020204" pitchFamily="34" charset="0"/>
                        </a:rPr>
                        <a:t>HRCT</a:t>
                      </a:r>
                    </a:p>
                    <a:p>
                      <a:r>
                        <a:rPr lang="en-US" dirty="0">
                          <a:latin typeface="Arial Nova Cond" panose="020B0506020202020204" pitchFamily="34" charset="0"/>
                        </a:rPr>
                        <a:t>CTPA</a:t>
                      </a:r>
                    </a:p>
                    <a:p>
                      <a:r>
                        <a:rPr lang="en-US" dirty="0" err="1">
                          <a:latin typeface="Arial Nova Cond" panose="020B0506020202020204" pitchFamily="34" charset="0"/>
                        </a:rPr>
                        <a:t>Abdo</a:t>
                      </a:r>
                      <a:r>
                        <a:rPr lang="en-US" baseline="0" dirty="0">
                          <a:latin typeface="Arial Nova Cond" panose="020B0506020202020204" pitchFamily="34" charset="0"/>
                        </a:rPr>
                        <a:t> U/S</a:t>
                      </a:r>
                    </a:p>
                    <a:p>
                      <a:r>
                        <a:rPr lang="en-US" dirty="0">
                          <a:latin typeface="Arial Nova Cond" panose="020B0506020202020204" pitchFamily="34" charset="0"/>
                        </a:rPr>
                        <a:t>+/-</a:t>
                      </a:r>
                      <a:r>
                        <a:rPr lang="en-US" baseline="0" dirty="0">
                          <a:latin typeface="Arial Nova Cond" panose="020B0506020202020204" pitchFamily="34" charset="0"/>
                        </a:rPr>
                        <a:t> </a:t>
                      </a:r>
                      <a:r>
                        <a:rPr lang="en-US" dirty="0" err="1">
                          <a:latin typeface="Arial Nova Cond" panose="020B0506020202020204" pitchFamily="34" charset="0"/>
                        </a:rPr>
                        <a:t>Pulm</a:t>
                      </a:r>
                      <a:r>
                        <a:rPr lang="en-US" dirty="0">
                          <a:latin typeface="Arial Nova Cond" panose="020B0506020202020204" pitchFamily="34" charset="0"/>
                        </a:rPr>
                        <a:t>. angiography</a:t>
                      </a:r>
                    </a:p>
                  </a:txBody>
                  <a:tcPr marL="116840" marR="116840">
                    <a:solidFill>
                      <a:schemeClr val="bg1">
                        <a:lumMod val="95000"/>
                      </a:schemeClr>
                    </a:solidFill>
                  </a:tcPr>
                </a:tc>
                <a:tc>
                  <a:txBody>
                    <a:bodyPr/>
                    <a:lstStyle/>
                    <a:p>
                      <a:r>
                        <a:rPr lang="en-US" dirty="0">
                          <a:latin typeface="Arial Nova Cond" panose="020B0506020202020204" pitchFamily="34" charset="0"/>
                        </a:rPr>
                        <a:t>Cardiomegaly, edema, lung disease, etc.</a:t>
                      </a:r>
                    </a:p>
                    <a:p>
                      <a:r>
                        <a:rPr lang="en-US" dirty="0">
                          <a:latin typeface="Arial Nova Cond" panose="020B0506020202020204" pitchFamily="34" charset="0"/>
                        </a:rPr>
                        <a:t>To r/o CTEPH</a:t>
                      </a:r>
                    </a:p>
                    <a:p>
                      <a:r>
                        <a:rPr lang="en-US" dirty="0" err="1">
                          <a:latin typeface="Arial Nova Cond" panose="020B0506020202020204" pitchFamily="34" charset="0"/>
                        </a:rPr>
                        <a:t>Pulm</a:t>
                      </a:r>
                      <a:r>
                        <a:rPr lang="en-US" dirty="0">
                          <a:latin typeface="Arial Nova Cond" panose="020B0506020202020204" pitchFamily="34" charset="0"/>
                        </a:rPr>
                        <a:t> parenchymal disease,</a:t>
                      </a:r>
                      <a:r>
                        <a:rPr lang="en-US" baseline="0" dirty="0">
                          <a:latin typeface="Arial Nova Cond" panose="020B0506020202020204" pitchFamily="34" charset="0"/>
                        </a:rPr>
                        <a:t> etc.</a:t>
                      </a:r>
                    </a:p>
                    <a:p>
                      <a:r>
                        <a:rPr lang="en-US" baseline="0" dirty="0">
                          <a:latin typeface="Arial Nova Cond" panose="020B0506020202020204" pitchFamily="34" charset="0"/>
                        </a:rPr>
                        <a:t>CTEPH, shunts, etc.</a:t>
                      </a:r>
                    </a:p>
                    <a:p>
                      <a:r>
                        <a:rPr lang="en-US" baseline="0" dirty="0" err="1">
                          <a:latin typeface="Arial Nova Cond" panose="020B0506020202020204" pitchFamily="34" charset="0"/>
                        </a:rPr>
                        <a:t>PoHTN</a:t>
                      </a:r>
                      <a:endParaRPr lang="en-US" baseline="0" dirty="0">
                        <a:latin typeface="Arial Nova Cond" panose="020B0506020202020204" pitchFamily="34" charset="0"/>
                      </a:endParaRPr>
                    </a:p>
                    <a:p>
                      <a:r>
                        <a:rPr lang="en-US" baseline="0" dirty="0">
                          <a:latin typeface="Arial Nova Cond" panose="020B0506020202020204" pitchFamily="34" charset="0"/>
                        </a:rPr>
                        <a:t>CTEPH, sarcoma, etc.</a:t>
                      </a:r>
                      <a:endParaRPr lang="en-US" dirty="0">
                        <a:latin typeface="Arial Nova Cond" panose="020B0506020202020204" pitchFamily="34" charset="0"/>
                      </a:endParaRPr>
                    </a:p>
                  </a:txBody>
                  <a:tcPr marL="116840" marR="116840">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2763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A188D24-2D7A-4975-95B0-F36A151E1F03}"/>
              </a:ext>
            </a:extLst>
          </p:cNvPr>
          <p:cNvSpPr/>
          <p:nvPr/>
        </p:nvSpPr>
        <p:spPr>
          <a:xfrm>
            <a:off x="8112224" y="3085666"/>
            <a:ext cx="3774228" cy="919398"/>
          </a:xfrm>
          <a:prstGeom prst="round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Consider</a:t>
            </a:r>
            <a:r>
              <a:rPr lang="en-US" sz="2400" dirty="0">
                <a:latin typeface="Arial Nova Cond" panose="020B0506020202020204" pitchFamily="34" charset="0"/>
              </a:rPr>
              <a:t> other diagnoses or ongoing follow up  </a:t>
            </a:r>
          </a:p>
        </p:txBody>
      </p:sp>
      <p:sp>
        <p:nvSpPr>
          <p:cNvPr id="5" name="Rectangle: Rounded Corners 4">
            <a:extLst>
              <a:ext uri="{FF2B5EF4-FFF2-40B4-BE49-F238E27FC236}">
                <a16:creationId xmlns:a16="http://schemas.microsoft.com/office/drawing/2014/main" id="{3487063D-2159-44B3-8443-E4B2B7910D38}"/>
              </a:ext>
            </a:extLst>
          </p:cNvPr>
          <p:cNvSpPr/>
          <p:nvPr/>
        </p:nvSpPr>
        <p:spPr>
          <a:xfrm>
            <a:off x="4403812" y="2060848"/>
            <a:ext cx="3384376" cy="510776"/>
          </a:xfrm>
          <a:prstGeom prst="roundRect">
            <a:avLst/>
          </a:prstGeom>
          <a:solidFill>
            <a:schemeClr val="bg1">
              <a:lumMod val="6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latin typeface="Arial Nova Cond" panose="020B0506020202020204" pitchFamily="34" charset="0"/>
              </a:rPr>
              <a:t>Echo probability of PH </a:t>
            </a:r>
          </a:p>
        </p:txBody>
      </p:sp>
      <p:sp>
        <p:nvSpPr>
          <p:cNvPr id="6" name="Rectangle: Rounded Corners 5">
            <a:extLst>
              <a:ext uri="{FF2B5EF4-FFF2-40B4-BE49-F238E27FC236}">
                <a16:creationId xmlns:a16="http://schemas.microsoft.com/office/drawing/2014/main" id="{842FBB64-EE67-45CC-A2D8-1635A122961F}"/>
              </a:ext>
            </a:extLst>
          </p:cNvPr>
          <p:cNvSpPr/>
          <p:nvPr/>
        </p:nvSpPr>
        <p:spPr>
          <a:xfrm>
            <a:off x="2999656" y="332656"/>
            <a:ext cx="6192688" cy="1328021"/>
          </a:xfrm>
          <a:prstGeom prst="roundRect">
            <a:avLst/>
          </a:prstGeom>
          <a:solidFill>
            <a:schemeClr val="tx1">
              <a:lumMod val="85000"/>
              <a:lumOff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n-US" sz="2400" b="1" dirty="0">
              <a:solidFill>
                <a:schemeClr val="bg1"/>
              </a:solidFill>
              <a:latin typeface="Arial Nova Cond" panose="020B0506020202020204" pitchFamily="34" charset="0"/>
            </a:endParaRPr>
          </a:p>
          <a:p>
            <a:pPr algn="ctr"/>
            <a:r>
              <a:rPr lang="en-US" sz="2400" b="1" dirty="0">
                <a:solidFill>
                  <a:schemeClr val="bg1"/>
                </a:solidFill>
                <a:latin typeface="Arial Nova Cond" panose="020B0506020202020204" pitchFamily="34" charset="0"/>
              </a:rPr>
              <a:t>Symptoms, signs and history suggestive of PH</a:t>
            </a:r>
          </a:p>
          <a:p>
            <a:pPr algn="ctr"/>
            <a:r>
              <a:rPr lang="en-US" sz="2400" b="1" dirty="0">
                <a:solidFill>
                  <a:schemeClr val="bg1"/>
                </a:solidFill>
                <a:latin typeface="Arial Nova Cond" panose="020B0506020202020204" pitchFamily="34" charset="0"/>
              </a:rPr>
              <a:t> </a:t>
            </a:r>
          </a:p>
        </p:txBody>
      </p:sp>
      <p:sp>
        <p:nvSpPr>
          <p:cNvPr id="7" name="Rectangle: Rounded Corners 6">
            <a:extLst>
              <a:ext uri="{FF2B5EF4-FFF2-40B4-BE49-F238E27FC236}">
                <a16:creationId xmlns:a16="http://schemas.microsoft.com/office/drawing/2014/main" id="{38152D4B-EF5A-491A-9F63-8DFA34215921}"/>
              </a:ext>
            </a:extLst>
          </p:cNvPr>
          <p:cNvSpPr/>
          <p:nvPr/>
        </p:nvSpPr>
        <p:spPr>
          <a:xfrm>
            <a:off x="407368" y="3085666"/>
            <a:ext cx="3774228" cy="919398"/>
          </a:xfrm>
          <a:prstGeom prst="round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Consider</a:t>
            </a:r>
            <a:r>
              <a:rPr lang="en-US" sz="2400" dirty="0">
                <a:latin typeface="Arial Nova Cond" panose="020B0506020202020204" pitchFamily="34" charset="0"/>
              </a:rPr>
              <a:t> left heart disease and lung disease </a:t>
            </a:r>
          </a:p>
        </p:txBody>
      </p:sp>
      <p:sp>
        <p:nvSpPr>
          <p:cNvPr id="8" name="TextBox 7">
            <a:extLst>
              <a:ext uri="{FF2B5EF4-FFF2-40B4-BE49-F238E27FC236}">
                <a16:creationId xmlns:a16="http://schemas.microsoft.com/office/drawing/2014/main" id="{38B272A1-B347-4287-AFF9-E277500E533D}"/>
              </a:ext>
            </a:extLst>
          </p:cNvPr>
          <p:cNvSpPr txBox="1"/>
          <p:nvPr/>
        </p:nvSpPr>
        <p:spPr>
          <a:xfrm>
            <a:off x="695400" y="5929535"/>
            <a:ext cx="5631323" cy="307777"/>
          </a:xfrm>
          <a:prstGeom prst="rect">
            <a:avLst/>
          </a:prstGeom>
          <a:noFill/>
        </p:spPr>
        <p:txBody>
          <a:bodyPr wrap="square" rtlCol="0">
            <a:spAutoFit/>
          </a:bodyPr>
          <a:lstStyle/>
          <a:p>
            <a:r>
              <a:rPr lang="en-US" sz="1400" dirty="0">
                <a:latin typeface="Arial Nova Cond" panose="020B0506020202020204" pitchFamily="34" charset="0"/>
              </a:rPr>
              <a:t>Modified from ESC/ERS PH Guidelines 2015</a:t>
            </a:r>
          </a:p>
        </p:txBody>
      </p:sp>
      <p:cxnSp>
        <p:nvCxnSpPr>
          <p:cNvPr id="10" name="Straight Arrow Connector 9">
            <a:extLst>
              <a:ext uri="{FF2B5EF4-FFF2-40B4-BE49-F238E27FC236}">
                <a16:creationId xmlns:a16="http://schemas.microsoft.com/office/drawing/2014/main" id="{8CFF53F0-EEAF-4489-9DBF-5BC457E947BC}"/>
              </a:ext>
            </a:extLst>
          </p:cNvPr>
          <p:cNvCxnSpPr>
            <a:cxnSpLocks/>
            <a:stCxn id="6" idx="2"/>
            <a:endCxn id="5" idx="0"/>
          </p:cNvCxnSpPr>
          <p:nvPr/>
        </p:nvCxnSpPr>
        <p:spPr>
          <a:xfrm>
            <a:off x="6096000" y="1660677"/>
            <a:ext cx="0" cy="4001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042B1E2-46A7-4404-8A34-6D919A3548F6}"/>
              </a:ext>
            </a:extLst>
          </p:cNvPr>
          <p:cNvCxnSpPr>
            <a:cxnSpLocks/>
            <a:stCxn id="5" idx="3"/>
            <a:endCxn id="4" idx="0"/>
          </p:cNvCxnSpPr>
          <p:nvPr/>
        </p:nvCxnSpPr>
        <p:spPr>
          <a:xfrm>
            <a:off x="7788188" y="2316236"/>
            <a:ext cx="2211150" cy="76943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34968AF-71FB-429A-96BB-3F8CCDE00938}"/>
              </a:ext>
            </a:extLst>
          </p:cNvPr>
          <p:cNvCxnSpPr>
            <a:cxnSpLocks/>
            <a:stCxn id="5" idx="1"/>
            <a:endCxn id="7" idx="0"/>
          </p:cNvCxnSpPr>
          <p:nvPr/>
        </p:nvCxnSpPr>
        <p:spPr>
          <a:xfrm flipH="1">
            <a:off x="2294482" y="2316236"/>
            <a:ext cx="2109330" cy="76943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CD2C0EE8-3657-4BE1-B854-68D5D410434B}"/>
              </a:ext>
            </a:extLst>
          </p:cNvPr>
          <p:cNvSpPr txBox="1"/>
          <p:nvPr/>
        </p:nvSpPr>
        <p:spPr>
          <a:xfrm>
            <a:off x="1336798" y="2224144"/>
            <a:ext cx="1950890" cy="369332"/>
          </a:xfrm>
          <a:prstGeom prst="rect">
            <a:avLst/>
          </a:prstGeom>
          <a:noFill/>
          <a:ln w="28575">
            <a:solidFill>
              <a:srgbClr val="FF0000"/>
            </a:solidFill>
          </a:ln>
        </p:spPr>
        <p:txBody>
          <a:bodyPr wrap="square" rtlCol="0">
            <a:spAutoFit/>
          </a:bodyPr>
          <a:lstStyle/>
          <a:p>
            <a:pPr algn="ctr"/>
            <a:r>
              <a:rPr lang="en-US" b="1" dirty="0">
                <a:latin typeface="Arial Nova Cond" panose="020B0506020202020204" pitchFamily="34" charset="0"/>
              </a:rPr>
              <a:t>High/Intermediate</a:t>
            </a:r>
          </a:p>
        </p:txBody>
      </p:sp>
      <p:sp>
        <p:nvSpPr>
          <p:cNvPr id="20" name="TextBox 19">
            <a:extLst>
              <a:ext uri="{FF2B5EF4-FFF2-40B4-BE49-F238E27FC236}">
                <a16:creationId xmlns:a16="http://schemas.microsoft.com/office/drawing/2014/main" id="{6DF3CDDB-69E8-4766-BC0A-DA2C6B977FC3}"/>
              </a:ext>
            </a:extLst>
          </p:cNvPr>
          <p:cNvSpPr txBox="1"/>
          <p:nvPr/>
        </p:nvSpPr>
        <p:spPr>
          <a:xfrm>
            <a:off x="9041654" y="2224144"/>
            <a:ext cx="1813548" cy="369332"/>
          </a:xfrm>
          <a:prstGeom prst="rect">
            <a:avLst/>
          </a:prstGeom>
          <a:noFill/>
          <a:ln w="28575">
            <a:solidFill>
              <a:srgbClr val="FF0000"/>
            </a:solidFill>
          </a:ln>
        </p:spPr>
        <p:txBody>
          <a:bodyPr wrap="square" rtlCol="0">
            <a:spAutoFit/>
          </a:bodyPr>
          <a:lstStyle/>
          <a:p>
            <a:pPr algn="ctr"/>
            <a:r>
              <a:rPr lang="en-US" b="1" dirty="0">
                <a:latin typeface="Arial Nova Cond" panose="020B0506020202020204" pitchFamily="34" charset="0"/>
              </a:rPr>
              <a:t>Low</a:t>
            </a:r>
          </a:p>
        </p:txBody>
      </p:sp>
      <p:sp>
        <p:nvSpPr>
          <p:cNvPr id="14" name="Rectangle: Rounded Corners 13">
            <a:extLst>
              <a:ext uri="{FF2B5EF4-FFF2-40B4-BE49-F238E27FC236}">
                <a16:creationId xmlns:a16="http://schemas.microsoft.com/office/drawing/2014/main" id="{FA832400-9F3F-41B3-9922-3E6F4173E97D}"/>
              </a:ext>
            </a:extLst>
          </p:cNvPr>
          <p:cNvSpPr/>
          <p:nvPr/>
        </p:nvSpPr>
        <p:spPr>
          <a:xfrm>
            <a:off x="4655840" y="4591600"/>
            <a:ext cx="3774228" cy="1328021"/>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Refer</a:t>
            </a:r>
            <a:r>
              <a:rPr lang="en-US" sz="2400" dirty="0">
                <a:latin typeface="Arial Nova Cond" panose="020B0506020202020204" pitchFamily="34" charset="0"/>
              </a:rPr>
              <a:t> to expert center for multimodality assessment, diagnosis and Rx</a:t>
            </a:r>
          </a:p>
        </p:txBody>
      </p:sp>
      <p:sp>
        <p:nvSpPr>
          <p:cNvPr id="15" name="Rectangle: Rounded Corners 14">
            <a:extLst>
              <a:ext uri="{FF2B5EF4-FFF2-40B4-BE49-F238E27FC236}">
                <a16:creationId xmlns:a16="http://schemas.microsoft.com/office/drawing/2014/main" id="{7B4EF1AE-BBD2-48A7-98EA-83A95A89C82F}"/>
              </a:ext>
            </a:extLst>
          </p:cNvPr>
          <p:cNvSpPr/>
          <p:nvPr/>
        </p:nvSpPr>
        <p:spPr>
          <a:xfrm>
            <a:off x="407368" y="4591600"/>
            <a:ext cx="3774228" cy="1328021"/>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b="1" dirty="0">
                <a:latin typeface="Arial Nova Cond" panose="020B0506020202020204" pitchFamily="34" charset="0"/>
              </a:rPr>
              <a:t>V/Q scan </a:t>
            </a:r>
            <a:r>
              <a:rPr lang="en-US" sz="2400" dirty="0">
                <a:latin typeface="Arial Nova Cond" panose="020B0506020202020204" pitchFamily="34" charset="0"/>
              </a:rPr>
              <a:t>to screen for chronic thromboembolic PH (CTEPH)</a:t>
            </a:r>
          </a:p>
        </p:txBody>
      </p:sp>
      <p:cxnSp>
        <p:nvCxnSpPr>
          <p:cNvPr id="16" name="Straight Arrow Connector 15">
            <a:extLst>
              <a:ext uri="{FF2B5EF4-FFF2-40B4-BE49-F238E27FC236}">
                <a16:creationId xmlns:a16="http://schemas.microsoft.com/office/drawing/2014/main" id="{675AA2BD-3928-4BCD-9F9C-22C56EB88509}"/>
              </a:ext>
            </a:extLst>
          </p:cNvPr>
          <p:cNvCxnSpPr>
            <a:cxnSpLocks/>
            <a:stCxn id="7" idx="2"/>
            <a:endCxn id="15" idx="0"/>
          </p:cNvCxnSpPr>
          <p:nvPr/>
        </p:nvCxnSpPr>
        <p:spPr>
          <a:xfrm>
            <a:off x="2294482" y="4005064"/>
            <a:ext cx="0" cy="58653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C30357B2-ACBB-4522-8C26-D6F3CA9B1A61}"/>
              </a:ext>
            </a:extLst>
          </p:cNvPr>
          <p:cNvCxnSpPr>
            <a:cxnSpLocks/>
            <a:stCxn id="15" idx="3"/>
            <a:endCxn id="14" idx="1"/>
          </p:cNvCxnSpPr>
          <p:nvPr/>
        </p:nvCxnSpPr>
        <p:spPr>
          <a:xfrm>
            <a:off x="4181596" y="5255611"/>
            <a:ext cx="47424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2611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D3A65-0EBC-4E68-82F4-571C091338DB}"/>
              </a:ext>
            </a:extLst>
          </p:cNvPr>
          <p:cNvSpPr/>
          <p:nvPr/>
        </p:nvSpPr>
        <p:spPr>
          <a:xfrm>
            <a:off x="1" y="1683530"/>
            <a:ext cx="12191999" cy="400110"/>
          </a:xfrm>
          <a:prstGeom prst="rect">
            <a:avLst/>
          </a:prstGeom>
        </p:spPr>
        <p:txBody>
          <a:bodyPr wrap="square">
            <a:spAutoFit/>
          </a:bodyPr>
          <a:lstStyle/>
          <a:p>
            <a:pPr algn="ctr"/>
            <a:r>
              <a:rPr lang="en-CA" sz="2000" cap="small" dirty="0">
                <a:latin typeface="Arial Nova Cond" panose="020B0506020202020204" pitchFamily="34" charset="0"/>
              </a:rPr>
              <a:t>We are grateful to our partners for their commitment to the CCS. </a:t>
            </a:r>
          </a:p>
        </p:txBody>
      </p:sp>
      <p:sp>
        <p:nvSpPr>
          <p:cNvPr id="5" name="Rectangle 4">
            <a:extLst>
              <a:ext uri="{FF2B5EF4-FFF2-40B4-BE49-F238E27FC236}">
                <a16:creationId xmlns:a16="http://schemas.microsoft.com/office/drawing/2014/main" id="{F8334442-6BFF-485E-85A6-21CFD8EAA87A}"/>
              </a:ext>
            </a:extLst>
          </p:cNvPr>
          <p:cNvSpPr/>
          <p:nvPr/>
        </p:nvSpPr>
        <p:spPr>
          <a:xfrm>
            <a:off x="705059" y="2909890"/>
            <a:ext cx="10781880" cy="951158"/>
          </a:xfrm>
          <a:prstGeom prst="rect">
            <a:avLst/>
          </a:prstGeom>
        </p:spPr>
        <p:txBody>
          <a:bodyPr wrap="square" lIns="91440" tIns="45720" rIns="91440" bIns="45720" anchor="t">
            <a:spAutoFit/>
          </a:bodyPr>
          <a:lstStyle/>
          <a:p>
            <a:pPr algn="ctr">
              <a:lnSpc>
                <a:spcPct val="120000"/>
              </a:lnSpc>
            </a:pPr>
            <a:r>
              <a:rPr lang="en-US" sz="1600" dirty="0">
                <a:latin typeface="Arial Nova Cond"/>
              </a:rPr>
              <a:t>The Canadian Cardiovascular Society is grateful to our partner(s) for their commitment to building knowledge and expertise of the heart team. This program was made possible in part by Janssen. CCS thanks Janssen for their dissemination support so that healthcare providers can benefit from this important information.</a:t>
            </a:r>
            <a:r>
              <a:rPr lang="en-CA" sz="1600" dirty="0">
                <a:latin typeface="Arial Nova Cond"/>
              </a:rPr>
              <a:t> </a:t>
            </a:r>
          </a:p>
        </p:txBody>
      </p:sp>
      <p:pic>
        <p:nvPicPr>
          <p:cNvPr id="7" name="Picture 6" descr="A picture containing text&#10;&#10;Description automatically generated">
            <a:extLst>
              <a:ext uri="{FF2B5EF4-FFF2-40B4-BE49-F238E27FC236}">
                <a16:creationId xmlns:a16="http://schemas.microsoft.com/office/drawing/2014/main" id="{1B9E2374-281F-4C8E-91CA-53414EA92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235" y="4353108"/>
            <a:ext cx="2681530" cy="1133655"/>
          </a:xfrm>
          <a:prstGeom prst="rect">
            <a:avLst/>
          </a:prstGeom>
        </p:spPr>
      </p:pic>
      <p:sp>
        <p:nvSpPr>
          <p:cNvPr id="9" name="Rectangle 8">
            <a:extLst>
              <a:ext uri="{FF2B5EF4-FFF2-40B4-BE49-F238E27FC236}">
                <a16:creationId xmlns:a16="http://schemas.microsoft.com/office/drawing/2014/main" id="{7DAD040C-616D-4D67-9057-72A56367731A}"/>
              </a:ext>
            </a:extLst>
          </p:cNvPr>
          <p:cNvSpPr/>
          <p:nvPr/>
        </p:nvSpPr>
        <p:spPr>
          <a:xfrm>
            <a:off x="0" y="6364684"/>
            <a:ext cx="12192000" cy="5207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47484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D28E-AE1E-4418-8DA8-C04FACDD1AA9}"/>
              </a:ext>
            </a:extLst>
          </p:cNvPr>
          <p:cNvSpPr>
            <a:spLocks noGrp="1"/>
          </p:cNvSpPr>
          <p:nvPr>
            <p:ph type="title"/>
          </p:nvPr>
        </p:nvSpPr>
        <p:spPr/>
        <p:txBody>
          <a:bodyPr/>
          <a:lstStyle/>
          <a:p>
            <a:r>
              <a:rPr lang="en-US" dirty="0"/>
              <a:t>Right heart catheterization</a:t>
            </a:r>
          </a:p>
        </p:txBody>
      </p:sp>
      <p:sp>
        <p:nvSpPr>
          <p:cNvPr id="3" name="Content Placeholder 2">
            <a:extLst>
              <a:ext uri="{FF2B5EF4-FFF2-40B4-BE49-F238E27FC236}">
                <a16:creationId xmlns:a16="http://schemas.microsoft.com/office/drawing/2014/main" id="{CE3F5527-A7A3-488E-BD31-CB371BEDB875}"/>
              </a:ext>
            </a:extLst>
          </p:cNvPr>
          <p:cNvSpPr>
            <a:spLocks noGrp="1"/>
          </p:cNvSpPr>
          <p:nvPr>
            <p:ph idx="1"/>
          </p:nvPr>
        </p:nvSpPr>
        <p:spPr/>
        <p:txBody>
          <a:bodyPr/>
          <a:lstStyle/>
          <a:p>
            <a:r>
              <a:rPr lang="en-US" dirty="0"/>
              <a:t>Should be done </a:t>
            </a:r>
            <a:r>
              <a:rPr lang="en-US" b="1" dirty="0"/>
              <a:t>after </a:t>
            </a:r>
            <a:r>
              <a:rPr lang="en-US" dirty="0"/>
              <a:t>noninvasive workup</a:t>
            </a:r>
          </a:p>
          <a:p>
            <a:endParaRPr lang="en-US" dirty="0"/>
          </a:p>
          <a:p>
            <a:r>
              <a:rPr lang="en-US" dirty="0"/>
              <a:t>For diagnosis of PAH</a:t>
            </a:r>
          </a:p>
          <a:p>
            <a:pPr lvl="1"/>
            <a:r>
              <a:rPr lang="en-US" dirty="0" err="1"/>
              <a:t>mPAP</a:t>
            </a:r>
            <a:r>
              <a:rPr lang="en-US" dirty="0"/>
              <a:t> &gt;20 mmHg</a:t>
            </a:r>
          </a:p>
          <a:p>
            <a:pPr lvl="1"/>
            <a:r>
              <a:rPr lang="en-US" dirty="0"/>
              <a:t>PAWP </a:t>
            </a:r>
            <a:r>
              <a:rPr lang="en-US" dirty="0">
                <a:cs typeface="Calibri" panose="020F0502020204030204" pitchFamily="34" charset="0"/>
              </a:rPr>
              <a:t>≤</a:t>
            </a:r>
            <a:r>
              <a:rPr lang="en-US" dirty="0"/>
              <a:t>15 mmHg      </a:t>
            </a:r>
          </a:p>
          <a:p>
            <a:pPr lvl="1"/>
            <a:r>
              <a:rPr lang="en-US" dirty="0"/>
              <a:t>PVR </a:t>
            </a:r>
            <a:r>
              <a:rPr lang="en-US" dirty="0">
                <a:cs typeface="Calibri" panose="020F0502020204030204" pitchFamily="34" charset="0"/>
              </a:rPr>
              <a:t>≥</a:t>
            </a:r>
            <a:r>
              <a:rPr lang="en-US" dirty="0"/>
              <a:t>3 WU (240 DSC)</a:t>
            </a:r>
          </a:p>
          <a:p>
            <a:endParaRPr lang="en-US" dirty="0"/>
          </a:p>
          <a:p>
            <a:r>
              <a:rPr lang="en-US" dirty="0"/>
              <a:t>Recommend that RHC is performed at PH Centre with technical expertise and experience with diagnosis of PH</a:t>
            </a:r>
          </a:p>
          <a:p>
            <a:endParaRPr lang="en-US" dirty="0"/>
          </a:p>
        </p:txBody>
      </p:sp>
      <p:pic>
        <p:nvPicPr>
          <p:cNvPr id="4" name="Picture 3" descr="peri_ecg.gif">
            <a:extLst>
              <a:ext uri="{FF2B5EF4-FFF2-40B4-BE49-F238E27FC236}">
                <a16:creationId xmlns:a16="http://schemas.microsoft.com/office/drawing/2014/main" id="{458F4339-8A10-4A1C-BF47-E13FB0DDE9BD}"/>
              </a:ext>
            </a:extLst>
          </p:cNvPr>
          <p:cNvPicPr>
            <a:picLocks noChangeAspect="1"/>
          </p:cNvPicPr>
          <p:nvPr/>
        </p:nvPicPr>
        <p:blipFill rotWithShape="1">
          <a:blip r:embed="rId3" cstate="print"/>
          <a:srcRect t="16768"/>
          <a:stretch/>
        </p:blipFill>
        <p:spPr bwMode="auto">
          <a:xfrm>
            <a:off x="5447928" y="2405047"/>
            <a:ext cx="4750905" cy="2047906"/>
          </a:xfrm>
          <a:prstGeom prst="rect">
            <a:avLst/>
          </a:prstGeom>
          <a:noFill/>
          <a:ln w="9525">
            <a:noFill/>
            <a:miter lim="800000"/>
            <a:headEnd/>
            <a:tailEnd/>
          </a:ln>
        </p:spPr>
      </p:pic>
    </p:spTree>
    <p:extLst>
      <p:ext uri="{BB962C8B-B14F-4D97-AF65-F5344CB8AC3E}">
        <p14:creationId xmlns:p14="http://schemas.microsoft.com/office/powerpoint/2010/main" val="830008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9042-2182-404B-8E58-6FF5BA9168DF}"/>
              </a:ext>
            </a:extLst>
          </p:cNvPr>
          <p:cNvSpPr>
            <a:spLocks noGrp="1"/>
          </p:cNvSpPr>
          <p:nvPr>
            <p:ph type="title"/>
          </p:nvPr>
        </p:nvSpPr>
        <p:spPr/>
        <p:txBody>
          <a:bodyPr/>
          <a:lstStyle/>
          <a:p>
            <a:r>
              <a:rPr lang="en-US"/>
              <a:t>Reference level</a:t>
            </a:r>
            <a:endParaRPr lang="en-US" dirty="0"/>
          </a:p>
        </p:txBody>
      </p:sp>
      <p:pic>
        <p:nvPicPr>
          <p:cNvPr id="4" name="Content Placeholder 3">
            <a:extLst>
              <a:ext uri="{FF2B5EF4-FFF2-40B4-BE49-F238E27FC236}">
                <a16:creationId xmlns:a16="http://schemas.microsoft.com/office/drawing/2014/main" id="{993F9015-D8A3-49E3-8D4E-0970A0467C4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39705" y="1484784"/>
            <a:ext cx="5386521" cy="4351338"/>
          </a:xfrm>
          <a:prstGeom prst="rect">
            <a:avLst/>
          </a:prstGeom>
        </p:spPr>
      </p:pic>
      <p:sp>
        <p:nvSpPr>
          <p:cNvPr id="6" name="TextBox 5">
            <a:extLst>
              <a:ext uri="{FF2B5EF4-FFF2-40B4-BE49-F238E27FC236}">
                <a16:creationId xmlns:a16="http://schemas.microsoft.com/office/drawing/2014/main" id="{324BEE9F-897C-4044-8CF9-18872BD4173E}"/>
              </a:ext>
            </a:extLst>
          </p:cNvPr>
          <p:cNvSpPr txBox="1"/>
          <p:nvPr/>
        </p:nvSpPr>
        <p:spPr>
          <a:xfrm>
            <a:off x="7690927" y="1600201"/>
            <a:ext cx="3891473" cy="1938992"/>
          </a:xfrm>
          <a:prstGeom prst="rect">
            <a:avLst/>
          </a:prstGeom>
          <a:noFill/>
        </p:spPr>
        <p:txBody>
          <a:bodyPr wrap="square" rtlCol="0">
            <a:spAutoFit/>
          </a:bodyPr>
          <a:lstStyle/>
          <a:p>
            <a:pPr marL="285750" indent="-285750">
              <a:buFont typeface="Arial"/>
              <a:buChar char="•"/>
            </a:pPr>
            <a:r>
              <a:rPr lang="en-US" sz="2400" dirty="0">
                <a:latin typeface="Arial Nova Cond" panose="020B0506020202020204" pitchFamily="34" charset="0"/>
              </a:rPr>
              <a:t>Mid thoracic height best approximates position of left atrium</a:t>
            </a:r>
          </a:p>
          <a:p>
            <a:pPr marL="285750" indent="-285750">
              <a:buFont typeface="Arial"/>
              <a:buChar char="•"/>
            </a:pPr>
            <a:r>
              <a:rPr lang="en-US" sz="2400" dirty="0">
                <a:latin typeface="Arial Nova Cond" panose="020B0506020202020204" pitchFamily="34" charset="0"/>
              </a:rPr>
              <a:t>This should be the reference level used at RHC</a:t>
            </a:r>
          </a:p>
        </p:txBody>
      </p:sp>
      <p:cxnSp>
        <p:nvCxnSpPr>
          <p:cNvPr id="7" name="Straight Arrow Connector 6">
            <a:extLst>
              <a:ext uri="{FF2B5EF4-FFF2-40B4-BE49-F238E27FC236}">
                <a16:creationId xmlns:a16="http://schemas.microsoft.com/office/drawing/2014/main" id="{0F9EF575-7AD3-4902-95F6-530F158635E5}"/>
              </a:ext>
            </a:extLst>
          </p:cNvPr>
          <p:cNvCxnSpPr/>
          <p:nvPr/>
        </p:nvCxnSpPr>
        <p:spPr>
          <a:xfrm flipV="1">
            <a:off x="5456560" y="1933413"/>
            <a:ext cx="2234367" cy="23109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147FDAB-CB5E-4CF0-8CDC-5C9577F77012}"/>
              </a:ext>
            </a:extLst>
          </p:cNvPr>
          <p:cNvSpPr txBox="1"/>
          <p:nvPr/>
        </p:nvSpPr>
        <p:spPr>
          <a:xfrm>
            <a:off x="695400" y="5877272"/>
            <a:ext cx="5631323" cy="307777"/>
          </a:xfrm>
          <a:prstGeom prst="rect">
            <a:avLst/>
          </a:prstGeom>
          <a:noFill/>
        </p:spPr>
        <p:txBody>
          <a:bodyPr wrap="square" rtlCol="0">
            <a:spAutoFit/>
          </a:bodyPr>
          <a:lstStyle/>
          <a:p>
            <a:r>
              <a:rPr lang="fr-FR" sz="1400" dirty="0">
                <a:latin typeface="Arial Nova Cond" panose="020B0506020202020204" pitchFamily="34" charset="0"/>
              </a:rPr>
              <a:t>Kovacs et al. </a:t>
            </a:r>
            <a:r>
              <a:rPr lang="fr-FR" sz="1400" dirty="0" err="1">
                <a:latin typeface="Arial Nova Cond" panose="020B0506020202020204" pitchFamily="34" charset="0"/>
              </a:rPr>
              <a:t>Eur</a:t>
            </a:r>
            <a:r>
              <a:rPr lang="fr-FR" sz="1400" dirty="0">
                <a:latin typeface="Arial Nova Cond" panose="020B0506020202020204" pitchFamily="34" charset="0"/>
              </a:rPr>
              <a:t> </a:t>
            </a:r>
            <a:r>
              <a:rPr lang="fr-FR" sz="1400" dirty="0" err="1">
                <a:latin typeface="Arial Nova Cond" panose="020B0506020202020204" pitchFamily="34" charset="0"/>
              </a:rPr>
              <a:t>Respir</a:t>
            </a:r>
            <a:r>
              <a:rPr lang="fr-FR" sz="1400" dirty="0">
                <a:latin typeface="Arial Nova Cond" panose="020B0506020202020204" pitchFamily="34" charset="0"/>
              </a:rPr>
              <a:t> J 2013;42:1586-94</a:t>
            </a:r>
          </a:p>
        </p:txBody>
      </p:sp>
    </p:spTree>
    <p:extLst>
      <p:ext uri="{BB962C8B-B14F-4D97-AF65-F5344CB8AC3E}">
        <p14:creationId xmlns:p14="http://schemas.microsoft.com/office/powerpoint/2010/main" val="104899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1842-7A8A-4527-9EFA-4F68CB7BA918}"/>
              </a:ext>
            </a:extLst>
          </p:cNvPr>
          <p:cNvSpPr>
            <a:spLocks noGrp="1"/>
          </p:cNvSpPr>
          <p:nvPr>
            <p:ph type="title"/>
          </p:nvPr>
        </p:nvSpPr>
        <p:spPr/>
        <p:txBody>
          <a:bodyPr/>
          <a:lstStyle/>
          <a:p>
            <a:r>
              <a:rPr lang="en-US" dirty="0"/>
              <a:t>End expiratory measurements</a:t>
            </a:r>
          </a:p>
        </p:txBody>
      </p:sp>
      <p:sp>
        <p:nvSpPr>
          <p:cNvPr id="5" name="TextBox 4">
            <a:extLst>
              <a:ext uri="{FF2B5EF4-FFF2-40B4-BE49-F238E27FC236}">
                <a16:creationId xmlns:a16="http://schemas.microsoft.com/office/drawing/2014/main" id="{645C371C-E536-42D6-ADB2-B37ABBDEB3FF}"/>
              </a:ext>
            </a:extLst>
          </p:cNvPr>
          <p:cNvSpPr txBox="1"/>
          <p:nvPr/>
        </p:nvSpPr>
        <p:spPr>
          <a:xfrm>
            <a:off x="940956" y="5649709"/>
            <a:ext cx="10619875" cy="369332"/>
          </a:xfrm>
          <a:prstGeom prst="rect">
            <a:avLst/>
          </a:prstGeom>
          <a:noFill/>
        </p:spPr>
        <p:txBody>
          <a:bodyPr wrap="square" rtlCol="0">
            <a:spAutoFit/>
          </a:bodyPr>
          <a:lstStyle/>
          <a:p>
            <a:r>
              <a:rPr lang="en-US" dirty="0">
                <a:latin typeface="Arial Nova Cond" panose="020B0506020202020204" pitchFamily="34" charset="0"/>
              </a:rPr>
              <a:t>Using mean vs. End-expiratory changes PH classification in 25-30% of cases </a:t>
            </a:r>
          </a:p>
        </p:txBody>
      </p:sp>
      <p:sp>
        <p:nvSpPr>
          <p:cNvPr id="9" name="TextBox 8">
            <a:extLst>
              <a:ext uri="{FF2B5EF4-FFF2-40B4-BE49-F238E27FC236}">
                <a16:creationId xmlns:a16="http://schemas.microsoft.com/office/drawing/2014/main" id="{749C1478-BA91-4D26-A1A8-39EB39BF92C0}"/>
              </a:ext>
            </a:extLst>
          </p:cNvPr>
          <p:cNvSpPr txBox="1"/>
          <p:nvPr/>
        </p:nvSpPr>
        <p:spPr>
          <a:xfrm>
            <a:off x="970435" y="5962433"/>
            <a:ext cx="5782609" cy="430887"/>
          </a:xfrm>
          <a:prstGeom prst="rect">
            <a:avLst/>
          </a:prstGeom>
          <a:noFill/>
        </p:spPr>
        <p:txBody>
          <a:bodyPr wrap="square" rtlCol="0">
            <a:spAutoFit/>
          </a:bodyPr>
          <a:lstStyle/>
          <a:p>
            <a:r>
              <a:rPr lang="en-US" sz="1050" dirty="0"/>
              <a:t>Ryan et al., </a:t>
            </a:r>
            <a:r>
              <a:rPr lang="en-US" sz="1050" i="1" dirty="0"/>
              <a:t>Am Heart J. </a:t>
            </a:r>
            <a:r>
              <a:rPr lang="en-US" sz="1050" dirty="0"/>
              <a:t>2012;163:589-94</a:t>
            </a:r>
          </a:p>
          <a:p>
            <a:r>
              <a:rPr lang="en-US" sz="1050" dirty="0" err="1"/>
              <a:t>LeVarge</a:t>
            </a:r>
            <a:r>
              <a:rPr lang="en-US" sz="1050" dirty="0"/>
              <a:t> et al, </a:t>
            </a:r>
            <a:r>
              <a:rPr lang="en-US" sz="1050" i="1" dirty="0" err="1"/>
              <a:t>Eur</a:t>
            </a:r>
            <a:r>
              <a:rPr lang="en-US" sz="1050" i="1" dirty="0"/>
              <a:t> </a:t>
            </a:r>
            <a:r>
              <a:rPr lang="en-US" sz="1050" i="1" dirty="0" err="1"/>
              <a:t>Respir</a:t>
            </a:r>
            <a:r>
              <a:rPr lang="en-US" sz="1050" i="1" dirty="0"/>
              <a:t> J. </a:t>
            </a:r>
            <a:r>
              <a:rPr lang="en-US" sz="1050" dirty="0"/>
              <a:t>2014;44:425-34</a:t>
            </a:r>
            <a:r>
              <a:rPr lang="en-CA" sz="1050" dirty="0"/>
              <a:t>  </a:t>
            </a:r>
            <a:endParaRPr lang="en-US" sz="1050" dirty="0"/>
          </a:p>
        </p:txBody>
      </p:sp>
      <p:pic>
        <p:nvPicPr>
          <p:cNvPr id="10" name="Content Placeholder 3" descr="wedge pressure AA.pdf">
            <a:extLst>
              <a:ext uri="{FF2B5EF4-FFF2-40B4-BE49-F238E27FC236}">
                <a16:creationId xmlns:a16="http://schemas.microsoft.com/office/drawing/2014/main" id="{853DB625-FE03-43E8-8B0B-A6D1F2198891}"/>
              </a:ext>
            </a:extLst>
          </p:cNvPr>
          <p:cNvPicPr>
            <a:picLocks noChangeAspect="1"/>
          </p:cNvPicPr>
          <p:nvPr/>
        </p:nvPicPr>
        <p:blipFill>
          <a:blip r:embed="rId3">
            <a:extLst>
              <a:ext uri="{28A0092B-C50C-407E-A947-70E740481C1C}">
                <a14:useLocalDpi xmlns:a14="http://schemas.microsoft.com/office/drawing/2010/main"/>
              </a:ext>
            </a:extLst>
          </a:blip>
          <a:srcRect t="14414" b="14414"/>
          <a:stretch>
            <a:fillRect/>
          </a:stretch>
        </p:blipFill>
        <p:spPr>
          <a:xfrm>
            <a:off x="805411" y="1223963"/>
            <a:ext cx="10972800" cy="4525962"/>
          </a:xfrm>
          <a:prstGeom prst="rect">
            <a:avLst/>
          </a:prstGeom>
        </p:spPr>
      </p:pic>
      <p:grpSp>
        <p:nvGrpSpPr>
          <p:cNvPr id="11" name="Group 10">
            <a:extLst>
              <a:ext uri="{FF2B5EF4-FFF2-40B4-BE49-F238E27FC236}">
                <a16:creationId xmlns:a16="http://schemas.microsoft.com/office/drawing/2014/main" id="{FBCDD73D-E669-49A0-83A5-AC72427AFBEE}"/>
              </a:ext>
            </a:extLst>
          </p:cNvPr>
          <p:cNvGrpSpPr/>
          <p:nvPr/>
        </p:nvGrpSpPr>
        <p:grpSpPr>
          <a:xfrm>
            <a:off x="2445271" y="4005064"/>
            <a:ext cx="9411369" cy="700622"/>
            <a:chOff x="1229894" y="4125379"/>
            <a:chExt cx="7058527" cy="700622"/>
          </a:xfrm>
        </p:grpSpPr>
        <p:cxnSp>
          <p:nvCxnSpPr>
            <p:cNvPr id="12" name="Straight Connector 11">
              <a:extLst>
                <a:ext uri="{FF2B5EF4-FFF2-40B4-BE49-F238E27FC236}">
                  <a16:creationId xmlns:a16="http://schemas.microsoft.com/office/drawing/2014/main" id="{2B42E23A-C365-4726-A5FE-9EA32CC8B458}"/>
                </a:ext>
              </a:extLst>
            </p:cNvPr>
            <p:cNvCxnSpPr/>
            <p:nvPr/>
          </p:nvCxnSpPr>
          <p:spPr>
            <a:xfrm>
              <a:off x="1229894" y="4826000"/>
              <a:ext cx="6670843"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04722EF-6FBE-4453-B76C-A2E9DA019937}"/>
                </a:ext>
              </a:extLst>
            </p:cNvPr>
            <p:cNvSpPr txBox="1"/>
            <p:nvPr/>
          </p:nvSpPr>
          <p:spPr>
            <a:xfrm>
              <a:off x="5721684" y="4125379"/>
              <a:ext cx="2566737" cy="369332"/>
            </a:xfrm>
            <a:prstGeom prst="rect">
              <a:avLst/>
            </a:prstGeom>
            <a:noFill/>
          </p:spPr>
          <p:txBody>
            <a:bodyPr wrap="square" rtlCol="0">
              <a:spAutoFit/>
            </a:bodyPr>
            <a:lstStyle/>
            <a:p>
              <a:r>
                <a:rPr lang="en-US" dirty="0">
                  <a:solidFill>
                    <a:srgbClr val="FF0000"/>
                  </a:solidFill>
                </a:rPr>
                <a:t>End-expiratory wedge</a:t>
              </a:r>
            </a:p>
          </p:txBody>
        </p:sp>
      </p:grpSp>
      <p:grpSp>
        <p:nvGrpSpPr>
          <p:cNvPr id="14" name="Group 13">
            <a:extLst>
              <a:ext uri="{FF2B5EF4-FFF2-40B4-BE49-F238E27FC236}">
                <a16:creationId xmlns:a16="http://schemas.microsoft.com/office/drawing/2014/main" id="{38A27A95-4229-410D-9A23-A4BFBE537299}"/>
              </a:ext>
            </a:extLst>
          </p:cNvPr>
          <p:cNvGrpSpPr/>
          <p:nvPr/>
        </p:nvGrpSpPr>
        <p:grpSpPr>
          <a:xfrm>
            <a:off x="2124428" y="4966537"/>
            <a:ext cx="9215299" cy="622703"/>
            <a:chOff x="989263" y="5200316"/>
            <a:chExt cx="6911474" cy="622703"/>
          </a:xfrm>
        </p:grpSpPr>
        <p:cxnSp>
          <p:nvCxnSpPr>
            <p:cNvPr id="15" name="Straight Connector 14">
              <a:extLst>
                <a:ext uri="{FF2B5EF4-FFF2-40B4-BE49-F238E27FC236}">
                  <a16:creationId xmlns:a16="http://schemas.microsoft.com/office/drawing/2014/main" id="{0FC9CB8F-83FB-4909-A2F1-364910CD5E71}"/>
                </a:ext>
              </a:extLst>
            </p:cNvPr>
            <p:cNvCxnSpPr/>
            <p:nvPr/>
          </p:nvCxnSpPr>
          <p:spPr>
            <a:xfrm flipV="1">
              <a:off x="989263" y="5200316"/>
              <a:ext cx="6911474" cy="133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BAF4635-FD85-46C0-A03C-63BA694C8571}"/>
                </a:ext>
              </a:extLst>
            </p:cNvPr>
            <p:cNvSpPr txBox="1"/>
            <p:nvPr/>
          </p:nvSpPr>
          <p:spPr>
            <a:xfrm>
              <a:off x="5721684" y="5453687"/>
              <a:ext cx="2179053" cy="369332"/>
            </a:xfrm>
            <a:prstGeom prst="rect">
              <a:avLst/>
            </a:prstGeom>
            <a:noFill/>
          </p:spPr>
          <p:txBody>
            <a:bodyPr wrap="square" rtlCol="0">
              <a:spAutoFit/>
            </a:bodyPr>
            <a:lstStyle/>
            <a:p>
              <a:r>
                <a:rPr lang="en-US" dirty="0">
                  <a:solidFill>
                    <a:srgbClr val="FF0000"/>
                  </a:solidFill>
                </a:rPr>
                <a:t>Computer mean wedge</a:t>
              </a:r>
            </a:p>
          </p:txBody>
        </p:sp>
      </p:grpSp>
    </p:spTree>
    <p:extLst>
      <p:ext uri="{BB962C8B-B14F-4D97-AF65-F5344CB8AC3E}">
        <p14:creationId xmlns:p14="http://schemas.microsoft.com/office/powerpoint/2010/main" val="2619798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6F0C-38E9-4254-A7F4-4381838DCBDC}"/>
              </a:ext>
            </a:extLst>
          </p:cNvPr>
          <p:cNvSpPr>
            <a:spLocks noGrp="1"/>
          </p:cNvSpPr>
          <p:nvPr>
            <p:ph type="title"/>
          </p:nvPr>
        </p:nvSpPr>
        <p:spPr/>
        <p:txBody>
          <a:bodyPr/>
          <a:lstStyle/>
          <a:p>
            <a:r>
              <a:rPr lang="en-US" dirty="0"/>
              <a:t>Cardiac MRI</a:t>
            </a:r>
          </a:p>
        </p:txBody>
      </p:sp>
      <p:sp>
        <p:nvSpPr>
          <p:cNvPr id="3" name="Content Placeholder 2">
            <a:extLst>
              <a:ext uri="{FF2B5EF4-FFF2-40B4-BE49-F238E27FC236}">
                <a16:creationId xmlns:a16="http://schemas.microsoft.com/office/drawing/2014/main" id="{182A9162-156D-46CF-B081-3AD7B5D51170}"/>
              </a:ext>
            </a:extLst>
          </p:cNvPr>
          <p:cNvSpPr>
            <a:spLocks noGrp="1"/>
          </p:cNvSpPr>
          <p:nvPr>
            <p:ph idx="1"/>
          </p:nvPr>
        </p:nvSpPr>
        <p:spPr>
          <a:xfrm>
            <a:off x="695400" y="1484784"/>
            <a:ext cx="4681176" cy="4692179"/>
          </a:xfrm>
        </p:spPr>
        <p:txBody>
          <a:bodyPr/>
          <a:lstStyle/>
          <a:p>
            <a:r>
              <a:rPr lang="en-US" dirty="0"/>
              <a:t>Accurate assessment of chamber size, function, shunts</a:t>
            </a:r>
          </a:p>
          <a:p>
            <a:r>
              <a:rPr lang="en-US" dirty="0"/>
              <a:t>Cannot replace RHC</a:t>
            </a:r>
          </a:p>
          <a:p>
            <a:r>
              <a:rPr lang="en-US" dirty="0"/>
              <a:t>RVEDV can enhance risk assessment</a:t>
            </a:r>
          </a:p>
          <a:p>
            <a:r>
              <a:rPr lang="en-US" dirty="0"/>
              <a:t>Useful when CHD is suspected</a:t>
            </a:r>
          </a:p>
          <a:p>
            <a:r>
              <a:rPr lang="en-US" dirty="0"/>
              <a:t>Second line imaging for difficult cases </a:t>
            </a:r>
          </a:p>
          <a:p>
            <a:endParaRPr lang="en-US" dirty="0"/>
          </a:p>
        </p:txBody>
      </p:sp>
      <p:pic>
        <p:nvPicPr>
          <p:cNvPr id="4" name="Picture 6" descr="Figure">
            <a:extLst>
              <a:ext uri="{FF2B5EF4-FFF2-40B4-BE49-F238E27FC236}">
                <a16:creationId xmlns:a16="http://schemas.microsoft.com/office/drawing/2014/main" id="{0911D144-16E4-4265-A620-4E1055BCF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1521019"/>
            <a:ext cx="6768096" cy="38521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44D03-8E3B-452F-B25F-138B18C5F2BE}"/>
              </a:ext>
            </a:extLst>
          </p:cNvPr>
          <p:cNvSpPr txBox="1"/>
          <p:nvPr/>
        </p:nvSpPr>
        <p:spPr>
          <a:xfrm>
            <a:off x="5159896" y="5869186"/>
            <a:ext cx="5631323" cy="307777"/>
          </a:xfrm>
          <a:prstGeom prst="rect">
            <a:avLst/>
          </a:prstGeom>
          <a:noFill/>
        </p:spPr>
        <p:txBody>
          <a:bodyPr wrap="square" rtlCol="0">
            <a:spAutoFit/>
          </a:bodyPr>
          <a:lstStyle/>
          <a:p>
            <a:r>
              <a:rPr lang="en-US" sz="1400" dirty="0">
                <a:latin typeface="Arial Nova Cond" panose="020B0506020202020204" pitchFamily="34" charset="0"/>
              </a:rPr>
              <a:t>Lewis RA, et al.  Am J Resp Crit Care Med Feb 2020</a:t>
            </a:r>
          </a:p>
        </p:txBody>
      </p:sp>
    </p:spTree>
    <p:extLst>
      <p:ext uri="{BB962C8B-B14F-4D97-AF65-F5344CB8AC3E}">
        <p14:creationId xmlns:p14="http://schemas.microsoft.com/office/powerpoint/2010/main" val="1237962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15E45C43-2B90-41E2-8FD7-2B4A99FC5AA7}"/>
              </a:ext>
            </a:extLst>
          </p:cNvPr>
          <p:cNvPicPr>
            <a:picLocks noChangeAspect="1"/>
          </p:cNvPicPr>
          <p:nvPr/>
        </p:nvPicPr>
        <p:blipFill rotWithShape="1">
          <a:blip r:embed="rId3">
            <a:extLst>
              <a:ext uri="{28A0092B-C50C-407E-A947-70E740481C1C}">
                <a14:useLocalDpi xmlns:a14="http://schemas.microsoft.com/office/drawing/2010/main" val="0"/>
              </a:ext>
            </a:extLst>
          </a:blip>
          <a:srcRect l="23059" r="18789"/>
          <a:stretch/>
        </p:blipFill>
        <p:spPr>
          <a:xfrm>
            <a:off x="0" y="-27384"/>
            <a:ext cx="5510221" cy="6364088"/>
          </a:xfrm>
          <a:prstGeom prst="rect">
            <a:avLst/>
          </a:prstGeom>
        </p:spPr>
      </p:pic>
      <p:sp>
        <p:nvSpPr>
          <p:cNvPr id="5" name="Rectangle 4">
            <a:extLst>
              <a:ext uri="{FF2B5EF4-FFF2-40B4-BE49-F238E27FC236}">
                <a16:creationId xmlns:a16="http://schemas.microsoft.com/office/drawing/2014/main" id="{DBD85047-8A83-4A36-A184-AC81C76F5DBA}"/>
              </a:ext>
            </a:extLst>
          </p:cNvPr>
          <p:cNvSpPr/>
          <p:nvPr/>
        </p:nvSpPr>
        <p:spPr>
          <a:xfrm>
            <a:off x="5015880" y="0"/>
            <a:ext cx="5976664" cy="63367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2ACB2A-6625-42C5-8DC3-86842DE022BF}"/>
              </a:ext>
            </a:extLst>
          </p:cNvPr>
          <p:cNvSpPr/>
          <p:nvPr/>
        </p:nvSpPr>
        <p:spPr>
          <a:xfrm>
            <a:off x="5317897" y="2061716"/>
            <a:ext cx="6868896"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Dr. Ali Kapasi</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Edmonton AB</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926566" y="910461"/>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Management of PH</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6102920" y="3936882"/>
            <a:ext cx="5667528" cy="2231379"/>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Associate Professor, Department of Medicine, Division of Pulmonary Medicine, University of Alberta</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Heart &amp; Lung Transplantation</a:t>
            </a:r>
          </a:p>
        </p:txBody>
      </p:sp>
      <p:sp>
        <p:nvSpPr>
          <p:cNvPr id="7" name="TextBox 6">
            <a:extLst>
              <a:ext uri="{FF2B5EF4-FFF2-40B4-BE49-F238E27FC236}">
                <a16:creationId xmlns:a16="http://schemas.microsoft.com/office/drawing/2014/main" id="{8AF04418-568B-4DB7-8372-AAD19F411C5C}"/>
              </a:ext>
            </a:extLst>
          </p:cNvPr>
          <p:cNvSpPr txBox="1"/>
          <p:nvPr/>
        </p:nvSpPr>
        <p:spPr>
          <a:xfrm>
            <a:off x="702627" y="5769017"/>
            <a:ext cx="18357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tx1"/>
                </a:solidFill>
                <a:effectLst>
                  <a:glow rad="101600">
                    <a:schemeClr val="bg1">
                      <a:alpha val="60000"/>
                    </a:schemeClr>
                  </a:glow>
                </a:effectLst>
                <a:uFillTx/>
                <a:latin typeface="Arial Nova Cond" panose="020B0506020202020204" pitchFamily="34" charset="0"/>
                <a:sym typeface="Calibri"/>
              </a:rPr>
              <a:t>@kapasi_am </a:t>
            </a:r>
          </a:p>
        </p:txBody>
      </p:sp>
    </p:spTree>
    <p:extLst>
      <p:ext uri="{BB962C8B-B14F-4D97-AF65-F5344CB8AC3E}">
        <p14:creationId xmlns:p14="http://schemas.microsoft.com/office/powerpoint/2010/main" val="144538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 Management of PH</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484784"/>
            <a:ext cx="8208912" cy="4692179"/>
          </a:xfrm>
        </p:spPr>
        <p:txBody>
          <a:bodyPr/>
          <a:lstStyle/>
          <a:p>
            <a:pPr marL="514350" indent="-514350">
              <a:spcAft>
                <a:spcPts val="1200"/>
              </a:spcAft>
              <a:buFont typeface="+mj-lt"/>
              <a:buAutoNum type="arabicPeriod"/>
            </a:pPr>
            <a:r>
              <a:rPr lang="en-US" dirty="0"/>
              <a:t>Describe when PAH targeted therapies are indicated</a:t>
            </a:r>
          </a:p>
          <a:p>
            <a:pPr marL="514350" indent="-514350">
              <a:spcAft>
                <a:spcPts val="1200"/>
              </a:spcAft>
              <a:buFont typeface="+mj-lt"/>
              <a:buAutoNum type="arabicPeriod"/>
            </a:pPr>
            <a:r>
              <a:rPr lang="en-US" dirty="0"/>
              <a:t>Develop and appreciation for how PAH targeted therapies are selected and adjusted</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3259230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EB53-64B7-46F7-90EB-4E045B8A0D1C}"/>
              </a:ext>
            </a:extLst>
          </p:cNvPr>
          <p:cNvSpPr>
            <a:spLocks noGrp="1"/>
          </p:cNvSpPr>
          <p:nvPr>
            <p:ph type="title"/>
          </p:nvPr>
        </p:nvSpPr>
        <p:spPr/>
        <p:txBody>
          <a:bodyPr>
            <a:normAutofit fontScale="90000"/>
          </a:bodyPr>
          <a:lstStyle/>
          <a:p>
            <a:r>
              <a:rPr lang="en-US" dirty="0"/>
              <a:t>PAH targeted therapies are only indicated in WHO group 1 and 4</a:t>
            </a:r>
          </a:p>
        </p:txBody>
      </p:sp>
      <p:pic>
        <p:nvPicPr>
          <p:cNvPr id="5" name="Picture 4">
            <a:extLst>
              <a:ext uri="{FF2B5EF4-FFF2-40B4-BE49-F238E27FC236}">
                <a16:creationId xmlns:a16="http://schemas.microsoft.com/office/drawing/2014/main" id="{81A71355-A65D-4ACE-9346-977656DD2AF4}"/>
              </a:ext>
            </a:extLst>
          </p:cNvPr>
          <p:cNvPicPr>
            <a:picLocks noChangeAspect="1"/>
          </p:cNvPicPr>
          <p:nvPr/>
        </p:nvPicPr>
        <p:blipFill>
          <a:blip r:embed="rId3"/>
          <a:stretch>
            <a:fillRect/>
          </a:stretch>
        </p:blipFill>
        <p:spPr>
          <a:xfrm>
            <a:off x="3065835" y="1152524"/>
            <a:ext cx="6060331" cy="5020517"/>
          </a:xfrm>
          <a:prstGeom prst="rect">
            <a:avLst/>
          </a:prstGeom>
        </p:spPr>
      </p:pic>
    </p:spTree>
    <p:extLst>
      <p:ext uri="{BB962C8B-B14F-4D97-AF65-F5344CB8AC3E}">
        <p14:creationId xmlns:p14="http://schemas.microsoft.com/office/powerpoint/2010/main" val="3276888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A5D1-C45D-4463-A810-CA7DF5D4C68F}"/>
              </a:ext>
            </a:extLst>
          </p:cNvPr>
          <p:cNvSpPr>
            <a:spLocks noGrp="1"/>
          </p:cNvSpPr>
          <p:nvPr>
            <p:ph type="title"/>
          </p:nvPr>
        </p:nvSpPr>
        <p:spPr/>
        <p:txBody>
          <a:bodyPr/>
          <a:lstStyle/>
          <a:p>
            <a:r>
              <a:rPr lang="en-US" dirty="0"/>
              <a:t>General medical therapies for PAH</a:t>
            </a:r>
          </a:p>
        </p:txBody>
      </p:sp>
      <p:sp>
        <p:nvSpPr>
          <p:cNvPr id="3" name="Content Placeholder 2">
            <a:extLst>
              <a:ext uri="{FF2B5EF4-FFF2-40B4-BE49-F238E27FC236}">
                <a16:creationId xmlns:a16="http://schemas.microsoft.com/office/drawing/2014/main" id="{1574261D-156E-4171-8AE3-11A649496F36}"/>
              </a:ext>
            </a:extLst>
          </p:cNvPr>
          <p:cNvSpPr>
            <a:spLocks noGrp="1"/>
          </p:cNvSpPr>
          <p:nvPr>
            <p:ph idx="1"/>
          </p:nvPr>
        </p:nvSpPr>
        <p:spPr/>
        <p:txBody>
          <a:bodyPr/>
          <a:lstStyle/>
          <a:p>
            <a:r>
              <a:rPr lang="en-US" dirty="0"/>
              <a:t>Avoidance of pregnancy</a:t>
            </a:r>
          </a:p>
          <a:p>
            <a:r>
              <a:rPr lang="en-US" dirty="0"/>
              <a:t>Immunizations against influenza, pneumococcal infection (COVID-19?)</a:t>
            </a:r>
          </a:p>
          <a:p>
            <a:r>
              <a:rPr lang="en-US" dirty="0"/>
              <a:t>Psychosocial support/counselling</a:t>
            </a:r>
          </a:p>
          <a:p>
            <a:r>
              <a:rPr lang="en-US" dirty="0"/>
              <a:t>Supervised exercise training</a:t>
            </a:r>
          </a:p>
          <a:p>
            <a:pPr lvl="1"/>
            <a:r>
              <a:rPr lang="en-US" dirty="0"/>
              <a:t>Excessive physical activity leading to distressing symptoms in not advised</a:t>
            </a:r>
          </a:p>
          <a:p>
            <a:r>
              <a:rPr lang="en-US" dirty="0"/>
              <a:t>Supplemental O2 (if resting PaO2 consistently &lt;60 mmHg)</a:t>
            </a:r>
          </a:p>
          <a:p>
            <a:r>
              <a:rPr lang="en-US" dirty="0"/>
              <a:t>Spinal anesthesia is preferable to GA whenever possible for elective surgery</a:t>
            </a:r>
          </a:p>
          <a:p>
            <a:pPr marL="0" indent="0">
              <a:buNone/>
            </a:pPr>
            <a:endParaRPr lang="en-US" dirty="0"/>
          </a:p>
        </p:txBody>
      </p:sp>
    </p:spTree>
    <p:extLst>
      <p:ext uri="{BB962C8B-B14F-4D97-AF65-F5344CB8AC3E}">
        <p14:creationId xmlns:p14="http://schemas.microsoft.com/office/powerpoint/2010/main" val="1448970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D2E2-CB19-4955-BA48-40277EB9D1F4}"/>
              </a:ext>
            </a:extLst>
          </p:cNvPr>
          <p:cNvSpPr>
            <a:spLocks noGrp="1"/>
          </p:cNvSpPr>
          <p:nvPr>
            <p:ph type="title"/>
          </p:nvPr>
        </p:nvSpPr>
        <p:spPr/>
        <p:txBody>
          <a:bodyPr/>
          <a:lstStyle/>
          <a:p>
            <a:r>
              <a:rPr lang="en-US" dirty="0"/>
              <a:t>General medical therapies for PAH</a:t>
            </a:r>
          </a:p>
        </p:txBody>
      </p:sp>
      <p:sp>
        <p:nvSpPr>
          <p:cNvPr id="3" name="Content Placeholder 2">
            <a:extLst>
              <a:ext uri="{FF2B5EF4-FFF2-40B4-BE49-F238E27FC236}">
                <a16:creationId xmlns:a16="http://schemas.microsoft.com/office/drawing/2014/main" id="{C2F822B5-7B93-44FD-A0AA-94145E04F0A4}"/>
              </a:ext>
            </a:extLst>
          </p:cNvPr>
          <p:cNvSpPr>
            <a:spLocks noGrp="1"/>
          </p:cNvSpPr>
          <p:nvPr>
            <p:ph idx="1"/>
          </p:nvPr>
        </p:nvSpPr>
        <p:spPr/>
        <p:txBody>
          <a:bodyPr/>
          <a:lstStyle/>
          <a:p>
            <a:r>
              <a:rPr lang="en-US" dirty="0"/>
              <a:t>Diuretics are indicated in patients with signs of RV failure and fluid retention</a:t>
            </a:r>
          </a:p>
          <a:p>
            <a:r>
              <a:rPr lang="en-US" dirty="0"/>
              <a:t>Oral anti-coagulation should be considered in patients with IPAH, HPAH, and DPAH</a:t>
            </a:r>
          </a:p>
          <a:p>
            <a:r>
              <a:rPr lang="en-US" dirty="0"/>
              <a:t>Correct anemia/Fe deficiency</a:t>
            </a:r>
          </a:p>
          <a:p>
            <a:r>
              <a:rPr lang="en-US" dirty="0"/>
              <a:t>Avoid </a:t>
            </a:r>
            <a:r>
              <a:rPr lang="en-US" dirty="0" err="1"/>
              <a:t>ACEi</a:t>
            </a:r>
            <a:r>
              <a:rPr lang="en-US" dirty="0"/>
              <a:t>, ARBs, </a:t>
            </a:r>
            <a:r>
              <a:rPr lang="el-GR" dirty="0"/>
              <a:t>β</a:t>
            </a:r>
            <a:r>
              <a:rPr lang="en-US" dirty="0"/>
              <a:t>-blockers, ivabradine where possible</a:t>
            </a:r>
          </a:p>
          <a:p>
            <a:pPr lvl="1"/>
            <a:r>
              <a:rPr lang="en-US" dirty="0"/>
              <a:t>Tachyarrhythmias are better managed with amiodarone</a:t>
            </a:r>
          </a:p>
          <a:p>
            <a:r>
              <a:rPr lang="en-US" dirty="0"/>
              <a:t>CCBs are reserved for patients with IPAH, HPAH, and DPAH who respond to acute vasoreactivity testing</a:t>
            </a:r>
          </a:p>
          <a:p>
            <a:endParaRPr lang="en-US" dirty="0"/>
          </a:p>
        </p:txBody>
      </p:sp>
    </p:spTree>
    <p:extLst>
      <p:ext uri="{BB962C8B-B14F-4D97-AF65-F5344CB8AC3E}">
        <p14:creationId xmlns:p14="http://schemas.microsoft.com/office/powerpoint/2010/main" val="374023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67D2-309D-4C48-999A-EB9085CD1D52}"/>
              </a:ext>
            </a:extLst>
          </p:cNvPr>
          <p:cNvSpPr>
            <a:spLocks noGrp="1"/>
          </p:cNvSpPr>
          <p:nvPr>
            <p:ph type="title"/>
          </p:nvPr>
        </p:nvSpPr>
        <p:spPr/>
        <p:txBody>
          <a:bodyPr/>
          <a:lstStyle/>
          <a:p>
            <a:r>
              <a:rPr lang="en-US" dirty="0"/>
              <a:t>PAH targeted therapies</a:t>
            </a:r>
          </a:p>
        </p:txBody>
      </p:sp>
      <p:sp>
        <p:nvSpPr>
          <p:cNvPr id="5" name="Rectangle: Rounded Corners 4">
            <a:extLst>
              <a:ext uri="{FF2B5EF4-FFF2-40B4-BE49-F238E27FC236}">
                <a16:creationId xmlns:a16="http://schemas.microsoft.com/office/drawing/2014/main" id="{3A7C01C9-D384-440E-8FAC-6033E5AB61D3}"/>
              </a:ext>
            </a:extLst>
          </p:cNvPr>
          <p:cNvSpPr/>
          <p:nvPr/>
        </p:nvSpPr>
        <p:spPr>
          <a:xfrm>
            <a:off x="782803" y="1957269"/>
            <a:ext cx="2448269" cy="19501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19A845D6-825A-470B-91C9-09FE598119B3}"/>
              </a:ext>
            </a:extLst>
          </p:cNvPr>
          <p:cNvSpPr/>
          <p:nvPr/>
        </p:nvSpPr>
        <p:spPr>
          <a:xfrm>
            <a:off x="916795" y="2116164"/>
            <a:ext cx="2213384" cy="1419812"/>
          </a:xfrm>
          <a:prstGeom prst="rect">
            <a:avLst/>
          </a:prstGeom>
        </p:spPr>
        <p:txBody>
          <a:bodyPr wrap="square">
            <a:spAutoFit/>
          </a:bodyPr>
          <a:lstStyle/>
          <a:p>
            <a:pPr>
              <a:lnSpc>
                <a:spcPct val="110000"/>
              </a:lnSpc>
            </a:pPr>
            <a:r>
              <a:rPr lang="en-US" sz="2000" b="1" dirty="0">
                <a:latin typeface="Arial Nova Cond" panose="020B0506020202020204" pitchFamily="34" charset="0"/>
              </a:rPr>
              <a:t>Phosphodiesterase type 5 inhibitors</a:t>
            </a:r>
            <a:r>
              <a:rPr lang="en-CA" sz="2000" b="1" dirty="0">
                <a:latin typeface="Arial Nova Cond" panose="020B0506020202020204" pitchFamily="34" charset="0"/>
              </a:rPr>
              <a:t> </a:t>
            </a:r>
          </a:p>
          <a:p>
            <a:pPr marL="285750" indent="-285750">
              <a:lnSpc>
                <a:spcPct val="110000"/>
              </a:lnSpc>
              <a:buFont typeface="Arial" panose="020B0604020202020204" pitchFamily="34" charset="0"/>
              <a:buChar char="•"/>
            </a:pPr>
            <a:r>
              <a:rPr lang="en-US" sz="2000" dirty="0">
                <a:latin typeface="Arial Nova Cond" panose="020B0506020202020204" pitchFamily="34" charset="0"/>
              </a:rPr>
              <a:t>Sildenafil</a:t>
            </a:r>
          </a:p>
          <a:p>
            <a:pPr marL="285750" indent="-285750">
              <a:lnSpc>
                <a:spcPct val="110000"/>
              </a:lnSpc>
              <a:buFont typeface="Arial" panose="020B0604020202020204" pitchFamily="34" charset="0"/>
              <a:buChar char="•"/>
            </a:pPr>
            <a:r>
              <a:rPr lang="en-US" sz="2000" dirty="0">
                <a:latin typeface="Arial Nova Cond" panose="020B0506020202020204" pitchFamily="34" charset="0"/>
              </a:rPr>
              <a:t>Tadalafil</a:t>
            </a:r>
            <a:endParaRPr lang="en-CA" sz="2000" b="1" dirty="0">
              <a:latin typeface="Arial Nova Cond" panose="020B0506020202020204" pitchFamily="34" charset="0"/>
            </a:endParaRPr>
          </a:p>
        </p:txBody>
      </p:sp>
      <p:sp>
        <p:nvSpPr>
          <p:cNvPr id="19" name="Rectangle: Rounded Corners 18">
            <a:extLst>
              <a:ext uri="{FF2B5EF4-FFF2-40B4-BE49-F238E27FC236}">
                <a16:creationId xmlns:a16="http://schemas.microsoft.com/office/drawing/2014/main" id="{65D3D1A5-60CF-455D-A8A6-324F99617786}"/>
              </a:ext>
            </a:extLst>
          </p:cNvPr>
          <p:cNvSpPr/>
          <p:nvPr/>
        </p:nvSpPr>
        <p:spPr>
          <a:xfrm>
            <a:off x="801414" y="4143129"/>
            <a:ext cx="2429658" cy="19501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8ADBE847-5874-4D07-9862-F2B4F1B88E52}"/>
              </a:ext>
            </a:extLst>
          </p:cNvPr>
          <p:cNvSpPr/>
          <p:nvPr/>
        </p:nvSpPr>
        <p:spPr>
          <a:xfrm>
            <a:off x="3441364" y="1957269"/>
            <a:ext cx="2448269" cy="19501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627CAE15-6515-49DD-AB8D-851E92E121CD}"/>
              </a:ext>
            </a:extLst>
          </p:cNvPr>
          <p:cNvSpPr/>
          <p:nvPr/>
        </p:nvSpPr>
        <p:spPr>
          <a:xfrm>
            <a:off x="6588883" y="1957269"/>
            <a:ext cx="5051435" cy="14341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53A96E72-1CED-4F7B-A71B-BD72BF632CF4}"/>
              </a:ext>
            </a:extLst>
          </p:cNvPr>
          <p:cNvSpPr/>
          <p:nvPr/>
        </p:nvSpPr>
        <p:spPr>
          <a:xfrm>
            <a:off x="916795" y="4320309"/>
            <a:ext cx="2224360" cy="1015663"/>
          </a:xfrm>
          <a:prstGeom prst="rect">
            <a:avLst/>
          </a:prstGeom>
        </p:spPr>
        <p:txBody>
          <a:bodyPr wrap="square">
            <a:spAutoFit/>
          </a:bodyPr>
          <a:lstStyle/>
          <a:p>
            <a:pPr>
              <a:spcBef>
                <a:spcPts val="0"/>
              </a:spcBef>
            </a:pPr>
            <a:r>
              <a:rPr lang="en-CA" sz="2000" b="1" dirty="0">
                <a:latin typeface="Arial Nova Cond" panose="020B0506020202020204" pitchFamily="34" charset="0"/>
              </a:rPr>
              <a:t>Soluble guanylate cyclase stimulants</a:t>
            </a:r>
          </a:p>
          <a:p>
            <a:pPr marL="342900" indent="-342900">
              <a:spcBef>
                <a:spcPts val="0"/>
              </a:spcBef>
              <a:buFont typeface="Arial" panose="020B0604020202020204" pitchFamily="34" charset="0"/>
              <a:buChar char="•"/>
            </a:pPr>
            <a:r>
              <a:rPr lang="en-CA" sz="2000" dirty="0" err="1">
                <a:latin typeface="Arial Nova Cond" panose="020B0506020202020204" pitchFamily="34" charset="0"/>
              </a:rPr>
              <a:t>Riociguat</a:t>
            </a:r>
            <a:endParaRPr lang="en-CA" sz="2000" b="1" dirty="0">
              <a:latin typeface="Arial Nova Cond" panose="020B0506020202020204" pitchFamily="34" charset="0"/>
            </a:endParaRPr>
          </a:p>
        </p:txBody>
      </p:sp>
      <p:sp>
        <p:nvSpPr>
          <p:cNvPr id="23" name="Rectangle 22">
            <a:extLst>
              <a:ext uri="{FF2B5EF4-FFF2-40B4-BE49-F238E27FC236}">
                <a16:creationId xmlns:a16="http://schemas.microsoft.com/office/drawing/2014/main" id="{ED8EC170-C617-479F-85D5-C648E41097E1}"/>
              </a:ext>
            </a:extLst>
          </p:cNvPr>
          <p:cNvSpPr/>
          <p:nvPr/>
        </p:nvSpPr>
        <p:spPr>
          <a:xfrm>
            <a:off x="6816080" y="2116164"/>
            <a:ext cx="4267513" cy="1180131"/>
          </a:xfrm>
          <a:prstGeom prst="rect">
            <a:avLst/>
          </a:prstGeom>
        </p:spPr>
        <p:txBody>
          <a:bodyPr wrap="square">
            <a:spAutoFit/>
          </a:bodyPr>
          <a:lstStyle/>
          <a:p>
            <a:pPr>
              <a:lnSpc>
                <a:spcPct val="110000"/>
              </a:lnSpc>
            </a:pPr>
            <a:r>
              <a:rPr lang="en-US" sz="2200" b="1" dirty="0" err="1">
                <a:latin typeface="Arial Nova Cond" panose="020B0506020202020204" pitchFamily="34" charset="0"/>
              </a:rPr>
              <a:t>Prostanoid</a:t>
            </a:r>
            <a:r>
              <a:rPr lang="en-US" sz="2200" b="1" dirty="0">
                <a:latin typeface="Arial Nova Cond" panose="020B0506020202020204" pitchFamily="34" charset="0"/>
              </a:rPr>
              <a:t> analogues</a:t>
            </a:r>
            <a:r>
              <a:rPr lang="en-CA" sz="2200" b="1" dirty="0">
                <a:latin typeface="Arial Nova Cond" panose="020B0506020202020204" pitchFamily="34" charset="0"/>
              </a:rPr>
              <a:t> </a:t>
            </a:r>
          </a:p>
          <a:p>
            <a:pPr marL="285750" indent="-285750">
              <a:lnSpc>
                <a:spcPct val="110000"/>
              </a:lnSpc>
              <a:buFont typeface="Arial" panose="020B0604020202020204" pitchFamily="34" charset="0"/>
              <a:buChar char="•"/>
            </a:pPr>
            <a:r>
              <a:rPr lang="en-US" sz="2200" dirty="0">
                <a:latin typeface="Arial Nova Cond" panose="020B0506020202020204" pitchFamily="34" charset="0"/>
              </a:rPr>
              <a:t>Treprostinil IV/SC</a:t>
            </a:r>
          </a:p>
          <a:p>
            <a:pPr marL="285750" indent="-285750">
              <a:lnSpc>
                <a:spcPct val="110000"/>
              </a:lnSpc>
              <a:buFont typeface="Arial" panose="020B0604020202020204" pitchFamily="34" charset="0"/>
              <a:buChar char="•"/>
            </a:pPr>
            <a:r>
              <a:rPr lang="en-US" sz="2200" dirty="0" err="1">
                <a:latin typeface="Arial Nova Cond" panose="020B0506020202020204" pitchFamily="34" charset="0"/>
              </a:rPr>
              <a:t>Epoprostenol</a:t>
            </a:r>
            <a:r>
              <a:rPr lang="en-US" sz="2200" dirty="0">
                <a:latin typeface="Arial Nova Cond" panose="020B0506020202020204" pitchFamily="34" charset="0"/>
              </a:rPr>
              <a:t> IV</a:t>
            </a:r>
          </a:p>
        </p:txBody>
      </p:sp>
      <p:sp>
        <p:nvSpPr>
          <p:cNvPr id="24" name="Rectangle 23">
            <a:extLst>
              <a:ext uri="{FF2B5EF4-FFF2-40B4-BE49-F238E27FC236}">
                <a16:creationId xmlns:a16="http://schemas.microsoft.com/office/drawing/2014/main" id="{04E2E36E-45C8-4A16-A38E-3554F0FBCB4D}"/>
              </a:ext>
            </a:extLst>
          </p:cNvPr>
          <p:cNvSpPr/>
          <p:nvPr/>
        </p:nvSpPr>
        <p:spPr>
          <a:xfrm>
            <a:off x="3581458" y="2116164"/>
            <a:ext cx="2244333" cy="1758366"/>
          </a:xfrm>
          <a:prstGeom prst="rect">
            <a:avLst/>
          </a:prstGeom>
        </p:spPr>
        <p:txBody>
          <a:bodyPr wrap="square">
            <a:spAutoFit/>
          </a:bodyPr>
          <a:lstStyle/>
          <a:p>
            <a:pPr>
              <a:lnSpc>
                <a:spcPct val="110000"/>
              </a:lnSpc>
            </a:pPr>
            <a:r>
              <a:rPr lang="en-US" sz="2000" b="1" dirty="0">
                <a:latin typeface="Arial Nova Cond" panose="020B0506020202020204" pitchFamily="34" charset="0"/>
              </a:rPr>
              <a:t>Endothelin receptor antagonists</a:t>
            </a:r>
          </a:p>
          <a:p>
            <a:pPr marL="285750" indent="-285750">
              <a:lnSpc>
                <a:spcPct val="110000"/>
              </a:lnSpc>
              <a:buFont typeface="Arial" panose="020B0604020202020204" pitchFamily="34" charset="0"/>
              <a:buChar char="•"/>
            </a:pPr>
            <a:r>
              <a:rPr lang="en-US" sz="2000" dirty="0" err="1">
                <a:latin typeface="Arial Nova Cond" panose="020B0506020202020204" pitchFamily="34" charset="0"/>
              </a:rPr>
              <a:t>Bosentan</a:t>
            </a:r>
            <a:endParaRPr lang="en-US" sz="2000" dirty="0">
              <a:latin typeface="Arial Nova Cond" panose="020B0506020202020204" pitchFamily="34" charset="0"/>
            </a:endParaRPr>
          </a:p>
          <a:p>
            <a:pPr marL="285750" indent="-285750">
              <a:lnSpc>
                <a:spcPct val="110000"/>
              </a:lnSpc>
              <a:buFont typeface="Arial" panose="020B0604020202020204" pitchFamily="34" charset="0"/>
              <a:buChar char="•"/>
            </a:pPr>
            <a:r>
              <a:rPr lang="en-US" sz="2000" dirty="0" err="1">
                <a:latin typeface="Arial Nova Cond" panose="020B0506020202020204" pitchFamily="34" charset="0"/>
              </a:rPr>
              <a:t>Ambrisentan</a:t>
            </a:r>
            <a:endParaRPr lang="en-US" sz="2000" dirty="0">
              <a:latin typeface="Arial Nova Cond" panose="020B0506020202020204" pitchFamily="34" charset="0"/>
            </a:endParaRPr>
          </a:p>
          <a:p>
            <a:pPr marL="285750" indent="-285750">
              <a:lnSpc>
                <a:spcPct val="110000"/>
              </a:lnSpc>
              <a:buFont typeface="Arial" panose="020B0604020202020204" pitchFamily="34" charset="0"/>
              <a:buChar char="•"/>
            </a:pPr>
            <a:r>
              <a:rPr lang="en-US" sz="2000" dirty="0" err="1">
                <a:latin typeface="Arial Nova Cond" panose="020B0506020202020204" pitchFamily="34" charset="0"/>
              </a:rPr>
              <a:t>Macitentan</a:t>
            </a:r>
            <a:endParaRPr lang="en-US" sz="2000" dirty="0">
              <a:latin typeface="Arial Nova Cond" panose="020B0506020202020204" pitchFamily="34" charset="0"/>
            </a:endParaRPr>
          </a:p>
        </p:txBody>
      </p:sp>
      <p:sp>
        <p:nvSpPr>
          <p:cNvPr id="13" name="Rectangle: Rounded Corners 12">
            <a:extLst>
              <a:ext uri="{FF2B5EF4-FFF2-40B4-BE49-F238E27FC236}">
                <a16:creationId xmlns:a16="http://schemas.microsoft.com/office/drawing/2014/main" id="{5ED9647C-E153-44DB-9907-1DAEA98A7A65}"/>
              </a:ext>
            </a:extLst>
          </p:cNvPr>
          <p:cNvSpPr/>
          <p:nvPr/>
        </p:nvSpPr>
        <p:spPr>
          <a:xfrm>
            <a:off x="3441363" y="4143129"/>
            <a:ext cx="2448269" cy="19501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3D794BD2-E027-447B-849F-4844960957E7}"/>
              </a:ext>
            </a:extLst>
          </p:cNvPr>
          <p:cNvSpPr/>
          <p:nvPr/>
        </p:nvSpPr>
        <p:spPr>
          <a:xfrm>
            <a:off x="3583451" y="4320309"/>
            <a:ext cx="2088667" cy="1081258"/>
          </a:xfrm>
          <a:prstGeom prst="rect">
            <a:avLst/>
          </a:prstGeom>
        </p:spPr>
        <p:txBody>
          <a:bodyPr wrap="square">
            <a:spAutoFit/>
          </a:bodyPr>
          <a:lstStyle/>
          <a:p>
            <a:pPr>
              <a:lnSpc>
                <a:spcPct val="110000"/>
              </a:lnSpc>
            </a:pPr>
            <a:r>
              <a:rPr lang="en-US" sz="2000" b="1" dirty="0">
                <a:latin typeface="Arial Nova Cond" panose="020B0506020202020204" pitchFamily="34" charset="0"/>
              </a:rPr>
              <a:t>Prostacyclin receptor agonists</a:t>
            </a:r>
          </a:p>
          <a:p>
            <a:pPr marL="285750" indent="-285750">
              <a:lnSpc>
                <a:spcPct val="110000"/>
              </a:lnSpc>
              <a:buFont typeface="Arial" panose="020B0604020202020204" pitchFamily="34" charset="0"/>
              <a:buChar char="•"/>
            </a:pPr>
            <a:r>
              <a:rPr lang="en-US" sz="2000" dirty="0" err="1">
                <a:latin typeface="Arial Nova Cond" panose="020B0506020202020204" pitchFamily="34" charset="0"/>
              </a:rPr>
              <a:t>Selexipag</a:t>
            </a:r>
            <a:endParaRPr lang="en-US" sz="2000" dirty="0">
              <a:latin typeface="Arial Nova Cond" panose="020B0506020202020204" pitchFamily="34" charset="0"/>
            </a:endParaRPr>
          </a:p>
        </p:txBody>
      </p:sp>
      <p:sp>
        <p:nvSpPr>
          <p:cNvPr id="14" name="TextBox 13">
            <a:extLst>
              <a:ext uri="{FF2B5EF4-FFF2-40B4-BE49-F238E27FC236}">
                <a16:creationId xmlns:a16="http://schemas.microsoft.com/office/drawing/2014/main" id="{D57F6B32-E67E-4C56-BD93-D0432CC4A0B3}"/>
              </a:ext>
            </a:extLst>
          </p:cNvPr>
          <p:cNvSpPr txBox="1"/>
          <p:nvPr/>
        </p:nvSpPr>
        <p:spPr>
          <a:xfrm>
            <a:off x="2279576" y="1455167"/>
            <a:ext cx="2088231" cy="461665"/>
          </a:xfrm>
          <a:prstGeom prst="rect">
            <a:avLst/>
          </a:prstGeom>
          <a:noFill/>
        </p:spPr>
        <p:txBody>
          <a:bodyPr wrap="square" rtlCol="0">
            <a:spAutoFit/>
          </a:bodyPr>
          <a:lstStyle/>
          <a:p>
            <a:pPr algn="ctr"/>
            <a:r>
              <a:rPr lang="en-US" sz="2400" dirty="0">
                <a:solidFill>
                  <a:srgbClr val="FF0000"/>
                </a:solidFill>
                <a:latin typeface="Arial Nova Cond" panose="020B0506020202020204" pitchFamily="34" charset="0"/>
              </a:rPr>
              <a:t>ORAL</a:t>
            </a:r>
          </a:p>
        </p:txBody>
      </p:sp>
      <p:sp>
        <p:nvSpPr>
          <p:cNvPr id="3" name="Rectangle: Rounded Corners 2">
            <a:extLst>
              <a:ext uri="{FF2B5EF4-FFF2-40B4-BE49-F238E27FC236}">
                <a16:creationId xmlns:a16="http://schemas.microsoft.com/office/drawing/2014/main" id="{44530C55-0098-4838-9F6C-A2BE7374E00A}"/>
              </a:ext>
            </a:extLst>
          </p:cNvPr>
          <p:cNvSpPr/>
          <p:nvPr/>
        </p:nvSpPr>
        <p:spPr>
          <a:xfrm>
            <a:off x="551384" y="1444365"/>
            <a:ext cx="5544616" cy="4792947"/>
          </a:xfrm>
          <a:prstGeom prst="roundRect">
            <a:avLst/>
          </a:prstGeom>
          <a:noFill/>
          <a:ln w="28575">
            <a:solidFill>
              <a:srgbClr val="F33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81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1455-B4A7-4019-B9F0-E616BA20A995}"/>
              </a:ext>
            </a:extLst>
          </p:cNvPr>
          <p:cNvSpPr>
            <a:spLocks noGrp="1"/>
          </p:cNvSpPr>
          <p:nvPr>
            <p:ph type="title"/>
          </p:nvPr>
        </p:nvSpPr>
        <p:spPr/>
        <p:txBody>
          <a:bodyPr/>
          <a:lstStyle/>
          <a:p>
            <a:r>
              <a:rPr lang="en-US" dirty="0"/>
              <a:t>Our Faculty</a:t>
            </a:r>
          </a:p>
        </p:txBody>
      </p:sp>
      <p:grpSp>
        <p:nvGrpSpPr>
          <p:cNvPr id="4" name="Group 3">
            <a:extLst>
              <a:ext uri="{FF2B5EF4-FFF2-40B4-BE49-F238E27FC236}">
                <a16:creationId xmlns:a16="http://schemas.microsoft.com/office/drawing/2014/main" id="{DB19B412-44AC-4F32-9D62-D30190FE5BDA}"/>
              </a:ext>
            </a:extLst>
          </p:cNvPr>
          <p:cNvGrpSpPr/>
          <p:nvPr/>
        </p:nvGrpSpPr>
        <p:grpSpPr>
          <a:xfrm>
            <a:off x="84589" y="1809797"/>
            <a:ext cx="12022822" cy="2989078"/>
            <a:chOff x="-922373" y="328175"/>
            <a:chExt cx="12022822" cy="2989078"/>
          </a:xfrm>
        </p:grpSpPr>
        <p:pic>
          <p:nvPicPr>
            <p:cNvPr id="5" name="Picture 4" descr="A person wearing glasses and smiling at the camera&#10;&#10;Description automatically generated">
              <a:extLst>
                <a:ext uri="{FF2B5EF4-FFF2-40B4-BE49-F238E27FC236}">
                  <a16:creationId xmlns:a16="http://schemas.microsoft.com/office/drawing/2014/main" id="{1D03C903-29D7-4359-AC05-B89375E4E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87" y="373638"/>
              <a:ext cx="2174529" cy="248791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4C9065D-CAFB-4BAD-89D1-7AFD05D3C4CC}"/>
                </a:ext>
              </a:extLst>
            </p:cNvPr>
            <p:cNvPicPr>
              <a:picLocks noChangeAspect="1"/>
            </p:cNvPicPr>
            <p:nvPr/>
          </p:nvPicPr>
          <p:blipFill>
            <a:blip r:embed="rId4">
              <a:extLst>
                <a:ext uri="{28A0092B-C50C-407E-A947-70E740481C1C}">
                  <a14:useLocalDpi xmlns:a14="http://schemas.microsoft.com/office/drawing/2010/main" val="0"/>
                </a:ext>
              </a:extLst>
            </a:blip>
            <a:srcRect l="8840" r="8840"/>
            <a:stretch/>
          </p:blipFill>
          <p:spPr>
            <a:xfrm>
              <a:off x="2914964" y="328175"/>
              <a:ext cx="2084011" cy="25315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7B8B27-AAC4-4A78-8973-F6126F2E6944}"/>
                </a:ext>
              </a:extLst>
            </p:cNvPr>
            <p:cNvPicPr>
              <a:picLocks noChangeAspect="1"/>
            </p:cNvPicPr>
            <p:nvPr/>
          </p:nvPicPr>
          <p:blipFill>
            <a:blip r:embed="rId5">
              <a:extLst>
                <a:ext uri="{28A0092B-C50C-407E-A947-70E740481C1C}">
                  <a14:useLocalDpi xmlns:a14="http://schemas.microsoft.com/office/drawing/2010/main" val="0"/>
                </a:ext>
              </a:extLst>
            </a:blip>
            <a:srcRect l="20375" r="20375"/>
            <a:stretch/>
          </p:blipFill>
          <p:spPr>
            <a:xfrm>
              <a:off x="5140338" y="363381"/>
              <a:ext cx="2242957" cy="253159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a:extLst>
                <a:ext uri="{FF2B5EF4-FFF2-40B4-BE49-F238E27FC236}">
                  <a16:creationId xmlns:a16="http://schemas.microsoft.com/office/drawing/2014/main" id="{65525EB8-6597-476B-B6F2-5FF4615F6A26}"/>
                </a:ext>
              </a:extLst>
            </p:cNvPr>
            <p:cNvSpPr/>
            <p:nvPr/>
          </p:nvSpPr>
          <p:spPr>
            <a:xfrm>
              <a:off x="-922373" y="2471052"/>
              <a:ext cx="5097023" cy="830997"/>
            </a:xfrm>
            <a:prstGeom prst="rect">
              <a:avLst/>
            </a:prstGeom>
          </p:spPr>
          <p:txBody>
            <a:bodyPr wrap="square">
              <a:spAutoFit/>
            </a:bodyPr>
            <a:lstStyle/>
            <a:p>
              <a:pPr algn="ctr"/>
              <a:r>
                <a:rPr lang="en-CA" sz="2400" b="1" dirty="0">
                  <a:solidFill>
                    <a:srgbClr val="FF0000"/>
                  </a:solidFill>
                  <a:effectLst>
                    <a:glow rad="101600">
                      <a:schemeClr val="tx1">
                        <a:alpha val="60000"/>
                      </a:schemeClr>
                    </a:glow>
                  </a:effectLst>
                  <a:latin typeface="Arial Nova Cond" panose="020B0506020202020204" pitchFamily="34" charset="0"/>
                </a:rPr>
                <a:t>Dr. Lisa </a:t>
              </a:r>
            </a:p>
            <a:p>
              <a:pPr algn="ctr"/>
              <a:r>
                <a:rPr lang="en-CA" sz="2400" b="1" cap="all" dirty="0">
                  <a:solidFill>
                    <a:srgbClr val="FF0000"/>
                  </a:solidFill>
                  <a:effectLst>
                    <a:glow rad="101600">
                      <a:schemeClr val="tx1">
                        <a:alpha val="60000"/>
                      </a:schemeClr>
                    </a:glow>
                  </a:effectLst>
                  <a:latin typeface="Arial Nova Cond" panose="020B0506020202020204" pitchFamily="34" charset="0"/>
                </a:rPr>
                <a:t>Mielniczuk</a:t>
              </a:r>
            </a:p>
          </p:txBody>
        </p:sp>
        <p:sp>
          <p:nvSpPr>
            <p:cNvPr id="9" name="Rectangle 8">
              <a:extLst>
                <a:ext uri="{FF2B5EF4-FFF2-40B4-BE49-F238E27FC236}">
                  <a16:creationId xmlns:a16="http://schemas.microsoft.com/office/drawing/2014/main" id="{F5450691-9304-4EAA-AA4D-15B64B04C9AC}"/>
                </a:ext>
              </a:extLst>
            </p:cNvPr>
            <p:cNvSpPr/>
            <p:nvPr/>
          </p:nvSpPr>
          <p:spPr>
            <a:xfrm>
              <a:off x="2986151" y="2473964"/>
              <a:ext cx="1909939" cy="830997"/>
            </a:xfrm>
            <a:prstGeom prst="rect">
              <a:avLst/>
            </a:prstGeom>
          </p:spPr>
          <p:txBody>
            <a:bodyPr wrap="square">
              <a:spAutoFit/>
            </a:bodyPr>
            <a:lstStyle/>
            <a:p>
              <a:pPr algn="ctr"/>
              <a:r>
                <a:rPr lang="en-CA" sz="2400" b="1" dirty="0">
                  <a:solidFill>
                    <a:srgbClr val="FF0000"/>
                  </a:solidFill>
                  <a:effectLst>
                    <a:glow rad="101600">
                      <a:schemeClr val="tx1">
                        <a:alpha val="60000"/>
                      </a:schemeClr>
                    </a:glow>
                  </a:effectLst>
                  <a:latin typeface="Arial Nova Cond" panose="020B0506020202020204" pitchFamily="34" charset="0"/>
                </a:rPr>
                <a:t>Dr. Naushad </a:t>
              </a:r>
            </a:p>
            <a:p>
              <a:pPr algn="ctr"/>
              <a:r>
                <a:rPr lang="en-CA" sz="2400" b="1" cap="all" dirty="0">
                  <a:solidFill>
                    <a:srgbClr val="FF0000"/>
                  </a:solidFill>
                  <a:effectLst>
                    <a:glow rad="101600">
                      <a:schemeClr val="tx1">
                        <a:alpha val="60000"/>
                      </a:schemeClr>
                    </a:glow>
                  </a:effectLst>
                  <a:latin typeface="Arial Nova Cond" panose="020B0506020202020204" pitchFamily="34" charset="0"/>
                </a:rPr>
                <a:t>Hirani</a:t>
              </a:r>
            </a:p>
          </p:txBody>
        </p:sp>
        <p:sp>
          <p:nvSpPr>
            <p:cNvPr id="10" name="Rectangle 9">
              <a:extLst>
                <a:ext uri="{FF2B5EF4-FFF2-40B4-BE49-F238E27FC236}">
                  <a16:creationId xmlns:a16="http://schemas.microsoft.com/office/drawing/2014/main" id="{FC78705D-F161-4364-A0BF-A7989215D8D5}"/>
                </a:ext>
              </a:extLst>
            </p:cNvPr>
            <p:cNvSpPr/>
            <p:nvPr/>
          </p:nvSpPr>
          <p:spPr>
            <a:xfrm>
              <a:off x="3181036" y="2486256"/>
              <a:ext cx="6096000" cy="830997"/>
            </a:xfrm>
            <a:prstGeom prst="rect">
              <a:avLst/>
            </a:prstGeom>
          </p:spPr>
          <p:txBody>
            <a:bodyPr>
              <a:spAutoFit/>
            </a:bodyPr>
            <a:lstStyle/>
            <a:p>
              <a:pPr algn="ctr"/>
              <a:r>
                <a:rPr lang="en-CA" sz="2400" b="1" dirty="0">
                  <a:solidFill>
                    <a:srgbClr val="FF0000"/>
                  </a:solidFill>
                  <a:effectLst>
                    <a:glow rad="101600">
                      <a:schemeClr val="tx1">
                        <a:alpha val="60000"/>
                      </a:schemeClr>
                    </a:glow>
                  </a:effectLst>
                  <a:latin typeface="Arial Nova Cond" panose="020B0506020202020204" pitchFamily="34" charset="0"/>
                </a:rPr>
                <a:t>Dr. Ali  </a:t>
              </a:r>
            </a:p>
            <a:p>
              <a:pPr algn="ctr"/>
              <a:r>
                <a:rPr lang="en-CA" sz="2400" b="1" cap="all" dirty="0">
                  <a:solidFill>
                    <a:srgbClr val="FF0000"/>
                  </a:solidFill>
                  <a:effectLst>
                    <a:glow rad="101600">
                      <a:schemeClr val="tx1">
                        <a:alpha val="60000"/>
                      </a:schemeClr>
                    </a:glow>
                  </a:effectLst>
                  <a:latin typeface="Arial Nova Cond" panose="020B0506020202020204" pitchFamily="34" charset="0"/>
                </a:rPr>
                <a:t>KAPASI</a:t>
              </a:r>
            </a:p>
          </p:txBody>
        </p:sp>
        <p:pic>
          <p:nvPicPr>
            <p:cNvPr id="11" name="Picture 10">
              <a:extLst>
                <a:ext uri="{FF2B5EF4-FFF2-40B4-BE49-F238E27FC236}">
                  <a16:creationId xmlns:a16="http://schemas.microsoft.com/office/drawing/2014/main" id="{E6481B05-CA9C-441D-9A29-888A4F620E98}"/>
                </a:ext>
              </a:extLst>
            </p:cNvPr>
            <p:cNvPicPr>
              <a:picLocks noChangeAspect="1"/>
            </p:cNvPicPr>
            <p:nvPr/>
          </p:nvPicPr>
          <p:blipFill>
            <a:blip r:embed="rId6">
              <a:extLst>
                <a:ext uri="{28A0092B-C50C-407E-A947-70E740481C1C}">
                  <a14:useLocalDpi xmlns:a14="http://schemas.microsoft.com/office/drawing/2010/main" val="0"/>
                </a:ext>
              </a:extLst>
            </a:blip>
            <a:srcRect l="3379" r="3379"/>
            <a:stretch/>
          </p:blipFill>
          <p:spPr>
            <a:xfrm>
              <a:off x="7582593" y="363381"/>
              <a:ext cx="1938691" cy="2508931"/>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a:extLst>
                <a:ext uri="{FF2B5EF4-FFF2-40B4-BE49-F238E27FC236}">
                  <a16:creationId xmlns:a16="http://schemas.microsoft.com/office/drawing/2014/main" id="{8E8FF06A-72A3-4F89-932D-4B714D970820}"/>
                </a:ext>
              </a:extLst>
            </p:cNvPr>
            <p:cNvSpPr/>
            <p:nvPr/>
          </p:nvSpPr>
          <p:spPr>
            <a:xfrm>
              <a:off x="6003427" y="2447820"/>
              <a:ext cx="5097022" cy="830997"/>
            </a:xfrm>
            <a:prstGeom prst="rect">
              <a:avLst/>
            </a:prstGeom>
          </p:spPr>
          <p:txBody>
            <a:bodyPr wrap="square">
              <a:spAutoFit/>
            </a:bodyPr>
            <a:lstStyle/>
            <a:p>
              <a:pPr algn="ctr"/>
              <a:r>
                <a:rPr lang="en-CA" sz="2400" b="1" dirty="0">
                  <a:solidFill>
                    <a:srgbClr val="FF0000"/>
                  </a:solidFill>
                  <a:effectLst>
                    <a:glow rad="101600">
                      <a:schemeClr val="tx1">
                        <a:alpha val="60000"/>
                      </a:schemeClr>
                    </a:glow>
                  </a:effectLst>
                  <a:latin typeface="Arial Nova Cond" panose="020B0506020202020204" pitchFamily="34" charset="0"/>
                </a:rPr>
                <a:t>Dr. Sanjay</a:t>
              </a:r>
            </a:p>
            <a:p>
              <a:pPr algn="ctr"/>
              <a:r>
                <a:rPr lang="en-CA" sz="2400" b="1" dirty="0">
                  <a:solidFill>
                    <a:srgbClr val="FF0000"/>
                  </a:solidFill>
                  <a:effectLst>
                    <a:glow rad="101600">
                      <a:schemeClr val="tx1">
                        <a:alpha val="60000"/>
                      </a:schemeClr>
                    </a:glow>
                  </a:effectLst>
                  <a:latin typeface="Arial Nova Cond" panose="020B0506020202020204" pitchFamily="34" charset="0"/>
                </a:rPr>
                <a:t>MEHTA</a:t>
              </a:r>
            </a:p>
          </p:txBody>
        </p:sp>
      </p:grpSp>
      <p:sp>
        <p:nvSpPr>
          <p:cNvPr id="15" name="TextBox 14">
            <a:extLst>
              <a:ext uri="{FF2B5EF4-FFF2-40B4-BE49-F238E27FC236}">
                <a16:creationId xmlns:a16="http://schemas.microsoft.com/office/drawing/2014/main" id="{6D72B73D-5FF7-4105-A0F8-BD674008239E}"/>
              </a:ext>
            </a:extLst>
          </p:cNvPr>
          <p:cNvSpPr txBox="1"/>
          <p:nvPr/>
        </p:nvSpPr>
        <p:spPr>
          <a:xfrm>
            <a:off x="1763472" y="4760439"/>
            <a:ext cx="165388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rgbClr val="000000"/>
                </a:solidFill>
                <a:effectLst/>
                <a:uFillTx/>
                <a:latin typeface="Arial Nova Cond" panose="020B0506020202020204" pitchFamily="34" charset="0"/>
                <a:sym typeface="Calibri"/>
              </a:rPr>
              <a:t>MODERATOR</a:t>
            </a:r>
          </a:p>
        </p:txBody>
      </p:sp>
    </p:spTree>
    <p:extLst>
      <p:ext uri="{BB962C8B-B14F-4D97-AF65-F5344CB8AC3E}">
        <p14:creationId xmlns:p14="http://schemas.microsoft.com/office/powerpoint/2010/main" val="2300398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10FA-5518-4A35-A8B0-DA63FD7B3F67}"/>
              </a:ext>
            </a:extLst>
          </p:cNvPr>
          <p:cNvSpPr>
            <a:spLocks noGrp="1"/>
          </p:cNvSpPr>
          <p:nvPr>
            <p:ph type="title"/>
          </p:nvPr>
        </p:nvSpPr>
        <p:spPr/>
        <p:txBody>
          <a:bodyPr/>
          <a:lstStyle/>
          <a:p>
            <a:r>
              <a:rPr lang="en-US" dirty="0"/>
              <a:t>How do we deploy these drugs?</a:t>
            </a:r>
          </a:p>
        </p:txBody>
      </p:sp>
      <p:sp>
        <p:nvSpPr>
          <p:cNvPr id="3" name="Content Placeholder 2">
            <a:extLst>
              <a:ext uri="{FF2B5EF4-FFF2-40B4-BE49-F238E27FC236}">
                <a16:creationId xmlns:a16="http://schemas.microsoft.com/office/drawing/2014/main" id="{2FA9BAAF-FA34-42DB-8E4E-0435EFCC6F27}"/>
              </a:ext>
            </a:extLst>
          </p:cNvPr>
          <p:cNvSpPr>
            <a:spLocks noGrp="1"/>
          </p:cNvSpPr>
          <p:nvPr>
            <p:ph idx="1"/>
          </p:nvPr>
        </p:nvSpPr>
        <p:spPr/>
        <p:txBody>
          <a:bodyPr/>
          <a:lstStyle/>
          <a:p>
            <a:r>
              <a:rPr lang="en-US" dirty="0"/>
              <a:t>We usually start with dual oral combination therapy</a:t>
            </a:r>
          </a:p>
          <a:p>
            <a:r>
              <a:rPr lang="en-US" dirty="0"/>
              <a:t>Patients presenting in NYHA FC IV/with RHF are usually considered for parenteral </a:t>
            </a:r>
            <a:r>
              <a:rPr lang="en-US" dirty="0" err="1"/>
              <a:t>prostanoids</a:t>
            </a:r>
            <a:endParaRPr lang="en-US" dirty="0"/>
          </a:p>
          <a:p>
            <a:r>
              <a:rPr lang="en-US" dirty="0"/>
              <a:t>A third drug is usually introduced based on inadequate response to two drugs</a:t>
            </a:r>
          </a:p>
          <a:p>
            <a:r>
              <a:rPr lang="en-US" dirty="0"/>
              <a:t>There are numerous tools for risk assessment in PAH</a:t>
            </a:r>
          </a:p>
          <a:p>
            <a:endParaRPr lang="en-US" dirty="0"/>
          </a:p>
        </p:txBody>
      </p:sp>
    </p:spTree>
    <p:extLst>
      <p:ext uri="{BB962C8B-B14F-4D97-AF65-F5344CB8AC3E}">
        <p14:creationId xmlns:p14="http://schemas.microsoft.com/office/powerpoint/2010/main" val="97235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233E-7EF2-414D-93C4-55B263A6D26F}"/>
              </a:ext>
            </a:extLst>
          </p:cNvPr>
          <p:cNvSpPr>
            <a:spLocks noGrp="1"/>
          </p:cNvSpPr>
          <p:nvPr>
            <p:ph type="title"/>
          </p:nvPr>
        </p:nvSpPr>
        <p:spPr/>
        <p:txBody>
          <a:bodyPr/>
          <a:lstStyle/>
          <a:p>
            <a:r>
              <a:rPr lang="en-US"/>
              <a:t>What about unstable patients?</a:t>
            </a:r>
            <a:endParaRPr lang="en-US" dirty="0"/>
          </a:p>
        </p:txBody>
      </p:sp>
      <p:pic>
        <p:nvPicPr>
          <p:cNvPr id="4" name="Content Placeholder 3">
            <a:extLst>
              <a:ext uri="{FF2B5EF4-FFF2-40B4-BE49-F238E27FC236}">
                <a16:creationId xmlns:a16="http://schemas.microsoft.com/office/drawing/2014/main" id="{6CF64035-1464-46BA-B0CF-1E8A6EDDF272}"/>
              </a:ext>
            </a:extLst>
          </p:cNvPr>
          <p:cNvPicPr>
            <a:picLocks noGrp="1" noChangeAspect="1"/>
          </p:cNvPicPr>
          <p:nvPr>
            <p:ph idx="1"/>
          </p:nvPr>
        </p:nvPicPr>
        <p:blipFill>
          <a:blip r:embed="rId3"/>
          <a:stretch>
            <a:fillRect/>
          </a:stretch>
        </p:blipFill>
        <p:spPr>
          <a:xfrm>
            <a:off x="1182643" y="1400646"/>
            <a:ext cx="9826714" cy="469265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967DA07-88B6-4836-9B2C-CFF8E82D8B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Tree>
    <p:extLst>
      <p:ext uri="{BB962C8B-B14F-4D97-AF65-F5344CB8AC3E}">
        <p14:creationId xmlns:p14="http://schemas.microsoft.com/office/powerpoint/2010/main" val="13177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D2ACB2A-6625-42C5-8DC3-86842DE022BF}"/>
              </a:ext>
            </a:extLst>
          </p:cNvPr>
          <p:cNvSpPr/>
          <p:nvPr/>
        </p:nvSpPr>
        <p:spPr>
          <a:xfrm>
            <a:off x="5317897" y="2061716"/>
            <a:ext cx="6868896"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Dr. Sanjay Mehta</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MDCM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London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pic>
        <p:nvPicPr>
          <p:cNvPr id="3" name="Picture 2" descr="A picture containing person, person, wall, indoor&#10;&#10;Description automatically generated">
            <a:extLst>
              <a:ext uri="{FF2B5EF4-FFF2-40B4-BE49-F238E27FC236}">
                <a16:creationId xmlns:a16="http://schemas.microsoft.com/office/drawing/2014/main" id="{9C5F9B34-308B-47B6-9721-517DD17DB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231904" cy="6313271"/>
          </a:xfrm>
          <a:prstGeom prst="rect">
            <a:avLst/>
          </a:prstGeom>
        </p:spPr>
      </p:pic>
      <p:sp>
        <p:nvSpPr>
          <p:cNvPr id="17" name="Rectangle 16">
            <a:extLst>
              <a:ext uri="{FF2B5EF4-FFF2-40B4-BE49-F238E27FC236}">
                <a16:creationId xmlns:a16="http://schemas.microsoft.com/office/drawing/2014/main" id="{12230E98-1801-4CA9-9EA8-E76F50EA45B8}"/>
              </a:ext>
            </a:extLst>
          </p:cNvPr>
          <p:cNvSpPr/>
          <p:nvPr/>
        </p:nvSpPr>
        <p:spPr>
          <a:xfrm>
            <a:off x="5926566" y="910461"/>
            <a:ext cx="5667528" cy="1200329"/>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What about the other (most common) causes of PH?</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6102920" y="3936882"/>
            <a:ext cx="5667528" cy="2231379"/>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Director, Southwest Ontario PH Clinic, London Health Sciences Centre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Professor of Medicine, Western University</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Eternal </a:t>
            </a:r>
            <a:r>
              <a:rPr lang="en-US" sz="2200" kern="1200" dirty="0" err="1">
                <a:solidFill>
                  <a:prstClr val="white"/>
                </a:solidFill>
                <a:latin typeface="Arial Nova Cond"/>
                <a:ea typeface="+mn-ea"/>
                <a:cs typeface="+mn-cs"/>
              </a:rPr>
              <a:t>PHriend</a:t>
            </a:r>
            <a:r>
              <a:rPr lang="en-US" sz="2200" kern="1200" dirty="0">
                <a:solidFill>
                  <a:prstClr val="white"/>
                </a:solidFill>
                <a:latin typeface="Arial Nova Cond"/>
                <a:ea typeface="+mn-ea"/>
                <a:cs typeface="+mn-cs"/>
              </a:rPr>
              <a:t> / Past-Chair / Founding Board Member, PHA Canada</a:t>
            </a:r>
          </a:p>
        </p:txBody>
      </p:sp>
    </p:spTree>
    <p:extLst>
      <p:ext uri="{BB962C8B-B14F-4D97-AF65-F5344CB8AC3E}">
        <p14:creationId xmlns:p14="http://schemas.microsoft.com/office/powerpoint/2010/main" val="3021000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C9AA-4787-4699-A4B9-E7CCB3C45DE2}"/>
              </a:ext>
            </a:extLst>
          </p:cNvPr>
          <p:cNvSpPr>
            <a:spLocks noGrp="1"/>
          </p:cNvSpPr>
          <p:nvPr>
            <p:ph type="title"/>
          </p:nvPr>
        </p:nvSpPr>
        <p:spPr/>
        <p:txBody>
          <a:bodyPr/>
          <a:lstStyle/>
          <a:p>
            <a:r>
              <a:rPr lang="en-US" dirty="0"/>
              <a:t>Learning Objectives: Other Causes of PH</a:t>
            </a:r>
          </a:p>
        </p:txBody>
      </p:sp>
      <p:sp>
        <p:nvSpPr>
          <p:cNvPr id="3" name="Content Placeholder 2">
            <a:extLst>
              <a:ext uri="{FF2B5EF4-FFF2-40B4-BE49-F238E27FC236}">
                <a16:creationId xmlns:a16="http://schemas.microsoft.com/office/drawing/2014/main" id="{64ECD372-FF44-4024-8A74-6F592B870FC5}"/>
              </a:ext>
            </a:extLst>
          </p:cNvPr>
          <p:cNvSpPr>
            <a:spLocks noGrp="1"/>
          </p:cNvSpPr>
          <p:nvPr>
            <p:ph idx="1"/>
          </p:nvPr>
        </p:nvSpPr>
        <p:spPr>
          <a:xfrm>
            <a:off x="695400" y="1484784"/>
            <a:ext cx="8208912" cy="4692179"/>
          </a:xfrm>
        </p:spPr>
        <p:txBody>
          <a:bodyPr/>
          <a:lstStyle/>
          <a:p>
            <a:pPr marL="514350" indent="-514350">
              <a:spcAft>
                <a:spcPts val="1200"/>
              </a:spcAft>
              <a:buFont typeface="+mj-lt"/>
              <a:buAutoNum type="arabicPeriod"/>
            </a:pPr>
            <a:r>
              <a:rPr lang="en-US" dirty="0"/>
              <a:t>Recognize and diagnose chronic thromboembolic pulmonary hypertension (CTEPH)</a:t>
            </a:r>
          </a:p>
          <a:p>
            <a:pPr marL="514350" indent="-514350">
              <a:spcAft>
                <a:spcPts val="1200"/>
              </a:spcAft>
              <a:buFont typeface="+mj-lt"/>
              <a:buAutoNum type="arabicPeriod"/>
            </a:pPr>
            <a:r>
              <a:rPr lang="en-US" dirty="0"/>
              <a:t>Appreciate the limitations of current treatment approaches for some types of pulmonary hypertension</a:t>
            </a:r>
          </a:p>
        </p:txBody>
      </p:sp>
      <p:pic>
        <p:nvPicPr>
          <p:cNvPr id="4" name="Graphic 3" descr="Checklist RTL">
            <a:extLst>
              <a:ext uri="{FF2B5EF4-FFF2-40B4-BE49-F238E27FC236}">
                <a16:creationId xmlns:a16="http://schemas.microsoft.com/office/drawing/2014/main" id="{BAEB3274-E7A2-451D-BF72-EAACC96EF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933" y="1340768"/>
            <a:ext cx="3370699" cy="3370699"/>
          </a:xfrm>
          <a:prstGeom prst="rect">
            <a:avLst/>
          </a:prstGeom>
        </p:spPr>
      </p:pic>
    </p:spTree>
    <p:extLst>
      <p:ext uri="{BB962C8B-B14F-4D97-AF65-F5344CB8AC3E}">
        <p14:creationId xmlns:p14="http://schemas.microsoft.com/office/powerpoint/2010/main" val="2484805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324E6-0395-496E-9167-A58C22198BD3}"/>
              </a:ext>
            </a:extLst>
          </p:cNvPr>
          <p:cNvPicPr>
            <a:picLocks noChangeAspect="1"/>
          </p:cNvPicPr>
          <p:nvPr/>
        </p:nvPicPr>
        <p:blipFill>
          <a:blip r:embed="rId3"/>
          <a:stretch>
            <a:fillRect/>
          </a:stretch>
        </p:blipFill>
        <p:spPr>
          <a:xfrm>
            <a:off x="1703513" y="741159"/>
            <a:ext cx="8784976" cy="4632057"/>
          </a:xfrm>
          <a:prstGeom prst="rect">
            <a:avLst/>
          </a:prstGeom>
        </p:spPr>
      </p:pic>
      <p:sp>
        <p:nvSpPr>
          <p:cNvPr id="5" name="TextBox 4">
            <a:extLst>
              <a:ext uri="{FF2B5EF4-FFF2-40B4-BE49-F238E27FC236}">
                <a16:creationId xmlns:a16="http://schemas.microsoft.com/office/drawing/2014/main" id="{BA428F70-69D6-4466-9E8F-2ADD62FF5628}"/>
              </a:ext>
            </a:extLst>
          </p:cNvPr>
          <p:cNvSpPr txBox="1"/>
          <p:nvPr/>
        </p:nvSpPr>
        <p:spPr>
          <a:xfrm>
            <a:off x="695400" y="5929535"/>
            <a:ext cx="5631323" cy="307777"/>
          </a:xfrm>
          <a:prstGeom prst="rect">
            <a:avLst/>
          </a:prstGeom>
          <a:noFill/>
        </p:spPr>
        <p:txBody>
          <a:bodyPr wrap="square" rtlCol="0">
            <a:spAutoFit/>
          </a:bodyPr>
          <a:lstStyle/>
          <a:p>
            <a:r>
              <a:rPr lang="fr-FR" sz="1400" dirty="0">
                <a:latin typeface="Arial Nova Cond" panose="020B0506020202020204" pitchFamily="34" charset="0"/>
              </a:rPr>
              <a:t>N Hirani et al / CCS - CTS, CJC 2020</a:t>
            </a:r>
          </a:p>
        </p:txBody>
      </p:sp>
    </p:spTree>
    <p:extLst>
      <p:ext uri="{BB962C8B-B14F-4D97-AF65-F5344CB8AC3E}">
        <p14:creationId xmlns:p14="http://schemas.microsoft.com/office/powerpoint/2010/main" val="2526789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89BCD-4EFB-42FF-87E2-496281062C14}"/>
              </a:ext>
            </a:extLst>
          </p:cNvPr>
          <p:cNvPicPr>
            <a:picLocks noChangeAspect="1"/>
          </p:cNvPicPr>
          <p:nvPr/>
        </p:nvPicPr>
        <p:blipFill>
          <a:blip r:embed="rId3"/>
          <a:stretch>
            <a:fillRect/>
          </a:stretch>
        </p:blipFill>
        <p:spPr>
          <a:xfrm>
            <a:off x="1629127" y="776064"/>
            <a:ext cx="8933746" cy="5029200"/>
          </a:xfrm>
          <a:prstGeom prst="rect">
            <a:avLst/>
          </a:prstGeom>
        </p:spPr>
      </p:pic>
      <p:sp>
        <p:nvSpPr>
          <p:cNvPr id="5" name="TextBox 4">
            <a:extLst>
              <a:ext uri="{FF2B5EF4-FFF2-40B4-BE49-F238E27FC236}">
                <a16:creationId xmlns:a16="http://schemas.microsoft.com/office/drawing/2014/main" id="{91E1F1E8-DC65-4869-9012-AB96D2F00CCD}"/>
              </a:ext>
            </a:extLst>
          </p:cNvPr>
          <p:cNvSpPr txBox="1"/>
          <p:nvPr/>
        </p:nvSpPr>
        <p:spPr>
          <a:xfrm>
            <a:off x="695400" y="5929535"/>
            <a:ext cx="5631323" cy="307777"/>
          </a:xfrm>
          <a:prstGeom prst="rect">
            <a:avLst/>
          </a:prstGeom>
          <a:noFill/>
        </p:spPr>
        <p:txBody>
          <a:bodyPr wrap="square" rtlCol="0">
            <a:spAutoFit/>
          </a:bodyPr>
          <a:lstStyle/>
          <a:p>
            <a:r>
              <a:rPr lang="da-DK" sz="1400" dirty="0">
                <a:latin typeface="Arial Nova Cond" panose="020B0506020202020204" pitchFamily="34" charset="0"/>
              </a:rPr>
              <a:t>D Helmersen et al / CTS, CJRCCSM 2019</a:t>
            </a:r>
          </a:p>
        </p:txBody>
      </p:sp>
    </p:spTree>
    <p:extLst>
      <p:ext uri="{BB962C8B-B14F-4D97-AF65-F5344CB8AC3E}">
        <p14:creationId xmlns:p14="http://schemas.microsoft.com/office/powerpoint/2010/main" val="2526867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3B63-9DAD-4FF8-98F9-4853D2E63CDE}"/>
              </a:ext>
            </a:extLst>
          </p:cNvPr>
          <p:cNvSpPr>
            <a:spLocks noGrp="1"/>
          </p:cNvSpPr>
          <p:nvPr>
            <p:ph type="title"/>
          </p:nvPr>
        </p:nvSpPr>
        <p:spPr/>
        <p:txBody>
          <a:bodyPr/>
          <a:lstStyle/>
          <a:p>
            <a:r>
              <a:rPr lang="en-US" dirty="0"/>
              <a:t>WHO classification of PH</a:t>
            </a:r>
          </a:p>
        </p:txBody>
      </p:sp>
      <p:pic>
        <p:nvPicPr>
          <p:cNvPr id="5" name="Picture 4" descr="A picture containing drawing&#10;&#10;Description automatically generated">
            <a:extLst>
              <a:ext uri="{FF2B5EF4-FFF2-40B4-BE49-F238E27FC236}">
                <a16:creationId xmlns:a16="http://schemas.microsoft.com/office/drawing/2014/main" id="{0E130777-A1FB-44CA-92A6-82BF3A55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3" name="Rectangle 2">
            <a:extLst>
              <a:ext uri="{FF2B5EF4-FFF2-40B4-BE49-F238E27FC236}">
                <a16:creationId xmlns:a16="http://schemas.microsoft.com/office/drawing/2014/main" id="{2F352253-6865-4356-BCD3-D9517BE54816}"/>
              </a:ext>
            </a:extLst>
          </p:cNvPr>
          <p:cNvSpPr/>
          <p:nvPr/>
        </p:nvSpPr>
        <p:spPr>
          <a:xfrm>
            <a:off x="4295800" y="1729897"/>
            <a:ext cx="3672408"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b="1" dirty="0">
                <a:latin typeface="Arial Nova Cond" panose="020B0506020202020204" pitchFamily="34" charset="0"/>
              </a:rPr>
              <a:t>Pulmonary Hypertension</a:t>
            </a:r>
          </a:p>
        </p:txBody>
      </p:sp>
      <p:sp>
        <p:nvSpPr>
          <p:cNvPr id="6" name="Rectangle 5">
            <a:extLst>
              <a:ext uri="{FF2B5EF4-FFF2-40B4-BE49-F238E27FC236}">
                <a16:creationId xmlns:a16="http://schemas.microsoft.com/office/drawing/2014/main" id="{95B05B1F-EC06-41EA-97C5-2470F7180A8D}"/>
              </a:ext>
            </a:extLst>
          </p:cNvPr>
          <p:cNvSpPr/>
          <p:nvPr/>
        </p:nvSpPr>
        <p:spPr>
          <a:xfrm>
            <a:off x="9227147"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Chronic Thromboembolic Disease</a:t>
            </a:r>
          </a:p>
        </p:txBody>
      </p:sp>
      <p:sp>
        <p:nvSpPr>
          <p:cNvPr id="7" name="Rectangle 6">
            <a:extLst>
              <a:ext uri="{FF2B5EF4-FFF2-40B4-BE49-F238E27FC236}">
                <a16:creationId xmlns:a16="http://schemas.microsoft.com/office/drawing/2014/main" id="{E4687BAC-FCA2-458D-8438-B3574DF9D68F}"/>
              </a:ext>
            </a:extLst>
          </p:cNvPr>
          <p:cNvSpPr/>
          <p:nvPr/>
        </p:nvSpPr>
        <p:spPr>
          <a:xfrm>
            <a:off x="6407234"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Lung Disease and/or Hypoxemia</a:t>
            </a:r>
          </a:p>
        </p:txBody>
      </p:sp>
      <p:sp>
        <p:nvSpPr>
          <p:cNvPr id="8" name="Rectangle 7">
            <a:extLst>
              <a:ext uri="{FF2B5EF4-FFF2-40B4-BE49-F238E27FC236}">
                <a16:creationId xmlns:a16="http://schemas.microsoft.com/office/drawing/2014/main" id="{68DD65D3-6538-4057-A8BA-9F71B542326B}"/>
              </a:ext>
            </a:extLst>
          </p:cNvPr>
          <p:cNvSpPr/>
          <p:nvPr/>
        </p:nvSpPr>
        <p:spPr>
          <a:xfrm>
            <a:off x="3587321"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Left-Sided Heart Dysfunction</a:t>
            </a:r>
          </a:p>
        </p:txBody>
      </p:sp>
      <p:sp>
        <p:nvSpPr>
          <p:cNvPr id="9" name="Rectangle 8">
            <a:extLst>
              <a:ext uri="{FF2B5EF4-FFF2-40B4-BE49-F238E27FC236}">
                <a16:creationId xmlns:a16="http://schemas.microsoft.com/office/drawing/2014/main" id="{D38F20CD-F512-46BE-B981-79022FD1EAE4}"/>
              </a:ext>
            </a:extLst>
          </p:cNvPr>
          <p:cNvSpPr/>
          <p:nvPr/>
        </p:nvSpPr>
        <p:spPr>
          <a:xfrm>
            <a:off x="767408" y="3746121"/>
            <a:ext cx="2279853" cy="648072"/>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latin typeface="Arial Nova Cond" panose="020B0506020202020204" pitchFamily="34" charset="0"/>
              </a:rPr>
              <a:t>Pulmonary Arterial</a:t>
            </a:r>
          </a:p>
          <a:p>
            <a:pPr algn="ctr"/>
            <a:r>
              <a:rPr lang="en-US" sz="1600" b="1" dirty="0">
                <a:latin typeface="Arial Nova Cond" panose="020B0506020202020204" pitchFamily="34" charset="0"/>
              </a:rPr>
              <a:t>Hypertension</a:t>
            </a:r>
          </a:p>
        </p:txBody>
      </p:sp>
      <p:sp>
        <p:nvSpPr>
          <p:cNvPr id="10" name="TextBox 9">
            <a:extLst>
              <a:ext uri="{FF2B5EF4-FFF2-40B4-BE49-F238E27FC236}">
                <a16:creationId xmlns:a16="http://schemas.microsoft.com/office/drawing/2014/main" id="{359D2273-6A80-4646-AC75-8EACE2708CF2}"/>
              </a:ext>
            </a:extLst>
          </p:cNvPr>
          <p:cNvSpPr txBox="1"/>
          <p:nvPr/>
        </p:nvSpPr>
        <p:spPr>
          <a:xfrm>
            <a:off x="1152321"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1</a:t>
            </a:r>
          </a:p>
        </p:txBody>
      </p:sp>
      <p:sp>
        <p:nvSpPr>
          <p:cNvPr id="11" name="TextBox 10">
            <a:extLst>
              <a:ext uri="{FF2B5EF4-FFF2-40B4-BE49-F238E27FC236}">
                <a16:creationId xmlns:a16="http://schemas.microsoft.com/office/drawing/2014/main" id="{5629D447-2A6D-4041-892B-E3F592E1316F}"/>
              </a:ext>
            </a:extLst>
          </p:cNvPr>
          <p:cNvSpPr txBox="1"/>
          <p:nvPr/>
        </p:nvSpPr>
        <p:spPr>
          <a:xfrm>
            <a:off x="777047" y="4491117"/>
            <a:ext cx="2260573" cy="954107"/>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Idiopathic</a:t>
            </a:r>
          </a:p>
          <a:p>
            <a:pPr marL="165100" indent="-165100">
              <a:buFont typeface="Arial" panose="020B0604020202020204" pitchFamily="34" charset="0"/>
              <a:buChar char="•"/>
            </a:pPr>
            <a:r>
              <a:rPr lang="en-US" sz="1400" dirty="0">
                <a:latin typeface="Arial Nova Cond" panose="020B0506020202020204" pitchFamily="34" charset="0"/>
              </a:rPr>
              <a:t>Connective Tissue Disease</a:t>
            </a:r>
          </a:p>
          <a:p>
            <a:pPr marL="165100" indent="-165100">
              <a:buFont typeface="Arial" panose="020B0604020202020204" pitchFamily="34" charset="0"/>
              <a:buChar char="•"/>
            </a:pPr>
            <a:r>
              <a:rPr lang="en-US" sz="1400" dirty="0">
                <a:latin typeface="Arial Nova Cond" panose="020B0506020202020204" pitchFamily="34" charset="0"/>
              </a:rPr>
              <a:t>Portal Hypertension </a:t>
            </a:r>
          </a:p>
          <a:p>
            <a:pPr marL="165100" indent="-165100">
              <a:buFont typeface="Arial" panose="020B0604020202020204" pitchFamily="34" charset="0"/>
              <a:buChar char="•"/>
            </a:pPr>
            <a:r>
              <a:rPr lang="en-US" sz="1400" dirty="0">
                <a:latin typeface="Arial Nova Cond" panose="020B0506020202020204" pitchFamily="34" charset="0"/>
              </a:rPr>
              <a:t>Congenital Heart Disease</a:t>
            </a:r>
          </a:p>
        </p:txBody>
      </p:sp>
      <p:sp>
        <p:nvSpPr>
          <p:cNvPr id="13" name="TextBox 12">
            <a:extLst>
              <a:ext uri="{FF2B5EF4-FFF2-40B4-BE49-F238E27FC236}">
                <a16:creationId xmlns:a16="http://schemas.microsoft.com/office/drawing/2014/main" id="{4A72A07E-A24B-46A3-9FAB-E375B66678E9}"/>
              </a:ext>
            </a:extLst>
          </p:cNvPr>
          <p:cNvSpPr txBox="1"/>
          <p:nvPr/>
        </p:nvSpPr>
        <p:spPr>
          <a:xfrm>
            <a:off x="6407234" y="4491115"/>
            <a:ext cx="2260573" cy="738664"/>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COPD</a:t>
            </a:r>
          </a:p>
          <a:p>
            <a:pPr marL="165100" indent="-165100">
              <a:buFont typeface="Arial" panose="020B0604020202020204" pitchFamily="34" charset="0"/>
              <a:buChar char="•"/>
            </a:pPr>
            <a:r>
              <a:rPr lang="en-US" sz="1400" dirty="0">
                <a:latin typeface="Arial Nova Cond" panose="020B0506020202020204" pitchFamily="34" charset="0"/>
              </a:rPr>
              <a:t>Interstitial Lung Disease</a:t>
            </a:r>
          </a:p>
          <a:p>
            <a:pPr marL="165100" indent="-165100">
              <a:buFont typeface="Arial" panose="020B0604020202020204" pitchFamily="34" charset="0"/>
              <a:buChar char="•"/>
            </a:pPr>
            <a:r>
              <a:rPr lang="en-US" sz="1400" dirty="0">
                <a:latin typeface="Arial Nova Cond" panose="020B0506020202020204" pitchFamily="34" charset="0"/>
              </a:rPr>
              <a:t>Sleep Apnea</a:t>
            </a:r>
          </a:p>
        </p:txBody>
      </p:sp>
      <p:sp>
        <p:nvSpPr>
          <p:cNvPr id="14" name="TextBox 13">
            <a:extLst>
              <a:ext uri="{FF2B5EF4-FFF2-40B4-BE49-F238E27FC236}">
                <a16:creationId xmlns:a16="http://schemas.microsoft.com/office/drawing/2014/main" id="{395003C5-F649-454E-AC1B-06536C50CE34}"/>
              </a:ext>
            </a:extLst>
          </p:cNvPr>
          <p:cNvSpPr txBox="1"/>
          <p:nvPr/>
        </p:nvSpPr>
        <p:spPr>
          <a:xfrm>
            <a:off x="3542130" y="4491116"/>
            <a:ext cx="2260573" cy="738664"/>
          </a:xfrm>
          <a:prstGeom prst="rect">
            <a:avLst/>
          </a:prstGeom>
          <a:noFill/>
        </p:spPr>
        <p:txBody>
          <a:bodyPr wrap="square" rtlCol="0">
            <a:spAutoFit/>
          </a:bodyPr>
          <a:lstStyle/>
          <a:p>
            <a:pPr marL="165100" indent="-165100">
              <a:buFont typeface="Arial" panose="020B0604020202020204" pitchFamily="34" charset="0"/>
              <a:buChar char="•"/>
            </a:pPr>
            <a:r>
              <a:rPr lang="en-US" sz="1400" dirty="0">
                <a:latin typeface="Arial Nova Cond" panose="020B0506020202020204" pitchFamily="34" charset="0"/>
              </a:rPr>
              <a:t>Systolic</a:t>
            </a:r>
          </a:p>
          <a:p>
            <a:pPr marL="165100" indent="-165100">
              <a:buFont typeface="Arial" panose="020B0604020202020204" pitchFamily="34" charset="0"/>
              <a:buChar char="•"/>
            </a:pPr>
            <a:r>
              <a:rPr lang="en-US" sz="1400" dirty="0">
                <a:latin typeface="Arial Nova Cond" panose="020B0506020202020204" pitchFamily="34" charset="0"/>
              </a:rPr>
              <a:t>Diastolic</a:t>
            </a:r>
          </a:p>
          <a:p>
            <a:pPr marL="165100" indent="-165100">
              <a:buFont typeface="Arial" panose="020B0604020202020204" pitchFamily="34" charset="0"/>
              <a:buChar char="•"/>
            </a:pPr>
            <a:r>
              <a:rPr lang="en-US" sz="1400" dirty="0">
                <a:latin typeface="Arial Nova Cond" panose="020B0506020202020204" pitchFamily="34" charset="0"/>
              </a:rPr>
              <a:t>Valvular</a:t>
            </a:r>
          </a:p>
        </p:txBody>
      </p:sp>
      <p:cxnSp>
        <p:nvCxnSpPr>
          <p:cNvPr id="16" name="Straight Connector 15">
            <a:extLst>
              <a:ext uri="{FF2B5EF4-FFF2-40B4-BE49-F238E27FC236}">
                <a16:creationId xmlns:a16="http://schemas.microsoft.com/office/drawing/2014/main" id="{69EAE639-9830-4E34-AE25-AAEE87CDC061}"/>
              </a:ext>
            </a:extLst>
          </p:cNvPr>
          <p:cNvCxnSpPr>
            <a:cxnSpLocks/>
            <a:stCxn id="3" idx="2"/>
          </p:cNvCxnSpPr>
          <p:nvPr/>
        </p:nvCxnSpPr>
        <p:spPr>
          <a:xfrm>
            <a:off x="6132004" y="2377969"/>
            <a:ext cx="0" cy="504056"/>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2" name="Connector: Elbow 21">
            <a:extLst>
              <a:ext uri="{FF2B5EF4-FFF2-40B4-BE49-F238E27FC236}">
                <a16:creationId xmlns:a16="http://schemas.microsoft.com/office/drawing/2014/main" id="{9E1BD75D-8772-47D0-8CE4-425B976863E4}"/>
              </a:ext>
            </a:extLst>
          </p:cNvPr>
          <p:cNvCxnSpPr>
            <a:cxnSpLocks/>
            <a:endCxn id="10" idx="0"/>
          </p:cNvCxnSpPr>
          <p:nvPr/>
        </p:nvCxnSpPr>
        <p:spPr>
          <a:xfrm rot="10800000" flipV="1">
            <a:off x="1908405" y="2882025"/>
            <a:ext cx="4224670"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4" name="TextBox 23">
            <a:extLst>
              <a:ext uri="{FF2B5EF4-FFF2-40B4-BE49-F238E27FC236}">
                <a16:creationId xmlns:a16="http://schemas.microsoft.com/office/drawing/2014/main" id="{05F33166-BD61-44C8-9C21-87C5E69464E7}"/>
              </a:ext>
            </a:extLst>
          </p:cNvPr>
          <p:cNvSpPr txBox="1"/>
          <p:nvPr/>
        </p:nvSpPr>
        <p:spPr>
          <a:xfrm>
            <a:off x="9610989"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4</a:t>
            </a:r>
          </a:p>
        </p:txBody>
      </p:sp>
      <p:sp>
        <p:nvSpPr>
          <p:cNvPr id="25" name="TextBox 24">
            <a:extLst>
              <a:ext uri="{FF2B5EF4-FFF2-40B4-BE49-F238E27FC236}">
                <a16:creationId xmlns:a16="http://schemas.microsoft.com/office/drawing/2014/main" id="{13389B9E-F693-4B60-857C-96BB9D4DE1A9}"/>
              </a:ext>
            </a:extLst>
          </p:cNvPr>
          <p:cNvSpPr txBox="1"/>
          <p:nvPr/>
        </p:nvSpPr>
        <p:spPr>
          <a:xfrm>
            <a:off x="6781436"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3</a:t>
            </a:r>
          </a:p>
        </p:txBody>
      </p:sp>
      <p:sp>
        <p:nvSpPr>
          <p:cNvPr id="26" name="TextBox 25">
            <a:extLst>
              <a:ext uri="{FF2B5EF4-FFF2-40B4-BE49-F238E27FC236}">
                <a16:creationId xmlns:a16="http://schemas.microsoft.com/office/drawing/2014/main" id="{B89751BF-9C65-4FB1-AB3A-D3890A8696CD}"/>
              </a:ext>
            </a:extLst>
          </p:cNvPr>
          <p:cNvSpPr txBox="1"/>
          <p:nvPr/>
        </p:nvSpPr>
        <p:spPr>
          <a:xfrm>
            <a:off x="3971163" y="3376789"/>
            <a:ext cx="1512168" cy="369332"/>
          </a:xfrm>
          <a:prstGeom prst="rect">
            <a:avLst/>
          </a:prstGeom>
          <a:noFill/>
        </p:spPr>
        <p:txBody>
          <a:bodyPr wrap="square" rtlCol="0">
            <a:spAutoFit/>
          </a:bodyPr>
          <a:lstStyle/>
          <a:p>
            <a:pPr algn="ctr"/>
            <a:r>
              <a:rPr lang="en-US" dirty="0">
                <a:solidFill>
                  <a:srgbClr val="FF0000"/>
                </a:solidFill>
                <a:latin typeface="Arial Nova Cond" panose="020B0506020202020204" pitchFamily="34" charset="0"/>
              </a:rPr>
              <a:t>WHO Group 2</a:t>
            </a:r>
          </a:p>
        </p:txBody>
      </p:sp>
      <p:cxnSp>
        <p:nvCxnSpPr>
          <p:cNvPr id="27" name="Connector: Elbow 26">
            <a:extLst>
              <a:ext uri="{FF2B5EF4-FFF2-40B4-BE49-F238E27FC236}">
                <a16:creationId xmlns:a16="http://schemas.microsoft.com/office/drawing/2014/main" id="{FEA79A01-7891-4513-8DB7-84EEB5BAB518}"/>
              </a:ext>
            </a:extLst>
          </p:cNvPr>
          <p:cNvCxnSpPr>
            <a:cxnSpLocks/>
            <a:endCxn id="24" idx="0"/>
          </p:cNvCxnSpPr>
          <p:nvPr/>
        </p:nvCxnSpPr>
        <p:spPr>
          <a:xfrm>
            <a:off x="6096002" y="2882025"/>
            <a:ext cx="4271071"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0" name="Connector: Elbow 29">
            <a:extLst>
              <a:ext uri="{FF2B5EF4-FFF2-40B4-BE49-F238E27FC236}">
                <a16:creationId xmlns:a16="http://schemas.microsoft.com/office/drawing/2014/main" id="{9BD705EF-C9A5-4130-B004-85073401F22C}"/>
              </a:ext>
            </a:extLst>
          </p:cNvPr>
          <p:cNvCxnSpPr>
            <a:cxnSpLocks/>
            <a:endCxn id="26" idx="0"/>
          </p:cNvCxnSpPr>
          <p:nvPr/>
        </p:nvCxnSpPr>
        <p:spPr>
          <a:xfrm rot="10800000" flipV="1">
            <a:off x="4727248" y="2882025"/>
            <a:ext cx="1404761"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3" name="Connector: Elbow 32">
            <a:extLst>
              <a:ext uri="{FF2B5EF4-FFF2-40B4-BE49-F238E27FC236}">
                <a16:creationId xmlns:a16="http://schemas.microsoft.com/office/drawing/2014/main" id="{B7CA3D61-70DA-4513-B3C0-A645503C46ED}"/>
              </a:ext>
            </a:extLst>
          </p:cNvPr>
          <p:cNvCxnSpPr>
            <a:cxnSpLocks/>
            <a:endCxn id="25" idx="0"/>
          </p:cNvCxnSpPr>
          <p:nvPr/>
        </p:nvCxnSpPr>
        <p:spPr>
          <a:xfrm>
            <a:off x="6132006" y="2882025"/>
            <a:ext cx="1405514" cy="494764"/>
          </a:xfrm>
          <a:prstGeom prst="bentConnector2">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01239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A5D1-C45D-4463-A810-CA7DF5D4C68F}"/>
              </a:ext>
            </a:extLst>
          </p:cNvPr>
          <p:cNvSpPr>
            <a:spLocks noGrp="1"/>
          </p:cNvSpPr>
          <p:nvPr>
            <p:ph type="title"/>
          </p:nvPr>
        </p:nvSpPr>
        <p:spPr/>
        <p:txBody>
          <a:bodyPr/>
          <a:lstStyle/>
          <a:p>
            <a:r>
              <a:rPr lang="en-US" dirty="0"/>
              <a:t>Global estimates of PH</a:t>
            </a:r>
          </a:p>
        </p:txBody>
      </p:sp>
      <p:pic>
        <p:nvPicPr>
          <p:cNvPr id="4" name="Picture 3">
            <a:extLst>
              <a:ext uri="{FF2B5EF4-FFF2-40B4-BE49-F238E27FC236}">
                <a16:creationId xmlns:a16="http://schemas.microsoft.com/office/drawing/2014/main" id="{DEA98D17-DDC5-41F8-AF6A-E8F9DB11C2BF}"/>
              </a:ext>
            </a:extLst>
          </p:cNvPr>
          <p:cNvPicPr>
            <a:picLocks noChangeAspect="1"/>
          </p:cNvPicPr>
          <p:nvPr/>
        </p:nvPicPr>
        <p:blipFill>
          <a:blip r:embed="rId3" cstate="print"/>
          <a:stretch>
            <a:fillRect/>
          </a:stretch>
        </p:blipFill>
        <p:spPr>
          <a:xfrm>
            <a:off x="1343472" y="1268760"/>
            <a:ext cx="9649072" cy="50292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751A4C3-CB33-45F1-87D8-09733E3DD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678500"/>
            <a:ext cx="1431060" cy="630820"/>
          </a:xfrm>
          <a:prstGeom prst="rect">
            <a:avLst/>
          </a:prstGeom>
        </p:spPr>
      </p:pic>
      <p:sp>
        <p:nvSpPr>
          <p:cNvPr id="6" name="TextBox 5">
            <a:extLst>
              <a:ext uri="{FF2B5EF4-FFF2-40B4-BE49-F238E27FC236}">
                <a16:creationId xmlns:a16="http://schemas.microsoft.com/office/drawing/2014/main" id="{F09DCF77-6451-4BF8-9FE1-A8B651F4807A}"/>
              </a:ext>
            </a:extLst>
          </p:cNvPr>
          <p:cNvSpPr txBox="1"/>
          <p:nvPr/>
        </p:nvSpPr>
        <p:spPr>
          <a:xfrm>
            <a:off x="5073189" y="5929535"/>
            <a:ext cx="5631323" cy="307777"/>
          </a:xfrm>
          <a:prstGeom prst="rect">
            <a:avLst/>
          </a:prstGeom>
          <a:noFill/>
        </p:spPr>
        <p:txBody>
          <a:bodyPr wrap="square" rtlCol="0">
            <a:spAutoFit/>
          </a:bodyPr>
          <a:lstStyle/>
          <a:p>
            <a:pPr algn="r"/>
            <a:r>
              <a:rPr lang="da-DK" sz="1400" dirty="0">
                <a:latin typeface="Arial Nova Cond" panose="020B0506020202020204" pitchFamily="34" charset="0"/>
              </a:rPr>
              <a:t>M Hoeper et al, Lancet Resp Med 2016</a:t>
            </a:r>
          </a:p>
        </p:txBody>
      </p:sp>
      <p:sp>
        <p:nvSpPr>
          <p:cNvPr id="3" name="Rectangle 2">
            <a:extLst>
              <a:ext uri="{FF2B5EF4-FFF2-40B4-BE49-F238E27FC236}">
                <a16:creationId xmlns:a16="http://schemas.microsoft.com/office/drawing/2014/main" id="{62E68F0E-79CE-448D-BED8-1ADF211FFBBA}"/>
              </a:ext>
            </a:extLst>
          </p:cNvPr>
          <p:cNvSpPr/>
          <p:nvPr/>
        </p:nvSpPr>
        <p:spPr>
          <a:xfrm>
            <a:off x="10920536" y="1052736"/>
            <a:ext cx="144016" cy="4625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21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CA62-BE0C-4C57-9FDE-3378FA22E71D}"/>
              </a:ext>
            </a:extLst>
          </p:cNvPr>
          <p:cNvSpPr>
            <a:spLocks noGrp="1"/>
          </p:cNvSpPr>
          <p:nvPr>
            <p:ph type="title"/>
          </p:nvPr>
        </p:nvSpPr>
        <p:spPr/>
        <p:txBody>
          <a:bodyPr/>
          <a:lstStyle/>
          <a:p>
            <a:r>
              <a:rPr lang="en-US" dirty="0"/>
              <a:t>WHO Group 2 PH due to left heart disease</a:t>
            </a:r>
          </a:p>
        </p:txBody>
      </p:sp>
      <p:pic>
        <p:nvPicPr>
          <p:cNvPr id="4" name="Picture 2" descr="Image result for heart failure chest x ray">
            <a:hlinkClick r:id="rId3"/>
            <a:extLst>
              <a:ext uri="{FF2B5EF4-FFF2-40B4-BE49-F238E27FC236}">
                <a16:creationId xmlns:a16="http://schemas.microsoft.com/office/drawing/2014/main" id="{64A696F6-16C6-4C3D-91E7-81EC690D8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768" y="1268761"/>
            <a:ext cx="3307398" cy="3307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mitral stenosis">
            <a:hlinkClick r:id="rId5"/>
            <a:extLst>
              <a:ext uri="{FF2B5EF4-FFF2-40B4-BE49-F238E27FC236}">
                <a16:creationId xmlns:a16="http://schemas.microsoft.com/office/drawing/2014/main" id="{38A2330F-D623-45B7-90B9-9A8456000F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157" t="9730" b="7023"/>
          <a:stretch/>
        </p:blipFill>
        <p:spPr bwMode="auto">
          <a:xfrm>
            <a:off x="8060374" y="3241524"/>
            <a:ext cx="2240914" cy="2995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atrial fibrillation">
            <a:hlinkClick r:id="rId7"/>
            <a:extLst>
              <a:ext uri="{FF2B5EF4-FFF2-40B4-BE49-F238E27FC236}">
                <a16:creationId xmlns:a16="http://schemas.microsoft.com/office/drawing/2014/main" id="{B4F6A6F5-1531-40D1-83B8-41AA2F699A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0248" y="4739069"/>
            <a:ext cx="4725352" cy="14828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lv hypertrophy">
            <a:hlinkClick r:id="rId9"/>
            <a:extLst>
              <a:ext uri="{FF2B5EF4-FFF2-40B4-BE49-F238E27FC236}">
                <a16:creationId xmlns:a16="http://schemas.microsoft.com/office/drawing/2014/main" id="{78A31A60-C883-4E72-96A6-2996F04FA97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2231" t="8841" b="5466"/>
          <a:stretch/>
        </p:blipFill>
        <p:spPr bwMode="auto">
          <a:xfrm>
            <a:off x="5879977" y="1268760"/>
            <a:ext cx="2276475" cy="289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150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F2D8-00BA-42D1-81DD-6372C5EB6425}"/>
              </a:ext>
            </a:extLst>
          </p:cNvPr>
          <p:cNvSpPr>
            <a:spLocks noGrp="1"/>
          </p:cNvSpPr>
          <p:nvPr>
            <p:ph type="title"/>
          </p:nvPr>
        </p:nvSpPr>
        <p:spPr/>
        <p:txBody>
          <a:bodyPr/>
          <a:lstStyle/>
          <a:p>
            <a:r>
              <a:rPr lang="en-US" dirty="0"/>
              <a:t>WHO Group 2 PH due to left heart disease</a:t>
            </a:r>
          </a:p>
        </p:txBody>
      </p:sp>
      <p:sp>
        <p:nvSpPr>
          <p:cNvPr id="3" name="Content Placeholder 2">
            <a:extLst>
              <a:ext uri="{FF2B5EF4-FFF2-40B4-BE49-F238E27FC236}">
                <a16:creationId xmlns:a16="http://schemas.microsoft.com/office/drawing/2014/main" id="{99CFB7B8-D307-4BCF-B2B8-0963CF7E8550}"/>
              </a:ext>
            </a:extLst>
          </p:cNvPr>
          <p:cNvSpPr>
            <a:spLocks noGrp="1"/>
          </p:cNvSpPr>
          <p:nvPr>
            <p:ph idx="1"/>
          </p:nvPr>
        </p:nvSpPr>
        <p:spPr>
          <a:xfrm>
            <a:off x="695400" y="1484784"/>
            <a:ext cx="10945216" cy="4692179"/>
          </a:xfrm>
        </p:spPr>
        <p:txBody>
          <a:bodyPr/>
          <a:lstStyle/>
          <a:p>
            <a:pPr marL="0" indent="0">
              <a:spcAft>
                <a:spcPts val="600"/>
              </a:spcAft>
              <a:buNone/>
            </a:pPr>
            <a:r>
              <a:rPr lang="en-US" b="1" dirty="0"/>
              <a:t>Diagnosis / Management</a:t>
            </a:r>
          </a:p>
          <a:p>
            <a:pPr lvl="1">
              <a:spcAft>
                <a:spcPts val="600"/>
              </a:spcAft>
            </a:pPr>
            <a:r>
              <a:rPr lang="en-US" sz="2800" dirty="0"/>
              <a:t>Disproportionate dyspnea, edema </a:t>
            </a:r>
          </a:p>
          <a:p>
            <a:pPr lvl="1">
              <a:spcAft>
                <a:spcPts val="600"/>
              </a:spcAft>
            </a:pPr>
            <a:r>
              <a:rPr lang="en-US" sz="2800" dirty="0"/>
              <a:t>Echo identification of PH and/or RV failure</a:t>
            </a:r>
          </a:p>
          <a:p>
            <a:pPr lvl="1">
              <a:spcAft>
                <a:spcPts val="600"/>
              </a:spcAft>
            </a:pPr>
            <a:r>
              <a:rPr lang="en-US" sz="2800" dirty="0"/>
              <a:t>Optimal heart failure management: especially aggressively DIURESE !!!</a:t>
            </a:r>
          </a:p>
          <a:p>
            <a:pPr lvl="1">
              <a:spcAft>
                <a:spcPts val="600"/>
              </a:spcAft>
            </a:pPr>
            <a:r>
              <a:rPr lang="en-US" sz="2800" dirty="0"/>
              <a:t>Assess / treat possible underlying</a:t>
            </a:r>
          </a:p>
          <a:p>
            <a:pPr lvl="2">
              <a:spcAft>
                <a:spcPts val="600"/>
              </a:spcAft>
            </a:pPr>
            <a:r>
              <a:rPr lang="en-US" sz="2400" dirty="0"/>
              <a:t>Hypoxemia </a:t>
            </a:r>
          </a:p>
          <a:p>
            <a:pPr lvl="2">
              <a:spcAft>
                <a:spcPts val="600"/>
              </a:spcAft>
            </a:pPr>
            <a:r>
              <a:rPr lang="en-US" sz="2400" dirty="0"/>
              <a:t>Lung disease (</a:t>
            </a:r>
            <a:r>
              <a:rPr lang="en-US" sz="2400" dirty="0" err="1"/>
              <a:t>eg.</a:t>
            </a:r>
            <a:r>
              <a:rPr lang="en-US" sz="2400" dirty="0"/>
              <a:t> COPD, sleep apnea) </a:t>
            </a:r>
          </a:p>
          <a:p>
            <a:pPr lvl="2">
              <a:spcAft>
                <a:spcPts val="600"/>
              </a:spcAft>
            </a:pPr>
            <a:r>
              <a:rPr lang="en-US" sz="2400" dirty="0"/>
              <a:t>Pulmonary emboli </a:t>
            </a:r>
          </a:p>
          <a:p>
            <a:endParaRPr lang="en-US" dirty="0"/>
          </a:p>
        </p:txBody>
      </p:sp>
    </p:spTree>
    <p:extLst>
      <p:ext uri="{BB962C8B-B14F-4D97-AF65-F5344CB8AC3E}">
        <p14:creationId xmlns:p14="http://schemas.microsoft.com/office/powerpoint/2010/main" val="197225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C145-757F-4D76-B279-B50F70D8510D}"/>
              </a:ext>
            </a:extLst>
          </p:cNvPr>
          <p:cNvSpPr>
            <a:spLocks noGrp="1"/>
          </p:cNvSpPr>
          <p:nvPr>
            <p:ph type="title"/>
          </p:nvPr>
        </p:nvSpPr>
        <p:spPr/>
        <p:txBody>
          <a:bodyPr>
            <a:normAutofit/>
          </a:bodyPr>
          <a:lstStyle/>
          <a:p>
            <a:r>
              <a:rPr lang="en-CA" sz="4000" b="1" dirty="0">
                <a:latin typeface="Arial Nova Cond" panose="020B0506020202020204" pitchFamily="34" charset="0"/>
              </a:rPr>
              <a:t>Disclosure of potential conflicts of interest</a:t>
            </a:r>
            <a:endParaRPr lang="en-US" dirty="0"/>
          </a:p>
        </p:txBody>
      </p:sp>
      <p:sp>
        <p:nvSpPr>
          <p:cNvPr id="4" name="Rectangle 3">
            <a:extLst>
              <a:ext uri="{FF2B5EF4-FFF2-40B4-BE49-F238E27FC236}">
                <a16:creationId xmlns:a16="http://schemas.microsoft.com/office/drawing/2014/main" id="{EB6CE073-A01F-4948-B48D-551EF019AF9C}"/>
              </a:ext>
            </a:extLst>
          </p:cNvPr>
          <p:cNvSpPr/>
          <p:nvPr/>
        </p:nvSpPr>
        <p:spPr>
          <a:xfrm>
            <a:off x="1271464" y="1549812"/>
            <a:ext cx="4555895" cy="1754326"/>
          </a:xfrm>
          <a:prstGeom prst="rect">
            <a:avLst/>
          </a:prstGeom>
        </p:spPr>
        <p:txBody>
          <a:bodyPr wrap="square">
            <a:spAutoFit/>
          </a:bodyPr>
          <a:lstStyle/>
          <a:p>
            <a:r>
              <a:rPr lang="en-CA" b="1" dirty="0">
                <a:solidFill>
                  <a:srgbClr val="FF0000"/>
                </a:solidFill>
                <a:latin typeface="Arial Nova Cond" panose="020B0506020202020204" pitchFamily="34" charset="0"/>
              </a:rPr>
              <a:t>Lisa Mielniczuk</a:t>
            </a:r>
          </a:p>
          <a:p>
            <a:r>
              <a:rPr lang="en-CA" b="1" dirty="0">
                <a:latin typeface="Arial Nova Cond" panose="020B0506020202020204" pitchFamily="34" charset="0"/>
              </a:rPr>
              <a:t>Consulting Fees/Honoraria: </a:t>
            </a:r>
            <a:r>
              <a:rPr lang="en-CA" dirty="0">
                <a:latin typeface="Arial Nova Cond" panose="020B0506020202020204" pitchFamily="34" charset="0"/>
              </a:rPr>
              <a:t>Actelion, Amgen, Bayer, Johnson &amp; Johnson, Novartis, PHA Canada, </a:t>
            </a:r>
            <a:r>
              <a:rPr lang="en-CA" dirty="0" err="1">
                <a:latin typeface="Arial Nova Cond" panose="020B0506020202020204" pitchFamily="34" charset="0"/>
              </a:rPr>
              <a:t>Servier</a:t>
            </a:r>
            <a:endParaRPr lang="en-CA" dirty="0">
              <a:latin typeface="Arial Nova Cond" panose="020B0506020202020204" pitchFamily="34" charset="0"/>
            </a:endParaRPr>
          </a:p>
          <a:p>
            <a:r>
              <a:rPr lang="en-CA" b="1" dirty="0">
                <a:latin typeface="Arial Nova Cond" panose="020B0506020202020204" pitchFamily="34" charset="0"/>
              </a:rPr>
              <a:t>Clinical Trials:</a:t>
            </a:r>
            <a:r>
              <a:rPr lang="en-CA" dirty="0">
                <a:latin typeface="Arial Nova Cond" panose="020B0506020202020204" pitchFamily="34" charset="0"/>
              </a:rPr>
              <a:t> Actelion, Amgen, Bayer, Johnson &amp; Johnson, Novartis, PHA Canada</a:t>
            </a:r>
          </a:p>
        </p:txBody>
      </p:sp>
      <p:sp>
        <p:nvSpPr>
          <p:cNvPr id="5" name="Rectangle 4">
            <a:extLst>
              <a:ext uri="{FF2B5EF4-FFF2-40B4-BE49-F238E27FC236}">
                <a16:creationId xmlns:a16="http://schemas.microsoft.com/office/drawing/2014/main" id="{64082089-15D8-4A24-85A0-0260E2BBA75F}"/>
              </a:ext>
            </a:extLst>
          </p:cNvPr>
          <p:cNvSpPr/>
          <p:nvPr/>
        </p:nvSpPr>
        <p:spPr>
          <a:xfrm>
            <a:off x="6959722" y="1537509"/>
            <a:ext cx="4320854" cy="1754326"/>
          </a:xfrm>
          <a:prstGeom prst="rect">
            <a:avLst/>
          </a:prstGeom>
        </p:spPr>
        <p:txBody>
          <a:bodyPr wrap="square">
            <a:spAutoFit/>
          </a:bodyPr>
          <a:lstStyle/>
          <a:p>
            <a:r>
              <a:rPr lang="en-CA" b="1" dirty="0">
                <a:solidFill>
                  <a:srgbClr val="FF0000"/>
                </a:solidFill>
                <a:latin typeface="Arial Nova Cond" panose="020B0506020202020204" pitchFamily="34" charset="0"/>
              </a:rPr>
              <a:t>Ali Kapasi</a:t>
            </a:r>
          </a:p>
          <a:p>
            <a:r>
              <a:rPr lang="en-CA" b="1" dirty="0">
                <a:latin typeface="Arial Nova Cond" panose="020B0506020202020204" pitchFamily="34" charset="0"/>
              </a:rPr>
              <a:t>Consulting Fees/Honoraria:</a:t>
            </a:r>
            <a:r>
              <a:rPr lang="en-CA" dirty="0">
                <a:latin typeface="Arial Nova Cond" panose="020B0506020202020204" pitchFamily="34" charset="0"/>
              </a:rPr>
              <a:t> Actelion, Bayer, Boehringer Ingelheim, </a:t>
            </a:r>
            <a:r>
              <a:rPr lang="en-CA" dirty="0" err="1">
                <a:latin typeface="Arial Nova Cond" panose="020B0506020202020204" pitchFamily="34" charset="0"/>
              </a:rPr>
              <a:t>GlazoSmithKline</a:t>
            </a:r>
            <a:r>
              <a:rPr lang="en-CA" dirty="0">
                <a:latin typeface="Arial Nova Cond" panose="020B0506020202020204" pitchFamily="34" charset="0"/>
              </a:rPr>
              <a:t>, Roche</a:t>
            </a:r>
          </a:p>
          <a:p>
            <a:r>
              <a:rPr lang="en-CA" b="1" dirty="0">
                <a:latin typeface="Arial Nova Cond" panose="020B0506020202020204" pitchFamily="34" charset="0"/>
              </a:rPr>
              <a:t>Clinical Trials: </a:t>
            </a:r>
            <a:r>
              <a:rPr lang="en-CA" dirty="0">
                <a:latin typeface="Arial Nova Cond" panose="020B0506020202020204" pitchFamily="34" charset="0"/>
              </a:rPr>
              <a:t>Actelion, Bayer, Boehringer Ingelheim, Sanofi</a:t>
            </a:r>
          </a:p>
        </p:txBody>
      </p:sp>
      <p:sp>
        <p:nvSpPr>
          <p:cNvPr id="6" name="Rectangle 5">
            <a:extLst>
              <a:ext uri="{FF2B5EF4-FFF2-40B4-BE49-F238E27FC236}">
                <a16:creationId xmlns:a16="http://schemas.microsoft.com/office/drawing/2014/main" id="{26296AD3-1C5F-4395-B8EA-3AF93F3A16F6}"/>
              </a:ext>
            </a:extLst>
          </p:cNvPr>
          <p:cNvSpPr/>
          <p:nvPr/>
        </p:nvSpPr>
        <p:spPr>
          <a:xfrm>
            <a:off x="1271464" y="3668831"/>
            <a:ext cx="4392488" cy="1477328"/>
          </a:xfrm>
          <a:prstGeom prst="rect">
            <a:avLst/>
          </a:prstGeom>
        </p:spPr>
        <p:txBody>
          <a:bodyPr wrap="square">
            <a:spAutoFit/>
          </a:bodyPr>
          <a:lstStyle/>
          <a:p>
            <a:r>
              <a:rPr lang="en-CA" b="1" dirty="0">
                <a:solidFill>
                  <a:srgbClr val="FF0000"/>
                </a:solidFill>
                <a:latin typeface="Arial Nova Cond" panose="020B0506020202020204" pitchFamily="34" charset="0"/>
              </a:rPr>
              <a:t>Naushad Hirani</a:t>
            </a:r>
          </a:p>
          <a:p>
            <a:r>
              <a:rPr lang="en-CA" b="1" dirty="0">
                <a:latin typeface="Arial Nova Cond" panose="020B0506020202020204" pitchFamily="34" charset="0"/>
              </a:rPr>
              <a:t>Consulting Fees/Honoraria: </a:t>
            </a:r>
            <a:r>
              <a:rPr lang="en-CA" dirty="0">
                <a:latin typeface="Arial Nova Cond" panose="020B0506020202020204" pitchFamily="34" charset="0"/>
              </a:rPr>
              <a:t>Actelion/Janssen, Bayer</a:t>
            </a:r>
          </a:p>
          <a:p>
            <a:r>
              <a:rPr lang="en-CA" b="1" dirty="0">
                <a:latin typeface="Arial Nova Cond" panose="020B0506020202020204" pitchFamily="34" charset="0"/>
              </a:rPr>
              <a:t>Clinical Trials: </a:t>
            </a:r>
            <a:r>
              <a:rPr lang="en-CA" dirty="0">
                <a:latin typeface="Arial Nova Cond" panose="020B0506020202020204" pitchFamily="34" charset="0"/>
              </a:rPr>
              <a:t>Bayer, Bellerophon, Gilead, Gossamer Bio, United Therapeutics</a:t>
            </a:r>
          </a:p>
        </p:txBody>
      </p:sp>
      <p:sp>
        <p:nvSpPr>
          <p:cNvPr id="8" name="Rectangle 7">
            <a:extLst>
              <a:ext uri="{FF2B5EF4-FFF2-40B4-BE49-F238E27FC236}">
                <a16:creationId xmlns:a16="http://schemas.microsoft.com/office/drawing/2014/main" id="{987DCCE4-49DB-4129-89AD-A36266D58456}"/>
              </a:ext>
            </a:extLst>
          </p:cNvPr>
          <p:cNvSpPr/>
          <p:nvPr/>
        </p:nvSpPr>
        <p:spPr>
          <a:xfrm>
            <a:off x="6959722" y="3668831"/>
            <a:ext cx="4536878" cy="1477328"/>
          </a:xfrm>
          <a:prstGeom prst="rect">
            <a:avLst/>
          </a:prstGeom>
        </p:spPr>
        <p:txBody>
          <a:bodyPr wrap="square">
            <a:spAutoFit/>
          </a:bodyPr>
          <a:lstStyle/>
          <a:p>
            <a:r>
              <a:rPr lang="en-CA" b="1" dirty="0">
                <a:solidFill>
                  <a:srgbClr val="FF0000"/>
                </a:solidFill>
                <a:latin typeface="Arial Nova Cond" panose="020B0506020202020204" pitchFamily="34" charset="0"/>
              </a:rPr>
              <a:t>Sanjay Mehta</a:t>
            </a:r>
          </a:p>
          <a:p>
            <a:r>
              <a:rPr lang="en-CA" b="1" dirty="0">
                <a:latin typeface="Arial Nova Cond" panose="020B0506020202020204" pitchFamily="34" charset="0"/>
              </a:rPr>
              <a:t>Consulting Fees/Honoraria:</a:t>
            </a:r>
            <a:r>
              <a:rPr lang="en-CA" dirty="0">
                <a:latin typeface="Arial Nova Cond" panose="020B0506020202020204" pitchFamily="34" charset="0"/>
              </a:rPr>
              <a:t> Actelion/Janssen, Bayer, </a:t>
            </a:r>
            <a:r>
              <a:rPr lang="en-CA" dirty="0" err="1">
                <a:latin typeface="Arial Nova Cond" panose="020B0506020202020204" pitchFamily="34" charset="0"/>
              </a:rPr>
              <a:t>Natco</a:t>
            </a:r>
            <a:endParaRPr lang="en-CA" dirty="0">
              <a:latin typeface="Arial Nova Cond" panose="020B0506020202020204" pitchFamily="34" charset="0"/>
            </a:endParaRPr>
          </a:p>
          <a:p>
            <a:r>
              <a:rPr lang="en-CA" b="1" dirty="0">
                <a:latin typeface="Arial Nova Cond" panose="020B0506020202020204" pitchFamily="34" charset="0"/>
              </a:rPr>
              <a:t>Clinical Trials:</a:t>
            </a:r>
            <a:r>
              <a:rPr lang="en-CA" dirty="0">
                <a:latin typeface="Arial Nova Cond" panose="020B0506020202020204" pitchFamily="34" charset="0"/>
              </a:rPr>
              <a:t> Actelion/Janssen, Bellerophon, </a:t>
            </a:r>
            <a:r>
              <a:rPr lang="en-CA" dirty="0" err="1">
                <a:latin typeface="Arial Nova Cond" panose="020B0506020202020204" pitchFamily="34" charset="0"/>
              </a:rPr>
              <a:t>Eiger</a:t>
            </a:r>
            <a:r>
              <a:rPr lang="en-CA" dirty="0">
                <a:latin typeface="Arial Nova Cond" panose="020B0506020202020204" pitchFamily="34" charset="0"/>
              </a:rPr>
              <a:t>, Gilead, Reata, United Therapeutics</a:t>
            </a:r>
          </a:p>
        </p:txBody>
      </p:sp>
      <p:sp>
        <p:nvSpPr>
          <p:cNvPr id="11" name="Oval 10">
            <a:extLst>
              <a:ext uri="{FF2B5EF4-FFF2-40B4-BE49-F238E27FC236}">
                <a16:creationId xmlns:a16="http://schemas.microsoft.com/office/drawing/2014/main" id="{8E57D277-964E-4C72-B995-08DB7BA9D03D}"/>
              </a:ext>
            </a:extLst>
          </p:cNvPr>
          <p:cNvSpPr/>
          <p:nvPr/>
        </p:nvSpPr>
        <p:spPr>
          <a:xfrm>
            <a:off x="414347" y="1771555"/>
            <a:ext cx="857117" cy="877467"/>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5F4F10-8456-41A8-B011-B433718AEAD1}"/>
              </a:ext>
            </a:extLst>
          </p:cNvPr>
          <p:cNvSpPr/>
          <p:nvPr/>
        </p:nvSpPr>
        <p:spPr>
          <a:xfrm>
            <a:off x="414346" y="3830261"/>
            <a:ext cx="857117" cy="877467"/>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Graphic 12" descr="Checkmark">
            <a:extLst>
              <a:ext uri="{FF2B5EF4-FFF2-40B4-BE49-F238E27FC236}">
                <a16:creationId xmlns:a16="http://schemas.microsoft.com/office/drawing/2014/main" id="{D687A29E-625C-4D29-ADE5-CE5881D7D7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3" y="1943333"/>
            <a:ext cx="483642" cy="483642"/>
          </a:xfrm>
          <a:prstGeom prst="rect">
            <a:avLst/>
          </a:prstGeom>
        </p:spPr>
      </p:pic>
      <p:pic>
        <p:nvPicPr>
          <p:cNvPr id="14" name="Graphic 13" descr="Checkmark">
            <a:extLst>
              <a:ext uri="{FF2B5EF4-FFF2-40B4-BE49-F238E27FC236}">
                <a16:creationId xmlns:a16="http://schemas.microsoft.com/office/drawing/2014/main" id="{6CB4AF17-0320-41C6-A791-553972A55B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3" y="4027173"/>
            <a:ext cx="483642" cy="483642"/>
          </a:xfrm>
          <a:prstGeom prst="rect">
            <a:avLst/>
          </a:prstGeom>
        </p:spPr>
      </p:pic>
      <p:sp>
        <p:nvSpPr>
          <p:cNvPr id="15" name="Oval 14">
            <a:extLst>
              <a:ext uri="{FF2B5EF4-FFF2-40B4-BE49-F238E27FC236}">
                <a16:creationId xmlns:a16="http://schemas.microsoft.com/office/drawing/2014/main" id="{12B52FA0-4C35-40D3-B856-BBAA617CBAF5}"/>
              </a:ext>
            </a:extLst>
          </p:cNvPr>
          <p:cNvSpPr/>
          <p:nvPr/>
        </p:nvSpPr>
        <p:spPr>
          <a:xfrm>
            <a:off x="6102605" y="1771554"/>
            <a:ext cx="857117" cy="877467"/>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9DD792-7774-433E-832C-54213B8021A2}"/>
              </a:ext>
            </a:extLst>
          </p:cNvPr>
          <p:cNvSpPr/>
          <p:nvPr/>
        </p:nvSpPr>
        <p:spPr>
          <a:xfrm>
            <a:off x="6102604" y="3830261"/>
            <a:ext cx="857117" cy="877467"/>
          </a:xfrm>
          <a:prstGeom prst="ellips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73C1345A-351F-491D-B02A-12BEB8C74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9343" y="4027173"/>
            <a:ext cx="483642" cy="483642"/>
          </a:xfrm>
          <a:prstGeom prst="rect">
            <a:avLst/>
          </a:prstGeom>
        </p:spPr>
      </p:pic>
      <p:pic>
        <p:nvPicPr>
          <p:cNvPr id="18" name="Graphic 17" descr="Checkmark">
            <a:extLst>
              <a:ext uri="{FF2B5EF4-FFF2-40B4-BE49-F238E27FC236}">
                <a16:creationId xmlns:a16="http://schemas.microsoft.com/office/drawing/2014/main" id="{8AD60603-178A-451D-953D-DBB9683405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9343" y="1968466"/>
            <a:ext cx="483642" cy="483642"/>
          </a:xfrm>
          <a:prstGeom prst="rect">
            <a:avLst/>
          </a:prstGeom>
        </p:spPr>
      </p:pic>
    </p:spTree>
    <p:extLst>
      <p:ext uri="{BB962C8B-B14F-4D97-AF65-F5344CB8AC3E}">
        <p14:creationId xmlns:p14="http://schemas.microsoft.com/office/powerpoint/2010/main" val="129993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673-7111-485D-93FF-F92577DBA6C5}"/>
              </a:ext>
            </a:extLst>
          </p:cNvPr>
          <p:cNvSpPr>
            <a:spLocks noGrp="1"/>
          </p:cNvSpPr>
          <p:nvPr>
            <p:ph type="title"/>
          </p:nvPr>
        </p:nvSpPr>
        <p:spPr/>
        <p:txBody>
          <a:bodyPr>
            <a:normAutofit fontScale="90000"/>
          </a:bodyPr>
          <a:lstStyle/>
          <a:p>
            <a:r>
              <a:rPr lang="en-US" dirty="0"/>
              <a:t>Management: </a:t>
            </a:r>
            <a:br>
              <a:rPr lang="en-US" dirty="0"/>
            </a:br>
            <a:r>
              <a:rPr lang="en-US" dirty="0"/>
              <a:t>WHO Group 2 (post-capillary) PH due to heart disease</a:t>
            </a:r>
          </a:p>
        </p:txBody>
      </p:sp>
      <p:sp>
        <p:nvSpPr>
          <p:cNvPr id="3" name="Content Placeholder 2">
            <a:extLst>
              <a:ext uri="{FF2B5EF4-FFF2-40B4-BE49-F238E27FC236}">
                <a16:creationId xmlns:a16="http://schemas.microsoft.com/office/drawing/2014/main" id="{FD8620D5-98DD-4F58-AA9D-F500AC70AB39}"/>
              </a:ext>
            </a:extLst>
          </p:cNvPr>
          <p:cNvSpPr>
            <a:spLocks noGrp="1"/>
          </p:cNvSpPr>
          <p:nvPr>
            <p:ph idx="1"/>
          </p:nvPr>
        </p:nvSpPr>
        <p:spPr>
          <a:xfrm>
            <a:off x="695400" y="1772816"/>
            <a:ext cx="10801200" cy="4404147"/>
          </a:xfrm>
        </p:spPr>
        <p:txBody>
          <a:bodyPr>
            <a:normAutofit/>
          </a:bodyPr>
          <a:lstStyle/>
          <a:p>
            <a:pPr marL="514350" lvl="0" indent="-514350">
              <a:lnSpc>
                <a:spcPct val="100000"/>
              </a:lnSpc>
              <a:buAutoNum type="arabicPeriod"/>
            </a:pPr>
            <a:r>
              <a:rPr lang="en-CA" dirty="0"/>
              <a:t>We </a:t>
            </a:r>
            <a:r>
              <a:rPr lang="en-US" dirty="0"/>
              <a:t>recommend that management should focus on efforts to optimize LV filling pressures and treat the underlying causes of and contributors to left heart disease</a:t>
            </a:r>
          </a:p>
          <a:p>
            <a:pPr marL="0" lvl="0" indent="0">
              <a:lnSpc>
                <a:spcPct val="100000"/>
              </a:lnSpc>
              <a:buNone/>
            </a:pPr>
            <a:r>
              <a:rPr lang="en-US" dirty="0"/>
              <a:t>       </a:t>
            </a:r>
            <a:r>
              <a:rPr lang="en-US" sz="2400" i="1" dirty="0"/>
              <a:t>Strong Recommendation, Low-Quality Evidence</a:t>
            </a:r>
          </a:p>
          <a:p>
            <a:pPr marL="514350" lvl="0" indent="-514350">
              <a:lnSpc>
                <a:spcPct val="100000"/>
              </a:lnSpc>
              <a:buAutoNum type="arabicPeriod"/>
            </a:pPr>
            <a:endParaRPr lang="en-US" dirty="0"/>
          </a:p>
          <a:p>
            <a:pPr marL="514350" lvl="0" indent="-514350">
              <a:lnSpc>
                <a:spcPct val="100000"/>
              </a:lnSpc>
              <a:buFont typeface="+mj-lt"/>
              <a:buAutoNum type="arabicPeriod" startAt="2"/>
            </a:pPr>
            <a:r>
              <a:rPr lang="en-CA" dirty="0"/>
              <a:t>We </a:t>
            </a:r>
            <a:r>
              <a:rPr lang="en-US" dirty="0"/>
              <a:t>recommend against the routine use of PAH-targeted therapies</a:t>
            </a:r>
          </a:p>
          <a:p>
            <a:pPr marL="457200" lvl="1" indent="0">
              <a:lnSpc>
                <a:spcPct val="100000"/>
              </a:lnSpc>
              <a:buNone/>
            </a:pPr>
            <a:r>
              <a:rPr lang="en-US" i="1" dirty="0"/>
              <a:t>   Strong Recommendation, Low-Quality Evidence</a:t>
            </a:r>
            <a:endParaRPr lang="en-CA" dirty="0"/>
          </a:p>
          <a:p>
            <a:endParaRPr lang="en-US" dirty="0"/>
          </a:p>
        </p:txBody>
      </p:sp>
      <p:sp>
        <p:nvSpPr>
          <p:cNvPr id="6" name="TextBox 5">
            <a:extLst>
              <a:ext uri="{FF2B5EF4-FFF2-40B4-BE49-F238E27FC236}">
                <a16:creationId xmlns:a16="http://schemas.microsoft.com/office/drawing/2014/main" id="{F2792E96-8EB5-4E58-8EEF-84349EACE812}"/>
              </a:ext>
            </a:extLst>
          </p:cNvPr>
          <p:cNvSpPr txBox="1"/>
          <p:nvPr/>
        </p:nvSpPr>
        <p:spPr>
          <a:xfrm>
            <a:off x="695400" y="5929535"/>
            <a:ext cx="5631323" cy="307777"/>
          </a:xfrm>
          <a:prstGeom prst="rect">
            <a:avLst/>
          </a:prstGeom>
          <a:noFill/>
        </p:spPr>
        <p:txBody>
          <a:bodyPr wrap="square" rtlCol="0">
            <a:spAutoFit/>
          </a:bodyPr>
          <a:lstStyle/>
          <a:p>
            <a:r>
              <a:rPr lang="fr-FR" sz="1400" dirty="0">
                <a:latin typeface="Arial Nova Cond" panose="020B0506020202020204" pitchFamily="34" charset="0"/>
              </a:rPr>
              <a:t>N Hirani et al / CCS - CTS, CJC 2020</a:t>
            </a:r>
          </a:p>
        </p:txBody>
      </p:sp>
    </p:spTree>
    <p:extLst>
      <p:ext uri="{BB962C8B-B14F-4D97-AF65-F5344CB8AC3E}">
        <p14:creationId xmlns:p14="http://schemas.microsoft.com/office/powerpoint/2010/main" val="3952834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CF81-FCA6-4857-BAE2-FBEA4D119521}"/>
              </a:ext>
            </a:extLst>
          </p:cNvPr>
          <p:cNvSpPr>
            <a:spLocks noGrp="1"/>
          </p:cNvSpPr>
          <p:nvPr>
            <p:ph type="title"/>
          </p:nvPr>
        </p:nvSpPr>
        <p:spPr/>
        <p:txBody>
          <a:bodyPr/>
          <a:lstStyle/>
          <a:p>
            <a:r>
              <a:rPr lang="en-US" dirty="0"/>
              <a:t>WHO Group 3 PH due to lung disease / hypoxemia</a:t>
            </a:r>
          </a:p>
        </p:txBody>
      </p:sp>
      <p:pic>
        <p:nvPicPr>
          <p:cNvPr id="4" name="Picture 1035" descr="IPF path">
            <a:extLst>
              <a:ext uri="{FF2B5EF4-FFF2-40B4-BE49-F238E27FC236}">
                <a16:creationId xmlns:a16="http://schemas.microsoft.com/office/drawing/2014/main" id="{4040D6D6-3DFF-449B-A86E-0A1BAD904097}"/>
              </a:ext>
            </a:extLst>
          </p:cNvPr>
          <p:cNvPicPr>
            <a:picLocks noChangeAspect="1" noChangeArrowheads="1"/>
          </p:cNvPicPr>
          <p:nvPr/>
        </p:nvPicPr>
        <p:blipFill>
          <a:blip r:embed="rId3"/>
          <a:srcRect/>
          <a:stretch>
            <a:fillRect/>
          </a:stretch>
        </p:blipFill>
        <p:spPr bwMode="auto">
          <a:xfrm>
            <a:off x="7839095" y="4252949"/>
            <a:ext cx="2555335" cy="1695276"/>
          </a:xfrm>
          <a:prstGeom prst="rect">
            <a:avLst/>
          </a:prstGeom>
          <a:noFill/>
          <a:ln w="9525">
            <a:noFill/>
            <a:miter lim="800000"/>
            <a:headEnd/>
            <a:tailEnd/>
          </a:ln>
        </p:spPr>
      </p:pic>
      <p:pic>
        <p:nvPicPr>
          <p:cNvPr id="5" name="Picture 1034" descr="IPF ct2">
            <a:extLst>
              <a:ext uri="{FF2B5EF4-FFF2-40B4-BE49-F238E27FC236}">
                <a16:creationId xmlns:a16="http://schemas.microsoft.com/office/drawing/2014/main" id="{69275BD2-87D6-4D37-8575-C52C6B294FDF}"/>
              </a:ext>
            </a:extLst>
          </p:cNvPr>
          <p:cNvPicPr>
            <a:picLocks noChangeAspect="1" noChangeArrowheads="1"/>
          </p:cNvPicPr>
          <p:nvPr/>
        </p:nvPicPr>
        <p:blipFill>
          <a:blip r:embed="rId4"/>
          <a:srcRect l="7692" r="13461"/>
          <a:stretch>
            <a:fillRect/>
          </a:stretch>
        </p:blipFill>
        <p:spPr bwMode="auto">
          <a:xfrm>
            <a:off x="9860451" y="2584655"/>
            <a:ext cx="2146282" cy="2347418"/>
          </a:xfrm>
          <a:prstGeom prst="rect">
            <a:avLst/>
          </a:prstGeom>
          <a:noFill/>
          <a:ln w="9525">
            <a:noFill/>
            <a:miter lim="800000"/>
            <a:headEnd/>
            <a:tailEnd/>
          </a:ln>
        </p:spPr>
      </p:pic>
      <p:pic>
        <p:nvPicPr>
          <p:cNvPr id="6" name="Picture 1033" descr="ILDhoneycmbing cxr">
            <a:extLst>
              <a:ext uri="{FF2B5EF4-FFF2-40B4-BE49-F238E27FC236}">
                <a16:creationId xmlns:a16="http://schemas.microsoft.com/office/drawing/2014/main" id="{A6906E57-099D-4740-AA9F-53A02986827E}"/>
              </a:ext>
            </a:extLst>
          </p:cNvPr>
          <p:cNvPicPr>
            <a:picLocks noChangeAspect="1" noChangeArrowheads="1"/>
          </p:cNvPicPr>
          <p:nvPr/>
        </p:nvPicPr>
        <p:blipFill>
          <a:blip r:embed="rId5"/>
          <a:srcRect l="6097" t="9604" r="7561" b="19109"/>
          <a:stretch>
            <a:fillRect/>
          </a:stretch>
        </p:blipFill>
        <p:spPr bwMode="auto">
          <a:xfrm>
            <a:off x="7068641" y="1412776"/>
            <a:ext cx="2771775" cy="2819400"/>
          </a:xfrm>
          <a:prstGeom prst="rect">
            <a:avLst/>
          </a:prstGeom>
          <a:noFill/>
          <a:ln w="9525">
            <a:noFill/>
            <a:miter lim="800000"/>
            <a:headEnd/>
            <a:tailEnd/>
          </a:ln>
        </p:spPr>
      </p:pic>
      <p:pic>
        <p:nvPicPr>
          <p:cNvPr id="7" name="Picture 1051" descr="Severe Obstruction Flow Volume Curve">
            <a:extLst>
              <a:ext uri="{FF2B5EF4-FFF2-40B4-BE49-F238E27FC236}">
                <a16:creationId xmlns:a16="http://schemas.microsoft.com/office/drawing/2014/main" id="{981274FA-E716-428C-9DB0-656D23865E9D}"/>
              </a:ext>
            </a:extLst>
          </p:cNvPr>
          <p:cNvPicPr>
            <a:picLocks noChangeAspect="1" noChangeArrowheads="1"/>
          </p:cNvPicPr>
          <p:nvPr/>
        </p:nvPicPr>
        <p:blipFill>
          <a:blip r:embed="rId6"/>
          <a:srcRect/>
          <a:stretch>
            <a:fillRect/>
          </a:stretch>
        </p:blipFill>
        <p:spPr bwMode="auto">
          <a:xfrm>
            <a:off x="479376" y="2479576"/>
            <a:ext cx="2395538" cy="3409950"/>
          </a:xfrm>
          <a:prstGeom prst="rect">
            <a:avLst/>
          </a:prstGeom>
          <a:noFill/>
          <a:ln w="9525">
            <a:noFill/>
            <a:miter lim="800000"/>
            <a:headEnd/>
            <a:tailEnd/>
          </a:ln>
        </p:spPr>
      </p:pic>
      <p:pic>
        <p:nvPicPr>
          <p:cNvPr id="8" name="Picture 1039" descr="Acute hyperinfln COPD">
            <a:extLst>
              <a:ext uri="{FF2B5EF4-FFF2-40B4-BE49-F238E27FC236}">
                <a16:creationId xmlns:a16="http://schemas.microsoft.com/office/drawing/2014/main" id="{A4F1DA81-AFC5-460D-9619-44E8D6AB5805}"/>
              </a:ext>
            </a:extLst>
          </p:cNvPr>
          <p:cNvPicPr>
            <a:picLocks noChangeAspect="1" noChangeArrowheads="1"/>
          </p:cNvPicPr>
          <p:nvPr/>
        </p:nvPicPr>
        <p:blipFill>
          <a:blip r:embed="rId7">
            <a:lum bright="12000"/>
            <a:grayscl/>
          </a:blip>
          <a:srcRect l="7407" t="22443" r="16533" b="14583"/>
          <a:stretch>
            <a:fillRect/>
          </a:stretch>
        </p:blipFill>
        <p:spPr bwMode="auto">
          <a:xfrm>
            <a:off x="1847528" y="1412776"/>
            <a:ext cx="2414587" cy="2667000"/>
          </a:xfrm>
          <a:prstGeom prst="rect">
            <a:avLst/>
          </a:prstGeom>
          <a:noFill/>
          <a:ln w="19050">
            <a:solidFill>
              <a:schemeClr val="accent2"/>
            </a:solidFill>
            <a:miter lim="800000"/>
            <a:headEnd/>
            <a:tailEnd/>
          </a:ln>
        </p:spPr>
      </p:pic>
      <p:pic>
        <p:nvPicPr>
          <p:cNvPr id="9" name="Picture 1054" descr="1097COPDCT">
            <a:extLst>
              <a:ext uri="{FF2B5EF4-FFF2-40B4-BE49-F238E27FC236}">
                <a16:creationId xmlns:a16="http://schemas.microsoft.com/office/drawing/2014/main" id="{78FD57CB-9B44-4244-9D31-1DB72829999D}"/>
              </a:ext>
            </a:extLst>
          </p:cNvPr>
          <p:cNvPicPr>
            <a:picLocks noChangeAspect="1" noChangeArrowheads="1"/>
          </p:cNvPicPr>
          <p:nvPr/>
        </p:nvPicPr>
        <p:blipFill>
          <a:blip r:embed="rId8"/>
          <a:srcRect l="14000" t="14832" r="8000" b="9695"/>
          <a:stretch>
            <a:fillRect/>
          </a:stretch>
        </p:blipFill>
        <p:spPr bwMode="auto">
          <a:xfrm>
            <a:off x="2927648" y="4079776"/>
            <a:ext cx="2873521" cy="2209800"/>
          </a:xfrm>
          <a:prstGeom prst="rect">
            <a:avLst/>
          </a:prstGeom>
          <a:noFill/>
          <a:ln w="9525">
            <a:noFill/>
            <a:miter lim="800000"/>
            <a:headEnd/>
            <a:tailEnd/>
          </a:ln>
        </p:spPr>
      </p:pic>
      <p:pic>
        <p:nvPicPr>
          <p:cNvPr id="10" name="Picture 6" descr="Image result for nocturnal desaturation">
            <a:hlinkClick r:id="rId9"/>
            <a:extLst>
              <a:ext uri="{FF2B5EF4-FFF2-40B4-BE49-F238E27FC236}">
                <a16:creationId xmlns:a16="http://schemas.microsoft.com/office/drawing/2014/main" id="{A0A6E251-E8F9-42E7-9DE7-697F5F0DDFE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4738" b="32519"/>
          <a:stretch/>
        </p:blipFill>
        <p:spPr bwMode="auto">
          <a:xfrm>
            <a:off x="4557735" y="1412776"/>
            <a:ext cx="2928941" cy="351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652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9CCC-F759-4147-B0A5-9BFE250F7181}"/>
              </a:ext>
            </a:extLst>
          </p:cNvPr>
          <p:cNvSpPr>
            <a:spLocks noGrp="1"/>
          </p:cNvSpPr>
          <p:nvPr>
            <p:ph type="title"/>
          </p:nvPr>
        </p:nvSpPr>
        <p:spPr/>
        <p:txBody>
          <a:bodyPr/>
          <a:lstStyle/>
          <a:p>
            <a:r>
              <a:rPr lang="en-US" dirty="0"/>
              <a:t>WHO Group 3 PH due to lung disease / hypoxemia</a:t>
            </a:r>
          </a:p>
        </p:txBody>
      </p:sp>
      <p:sp>
        <p:nvSpPr>
          <p:cNvPr id="3" name="Content Placeholder 2">
            <a:extLst>
              <a:ext uri="{FF2B5EF4-FFF2-40B4-BE49-F238E27FC236}">
                <a16:creationId xmlns:a16="http://schemas.microsoft.com/office/drawing/2014/main" id="{4F6A217B-108B-4DF0-9DDB-39CFEBE6ABAF}"/>
              </a:ext>
            </a:extLst>
          </p:cNvPr>
          <p:cNvSpPr>
            <a:spLocks noGrp="1"/>
          </p:cNvSpPr>
          <p:nvPr>
            <p:ph idx="1"/>
          </p:nvPr>
        </p:nvSpPr>
        <p:spPr/>
        <p:txBody>
          <a:bodyPr/>
          <a:lstStyle/>
          <a:p>
            <a:pPr marL="0" indent="0">
              <a:spcAft>
                <a:spcPts val="600"/>
              </a:spcAft>
              <a:buNone/>
            </a:pPr>
            <a:r>
              <a:rPr lang="en-US" b="1" dirty="0"/>
              <a:t>Diagnosis / Management</a:t>
            </a:r>
          </a:p>
          <a:p>
            <a:pPr lvl="1">
              <a:spcAft>
                <a:spcPts val="600"/>
              </a:spcAft>
            </a:pPr>
            <a:r>
              <a:rPr lang="en-US" sz="2800" dirty="0"/>
              <a:t>Disproportionate dyspnea, edema </a:t>
            </a:r>
          </a:p>
          <a:p>
            <a:pPr lvl="1">
              <a:spcAft>
                <a:spcPts val="600"/>
              </a:spcAft>
            </a:pPr>
            <a:r>
              <a:rPr lang="en-US" sz="2800" dirty="0"/>
              <a:t>Echo identification of PH and/or RV failure</a:t>
            </a:r>
          </a:p>
          <a:p>
            <a:pPr lvl="1">
              <a:spcAft>
                <a:spcPts val="600"/>
              </a:spcAft>
            </a:pPr>
            <a:r>
              <a:rPr lang="en-US" sz="2800" dirty="0"/>
              <a:t>Optimal lung disease management</a:t>
            </a:r>
          </a:p>
          <a:p>
            <a:pPr lvl="2">
              <a:spcAft>
                <a:spcPts val="600"/>
              </a:spcAft>
            </a:pPr>
            <a:r>
              <a:rPr lang="en-US" sz="2400" dirty="0"/>
              <a:t>Hypoxemia (</a:t>
            </a:r>
            <a:r>
              <a:rPr lang="en-US" dirty="0"/>
              <a:t>r</a:t>
            </a:r>
            <a:r>
              <a:rPr lang="en-US" sz="2000" dirty="0"/>
              <a:t>esting, exertional, nocturnal </a:t>
            </a:r>
            <a:r>
              <a:rPr lang="en-US" sz="2000" dirty="0" err="1"/>
              <a:t>eg.</a:t>
            </a:r>
            <a:r>
              <a:rPr lang="en-US" sz="2000" dirty="0"/>
              <a:t> sleep apnea) </a:t>
            </a:r>
          </a:p>
          <a:p>
            <a:pPr lvl="1">
              <a:spcAft>
                <a:spcPts val="600"/>
              </a:spcAft>
            </a:pPr>
            <a:r>
              <a:rPr lang="en-US" sz="2800" dirty="0"/>
              <a:t>Assess / treat contributing causes</a:t>
            </a:r>
          </a:p>
          <a:p>
            <a:pPr lvl="2">
              <a:spcAft>
                <a:spcPts val="600"/>
              </a:spcAft>
            </a:pPr>
            <a:r>
              <a:rPr lang="en-US" sz="2400" dirty="0"/>
              <a:t>Identify and Rx pulmonary embolism</a:t>
            </a:r>
          </a:p>
          <a:p>
            <a:pPr lvl="2">
              <a:spcAft>
                <a:spcPts val="600"/>
              </a:spcAft>
            </a:pPr>
            <a:r>
              <a:rPr lang="en-US" sz="2400" dirty="0"/>
              <a:t>Identify and Rx underlying heart disease / fluid overload</a:t>
            </a:r>
          </a:p>
          <a:p>
            <a:endParaRPr lang="en-US" dirty="0"/>
          </a:p>
        </p:txBody>
      </p:sp>
    </p:spTree>
    <p:extLst>
      <p:ext uri="{BB962C8B-B14F-4D97-AF65-F5344CB8AC3E}">
        <p14:creationId xmlns:p14="http://schemas.microsoft.com/office/powerpoint/2010/main" val="748993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673-7111-485D-93FF-F92577DBA6C5}"/>
              </a:ext>
            </a:extLst>
          </p:cNvPr>
          <p:cNvSpPr>
            <a:spLocks noGrp="1"/>
          </p:cNvSpPr>
          <p:nvPr>
            <p:ph type="title"/>
          </p:nvPr>
        </p:nvSpPr>
        <p:spPr/>
        <p:txBody>
          <a:bodyPr>
            <a:normAutofit fontScale="90000"/>
          </a:bodyPr>
          <a:lstStyle/>
          <a:p>
            <a:r>
              <a:rPr lang="en-US" dirty="0"/>
              <a:t>Management: </a:t>
            </a:r>
            <a:br>
              <a:rPr lang="en-US" dirty="0"/>
            </a:br>
            <a:r>
              <a:rPr lang="en-US" dirty="0"/>
              <a:t>WHO Group 3 PH due to lung disease / hypoxemia</a:t>
            </a:r>
          </a:p>
        </p:txBody>
      </p:sp>
      <p:sp>
        <p:nvSpPr>
          <p:cNvPr id="3" name="Content Placeholder 2">
            <a:extLst>
              <a:ext uri="{FF2B5EF4-FFF2-40B4-BE49-F238E27FC236}">
                <a16:creationId xmlns:a16="http://schemas.microsoft.com/office/drawing/2014/main" id="{FD8620D5-98DD-4F58-AA9D-F500AC70AB39}"/>
              </a:ext>
            </a:extLst>
          </p:cNvPr>
          <p:cNvSpPr>
            <a:spLocks noGrp="1"/>
          </p:cNvSpPr>
          <p:nvPr>
            <p:ph idx="1"/>
          </p:nvPr>
        </p:nvSpPr>
        <p:spPr>
          <a:xfrm>
            <a:off x="695400" y="1772816"/>
            <a:ext cx="10801200" cy="4404147"/>
          </a:xfrm>
        </p:spPr>
        <p:txBody>
          <a:bodyPr>
            <a:normAutofit/>
          </a:bodyPr>
          <a:lstStyle/>
          <a:p>
            <a:pPr marL="0" lvl="0" indent="0">
              <a:lnSpc>
                <a:spcPct val="100000"/>
              </a:lnSpc>
              <a:buNone/>
            </a:pPr>
            <a:r>
              <a:rPr lang="en-CA" b="1" i="1" dirty="0"/>
              <a:t>Mild-moderate PH / absence of RV failure: </a:t>
            </a:r>
          </a:p>
          <a:p>
            <a:pPr marL="514350" lvl="0" indent="-514350">
              <a:lnSpc>
                <a:spcPct val="100000"/>
              </a:lnSpc>
              <a:buAutoNum type="arabicPeriod"/>
            </a:pPr>
            <a:r>
              <a:rPr lang="en-CA" dirty="0"/>
              <a:t>We </a:t>
            </a:r>
            <a:r>
              <a:rPr lang="en-US" dirty="0"/>
              <a:t>recommend against routine RHC and against the use of PAH-targeted therapy</a:t>
            </a:r>
          </a:p>
          <a:p>
            <a:pPr marL="0" lvl="0" indent="0">
              <a:lnSpc>
                <a:spcPct val="100000"/>
              </a:lnSpc>
              <a:spcAft>
                <a:spcPts val="1800"/>
              </a:spcAft>
              <a:buNone/>
            </a:pPr>
            <a:r>
              <a:rPr lang="en-US" dirty="0"/>
              <a:t>       </a:t>
            </a:r>
            <a:r>
              <a:rPr lang="en-US" sz="2400" i="1" dirty="0"/>
              <a:t>Strong Recommendation, Moderate-Quality Evidence</a:t>
            </a:r>
          </a:p>
          <a:p>
            <a:pPr marL="0" lvl="0" indent="0">
              <a:lnSpc>
                <a:spcPct val="100000"/>
              </a:lnSpc>
              <a:buNone/>
            </a:pPr>
            <a:r>
              <a:rPr lang="en-US" b="1" i="1" dirty="0"/>
              <a:t>Moderate-severe PH and/or RV failure:</a:t>
            </a:r>
          </a:p>
          <a:p>
            <a:pPr marL="514350" lvl="0" indent="-514350">
              <a:lnSpc>
                <a:spcPct val="100000"/>
              </a:lnSpc>
              <a:buFont typeface="+mj-lt"/>
              <a:buAutoNum type="arabicPeriod" startAt="2"/>
            </a:pPr>
            <a:r>
              <a:rPr lang="en-CA" dirty="0"/>
              <a:t>We suggest referral to a PH centre</a:t>
            </a:r>
            <a:endParaRPr lang="en-US" dirty="0"/>
          </a:p>
          <a:p>
            <a:pPr marL="457200" lvl="1" indent="0">
              <a:lnSpc>
                <a:spcPct val="100000"/>
              </a:lnSpc>
              <a:buNone/>
            </a:pPr>
            <a:r>
              <a:rPr lang="en-US" i="1" dirty="0"/>
              <a:t>   Strong Recommendation, Low-Quality Evidence</a:t>
            </a:r>
            <a:endParaRPr lang="en-CA" dirty="0"/>
          </a:p>
          <a:p>
            <a:endParaRPr lang="en-US" dirty="0"/>
          </a:p>
        </p:txBody>
      </p:sp>
      <p:sp>
        <p:nvSpPr>
          <p:cNvPr id="6" name="TextBox 5">
            <a:extLst>
              <a:ext uri="{FF2B5EF4-FFF2-40B4-BE49-F238E27FC236}">
                <a16:creationId xmlns:a16="http://schemas.microsoft.com/office/drawing/2014/main" id="{F2792E96-8EB5-4E58-8EEF-84349EACE812}"/>
              </a:ext>
            </a:extLst>
          </p:cNvPr>
          <p:cNvSpPr txBox="1"/>
          <p:nvPr/>
        </p:nvSpPr>
        <p:spPr>
          <a:xfrm>
            <a:off x="695400" y="5929535"/>
            <a:ext cx="5631323" cy="307777"/>
          </a:xfrm>
          <a:prstGeom prst="rect">
            <a:avLst/>
          </a:prstGeom>
          <a:noFill/>
        </p:spPr>
        <p:txBody>
          <a:bodyPr wrap="square" rtlCol="0">
            <a:spAutoFit/>
          </a:bodyPr>
          <a:lstStyle/>
          <a:p>
            <a:r>
              <a:rPr lang="fr-FR" sz="1400" dirty="0">
                <a:latin typeface="Arial Nova Cond" panose="020B0506020202020204" pitchFamily="34" charset="0"/>
              </a:rPr>
              <a:t>N Hirani et al / CCS - CTS, CJC 2020</a:t>
            </a:r>
          </a:p>
        </p:txBody>
      </p:sp>
    </p:spTree>
    <p:extLst>
      <p:ext uri="{BB962C8B-B14F-4D97-AF65-F5344CB8AC3E}">
        <p14:creationId xmlns:p14="http://schemas.microsoft.com/office/powerpoint/2010/main" val="2918926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696F-3635-42F5-BD5C-6FDEA3AA88D6}"/>
              </a:ext>
            </a:extLst>
          </p:cNvPr>
          <p:cNvSpPr>
            <a:spLocks noGrp="1"/>
          </p:cNvSpPr>
          <p:nvPr>
            <p:ph type="title"/>
          </p:nvPr>
        </p:nvSpPr>
        <p:spPr/>
        <p:txBody>
          <a:bodyPr/>
          <a:lstStyle/>
          <a:p>
            <a:r>
              <a:rPr lang="en-US" dirty="0"/>
              <a:t>WHO Group 4 chronic thromboembolic PH (CTEPH)</a:t>
            </a:r>
          </a:p>
        </p:txBody>
      </p:sp>
      <p:sp>
        <p:nvSpPr>
          <p:cNvPr id="3" name="Content Placeholder 2">
            <a:extLst>
              <a:ext uri="{FF2B5EF4-FFF2-40B4-BE49-F238E27FC236}">
                <a16:creationId xmlns:a16="http://schemas.microsoft.com/office/drawing/2014/main" id="{82028F3F-339D-4B9A-BDEA-0892A5B32F02}"/>
              </a:ext>
            </a:extLst>
          </p:cNvPr>
          <p:cNvSpPr>
            <a:spLocks noGrp="1"/>
          </p:cNvSpPr>
          <p:nvPr>
            <p:ph idx="1"/>
          </p:nvPr>
        </p:nvSpPr>
        <p:spPr>
          <a:xfrm>
            <a:off x="695400" y="1484784"/>
            <a:ext cx="7344816" cy="4692179"/>
          </a:xfrm>
        </p:spPr>
        <p:txBody>
          <a:bodyPr>
            <a:normAutofit/>
          </a:bodyPr>
          <a:lstStyle/>
          <a:p>
            <a:pPr marL="0" indent="0">
              <a:spcAft>
                <a:spcPts val="600"/>
              </a:spcAft>
              <a:buNone/>
            </a:pPr>
            <a:r>
              <a:rPr lang="en-US" b="1" i="1" dirty="0"/>
              <a:t>The most important cause of PH</a:t>
            </a:r>
          </a:p>
          <a:p>
            <a:pPr lvl="1">
              <a:spcAft>
                <a:spcPts val="600"/>
              </a:spcAft>
            </a:pPr>
            <a:r>
              <a:rPr lang="en-US" sz="2800" dirty="0"/>
              <a:t>A common cause of PH which is frequently curable</a:t>
            </a:r>
          </a:p>
          <a:p>
            <a:pPr lvl="1">
              <a:spcAft>
                <a:spcPts val="600"/>
              </a:spcAft>
            </a:pPr>
            <a:r>
              <a:rPr lang="en-US" sz="2800" dirty="0"/>
              <a:t>Established diagnostic work-up </a:t>
            </a:r>
          </a:p>
          <a:p>
            <a:pPr lvl="1">
              <a:spcAft>
                <a:spcPts val="600"/>
              </a:spcAft>
            </a:pPr>
            <a:r>
              <a:rPr lang="en-US" sz="2800" dirty="0"/>
              <a:t>Available, effective treatment options </a:t>
            </a:r>
          </a:p>
          <a:p>
            <a:pPr lvl="2">
              <a:spcAft>
                <a:spcPts val="600"/>
              </a:spcAft>
            </a:pPr>
            <a:r>
              <a:rPr lang="en-US" sz="2400" dirty="0"/>
              <a:t>Anticoagulation </a:t>
            </a:r>
          </a:p>
          <a:p>
            <a:pPr lvl="2">
              <a:spcAft>
                <a:spcPts val="600"/>
              </a:spcAft>
            </a:pPr>
            <a:r>
              <a:rPr lang="en-US" sz="2400" dirty="0"/>
              <a:t>PEA/Pulmonary endarterectomy surgery </a:t>
            </a:r>
          </a:p>
          <a:p>
            <a:pPr lvl="2">
              <a:spcAft>
                <a:spcPts val="600"/>
              </a:spcAft>
            </a:pPr>
            <a:r>
              <a:rPr lang="en-US" sz="2400" dirty="0"/>
              <a:t>PH-specific medical therapy</a:t>
            </a:r>
          </a:p>
          <a:p>
            <a:pPr lvl="2">
              <a:spcAft>
                <a:spcPts val="600"/>
              </a:spcAft>
            </a:pPr>
            <a:r>
              <a:rPr lang="en-US" sz="2400" dirty="0"/>
              <a:t>Balloon pulmonary angioplasty (BPA) </a:t>
            </a:r>
          </a:p>
          <a:p>
            <a:pPr marL="0" indent="0">
              <a:buNone/>
            </a:pPr>
            <a:endParaRPr lang="en-US" b="1" i="1" dirty="0"/>
          </a:p>
        </p:txBody>
      </p:sp>
      <p:pic>
        <p:nvPicPr>
          <p:cNvPr id="4" name="Picture 3">
            <a:extLst>
              <a:ext uri="{FF2B5EF4-FFF2-40B4-BE49-F238E27FC236}">
                <a16:creationId xmlns:a16="http://schemas.microsoft.com/office/drawing/2014/main" id="{D5AD3E4A-480C-48E9-82FE-DD38EE30B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1306392"/>
            <a:ext cx="2859949" cy="3196131"/>
          </a:xfrm>
          <a:prstGeom prst="rect">
            <a:avLst/>
          </a:prstGeom>
          <a:noFill/>
          <a:ln w="9525">
            <a:solidFill>
              <a:srgbClr val="0F102F"/>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descr="PEA specimen.jpg">
            <a:extLst>
              <a:ext uri="{FF2B5EF4-FFF2-40B4-BE49-F238E27FC236}">
                <a16:creationId xmlns:a16="http://schemas.microsoft.com/office/drawing/2014/main" id="{C18B898E-9944-4095-965F-B55A7A0A8EE8}"/>
              </a:ext>
            </a:extLst>
          </p:cNvPr>
          <p:cNvPicPr>
            <a:picLocks noChangeAspect="1"/>
          </p:cNvPicPr>
          <p:nvPr/>
        </p:nvPicPr>
        <p:blipFill>
          <a:blip r:embed="rId4"/>
          <a:stretch>
            <a:fillRect/>
          </a:stretch>
        </p:blipFill>
        <p:spPr bwMode="auto">
          <a:xfrm>
            <a:off x="9020030" y="4224115"/>
            <a:ext cx="2906308" cy="1948085"/>
          </a:xfrm>
          <a:prstGeom prst="rect">
            <a:avLst/>
          </a:prstGeom>
          <a:noFill/>
          <a:ln w="12700">
            <a:noFill/>
            <a:miter lim="800000"/>
            <a:headEnd/>
            <a:tailEnd/>
          </a:ln>
          <a:effectLst/>
        </p:spPr>
      </p:pic>
    </p:spTree>
    <p:extLst>
      <p:ext uri="{BB962C8B-B14F-4D97-AF65-F5344CB8AC3E}">
        <p14:creationId xmlns:p14="http://schemas.microsoft.com/office/powerpoint/2010/main" val="601689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CF81-FCA6-4857-BAE2-FBEA4D119521}"/>
              </a:ext>
            </a:extLst>
          </p:cNvPr>
          <p:cNvSpPr>
            <a:spLocks noGrp="1"/>
          </p:cNvSpPr>
          <p:nvPr>
            <p:ph type="title"/>
          </p:nvPr>
        </p:nvSpPr>
        <p:spPr/>
        <p:txBody>
          <a:bodyPr/>
          <a:lstStyle/>
          <a:p>
            <a:r>
              <a:rPr lang="en-US" dirty="0"/>
              <a:t>Nuclear V/Q lung scan</a:t>
            </a:r>
          </a:p>
        </p:txBody>
      </p:sp>
      <p:sp>
        <p:nvSpPr>
          <p:cNvPr id="3" name="Content Placeholder 2">
            <a:extLst>
              <a:ext uri="{FF2B5EF4-FFF2-40B4-BE49-F238E27FC236}">
                <a16:creationId xmlns:a16="http://schemas.microsoft.com/office/drawing/2014/main" id="{1D21A894-CC99-4D1A-8174-919398067421}"/>
              </a:ext>
            </a:extLst>
          </p:cNvPr>
          <p:cNvSpPr>
            <a:spLocks noGrp="1"/>
          </p:cNvSpPr>
          <p:nvPr>
            <p:ph idx="1"/>
          </p:nvPr>
        </p:nvSpPr>
        <p:spPr/>
        <p:txBody>
          <a:bodyPr/>
          <a:lstStyle/>
          <a:p>
            <a:pPr marL="0" indent="0">
              <a:buNone/>
            </a:pPr>
            <a:r>
              <a:rPr lang="en-US" b="1" dirty="0"/>
              <a:t>CTEPH</a:t>
            </a:r>
          </a:p>
        </p:txBody>
      </p:sp>
      <p:pic>
        <p:nvPicPr>
          <p:cNvPr id="4" name="Picture 2" descr="Image result for cteph v/q lung scan">
            <a:extLst>
              <a:ext uri="{FF2B5EF4-FFF2-40B4-BE49-F238E27FC236}">
                <a16:creationId xmlns:a16="http://schemas.microsoft.com/office/drawing/2014/main" id="{581A903F-B9C0-4D9D-84B0-F29F9E5C3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641" y="1988840"/>
            <a:ext cx="8548718" cy="427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21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CT1">
            <a:extLst>
              <a:ext uri="{FF2B5EF4-FFF2-40B4-BE49-F238E27FC236}">
                <a16:creationId xmlns:a16="http://schemas.microsoft.com/office/drawing/2014/main" id="{6D33221D-D989-4BCC-A854-84A4F7D814B7}"/>
              </a:ext>
            </a:extLst>
          </p:cNvPr>
          <p:cNvPicPr>
            <a:picLocks noChangeAspect="1" noChangeArrowheads="1"/>
          </p:cNvPicPr>
          <p:nvPr/>
        </p:nvPicPr>
        <p:blipFill>
          <a:blip r:embed="rId3"/>
          <a:srcRect t="3336" b="2155"/>
          <a:stretch>
            <a:fillRect/>
          </a:stretch>
        </p:blipFill>
        <p:spPr bwMode="auto">
          <a:xfrm>
            <a:off x="3124200" y="228600"/>
            <a:ext cx="6059488" cy="6477000"/>
          </a:xfrm>
          <a:prstGeom prst="rect">
            <a:avLst/>
          </a:prstGeom>
          <a:noFill/>
          <a:ln w="9525">
            <a:noFill/>
            <a:miter lim="800000"/>
            <a:headEnd/>
            <a:tailEnd/>
          </a:ln>
        </p:spPr>
      </p:pic>
    </p:spTree>
    <p:extLst>
      <p:ext uri="{BB962C8B-B14F-4D97-AF65-F5344CB8AC3E}">
        <p14:creationId xmlns:p14="http://schemas.microsoft.com/office/powerpoint/2010/main" val="81282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696F-3635-42F5-BD5C-6FDEA3AA88D6}"/>
              </a:ext>
            </a:extLst>
          </p:cNvPr>
          <p:cNvSpPr>
            <a:spLocks noGrp="1"/>
          </p:cNvSpPr>
          <p:nvPr>
            <p:ph type="title"/>
          </p:nvPr>
        </p:nvSpPr>
        <p:spPr/>
        <p:txBody>
          <a:bodyPr>
            <a:normAutofit fontScale="90000"/>
          </a:bodyPr>
          <a:lstStyle/>
          <a:p>
            <a:r>
              <a:rPr lang="en-US" dirty="0"/>
              <a:t>WHO Group 4 CTEPH can be cured by pulmonary endarterectomy</a:t>
            </a:r>
          </a:p>
        </p:txBody>
      </p:sp>
      <p:pic>
        <p:nvPicPr>
          <p:cNvPr id="4" name="Picture 3">
            <a:extLst>
              <a:ext uri="{FF2B5EF4-FFF2-40B4-BE49-F238E27FC236}">
                <a16:creationId xmlns:a16="http://schemas.microsoft.com/office/drawing/2014/main" id="{76681008-F493-4C03-A039-902E0D760E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3647728" y="1412776"/>
            <a:ext cx="4680520" cy="4772110"/>
          </a:xfrm>
          <a:prstGeom prst="rect">
            <a:avLst/>
          </a:prstGeom>
        </p:spPr>
      </p:pic>
    </p:spTree>
    <p:extLst>
      <p:ext uri="{BB962C8B-B14F-4D97-AF65-F5344CB8AC3E}">
        <p14:creationId xmlns:p14="http://schemas.microsoft.com/office/powerpoint/2010/main" val="742901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clot">
            <a:extLst>
              <a:ext uri="{FF2B5EF4-FFF2-40B4-BE49-F238E27FC236}">
                <a16:creationId xmlns:a16="http://schemas.microsoft.com/office/drawing/2014/main" id="{6167C4A9-86F9-4F31-A85A-58172C7A580A}"/>
              </a:ext>
            </a:extLst>
          </p:cNvPr>
          <p:cNvPicPr>
            <a:picLocks noChangeAspect="1" noChangeArrowheads="1"/>
          </p:cNvPicPr>
          <p:nvPr/>
        </p:nvPicPr>
        <p:blipFill>
          <a:blip r:embed="rId3"/>
          <a:srcRect/>
          <a:stretch>
            <a:fillRect/>
          </a:stretch>
        </p:blipFill>
        <p:spPr bwMode="auto">
          <a:xfrm>
            <a:off x="2667000" y="152401"/>
            <a:ext cx="7086600" cy="6488113"/>
          </a:xfrm>
          <a:prstGeom prst="rect">
            <a:avLst/>
          </a:prstGeom>
          <a:noFill/>
          <a:ln w="9525">
            <a:noFill/>
            <a:miter lim="800000"/>
            <a:headEnd/>
            <a:tailEnd/>
          </a:ln>
        </p:spPr>
      </p:pic>
    </p:spTree>
    <p:extLst>
      <p:ext uri="{BB962C8B-B14F-4D97-AF65-F5344CB8AC3E}">
        <p14:creationId xmlns:p14="http://schemas.microsoft.com/office/powerpoint/2010/main" val="411247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9CCC-F759-4147-B0A5-9BFE250F7181}"/>
              </a:ext>
            </a:extLst>
          </p:cNvPr>
          <p:cNvSpPr>
            <a:spLocks noGrp="1"/>
          </p:cNvSpPr>
          <p:nvPr>
            <p:ph type="title"/>
          </p:nvPr>
        </p:nvSpPr>
        <p:spPr/>
        <p:txBody>
          <a:bodyPr/>
          <a:lstStyle/>
          <a:p>
            <a:r>
              <a:rPr lang="en-US" dirty="0"/>
              <a:t>PEA surgery: outcome</a:t>
            </a:r>
          </a:p>
        </p:txBody>
      </p:sp>
      <p:pic>
        <p:nvPicPr>
          <p:cNvPr id="4" name="Picture 3">
            <a:extLst>
              <a:ext uri="{FF2B5EF4-FFF2-40B4-BE49-F238E27FC236}">
                <a16:creationId xmlns:a16="http://schemas.microsoft.com/office/drawing/2014/main" id="{1D5B534F-0950-4872-B035-CCC480E5B6AE}"/>
              </a:ext>
            </a:extLst>
          </p:cNvPr>
          <p:cNvPicPr>
            <a:picLocks noChangeAspect="1"/>
          </p:cNvPicPr>
          <p:nvPr/>
        </p:nvPicPr>
        <p:blipFill>
          <a:blip r:embed="rId3"/>
          <a:stretch>
            <a:fillRect/>
          </a:stretch>
        </p:blipFill>
        <p:spPr>
          <a:xfrm>
            <a:off x="2895600" y="1219200"/>
            <a:ext cx="6152728" cy="4886009"/>
          </a:xfrm>
          <a:prstGeom prst="rect">
            <a:avLst/>
          </a:prstGeom>
        </p:spPr>
      </p:pic>
      <p:sp>
        <p:nvSpPr>
          <p:cNvPr id="5" name="TextBox 4">
            <a:extLst>
              <a:ext uri="{FF2B5EF4-FFF2-40B4-BE49-F238E27FC236}">
                <a16:creationId xmlns:a16="http://schemas.microsoft.com/office/drawing/2014/main" id="{1BB37536-028A-40E1-B59A-F26F3811EAA2}"/>
              </a:ext>
            </a:extLst>
          </p:cNvPr>
          <p:cNvSpPr txBox="1"/>
          <p:nvPr/>
        </p:nvSpPr>
        <p:spPr>
          <a:xfrm>
            <a:off x="4361931" y="2514600"/>
            <a:ext cx="2595582" cy="707886"/>
          </a:xfrm>
          <a:prstGeom prst="rect">
            <a:avLst/>
          </a:prstGeom>
          <a:noFill/>
        </p:spPr>
        <p:txBody>
          <a:bodyPr wrap="none" rtlCol="0">
            <a:spAutoFit/>
          </a:bodyPr>
          <a:lstStyle/>
          <a:p>
            <a:pPr>
              <a:spcBef>
                <a:spcPts val="0"/>
              </a:spcBef>
            </a:pPr>
            <a:r>
              <a:rPr lang="en-US" sz="2000" dirty="0">
                <a:solidFill>
                  <a:srgbClr val="000000"/>
                </a:solidFill>
                <a:latin typeface="Arial Nova Cond" panose="020B0506020202020204" pitchFamily="34" charset="0"/>
              </a:rPr>
              <a:t>X – Untreated Historical</a:t>
            </a:r>
          </a:p>
          <a:p>
            <a:pPr>
              <a:spcBef>
                <a:spcPts val="0"/>
              </a:spcBef>
            </a:pPr>
            <a:r>
              <a:rPr lang="en-US" sz="2000" dirty="0">
                <a:solidFill>
                  <a:srgbClr val="000000"/>
                </a:solidFill>
                <a:latin typeface="Arial Nova Cond" panose="020B0506020202020204" pitchFamily="34" charset="0"/>
              </a:rPr>
              <a:t> Survival</a:t>
            </a:r>
          </a:p>
        </p:txBody>
      </p:sp>
      <p:sp>
        <p:nvSpPr>
          <p:cNvPr id="6" name="TextBox 5">
            <a:extLst>
              <a:ext uri="{FF2B5EF4-FFF2-40B4-BE49-F238E27FC236}">
                <a16:creationId xmlns:a16="http://schemas.microsoft.com/office/drawing/2014/main" id="{1CD81203-4476-415E-8AD3-075F131A9608}"/>
              </a:ext>
            </a:extLst>
          </p:cNvPr>
          <p:cNvSpPr txBox="1"/>
          <p:nvPr/>
        </p:nvSpPr>
        <p:spPr>
          <a:xfrm>
            <a:off x="695400" y="5929535"/>
            <a:ext cx="5631323" cy="307777"/>
          </a:xfrm>
          <a:prstGeom prst="rect">
            <a:avLst/>
          </a:prstGeom>
          <a:noFill/>
        </p:spPr>
        <p:txBody>
          <a:bodyPr wrap="square" rtlCol="0">
            <a:spAutoFit/>
          </a:bodyPr>
          <a:lstStyle/>
          <a:p>
            <a:r>
              <a:rPr lang="es-ES" sz="1400" dirty="0">
                <a:latin typeface="Arial Nova Cond" panose="020B0506020202020204" pitchFamily="34" charset="0"/>
              </a:rPr>
              <a:t>M Madani et al / UCSD, Ann </a:t>
            </a:r>
            <a:r>
              <a:rPr lang="es-ES" sz="1400" dirty="0" err="1">
                <a:latin typeface="Arial Nova Cond" panose="020B0506020202020204" pitchFamily="34" charset="0"/>
              </a:rPr>
              <a:t>Thoracic</a:t>
            </a:r>
            <a:r>
              <a:rPr lang="es-ES" sz="1400" dirty="0">
                <a:latin typeface="Arial Nova Cond" panose="020B0506020202020204" pitchFamily="34" charset="0"/>
              </a:rPr>
              <a:t> </a:t>
            </a:r>
            <a:r>
              <a:rPr lang="es-ES" sz="1400" dirty="0" err="1">
                <a:latin typeface="Arial Nova Cond" panose="020B0506020202020204" pitchFamily="34" charset="0"/>
              </a:rPr>
              <a:t>Surg</a:t>
            </a:r>
            <a:r>
              <a:rPr lang="es-ES" sz="1400" dirty="0">
                <a:latin typeface="Arial Nova Cond" panose="020B0506020202020204" pitchFamily="34" charset="0"/>
              </a:rPr>
              <a:t> 2012</a:t>
            </a:r>
          </a:p>
        </p:txBody>
      </p:sp>
    </p:spTree>
    <p:extLst>
      <p:ext uri="{BB962C8B-B14F-4D97-AF65-F5344CB8AC3E}">
        <p14:creationId xmlns:p14="http://schemas.microsoft.com/office/powerpoint/2010/main" val="301280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 and smiling at the camera&#10;&#10;Description automatically generated">
            <a:extLst>
              <a:ext uri="{FF2B5EF4-FFF2-40B4-BE49-F238E27FC236}">
                <a16:creationId xmlns:a16="http://schemas.microsoft.com/office/drawing/2014/main" id="{E839C5C8-B319-4FAC-A6E3-10FB73054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 y="-1"/>
            <a:ext cx="5298705" cy="6309321"/>
          </a:xfrm>
          <a:prstGeom prst="rect">
            <a:avLst/>
          </a:prstGeom>
        </p:spPr>
      </p:pic>
      <p:sp>
        <p:nvSpPr>
          <p:cNvPr id="16" name="Rectangle 15">
            <a:extLst>
              <a:ext uri="{FF2B5EF4-FFF2-40B4-BE49-F238E27FC236}">
                <a16:creationId xmlns:a16="http://schemas.microsoft.com/office/drawing/2014/main" id="{2D2ACB2A-6625-42C5-8DC3-86842DE022BF}"/>
              </a:ext>
            </a:extLst>
          </p:cNvPr>
          <p:cNvSpPr/>
          <p:nvPr/>
        </p:nvSpPr>
        <p:spPr>
          <a:xfrm>
            <a:off x="5317897" y="2061716"/>
            <a:ext cx="6868896" cy="2231380"/>
          </a:xfrm>
          <a:prstGeom prst="rect">
            <a:avLst/>
          </a:prstGeom>
        </p:spPr>
        <p:txBody>
          <a:bodyPr wrap="square">
            <a:spAutoFit/>
          </a:bodyPr>
          <a:lstStyle/>
          <a:p>
            <a:pPr algn="ctr" hangingPunct="1">
              <a:spcAft>
                <a:spcPts val="600"/>
              </a:spcAft>
            </a:pPr>
            <a:r>
              <a:rPr lang="en-US" sz="4000" b="1" kern="1200" dirty="0">
                <a:solidFill>
                  <a:prstClr val="white"/>
                </a:solidFill>
                <a:latin typeface="Arial Nova Cond" panose="020B0506020202020204" pitchFamily="34" charset="0"/>
                <a:ea typeface="+mn-ea"/>
                <a:cs typeface="+mn-cs"/>
              </a:rPr>
              <a:t>Dr. Lisa Mielniczuk</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MD MSc FRCPC</a:t>
            </a:r>
          </a:p>
          <a:p>
            <a:pPr algn="ctr" hangingPunct="1">
              <a:spcAft>
                <a:spcPts val="600"/>
              </a:spcAft>
            </a:pPr>
            <a:r>
              <a:rPr lang="en-CA" sz="2400" b="1" kern="1200" dirty="0">
                <a:solidFill>
                  <a:prstClr val="white"/>
                </a:solidFill>
                <a:latin typeface="Arial Nova Cond" panose="020B0506020202020204" pitchFamily="34" charset="0"/>
                <a:ea typeface="Calibri" panose="020F0502020204030204" pitchFamily="34" charset="0"/>
                <a:cs typeface="Calibri" panose="020F0502020204030204" pitchFamily="34" charset="0"/>
              </a:rPr>
              <a:t>Ottawa ON</a:t>
            </a:r>
          </a:p>
          <a:p>
            <a:pPr hangingPunct="1">
              <a:spcAft>
                <a:spcPts val="600"/>
              </a:spcAft>
            </a:pPr>
            <a:endParaRPr lang="en-US" sz="3600" b="1" kern="1200" dirty="0">
              <a:solidFill>
                <a:prstClr val="white"/>
              </a:solidFill>
              <a:latin typeface="Arial Nova Cond" panose="020B0506020202020204" pitchFamily="34" charset="0"/>
              <a:ea typeface="+mn-ea"/>
              <a:cs typeface="+mn-cs"/>
            </a:endParaRPr>
          </a:p>
        </p:txBody>
      </p:sp>
      <p:sp>
        <p:nvSpPr>
          <p:cNvPr id="17" name="Rectangle 16">
            <a:extLst>
              <a:ext uri="{FF2B5EF4-FFF2-40B4-BE49-F238E27FC236}">
                <a16:creationId xmlns:a16="http://schemas.microsoft.com/office/drawing/2014/main" id="{12230E98-1801-4CA9-9EA8-E76F50EA45B8}"/>
              </a:ext>
            </a:extLst>
          </p:cNvPr>
          <p:cNvSpPr/>
          <p:nvPr/>
        </p:nvSpPr>
        <p:spPr>
          <a:xfrm>
            <a:off x="5926566" y="910461"/>
            <a:ext cx="5667528" cy="646331"/>
          </a:xfrm>
          <a:prstGeom prst="rect">
            <a:avLst/>
          </a:prstGeom>
        </p:spPr>
        <p:txBody>
          <a:bodyPr wrap="square">
            <a:spAutoFit/>
          </a:bodyPr>
          <a:lstStyle/>
          <a:p>
            <a:pPr algn="ctr" hangingPunct="1"/>
            <a:r>
              <a:rPr lang="en-US" sz="3600" b="1" kern="1200" dirty="0">
                <a:solidFill>
                  <a:srgbClr val="FF0000"/>
                </a:solidFill>
                <a:latin typeface="Arial Nova Cond" panose="020B0506020202020204" pitchFamily="34" charset="0"/>
                <a:ea typeface="+mn-ea"/>
                <a:cs typeface="+mn-cs"/>
              </a:rPr>
              <a:t>MODERATOR</a:t>
            </a:r>
            <a:endParaRPr lang="en-CA" sz="3600" b="1" kern="1200" dirty="0">
              <a:solidFill>
                <a:srgbClr val="FF0000"/>
              </a:solidFill>
              <a:latin typeface="Arial Nova Cond" panose="020B0506020202020204" pitchFamily="34" charset="0"/>
              <a:ea typeface="+mn-ea"/>
              <a:cs typeface="+mn-cs"/>
            </a:endParaRPr>
          </a:p>
        </p:txBody>
      </p:sp>
      <p:sp>
        <p:nvSpPr>
          <p:cNvPr id="18" name="Rectangle 17">
            <a:extLst>
              <a:ext uri="{FF2B5EF4-FFF2-40B4-BE49-F238E27FC236}">
                <a16:creationId xmlns:a16="http://schemas.microsoft.com/office/drawing/2014/main" id="{C162B043-1102-4001-B802-6D980A13B375}"/>
              </a:ext>
            </a:extLst>
          </p:cNvPr>
          <p:cNvSpPr/>
          <p:nvPr/>
        </p:nvSpPr>
        <p:spPr>
          <a:xfrm>
            <a:off x="6102920" y="3936882"/>
            <a:ext cx="5667528" cy="2231379"/>
          </a:xfrm>
          <a:prstGeom prst="rect">
            <a:avLst/>
          </a:prstGeom>
        </p:spPr>
        <p:txBody>
          <a:bodyPr vert="horz" lIns="91440" tIns="45720" rIns="91440" bIns="45720" rtlCol="0" anchor="t">
            <a:normAutofit/>
          </a:bodyPr>
          <a:lstStyle/>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Cardiologist and Clinician Investigator, University of Ottawa Heart Institute</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Director, Heart Failure Program</a:t>
            </a:r>
          </a:p>
          <a:p>
            <a:pPr marL="285750" indent="-285750" hangingPunct="1">
              <a:buFont typeface="Arial" panose="020B0604020202020204" pitchFamily="34" charset="0"/>
              <a:buChar char="•"/>
            </a:pPr>
            <a:r>
              <a:rPr lang="en-US" sz="2200" kern="1200" dirty="0">
                <a:solidFill>
                  <a:prstClr val="white"/>
                </a:solidFill>
                <a:latin typeface="Arial Nova Cond"/>
                <a:ea typeface="+mn-ea"/>
                <a:cs typeface="+mn-cs"/>
              </a:rPr>
              <a:t>Medical Director, Pulmonary Hypertension Clinic </a:t>
            </a:r>
          </a:p>
        </p:txBody>
      </p:sp>
    </p:spTree>
    <p:extLst>
      <p:ext uri="{BB962C8B-B14F-4D97-AF65-F5344CB8AC3E}">
        <p14:creationId xmlns:p14="http://schemas.microsoft.com/office/powerpoint/2010/main" val="2474783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696F-3635-42F5-BD5C-6FDEA3AA88D6}"/>
              </a:ext>
            </a:extLst>
          </p:cNvPr>
          <p:cNvSpPr>
            <a:spLocks noGrp="1"/>
          </p:cNvSpPr>
          <p:nvPr>
            <p:ph type="title"/>
          </p:nvPr>
        </p:nvSpPr>
        <p:spPr/>
        <p:txBody>
          <a:bodyPr/>
          <a:lstStyle/>
          <a:p>
            <a:r>
              <a:rPr lang="en-US" dirty="0"/>
              <a:t>CTEPH: a role for PH-targeted medical therapy</a:t>
            </a:r>
          </a:p>
        </p:txBody>
      </p:sp>
      <p:sp>
        <p:nvSpPr>
          <p:cNvPr id="13" name="Oval 6">
            <a:extLst>
              <a:ext uri="{FF2B5EF4-FFF2-40B4-BE49-F238E27FC236}">
                <a16:creationId xmlns:a16="http://schemas.microsoft.com/office/drawing/2014/main" id="{F028A0E7-156D-4D1F-B94E-E6AF4F447C80}"/>
              </a:ext>
            </a:extLst>
          </p:cNvPr>
          <p:cNvSpPr>
            <a:spLocks noChangeArrowheads="1"/>
          </p:cNvSpPr>
          <p:nvPr/>
        </p:nvSpPr>
        <p:spPr bwMode="auto">
          <a:xfrm>
            <a:off x="2208214" y="1911956"/>
            <a:ext cx="3430587" cy="1687890"/>
          </a:xfrm>
          <a:prstGeom prst="ellipse">
            <a:avLst/>
          </a:prstGeom>
          <a:solidFill>
            <a:srgbClr val="F57B49"/>
          </a:solidFill>
          <a:ln>
            <a:noFill/>
          </a:ln>
          <a:effectLst/>
        </p:spPr>
        <p:txBody>
          <a:bodyPr anchor="ctr">
            <a:spAutoFit/>
          </a:bodyPr>
          <a:lstStyle/>
          <a:p>
            <a:pPr marL="0" marR="0" lvl="0" indent="0" algn="ctr" defTabSz="914400" eaLnBrk="1" fontAlgn="base" latinLnBrk="0" hangingPunct="1">
              <a:lnSpc>
                <a:spcPct val="100000"/>
              </a:lnSpc>
              <a:spcBef>
                <a:spcPct val="50000"/>
              </a:spcBef>
              <a:spcAft>
                <a:spcPct val="10000"/>
              </a:spcAft>
              <a:buClr>
                <a:srgbClr val="0F102F"/>
              </a:buClr>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sym typeface="Arial" pitchFamily="34" charset="0"/>
              </a:rPr>
              <a:t>Distal vascular obstruction -  inoperable</a:t>
            </a:r>
          </a:p>
        </p:txBody>
      </p:sp>
      <p:grpSp>
        <p:nvGrpSpPr>
          <p:cNvPr id="14" name="Group 16">
            <a:extLst>
              <a:ext uri="{FF2B5EF4-FFF2-40B4-BE49-F238E27FC236}">
                <a16:creationId xmlns:a16="http://schemas.microsoft.com/office/drawing/2014/main" id="{9D3D0440-CB94-46C0-9618-F5B0452B6DE1}"/>
              </a:ext>
            </a:extLst>
          </p:cNvPr>
          <p:cNvGrpSpPr>
            <a:grpSpLocks/>
          </p:cNvGrpSpPr>
          <p:nvPr/>
        </p:nvGrpSpPr>
        <p:grpSpPr bwMode="auto">
          <a:xfrm>
            <a:off x="2279651" y="3600452"/>
            <a:ext cx="5795963" cy="1570037"/>
            <a:chOff x="476" y="2268"/>
            <a:chExt cx="3651" cy="989"/>
          </a:xfrm>
        </p:grpSpPr>
        <p:sp>
          <p:nvSpPr>
            <p:cNvPr id="15" name="Oval 7">
              <a:extLst>
                <a:ext uri="{FF2B5EF4-FFF2-40B4-BE49-F238E27FC236}">
                  <a16:creationId xmlns:a16="http://schemas.microsoft.com/office/drawing/2014/main" id="{A7B1491F-D57A-4F36-B0B9-D2BAC882BD77}"/>
                </a:ext>
              </a:extLst>
            </p:cNvPr>
            <p:cNvSpPr>
              <a:spLocks noChangeArrowheads="1"/>
            </p:cNvSpPr>
            <p:nvPr/>
          </p:nvSpPr>
          <p:spPr bwMode="auto">
            <a:xfrm>
              <a:off x="476" y="2521"/>
              <a:ext cx="2062" cy="736"/>
            </a:xfrm>
            <a:prstGeom prst="ellipse">
              <a:avLst/>
            </a:prstGeom>
            <a:solidFill>
              <a:srgbClr val="F57B49"/>
            </a:solidFill>
            <a:ln>
              <a:noFill/>
            </a:ln>
            <a:effectLst/>
          </p:spPr>
          <p:txBody>
            <a:bodyPr anchor="ctr">
              <a:spAutoFit/>
            </a:bodyPr>
            <a:lstStyle/>
            <a:p>
              <a:pPr marL="0" marR="0" lvl="0" indent="0" algn="ctr" defTabSz="914400" eaLnBrk="1" fontAlgn="base" latinLnBrk="0" hangingPunct="1">
                <a:lnSpc>
                  <a:spcPct val="100000"/>
                </a:lnSpc>
                <a:spcBef>
                  <a:spcPct val="50000"/>
                </a:spcBef>
                <a:spcAft>
                  <a:spcPct val="10000"/>
                </a:spcAft>
                <a:buClr>
                  <a:srgbClr val="0F102F"/>
                </a:buClr>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sym typeface="Arial" pitchFamily="34" charset="0"/>
                </a:rPr>
                <a:t>Residual </a:t>
              </a:r>
              <a:b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sym typeface="Arial" pitchFamily="34" charset="0"/>
                </a:rPr>
              </a:b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sym typeface="Arial" pitchFamily="34" charset="0"/>
                </a:rPr>
                <a:t>Post-Op PH</a:t>
              </a:r>
            </a:p>
          </p:txBody>
        </p:sp>
        <p:cxnSp>
          <p:nvCxnSpPr>
            <p:cNvPr id="16" name="AutoShape 9">
              <a:extLst>
                <a:ext uri="{FF2B5EF4-FFF2-40B4-BE49-F238E27FC236}">
                  <a16:creationId xmlns:a16="http://schemas.microsoft.com/office/drawing/2014/main" id="{B4849F09-65E0-4327-BB19-72011253070D}"/>
                </a:ext>
              </a:extLst>
            </p:cNvPr>
            <p:cNvCxnSpPr>
              <a:cxnSpLocks noChangeShapeType="1"/>
              <a:stCxn id="17" idx="4"/>
              <a:endCxn id="15" idx="7"/>
            </p:cNvCxnSpPr>
            <p:nvPr/>
          </p:nvCxnSpPr>
          <p:spPr bwMode="auto">
            <a:xfrm flipH="1">
              <a:off x="2236" y="2268"/>
              <a:ext cx="1891" cy="361"/>
            </a:xfrm>
            <a:prstGeom prst="straightConnector1">
              <a:avLst/>
            </a:prstGeom>
            <a:noFill/>
            <a:ln w="57150">
              <a:solidFill>
                <a:srgbClr val="FAFD00"/>
              </a:solidFill>
              <a:round/>
              <a:headEnd/>
              <a:tailEnd type="triangle" w="med" len="med"/>
            </a:ln>
            <a:extLst>
              <a:ext uri="{909E8E84-426E-40DD-AFC4-6F175D3DCCD1}">
                <a14:hiddenFill xmlns:a14="http://schemas.microsoft.com/office/drawing/2010/main">
                  <a:noFill/>
                </a14:hiddenFill>
              </a:ext>
            </a:extLst>
          </p:spPr>
        </p:cxnSp>
      </p:grpSp>
      <p:sp>
        <p:nvSpPr>
          <p:cNvPr id="17" name="Oval 13">
            <a:extLst>
              <a:ext uri="{FF2B5EF4-FFF2-40B4-BE49-F238E27FC236}">
                <a16:creationId xmlns:a16="http://schemas.microsoft.com/office/drawing/2014/main" id="{9B383222-D8DE-4659-8442-1B1CCEC04278}"/>
              </a:ext>
            </a:extLst>
          </p:cNvPr>
          <p:cNvSpPr>
            <a:spLocks noChangeArrowheads="1"/>
          </p:cNvSpPr>
          <p:nvPr/>
        </p:nvSpPr>
        <p:spPr bwMode="auto">
          <a:xfrm>
            <a:off x="6096001" y="1911956"/>
            <a:ext cx="3960813" cy="1687890"/>
          </a:xfrm>
          <a:prstGeom prst="ellipse">
            <a:avLst/>
          </a:prstGeom>
          <a:solidFill>
            <a:srgbClr val="FAFD00"/>
          </a:solidFill>
          <a:ln>
            <a:noFill/>
          </a:ln>
          <a:effectLst/>
        </p:spPr>
        <p:txBody>
          <a:bodyPr anchor="ctr">
            <a:spAutoFit/>
          </a:bodyPr>
          <a:lstStyle/>
          <a:p>
            <a:pPr algn="ctr" fontAlgn="base" hangingPunct="1">
              <a:spcBef>
                <a:spcPct val="50000"/>
              </a:spcBef>
              <a:spcAft>
                <a:spcPct val="10000"/>
              </a:spcAft>
              <a:buClr>
                <a:srgbClr val="0F102F"/>
              </a:buClr>
              <a:defRPr/>
            </a:pPr>
            <a:r>
              <a:rPr lang="en-US" sz="2400" b="1" kern="1200">
                <a:effectLst>
                  <a:outerShdw blurRad="38100" dist="38100" dir="2700000" algn="tl">
                    <a:srgbClr val="FFFFFF"/>
                  </a:outerShdw>
                </a:effectLst>
                <a:latin typeface="Arial" panose="020B0604020202020204" pitchFamily="34" charset="0"/>
                <a:ea typeface="ＭＳ Ｐゴシック" panose="020B0600070205080204" pitchFamily="34" charset="-128"/>
                <a:cs typeface="+mn-cs"/>
                <a:sym typeface="Arial" pitchFamily="34" charset="0"/>
              </a:rPr>
              <a:t>Proximal vascular obstruction surgery eligible</a:t>
            </a:r>
          </a:p>
        </p:txBody>
      </p:sp>
      <p:grpSp>
        <p:nvGrpSpPr>
          <p:cNvPr id="18" name="Group 15">
            <a:extLst>
              <a:ext uri="{FF2B5EF4-FFF2-40B4-BE49-F238E27FC236}">
                <a16:creationId xmlns:a16="http://schemas.microsoft.com/office/drawing/2014/main" id="{FAA07D72-5323-4C0D-AE5D-48514FDD284B}"/>
              </a:ext>
            </a:extLst>
          </p:cNvPr>
          <p:cNvGrpSpPr>
            <a:grpSpLocks/>
          </p:cNvGrpSpPr>
          <p:nvPr/>
        </p:nvGrpSpPr>
        <p:grpSpPr bwMode="auto">
          <a:xfrm>
            <a:off x="6383339" y="3600453"/>
            <a:ext cx="3430587" cy="1379538"/>
            <a:chOff x="3061" y="2268"/>
            <a:chExt cx="2161" cy="869"/>
          </a:xfrm>
        </p:grpSpPr>
        <p:cxnSp>
          <p:nvCxnSpPr>
            <p:cNvPr id="19" name="AutoShape 8">
              <a:extLst>
                <a:ext uri="{FF2B5EF4-FFF2-40B4-BE49-F238E27FC236}">
                  <a16:creationId xmlns:a16="http://schemas.microsoft.com/office/drawing/2014/main" id="{F484D558-4B04-4AEC-9D03-949FD154C4C5}"/>
                </a:ext>
              </a:extLst>
            </p:cNvPr>
            <p:cNvCxnSpPr>
              <a:cxnSpLocks noChangeShapeType="1"/>
              <a:stCxn id="17" idx="4"/>
              <a:endCxn id="20" idx="0"/>
            </p:cNvCxnSpPr>
            <p:nvPr/>
          </p:nvCxnSpPr>
          <p:spPr bwMode="auto">
            <a:xfrm>
              <a:off x="4128" y="2268"/>
              <a:ext cx="14" cy="460"/>
            </a:xfrm>
            <a:prstGeom prst="straightConnector1">
              <a:avLst/>
            </a:prstGeom>
            <a:noFill/>
            <a:ln w="57150">
              <a:solidFill>
                <a:srgbClr val="FAFD00"/>
              </a:solidFill>
              <a:round/>
              <a:headEnd/>
              <a:tailEnd type="triangle" w="med" len="med"/>
            </a:ln>
            <a:extLst>
              <a:ext uri="{909E8E84-426E-40DD-AFC4-6F175D3DCCD1}">
                <a14:hiddenFill xmlns:a14="http://schemas.microsoft.com/office/drawing/2010/main">
                  <a:noFill/>
                </a14:hiddenFill>
              </a:ext>
            </a:extLst>
          </p:spPr>
        </p:cxnSp>
        <p:sp>
          <p:nvSpPr>
            <p:cNvPr id="20" name="Oval 14">
              <a:extLst>
                <a:ext uri="{FF2B5EF4-FFF2-40B4-BE49-F238E27FC236}">
                  <a16:creationId xmlns:a16="http://schemas.microsoft.com/office/drawing/2014/main" id="{94D3C9B5-F5B9-4FBC-9FAA-B759F2B1818A}"/>
                </a:ext>
              </a:extLst>
            </p:cNvPr>
            <p:cNvSpPr>
              <a:spLocks noChangeArrowheads="1"/>
            </p:cNvSpPr>
            <p:nvPr/>
          </p:nvSpPr>
          <p:spPr bwMode="auto">
            <a:xfrm>
              <a:off x="3061" y="2728"/>
              <a:ext cx="2161" cy="409"/>
            </a:xfrm>
            <a:prstGeom prst="ellipse">
              <a:avLst/>
            </a:prstGeom>
            <a:solidFill>
              <a:srgbClr val="00B7A5"/>
            </a:solidFill>
            <a:ln>
              <a:noFill/>
            </a:ln>
            <a:effectLst/>
          </p:spPr>
          <p:txBody>
            <a:bodyPr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50000"/>
                </a:spcBef>
                <a:spcAft>
                  <a:spcPct val="10000"/>
                </a:spcAft>
                <a:buClr>
                  <a:srgbClr val="FFFFFF"/>
                </a:buClr>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sym typeface="Arial" panose="020B0604020202020204" pitchFamily="34" charset="0"/>
                </a:rPr>
                <a:t>‘Cured’</a:t>
              </a:r>
            </a:p>
          </p:txBody>
        </p:sp>
      </p:grpSp>
      <p:sp>
        <p:nvSpPr>
          <p:cNvPr id="12" name="Rectangle 17">
            <a:extLst>
              <a:ext uri="{FF2B5EF4-FFF2-40B4-BE49-F238E27FC236}">
                <a16:creationId xmlns:a16="http://schemas.microsoft.com/office/drawing/2014/main" id="{E3D927A8-F874-4AE7-A5E4-E892FE189509}"/>
              </a:ext>
            </a:extLst>
          </p:cNvPr>
          <p:cNvSpPr>
            <a:spLocks noChangeArrowheads="1"/>
          </p:cNvSpPr>
          <p:nvPr/>
        </p:nvSpPr>
        <p:spPr bwMode="auto">
          <a:xfrm>
            <a:off x="1846262" y="1628800"/>
            <a:ext cx="4249738" cy="4536504"/>
          </a:xfrm>
          <a:prstGeom prst="rect">
            <a:avLst/>
          </a:prstGeom>
          <a:noFill/>
          <a:ln w="38100">
            <a:solidFill>
              <a:srgbClr val="618FFD"/>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b"/>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mn-cs"/>
              </a:rPr>
              <a:t>Rx:  Riociguat, BPA,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mn-cs"/>
              </a:rPr>
              <a:t>? others</a:t>
            </a:r>
          </a:p>
        </p:txBody>
      </p:sp>
    </p:spTree>
    <p:extLst>
      <p:ext uri="{BB962C8B-B14F-4D97-AF65-F5344CB8AC3E}">
        <p14:creationId xmlns:p14="http://schemas.microsoft.com/office/powerpoint/2010/main" val="3329862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6CB7-9F17-4465-BEEA-0CCDFE96F835}"/>
              </a:ext>
            </a:extLst>
          </p:cNvPr>
          <p:cNvSpPr>
            <a:spLocks noGrp="1"/>
          </p:cNvSpPr>
          <p:nvPr>
            <p:ph type="title"/>
          </p:nvPr>
        </p:nvSpPr>
        <p:spPr/>
        <p:txBody>
          <a:bodyPr/>
          <a:lstStyle/>
          <a:p>
            <a:r>
              <a:rPr lang="en-US" dirty="0"/>
              <a:t>Case wrap-up</a:t>
            </a:r>
          </a:p>
        </p:txBody>
      </p:sp>
      <p:graphicFrame>
        <p:nvGraphicFramePr>
          <p:cNvPr id="4" name="Content Placeholder 2">
            <a:extLst>
              <a:ext uri="{FF2B5EF4-FFF2-40B4-BE49-F238E27FC236}">
                <a16:creationId xmlns:a16="http://schemas.microsoft.com/office/drawing/2014/main" id="{BD21A3EB-B7A1-47FA-8639-3DB2F0186606}"/>
              </a:ext>
            </a:extLst>
          </p:cNvPr>
          <p:cNvGraphicFramePr>
            <a:graphicFrameLocks/>
          </p:cNvGraphicFramePr>
          <p:nvPr>
            <p:extLst>
              <p:ext uri="{D42A27DB-BD31-4B8C-83A1-F6EECF244321}">
                <p14:modId xmlns:p14="http://schemas.microsoft.com/office/powerpoint/2010/main" val="1180794138"/>
              </p:ext>
            </p:extLst>
          </p:nvPr>
        </p:nvGraphicFramePr>
        <p:xfrm>
          <a:off x="727926" y="1340768"/>
          <a:ext cx="7611144" cy="488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1826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n open computer sitting on top of a desk&#10;&#10;Description automatically generated">
            <a:extLst>
              <a:ext uri="{FF2B5EF4-FFF2-40B4-BE49-F238E27FC236}">
                <a16:creationId xmlns:a16="http://schemas.microsoft.com/office/drawing/2014/main" id="{59E7B570-9EF9-4FD1-B307-3F357AEC6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680" y="-27384"/>
            <a:ext cx="13628384" cy="6408712"/>
          </a:xfrm>
          <a:prstGeom prst="rect">
            <a:avLst/>
          </a:prstGeom>
        </p:spPr>
      </p:pic>
      <p:sp>
        <p:nvSpPr>
          <p:cNvPr id="5" name="TextBox 4">
            <a:extLst>
              <a:ext uri="{FF2B5EF4-FFF2-40B4-BE49-F238E27FC236}">
                <a16:creationId xmlns:a16="http://schemas.microsoft.com/office/drawing/2014/main" id="{30CB8500-5716-458E-B51D-18B6311C8DED}"/>
              </a:ext>
            </a:extLst>
          </p:cNvPr>
          <p:cNvSpPr txBox="1"/>
          <p:nvPr/>
        </p:nvSpPr>
        <p:spPr>
          <a:xfrm>
            <a:off x="2927648" y="2492896"/>
            <a:ext cx="4975122" cy="769441"/>
          </a:xfrm>
          <a:prstGeom prst="rect">
            <a:avLst/>
          </a:prstGeom>
          <a:noFill/>
        </p:spPr>
        <p:txBody>
          <a:bodyPr wrap="square" rtlCol="0">
            <a:spAutoFit/>
          </a:bodyPr>
          <a:lstStyle/>
          <a:p>
            <a:pPr algn="ctr"/>
            <a:r>
              <a:rPr lang="en-CA" sz="4400" b="1" dirty="0">
                <a:solidFill>
                  <a:srgbClr val="FF0000"/>
                </a:solidFill>
                <a:latin typeface="Arial Nova Cond" panose="020B0506020202020204" pitchFamily="34" charset="0"/>
                <a:cs typeface="Leelawadee UI" panose="020B0604020202020204" pitchFamily="34" charset="-34"/>
              </a:rPr>
              <a:t>QUESTIONS?</a:t>
            </a:r>
          </a:p>
        </p:txBody>
      </p:sp>
      <p:pic>
        <p:nvPicPr>
          <p:cNvPr id="9" name="Picture 8" descr="A close up of a logo&#10;&#10;Description automatically generated">
            <a:extLst>
              <a:ext uri="{FF2B5EF4-FFF2-40B4-BE49-F238E27FC236}">
                <a16:creationId xmlns:a16="http://schemas.microsoft.com/office/drawing/2014/main" id="{D59D5EE3-6CE3-4888-9C84-8A056D4B6F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51855" b="-950"/>
          <a:stretch/>
        </p:blipFill>
        <p:spPr>
          <a:xfrm>
            <a:off x="11352584" y="5648375"/>
            <a:ext cx="811512" cy="516929"/>
          </a:xfrm>
          <a:prstGeom prst="rect">
            <a:avLst/>
          </a:prstGeom>
        </p:spPr>
      </p:pic>
    </p:spTree>
    <p:extLst>
      <p:ext uri="{BB962C8B-B14F-4D97-AF65-F5344CB8AC3E}">
        <p14:creationId xmlns:p14="http://schemas.microsoft.com/office/powerpoint/2010/main" val="419308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5DC20E-03B6-46E8-A2D1-C4A5BF0B8E5D}"/>
              </a:ext>
            </a:extLst>
          </p:cNvPr>
          <p:cNvSpPr/>
          <p:nvPr/>
        </p:nvSpPr>
        <p:spPr>
          <a:xfrm>
            <a:off x="0" y="6496278"/>
            <a:ext cx="12192000" cy="389106"/>
          </a:xfrm>
          <a:prstGeom prst="rect">
            <a:avLst/>
          </a:prstGeom>
          <a:solidFill>
            <a:srgbClr val="FC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F4259C7-FA28-4AB3-B5D4-E083E6ADD9D4}"/>
              </a:ext>
            </a:extLst>
          </p:cNvPr>
          <p:cNvSpPr txBox="1"/>
          <p:nvPr/>
        </p:nvSpPr>
        <p:spPr>
          <a:xfrm>
            <a:off x="1703512" y="5079964"/>
            <a:ext cx="7732294" cy="369332"/>
          </a:xfrm>
          <a:prstGeom prst="rect">
            <a:avLst/>
          </a:prstGeom>
          <a:noFill/>
        </p:spPr>
        <p:txBody>
          <a:bodyPr wrap="square" rtlCol="0">
            <a:spAutoFit/>
          </a:bodyPr>
          <a:lstStyle/>
          <a:p>
            <a:r>
              <a:rPr lang="en-US" b="1" i="0" dirty="0">
                <a:solidFill>
                  <a:srgbClr val="0F1419"/>
                </a:solidFill>
                <a:effectLst/>
                <a:latin typeface="Gill Sans MT" panose="020B0502020104020203" pitchFamily="34" charset="0"/>
              </a:rPr>
              <a:t>FACULTY</a:t>
            </a:r>
            <a:endParaRPr lang="en-US" b="1" dirty="0">
              <a:latin typeface="Gill Sans MT" panose="020B0502020104020203" pitchFamily="34" charset="0"/>
            </a:endParaRPr>
          </a:p>
        </p:txBody>
      </p:sp>
      <p:sp>
        <p:nvSpPr>
          <p:cNvPr id="24" name="TextBox 23">
            <a:extLst>
              <a:ext uri="{FF2B5EF4-FFF2-40B4-BE49-F238E27FC236}">
                <a16:creationId xmlns:a16="http://schemas.microsoft.com/office/drawing/2014/main" id="{34A973C4-B5C5-42B6-BEC8-E216E97F79E0}"/>
              </a:ext>
            </a:extLst>
          </p:cNvPr>
          <p:cNvSpPr txBox="1"/>
          <p:nvPr/>
        </p:nvSpPr>
        <p:spPr>
          <a:xfrm>
            <a:off x="669384" y="2373800"/>
            <a:ext cx="11069780" cy="1075487"/>
          </a:xfrm>
          <a:prstGeom prst="rect">
            <a:avLst/>
          </a:prstGeom>
          <a:noFill/>
        </p:spPr>
        <p:txBody>
          <a:bodyPr wrap="square" rtlCol="0">
            <a:spAutoFit/>
          </a:bodyPr>
          <a:lstStyle/>
          <a:p>
            <a:pPr>
              <a:lnSpc>
                <a:spcPts val="2600"/>
              </a:lnSpc>
              <a:spcAft>
                <a:spcPts val="600"/>
              </a:spcAft>
            </a:pPr>
            <a:r>
              <a:rPr lang="en-US" sz="2000" dirty="0">
                <a:effectLst/>
                <a:latin typeface="Gill Sans" panose="020B0502020104020203" pitchFamily="34" charset="0"/>
                <a:ea typeface="Calibri" panose="020F0502020204030204" pitchFamily="34" charset="0"/>
                <a:cs typeface="Times New Roman" panose="02020603050405020304" pitchFamily="18" charset="0"/>
              </a:rPr>
              <a:t>On </a:t>
            </a:r>
            <a:r>
              <a:rPr lang="en-US" sz="2000" dirty="0">
                <a:solidFill>
                  <a:srgbClr val="F33A45"/>
                </a:solidFill>
                <a:effectLst/>
                <a:latin typeface="Gill Sans" panose="020B0502020104020203" pitchFamily="34" charset="0"/>
                <a:ea typeface="Calibri" panose="020F0502020204030204" pitchFamily="34" charset="0"/>
                <a:cs typeface="Times New Roman" panose="02020603050405020304" pitchFamily="18" charset="0"/>
              </a:rPr>
              <a:t>Thursday, April 15, 2021 </a:t>
            </a:r>
            <a:r>
              <a:rPr lang="en-US" sz="2000" dirty="0">
                <a:effectLst/>
                <a:latin typeface="Gill Sans" panose="020B0502020104020203" pitchFamily="34" charset="0"/>
                <a:ea typeface="Calibri" panose="020F0502020204030204" pitchFamily="34" charset="0"/>
                <a:cs typeface="Times New Roman" panose="02020603050405020304" pitchFamily="18" charset="0"/>
              </a:rPr>
              <a:t>from </a:t>
            </a:r>
            <a:r>
              <a:rPr lang="en-US" sz="2000" dirty="0">
                <a:solidFill>
                  <a:srgbClr val="F33A45"/>
                </a:solidFill>
                <a:latin typeface="Gill Sans" panose="020B0502020104020203" pitchFamily="34" charset="0"/>
                <a:ea typeface="Calibri" panose="020F0502020204030204" pitchFamily="34" charset="0"/>
                <a:cs typeface="Times New Roman" panose="02020603050405020304" pitchFamily="18" charset="0"/>
              </a:rPr>
              <a:t>8</a:t>
            </a:r>
            <a:r>
              <a:rPr lang="en-US" sz="2000" dirty="0">
                <a:solidFill>
                  <a:srgbClr val="F33A45"/>
                </a:solidFill>
                <a:effectLst/>
                <a:latin typeface="Gill Sans" panose="020B0502020104020203" pitchFamily="34" charset="0"/>
                <a:ea typeface="Calibri" panose="020F0502020204030204" pitchFamily="34" charset="0"/>
                <a:cs typeface="Times New Roman" panose="02020603050405020304" pitchFamily="18" charset="0"/>
              </a:rPr>
              <a:t> PM – 9 PM EDT</a:t>
            </a:r>
            <a:r>
              <a:rPr lang="en-US" sz="2000" dirty="0">
                <a:effectLst/>
                <a:latin typeface="Gill Sans" panose="020B0502020104020203" pitchFamily="34" charset="0"/>
                <a:ea typeface="Calibri" panose="020F0502020204030204" pitchFamily="34" charset="0"/>
                <a:cs typeface="Times New Roman" panose="02020603050405020304" pitchFamily="18" charset="0"/>
              </a:rPr>
              <a:t>, join us for an interactive case-based webinar highlighting content from the 2021 Canadian Cardiovascular Society/Canadian Heart Failure Society </a:t>
            </a:r>
            <a:r>
              <a:rPr lang="en-US" sz="2000" dirty="0">
                <a:solidFill>
                  <a:srgbClr val="37898F"/>
                </a:solidFill>
                <a:latin typeface="Gill Sans" panose="020B0502020104020203" pitchFamily="34" charset="0"/>
                <a:ea typeface="Calibri" panose="020F0502020204030204" pitchFamily="34" charset="0"/>
                <a:cs typeface="Times New Roman" panose="02020603050405020304" pitchFamily="18" charset="0"/>
              </a:rPr>
              <a:t>Heart Failure Guidelines Update: Defining a New Pharmacologic Standard of Care for </a:t>
            </a:r>
            <a:r>
              <a:rPr lang="en-US" sz="2000" dirty="0" err="1">
                <a:solidFill>
                  <a:srgbClr val="37898F"/>
                </a:solidFill>
                <a:latin typeface="Gill Sans" panose="020B0502020104020203" pitchFamily="34" charset="0"/>
                <a:ea typeface="Calibri" panose="020F0502020204030204" pitchFamily="34" charset="0"/>
                <a:cs typeface="Times New Roman" panose="02020603050405020304" pitchFamily="18" charset="0"/>
              </a:rPr>
              <a:t>HFrEF</a:t>
            </a:r>
            <a:endParaRPr lang="en-US" sz="2000" dirty="0">
              <a:solidFill>
                <a:srgbClr val="37898F"/>
              </a:solidFill>
              <a:latin typeface="GillSans-Light" panose="020B0400000000000000" pitchFamily="34" charset="0"/>
            </a:endParaRPr>
          </a:p>
        </p:txBody>
      </p:sp>
      <p:pic>
        <p:nvPicPr>
          <p:cNvPr id="3" name="Picture 2" descr="A person wearing glasses&#10;&#10;Description automatically generated with medium confidence">
            <a:extLst>
              <a:ext uri="{FF2B5EF4-FFF2-40B4-BE49-F238E27FC236}">
                <a16:creationId xmlns:a16="http://schemas.microsoft.com/office/drawing/2014/main" id="{D6B4B574-A169-4C8B-83F4-ED75BCF5D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285" y="4520221"/>
            <a:ext cx="1110068" cy="1691453"/>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1404E4FD-F3B8-4D22-90FC-38C7E9FFA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04" y="5750508"/>
            <a:ext cx="1431060" cy="630820"/>
          </a:xfrm>
          <a:prstGeom prst="rect">
            <a:avLst/>
          </a:prstGeom>
        </p:spPr>
      </p:pic>
      <p:pic>
        <p:nvPicPr>
          <p:cNvPr id="21" name="Picture 20" descr="A person wearing a suit and tie&#10;&#10;Description automatically generated">
            <a:extLst>
              <a:ext uri="{FF2B5EF4-FFF2-40B4-BE49-F238E27FC236}">
                <a16:creationId xmlns:a16="http://schemas.microsoft.com/office/drawing/2014/main" id="{D73E8142-3F80-4AC9-9055-0536661F3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952" y="4513690"/>
            <a:ext cx="1238250" cy="1733550"/>
          </a:xfrm>
          <a:prstGeom prst="rect">
            <a:avLst/>
          </a:prstGeom>
        </p:spPr>
      </p:pic>
      <p:pic>
        <p:nvPicPr>
          <p:cNvPr id="7" name="Picture 6" descr="A picture containing person, wall, suit, posing&#10;&#10;Description automatically generated">
            <a:extLst>
              <a:ext uri="{FF2B5EF4-FFF2-40B4-BE49-F238E27FC236}">
                <a16:creationId xmlns:a16="http://schemas.microsoft.com/office/drawing/2014/main" id="{4503BA42-741C-4F49-8BDB-49FFC4F6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396" y="4510521"/>
            <a:ext cx="1238250" cy="1619250"/>
          </a:xfrm>
          <a:prstGeom prst="rect">
            <a:avLst/>
          </a:prstGeom>
        </p:spPr>
      </p:pic>
      <p:sp>
        <p:nvSpPr>
          <p:cNvPr id="8" name="Rectangle 7">
            <a:extLst>
              <a:ext uri="{FF2B5EF4-FFF2-40B4-BE49-F238E27FC236}">
                <a16:creationId xmlns:a16="http://schemas.microsoft.com/office/drawing/2014/main" id="{2B4930B5-FF87-4D9D-9B3B-626BEA1EF430}"/>
              </a:ext>
            </a:extLst>
          </p:cNvPr>
          <p:cNvSpPr/>
          <p:nvPr/>
        </p:nvSpPr>
        <p:spPr>
          <a:xfrm>
            <a:off x="3107930" y="6065579"/>
            <a:ext cx="6192688" cy="41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3030C-0D4F-4DD5-B292-E9EE46978AFB}"/>
              </a:ext>
            </a:extLst>
          </p:cNvPr>
          <p:cNvSpPr txBox="1"/>
          <p:nvPr/>
        </p:nvSpPr>
        <p:spPr>
          <a:xfrm>
            <a:off x="6971256" y="6090910"/>
            <a:ext cx="1118878" cy="369332"/>
          </a:xfrm>
          <a:prstGeom prst="rect">
            <a:avLst/>
          </a:prstGeom>
          <a:noFill/>
        </p:spPr>
        <p:txBody>
          <a:bodyPr wrap="square" rtlCol="0">
            <a:spAutoFit/>
          </a:bodyPr>
          <a:lstStyle/>
          <a:p>
            <a:r>
              <a:rPr lang="en-US" dirty="0">
                <a:latin typeface="Gill Sans" panose="020B0502020104020203" pitchFamily="34" charset="0"/>
              </a:rPr>
              <a:t>Dr. Virani</a:t>
            </a:r>
          </a:p>
        </p:txBody>
      </p:sp>
      <p:sp>
        <p:nvSpPr>
          <p:cNvPr id="26" name="TextBox 25">
            <a:extLst>
              <a:ext uri="{FF2B5EF4-FFF2-40B4-BE49-F238E27FC236}">
                <a16:creationId xmlns:a16="http://schemas.microsoft.com/office/drawing/2014/main" id="{5435E832-2BB9-4F4D-9316-5A09E5D96876}"/>
              </a:ext>
            </a:extLst>
          </p:cNvPr>
          <p:cNvSpPr txBox="1"/>
          <p:nvPr/>
        </p:nvSpPr>
        <p:spPr>
          <a:xfrm>
            <a:off x="5274546" y="6089758"/>
            <a:ext cx="1550366" cy="369332"/>
          </a:xfrm>
          <a:prstGeom prst="rect">
            <a:avLst/>
          </a:prstGeom>
          <a:noFill/>
        </p:spPr>
        <p:txBody>
          <a:bodyPr wrap="square" rtlCol="0">
            <a:spAutoFit/>
          </a:bodyPr>
          <a:lstStyle/>
          <a:p>
            <a:r>
              <a:rPr lang="en-US" dirty="0">
                <a:latin typeface="Gill Sans" panose="020B0502020104020203" pitchFamily="34" charset="0"/>
              </a:rPr>
              <a:t>Dr. McDonald</a:t>
            </a:r>
          </a:p>
        </p:txBody>
      </p:sp>
      <p:sp>
        <p:nvSpPr>
          <p:cNvPr id="25" name="TextBox 24">
            <a:extLst>
              <a:ext uri="{FF2B5EF4-FFF2-40B4-BE49-F238E27FC236}">
                <a16:creationId xmlns:a16="http://schemas.microsoft.com/office/drawing/2014/main" id="{59528B15-E52F-414E-835E-8493C3B5EBFF}"/>
              </a:ext>
            </a:extLst>
          </p:cNvPr>
          <p:cNvSpPr txBox="1"/>
          <p:nvPr/>
        </p:nvSpPr>
        <p:spPr>
          <a:xfrm>
            <a:off x="3770794" y="6065579"/>
            <a:ext cx="1550366" cy="369332"/>
          </a:xfrm>
          <a:prstGeom prst="rect">
            <a:avLst/>
          </a:prstGeom>
          <a:noFill/>
        </p:spPr>
        <p:txBody>
          <a:bodyPr wrap="square" rtlCol="0">
            <a:spAutoFit/>
          </a:bodyPr>
          <a:lstStyle/>
          <a:p>
            <a:r>
              <a:rPr lang="en-US" dirty="0">
                <a:latin typeface="Gill Sans" panose="020B0502020104020203" pitchFamily="34" charset="0"/>
              </a:rPr>
              <a:t>Dr. Ezekowitz</a:t>
            </a:r>
          </a:p>
        </p:txBody>
      </p:sp>
      <p:sp>
        <p:nvSpPr>
          <p:cNvPr id="9" name="TextBox 8">
            <a:extLst>
              <a:ext uri="{FF2B5EF4-FFF2-40B4-BE49-F238E27FC236}">
                <a16:creationId xmlns:a16="http://schemas.microsoft.com/office/drawing/2014/main" id="{56BC81CF-DE90-44BF-B51F-09A65C7D7CF3}"/>
              </a:ext>
            </a:extLst>
          </p:cNvPr>
          <p:cNvSpPr txBox="1"/>
          <p:nvPr/>
        </p:nvSpPr>
        <p:spPr>
          <a:xfrm>
            <a:off x="1256989" y="950598"/>
            <a:ext cx="9577064" cy="1077218"/>
          </a:xfrm>
          <a:prstGeom prst="rect">
            <a:avLst/>
          </a:prstGeom>
          <a:noFill/>
        </p:spPr>
        <p:txBody>
          <a:bodyPr wrap="square" rtlCol="0">
            <a:spAutoFit/>
          </a:bodyPr>
          <a:lstStyle/>
          <a:p>
            <a:pPr algn="ctr"/>
            <a:r>
              <a:rPr lang="en-US" sz="3600" b="1" dirty="0">
                <a:solidFill>
                  <a:schemeClr val="tx1"/>
                </a:solidFill>
                <a:latin typeface="Arial Nova Cond" panose="020B0506020202020204" pitchFamily="34" charset="0"/>
              </a:rPr>
              <a:t>CCS/CHFS HF Guidelines Webinar </a:t>
            </a:r>
          </a:p>
          <a:p>
            <a:pPr algn="ctr"/>
            <a:r>
              <a:rPr lang="en-US" sz="2800" dirty="0">
                <a:solidFill>
                  <a:schemeClr val="tx1"/>
                </a:solidFill>
                <a:latin typeface="Arial Nova Cond" panose="020B0506020202020204" pitchFamily="34" charset="0"/>
              </a:rPr>
              <a:t>What’s new in 2021: An updated standard of care of </a:t>
            </a:r>
            <a:r>
              <a:rPr lang="en-US" sz="2800" dirty="0" err="1">
                <a:solidFill>
                  <a:schemeClr val="tx1"/>
                </a:solidFill>
                <a:latin typeface="Arial Nova Cond" panose="020B0506020202020204" pitchFamily="34" charset="0"/>
              </a:rPr>
              <a:t>HFrEF</a:t>
            </a:r>
            <a:endParaRPr lang="en-US" sz="2800" dirty="0">
              <a:solidFill>
                <a:schemeClr val="tx1"/>
              </a:solidFill>
              <a:latin typeface="Arial Nova Cond" panose="020B0506020202020204" pitchFamily="34" charset="0"/>
            </a:endParaRPr>
          </a:p>
        </p:txBody>
      </p:sp>
      <p:sp>
        <p:nvSpPr>
          <p:cNvPr id="2" name="TextBox 1">
            <a:extLst>
              <a:ext uri="{FF2B5EF4-FFF2-40B4-BE49-F238E27FC236}">
                <a16:creationId xmlns:a16="http://schemas.microsoft.com/office/drawing/2014/main" id="{13A84FA0-F2E4-48DC-91A5-3E88A72D97AE}"/>
              </a:ext>
            </a:extLst>
          </p:cNvPr>
          <p:cNvSpPr txBox="1"/>
          <p:nvPr/>
        </p:nvSpPr>
        <p:spPr>
          <a:xfrm>
            <a:off x="4709090" y="3622383"/>
            <a:ext cx="2672862" cy="461665"/>
          </a:xfrm>
          <a:prstGeom prst="rect">
            <a:avLst/>
          </a:prstGeom>
          <a:noFill/>
        </p:spPr>
        <p:txBody>
          <a:bodyPr wrap="square" rtlCol="0">
            <a:spAutoFit/>
          </a:bodyPr>
          <a:lstStyle/>
          <a:p>
            <a:r>
              <a:rPr lang="en-US" sz="2400" dirty="0">
                <a:latin typeface="Arial Nova Cond" panose="020B0506020202020204" pitchFamily="34" charset="0"/>
              </a:rPr>
              <a:t>Register at </a:t>
            </a:r>
            <a:r>
              <a:rPr lang="en-US" sz="2400" b="1" dirty="0">
                <a:solidFill>
                  <a:srgbClr val="F33A45"/>
                </a:solidFill>
                <a:latin typeface="Arial Nova Cond" panose="020B0506020202020204" pitchFamily="34" charset="0"/>
              </a:rPr>
              <a:t>CCS.ca</a:t>
            </a:r>
          </a:p>
        </p:txBody>
      </p:sp>
    </p:spTree>
    <p:extLst>
      <p:ext uri="{BB962C8B-B14F-4D97-AF65-F5344CB8AC3E}">
        <p14:creationId xmlns:p14="http://schemas.microsoft.com/office/powerpoint/2010/main" val="158909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1BA6-1874-4ED0-BBE8-E234E4D343BD}"/>
              </a:ext>
            </a:extLst>
          </p:cNvPr>
          <p:cNvSpPr>
            <a:spLocks noGrp="1"/>
          </p:cNvSpPr>
          <p:nvPr>
            <p:ph type="title"/>
          </p:nvPr>
        </p:nvSpPr>
        <p:spPr/>
        <p:txBody>
          <a:bodyPr/>
          <a:lstStyle/>
          <a:p>
            <a:r>
              <a:rPr lang="en-US" dirty="0"/>
              <a:t>Overall Learning Objectives</a:t>
            </a:r>
          </a:p>
        </p:txBody>
      </p:sp>
      <p:sp>
        <p:nvSpPr>
          <p:cNvPr id="3" name="Content Placeholder 2">
            <a:extLst>
              <a:ext uri="{FF2B5EF4-FFF2-40B4-BE49-F238E27FC236}">
                <a16:creationId xmlns:a16="http://schemas.microsoft.com/office/drawing/2014/main" id="{B0DCF03B-32E8-471F-BE09-BD692CBBFED0}"/>
              </a:ext>
            </a:extLst>
          </p:cNvPr>
          <p:cNvSpPr>
            <a:spLocks noGrp="1"/>
          </p:cNvSpPr>
          <p:nvPr>
            <p:ph idx="1"/>
          </p:nvPr>
        </p:nvSpPr>
        <p:spPr>
          <a:xfrm>
            <a:off x="695400" y="1484784"/>
            <a:ext cx="7992888" cy="4692179"/>
          </a:xfrm>
        </p:spPr>
        <p:txBody>
          <a:bodyPr>
            <a:normAutofit/>
          </a:bodyPr>
          <a:lstStyle/>
          <a:p>
            <a:pPr marL="342900" marR="0" lvl="0" indent="-342900">
              <a:lnSpc>
                <a:spcPct val="107000"/>
              </a:lnSpc>
              <a:spcBef>
                <a:spcPts val="0"/>
              </a:spcBef>
              <a:spcAft>
                <a:spcPts val="1200"/>
              </a:spcAft>
              <a:buFont typeface="+mj-lt"/>
              <a:buAutoNum type="arabicPeriod"/>
            </a:pPr>
            <a:r>
              <a:rPr lang="en-CA" sz="2400" dirty="0">
                <a:effectLst/>
                <a:ea typeface="Calibri" panose="020F0502020204030204" pitchFamily="34" charset="0"/>
                <a:cs typeface="Times New Roman" panose="02020603050405020304" pitchFamily="18" charset="0"/>
              </a:rPr>
              <a:t>Recognize pulmonary hypertension and identify risk factors, </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rabicPeriod"/>
            </a:pPr>
            <a:r>
              <a:rPr lang="en-CA" sz="2400" dirty="0">
                <a:effectLst/>
                <a:ea typeface="Calibri" panose="020F0502020204030204" pitchFamily="34" charset="0"/>
                <a:cs typeface="Times New Roman" panose="02020603050405020304" pitchFamily="18" charset="0"/>
              </a:rPr>
              <a:t>Examine recommendations regarding new therapeutic targets and treatment strategies available, and</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rabicPeriod"/>
            </a:pPr>
            <a:r>
              <a:rPr lang="en-CA" sz="2400" dirty="0">
                <a:effectLst/>
                <a:ea typeface="Calibri" panose="020F0502020204030204" pitchFamily="34" charset="0"/>
                <a:cs typeface="Times New Roman" panose="02020603050405020304" pitchFamily="18" charset="0"/>
              </a:rPr>
              <a:t>Review an approach to the diagnosis and treatment of pulmonary hypertension in left heart disease. </a:t>
            </a:r>
            <a:endParaRPr lang="en-US" sz="2400" dirty="0">
              <a:effectLst/>
              <a:ea typeface="Calibri" panose="020F0502020204030204" pitchFamily="34" charset="0"/>
              <a:cs typeface="Times New Roman" panose="02020603050405020304" pitchFamily="18" charset="0"/>
            </a:endParaRPr>
          </a:p>
          <a:p>
            <a:endParaRPr lang="en-US" sz="3600" dirty="0"/>
          </a:p>
        </p:txBody>
      </p:sp>
      <p:pic>
        <p:nvPicPr>
          <p:cNvPr id="4" name="Graphic 3" descr="Presentation with checklist">
            <a:extLst>
              <a:ext uri="{FF2B5EF4-FFF2-40B4-BE49-F238E27FC236}">
                <a16:creationId xmlns:a16="http://schemas.microsoft.com/office/drawing/2014/main" id="{51E40D10-B370-4E42-A927-CB0F21EBE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706898" y="1052736"/>
            <a:ext cx="3485102" cy="3485102"/>
          </a:xfrm>
          <a:prstGeom prst="rect">
            <a:avLst/>
          </a:prstGeom>
        </p:spPr>
      </p:pic>
    </p:spTree>
    <p:extLst>
      <p:ext uri="{BB962C8B-B14F-4D97-AF65-F5344CB8AC3E}">
        <p14:creationId xmlns:p14="http://schemas.microsoft.com/office/powerpoint/2010/main" val="177207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1CE5-7BD0-42B8-9623-10BBCEC31D74}"/>
              </a:ext>
            </a:extLst>
          </p:cNvPr>
          <p:cNvSpPr>
            <a:spLocks noGrp="1"/>
          </p:cNvSpPr>
          <p:nvPr>
            <p:ph type="title"/>
          </p:nvPr>
        </p:nvSpPr>
        <p:spPr/>
        <p:txBody>
          <a:bodyPr/>
          <a:lstStyle/>
          <a:p>
            <a:r>
              <a:rPr lang="en-US" dirty="0"/>
              <a:t>A clinical case: Mr. CB – A 56-year-old male</a:t>
            </a:r>
          </a:p>
        </p:txBody>
      </p:sp>
      <p:sp>
        <p:nvSpPr>
          <p:cNvPr id="3" name="Content Placeholder 2">
            <a:extLst>
              <a:ext uri="{FF2B5EF4-FFF2-40B4-BE49-F238E27FC236}">
                <a16:creationId xmlns:a16="http://schemas.microsoft.com/office/drawing/2014/main" id="{06ABF310-1BAE-4B80-9470-19DE6186BE8B}"/>
              </a:ext>
            </a:extLst>
          </p:cNvPr>
          <p:cNvSpPr>
            <a:spLocks noGrp="1"/>
          </p:cNvSpPr>
          <p:nvPr>
            <p:ph idx="1"/>
          </p:nvPr>
        </p:nvSpPr>
        <p:spPr/>
        <p:txBody>
          <a:bodyPr/>
          <a:lstStyle/>
          <a:p>
            <a:r>
              <a:rPr lang="en-US" dirty="0"/>
              <a:t>Relevant past medical history	</a:t>
            </a:r>
          </a:p>
          <a:p>
            <a:pPr lvl="1"/>
            <a:r>
              <a:rPr lang="en-US" dirty="0"/>
              <a:t>HTN</a:t>
            </a:r>
          </a:p>
          <a:p>
            <a:pPr lvl="1"/>
            <a:r>
              <a:rPr lang="en-US" dirty="0"/>
              <a:t>Dyslipidemia</a:t>
            </a:r>
          </a:p>
          <a:p>
            <a:pPr lvl="1"/>
            <a:r>
              <a:rPr lang="en-US" dirty="0"/>
              <a:t>Hypothyroidism</a:t>
            </a:r>
          </a:p>
          <a:p>
            <a:pPr lvl="1"/>
            <a:r>
              <a:rPr lang="en-US" dirty="0"/>
              <a:t>Non-smoker</a:t>
            </a:r>
          </a:p>
          <a:p>
            <a:pPr lvl="1"/>
            <a:r>
              <a:rPr lang="en-US" dirty="0"/>
              <a:t>Obesity </a:t>
            </a:r>
          </a:p>
          <a:p>
            <a:r>
              <a:rPr lang="en-US" dirty="0"/>
              <a:t>Presents with 18 months of gradually worsening SOB</a:t>
            </a:r>
          </a:p>
          <a:p>
            <a:r>
              <a:rPr lang="en-US" dirty="0"/>
              <a:t>One syncopal episode on year prior</a:t>
            </a:r>
          </a:p>
          <a:p>
            <a:r>
              <a:rPr lang="en-US" dirty="0"/>
              <a:t>4-5 </a:t>
            </a:r>
            <a:r>
              <a:rPr lang="en-US" dirty="0" err="1"/>
              <a:t>presyncopal</a:t>
            </a:r>
            <a:r>
              <a:rPr lang="en-US" dirty="0"/>
              <a:t> episodes 3 months prior</a:t>
            </a:r>
          </a:p>
        </p:txBody>
      </p:sp>
    </p:spTree>
    <p:extLst>
      <p:ext uri="{BB962C8B-B14F-4D97-AF65-F5344CB8AC3E}">
        <p14:creationId xmlns:p14="http://schemas.microsoft.com/office/powerpoint/2010/main" val="2380258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D520-F1EB-4B41-A6A2-FA13A31E1008}"/>
              </a:ext>
            </a:extLst>
          </p:cNvPr>
          <p:cNvSpPr>
            <a:spLocks noGrp="1"/>
          </p:cNvSpPr>
          <p:nvPr>
            <p:ph type="title"/>
          </p:nvPr>
        </p:nvSpPr>
        <p:spPr/>
        <p:txBody>
          <a:bodyPr/>
          <a:lstStyle/>
          <a:p>
            <a:r>
              <a:rPr lang="en-US" dirty="0"/>
              <a:t>A clinical case: Mr. CB – A 56-year-old male</a:t>
            </a:r>
          </a:p>
        </p:txBody>
      </p:sp>
      <p:sp>
        <p:nvSpPr>
          <p:cNvPr id="5" name="TextBox 4">
            <a:extLst>
              <a:ext uri="{FF2B5EF4-FFF2-40B4-BE49-F238E27FC236}">
                <a16:creationId xmlns:a16="http://schemas.microsoft.com/office/drawing/2014/main" id="{3D66FF19-8424-429E-9B0D-58E9AB2E446D}"/>
              </a:ext>
            </a:extLst>
          </p:cNvPr>
          <p:cNvSpPr txBox="1"/>
          <p:nvPr/>
        </p:nvSpPr>
        <p:spPr>
          <a:xfrm>
            <a:off x="911424" y="3167284"/>
            <a:ext cx="4248472" cy="954107"/>
          </a:xfrm>
          <a:prstGeom prst="rect">
            <a:avLst/>
          </a:prstGeom>
          <a:noFill/>
        </p:spPr>
        <p:txBody>
          <a:bodyPr wrap="square" rtlCol="0">
            <a:spAutoFit/>
          </a:bodyPr>
          <a:lstStyle/>
          <a:p>
            <a:pPr algn="ctr"/>
            <a:r>
              <a:rPr lang="en-US" sz="2800" b="1" dirty="0">
                <a:latin typeface="Arial Nova Cond" panose="020B0506020202020204" pitchFamily="34" charset="0"/>
              </a:rPr>
              <a:t>Presented to emergency with right HF</a:t>
            </a:r>
          </a:p>
        </p:txBody>
      </p:sp>
      <p:sp>
        <p:nvSpPr>
          <p:cNvPr id="6" name="TextBox 5">
            <a:extLst>
              <a:ext uri="{FF2B5EF4-FFF2-40B4-BE49-F238E27FC236}">
                <a16:creationId xmlns:a16="http://schemas.microsoft.com/office/drawing/2014/main" id="{C3E66F9F-D3AC-42C7-B002-B0756EA2AE12}"/>
              </a:ext>
            </a:extLst>
          </p:cNvPr>
          <p:cNvSpPr txBox="1"/>
          <p:nvPr/>
        </p:nvSpPr>
        <p:spPr>
          <a:xfrm>
            <a:off x="6348030" y="3167284"/>
            <a:ext cx="4248472" cy="461665"/>
          </a:xfrm>
          <a:prstGeom prst="rect">
            <a:avLst/>
          </a:prstGeom>
          <a:noFill/>
        </p:spPr>
        <p:txBody>
          <a:bodyPr wrap="square" rtlCol="0">
            <a:spAutoFit/>
          </a:bodyPr>
          <a:lstStyle/>
          <a:p>
            <a:pPr algn="ctr"/>
            <a:r>
              <a:rPr lang="en-US" sz="2400" b="1" dirty="0">
                <a:latin typeface="Arial Nova Cond" panose="020B0506020202020204" pitchFamily="34" charset="0"/>
              </a:rPr>
              <a:t>Initial testing</a:t>
            </a:r>
          </a:p>
        </p:txBody>
      </p:sp>
      <p:sp>
        <p:nvSpPr>
          <p:cNvPr id="7" name="Rectangle 6" descr="Ambulance">
            <a:extLst>
              <a:ext uri="{FF2B5EF4-FFF2-40B4-BE49-F238E27FC236}">
                <a16:creationId xmlns:a16="http://schemas.microsoft.com/office/drawing/2014/main" id="{166FF942-69C6-4283-BC73-38454A4926A9}"/>
              </a:ext>
            </a:extLst>
          </p:cNvPr>
          <p:cNvSpPr/>
          <p:nvPr/>
        </p:nvSpPr>
        <p:spPr>
          <a:xfrm>
            <a:off x="2135729" y="2021666"/>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Rectangle 7" descr="Stethoscope">
            <a:extLst>
              <a:ext uri="{FF2B5EF4-FFF2-40B4-BE49-F238E27FC236}">
                <a16:creationId xmlns:a16="http://schemas.microsoft.com/office/drawing/2014/main" id="{01CB6F46-0CF8-4E28-BEE5-0CC21116289F}"/>
              </a:ext>
            </a:extLst>
          </p:cNvPr>
          <p:cNvSpPr/>
          <p:nvPr/>
        </p:nvSpPr>
        <p:spPr>
          <a:xfrm>
            <a:off x="7716264" y="1691204"/>
            <a:ext cx="1512000" cy="1512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747B8458-0986-41FF-A296-2AA2F3C8F079}"/>
              </a:ext>
            </a:extLst>
          </p:cNvPr>
          <p:cNvSpPr txBox="1"/>
          <p:nvPr/>
        </p:nvSpPr>
        <p:spPr>
          <a:xfrm>
            <a:off x="1037438" y="4121391"/>
            <a:ext cx="4896544" cy="13542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Arial Nova Cond" panose="020B0506020202020204" pitchFamily="34" charset="0"/>
              </a:rPr>
              <a:t>Transferred to our hospital for diagnosis and management</a:t>
            </a:r>
          </a:p>
          <a:p>
            <a:pPr marL="285750" indent="-285750">
              <a:buFont typeface="Arial" panose="020B0604020202020204" pitchFamily="34" charset="0"/>
              <a:buChar char="•"/>
            </a:pPr>
            <a:r>
              <a:rPr lang="en-US" sz="2400" dirty="0">
                <a:latin typeface="Arial Nova Cond" panose="020B0506020202020204" pitchFamily="34" charset="0"/>
              </a:rPr>
              <a:t>NYHA FC III</a:t>
            </a:r>
          </a:p>
        </p:txBody>
      </p:sp>
      <p:sp>
        <p:nvSpPr>
          <p:cNvPr id="10" name="TextBox 9">
            <a:extLst>
              <a:ext uri="{FF2B5EF4-FFF2-40B4-BE49-F238E27FC236}">
                <a16:creationId xmlns:a16="http://schemas.microsoft.com/office/drawing/2014/main" id="{51A4331F-26AF-4BE9-B741-A1AEE963B802}"/>
              </a:ext>
            </a:extLst>
          </p:cNvPr>
          <p:cNvSpPr txBox="1"/>
          <p:nvPr/>
        </p:nvSpPr>
        <p:spPr>
          <a:xfrm>
            <a:off x="6023992" y="3717032"/>
            <a:ext cx="5580620" cy="24006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Arial Nova Cond" panose="020B0506020202020204" pitchFamily="34" charset="0"/>
              </a:rPr>
              <a:t>CT scan chest – no evidence of PE</a:t>
            </a:r>
          </a:p>
          <a:p>
            <a:pPr marL="285750" indent="-285750">
              <a:spcAft>
                <a:spcPts val="1200"/>
              </a:spcAft>
              <a:buFont typeface="Arial" panose="020B0604020202020204" pitchFamily="34" charset="0"/>
              <a:buChar char="•"/>
            </a:pPr>
            <a:r>
              <a:rPr lang="en-US" sz="2400" dirty="0">
                <a:latin typeface="Arial Nova Cond" panose="020B0506020202020204" pitchFamily="34" charset="0"/>
              </a:rPr>
              <a:t>PFTs: no evidence of airflow obstruction or abnormal lung volumes</a:t>
            </a:r>
          </a:p>
          <a:p>
            <a:pPr marL="285750" indent="-285750">
              <a:spcAft>
                <a:spcPts val="1200"/>
              </a:spcAft>
              <a:buFont typeface="Arial" panose="020B0604020202020204" pitchFamily="34" charset="0"/>
              <a:buChar char="•"/>
            </a:pPr>
            <a:r>
              <a:rPr lang="en-US" sz="2400" dirty="0">
                <a:latin typeface="Arial Nova Cond" panose="020B0506020202020204" pitchFamily="34" charset="0"/>
              </a:rPr>
              <a:t>6 minute walk test 100m</a:t>
            </a:r>
          </a:p>
          <a:p>
            <a:pPr marL="285750" indent="-285750">
              <a:spcAft>
                <a:spcPts val="1200"/>
              </a:spcAft>
              <a:buFont typeface="Arial" panose="020B0604020202020204" pitchFamily="34" charset="0"/>
              <a:buChar char="•"/>
            </a:pPr>
            <a:r>
              <a:rPr lang="en-US" sz="2400" dirty="0" err="1">
                <a:latin typeface="Arial Nova Cond" panose="020B0506020202020204" pitchFamily="34" charset="0"/>
              </a:rPr>
              <a:t>NTproBNP</a:t>
            </a:r>
            <a:r>
              <a:rPr lang="en-US" sz="2400" dirty="0">
                <a:latin typeface="Arial Nova Cond" panose="020B0506020202020204" pitchFamily="34" charset="0"/>
              </a:rPr>
              <a:t> 700 ng/mL</a:t>
            </a:r>
          </a:p>
        </p:txBody>
      </p:sp>
    </p:spTree>
    <p:extLst>
      <p:ext uri="{BB962C8B-B14F-4D97-AF65-F5344CB8AC3E}">
        <p14:creationId xmlns:p14="http://schemas.microsoft.com/office/powerpoint/2010/main" val="206847328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2481</TotalTime>
  <Words>3841</Words>
  <Application>Microsoft Office PowerPoint</Application>
  <PresentationFormat>Widescreen</PresentationFormat>
  <Paragraphs>470</Paragraphs>
  <Slides>63</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Arial Nova Cond</vt:lpstr>
      <vt:lpstr>Calibri</vt:lpstr>
      <vt:lpstr>Calibri Light</vt:lpstr>
      <vt:lpstr>Gill Sans</vt:lpstr>
      <vt:lpstr>Gill Sans MT</vt:lpstr>
      <vt:lpstr>GillSans-Light</vt:lpstr>
      <vt:lpstr>Times New Roman</vt:lpstr>
      <vt:lpstr>Custom Design</vt:lpstr>
      <vt:lpstr>PowerPoint Presentation</vt:lpstr>
      <vt:lpstr>PowerPoint Presentation</vt:lpstr>
      <vt:lpstr>PowerPoint Presentation</vt:lpstr>
      <vt:lpstr>Our Faculty</vt:lpstr>
      <vt:lpstr>Disclosure of potential conflicts of interest</vt:lpstr>
      <vt:lpstr>PowerPoint Presentation</vt:lpstr>
      <vt:lpstr>Overall Learning Objectives</vt:lpstr>
      <vt:lpstr>A clinical case: Mr. CB – A 56-year-old male</vt:lpstr>
      <vt:lpstr>A clinical case: Mr. CB – A 56-year-old male</vt:lpstr>
      <vt:lpstr>ECG</vt:lpstr>
      <vt:lpstr>CXR</vt:lpstr>
      <vt:lpstr>V/Q scan</vt:lpstr>
      <vt:lpstr>Echocardiogram</vt:lpstr>
      <vt:lpstr>PowerPoint Presentation</vt:lpstr>
      <vt:lpstr>Initial considerations</vt:lpstr>
      <vt:lpstr>Right heart catheterization</vt:lpstr>
      <vt:lpstr>Cardiac MRI</vt:lpstr>
      <vt:lpstr>PowerPoint Presentation</vt:lpstr>
      <vt:lpstr>Learning Objectives: Diagnostic Approach</vt:lpstr>
      <vt:lpstr>Diagnosis of pulmonary hypertension</vt:lpstr>
      <vt:lpstr>Echocardiographic probability of PH</vt:lpstr>
      <vt:lpstr>Secondary signs of PH</vt:lpstr>
      <vt:lpstr>Recommendation: Echo for identification of PH</vt:lpstr>
      <vt:lpstr>Echo: Screening populations at risk for PAH</vt:lpstr>
      <vt:lpstr>PowerPoint Presentation</vt:lpstr>
      <vt:lpstr>Left heart disease: HFpEF</vt:lpstr>
      <vt:lpstr>Approach to the classification of PH</vt:lpstr>
      <vt:lpstr>Multimodality testing for classification of PH</vt:lpstr>
      <vt:lpstr>PowerPoint Presentation</vt:lpstr>
      <vt:lpstr>Right heart catheterization</vt:lpstr>
      <vt:lpstr>Reference level</vt:lpstr>
      <vt:lpstr>End expiratory measurements</vt:lpstr>
      <vt:lpstr>Cardiac MRI</vt:lpstr>
      <vt:lpstr>PowerPoint Presentation</vt:lpstr>
      <vt:lpstr>Learning Objectives: Management of PH</vt:lpstr>
      <vt:lpstr>PAH targeted therapies are only indicated in WHO group 1 and 4</vt:lpstr>
      <vt:lpstr>General medical therapies for PAH</vt:lpstr>
      <vt:lpstr>General medical therapies for PAH</vt:lpstr>
      <vt:lpstr>PAH targeted therapies</vt:lpstr>
      <vt:lpstr>How do we deploy these drugs?</vt:lpstr>
      <vt:lpstr>What about unstable patients?</vt:lpstr>
      <vt:lpstr>PowerPoint Presentation</vt:lpstr>
      <vt:lpstr>Learning Objectives: Other Causes of PH</vt:lpstr>
      <vt:lpstr>PowerPoint Presentation</vt:lpstr>
      <vt:lpstr>PowerPoint Presentation</vt:lpstr>
      <vt:lpstr>WHO classification of PH</vt:lpstr>
      <vt:lpstr>Global estimates of PH</vt:lpstr>
      <vt:lpstr>WHO Group 2 PH due to left heart disease</vt:lpstr>
      <vt:lpstr>WHO Group 2 PH due to left heart disease</vt:lpstr>
      <vt:lpstr>Management:  WHO Group 2 (post-capillary) PH due to heart disease</vt:lpstr>
      <vt:lpstr>WHO Group 3 PH due to lung disease / hypoxemia</vt:lpstr>
      <vt:lpstr>WHO Group 3 PH due to lung disease / hypoxemia</vt:lpstr>
      <vt:lpstr>Management:  WHO Group 3 PH due to lung disease / hypoxemia</vt:lpstr>
      <vt:lpstr>WHO Group 4 chronic thromboembolic PH (CTEPH)</vt:lpstr>
      <vt:lpstr>Nuclear V/Q lung scan</vt:lpstr>
      <vt:lpstr>PowerPoint Presentation</vt:lpstr>
      <vt:lpstr>WHO Group 4 CTEPH can be cured by pulmonary endarterectomy</vt:lpstr>
      <vt:lpstr>PowerPoint Presentation</vt:lpstr>
      <vt:lpstr>PEA surgery: outcome</vt:lpstr>
      <vt:lpstr>CTEPH: a role for PH-targeted medical therapy</vt:lpstr>
      <vt:lpstr>Case wrap-up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Swiggum, Elizabeth (Dr)</dc:creator>
  <cp:lastModifiedBy>Christianna Brooks</cp:lastModifiedBy>
  <cp:revision>131</cp:revision>
  <dcterms:modified xsi:type="dcterms:W3CDTF">2021-04-26T18:29:04Z</dcterms:modified>
</cp:coreProperties>
</file>