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3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8.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84" r:id="rId2"/>
    <p:sldMasterId id="2147483672" r:id="rId3"/>
  </p:sldMasterIdLst>
  <p:notesMasterIdLst>
    <p:notesMasterId r:id="rId70"/>
  </p:notesMasterIdLst>
  <p:sldIdLst>
    <p:sldId id="699" r:id="rId4"/>
    <p:sldId id="457" r:id="rId5"/>
    <p:sldId id="696" r:id="rId6"/>
    <p:sldId id="450" r:id="rId7"/>
    <p:sldId id="678" r:id="rId8"/>
    <p:sldId id="451" r:id="rId9"/>
    <p:sldId id="420" r:id="rId10"/>
    <p:sldId id="347" r:id="rId11"/>
    <p:sldId id="309" r:id="rId12"/>
    <p:sldId id="346" r:id="rId13"/>
    <p:sldId id="652" r:id="rId14"/>
    <p:sldId id="345" r:id="rId15"/>
    <p:sldId id="651" r:id="rId16"/>
    <p:sldId id="269" r:id="rId17"/>
    <p:sldId id="271" r:id="rId18"/>
    <p:sldId id="349" r:id="rId19"/>
    <p:sldId id="698" r:id="rId20"/>
    <p:sldId id="441" r:id="rId21"/>
    <p:sldId id="354" r:id="rId22"/>
    <p:sldId id="686" r:id="rId23"/>
    <p:sldId id="687" r:id="rId24"/>
    <p:sldId id="688" r:id="rId25"/>
    <p:sldId id="690" r:id="rId26"/>
    <p:sldId id="692" r:id="rId27"/>
    <p:sldId id="693" r:id="rId28"/>
    <p:sldId id="694" r:id="rId29"/>
    <p:sldId id="695" r:id="rId30"/>
    <p:sldId id="351" r:id="rId31"/>
    <p:sldId id="359" r:id="rId32"/>
    <p:sldId id="664" r:id="rId33"/>
    <p:sldId id="665" r:id="rId34"/>
    <p:sldId id="663" r:id="rId35"/>
    <p:sldId id="659" r:id="rId36"/>
    <p:sldId id="660" r:id="rId37"/>
    <p:sldId id="661" r:id="rId38"/>
    <p:sldId id="662" r:id="rId39"/>
    <p:sldId id="667" r:id="rId40"/>
    <p:sldId id="666" r:id="rId41"/>
    <p:sldId id="435" r:id="rId42"/>
    <p:sldId id="436" r:id="rId43"/>
    <p:sldId id="443" r:id="rId44"/>
    <p:sldId id="442" r:id="rId45"/>
    <p:sldId id="444" r:id="rId46"/>
    <p:sldId id="445" r:id="rId47"/>
    <p:sldId id="446" r:id="rId48"/>
    <p:sldId id="447" r:id="rId49"/>
    <p:sldId id="256" r:id="rId50"/>
    <p:sldId id="449" r:id="rId51"/>
    <p:sldId id="437" r:id="rId52"/>
    <p:sldId id="438" r:id="rId53"/>
    <p:sldId id="679" r:id="rId54"/>
    <p:sldId id="680" r:id="rId55"/>
    <p:sldId id="682" r:id="rId56"/>
    <p:sldId id="684" r:id="rId57"/>
    <p:sldId id="683" r:id="rId58"/>
    <p:sldId id="685" r:id="rId59"/>
    <p:sldId id="439" r:id="rId60"/>
    <p:sldId id="440" r:id="rId61"/>
    <p:sldId id="675" r:id="rId62"/>
    <p:sldId id="673" r:id="rId63"/>
    <p:sldId id="672" r:id="rId64"/>
    <p:sldId id="671" r:id="rId65"/>
    <p:sldId id="677" r:id="rId66"/>
    <p:sldId id="326" r:id="rId67"/>
    <p:sldId id="419" r:id="rId68"/>
    <p:sldId id="458" r:id="rId6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C00000"/>
    <a:srgbClr val="FF0000"/>
    <a:srgbClr val="6FAAAF"/>
    <a:srgbClr val="F33A45"/>
    <a:srgbClr val="EB6E19"/>
    <a:srgbClr val="ED7D31"/>
    <a:srgbClr val="F2DCDB"/>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861" autoAdjust="0"/>
  </p:normalViewPr>
  <p:slideViewPr>
    <p:cSldViewPr>
      <p:cViewPr varScale="1">
        <p:scale>
          <a:sx n="72" d="100"/>
          <a:sy n="72" d="100"/>
        </p:scale>
        <p:origin x="636" y="54"/>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Macro-Enabled_Worksheet5.xlsm"/><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CA-475E-B492-3AADCB6A75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CA-475E-B492-3AADCB6A75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0CA-475E-B492-3AADCB6A75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0CA-475E-B492-3AADCB6A75F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0CA-475E-B492-3AADCB6A75F5}"/>
              </c:ext>
            </c:extLst>
          </c:dPt>
          <c:cat>
            <c:strRef>
              <c:f>Sheet1!$A$2:$A$6</c:f>
              <c:strCache>
                <c:ptCount val="5"/>
                <c:pt idx="0">
                  <c:v>eGFR &gt;60</c:v>
                </c:pt>
                <c:pt idx="1">
                  <c:v>eGFR 45-59</c:v>
                </c:pt>
                <c:pt idx="2">
                  <c:v>eGFR 30-44</c:v>
                </c:pt>
                <c:pt idx="3">
                  <c:v>eGFR 15-29</c:v>
                </c:pt>
                <c:pt idx="4">
                  <c:v>eGFR &lt;15</c:v>
                </c:pt>
              </c:strCache>
            </c:strRef>
          </c:cat>
          <c:val>
            <c:numRef>
              <c:f>Sheet1!$B$2:$B$6</c:f>
              <c:numCache>
                <c:formatCode>General</c:formatCode>
                <c:ptCount val="5"/>
                <c:pt idx="0">
                  <c:v>67</c:v>
                </c:pt>
                <c:pt idx="1">
                  <c:v>20</c:v>
                </c:pt>
                <c:pt idx="2">
                  <c:v>10</c:v>
                </c:pt>
                <c:pt idx="3">
                  <c:v>2</c:v>
                </c:pt>
                <c:pt idx="4">
                  <c:v>1</c:v>
                </c:pt>
              </c:numCache>
            </c:numRef>
          </c:val>
          <c:extLst>
            <c:ext xmlns:c16="http://schemas.microsoft.com/office/drawing/2014/chart" uri="{C3380CC4-5D6E-409C-BE32-E72D297353CC}">
              <c16:uniqueId val="{0000000A-00CA-475E-B492-3AADCB6A75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CA-475E-B492-3AADCB6A75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CA-475E-B492-3AADCB6A75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0CA-475E-B492-3AADCB6A75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0CA-475E-B492-3AADCB6A75F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0CA-475E-B492-3AADCB6A75F5}"/>
              </c:ext>
            </c:extLst>
          </c:dPt>
          <c:cat>
            <c:strRef>
              <c:f>Sheet1!$A$2:$A$6</c:f>
              <c:strCache>
                <c:ptCount val="5"/>
                <c:pt idx="0">
                  <c:v>eGFR &gt;60</c:v>
                </c:pt>
                <c:pt idx="1">
                  <c:v>eGFR 45-59</c:v>
                </c:pt>
                <c:pt idx="2">
                  <c:v>eGFR 30-44</c:v>
                </c:pt>
                <c:pt idx="3">
                  <c:v>eGFR 15-29</c:v>
                </c:pt>
                <c:pt idx="4">
                  <c:v>eGFR &lt;15</c:v>
                </c:pt>
              </c:strCache>
            </c:strRef>
          </c:cat>
          <c:val>
            <c:numRef>
              <c:f>Sheet1!$B$2:$B$6</c:f>
              <c:numCache>
                <c:formatCode>General</c:formatCode>
                <c:ptCount val="5"/>
                <c:pt idx="0">
                  <c:v>67</c:v>
                </c:pt>
                <c:pt idx="1">
                  <c:v>20</c:v>
                </c:pt>
                <c:pt idx="2">
                  <c:v>10</c:v>
                </c:pt>
                <c:pt idx="3">
                  <c:v>2</c:v>
                </c:pt>
                <c:pt idx="4">
                  <c:v>1</c:v>
                </c:pt>
              </c:numCache>
            </c:numRef>
          </c:val>
          <c:extLst>
            <c:ext xmlns:c16="http://schemas.microsoft.com/office/drawing/2014/chart" uri="{C3380CC4-5D6E-409C-BE32-E72D297353CC}">
              <c16:uniqueId val="{0000000A-00CA-475E-B492-3AADCB6A75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592932827840999"/>
          <c:y val="5.210723087374871E-2"/>
          <c:w val="0.82731432876445743"/>
          <c:h val="0.77100630175269225"/>
        </c:manualLayout>
      </c:layout>
      <c:barChart>
        <c:barDir val="col"/>
        <c:grouping val="clustered"/>
        <c:varyColors val="0"/>
        <c:ser>
          <c:idx val="0"/>
          <c:order val="0"/>
          <c:tx>
            <c:strRef>
              <c:f>Sheet1!$B$1</c:f>
              <c:strCache>
                <c:ptCount val="1"/>
                <c:pt idx="0">
                  <c:v>No renal disease (n = 127,884)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Sheet1!$A$2:$A$3</c:f>
              <c:strCache>
                <c:ptCount val="2"/>
                <c:pt idx="0">
                  <c:v>Stroke or Systemic Thromboembolism</c:v>
                </c:pt>
                <c:pt idx="1">
                  <c:v>Bleeding</c:v>
                </c:pt>
              </c:strCache>
            </c:strRef>
          </c:cat>
          <c:val>
            <c:numRef>
              <c:f>Sheet1!$B$2:$B$3</c:f>
              <c:numCache>
                <c:formatCode>General</c:formatCode>
                <c:ptCount val="2"/>
                <c:pt idx="0">
                  <c:v>3.61</c:v>
                </c:pt>
                <c:pt idx="1">
                  <c:v>3.54</c:v>
                </c:pt>
              </c:numCache>
            </c:numRef>
          </c:val>
          <c:extLst>
            <c:ext xmlns:c16="http://schemas.microsoft.com/office/drawing/2014/chart" uri="{C3380CC4-5D6E-409C-BE32-E72D297353CC}">
              <c16:uniqueId val="{00000000-5D42-42EE-9EA1-3246496D6E55}"/>
            </c:ext>
          </c:extLst>
        </c:ser>
        <c:ser>
          <c:idx val="1"/>
          <c:order val="1"/>
          <c:tx>
            <c:strRef>
              <c:f>Sheet1!$C$1</c:f>
              <c:strCache>
                <c:ptCount val="1"/>
                <c:pt idx="0">
                  <c:v>Non end-stage CKD (n = 3,587)</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Sheet1!$A$2:$A$3</c:f>
              <c:strCache>
                <c:ptCount val="2"/>
                <c:pt idx="0">
                  <c:v>Stroke or Systemic Thromboembolism</c:v>
                </c:pt>
                <c:pt idx="1">
                  <c:v>Bleeding</c:v>
                </c:pt>
              </c:strCache>
            </c:strRef>
          </c:cat>
          <c:val>
            <c:numRef>
              <c:f>Sheet1!$C$2:$C$3</c:f>
              <c:numCache>
                <c:formatCode>General</c:formatCode>
                <c:ptCount val="2"/>
                <c:pt idx="0">
                  <c:v>6.44</c:v>
                </c:pt>
                <c:pt idx="1">
                  <c:v>8.77</c:v>
                </c:pt>
              </c:numCache>
            </c:numRef>
          </c:val>
          <c:extLst>
            <c:ext xmlns:c16="http://schemas.microsoft.com/office/drawing/2014/chart" uri="{C3380CC4-5D6E-409C-BE32-E72D297353CC}">
              <c16:uniqueId val="{00000001-5D42-42EE-9EA1-3246496D6E55}"/>
            </c:ext>
          </c:extLst>
        </c:ser>
        <c:dLbls>
          <c:showLegendKey val="0"/>
          <c:showVal val="0"/>
          <c:showCatName val="0"/>
          <c:showSerName val="0"/>
          <c:showPercent val="0"/>
          <c:showBubbleSize val="0"/>
        </c:dLbls>
        <c:gapWidth val="150"/>
        <c:axId val="317085032"/>
        <c:axId val="317080328"/>
      </c:barChart>
      <c:catAx>
        <c:axId val="317085032"/>
        <c:scaling>
          <c:orientation val="minMax"/>
        </c:scaling>
        <c:delete val="0"/>
        <c:axPos val="b"/>
        <c:numFmt formatCode="General" sourceLinked="0"/>
        <c:majorTickMark val="out"/>
        <c:minorTickMark val="none"/>
        <c:tickLblPos val="nextTo"/>
        <c:spPr>
          <a:noFill/>
          <a:ln w="12700" cap="flat" cmpd="sng" algn="ctr">
            <a:solidFill>
              <a:srgbClr val="000000"/>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Nova Cond" panose="020B0506020202020204" pitchFamily="34" charset="0"/>
                <a:ea typeface="+mn-ea"/>
                <a:cs typeface="Arial" panose="020B0604020202020204" pitchFamily="34" charset="0"/>
              </a:defRPr>
            </a:pPr>
            <a:endParaRPr lang="en-US"/>
          </a:p>
        </c:txPr>
        <c:crossAx val="317080328"/>
        <c:crosses val="autoZero"/>
        <c:auto val="1"/>
        <c:lblAlgn val="ctr"/>
        <c:lblOffset val="100"/>
        <c:noMultiLvlLbl val="0"/>
      </c:catAx>
      <c:valAx>
        <c:axId val="317080328"/>
        <c:scaling>
          <c:orientation val="minMax"/>
          <c:max val="10"/>
          <c:min val="0"/>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Arial Nova Cond" panose="020B0506020202020204" pitchFamily="34" charset="0"/>
                    <a:ea typeface="+mn-ea"/>
                    <a:cs typeface="Arial" panose="020B0604020202020204" pitchFamily="34" charset="0"/>
                  </a:defRPr>
                </a:pPr>
                <a:r>
                  <a:rPr lang="en-US" sz="1600" b="0" dirty="0">
                    <a:solidFill>
                      <a:schemeClr val="tx1"/>
                    </a:solidFill>
                    <a:latin typeface="Arial Nova Cond" panose="020B0506020202020204" pitchFamily="34" charset="0"/>
                  </a:rPr>
                  <a:t>Event rate/100 person-years</a:t>
                </a:r>
              </a:p>
            </c:rich>
          </c:tx>
          <c:layout>
            <c:manualLayout>
              <c:xMode val="edge"/>
              <c:yMode val="edge"/>
              <c:x val="2.1706788770633777E-2"/>
              <c:y val="9.0069261899992425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Nova Cond" panose="020B0506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2700" cap="flat" cmpd="sng" algn="ctr">
            <a:solidFill>
              <a:srgbClr val="000000"/>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17085032"/>
        <c:crosses val="autoZero"/>
        <c:crossBetween val="between"/>
        <c:majorUnit val="2"/>
        <c:minorUnit val="1"/>
      </c:valAx>
      <c:spPr>
        <a:noFill/>
        <a:ln>
          <a:noFill/>
        </a:ln>
        <a:effectLst/>
      </c:spPr>
    </c:plotArea>
    <c:legend>
      <c:legendPos val="r"/>
      <c:layout>
        <c:manualLayout>
          <c:xMode val="edge"/>
          <c:yMode val="edge"/>
          <c:x val="0.14524323506591785"/>
          <c:y val="0"/>
          <c:w val="0.63527878514858482"/>
          <c:h val="0.2123895467806254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Nova Cond" panose="020B0506020202020204" pitchFamily="34" charset="0"/>
              <a:ea typeface="+mn-ea"/>
              <a:cs typeface="Arial" panose="020B0604020202020204" pitchFamily="34"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solidFill>
            <a:schemeClr val="tx1">
              <a:lumMod val="65000"/>
              <a:lumOff val="35000"/>
            </a:schemeClr>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49696753478416"/>
          <c:y val="2.5088295572729506E-2"/>
          <c:w val="0.87480556546557264"/>
          <c:h val="0.88177146395208983"/>
        </c:manualLayout>
      </c:layout>
      <c:barChart>
        <c:barDir val="col"/>
        <c:grouping val="clustered"/>
        <c:varyColors val="0"/>
        <c:ser>
          <c:idx val="0"/>
          <c:order val="0"/>
          <c:tx>
            <c:strRef>
              <c:f>Sheet1!$B$1</c:f>
              <c:strCache>
                <c:ptCount val="1"/>
                <c:pt idx="0">
                  <c:v>Mild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Sheet1!$A$2:$A$5</c:f>
              <c:strCache>
                <c:ptCount val="4"/>
                <c:pt idx="0">
                  <c:v>Rivaroxaban</c:v>
                </c:pt>
                <c:pt idx="1">
                  <c:v>Edoxaban</c:v>
                </c:pt>
                <c:pt idx="2">
                  <c:v>Dabigatran</c:v>
                </c:pt>
                <c:pt idx="3">
                  <c:v>Apixaban</c:v>
                </c:pt>
              </c:strCache>
            </c:strRef>
          </c:cat>
          <c:val>
            <c:numRef>
              <c:f>Sheet1!$B$2:$B$5</c:f>
              <c:numCache>
                <c:formatCode>General</c:formatCode>
                <c:ptCount val="4"/>
                <c:pt idx="0">
                  <c:v>1.4</c:v>
                </c:pt>
                <c:pt idx="1">
                  <c:v>1.3</c:v>
                </c:pt>
                <c:pt idx="2">
                  <c:v>1.5</c:v>
                </c:pt>
                <c:pt idx="3">
                  <c:v>1.2</c:v>
                </c:pt>
              </c:numCache>
            </c:numRef>
          </c:val>
          <c:extLst>
            <c:ext xmlns:c16="http://schemas.microsoft.com/office/drawing/2014/chart" uri="{C3380CC4-5D6E-409C-BE32-E72D297353CC}">
              <c16:uniqueId val="{00000000-EE96-43A0-B920-53977A35F81F}"/>
            </c:ext>
          </c:extLst>
        </c:ser>
        <c:ser>
          <c:idx val="1"/>
          <c:order val="1"/>
          <c:tx>
            <c:strRef>
              <c:f>Sheet1!$C$1</c:f>
              <c:strCache>
                <c:ptCount val="1"/>
                <c:pt idx="0">
                  <c:v>Moderate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Sheet1!$A$2:$A$5</c:f>
              <c:strCache>
                <c:ptCount val="4"/>
                <c:pt idx="0">
                  <c:v>Rivaroxaban</c:v>
                </c:pt>
                <c:pt idx="1">
                  <c:v>Edoxaban</c:v>
                </c:pt>
                <c:pt idx="2">
                  <c:v>Dabigatran</c:v>
                </c:pt>
                <c:pt idx="3">
                  <c:v>Apixaban</c:v>
                </c:pt>
              </c:strCache>
            </c:strRef>
          </c:cat>
          <c:val>
            <c:numRef>
              <c:f>Sheet1!$C$2:$C$5</c:f>
              <c:numCache>
                <c:formatCode>General</c:formatCode>
                <c:ptCount val="4"/>
                <c:pt idx="0">
                  <c:v>1.5</c:v>
                </c:pt>
                <c:pt idx="1">
                  <c:v>1.7</c:v>
                </c:pt>
                <c:pt idx="2">
                  <c:v>3.2</c:v>
                </c:pt>
                <c:pt idx="3">
                  <c:v>1.3</c:v>
                </c:pt>
              </c:numCache>
            </c:numRef>
          </c:val>
          <c:extLst>
            <c:ext xmlns:c16="http://schemas.microsoft.com/office/drawing/2014/chart" uri="{C3380CC4-5D6E-409C-BE32-E72D297353CC}">
              <c16:uniqueId val="{00000001-EE96-43A0-B920-53977A35F81F}"/>
            </c:ext>
          </c:extLst>
        </c:ser>
        <c:ser>
          <c:idx val="2"/>
          <c:order val="2"/>
          <c:tx>
            <c:strRef>
              <c:f>Sheet1!$D$1</c:f>
              <c:strCache>
                <c:ptCount val="1"/>
                <c:pt idx="0">
                  <c:v>Severe</c:v>
                </c:pt>
              </c:strCache>
            </c:strRef>
          </c:tx>
          <c:spPr>
            <a:solidFill>
              <a:srgbClr val="A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Sheet1!$A$2:$A$5</c:f>
              <c:strCache>
                <c:ptCount val="4"/>
                <c:pt idx="0">
                  <c:v>Rivaroxaban</c:v>
                </c:pt>
                <c:pt idx="1">
                  <c:v>Edoxaban</c:v>
                </c:pt>
                <c:pt idx="2">
                  <c:v>Dabigatran</c:v>
                </c:pt>
                <c:pt idx="3">
                  <c:v>Apixaban</c:v>
                </c:pt>
              </c:strCache>
            </c:strRef>
          </c:cat>
          <c:val>
            <c:numRef>
              <c:f>Sheet1!$D$2:$D$5</c:f>
              <c:numCache>
                <c:formatCode>General</c:formatCode>
                <c:ptCount val="4"/>
                <c:pt idx="0">
                  <c:v>1.6</c:v>
                </c:pt>
                <c:pt idx="1">
                  <c:v>1.7</c:v>
                </c:pt>
                <c:pt idx="2">
                  <c:v>6.3</c:v>
                </c:pt>
                <c:pt idx="3">
                  <c:v>1.4</c:v>
                </c:pt>
              </c:numCache>
            </c:numRef>
          </c:val>
          <c:extLst>
            <c:ext xmlns:c16="http://schemas.microsoft.com/office/drawing/2014/chart" uri="{C3380CC4-5D6E-409C-BE32-E72D297353CC}">
              <c16:uniqueId val="{00000002-EE96-43A0-B920-53977A35F81F}"/>
            </c:ext>
          </c:extLst>
        </c:ser>
        <c:dLbls>
          <c:showLegendKey val="0"/>
          <c:showVal val="0"/>
          <c:showCatName val="0"/>
          <c:showSerName val="0"/>
          <c:showPercent val="0"/>
          <c:showBubbleSize val="0"/>
        </c:dLbls>
        <c:gapWidth val="74"/>
        <c:axId val="317081896"/>
        <c:axId val="317778408"/>
      </c:barChart>
      <c:catAx>
        <c:axId val="317081896"/>
        <c:scaling>
          <c:orientation val="minMax"/>
        </c:scaling>
        <c:delete val="0"/>
        <c:axPos val="b"/>
        <c:numFmt formatCode="General" sourceLinked="1"/>
        <c:majorTickMark val="none"/>
        <c:minorTickMark val="none"/>
        <c:tickLblPos val="nextTo"/>
        <c:spPr>
          <a:noFill/>
          <a:ln w="1270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Nova Cond" panose="020B0506020202020204" pitchFamily="34" charset="0"/>
                <a:ea typeface="+mn-ea"/>
                <a:cs typeface="Arial" panose="020B0604020202020204" pitchFamily="34" charset="0"/>
              </a:defRPr>
            </a:pPr>
            <a:endParaRPr lang="en-US"/>
          </a:p>
        </c:txPr>
        <c:crossAx val="317778408"/>
        <c:crosses val="autoZero"/>
        <c:auto val="1"/>
        <c:lblAlgn val="ctr"/>
        <c:lblOffset val="100"/>
        <c:noMultiLvlLbl val="0"/>
      </c:catAx>
      <c:valAx>
        <c:axId val="317778408"/>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Nova Cond" panose="020B0506020202020204" pitchFamily="34" charset="0"/>
                    <a:ea typeface="+mn-ea"/>
                    <a:cs typeface="Arial" panose="020B0604020202020204" pitchFamily="34" charset="0"/>
                  </a:defRPr>
                </a:pPr>
                <a:r>
                  <a:rPr lang="en-CA" sz="1400" b="0">
                    <a:latin typeface="Arial Nova Cond" panose="020B0506020202020204" pitchFamily="34" charset="0"/>
                  </a:rPr>
                  <a:t>X-fold increase in AUC vs. normal renal function</a:t>
                </a:r>
              </a:p>
            </c:rich>
          </c:tx>
          <c:layout>
            <c:manualLayout>
              <c:xMode val="edge"/>
              <c:yMode val="edge"/>
              <c:x val="2.8540849090260435E-3"/>
              <c:y val="0.124555806515418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Nova Cond" panose="020B0506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2700" cap="flat" cmpd="sng" algn="ctr">
            <a:solidFill>
              <a:schemeClr val="tx1"/>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17081896"/>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49696753478416"/>
          <c:y val="2.5088295572729506E-2"/>
          <c:w val="0.87480556546557264"/>
          <c:h val="0.88177146395208983"/>
        </c:manualLayout>
      </c:layout>
      <c:barChart>
        <c:barDir val="col"/>
        <c:grouping val="clustered"/>
        <c:varyColors val="0"/>
        <c:ser>
          <c:idx val="0"/>
          <c:order val="0"/>
          <c:tx>
            <c:strRef>
              <c:f>Sheet1!$B$1</c:f>
              <c:strCache>
                <c:ptCount val="1"/>
                <c:pt idx="0">
                  <c:v>Mild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Sheet1!$A$2:$A$5</c:f>
              <c:strCache>
                <c:ptCount val="4"/>
                <c:pt idx="0">
                  <c:v>Rivaroxaban</c:v>
                </c:pt>
                <c:pt idx="1">
                  <c:v>Edoxaban</c:v>
                </c:pt>
                <c:pt idx="2">
                  <c:v>Dabigatran</c:v>
                </c:pt>
                <c:pt idx="3">
                  <c:v>Apixaban</c:v>
                </c:pt>
              </c:strCache>
            </c:strRef>
          </c:cat>
          <c:val>
            <c:numRef>
              <c:f>Sheet1!$B$2:$B$5</c:f>
              <c:numCache>
                <c:formatCode>General</c:formatCode>
                <c:ptCount val="4"/>
                <c:pt idx="0">
                  <c:v>1.4</c:v>
                </c:pt>
                <c:pt idx="1">
                  <c:v>1.3</c:v>
                </c:pt>
                <c:pt idx="2">
                  <c:v>1.5</c:v>
                </c:pt>
                <c:pt idx="3">
                  <c:v>1.2</c:v>
                </c:pt>
              </c:numCache>
            </c:numRef>
          </c:val>
          <c:extLst>
            <c:ext xmlns:c16="http://schemas.microsoft.com/office/drawing/2014/chart" uri="{C3380CC4-5D6E-409C-BE32-E72D297353CC}">
              <c16:uniqueId val="{00000000-EE96-43A0-B920-53977A35F81F}"/>
            </c:ext>
          </c:extLst>
        </c:ser>
        <c:ser>
          <c:idx val="1"/>
          <c:order val="1"/>
          <c:tx>
            <c:strRef>
              <c:f>Sheet1!$C$1</c:f>
              <c:strCache>
                <c:ptCount val="1"/>
                <c:pt idx="0">
                  <c:v>Moderate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Sheet1!$A$2:$A$5</c:f>
              <c:strCache>
                <c:ptCount val="4"/>
                <c:pt idx="0">
                  <c:v>Rivaroxaban</c:v>
                </c:pt>
                <c:pt idx="1">
                  <c:v>Edoxaban</c:v>
                </c:pt>
                <c:pt idx="2">
                  <c:v>Dabigatran</c:v>
                </c:pt>
                <c:pt idx="3">
                  <c:v>Apixaban</c:v>
                </c:pt>
              </c:strCache>
            </c:strRef>
          </c:cat>
          <c:val>
            <c:numRef>
              <c:f>Sheet1!$C$2:$C$5</c:f>
              <c:numCache>
                <c:formatCode>General</c:formatCode>
                <c:ptCount val="4"/>
                <c:pt idx="0">
                  <c:v>1.5</c:v>
                </c:pt>
                <c:pt idx="1">
                  <c:v>1.7</c:v>
                </c:pt>
                <c:pt idx="2">
                  <c:v>3.2</c:v>
                </c:pt>
                <c:pt idx="3">
                  <c:v>1.3</c:v>
                </c:pt>
              </c:numCache>
            </c:numRef>
          </c:val>
          <c:extLst>
            <c:ext xmlns:c16="http://schemas.microsoft.com/office/drawing/2014/chart" uri="{C3380CC4-5D6E-409C-BE32-E72D297353CC}">
              <c16:uniqueId val="{00000001-EE96-43A0-B920-53977A35F81F}"/>
            </c:ext>
          </c:extLst>
        </c:ser>
        <c:ser>
          <c:idx val="2"/>
          <c:order val="2"/>
          <c:tx>
            <c:strRef>
              <c:f>Sheet1!$D$1</c:f>
              <c:strCache>
                <c:ptCount val="1"/>
                <c:pt idx="0">
                  <c:v>Severe</c:v>
                </c:pt>
              </c:strCache>
            </c:strRef>
          </c:tx>
          <c:spPr>
            <a:solidFill>
              <a:srgbClr val="A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Sheet1!$A$2:$A$5</c:f>
              <c:strCache>
                <c:ptCount val="4"/>
                <c:pt idx="0">
                  <c:v>Rivaroxaban</c:v>
                </c:pt>
                <c:pt idx="1">
                  <c:v>Edoxaban</c:v>
                </c:pt>
                <c:pt idx="2">
                  <c:v>Dabigatran</c:v>
                </c:pt>
                <c:pt idx="3">
                  <c:v>Apixaban</c:v>
                </c:pt>
              </c:strCache>
            </c:strRef>
          </c:cat>
          <c:val>
            <c:numRef>
              <c:f>Sheet1!$D$2:$D$5</c:f>
              <c:numCache>
                <c:formatCode>General</c:formatCode>
                <c:ptCount val="4"/>
                <c:pt idx="0">
                  <c:v>1.6</c:v>
                </c:pt>
                <c:pt idx="1">
                  <c:v>1.7</c:v>
                </c:pt>
                <c:pt idx="2">
                  <c:v>6.3</c:v>
                </c:pt>
                <c:pt idx="3">
                  <c:v>1.4</c:v>
                </c:pt>
              </c:numCache>
            </c:numRef>
          </c:val>
          <c:extLst>
            <c:ext xmlns:c16="http://schemas.microsoft.com/office/drawing/2014/chart" uri="{C3380CC4-5D6E-409C-BE32-E72D297353CC}">
              <c16:uniqueId val="{00000002-EE96-43A0-B920-53977A35F81F}"/>
            </c:ext>
          </c:extLst>
        </c:ser>
        <c:dLbls>
          <c:showLegendKey val="0"/>
          <c:showVal val="0"/>
          <c:showCatName val="0"/>
          <c:showSerName val="0"/>
          <c:showPercent val="0"/>
          <c:showBubbleSize val="0"/>
        </c:dLbls>
        <c:gapWidth val="74"/>
        <c:axId val="317081896"/>
        <c:axId val="317778408"/>
      </c:barChart>
      <c:catAx>
        <c:axId val="317081896"/>
        <c:scaling>
          <c:orientation val="minMax"/>
        </c:scaling>
        <c:delete val="0"/>
        <c:axPos val="b"/>
        <c:numFmt formatCode="General" sourceLinked="1"/>
        <c:majorTickMark val="none"/>
        <c:minorTickMark val="none"/>
        <c:tickLblPos val="nextTo"/>
        <c:spPr>
          <a:noFill/>
          <a:ln w="1270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Nova Cond" panose="020B0506020202020204" pitchFamily="34" charset="0"/>
                <a:ea typeface="+mn-ea"/>
                <a:cs typeface="Arial" panose="020B0604020202020204" pitchFamily="34" charset="0"/>
              </a:defRPr>
            </a:pPr>
            <a:endParaRPr lang="en-US"/>
          </a:p>
        </c:txPr>
        <c:crossAx val="317778408"/>
        <c:crosses val="autoZero"/>
        <c:auto val="1"/>
        <c:lblAlgn val="ctr"/>
        <c:lblOffset val="100"/>
        <c:noMultiLvlLbl val="0"/>
      </c:catAx>
      <c:valAx>
        <c:axId val="317778408"/>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Nova Cond" panose="020B0506020202020204" pitchFamily="34" charset="0"/>
                    <a:ea typeface="+mn-ea"/>
                    <a:cs typeface="Arial" panose="020B0604020202020204" pitchFamily="34" charset="0"/>
                  </a:defRPr>
                </a:pPr>
                <a:r>
                  <a:rPr lang="en-CA" sz="1400" b="0">
                    <a:latin typeface="Arial Nova Cond" panose="020B0506020202020204" pitchFamily="34" charset="0"/>
                  </a:rPr>
                  <a:t>X-fold increase in AUC vs. normal renal function</a:t>
                </a:r>
              </a:p>
            </c:rich>
          </c:tx>
          <c:layout>
            <c:manualLayout>
              <c:xMode val="edge"/>
              <c:yMode val="edge"/>
              <c:x val="2.8540849090260435E-3"/>
              <c:y val="0.124555806515418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Nova Cond" panose="020B0506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2700" cap="flat" cmpd="sng" algn="ctr">
            <a:solidFill>
              <a:schemeClr val="tx1"/>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17081896"/>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00FF00"/>
            </a:solidFill>
            <a:ln>
              <a:solidFill>
                <a:srgbClr val="39FF0B"/>
              </a:solidFill>
            </a:ln>
          </c:spPr>
          <c:invertIfNegative val="0"/>
          <c:cat>
            <c:numRef>
              <c:f>Sheet1!$A$2:$A$5</c:f>
              <c:numCache>
                <c:formatCode>General</c:formatCode>
                <c:ptCount val="4"/>
              </c:numCache>
            </c:numRef>
          </c:cat>
          <c:val>
            <c:numRef>
              <c:f>Sheet1!$B$2:$B$5</c:f>
              <c:numCache>
                <c:formatCode>0.00</c:formatCode>
                <c:ptCount val="4"/>
                <c:pt idx="0">
                  <c:v>0</c:v>
                </c:pt>
                <c:pt idx="1">
                  <c:v>0</c:v>
                </c:pt>
                <c:pt idx="2" formatCode="General">
                  <c:v>0.15</c:v>
                </c:pt>
                <c:pt idx="3">
                  <c:v>0.2</c:v>
                </c:pt>
              </c:numCache>
            </c:numRef>
          </c:val>
          <c:extLst>
            <c:ext xmlns:c16="http://schemas.microsoft.com/office/drawing/2014/chart" uri="{C3380CC4-5D6E-409C-BE32-E72D297353CC}">
              <c16:uniqueId val="{00000000-94D0-4B63-8B60-2DE7F5AAE6B2}"/>
            </c:ext>
          </c:extLst>
        </c:ser>
        <c:ser>
          <c:idx val="1"/>
          <c:order val="1"/>
          <c:tx>
            <c:strRef>
              <c:f>Sheet1!$C$1</c:f>
              <c:strCache>
                <c:ptCount val="1"/>
                <c:pt idx="0">
                  <c:v>Series 2</c:v>
                </c:pt>
              </c:strCache>
            </c:strRef>
          </c:tx>
          <c:spPr>
            <a:solidFill>
              <a:srgbClr val="FF00FF"/>
            </a:solidFill>
            <a:ln>
              <a:solidFill>
                <a:srgbClr val="FC00F2"/>
              </a:solidFill>
            </a:ln>
          </c:spPr>
          <c:invertIfNegative val="0"/>
          <c:cat>
            <c:numRef>
              <c:f>Sheet1!$A$2:$A$5</c:f>
              <c:numCache>
                <c:formatCode>General</c:formatCode>
                <c:ptCount val="4"/>
              </c:numCache>
            </c:numRef>
          </c:cat>
          <c:val>
            <c:numRef>
              <c:f>Sheet1!$C$2:$C$5</c:f>
              <c:numCache>
                <c:formatCode>0.00</c:formatCode>
                <c:ptCount val="4"/>
                <c:pt idx="0">
                  <c:v>0.3</c:v>
                </c:pt>
                <c:pt idx="1">
                  <c:v>0.2</c:v>
                </c:pt>
                <c:pt idx="2">
                  <c:v>1.5</c:v>
                </c:pt>
                <c:pt idx="3">
                  <c:v>2.2000000000000002</c:v>
                </c:pt>
              </c:numCache>
            </c:numRef>
          </c:val>
          <c:extLst>
            <c:ext xmlns:c16="http://schemas.microsoft.com/office/drawing/2014/chart" uri="{C3380CC4-5D6E-409C-BE32-E72D297353CC}">
              <c16:uniqueId val="{00000001-94D0-4B63-8B60-2DE7F5AAE6B2}"/>
            </c:ext>
          </c:extLst>
        </c:ser>
        <c:ser>
          <c:idx val="2"/>
          <c:order val="2"/>
          <c:tx>
            <c:strRef>
              <c:f>Sheet1!$D$1</c:f>
              <c:strCache>
                <c:ptCount val="1"/>
                <c:pt idx="0">
                  <c:v>Column1</c:v>
                </c:pt>
              </c:strCache>
            </c:strRef>
          </c:tx>
          <c:invertIfNegative val="0"/>
          <c:cat>
            <c:numRef>
              <c:f>Sheet1!$A$2:$A$5</c:f>
              <c:numCache>
                <c:formatCode>General</c:formatCode>
                <c:ptCount val="4"/>
              </c:numCache>
            </c:numRef>
          </c:cat>
          <c:val>
            <c:numRef>
              <c:f>Sheet1!$D$2:$D$5</c:f>
              <c:numCache>
                <c:formatCode>General</c:formatCode>
                <c:ptCount val="4"/>
              </c:numCache>
            </c:numRef>
          </c:val>
          <c:extLst>
            <c:ext xmlns:c16="http://schemas.microsoft.com/office/drawing/2014/chart" uri="{C3380CC4-5D6E-409C-BE32-E72D297353CC}">
              <c16:uniqueId val="{00000002-94D0-4B63-8B60-2DE7F5AAE6B2}"/>
            </c:ext>
          </c:extLst>
        </c:ser>
        <c:dLbls>
          <c:showLegendKey val="0"/>
          <c:showVal val="0"/>
          <c:showCatName val="0"/>
          <c:showSerName val="0"/>
          <c:showPercent val="0"/>
          <c:showBubbleSize val="0"/>
        </c:dLbls>
        <c:gapWidth val="0"/>
        <c:axId val="215174192"/>
        <c:axId val="1"/>
      </c:barChart>
      <c:catAx>
        <c:axId val="215174192"/>
        <c:scaling>
          <c:orientation val="minMax"/>
        </c:scaling>
        <c:delete val="0"/>
        <c:axPos val="b"/>
        <c:numFmt formatCode="General" sourceLinked="1"/>
        <c:majorTickMark val="out"/>
        <c:minorTickMark val="none"/>
        <c:tickLblPos val="nextTo"/>
        <c:spPr>
          <a:ln w="22352">
            <a:solidFill>
              <a:schemeClr val="tx1"/>
            </a:solidFill>
          </a:ln>
        </c:spPr>
        <c:crossAx val="1"/>
        <c:crosses val="autoZero"/>
        <c:auto val="1"/>
        <c:lblAlgn val="ctr"/>
        <c:lblOffset val="100"/>
        <c:noMultiLvlLbl val="0"/>
      </c:catAx>
      <c:valAx>
        <c:axId val="1"/>
        <c:scaling>
          <c:orientation val="minMax"/>
        </c:scaling>
        <c:delete val="0"/>
        <c:axPos val="l"/>
        <c:numFmt formatCode="0.0" sourceLinked="0"/>
        <c:majorTickMark val="out"/>
        <c:minorTickMark val="none"/>
        <c:tickLblPos val="nextTo"/>
        <c:spPr>
          <a:ln w="22352">
            <a:solidFill>
              <a:schemeClr val="tx1"/>
            </a:solidFill>
          </a:ln>
        </c:spPr>
        <c:txPr>
          <a:bodyPr/>
          <a:lstStyle/>
          <a:p>
            <a:pPr>
              <a:defRPr sz="1200" b="1" i="0">
                <a:solidFill>
                  <a:schemeClr val="tx1"/>
                </a:solidFill>
                <a:latin typeface="Arial"/>
              </a:defRPr>
            </a:pPr>
            <a:endParaRPr lang="en-US"/>
          </a:p>
        </c:txPr>
        <c:crossAx val="215174192"/>
        <c:crosses val="autoZero"/>
        <c:crossBetween val="between"/>
      </c:valAx>
    </c:plotArea>
    <c:plotVisOnly val="1"/>
    <c:dispBlanksAs val="gap"/>
    <c:showDLblsOverMax val="0"/>
  </c:chart>
  <c:txPr>
    <a:bodyPr/>
    <a:lstStyle/>
    <a:p>
      <a:pPr>
        <a:defRPr sz="1276"/>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00B050"/>
            </a:solidFill>
            <a:ln>
              <a:noFill/>
            </a:ln>
            <a:effectLst/>
          </c:spPr>
          <c:invertIfNegative val="0"/>
          <c:dLbls>
            <c:delete val="1"/>
          </c:dLbls>
          <c:cat>
            <c:numRef>
              <c:f>Sheet1!$A$2</c:f>
              <c:numCache>
                <c:formatCode>General</c:formatCode>
                <c:ptCount val="1"/>
              </c:numCache>
            </c:numRef>
          </c:cat>
          <c:val>
            <c:numRef>
              <c:f>Sheet1!$B$2</c:f>
              <c:numCache>
                <c:formatCode>0.00</c:formatCode>
                <c:ptCount val="1"/>
                <c:pt idx="0">
                  <c:v>0.3</c:v>
                </c:pt>
              </c:numCache>
            </c:numRef>
          </c:val>
          <c:extLst>
            <c:ext xmlns:c16="http://schemas.microsoft.com/office/drawing/2014/chart" uri="{C3380CC4-5D6E-409C-BE32-E72D297353CC}">
              <c16:uniqueId val="{00000000-5016-4F10-A4DE-DD87AAA1D032}"/>
            </c:ext>
          </c:extLst>
        </c:ser>
        <c:ser>
          <c:idx val="1"/>
          <c:order val="1"/>
          <c:tx>
            <c:strRef>
              <c:f>Sheet1!$C$1</c:f>
              <c:strCache>
                <c:ptCount val="1"/>
                <c:pt idx="0">
                  <c:v>Series 2</c:v>
                </c:pt>
              </c:strCache>
            </c:strRef>
          </c:tx>
          <c:spPr>
            <a:solidFill>
              <a:srgbClr val="F33A45"/>
            </a:solidFill>
            <a:ln>
              <a:noFill/>
            </a:ln>
            <a:effectLst/>
          </c:spPr>
          <c:invertIfNegative val="0"/>
          <c:dLbls>
            <c:delete val="1"/>
          </c:dLbls>
          <c:cat>
            <c:numRef>
              <c:f>Sheet1!$A$2</c:f>
              <c:numCache>
                <c:formatCode>General</c:formatCode>
                <c:ptCount val="1"/>
              </c:numCache>
            </c:numRef>
          </c:cat>
          <c:val>
            <c:numRef>
              <c:f>Sheet1!$C$2</c:f>
              <c:numCache>
                <c:formatCode>0.00</c:formatCode>
                <c:ptCount val="1"/>
                <c:pt idx="0">
                  <c:v>1.1000000000000001</c:v>
                </c:pt>
              </c:numCache>
            </c:numRef>
          </c:val>
          <c:extLst>
            <c:ext xmlns:c16="http://schemas.microsoft.com/office/drawing/2014/chart" uri="{C3380CC4-5D6E-409C-BE32-E72D297353CC}">
              <c16:uniqueId val="{00000001-5016-4F10-A4DE-DD87AAA1D032}"/>
            </c:ext>
          </c:extLst>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Sheet1!$D$2</c:f>
              <c:numCache>
                <c:formatCode>General</c:formatCode>
                <c:ptCount val="1"/>
              </c:numCache>
            </c:numRef>
          </c:val>
          <c:extLst>
            <c:ext xmlns:c16="http://schemas.microsoft.com/office/drawing/2014/chart" uri="{C3380CC4-5D6E-409C-BE32-E72D297353CC}">
              <c16:uniqueId val="{00000002-5016-4F10-A4DE-DD87AAA1D032}"/>
            </c:ext>
          </c:extLst>
        </c:ser>
        <c:dLbls>
          <c:dLblPos val="inEnd"/>
          <c:showLegendKey val="0"/>
          <c:showVal val="1"/>
          <c:showCatName val="0"/>
          <c:showSerName val="0"/>
          <c:showPercent val="0"/>
          <c:showBubbleSize val="0"/>
        </c:dLbls>
        <c:gapWidth val="199"/>
        <c:axId val="215174192"/>
        <c:axId val="1"/>
      </c:barChart>
      <c:catAx>
        <c:axId val="215174192"/>
        <c:scaling>
          <c:orientation val="minMax"/>
        </c:scaling>
        <c:delete val="0"/>
        <c:axPos val="b"/>
        <c:numFmt formatCode="General" sourceLinked="1"/>
        <c:majorTickMark val="none"/>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ax val="2.5"/>
        </c:scaling>
        <c:delete val="0"/>
        <c:axPos val="l"/>
        <c:numFmt formatCode="0.0"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5174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00FF00"/>
            </a:solidFill>
            <a:ln>
              <a:solidFill>
                <a:srgbClr val="39FF0B"/>
              </a:solidFill>
            </a:ln>
          </c:spPr>
          <c:invertIfNegative val="0"/>
          <c:cat>
            <c:numRef>
              <c:f>Sheet1!$A$2:$A$4</c:f>
              <c:numCache>
                <c:formatCode>General</c:formatCode>
                <c:ptCount val="3"/>
              </c:numCache>
            </c:numRef>
          </c:cat>
          <c:val>
            <c:numRef>
              <c:f>Sheet1!$B$2:$B$4</c:f>
              <c:numCache>
                <c:formatCode>0.00</c:formatCode>
                <c:ptCount val="3"/>
                <c:pt idx="0">
                  <c:v>0</c:v>
                </c:pt>
                <c:pt idx="1">
                  <c:v>0</c:v>
                </c:pt>
                <c:pt idx="2" formatCode="General">
                  <c:v>0</c:v>
                </c:pt>
              </c:numCache>
            </c:numRef>
          </c:val>
          <c:extLst>
            <c:ext xmlns:c16="http://schemas.microsoft.com/office/drawing/2014/chart" uri="{C3380CC4-5D6E-409C-BE32-E72D297353CC}">
              <c16:uniqueId val="{00000000-AB8E-481F-A055-1AECFA85A2D3}"/>
            </c:ext>
          </c:extLst>
        </c:ser>
        <c:ser>
          <c:idx val="1"/>
          <c:order val="1"/>
          <c:tx>
            <c:strRef>
              <c:f>Sheet1!$C$1</c:f>
              <c:strCache>
                <c:ptCount val="1"/>
                <c:pt idx="0">
                  <c:v>Series 2</c:v>
                </c:pt>
              </c:strCache>
            </c:strRef>
          </c:tx>
          <c:spPr>
            <a:solidFill>
              <a:srgbClr val="FF00FF"/>
            </a:solidFill>
            <a:ln>
              <a:solidFill>
                <a:srgbClr val="FC00F2"/>
              </a:solidFill>
            </a:ln>
          </c:spPr>
          <c:invertIfNegative val="0"/>
          <c:cat>
            <c:numRef>
              <c:f>Sheet1!$A$2:$A$4</c:f>
              <c:numCache>
                <c:formatCode>General</c:formatCode>
                <c:ptCount val="3"/>
              </c:numCache>
            </c:numRef>
          </c:cat>
          <c:val>
            <c:numRef>
              <c:f>Sheet1!$C$2:$C$4</c:f>
              <c:numCache>
                <c:formatCode>0.00</c:formatCode>
                <c:ptCount val="3"/>
                <c:pt idx="0">
                  <c:v>0.2</c:v>
                </c:pt>
                <c:pt idx="1">
                  <c:v>0.4</c:v>
                </c:pt>
                <c:pt idx="2">
                  <c:v>0.9</c:v>
                </c:pt>
              </c:numCache>
            </c:numRef>
          </c:val>
          <c:extLst>
            <c:ext xmlns:c16="http://schemas.microsoft.com/office/drawing/2014/chart" uri="{C3380CC4-5D6E-409C-BE32-E72D297353CC}">
              <c16:uniqueId val="{00000001-AB8E-481F-A055-1AECFA85A2D3}"/>
            </c:ext>
          </c:extLst>
        </c:ser>
        <c:ser>
          <c:idx val="2"/>
          <c:order val="2"/>
          <c:tx>
            <c:strRef>
              <c:f>Sheet1!$D$1</c:f>
              <c:strCache>
                <c:ptCount val="1"/>
                <c:pt idx="0">
                  <c:v>Column1</c:v>
                </c:pt>
              </c:strCache>
            </c:strRef>
          </c:tx>
          <c:invertIfNegative val="0"/>
          <c:cat>
            <c:numRef>
              <c:f>Sheet1!$A$2:$A$4</c:f>
              <c:numCache>
                <c:formatCode>General</c:formatCode>
                <c:ptCount val="3"/>
              </c:numCache>
            </c:numRef>
          </c:cat>
          <c:val>
            <c:numRef>
              <c:f>Sheet1!$D$2:$D$4</c:f>
              <c:numCache>
                <c:formatCode>General</c:formatCode>
                <c:ptCount val="3"/>
              </c:numCache>
            </c:numRef>
          </c:val>
          <c:extLst>
            <c:ext xmlns:c16="http://schemas.microsoft.com/office/drawing/2014/chart" uri="{C3380CC4-5D6E-409C-BE32-E72D297353CC}">
              <c16:uniqueId val="{00000002-AB8E-481F-A055-1AECFA85A2D3}"/>
            </c:ext>
          </c:extLst>
        </c:ser>
        <c:dLbls>
          <c:showLegendKey val="0"/>
          <c:showVal val="0"/>
          <c:showCatName val="0"/>
          <c:showSerName val="0"/>
          <c:showPercent val="0"/>
          <c:showBubbleSize val="0"/>
        </c:dLbls>
        <c:gapWidth val="142"/>
        <c:overlap val="-64"/>
        <c:axId val="215174192"/>
        <c:axId val="1"/>
      </c:barChart>
      <c:catAx>
        <c:axId val="215174192"/>
        <c:scaling>
          <c:orientation val="minMax"/>
        </c:scaling>
        <c:delete val="0"/>
        <c:axPos val="b"/>
        <c:numFmt formatCode="General" sourceLinked="1"/>
        <c:majorTickMark val="out"/>
        <c:minorTickMark val="none"/>
        <c:tickLblPos val="nextTo"/>
        <c:spPr>
          <a:ln w="22352">
            <a:solidFill>
              <a:schemeClr val="tx1"/>
            </a:solidFill>
          </a:ln>
        </c:spPr>
        <c:crossAx val="1"/>
        <c:crosses val="autoZero"/>
        <c:auto val="1"/>
        <c:lblAlgn val="ctr"/>
        <c:lblOffset val="100"/>
        <c:noMultiLvlLbl val="0"/>
      </c:catAx>
      <c:valAx>
        <c:axId val="1"/>
        <c:scaling>
          <c:orientation val="minMax"/>
        </c:scaling>
        <c:delete val="0"/>
        <c:axPos val="l"/>
        <c:numFmt formatCode="0.0" sourceLinked="0"/>
        <c:majorTickMark val="out"/>
        <c:minorTickMark val="none"/>
        <c:tickLblPos val="nextTo"/>
        <c:spPr>
          <a:ln w="22352">
            <a:solidFill>
              <a:schemeClr val="tx1"/>
            </a:solidFill>
          </a:ln>
        </c:spPr>
        <c:txPr>
          <a:bodyPr/>
          <a:lstStyle/>
          <a:p>
            <a:pPr>
              <a:defRPr sz="1200" b="1" i="0">
                <a:solidFill>
                  <a:schemeClr val="tx1"/>
                </a:solidFill>
                <a:latin typeface="Arial"/>
              </a:defRPr>
            </a:pPr>
            <a:endParaRPr lang="en-US"/>
          </a:p>
        </c:txPr>
        <c:crossAx val="215174192"/>
        <c:crosses val="autoZero"/>
        <c:crossBetween val="between"/>
        <c:majorUnit val="0.2"/>
      </c:valAx>
    </c:plotArea>
    <c:plotVisOnly val="1"/>
    <c:dispBlanksAs val="gap"/>
    <c:showDLblsOverMax val="0"/>
  </c:chart>
  <c:txPr>
    <a:bodyPr/>
    <a:lstStyle/>
    <a:p>
      <a:pPr>
        <a:defRPr sz="1276"/>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9T14:35:44.8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11,'869'0,"-363"44,1804-46,-2282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9559531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8995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466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1844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959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altLang="fr-FR" b="1" dirty="0">
                <a:latin typeface="Arial" panose="020B0604020202020204" pitchFamily="34" charset="0"/>
                <a:ea typeface="ＭＳ Ｐゴシック" panose="020B0600070205080204" pitchFamily="34" charset="-128"/>
              </a:rPr>
              <a:t>LAURENT</a:t>
            </a:r>
          </a:p>
          <a:p>
            <a:endParaRPr lang="en-CA" altLang="fr-FR" dirty="0">
              <a:latin typeface="Arial" panose="020B0604020202020204" pitchFamily="34" charset="0"/>
              <a:ea typeface="ＭＳ Ｐゴシック" panose="020B0600070205080204" pitchFamily="34" charset="-128"/>
            </a:endParaRPr>
          </a:p>
          <a:p>
            <a:r>
              <a:rPr lang="en-CA" altLang="fr-FR" dirty="0">
                <a:latin typeface="Arial" panose="020B0604020202020204" pitchFamily="34" charset="0"/>
                <a:ea typeface="ＭＳ Ｐゴシック" panose="020B0600070205080204" pitchFamily="34" charset="-128"/>
              </a:rPr>
              <a:t>The Canadian Cardiovascular Society (CCS) Atrial Fibrillation (AF) Guidelines committee provides periodic reviews of new data to produce focused updates that address clinically-important advances in AF management. </a:t>
            </a:r>
          </a:p>
          <a:p>
            <a:endParaRPr lang="en-CA" altLang="fr-FR"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40BEF19D-43FA-411D-B9EF-0711736BD79A}" type="slidenum">
              <a:rPr lang="en-US" smtClean="0"/>
              <a:t>13</a:t>
            </a:fld>
            <a:endParaRPr lang="en-US"/>
          </a:p>
        </p:txBody>
      </p:sp>
    </p:spTree>
    <p:extLst>
      <p:ext uri="{BB962C8B-B14F-4D97-AF65-F5344CB8AC3E}">
        <p14:creationId xmlns:p14="http://schemas.microsoft.com/office/powerpoint/2010/main" val="637119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j-lt"/>
                <a:ea typeface="+mj-ea"/>
                <a:cs typeface="+mj-cs"/>
                <a:sym typeface="Calibri"/>
              </a:rPr>
              <a:t>The 2020 iteration of the CCS AF guidelines represents a comprehensive renewal that integrates, updates and replaces the past decade of guidelines, recommendations, and practical tips. It is intended to be used by practising clinicians across all disciplines who care for patients with AF.</a:t>
            </a:r>
            <a:r>
              <a:rPr lang="fr-CA" dirty="0">
                <a:effectLst/>
              </a:rPr>
              <a:t> </a:t>
            </a:r>
          </a:p>
          <a:p>
            <a:endParaRPr lang="en-US" dirty="0"/>
          </a:p>
        </p:txBody>
      </p:sp>
    </p:spTree>
    <p:extLst>
      <p:ext uri="{BB962C8B-B14F-4D97-AF65-F5344CB8AC3E}">
        <p14:creationId xmlns:p14="http://schemas.microsoft.com/office/powerpoint/2010/main" val="3627885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CA" dirty="0">
              <a:effectLst/>
            </a:endParaRPr>
          </a:p>
          <a:p>
            <a:r>
              <a:rPr lang="fr-FR" dirty="0"/>
              <a:t>Total: 130 </a:t>
            </a:r>
            <a:r>
              <a:rPr lang="fr-FR" dirty="0" err="1"/>
              <a:t>recommendations</a:t>
            </a:r>
            <a:r>
              <a:rPr lang="fr-FR" dirty="0"/>
              <a:t>, 20 figures, 9 tables </a:t>
            </a:r>
          </a:p>
          <a:p>
            <a:endParaRPr lang="en-US" dirty="0"/>
          </a:p>
        </p:txBody>
      </p:sp>
      <p:sp>
        <p:nvSpPr>
          <p:cNvPr id="4" name="Slide Number Placeholder 3"/>
          <p:cNvSpPr>
            <a:spLocks noGrp="1"/>
          </p:cNvSpPr>
          <p:nvPr>
            <p:ph type="sldNum" sz="quarter" idx="5"/>
          </p:nvPr>
        </p:nvSpPr>
        <p:spPr/>
        <p:txBody>
          <a:bodyPr/>
          <a:lstStyle/>
          <a:p>
            <a:fld id="{40BEF19D-43FA-411D-B9EF-0711736BD79A}" type="slidenum">
              <a:rPr lang="en-US" smtClean="0"/>
              <a:t>15</a:t>
            </a:fld>
            <a:endParaRPr lang="en-US"/>
          </a:p>
        </p:txBody>
      </p:sp>
    </p:spTree>
    <p:extLst>
      <p:ext uri="{BB962C8B-B14F-4D97-AF65-F5344CB8AC3E}">
        <p14:creationId xmlns:p14="http://schemas.microsoft.com/office/powerpoint/2010/main" val="262041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2804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CA" dirty="0">
              <a:effectLst/>
            </a:endParaRPr>
          </a:p>
          <a:p>
            <a:r>
              <a:rPr lang="fr-FR" dirty="0"/>
              <a:t>Total: 130 </a:t>
            </a:r>
            <a:r>
              <a:rPr lang="fr-FR" dirty="0" err="1"/>
              <a:t>recommendations</a:t>
            </a:r>
            <a:r>
              <a:rPr lang="fr-FR" dirty="0"/>
              <a:t>, 20 figures, 9 tables </a:t>
            </a:r>
          </a:p>
          <a:p>
            <a:endParaRPr lang="en-US" dirty="0"/>
          </a:p>
        </p:txBody>
      </p:sp>
      <p:sp>
        <p:nvSpPr>
          <p:cNvPr id="4" name="Slide Number Placeholder 3"/>
          <p:cNvSpPr>
            <a:spLocks noGrp="1"/>
          </p:cNvSpPr>
          <p:nvPr>
            <p:ph type="sldNum" sz="quarter" idx="5"/>
          </p:nvPr>
        </p:nvSpPr>
        <p:spPr/>
        <p:txBody>
          <a:bodyPr/>
          <a:lstStyle/>
          <a:p>
            <a:fld id="{40BEF19D-43FA-411D-B9EF-0711736BD79A}" type="slidenum">
              <a:rPr lang="en-US" smtClean="0"/>
              <a:t>17</a:t>
            </a:fld>
            <a:endParaRPr lang="en-US"/>
          </a:p>
        </p:txBody>
      </p:sp>
    </p:spTree>
    <p:extLst>
      <p:ext uri="{BB962C8B-B14F-4D97-AF65-F5344CB8AC3E}">
        <p14:creationId xmlns:p14="http://schemas.microsoft.com/office/powerpoint/2010/main" val="2568047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8851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45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42113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50785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1495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42044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2400" dirty="0"/>
              <a:t>DOAC preferred over Warfarin</a:t>
            </a:r>
          </a:p>
          <a:p>
            <a:pPr lvl="1"/>
            <a:r>
              <a:rPr lang="en-CA" sz="2100" dirty="0"/>
              <a:t>Efficacy at least as good</a:t>
            </a:r>
          </a:p>
          <a:p>
            <a:pPr lvl="1"/>
            <a:r>
              <a:rPr lang="en-CA" sz="2100" dirty="0"/>
              <a:t>Bleeding less particularly ICH</a:t>
            </a:r>
          </a:p>
          <a:p>
            <a:pPr lvl="1"/>
            <a:r>
              <a:rPr lang="en-CA" sz="2100" dirty="0"/>
              <a:t>Convenience</a:t>
            </a:r>
          </a:p>
          <a:p>
            <a:r>
              <a:rPr lang="en-CA" sz="2400" dirty="0"/>
              <a:t>No head to head comparisons between DOAC</a:t>
            </a:r>
          </a:p>
          <a:p>
            <a:r>
              <a:rPr lang="en-CA" sz="2400" dirty="0"/>
              <a:t>“Real World” data plentiful but too subject to bias for decision making</a:t>
            </a:r>
          </a:p>
        </p:txBody>
      </p:sp>
    </p:spTree>
    <p:extLst>
      <p:ext uri="{BB962C8B-B14F-4D97-AF65-F5344CB8AC3E}">
        <p14:creationId xmlns:p14="http://schemas.microsoft.com/office/powerpoint/2010/main" val="14295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0668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shows the risk categorization.</a:t>
            </a:r>
          </a:p>
          <a:p>
            <a:r>
              <a:rPr lang="en-US" dirty="0"/>
              <a:t>Low-moderate risk</a:t>
            </a:r>
          </a:p>
          <a:p>
            <a:endParaRPr lang="en-US" dirty="0"/>
          </a:p>
        </p:txBody>
      </p:sp>
    </p:spTree>
    <p:extLst>
      <p:ext uri="{BB962C8B-B14F-4D97-AF65-F5344CB8AC3E}">
        <p14:creationId xmlns:p14="http://schemas.microsoft.com/office/powerpoint/2010/main" val="727199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0692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6352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6173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509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6779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03997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5142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0293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6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01703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5131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It is important to consider that not all NOACs are the same with respect to renal clearance. </a:t>
            </a:r>
          </a:p>
          <a:p>
            <a:endParaRPr lang="en-US" dirty="0"/>
          </a:p>
          <a:p>
            <a:r>
              <a:rPr lang="en-US" dirty="0"/>
              <a:t>For the example, dabigatran has a high reliance for renal clearance meaning that, as renal function declines, there is more exposure to anticoagulant effect of the drug. </a:t>
            </a:r>
          </a:p>
          <a:p>
            <a:endParaRPr lang="en-US" dirty="0"/>
          </a:p>
          <a:p>
            <a:r>
              <a:rPr lang="en-US" dirty="0"/>
              <a:t>This relative effect is lower with rivaroxaban, </a:t>
            </a:r>
            <a:r>
              <a:rPr lang="en-US" dirty="0" err="1"/>
              <a:t>edoxaban</a:t>
            </a:r>
            <a:r>
              <a:rPr lang="en-US" dirty="0"/>
              <a:t>, and apixaban, meaning the impact of chronic kidney disease is less with these other agents. </a:t>
            </a:r>
          </a:p>
          <a:p>
            <a:endParaRPr lang="en-US" dirty="0"/>
          </a:p>
        </p:txBody>
      </p:sp>
    </p:spTree>
    <p:extLst>
      <p:ext uri="{BB962C8B-B14F-4D97-AF65-F5344CB8AC3E}">
        <p14:creationId xmlns:p14="http://schemas.microsoft.com/office/powerpoint/2010/main" val="1766185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It is important to consider that not all NOACs are the same with respect to renal clearance. </a:t>
            </a:r>
          </a:p>
          <a:p>
            <a:endParaRPr lang="en-US" dirty="0"/>
          </a:p>
          <a:p>
            <a:r>
              <a:rPr lang="en-US" dirty="0"/>
              <a:t>For the example, dabigatran has a high reliance for renal clearance meaning that, as renal function declines, there is more exposure to anticoagulant effect of the drug. </a:t>
            </a:r>
          </a:p>
          <a:p>
            <a:endParaRPr lang="en-US" dirty="0"/>
          </a:p>
          <a:p>
            <a:r>
              <a:rPr lang="en-US" dirty="0"/>
              <a:t>This relative effect is lower with rivaroxaban, </a:t>
            </a:r>
            <a:r>
              <a:rPr lang="en-US" dirty="0" err="1"/>
              <a:t>edoxaban</a:t>
            </a:r>
            <a:r>
              <a:rPr lang="en-US" dirty="0"/>
              <a:t>, and apixaban, meaning the impact of chronic kidney disease is less with these other agents. </a:t>
            </a:r>
          </a:p>
          <a:p>
            <a:endParaRPr lang="en-US" dirty="0"/>
          </a:p>
        </p:txBody>
      </p:sp>
    </p:spTree>
    <p:extLst>
      <p:ext uri="{BB962C8B-B14F-4D97-AF65-F5344CB8AC3E}">
        <p14:creationId xmlns:p14="http://schemas.microsoft.com/office/powerpoint/2010/main" val="2134863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95747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6181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07605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01620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6776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08056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283550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87469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latin typeface="+mn-lt"/>
                <a:ea typeface="+mn-ea"/>
                <a:cs typeface="+mn-cs"/>
              </a:rPr>
              <a:t>IMPORTANCE The antithrombotic treatment of patients with atrial fibrillation (AF) and coronary</a:t>
            </a:r>
          </a:p>
          <a:p>
            <a:endParaRPr lang="en-US" dirty="0"/>
          </a:p>
        </p:txBody>
      </p:sp>
    </p:spTree>
    <p:extLst>
      <p:ext uri="{BB962C8B-B14F-4D97-AF65-F5344CB8AC3E}">
        <p14:creationId xmlns:p14="http://schemas.microsoft.com/office/powerpoint/2010/main" val="5558196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84144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421809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88675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7102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64700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5481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95645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7921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431543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703403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90024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45875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23169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48750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7607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46952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108867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44859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27864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383521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79271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84052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272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532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9177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0013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5494-F4C9-4690-A235-B6B3FDA073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F84D9-42DE-4CC3-A53F-605D7A1527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BE54CD-F32D-4F6E-8244-C9CE2DC486C3}"/>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5" name="Footer Placeholder 4">
            <a:extLst>
              <a:ext uri="{FF2B5EF4-FFF2-40B4-BE49-F238E27FC236}">
                <a16:creationId xmlns:a16="http://schemas.microsoft.com/office/drawing/2014/main" id="{2C290070-1140-4521-96C8-EFC4AA62FB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4F92A-E2DB-4A51-B597-6491AD91BB4D}"/>
              </a:ext>
            </a:extLst>
          </p:cNvPr>
          <p:cNvSpPr>
            <a:spLocks noGrp="1"/>
          </p:cNvSpPr>
          <p:nvPr>
            <p:ph type="sldNum" sz="quarter" idx="12"/>
          </p:nvPr>
        </p:nvSpPr>
        <p:spPr/>
        <p:txBody>
          <a:bodyPr/>
          <a:lstStyle/>
          <a:p>
            <a:fld id="{22250B4F-F87F-4A41-89A1-72E4B44A6E18}" type="slidenum">
              <a:rPr lang="en-US" smtClean="0"/>
              <a:t>‹#›</a:t>
            </a:fld>
            <a:endParaRPr lang="en-US"/>
          </a:p>
        </p:txBody>
      </p:sp>
      <p:sp>
        <p:nvSpPr>
          <p:cNvPr id="7" name="Rectangle 6">
            <a:extLst>
              <a:ext uri="{FF2B5EF4-FFF2-40B4-BE49-F238E27FC236}">
                <a16:creationId xmlns:a16="http://schemas.microsoft.com/office/drawing/2014/main" id="{C3983442-3FA0-4C3E-8E11-FCD9CAF6B579}"/>
              </a:ext>
            </a:extLst>
          </p:cNvPr>
          <p:cNvSpPr/>
          <p:nvPr userDrawn="1"/>
        </p:nvSpPr>
        <p:spPr>
          <a:xfrm>
            <a:off x="0" y="6337300"/>
            <a:ext cx="12192000" cy="520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11D29A11-355B-416D-A427-1E1A2BCF160B}"/>
              </a:ext>
            </a:extLst>
          </p:cNvPr>
          <p:cNvSpPr/>
          <p:nvPr userDrawn="1"/>
        </p:nvSpPr>
        <p:spPr>
          <a:xfrm>
            <a:off x="0" y="0"/>
            <a:ext cx="12192000" cy="2705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descr="A picture containing drawing&#10;&#10;Description automatically generated">
            <a:extLst>
              <a:ext uri="{FF2B5EF4-FFF2-40B4-BE49-F238E27FC236}">
                <a16:creationId xmlns:a16="http://schemas.microsoft.com/office/drawing/2014/main" id="{499A3856-6A6B-45B3-99EB-8AC0295F38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6320" y="4981742"/>
            <a:ext cx="2545712" cy="1122166"/>
          </a:xfrm>
          <a:prstGeom prst="rect">
            <a:avLst/>
          </a:prstGeom>
        </p:spPr>
      </p:pic>
    </p:spTree>
    <p:extLst>
      <p:ext uri="{BB962C8B-B14F-4D97-AF65-F5344CB8AC3E}">
        <p14:creationId xmlns:p14="http://schemas.microsoft.com/office/powerpoint/2010/main" val="394454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2402-0CBA-4D77-8072-7DA981E38C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9B1C6-8DD4-4367-AE33-D4CD3311AE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C6487-E377-4514-97EF-BFDE122033E3}"/>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5" name="Footer Placeholder 4">
            <a:extLst>
              <a:ext uri="{FF2B5EF4-FFF2-40B4-BE49-F238E27FC236}">
                <a16:creationId xmlns:a16="http://schemas.microsoft.com/office/drawing/2014/main" id="{D2759CDA-2710-4225-AEB6-5C08A89DE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D05FC-6954-4D53-B740-9D66F10731F4}"/>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26057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215E9-7822-4F4C-94D1-B736516692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BC7000-E170-4BFC-8FF2-45754C707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C70A6-9DCC-447B-90D7-357F982EA3CB}"/>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5" name="Footer Placeholder 4">
            <a:extLst>
              <a:ext uri="{FF2B5EF4-FFF2-40B4-BE49-F238E27FC236}">
                <a16:creationId xmlns:a16="http://schemas.microsoft.com/office/drawing/2014/main" id="{D54F9BB0-3FEB-4D0A-8FAE-748FD00F2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A22F6-A19E-4A93-9003-86C5436B952A}"/>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932852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DC08-DEF2-4DB0-9DF7-EBBFB1C2A580}"/>
              </a:ext>
            </a:extLst>
          </p:cNvPr>
          <p:cNvSpPr>
            <a:spLocks noGrp="1"/>
          </p:cNvSpPr>
          <p:nvPr>
            <p:ph type="title"/>
          </p:nvPr>
        </p:nvSpPr>
        <p:spPr>
          <a:xfrm>
            <a:off x="695400" y="365125"/>
            <a:ext cx="10801200" cy="975643"/>
          </a:xfrm>
        </p:spPr>
        <p:txBody>
          <a:bodyPr>
            <a:normAutofit/>
          </a:bodyPr>
          <a:lstStyle>
            <a:lvl1pPr>
              <a:defRPr sz="4000" b="1">
                <a:latin typeface="Arial Nova Cond" panose="020B0506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FEE70F4-EDB6-4A3D-A9E7-13C4A4F0147F}"/>
              </a:ext>
            </a:extLst>
          </p:cNvPr>
          <p:cNvSpPr>
            <a:spLocks noGrp="1"/>
          </p:cNvSpPr>
          <p:nvPr>
            <p:ph idx="1"/>
          </p:nvPr>
        </p:nvSpPr>
        <p:spPr>
          <a:xfrm>
            <a:off x="695400" y="1484784"/>
            <a:ext cx="10801200" cy="4692179"/>
          </a:xfrm>
        </p:spPr>
        <p:txBody>
          <a:bodyPr/>
          <a:lstStyle>
            <a:lvl1pPr>
              <a:defRPr>
                <a:latin typeface="Arial Nova Cond" panose="020B0506020202020204" pitchFamily="34" charset="0"/>
              </a:defRPr>
            </a:lvl1pPr>
            <a:lvl2pPr>
              <a:defRPr>
                <a:latin typeface="Arial Nova Cond" panose="020B0506020202020204" pitchFamily="34" charset="0"/>
              </a:defRPr>
            </a:lvl2pPr>
            <a:lvl3pPr>
              <a:defRPr>
                <a:latin typeface="Arial Nova Cond" panose="020B0506020202020204" pitchFamily="34" charset="0"/>
              </a:defRPr>
            </a:lvl3pPr>
            <a:lvl4pPr>
              <a:defRPr>
                <a:latin typeface="Arial Nova Cond" panose="020B0506020202020204" pitchFamily="34" charset="0"/>
              </a:defRPr>
            </a:lvl4pPr>
            <a:lvl5pPr>
              <a:defRPr>
                <a:latin typeface="Arial Nova Cond" panose="020B0506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FF56523-78FC-4D37-B6CE-DF284107F58D}"/>
              </a:ext>
            </a:extLst>
          </p:cNvPr>
          <p:cNvSpPr>
            <a:spLocks noGrp="1"/>
          </p:cNvSpPr>
          <p:nvPr>
            <p:ph type="dt" sz="half" idx="10"/>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3B707E7A-5C33-4C90-B425-7AF183E50BFC}" type="datetimeFigureOut">
              <a:rPr kumimoji="0" lang="en-US" sz="1200" b="0" i="0" u="none" strike="noStrike" kern="0" cap="none" spc="0" normalizeH="0" baseline="0" noProof="0" smtClean="0">
                <a:ln>
                  <a:noFill/>
                </a:ln>
                <a:solidFill>
                  <a:prstClr val="black">
                    <a:tint val="75000"/>
                  </a:prstClr>
                </a:solidFill>
                <a:effectLst/>
                <a:uLnTx/>
                <a:uFillTx/>
                <a:latin typeface="Calibri Light" panose="020F0302020204030204"/>
                <a:ea typeface="+mj-ea"/>
                <a:cs typeface="+mj-cs"/>
                <a:sym typeface="Calibri"/>
              </a:rPr>
              <a:pPr marL="0" marR="0" lvl="0" indent="0" algn="l" defTabSz="914400" rtl="0" eaLnBrk="1" fontAlgn="auto" latinLnBrk="0" hangingPunct="0">
                <a:lnSpc>
                  <a:spcPct val="100000"/>
                </a:lnSpc>
                <a:spcBef>
                  <a:spcPts val="0"/>
                </a:spcBef>
                <a:spcAft>
                  <a:spcPts val="0"/>
                </a:spcAft>
                <a:buClrTx/>
                <a:buSzTx/>
                <a:buFontTx/>
                <a:buNone/>
                <a:tabLst/>
                <a:defRPr/>
              </a:pPr>
              <a:t>4/26/2021</a:t>
            </a:fld>
            <a:endParaRPr kumimoji="0" lang="en-US" sz="1200" b="0" i="0" u="none" strike="noStrike" kern="0" cap="none" spc="0" normalizeH="0" baseline="0" noProof="0">
              <a:ln>
                <a:noFill/>
              </a:ln>
              <a:solidFill>
                <a:prstClr val="black">
                  <a:tint val="75000"/>
                </a:prstClr>
              </a:solidFill>
              <a:effectLst/>
              <a:uLnTx/>
              <a:uFillTx/>
              <a:latin typeface="Calibri Light" panose="020F0302020204030204"/>
              <a:ea typeface="+mj-ea"/>
              <a:cs typeface="+mj-cs"/>
              <a:sym typeface="Calibri"/>
            </a:endParaRPr>
          </a:p>
        </p:txBody>
      </p:sp>
      <p:sp>
        <p:nvSpPr>
          <p:cNvPr id="5" name="Footer Placeholder 4">
            <a:extLst>
              <a:ext uri="{FF2B5EF4-FFF2-40B4-BE49-F238E27FC236}">
                <a16:creationId xmlns:a16="http://schemas.microsoft.com/office/drawing/2014/main" id="{FFC69CC9-0BFE-4FF6-9ED0-C228547C39AC}"/>
              </a:ext>
            </a:extLst>
          </p:cNvPr>
          <p:cNvSpPr>
            <a:spLocks noGrp="1"/>
          </p:cNvSpPr>
          <p:nvPr>
            <p:ph type="ftr" sz="quarter" idx="11"/>
          </p:nvPr>
        </p:nvSpPr>
        <p:spPr/>
        <p: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Calibri Light" panose="020F0302020204030204"/>
              <a:ea typeface="+mj-ea"/>
              <a:cs typeface="+mj-cs"/>
              <a:sym typeface="Calibri"/>
            </a:endParaRPr>
          </a:p>
        </p:txBody>
      </p:sp>
      <p:sp>
        <p:nvSpPr>
          <p:cNvPr id="6" name="Slide Number Placeholder 5">
            <a:extLst>
              <a:ext uri="{FF2B5EF4-FFF2-40B4-BE49-F238E27FC236}">
                <a16:creationId xmlns:a16="http://schemas.microsoft.com/office/drawing/2014/main" id="{07CDF5EF-5F55-4D54-9EF4-1D819ACADB5A}"/>
              </a:ext>
            </a:extLst>
          </p:cNvPr>
          <p:cNvSpPr>
            <a:spLocks noGrp="1"/>
          </p:cNvSpPr>
          <p:nvPr>
            <p:ph type="sldNum" sz="quarter" idx="1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2250B4F-F87F-4A41-89A1-72E4B44A6E18}" type="slidenum">
              <a:rPr kumimoji="0" lang="en-US" sz="1200" b="0" i="0" u="none" strike="noStrike" kern="0" cap="none" spc="0" normalizeH="0" baseline="0" noProof="0" smtClean="0">
                <a:ln>
                  <a:noFill/>
                </a:ln>
                <a:solidFill>
                  <a:prstClr val="black">
                    <a:tint val="75000"/>
                  </a:prstClr>
                </a:solidFill>
                <a:effectLst/>
                <a:uLnTx/>
                <a:uFillTx/>
                <a:latin typeface="Calibri Light" panose="020F0302020204030204"/>
                <a:ea typeface="+mj-ea"/>
                <a:cs typeface="+mj-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Calibri Light" panose="020F0302020204030204"/>
              <a:ea typeface="+mj-ea"/>
              <a:cs typeface="+mj-cs"/>
              <a:sym typeface="Calibri"/>
            </a:endParaRPr>
          </a:p>
        </p:txBody>
      </p:sp>
      <p:pic>
        <p:nvPicPr>
          <p:cNvPr id="10" name="Picture 9" descr="A picture containing drawing&#10;&#10;Description automatically generated">
            <a:extLst>
              <a:ext uri="{FF2B5EF4-FFF2-40B4-BE49-F238E27FC236}">
                <a16:creationId xmlns:a16="http://schemas.microsoft.com/office/drawing/2014/main" id="{1217EB6C-DDC8-4FF2-B53A-1891581A91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8270" y="5690159"/>
            <a:ext cx="1431060" cy="630820"/>
          </a:xfrm>
          <a:prstGeom prst="rect">
            <a:avLst/>
          </a:prstGeom>
        </p:spPr>
      </p:pic>
      <p:sp>
        <p:nvSpPr>
          <p:cNvPr id="11" name="TextBox 10">
            <a:extLst>
              <a:ext uri="{FF2B5EF4-FFF2-40B4-BE49-F238E27FC236}">
                <a16:creationId xmlns:a16="http://schemas.microsoft.com/office/drawing/2014/main" id="{72C836E7-F5EB-4CEE-AE10-36D5F2A0BB81}"/>
              </a:ext>
            </a:extLst>
          </p:cNvPr>
          <p:cNvSpPr txBox="1"/>
          <p:nvPr userDrawn="1"/>
        </p:nvSpPr>
        <p:spPr>
          <a:xfrm>
            <a:off x="184448" y="6309320"/>
            <a:ext cx="11312152" cy="338554"/>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000000"/>
                </a:solidFill>
                <a:effectLst>
                  <a:glow rad="101600">
                    <a:prstClr val="white">
                      <a:alpha val="60000"/>
                    </a:prstClr>
                  </a:glow>
                </a:effectLst>
                <a:uLnTx/>
                <a:uFillTx/>
                <a:latin typeface="Arial Nova Cond" panose="020B0506020202020204" pitchFamily="34" charset="0"/>
                <a:ea typeface="+mj-ea"/>
                <a:cs typeface="+mj-cs"/>
                <a:sym typeface="Calibri"/>
              </a:rPr>
              <a:t>CCS/CHRS Atrial Fibrillation Guidelines – DOI: https://doi.org/10.1016/j.cjca.2020.09.001 </a:t>
            </a:r>
          </a:p>
        </p:txBody>
      </p:sp>
      <p:pic>
        <p:nvPicPr>
          <p:cNvPr id="12" name="Picture 11" descr="A picture containing drawing&#10;&#10;Description automatically generated">
            <a:extLst>
              <a:ext uri="{FF2B5EF4-FFF2-40B4-BE49-F238E27FC236}">
                <a16:creationId xmlns:a16="http://schemas.microsoft.com/office/drawing/2014/main" id="{13590E08-798D-4864-8D2E-A58936B9BF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9104" y="503420"/>
            <a:ext cx="1431060" cy="630820"/>
          </a:xfrm>
          <a:prstGeom prst="rect">
            <a:avLst/>
          </a:prstGeom>
        </p:spPr>
      </p:pic>
    </p:spTree>
    <p:extLst>
      <p:ext uri="{BB962C8B-B14F-4D97-AF65-F5344CB8AC3E}">
        <p14:creationId xmlns:p14="http://schemas.microsoft.com/office/powerpoint/2010/main" val="3725764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E6D9-A563-4960-9DA0-EF91794C74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920123-7CCD-41CC-97E2-9D6BDF4AEE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895D64-FB73-44E8-A404-B70F6D3980CB}"/>
              </a:ext>
            </a:extLst>
          </p:cNvPr>
          <p:cNvSpPr>
            <a:spLocks noGrp="1"/>
          </p:cNvSpPr>
          <p:nvPr>
            <p:ph type="dt" sz="half" idx="10"/>
          </p:nvPr>
        </p:nvSpPr>
        <p:spPr/>
        <p:txBody>
          <a:bodyPr/>
          <a:lstStyle/>
          <a:p>
            <a:fld id="{64AB7F55-35B1-4FFC-910C-8F31555DA499}" type="datetimeFigureOut">
              <a:rPr lang="en-US" smtClean="0"/>
              <a:t>4/26/2021</a:t>
            </a:fld>
            <a:endParaRPr lang="en-US"/>
          </a:p>
        </p:txBody>
      </p:sp>
      <p:sp>
        <p:nvSpPr>
          <p:cNvPr id="5" name="Footer Placeholder 4">
            <a:extLst>
              <a:ext uri="{FF2B5EF4-FFF2-40B4-BE49-F238E27FC236}">
                <a16:creationId xmlns:a16="http://schemas.microsoft.com/office/drawing/2014/main" id="{EE415E29-0628-4FEA-BB77-A2A7AEF02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ED46B-03E1-43E2-91F3-1805397CC64C}"/>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2534125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980A-4782-4153-9818-B49961980B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454FF2-401B-4D6C-B4FF-DA05657B1D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F266E-DDB7-4150-A02C-FC32013AEC92}"/>
              </a:ext>
            </a:extLst>
          </p:cNvPr>
          <p:cNvSpPr>
            <a:spLocks noGrp="1"/>
          </p:cNvSpPr>
          <p:nvPr>
            <p:ph type="dt" sz="half" idx="10"/>
          </p:nvPr>
        </p:nvSpPr>
        <p:spPr/>
        <p:txBody>
          <a:bodyPr/>
          <a:lstStyle/>
          <a:p>
            <a:fld id="{64AB7F55-35B1-4FFC-910C-8F31555DA499}" type="datetimeFigureOut">
              <a:rPr lang="en-US" smtClean="0"/>
              <a:t>4/26/2021</a:t>
            </a:fld>
            <a:endParaRPr lang="en-US"/>
          </a:p>
        </p:txBody>
      </p:sp>
      <p:sp>
        <p:nvSpPr>
          <p:cNvPr id="5" name="Footer Placeholder 4">
            <a:extLst>
              <a:ext uri="{FF2B5EF4-FFF2-40B4-BE49-F238E27FC236}">
                <a16:creationId xmlns:a16="http://schemas.microsoft.com/office/drawing/2014/main" id="{70C75CF9-8C74-48B9-9672-F15127D83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88DD1-9DF1-4BE4-976F-1253B007E800}"/>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4286043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18AB-EEE6-41F6-BD39-1D1B241CE3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ED93EB-60F1-4D90-8B9A-DC5D9D67AA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F078A4-1BFE-48FF-82F4-52B28F43F0A0}"/>
              </a:ext>
            </a:extLst>
          </p:cNvPr>
          <p:cNvSpPr>
            <a:spLocks noGrp="1"/>
          </p:cNvSpPr>
          <p:nvPr>
            <p:ph type="dt" sz="half" idx="10"/>
          </p:nvPr>
        </p:nvSpPr>
        <p:spPr/>
        <p:txBody>
          <a:bodyPr/>
          <a:lstStyle/>
          <a:p>
            <a:fld id="{64AB7F55-35B1-4FFC-910C-8F31555DA499}" type="datetimeFigureOut">
              <a:rPr lang="en-US" smtClean="0"/>
              <a:t>4/26/2021</a:t>
            </a:fld>
            <a:endParaRPr lang="en-US"/>
          </a:p>
        </p:txBody>
      </p:sp>
      <p:sp>
        <p:nvSpPr>
          <p:cNvPr id="5" name="Footer Placeholder 4">
            <a:extLst>
              <a:ext uri="{FF2B5EF4-FFF2-40B4-BE49-F238E27FC236}">
                <a16:creationId xmlns:a16="http://schemas.microsoft.com/office/drawing/2014/main" id="{3BE5B34E-481B-4206-8C9B-3229F7BBA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36B6B8-7237-4080-B5F0-034A129CED82}"/>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1664310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EBF1-4FAC-4407-A70F-102F754E69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11004-6A49-4793-BF52-916BDE8102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6CB527-71BA-4F45-B0FE-60FC2B6714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1F04DB-5B3B-4D80-929B-073B861BB760}"/>
              </a:ext>
            </a:extLst>
          </p:cNvPr>
          <p:cNvSpPr>
            <a:spLocks noGrp="1"/>
          </p:cNvSpPr>
          <p:nvPr>
            <p:ph type="dt" sz="half" idx="10"/>
          </p:nvPr>
        </p:nvSpPr>
        <p:spPr/>
        <p:txBody>
          <a:bodyPr/>
          <a:lstStyle/>
          <a:p>
            <a:fld id="{64AB7F55-35B1-4FFC-910C-8F31555DA499}" type="datetimeFigureOut">
              <a:rPr lang="en-US" smtClean="0"/>
              <a:t>4/26/2021</a:t>
            </a:fld>
            <a:endParaRPr lang="en-US"/>
          </a:p>
        </p:txBody>
      </p:sp>
      <p:sp>
        <p:nvSpPr>
          <p:cNvPr id="6" name="Footer Placeholder 5">
            <a:extLst>
              <a:ext uri="{FF2B5EF4-FFF2-40B4-BE49-F238E27FC236}">
                <a16:creationId xmlns:a16="http://schemas.microsoft.com/office/drawing/2014/main" id="{14DAF5CE-DD54-4688-BDB8-149D50A3B0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AB9060-2207-4CB5-A82D-80DEE7572922}"/>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2566779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AC15-F318-4CF6-A21B-B31AA39857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C693C0-9B56-4A30-A814-E48489DE6C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585CF-CAC8-4540-B65C-0B354B30DC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32BB60-817F-46BC-B6FC-A50D618DF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3571A4-6D00-4D10-9093-0565B443E0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DCC37A-6F69-416E-827C-01A9BE744354}"/>
              </a:ext>
            </a:extLst>
          </p:cNvPr>
          <p:cNvSpPr>
            <a:spLocks noGrp="1"/>
          </p:cNvSpPr>
          <p:nvPr>
            <p:ph type="dt" sz="half" idx="10"/>
          </p:nvPr>
        </p:nvSpPr>
        <p:spPr/>
        <p:txBody>
          <a:bodyPr/>
          <a:lstStyle/>
          <a:p>
            <a:fld id="{64AB7F55-35B1-4FFC-910C-8F31555DA499}" type="datetimeFigureOut">
              <a:rPr lang="en-US" smtClean="0"/>
              <a:t>4/26/2021</a:t>
            </a:fld>
            <a:endParaRPr lang="en-US"/>
          </a:p>
        </p:txBody>
      </p:sp>
      <p:sp>
        <p:nvSpPr>
          <p:cNvPr id="8" name="Footer Placeholder 7">
            <a:extLst>
              <a:ext uri="{FF2B5EF4-FFF2-40B4-BE49-F238E27FC236}">
                <a16:creationId xmlns:a16="http://schemas.microsoft.com/office/drawing/2014/main" id="{8B6EB77C-4176-45E9-9D3B-D856845031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B4AF88-88C3-4C4B-94CA-188590D144C3}"/>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1947156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62A76-4414-46FB-BC76-69F8A325F8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C661C5-C493-487D-B01A-1C1F8FFBCA6B}"/>
              </a:ext>
            </a:extLst>
          </p:cNvPr>
          <p:cNvSpPr>
            <a:spLocks noGrp="1"/>
          </p:cNvSpPr>
          <p:nvPr>
            <p:ph type="dt" sz="half" idx="10"/>
          </p:nvPr>
        </p:nvSpPr>
        <p:spPr/>
        <p:txBody>
          <a:bodyPr/>
          <a:lstStyle/>
          <a:p>
            <a:fld id="{64AB7F55-35B1-4FFC-910C-8F31555DA499}" type="datetimeFigureOut">
              <a:rPr lang="en-US" smtClean="0"/>
              <a:t>4/26/2021</a:t>
            </a:fld>
            <a:endParaRPr lang="en-US"/>
          </a:p>
        </p:txBody>
      </p:sp>
      <p:sp>
        <p:nvSpPr>
          <p:cNvPr id="4" name="Footer Placeholder 3">
            <a:extLst>
              <a:ext uri="{FF2B5EF4-FFF2-40B4-BE49-F238E27FC236}">
                <a16:creationId xmlns:a16="http://schemas.microsoft.com/office/drawing/2014/main" id="{DB423B86-ECD8-46BA-BFFF-AA7F93EAD8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D18AC6-A4C9-47CC-9E21-8474C43AEFEB}"/>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669272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99B4BA-9101-4322-BDDC-9FF5042E2175}"/>
              </a:ext>
            </a:extLst>
          </p:cNvPr>
          <p:cNvSpPr>
            <a:spLocks noGrp="1"/>
          </p:cNvSpPr>
          <p:nvPr>
            <p:ph type="dt" sz="half" idx="10"/>
          </p:nvPr>
        </p:nvSpPr>
        <p:spPr/>
        <p:txBody>
          <a:bodyPr/>
          <a:lstStyle/>
          <a:p>
            <a:fld id="{64AB7F55-35B1-4FFC-910C-8F31555DA499}" type="datetimeFigureOut">
              <a:rPr lang="en-US" smtClean="0"/>
              <a:t>4/26/2021</a:t>
            </a:fld>
            <a:endParaRPr lang="en-US"/>
          </a:p>
        </p:txBody>
      </p:sp>
      <p:sp>
        <p:nvSpPr>
          <p:cNvPr id="3" name="Footer Placeholder 2">
            <a:extLst>
              <a:ext uri="{FF2B5EF4-FFF2-40B4-BE49-F238E27FC236}">
                <a16:creationId xmlns:a16="http://schemas.microsoft.com/office/drawing/2014/main" id="{5AA046BB-3BFA-4720-9028-899974C5DF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99FB93-2BC7-4619-AFCC-AB9A566CF8E9}"/>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85608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DC08-DEF2-4DB0-9DF7-EBBFB1C2A580}"/>
              </a:ext>
            </a:extLst>
          </p:cNvPr>
          <p:cNvSpPr>
            <a:spLocks noGrp="1"/>
          </p:cNvSpPr>
          <p:nvPr>
            <p:ph type="title"/>
          </p:nvPr>
        </p:nvSpPr>
        <p:spPr>
          <a:xfrm>
            <a:off x="695400" y="365125"/>
            <a:ext cx="10801200" cy="975643"/>
          </a:xfrm>
        </p:spPr>
        <p:txBody>
          <a:bodyPr>
            <a:normAutofit/>
          </a:bodyPr>
          <a:lstStyle>
            <a:lvl1pPr>
              <a:defRPr sz="4000" b="1">
                <a:latin typeface="Arial Nova Cond" panose="020B0506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FEE70F4-EDB6-4A3D-A9E7-13C4A4F0147F}"/>
              </a:ext>
            </a:extLst>
          </p:cNvPr>
          <p:cNvSpPr>
            <a:spLocks noGrp="1"/>
          </p:cNvSpPr>
          <p:nvPr>
            <p:ph idx="1"/>
          </p:nvPr>
        </p:nvSpPr>
        <p:spPr>
          <a:xfrm>
            <a:off x="695400" y="1484784"/>
            <a:ext cx="10801200" cy="4692179"/>
          </a:xfrm>
        </p:spPr>
        <p:txBody>
          <a:bodyPr/>
          <a:lstStyle>
            <a:lvl1pPr>
              <a:defRPr>
                <a:latin typeface="Arial Nova Cond" panose="020B0506020202020204" pitchFamily="34" charset="0"/>
              </a:defRPr>
            </a:lvl1pPr>
            <a:lvl2pPr>
              <a:defRPr>
                <a:latin typeface="Arial Nova Cond" panose="020B0506020202020204" pitchFamily="34" charset="0"/>
              </a:defRPr>
            </a:lvl2pPr>
            <a:lvl3pPr>
              <a:defRPr>
                <a:latin typeface="Arial Nova Cond" panose="020B0506020202020204" pitchFamily="34" charset="0"/>
              </a:defRPr>
            </a:lvl3pPr>
            <a:lvl4pPr>
              <a:defRPr>
                <a:latin typeface="Arial Nova Cond" panose="020B0506020202020204" pitchFamily="34" charset="0"/>
              </a:defRPr>
            </a:lvl4pPr>
            <a:lvl5pPr>
              <a:defRPr>
                <a:latin typeface="Arial Nova Cond" panose="020B0506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FF56523-78FC-4D37-B6CE-DF284107F58D}"/>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5" name="Footer Placeholder 4">
            <a:extLst>
              <a:ext uri="{FF2B5EF4-FFF2-40B4-BE49-F238E27FC236}">
                <a16:creationId xmlns:a16="http://schemas.microsoft.com/office/drawing/2014/main" id="{FFC69CC9-0BFE-4FF6-9ED0-C228547C3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DF5EF-5F55-4D54-9EF4-1D819ACADB5A}"/>
              </a:ext>
            </a:extLst>
          </p:cNvPr>
          <p:cNvSpPr>
            <a:spLocks noGrp="1"/>
          </p:cNvSpPr>
          <p:nvPr>
            <p:ph type="sldNum" sz="quarter" idx="12"/>
          </p:nvPr>
        </p:nvSpPr>
        <p:spPr/>
        <p:txBody>
          <a:bodyPr/>
          <a:lstStyle/>
          <a:p>
            <a:fld id="{22250B4F-F87F-4A41-89A1-72E4B44A6E18}" type="slidenum">
              <a:rPr lang="en-US" smtClean="0"/>
              <a:t>‹#›</a:t>
            </a:fld>
            <a:endParaRPr lang="en-US"/>
          </a:p>
        </p:txBody>
      </p:sp>
      <p:sp>
        <p:nvSpPr>
          <p:cNvPr id="7" name="Rectangle 6">
            <a:extLst>
              <a:ext uri="{FF2B5EF4-FFF2-40B4-BE49-F238E27FC236}">
                <a16:creationId xmlns:a16="http://schemas.microsoft.com/office/drawing/2014/main" id="{D1AFC6F8-4650-447A-B8F8-5C13E175E952}"/>
              </a:ext>
            </a:extLst>
          </p:cNvPr>
          <p:cNvSpPr/>
          <p:nvPr userDrawn="1"/>
        </p:nvSpPr>
        <p:spPr>
          <a:xfrm>
            <a:off x="0" y="6337300"/>
            <a:ext cx="12192000" cy="520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descr="A picture containing drawing&#10;&#10;Description automatically generated">
            <a:extLst>
              <a:ext uri="{FF2B5EF4-FFF2-40B4-BE49-F238E27FC236}">
                <a16:creationId xmlns:a16="http://schemas.microsoft.com/office/drawing/2014/main" id="{1217EB6C-DDC8-4FF2-B53A-1891581A91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2504" y="5678500"/>
            <a:ext cx="1431060" cy="630820"/>
          </a:xfrm>
          <a:prstGeom prst="rect">
            <a:avLst/>
          </a:prstGeom>
        </p:spPr>
      </p:pic>
      <p:sp>
        <p:nvSpPr>
          <p:cNvPr id="11" name="TextBox 10">
            <a:extLst>
              <a:ext uri="{FF2B5EF4-FFF2-40B4-BE49-F238E27FC236}">
                <a16:creationId xmlns:a16="http://schemas.microsoft.com/office/drawing/2014/main" id="{72C836E7-F5EB-4CEE-AE10-36D5F2A0BB81}"/>
              </a:ext>
            </a:extLst>
          </p:cNvPr>
          <p:cNvSpPr txBox="1"/>
          <p:nvPr userDrawn="1"/>
        </p:nvSpPr>
        <p:spPr>
          <a:xfrm>
            <a:off x="184448" y="6309320"/>
            <a:ext cx="7316216" cy="276999"/>
          </a:xfrm>
          <a:prstGeom prst="rect">
            <a:avLst/>
          </a:prstGeom>
          <a:noFill/>
        </p:spPr>
        <p:txBody>
          <a:bodyPr wrap="square" rtlCol="0">
            <a:spAutoFit/>
          </a:bodyPr>
          <a:lstStyle/>
          <a:p>
            <a:r>
              <a:rPr lang="en-CA" sz="1200" b="1" dirty="0">
                <a:effectLst>
                  <a:glow rad="101600">
                    <a:schemeClr val="bg1">
                      <a:alpha val="60000"/>
                    </a:schemeClr>
                  </a:glow>
                </a:effectLst>
                <a:latin typeface="Arial Nova Cond" panose="020B0506020202020204" pitchFamily="34" charset="0"/>
              </a:rPr>
              <a:t>Andrade, Macle, et.al., </a:t>
            </a:r>
            <a:r>
              <a:rPr lang="en-CA" sz="1200" b="1" i="1" dirty="0">
                <a:effectLst>
                  <a:glow rad="101600">
                    <a:schemeClr val="bg1">
                      <a:alpha val="60000"/>
                    </a:schemeClr>
                  </a:glow>
                </a:effectLst>
                <a:latin typeface="Arial Nova Cond" panose="020B0506020202020204" pitchFamily="34" charset="0"/>
              </a:rPr>
              <a:t>Canadian Journal of Cardiology</a:t>
            </a:r>
            <a:r>
              <a:rPr lang="en-CA" sz="1200" b="1" dirty="0">
                <a:effectLst>
                  <a:glow rad="101600">
                    <a:schemeClr val="bg1">
                      <a:alpha val="60000"/>
                    </a:schemeClr>
                  </a:glow>
                </a:effectLst>
                <a:latin typeface="Arial Nova Cond" panose="020B0506020202020204" pitchFamily="34" charset="0"/>
              </a:rPr>
              <a:t>: https://doi.org/10.1016/j.cjca.2020.09.001 </a:t>
            </a:r>
          </a:p>
        </p:txBody>
      </p:sp>
      <p:sp>
        <p:nvSpPr>
          <p:cNvPr id="12" name="TextBox 11">
            <a:extLst>
              <a:ext uri="{FF2B5EF4-FFF2-40B4-BE49-F238E27FC236}">
                <a16:creationId xmlns:a16="http://schemas.microsoft.com/office/drawing/2014/main" id="{C3084DF7-EBEE-441D-B19C-EDD60E4AC188}"/>
              </a:ext>
            </a:extLst>
          </p:cNvPr>
          <p:cNvSpPr txBox="1"/>
          <p:nvPr userDrawn="1"/>
        </p:nvSpPr>
        <p:spPr>
          <a:xfrm>
            <a:off x="7957864" y="6309955"/>
            <a:ext cx="4114800" cy="276999"/>
          </a:xfrm>
          <a:prstGeom prst="rect">
            <a:avLst/>
          </a:prstGeom>
          <a:noFill/>
        </p:spPr>
        <p:txBody>
          <a:bodyPr wrap="square" rtlCol="0">
            <a:spAutoFit/>
          </a:bodyPr>
          <a:lstStyle/>
          <a:p>
            <a:pPr algn="r"/>
            <a:r>
              <a:rPr lang="en-US" sz="1200" b="1" dirty="0">
                <a:effectLst>
                  <a:glow rad="101600">
                    <a:schemeClr val="bg1">
                      <a:alpha val="60000"/>
                    </a:schemeClr>
                  </a:glow>
                </a:effectLst>
                <a:latin typeface="Arial Nova Cond" panose="020B0506020202020204" pitchFamily="34" charset="0"/>
              </a:rPr>
              <a:t>© Canadian Cardiovascular Society. 2021. All rights reserved. </a:t>
            </a:r>
          </a:p>
        </p:txBody>
      </p:sp>
    </p:spTree>
    <p:extLst>
      <p:ext uri="{BB962C8B-B14F-4D97-AF65-F5344CB8AC3E}">
        <p14:creationId xmlns:p14="http://schemas.microsoft.com/office/powerpoint/2010/main" val="875472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9798-3BC5-443E-8B40-7866CCC9D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AC6D28-E93D-4163-A4D1-4E66BCA2E6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40C89C-707B-4EF2-97CF-74F173EF3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2CF0C5-23AA-433E-9A4B-D7A26F350884}"/>
              </a:ext>
            </a:extLst>
          </p:cNvPr>
          <p:cNvSpPr>
            <a:spLocks noGrp="1"/>
          </p:cNvSpPr>
          <p:nvPr>
            <p:ph type="dt" sz="half" idx="10"/>
          </p:nvPr>
        </p:nvSpPr>
        <p:spPr/>
        <p:txBody>
          <a:bodyPr/>
          <a:lstStyle/>
          <a:p>
            <a:fld id="{64AB7F55-35B1-4FFC-910C-8F31555DA499}" type="datetimeFigureOut">
              <a:rPr lang="en-US" smtClean="0"/>
              <a:t>4/26/2021</a:t>
            </a:fld>
            <a:endParaRPr lang="en-US"/>
          </a:p>
        </p:txBody>
      </p:sp>
      <p:sp>
        <p:nvSpPr>
          <p:cNvPr id="6" name="Footer Placeholder 5">
            <a:extLst>
              <a:ext uri="{FF2B5EF4-FFF2-40B4-BE49-F238E27FC236}">
                <a16:creationId xmlns:a16="http://schemas.microsoft.com/office/drawing/2014/main" id="{7013288F-B7EA-4593-9264-AF0D473ED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13DAF-A91B-42C8-B25D-F350FCB78CDD}"/>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3735630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183F-25E9-4C6B-B995-0A50A3B163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128351-7B1C-4052-8646-5698E5C59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1047B4-74C6-4E47-8C44-3FB89DD82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A7BD18-AD64-4D2A-82B6-89C5EFB05378}"/>
              </a:ext>
            </a:extLst>
          </p:cNvPr>
          <p:cNvSpPr>
            <a:spLocks noGrp="1"/>
          </p:cNvSpPr>
          <p:nvPr>
            <p:ph type="dt" sz="half" idx="10"/>
          </p:nvPr>
        </p:nvSpPr>
        <p:spPr/>
        <p:txBody>
          <a:bodyPr/>
          <a:lstStyle/>
          <a:p>
            <a:fld id="{64AB7F55-35B1-4FFC-910C-8F31555DA499}" type="datetimeFigureOut">
              <a:rPr lang="en-US" smtClean="0"/>
              <a:t>4/26/2021</a:t>
            </a:fld>
            <a:endParaRPr lang="en-US"/>
          </a:p>
        </p:txBody>
      </p:sp>
      <p:sp>
        <p:nvSpPr>
          <p:cNvPr id="6" name="Footer Placeholder 5">
            <a:extLst>
              <a:ext uri="{FF2B5EF4-FFF2-40B4-BE49-F238E27FC236}">
                <a16:creationId xmlns:a16="http://schemas.microsoft.com/office/drawing/2014/main" id="{6BC0D03F-BFD2-4DED-9771-8C08F6E4B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5BC93E-D97D-4C69-9420-122A6B731923}"/>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4108835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29D7-008B-4568-BDD7-37D3CE8BC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EBABFE-69C1-44F5-8A36-9DC5BC0C2A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A8DEAF-3566-4F43-9809-8F0876498A07}"/>
              </a:ext>
            </a:extLst>
          </p:cNvPr>
          <p:cNvSpPr>
            <a:spLocks noGrp="1"/>
          </p:cNvSpPr>
          <p:nvPr>
            <p:ph type="dt" sz="half" idx="10"/>
          </p:nvPr>
        </p:nvSpPr>
        <p:spPr/>
        <p:txBody>
          <a:bodyPr/>
          <a:lstStyle/>
          <a:p>
            <a:fld id="{64AB7F55-35B1-4FFC-910C-8F31555DA499}" type="datetimeFigureOut">
              <a:rPr lang="en-US" smtClean="0"/>
              <a:t>4/26/2021</a:t>
            </a:fld>
            <a:endParaRPr lang="en-US"/>
          </a:p>
        </p:txBody>
      </p:sp>
      <p:sp>
        <p:nvSpPr>
          <p:cNvPr id="5" name="Footer Placeholder 4">
            <a:extLst>
              <a:ext uri="{FF2B5EF4-FFF2-40B4-BE49-F238E27FC236}">
                <a16:creationId xmlns:a16="http://schemas.microsoft.com/office/drawing/2014/main" id="{E8E7EBC3-DE15-42EA-ACD0-293DDA9A6A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456FE-A63F-451F-A395-EFB3F0E5CFCA}"/>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540793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431A00-98BF-4682-B013-137B97F849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C94686-7C12-4954-9141-DA43CB7518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ED716-3192-40C8-B1EC-823E4537412B}"/>
              </a:ext>
            </a:extLst>
          </p:cNvPr>
          <p:cNvSpPr>
            <a:spLocks noGrp="1"/>
          </p:cNvSpPr>
          <p:nvPr>
            <p:ph type="dt" sz="half" idx="10"/>
          </p:nvPr>
        </p:nvSpPr>
        <p:spPr/>
        <p:txBody>
          <a:bodyPr/>
          <a:lstStyle/>
          <a:p>
            <a:fld id="{64AB7F55-35B1-4FFC-910C-8F31555DA499}" type="datetimeFigureOut">
              <a:rPr lang="en-US" smtClean="0"/>
              <a:t>4/26/2021</a:t>
            </a:fld>
            <a:endParaRPr lang="en-US"/>
          </a:p>
        </p:txBody>
      </p:sp>
      <p:sp>
        <p:nvSpPr>
          <p:cNvPr id="5" name="Footer Placeholder 4">
            <a:extLst>
              <a:ext uri="{FF2B5EF4-FFF2-40B4-BE49-F238E27FC236}">
                <a16:creationId xmlns:a16="http://schemas.microsoft.com/office/drawing/2014/main" id="{29F1841B-3C8F-4227-AC30-E3CB5AAF2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1BE74-F1F7-44EE-B328-28C8296AE455}"/>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231576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817B-1A89-410D-8EB0-3FB40F3EFD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F1A283-86C6-4AD4-9E00-D8697560B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FAF0AC-4A38-474E-84B8-A968B97D0F1E}"/>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5" name="Footer Placeholder 4">
            <a:extLst>
              <a:ext uri="{FF2B5EF4-FFF2-40B4-BE49-F238E27FC236}">
                <a16:creationId xmlns:a16="http://schemas.microsoft.com/office/drawing/2014/main" id="{6DF2996D-888B-4AD5-B446-157C56AA5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CC1F1-0501-41B7-917E-C30906FC4D60}"/>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257984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F18C-30DD-4665-B5F8-214A2A9E5D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A605A-9DBE-4413-942F-1CF238F81D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E6197-0CF5-4B6D-B547-951472DC7D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E362A8-4B45-422A-B892-D8D545102BF3}"/>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6" name="Footer Placeholder 5">
            <a:extLst>
              <a:ext uri="{FF2B5EF4-FFF2-40B4-BE49-F238E27FC236}">
                <a16:creationId xmlns:a16="http://schemas.microsoft.com/office/drawing/2014/main" id="{AB7C8096-D90D-445A-810D-4325AE02D9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14F71-9ECE-4C1D-A221-905464FA189D}"/>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82917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0BB3-6D98-4529-8730-0EFB2F5792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09243D-0438-4D34-9B2B-6E6BF65101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679F6A-DAD3-4DE5-ABF7-031225ED94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4161C1-1882-42AC-B4FA-45BB0F966A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7CE90B-8995-41DD-87A6-903B74B3D6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FADE7B-6AA3-4437-B497-6CFDB8403105}"/>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8" name="Footer Placeholder 7">
            <a:extLst>
              <a:ext uri="{FF2B5EF4-FFF2-40B4-BE49-F238E27FC236}">
                <a16:creationId xmlns:a16="http://schemas.microsoft.com/office/drawing/2014/main" id="{F216F50F-8450-4763-8FD9-A52BEBF774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0560C7-6CF0-4871-9191-A16460F59689}"/>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62121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36B6-F6D4-465E-A155-0D1A7868AE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A8FB20-9DE0-4986-A4FD-D9631A22B7D8}"/>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4" name="Footer Placeholder 3">
            <a:extLst>
              <a:ext uri="{FF2B5EF4-FFF2-40B4-BE49-F238E27FC236}">
                <a16:creationId xmlns:a16="http://schemas.microsoft.com/office/drawing/2014/main" id="{C1D48EC9-D151-4BC0-85B6-9864B8E199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85ACEB-AC6E-4AF7-8A06-43E2C4FDFF66}"/>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19336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755EA3-9C83-4AE1-8876-3D50E5EC739D}"/>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3" name="Footer Placeholder 2">
            <a:extLst>
              <a:ext uri="{FF2B5EF4-FFF2-40B4-BE49-F238E27FC236}">
                <a16:creationId xmlns:a16="http://schemas.microsoft.com/office/drawing/2014/main" id="{D57B0EB2-33FA-4013-BC45-EA74128A16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DA39E7-0F79-4C47-A3B4-907B74CB7F11}"/>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14496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3468-B67E-409D-939B-B7B3FD857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8150CB-F9DC-499A-87E5-EA17620DE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F0457D-998C-4DF5-B34D-CA24CA680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4C8A9-4E3A-43BF-BA60-0243556AAABC}"/>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6" name="Footer Placeholder 5">
            <a:extLst>
              <a:ext uri="{FF2B5EF4-FFF2-40B4-BE49-F238E27FC236}">
                <a16:creationId xmlns:a16="http://schemas.microsoft.com/office/drawing/2014/main" id="{63D6EDC8-6661-44F7-A485-5DCE5CF29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DC28F-420A-4059-87B3-37646EF35D84}"/>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928454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BF20D3-0E47-4B29-92D9-0B4F026ADF82}"/>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6" name="Footer Placeholder 5">
            <a:extLst>
              <a:ext uri="{FF2B5EF4-FFF2-40B4-BE49-F238E27FC236}">
                <a16:creationId xmlns:a16="http://schemas.microsoft.com/office/drawing/2014/main" id="{C081D24F-7D91-4D5B-AD44-E7EE96E07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B547D-C572-40C3-BC76-7C6FCA343215}"/>
              </a:ext>
            </a:extLst>
          </p:cNvPr>
          <p:cNvSpPr>
            <a:spLocks noGrp="1"/>
          </p:cNvSpPr>
          <p:nvPr>
            <p:ph type="sldNum" sz="quarter" idx="12"/>
          </p:nvPr>
        </p:nvSpPr>
        <p:spPr/>
        <p:txBody>
          <a:bodyPr/>
          <a:lstStyle/>
          <a:p>
            <a:fld id="{22250B4F-F87F-4A41-89A1-72E4B44A6E18}" type="slidenum">
              <a:rPr lang="en-US" smtClean="0"/>
              <a:t>‹#›</a:t>
            </a:fld>
            <a:endParaRPr lang="en-US"/>
          </a:p>
        </p:txBody>
      </p:sp>
      <p:sp>
        <p:nvSpPr>
          <p:cNvPr id="18" name="Rectangle 17">
            <a:extLst>
              <a:ext uri="{FF2B5EF4-FFF2-40B4-BE49-F238E27FC236}">
                <a16:creationId xmlns:a16="http://schemas.microsoft.com/office/drawing/2014/main" id="{4EEDFDCC-0829-463D-93A2-F013D8697EE6}"/>
              </a:ext>
            </a:extLst>
          </p:cNvPr>
          <p:cNvSpPr/>
          <p:nvPr userDrawn="1"/>
        </p:nvSpPr>
        <p:spPr>
          <a:xfrm>
            <a:off x="0" y="6337300"/>
            <a:ext cx="12192000" cy="520700"/>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descr="A close up of a logo&#10;&#10;Description automatically generated">
            <a:extLst>
              <a:ext uri="{FF2B5EF4-FFF2-40B4-BE49-F238E27FC236}">
                <a16:creationId xmlns:a16="http://schemas.microsoft.com/office/drawing/2014/main" id="{F10AD4EB-1052-4961-A9CF-3B2F32CDA7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51855" b="-950"/>
          <a:stretch/>
        </p:blipFill>
        <p:spPr>
          <a:xfrm>
            <a:off x="11352584" y="5648375"/>
            <a:ext cx="811512" cy="516929"/>
          </a:xfrm>
          <a:prstGeom prst="rect">
            <a:avLst/>
          </a:prstGeom>
        </p:spPr>
      </p:pic>
      <p:sp>
        <p:nvSpPr>
          <p:cNvPr id="9" name="TextBox 8">
            <a:extLst>
              <a:ext uri="{FF2B5EF4-FFF2-40B4-BE49-F238E27FC236}">
                <a16:creationId xmlns:a16="http://schemas.microsoft.com/office/drawing/2014/main" id="{F1AC5D98-D5E7-47D7-9A07-06226B75CDF9}"/>
              </a:ext>
            </a:extLst>
          </p:cNvPr>
          <p:cNvSpPr txBox="1"/>
          <p:nvPr userDrawn="1"/>
        </p:nvSpPr>
        <p:spPr>
          <a:xfrm>
            <a:off x="184448" y="6309320"/>
            <a:ext cx="11312152" cy="338554"/>
          </a:xfrm>
          <a:prstGeom prst="rect">
            <a:avLst/>
          </a:prstGeom>
          <a:noFill/>
        </p:spPr>
        <p:txBody>
          <a:bodyPr wrap="square" rtlCol="0">
            <a:spAutoFit/>
          </a:bodyPr>
          <a:lstStyle/>
          <a:p>
            <a:r>
              <a:rPr lang="en-CA" sz="1600" b="1" dirty="0">
                <a:effectLst>
                  <a:glow rad="101600">
                    <a:prstClr val="white">
                      <a:alpha val="60000"/>
                    </a:prstClr>
                  </a:glow>
                </a:effectLst>
                <a:latin typeface="Arial Nova Cond" panose="020B0506020202020204" pitchFamily="34" charset="0"/>
              </a:rPr>
              <a:t>CCS/CHRS Atrial Fibrillation Guidelines – DOI: https://doi.org/10.1016/j.cjca.2020.09.001</a:t>
            </a:r>
          </a:p>
        </p:txBody>
      </p:sp>
    </p:spTree>
    <p:extLst>
      <p:ext uri="{BB962C8B-B14F-4D97-AF65-F5344CB8AC3E}">
        <p14:creationId xmlns:p14="http://schemas.microsoft.com/office/powerpoint/2010/main" val="409750555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41E2C3-B105-4A29-9701-6FB5E0182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3F4EA2-E18D-46CA-B12D-16FC90EB79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DEE1B-27DC-4FC1-A2AD-3C85D5BCB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07E7A-5C33-4C90-B425-7AF183E50BFC}" type="datetimeFigureOut">
              <a:rPr lang="en-US" smtClean="0"/>
              <a:t>4/26/2021</a:t>
            </a:fld>
            <a:endParaRPr lang="en-US"/>
          </a:p>
        </p:txBody>
      </p:sp>
      <p:sp>
        <p:nvSpPr>
          <p:cNvPr id="5" name="Footer Placeholder 4">
            <a:extLst>
              <a:ext uri="{FF2B5EF4-FFF2-40B4-BE49-F238E27FC236}">
                <a16:creationId xmlns:a16="http://schemas.microsoft.com/office/drawing/2014/main" id="{AD1B1199-5546-4829-A68B-804CE6490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831D12-2863-4553-BE01-14D5A09035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50B4F-F87F-4A41-89A1-72E4B44A6E18}" type="slidenum">
              <a:rPr lang="en-US" smtClean="0"/>
              <a:t>‹#›</a:t>
            </a:fld>
            <a:endParaRPr lang="en-US"/>
          </a:p>
        </p:txBody>
      </p:sp>
    </p:spTree>
    <p:extLst>
      <p:ext uri="{BB962C8B-B14F-4D97-AF65-F5344CB8AC3E}">
        <p14:creationId xmlns:p14="http://schemas.microsoft.com/office/powerpoint/2010/main" val="817730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41E2C3-B105-4A29-9701-6FB5E0182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3F4EA2-E18D-46CA-B12D-16FC90EB79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DEE1B-27DC-4FC1-A2AD-3C85D5BCB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3B707E7A-5C33-4C90-B425-7AF183E50BFC}" type="datetimeFigureOut">
              <a:rPr kumimoji="0" lang="en-US" sz="1200" b="0" i="0" u="none" strike="noStrike" kern="0" cap="none" spc="0" normalizeH="0" baseline="0" noProof="0" smtClean="0">
                <a:ln>
                  <a:noFill/>
                </a:ln>
                <a:solidFill>
                  <a:prstClr val="black">
                    <a:tint val="75000"/>
                  </a:prstClr>
                </a:solidFill>
                <a:effectLst/>
                <a:uLnTx/>
                <a:uFillTx/>
                <a:latin typeface="Calibri Light" panose="020F0302020204030204"/>
                <a:ea typeface="+mj-ea"/>
                <a:cs typeface="+mj-cs"/>
                <a:sym typeface="Calibri"/>
              </a:rPr>
              <a:pPr marL="0" marR="0" lvl="0" indent="0" algn="l" defTabSz="914400" rtl="0" eaLnBrk="1" fontAlgn="auto" latinLnBrk="0" hangingPunct="0">
                <a:lnSpc>
                  <a:spcPct val="100000"/>
                </a:lnSpc>
                <a:spcBef>
                  <a:spcPts val="0"/>
                </a:spcBef>
                <a:spcAft>
                  <a:spcPts val="0"/>
                </a:spcAft>
                <a:buClrTx/>
                <a:buSzTx/>
                <a:buFontTx/>
                <a:buNone/>
                <a:tabLst/>
                <a:defRPr/>
              </a:pPr>
              <a:t>4/26/2021</a:t>
            </a:fld>
            <a:endParaRPr kumimoji="0" lang="en-US" sz="1200" b="0" i="0" u="none" strike="noStrike" kern="0" cap="none" spc="0" normalizeH="0" baseline="0" noProof="0">
              <a:ln>
                <a:noFill/>
              </a:ln>
              <a:solidFill>
                <a:prstClr val="black">
                  <a:tint val="75000"/>
                </a:prstClr>
              </a:solidFill>
              <a:effectLst/>
              <a:uLnTx/>
              <a:uFillTx/>
              <a:latin typeface="Calibri Light" panose="020F0302020204030204"/>
              <a:ea typeface="+mj-ea"/>
              <a:cs typeface="+mj-cs"/>
              <a:sym typeface="Calibri"/>
            </a:endParaRPr>
          </a:p>
        </p:txBody>
      </p:sp>
      <p:sp>
        <p:nvSpPr>
          <p:cNvPr id="5" name="Footer Placeholder 4">
            <a:extLst>
              <a:ext uri="{FF2B5EF4-FFF2-40B4-BE49-F238E27FC236}">
                <a16:creationId xmlns:a16="http://schemas.microsoft.com/office/drawing/2014/main" id="{AD1B1199-5546-4829-A68B-804CE6490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Calibri Light" panose="020F0302020204030204"/>
              <a:ea typeface="+mj-ea"/>
              <a:cs typeface="+mj-cs"/>
              <a:sym typeface="Calibri"/>
            </a:endParaRPr>
          </a:p>
        </p:txBody>
      </p:sp>
      <p:sp>
        <p:nvSpPr>
          <p:cNvPr id="6" name="Slide Number Placeholder 5">
            <a:extLst>
              <a:ext uri="{FF2B5EF4-FFF2-40B4-BE49-F238E27FC236}">
                <a16:creationId xmlns:a16="http://schemas.microsoft.com/office/drawing/2014/main" id="{20831D12-2863-4553-BE01-14D5A09035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22250B4F-F87F-4A41-89A1-72E4B44A6E18}" type="slidenum">
              <a:rPr kumimoji="0" lang="en-US" sz="1200" b="0" i="0" u="none" strike="noStrike" kern="0" cap="none" spc="0" normalizeH="0" baseline="0" noProof="0" smtClean="0">
                <a:ln>
                  <a:noFill/>
                </a:ln>
                <a:solidFill>
                  <a:prstClr val="black">
                    <a:tint val="75000"/>
                  </a:prstClr>
                </a:solidFill>
                <a:effectLst/>
                <a:uLnTx/>
                <a:uFillTx/>
                <a:latin typeface="Calibri Light" panose="020F0302020204030204"/>
                <a:ea typeface="+mj-ea"/>
                <a:cs typeface="+mj-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Calibri Light" panose="020F0302020204030204"/>
              <a:ea typeface="+mj-ea"/>
              <a:cs typeface="+mj-cs"/>
              <a:sym typeface="Calibri"/>
            </a:endParaRPr>
          </a:p>
        </p:txBody>
      </p:sp>
    </p:spTree>
    <p:extLst>
      <p:ext uri="{BB962C8B-B14F-4D97-AF65-F5344CB8AC3E}">
        <p14:creationId xmlns:p14="http://schemas.microsoft.com/office/powerpoint/2010/main" val="1136534778"/>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EBD148-E425-483E-A764-E6D22330A1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600423-F23E-447D-B67B-8F81BBAA47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49B8A-6E20-41EA-BDB7-062D1B6FB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B7F55-35B1-4FFC-910C-8F31555DA499}" type="datetimeFigureOut">
              <a:rPr lang="en-US" smtClean="0"/>
              <a:t>4/26/2021</a:t>
            </a:fld>
            <a:endParaRPr lang="en-US"/>
          </a:p>
        </p:txBody>
      </p:sp>
      <p:sp>
        <p:nvSpPr>
          <p:cNvPr id="5" name="Footer Placeholder 4">
            <a:extLst>
              <a:ext uri="{FF2B5EF4-FFF2-40B4-BE49-F238E27FC236}">
                <a16:creationId xmlns:a16="http://schemas.microsoft.com/office/drawing/2014/main" id="{5FA1BBDC-70D4-499E-87CB-836866709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3981A9-D769-442E-82F7-D134CAB8C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8CED2-677E-4796-930F-1E2D07390EB8}" type="slidenum">
              <a:rPr lang="en-US" smtClean="0"/>
              <a:t>‹#›</a:t>
            </a:fld>
            <a:endParaRPr lang="en-US"/>
          </a:p>
        </p:txBody>
      </p:sp>
    </p:spTree>
    <p:extLst>
      <p:ext uri="{BB962C8B-B14F-4D97-AF65-F5344CB8AC3E}">
        <p14:creationId xmlns:p14="http://schemas.microsoft.com/office/powerpoint/2010/main" val="1647059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10" Type="http://schemas.openxmlformats.org/officeDocument/2006/relationships/image" Target="../media/image2.jpeg"/><Relationship Id="rId4" Type="http://schemas.openxmlformats.org/officeDocument/2006/relationships/image" Target="../media/image9.jpg"/><Relationship Id="rId9"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8" Type="http://schemas.openxmlformats.org/officeDocument/2006/relationships/image" Target="../media/image23.tiff"/><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hyperlink" Target="mailto:guidelines@ccs.ca"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customXml" Target="../ink/ink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tiff"/></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ccs.ca/guidelines-and-position-statement-library/"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s://ccs.ca/guideline-resource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36;g81793161dd_0_25"/>
          <p:cNvSpPr txBox="1">
            <a:spLocks/>
          </p:cNvSpPr>
          <p:nvPr/>
        </p:nvSpPr>
        <p:spPr>
          <a:xfrm>
            <a:off x="556850" y="980728"/>
            <a:ext cx="11078301" cy="2088232"/>
          </a:xfrm>
          <a:prstGeom prst="rect">
            <a:avLst/>
          </a:prstGeom>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0"/>
              </a:spcAft>
            </a:pPr>
            <a:r>
              <a:rPr lang="en-CA" sz="2800" dirty="0">
                <a:solidFill>
                  <a:srgbClr val="FF0000"/>
                </a:solidFill>
                <a:latin typeface="Arial" panose="020B0604020202020204" pitchFamily="34" charset="0"/>
                <a:ea typeface="Calibri" panose="020F0502020204030204" pitchFamily="34" charset="0"/>
                <a:cs typeface="Calibri" panose="020F0502020204030204" pitchFamily="34" charset="0"/>
              </a:rPr>
              <a:t> </a:t>
            </a:r>
            <a:endParaRPr lang="en-CA" sz="3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spcBef>
                <a:spcPts val="0"/>
              </a:spcBef>
            </a:pPr>
            <a:endParaRPr lang="en-US" sz="4000" b="1" dirty="0">
              <a:latin typeface="Arial Nova Cond" panose="020B0506020202020204" pitchFamily="34" charset="0"/>
            </a:endParaRPr>
          </a:p>
          <a:p>
            <a:pPr algn="ctr">
              <a:lnSpc>
                <a:spcPct val="120000"/>
              </a:lnSpc>
              <a:spcBef>
                <a:spcPts val="0"/>
              </a:spcBef>
            </a:pPr>
            <a:r>
              <a:rPr lang="en-CA" b="1" dirty="0">
                <a:solidFill>
                  <a:srgbClr val="6FAAAF"/>
                </a:solidFill>
                <a:latin typeface="Arial Nova Cond" panose="020B0506020202020204" pitchFamily="34" charset="0"/>
              </a:rPr>
              <a:t>Atrial Fibrillation: </a:t>
            </a:r>
          </a:p>
          <a:p>
            <a:pPr algn="ctr">
              <a:lnSpc>
                <a:spcPct val="120000"/>
              </a:lnSpc>
              <a:spcBef>
                <a:spcPts val="0"/>
              </a:spcBef>
            </a:pPr>
            <a:r>
              <a:rPr lang="en-CA" b="1" dirty="0">
                <a:solidFill>
                  <a:srgbClr val="6FAAAF"/>
                </a:solidFill>
                <a:latin typeface="Arial Nova Cond" panose="020B0506020202020204" pitchFamily="34" charset="0"/>
              </a:rPr>
              <a:t>All about stroke prevention !</a:t>
            </a:r>
          </a:p>
          <a:p>
            <a:pPr algn="ctr">
              <a:lnSpc>
                <a:spcPct val="120000"/>
              </a:lnSpc>
              <a:spcBef>
                <a:spcPts val="0"/>
              </a:spcBef>
            </a:pPr>
            <a:r>
              <a:rPr lang="en-US" sz="2400" i="1" dirty="0">
                <a:latin typeface="Arial Nova Cond" panose="020B0506020202020204" pitchFamily="34" charset="0"/>
              </a:rPr>
              <a:t>Guidance from the CCS/CHRS 2020 Atrial Fibrillation Guideline Panel</a:t>
            </a:r>
          </a:p>
          <a:p>
            <a:pPr algn="ctr">
              <a:lnSpc>
                <a:spcPct val="120000"/>
              </a:lnSpc>
              <a:spcBef>
                <a:spcPts val="0"/>
              </a:spcBef>
            </a:pPr>
            <a:endParaRPr lang="en-US" sz="3200" b="1" dirty="0">
              <a:latin typeface="Arial Nova Cond" panose="020B0506020202020204" pitchFamily="34" charset="0"/>
            </a:endParaRPr>
          </a:p>
          <a:p>
            <a:pPr algn="ctr">
              <a:lnSpc>
                <a:spcPct val="120000"/>
              </a:lnSpc>
              <a:spcBef>
                <a:spcPts val="0"/>
              </a:spcBef>
            </a:pPr>
            <a:r>
              <a:rPr lang="en-US" sz="3200" b="1" dirty="0">
                <a:latin typeface="Arial Nova Cond" panose="020B0506020202020204" pitchFamily="34" charset="0"/>
              </a:rPr>
              <a:t>April 22, 2021</a:t>
            </a:r>
          </a:p>
        </p:txBody>
      </p:sp>
    </p:spTree>
    <p:extLst>
      <p:ext uri="{BB962C8B-B14F-4D97-AF65-F5344CB8AC3E}">
        <p14:creationId xmlns:p14="http://schemas.microsoft.com/office/powerpoint/2010/main" val="1097874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1987692-E3B5-4839-8946-85E24678C631}"/>
              </a:ext>
            </a:extLst>
          </p:cNvPr>
          <p:cNvSpPr txBox="1"/>
          <p:nvPr/>
        </p:nvSpPr>
        <p:spPr>
          <a:xfrm>
            <a:off x="9984432" y="5528154"/>
            <a:ext cx="2088232" cy="720000"/>
          </a:xfrm>
          <a:prstGeom prst="rect">
            <a:avLst/>
          </a:prstGeom>
          <a:solidFill>
            <a:schemeClr val="bg1"/>
          </a:solidFill>
        </p:spPr>
        <p:txBody>
          <a:bodyPr wrap="square" rtlCol="0">
            <a:spAutoFit/>
          </a:bodyPr>
          <a:lstStyle/>
          <a:p>
            <a:endParaRPr lang="en-US" dirty="0"/>
          </a:p>
        </p:txBody>
      </p:sp>
      <p:pic>
        <p:nvPicPr>
          <p:cNvPr id="14" name="Picture 13">
            <a:extLst>
              <a:ext uri="{FF2B5EF4-FFF2-40B4-BE49-F238E27FC236}">
                <a16:creationId xmlns:a16="http://schemas.microsoft.com/office/drawing/2014/main" id="{FCCE6D83-D2BC-4B79-8F12-14A0256972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787583" y="3464889"/>
            <a:ext cx="1674231" cy="2512918"/>
          </a:xfrm>
          <a:prstGeom prst="rect">
            <a:avLst/>
          </a:prstGeom>
          <a:solidFill>
            <a:srgbClr val="FFFFFF">
              <a:shade val="85000"/>
            </a:srgbClr>
          </a:solidFill>
          <a:ln w="571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a:extLst>
              <a:ext uri="{FF2B5EF4-FFF2-40B4-BE49-F238E27FC236}">
                <a16:creationId xmlns:a16="http://schemas.microsoft.com/office/drawing/2014/main" id="{9627F49E-B705-4993-96EB-E10BB994D8DD}"/>
              </a:ext>
            </a:extLst>
          </p:cNvPr>
          <p:cNvPicPr>
            <a:picLocks noChangeAspect="1"/>
          </p:cNvPicPr>
          <p:nvPr/>
        </p:nvPicPr>
        <p:blipFill>
          <a:blip r:embed="rId4">
            <a:extLst>
              <a:ext uri="{28A0092B-C50C-407E-A947-70E740481C1C}">
                <a14:useLocalDpi xmlns:a14="http://schemas.microsoft.com/office/drawing/2010/main" val="0"/>
              </a:ext>
            </a:extLst>
          </a:blip>
          <a:srcRect t="1274" b="1274"/>
          <a:stretch/>
        </p:blipFill>
        <p:spPr>
          <a:xfrm>
            <a:off x="6019919" y="1052735"/>
            <a:ext cx="1726860" cy="2205902"/>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D7181455-B4A7-4019-B9F0-E616BA20A995}"/>
              </a:ext>
            </a:extLst>
          </p:cNvPr>
          <p:cNvSpPr>
            <a:spLocks noGrp="1"/>
          </p:cNvSpPr>
          <p:nvPr>
            <p:ph type="title"/>
          </p:nvPr>
        </p:nvSpPr>
        <p:spPr>
          <a:xfrm>
            <a:off x="695400" y="365125"/>
            <a:ext cx="10801200" cy="975643"/>
          </a:xfrm>
        </p:spPr>
        <p:txBody>
          <a:bodyPr/>
          <a:lstStyle/>
          <a:p>
            <a:r>
              <a:rPr lang="en-US" dirty="0">
                <a:solidFill>
                  <a:srgbClr val="6FAAAF"/>
                </a:solidFill>
              </a:rPr>
              <a:t>Our Faculty</a:t>
            </a:r>
          </a:p>
        </p:txBody>
      </p:sp>
      <p:grpSp>
        <p:nvGrpSpPr>
          <p:cNvPr id="4" name="Group 3">
            <a:extLst>
              <a:ext uri="{FF2B5EF4-FFF2-40B4-BE49-F238E27FC236}">
                <a16:creationId xmlns:a16="http://schemas.microsoft.com/office/drawing/2014/main" id="{DB19B412-44AC-4F32-9D62-D30190FE5BDA}"/>
              </a:ext>
            </a:extLst>
          </p:cNvPr>
          <p:cNvGrpSpPr/>
          <p:nvPr/>
        </p:nvGrpSpPr>
        <p:grpSpPr>
          <a:xfrm>
            <a:off x="6905792" y="3430532"/>
            <a:ext cx="2057498" cy="2941758"/>
            <a:chOff x="2700704" y="363202"/>
            <a:chExt cx="2057498" cy="2941758"/>
          </a:xfrm>
        </p:grpSpPr>
        <p:pic>
          <p:nvPicPr>
            <p:cNvPr id="6" name="Picture 5">
              <a:extLst>
                <a:ext uri="{FF2B5EF4-FFF2-40B4-BE49-F238E27FC236}">
                  <a16:creationId xmlns:a16="http://schemas.microsoft.com/office/drawing/2014/main" id="{84C9065D-CAFB-4BAD-89D1-7AFD05D3C4CC}"/>
                </a:ext>
              </a:extLst>
            </p:cNvPr>
            <p:cNvPicPr>
              <a:picLocks noChangeAspect="1"/>
            </p:cNvPicPr>
            <p:nvPr/>
          </p:nvPicPr>
          <p:blipFill>
            <a:blip r:embed="rId5" cstate="print">
              <a:extLst>
                <a:ext uri="{28A0092B-C50C-407E-A947-70E740481C1C}">
                  <a14:useLocalDpi xmlns:a14="http://schemas.microsoft.com/office/drawing/2010/main" val="0"/>
                </a:ext>
              </a:extLst>
            </a:blip>
            <a:srcRect t="1648" b="1648"/>
            <a:stretch/>
          </p:blipFill>
          <p:spPr>
            <a:xfrm>
              <a:off x="2700704" y="363202"/>
              <a:ext cx="2057498" cy="25315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F5450691-9304-4EAA-AA4D-15B64B04C9AC}"/>
                </a:ext>
              </a:extLst>
            </p:cNvPr>
            <p:cNvSpPr/>
            <p:nvPr/>
          </p:nvSpPr>
          <p:spPr>
            <a:xfrm>
              <a:off x="2774483" y="2473963"/>
              <a:ext cx="1909939" cy="830997"/>
            </a:xfrm>
            <a:prstGeom prst="rect">
              <a:avLst/>
            </a:prstGeom>
          </p:spPr>
          <p:txBody>
            <a:bodyPr wrap="square">
              <a:spAutoFit/>
            </a:bodyPr>
            <a:lstStyle/>
            <a:p>
              <a:pPr algn="ctr"/>
              <a:r>
                <a:rPr lang="en-CA" sz="2400" b="1" dirty="0">
                  <a:solidFill>
                    <a:srgbClr val="FF0000"/>
                  </a:solidFill>
                  <a:effectLst>
                    <a:glow rad="101600">
                      <a:schemeClr val="tx1">
                        <a:alpha val="60000"/>
                      </a:schemeClr>
                    </a:glow>
                  </a:effectLst>
                  <a:latin typeface="Arial Nova Cond" panose="020B0506020202020204" pitchFamily="34" charset="0"/>
                </a:rPr>
                <a:t>L. Brent </a:t>
              </a:r>
            </a:p>
            <a:p>
              <a:pPr algn="ctr"/>
              <a:r>
                <a:rPr lang="en-CA" sz="2400" b="1" cap="all" dirty="0">
                  <a:solidFill>
                    <a:srgbClr val="FF0000"/>
                  </a:solidFill>
                  <a:effectLst/>
                  <a:latin typeface="Arial Nova Cond" panose="020B0506020202020204" pitchFamily="34" charset="0"/>
                </a:rPr>
                <a:t>Mitchell</a:t>
              </a:r>
            </a:p>
          </p:txBody>
        </p:sp>
      </p:grpSp>
      <p:pic>
        <p:nvPicPr>
          <p:cNvPr id="11" name="Picture 10">
            <a:extLst>
              <a:ext uri="{FF2B5EF4-FFF2-40B4-BE49-F238E27FC236}">
                <a16:creationId xmlns:a16="http://schemas.microsoft.com/office/drawing/2014/main" id="{CEDBB8DF-5069-44A1-85C3-A160C7DE881F}"/>
              </a:ext>
            </a:extLst>
          </p:cNvPr>
          <p:cNvPicPr>
            <a:picLocks noChangeAspect="1"/>
          </p:cNvPicPr>
          <p:nvPr/>
        </p:nvPicPr>
        <p:blipFill>
          <a:blip r:embed="rId6">
            <a:extLst>
              <a:ext uri="{28A0092B-C50C-407E-A947-70E740481C1C}">
                <a14:useLocalDpi xmlns:a14="http://schemas.microsoft.com/office/drawing/2010/main" val="0"/>
              </a:ext>
            </a:extLst>
          </a:blip>
          <a:srcRect l="8752" r="8752"/>
          <a:stretch/>
        </p:blipFill>
        <p:spPr>
          <a:xfrm>
            <a:off x="3937328" y="1052735"/>
            <a:ext cx="1815899" cy="2205901"/>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a:extLst>
              <a:ext uri="{FF2B5EF4-FFF2-40B4-BE49-F238E27FC236}">
                <a16:creationId xmlns:a16="http://schemas.microsoft.com/office/drawing/2014/main" id="{CF6CCFE2-C0AB-4A50-BD35-8FC1CBFD5C98}"/>
              </a:ext>
            </a:extLst>
          </p:cNvPr>
          <p:cNvSpPr/>
          <p:nvPr/>
        </p:nvSpPr>
        <p:spPr>
          <a:xfrm>
            <a:off x="1991544" y="1535180"/>
            <a:ext cx="1909939" cy="830997"/>
          </a:xfrm>
          <a:prstGeom prst="rect">
            <a:avLst/>
          </a:prstGeom>
          <a:effectLst/>
        </p:spPr>
        <p:txBody>
          <a:bodyPr wrap="square">
            <a:spAutoFit/>
          </a:bodyPr>
          <a:lstStyle/>
          <a:p>
            <a:pPr algn="ctr"/>
            <a:r>
              <a:rPr lang="en-CA" sz="2400" b="1" dirty="0">
                <a:solidFill>
                  <a:srgbClr val="FF0000"/>
                </a:solidFill>
                <a:effectLst/>
                <a:latin typeface="Arial Nova Cond" panose="020B0506020202020204" pitchFamily="34" charset="0"/>
              </a:rPr>
              <a:t>Laurence</a:t>
            </a:r>
            <a:r>
              <a:rPr lang="en-CA" sz="2400" b="1" dirty="0">
                <a:solidFill>
                  <a:srgbClr val="FF0000"/>
                </a:solidFill>
                <a:effectLst>
                  <a:glow rad="101600">
                    <a:schemeClr val="tx1">
                      <a:alpha val="60000"/>
                    </a:schemeClr>
                  </a:glow>
                </a:effectLst>
                <a:latin typeface="Arial Nova Cond" panose="020B0506020202020204" pitchFamily="34" charset="0"/>
              </a:rPr>
              <a:t> </a:t>
            </a:r>
          </a:p>
          <a:p>
            <a:pPr algn="ctr"/>
            <a:r>
              <a:rPr lang="en-CA" sz="2400" b="1" cap="all" dirty="0">
                <a:solidFill>
                  <a:srgbClr val="FF0000"/>
                </a:solidFill>
                <a:effectLst/>
                <a:latin typeface="Arial Nova Cond" panose="020B0506020202020204" pitchFamily="34" charset="0"/>
              </a:rPr>
              <a:t>Sterns</a:t>
            </a:r>
          </a:p>
        </p:txBody>
      </p:sp>
      <p:sp>
        <p:nvSpPr>
          <p:cNvPr id="16" name="TextBox 15">
            <a:extLst>
              <a:ext uri="{FF2B5EF4-FFF2-40B4-BE49-F238E27FC236}">
                <a16:creationId xmlns:a16="http://schemas.microsoft.com/office/drawing/2014/main" id="{27619132-05A3-48B3-9787-EC1E55792069}"/>
              </a:ext>
            </a:extLst>
          </p:cNvPr>
          <p:cNvSpPr txBox="1"/>
          <p:nvPr/>
        </p:nvSpPr>
        <p:spPr>
          <a:xfrm>
            <a:off x="2119572" y="2375924"/>
            <a:ext cx="16538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CA" sz="1800" b="1" i="0" u="none" strike="noStrike" cap="none" spc="0" normalizeH="0" baseline="0" dirty="0">
                <a:ln>
                  <a:noFill/>
                </a:ln>
                <a:solidFill>
                  <a:srgbClr val="000000"/>
                </a:solidFill>
                <a:effectLst/>
                <a:uFillTx/>
                <a:latin typeface="Arial Nova Cond" panose="020B0506020202020204" pitchFamily="34" charset="0"/>
                <a:sym typeface="Calibri"/>
              </a:rPr>
              <a:t>CHRS President</a:t>
            </a:r>
          </a:p>
        </p:txBody>
      </p:sp>
      <p:pic>
        <p:nvPicPr>
          <p:cNvPr id="17" name="Picture 16">
            <a:extLst>
              <a:ext uri="{FF2B5EF4-FFF2-40B4-BE49-F238E27FC236}">
                <a16:creationId xmlns:a16="http://schemas.microsoft.com/office/drawing/2014/main" id="{93BBE716-AABF-43B8-90D8-0D7147C0B366}"/>
              </a:ext>
            </a:extLst>
          </p:cNvPr>
          <p:cNvPicPr>
            <a:picLocks noChangeAspect="1"/>
          </p:cNvPicPr>
          <p:nvPr/>
        </p:nvPicPr>
        <p:blipFill>
          <a:blip r:embed="rId7" cstate="print">
            <a:extLst>
              <a:ext uri="{28A0092B-C50C-407E-A947-70E740481C1C}">
                <a14:useLocalDpi xmlns:a14="http://schemas.microsoft.com/office/drawing/2010/main" val="0"/>
              </a:ext>
            </a:extLst>
          </a:blip>
          <a:srcRect t="10115" b="10115"/>
          <a:stretch/>
        </p:blipFill>
        <p:spPr>
          <a:xfrm>
            <a:off x="9101178" y="3425196"/>
            <a:ext cx="2084011" cy="25315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662551B7-AF2A-4D85-94ED-154709E2894F}"/>
              </a:ext>
            </a:extLst>
          </p:cNvPr>
          <p:cNvPicPr>
            <a:picLocks noChangeAspect="1"/>
          </p:cNvPicPr>
          <p:nvPr/>
        </p:nvPicPr>
        <p:blipFill>
          <a:blip r:embed="rId8" cstate="print">
            <a:extLst>
              <a:ext uri="{28A0092B-C50C-407E-A947-70E740481C1C}">
                <a14:useLocalDpi xmlns:a14="http://schemas.microsoft.com/office/drawing/2010/main" val="0"/>
              </a:ext>
            </a:extLst>
          </a:blip>
          <a:srcRect t="8058" b="8058"/>
          <a:stretch/>
        </p:blipFill>
        <p:spPr>
          <a:xfrm>
            <a:off x="593533" y="3429000"/>
            <a:ext cx="1981825" cy="25315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Rectangle 18">
            <a:extLst>
              <a:ext uri="{FF2B5EF4-FFF2-40B4-BE49-F238E27FC236}">
                <a16:creationId xmlns:a16="http://schemas.microsoft.com/office/drawing/2014/main" id="{F9D3AC6E-AE82-4B5F-ABB9-3944FFD611A2}"/>
              </a:ext>
            </a:extLst>
          </p:cNvPr>
          <p:cNvSpPr/>
          <p:nvPr/>
        </p:nvSpPr>
        <p:spPr>
          <a:xfrm>
            <a:off x="7746779" y="1535180"/>
            <a:ext cx="1909939" cy="830997"/>
          </a:xfrm>
          <a:prstGeom prst="rect">
            <a:avLst/>
          </a:prstGeom>
          <a:effectLst/>
        </p:spPr>
        <p:txBody>
          <a:bodyPr wrap="square">
            <a:spAutoFit/>
          </a:bodyPr>
          <a:lstStyle/>
          <a:p>
            <a:pPr algn="ctr"/>
            <a:r>
              <a:rPr lang="en-CA" sz="2400" b="1" dirty="0">
                <a:solidFill>
                  <a:srgbClr val="FF0000"/>
                </a:solidFill>
                <a:effectLst/>
                <a:latin typeface="Arial Nova Cond" panose="020B0506020202020204" pitchFamily="34" charset="0"/>
              </a:rPr>
              <a:t>Laurent</a:t>
            </a:r>
            <a:r>
              <a:rPr lang="en-CA" sz="2400" b="1" dirty="0">
                <a:solidFill>
                  <a:srgbClr val="FF0000"/>
                </a:solidFill>
                <a:effectLst>
                  <a:glow rad="101600">
                    <a:schemeClr val="tx1">
                      <a:alpha val="60000"/>
                    </a:schemeClr>
                  </a:glow>
                </a:effectLst>
                <a:latin typeface="Arial Nova Cond" panose="020B0506020202020204" pitchFamily="34" charset="0"/>
              </a:rPr>
              <a:t> </a:t>
            </a:r>
          </a:p>
          <a:p>
            <a:pPr algn="ctr"/>
            <a:r>
              <a:rPr lang="en-CA" sz="2400" b="1" cap="all" dirty="0">
                <a:solidFill>
                  <a:srgbClr val="FF0000"/>
                </a:solidFill>
                <a:effectLst/>
                <a:latin typeface="Arial Nova Cond" panose="020B0506020202020204" pitchFamily="34" charset="0"/>
              </a:rPr>
              <a:t>Macle</a:t>
            </a:r>
          </a:p>
        </p:txBody>
      </p:sp>
      <p:sp>
        <p:nvSpPr>
          <p:cNvPr id="20" name="TextBox 19">
            <a:extLst>
              <a:ext uri="{FF2B5EF4-FFF2-40B4-BE49-F238E27FC236}">
                <a16:creationId xmlns:a16="http://schemas.microsoft.com/office/drawing/2014/main" id="{08C5DBC2-E39B-4949-AC1E-50436C801D81}"/>
              </a:ext>
            </a:extLst>
          </p:cNvPr>
          <p:cNvSpPr txBox="1"/>
          <p:nvPr/>
        </p:nvSpPr>
        <p:spPr>
          <a:xfrm>
            <a:off x="7874807" y="2378227"/>
            <a:ext cx="16538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CA" b="1" dirty="0">
                <a:latin typeface="Arial Nova Cond" panose="020B0506020202020204" pitchFamily="34" charset="0"/>
              </a:rPr>
              <a:t>MODERATOR</a:t>
            </a:r>
            <a:endParaRPr kumimoji="0" lang="en-CA" sz="1800" b="1" i="0" u="none" strike="noStrike" cap="none" spc="0" normalizeH="0" baseline="0" dirty="0">
              <a:ln>
                <a:noFill/>
              </a:ln>
              <a:solidFill>
                <a:srgbClr val="000000"/>
              </a:solidFill>
              <a:effectLst/>
              <a:uFillTx/>
              <a:latin typeface="Arial Nova Cond" panose="020B0506020202020204" pitchFamily="34" charset="0"/>
              <a:sym typeface="Calibri"/>
            </a:endParaRPr>
          </a:p>
        </p:txBody>
      </p:sp>
      <p:sp>
        <p:nvSpPr>
          <p:cNvPr id="21" name="Rectangle 20">
            <a:extLst>
              <a:ext uri="{FF2B5EF4-FFF2-40B4-BE49-F238E27FC236}">
                <a16:creationId xmlns:a16="http://schemas.microsoft.com/office/drawing/2014/main" id="{1F639861-E209-42C3-AEF4-811B7B9445A3}"/>
              </a:ext>
            </a:extLst>
          </p:cNvPr>
          <p:cNvSpPr/>
          <p:nvPr/>
        </p:nvSpPr>
        <p:spPr>
          <a:xfrm>
            <a:off x="2669301" y="5541293"/>
            <a:ext cx="1909939" cy="830997"/>
          </a:xfrm>
          <a:prstGeom prst="rect">
            <a:avLst/>
          </a:prstGeom>
        </p:spPr>
        <p:txBody>
          <a:bodyPr wrap="square">
            <a:spAutoFit/>
          </a:bodyPr>
          <a:lstStyle/>
          <a:p>
            <a:pPr algn="ctr"/>
            <a:r>
              <a:rPr lang="en-CA" sz="2400" b="1" dirty="0">
                <a:solidFill>
                  <a:srgbClr val="FF0000"/>
                </a:solidFill>
                <a:effectLst>
                  <a:glow rad="101600">
                    <a:schemeClr val="tx1">
                      <a:alpha val="60000"/>
                    </a:schemeClr>
                  </a:glow>
                </a:effectLst>
                <a:latin typeface="Arial Nova Cond" panose="020B0506020202020204" pitchFamily="34" charset="0"/>
              </a:rPr>
              <a:t>Alan </a:t>
            </a:r>
          </a:p>
          <a:p>
            <a:pPr algn="ctr"/>
            <a:r>
              <a:rPr lang="en-CA" sz="2400" b="1" cap="all" dirty="0">
                <a:solidFill>
                  <a:srgbClr val="FF0000"/>
                </a:solidFill>
                <a:effectLst/>
                <a:latin typeface="Arial Nova Cond" panose="020B0506020202020204" pitchFamily="34" charset="0"/>
              </a:rPr>
              <a:t>Bell</a:t>
            </a:r>
          </a:p>
        </p:txBody>
      </p:sp>
      <p:sp>
        <p:nvSpPr>
          <p:cNvPr id="22" name="Rectangle 21">
            <a:extLst>
              <a:ext uri="{FF2B5EF4-FFF2-40B4-BE49-F238E27FC236}">
                <a16:creationId xmlns:a16="http://schemas.microsoft.com/office/drawing/2014/main" id="{ED1C163E-FC4B-4291-9310-459E07F7D7DF}"/>
              </a:ext>
            </a:extLst>
          </p:cNvPr>
          <p:cNvSpPr/>
          <p:nvPr/>
        </p:nvSpPr>
        <p:spPr>
          <a:xfrm>
            <a:off x="9181942" y="5541292"/>
            <a:ext cx="1909939" cy="830997"/>
          </a:xfrm>
          <a:prstGeom prst="rect">
            <a:avLst/>
          </a:prstGeom>
        </p:spPr>
        <p:txBody>
          <a:bodyPr wrap="square">
            <a:spAutoFit/>
          </a:bodyPr>
          <a:lstStyle/>
          <a:p>
            <a:pPr algn="ctr"/>
            <a:r>
              <a:rPr lang="en-CA" sz="2400" b="1" dirty="0">
                <a:solidFill>
                  <a:srgbClr val="FF0000"/>
                </a:solidFill>
                <a:effectLst>
                  <a:glow rad="101600">
                    <a:schemeClr val="tx1">
                      <a:alpha val="60000"/>
                    </a:schemeClr>
                  </a:glow>
                </a:effectLst>
                <a:latin typeface="Arial Nova Cond" panose="020B0506020202020204" pitchFamily="34" charset="0"/>
              </a:rPr>
              <a:t>Teresa</a:t>
            </a:r>
          </a:p>
          <a:p>
            <a:pPr algn="ctr"/>
            <a:r>
              <a:rPr lang="en-CA" sz="2400" b="1" cap="all" dirty="0">
                <a:solidFill>
                  <a:srgbClr val="FF0000"/>
                </a:solidFill>
                <a:effectLst/>
                <a:latin typeface="Arial Nova Cond" panose="020B0506020202020204" pitchFamily="34" charset="0"/>
              </a:rPr>
              <a:t>Tsang</a:t>
            </a:r>
          </a:p>
        </p:txBody>
      </p:sp>
      <p:sp>
        <p:nvSpPr>
          <p:cNvPr id="23" name="Rectangle 22">
            <a:extLst>
              <a:ext uri="{FF2B5EF4-FFF2-40B4-BE49-F238E27FC236}">
                <a16:creationId xmlns:a16="http://schemas.microsoft.com/office/drawing/2014/main" id="{57AB85C8-FA44-4360-94B3-AC8F6F3AFB65}"/>
              </a:ext>
            </a:extLst>
          </p:cNvPr>
          <p:cNvSpPr/>
          <p:nvPr/>
        </p:nvSpPr>
        <p:spPr>
          <a:xfrm>
            <a:off x="602924" y="5551216"/>
            <a:ext cx="1909939" cy="830997"/>
          </a:xfrm>
          <a:prstGeom prst="rect">
            <a:avLst/>
          </a:prstGeom>
        </p:spPr>
        <p:txBody>
          <a:bodyPr wrap="square">
            <a:spAutoFit/>
          </a:bodyPr>
          <a:lstStyle/>
          <a:p>
            <a:pPr algn="ctr"/>
            <a:r>
              <a:rPr lang="en-CA" sz="2400" b="1" dirty="0">
                <a:solidFill>
                  <a:srgbClr val="FF0000"/>
                </a:solidFill>
                <a:effectLst>
                  <a:glow rad="101600">
                    <a:schemeClr val="tx1">
                      <a:alpha val="60000"/>
                    </a:schemeClr>
                  </a:glow>
                </a:effectLst>
                <a:latin typeface="Arial Nova Cond" panose="020B0506020202020204" pitchFamily="34" charset="0"/>
              </a:rPr>
              <a:t>Jason</a:t>
            </a:r>
          </a:p>
          <a:p>
            <a:pPr algn="ctr"/>
            <a:r>
              <a:rPr lang="en-CA" sz="2400" b="1" cap="all" dirty="0">
                <a:solidFill>
                  <a:srgbClr val="FF0000"/>
                </a:solidFill>
                <a:effectLst/>
                <a:latin typeface="Arial Nova Cond" panose="020B0506020202020204" pitchFamily="34" charset="0"/>
              </a:rPr>
              <a:t>Andrade</a:t>
            </a:r>
          </a:p>
        </p:txBody>
      </p:sp>
      <p:pic>
        <p:nvPicPr>
          <p:cNvPr id="24" name="Picture 23">
            <a:extLst>
              <a:ext uri="{FF2B5EF4-FFF2-40B4-BE49-F238E27FC236}">
                <a16:creationId xmlns:a16="http://schemas.microsoft.com/office/drawing/2014/main" id="{466189B4-D7B0-42E9-9771-3DA4BE33E70B}"/>
              </a:ext>
            </a:extLst>
          </p:cNvPr>
          <p:cNvPicPr>
            <a:picLocks noChangeAspect="1"/>
          </p:cNvPicPr>
          <p:nvPr/>
        </p:nvPicPr>
        <p:blipFill>
          <a:blip r:embed="rId9">
            <a:extLst>
              <a:ext uri="{28A0092B-C50C-407E-A947-70E740481C1C}">
                <a14:useLocalDpi xmlns:a14="http://schemas.microsoft.com/office/drawing/2010/main" val="0"/>
              </a:ext>
            </a:extLst>
          </a:blip>
          <a:srcRect t="3277" b="3277"/>
          <a:stretch/>
        </p:blipFill>
        <p:spPr>
          <a:xfrm>
            <a:off x="4717128" y="3425195"/>
            <a:ext cx="1976996" cy="2525427"/>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Rectangle 24">
            <a:extLst>
              <a:ext uri="{FF2B5EF4-FFF2-40B4-BE49-F238E27FC236}">
                <a16:creationId xmlns:a16="http://schemas.microsoft.com/office/drawing/2014/main" id="{4BD5AE4D-3F74-48A4-A961-FF3EE8B46FBD}"/>
              </a:ext>
            </a:extLst>
          </p:cNvPr>
          <p:cNvSpPr/>
          <p:nvPr/>
        </p:nvSpPr>
        <p:spPr>
          <a:xfrm>
            <a:off x="4735678" y="5535123"/>
            <a:ext cx="1909939" cy="830997"/>
          </a:xfrm>
          <a:prstGeom prst="rect">
            <a:avLst/>
          </a:prstGeom>
        </p:spPr>
        <p:txBody>
          <a:bodyPr wrap="square">
            <a:spAutoFit/>
          </a:bodyPr>
          <a:lstStyle/>
          <a:p>
            <a:pPr algn="ctr"/>
            <a:r>
              <a:rPr lang="en-CA" sz="2400" b="1" dirty="0">
                <a:solidFill>
                  <a:srgbClr val="FF0000"/>
                </a:solidFill>
                <a:effectLst>
                  <a:glow rad="101600">
                    <a:schemeClr val="tx1">
                      <a:alpha val="60000"/>
                    </a:schemeClr>
                  </a:glow>
                </a:effectLst>
                <a:latin typeface="Arial Nova Cond" panose="020B0506020202020204" pitchFamily="34" charset="0"/>
              </a:rPr>
              <a:t>Kori</a:t>
            </a:r>
          </a:p>
          <a:p>
            <a:pPr algn="ctr"/>
            <a:r>
              <a:rPr lang="en-CA" sz="2400" b="1" cap="all" dirty="0">
                <a:solidFill>
                  <a:srgbClr val="FF0000"/>
                </a:solidFill>
                <a:effectLst/>
                <a:latin typeface="Arial Nova Cond" panose="020B0506020202020204" pitchFamily="34" charset="0"/>
              </a:rPr>
              <a:t>Leblanc</a:t>
            </a:r>
          </a:p>
        </p:txBody>
      </p:sp>
      <p:pic>
        <p:nvPicPr>
          <p:cNvPr id="27" name="Picture 26" descr="A picture containing drawing&#10;&#10;Description automatically generated">
            <a:extLst>
              <a:ext uri="{FF2B5EF4-FFF2-40B4-BE49-F238E27FC236}">
                <a16:creationId xmlns:a16="http://schemas.microsoft.com/office/drawing/2014/main" id="{5EC965E5-AE19-42C6-ABC2-02773B70062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69104" y="503420"/>
            <a:ext cx="1431060" cy="630820"/>
          </a:xfrm>
          <a:prstGeom prst="rect">
            <a:avLst/>
          </a:prstGeom>
        </p:spPr>
      </p:pic>
    </p:spTree>
    <p:extLst>
      <p:ext uri="{BB962C8B-B14F-4D97-AF65-F5344CB8AC3E}">
        <p14:creationId xmlns:p14="http://schemas.microsoft.com/office/powerpoint/2010/main" val="2300398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C145-757F-4D76-B279-B50F70D8510D}"/>
              </a:ext>
            </a:extLst>
          </p:cNvPr>
          <p:cNvSpPr>
            <a:spLocks noGrp="1"/>
          </p:cNvSpPr>
          <p:nvPr>
            <p:ph type="title"/>
          </p:nvPr>
        </p:nvSpPr>
        <p:spPr/>
        <p:txBody>
          <a:bodyPr>
            <a:normAutofit/>
          </a:bodyPr>
          <a:lstStyle/>
          <a:p>
            <a:r>
              <a:rPr lang="en-CA" sz="4000" b="1" dirty="0">
                <a:solidFill>
                  <a:srgbClr val="6FAAAF"/>
                </a:solidFill>
                <a:latin typeface="Arial Nova Cond" panose="020B0506020202020204" pitchFamily="34" charset="0"/>
              </a:rPr>
              <a:t>Disclosure of potential conflicts of interest</a:t>
            </a:r>
            <a:endParaRPr lang="en-US" dirty="0">
              <a:solidFill>
                <a:srgbClr val="6FAAAF"/>
              </a:solidFill>
            </a:endParaRPr>
          </a:p>
        </p:txBody>
      </p:sp>
      <p:sp>
        <p:nvSpPr>
          <p:cNvPr id="4" name="Rectangle 3">
            <a:extLst>
              <a:ext uri="{FF2B5EF4-FFF2-40B4-BE49-F238E27FC236}">
                <a16:creationId xmlns:a16="http://schemas.microsoft.com/office/drawing/2014/main" id="{EB6CE073-A01F-4948-B48D-551EF019AF9C}"/>
              </a:ext>
            </a:extLst>
          </p:cNvPr>
          <p:cNvSpPr/>
          <p:nvPr/>
        </p:nvSpPr>
        <p:spPr>
          <a:xfrm>
            <a:off x="1127450" y="1412776"/>
            <a:ext cx="4536502" cy="1508105"/>
          </a:xfrm>
          <a:prstGeom prst="rect">
            <a:avLst/>
          </a:prstGeom>
        </p:spPr>
        <p:txBody>
          <a:bodyPr wrap="square">
            <a:spAutoFit/>
          </a:bodyPr>
          <a:lstStyle/>
          <a:p>
            <a:r>
              <a:rPr lang="en-CA" sz="2000" b="1" dirty="0">
                <a:solidFill>
                  <a:srgbClr val="FF0000"/>
                </a:solidFill>
                <a:latin typeface="Arial Nova Cond" panose="020B0506020202020204" pitchFamily="34" charset="0"/>
              </a:rPr>
              <a:t>Laurent Macle</a:t>
            </a:r>
          </a:p>
          <a:p>
            <a:r>
              <a:rPr lang="en-CA" b="1" dirty="0">
                <a:latin typeface="Arial Nova Cond" panose="020B0506020202020204" pitchFamily="34" charset="0"/>
              </a:rPr>
              <a:t>Consulting Fees/Honoraria: </a:t>
            </a:r>
            <a:r>
              <a:rPr lang="en-CA" dirty="0">
                <a:latin typeface="Arial Nova Cond" panose="020B0506020202020204" pitchFamily="34" charset="0"/>
              </a:rPr>
              <a:t>BMS Pfizer, </a:t>
            </a:r>
            <a:r>
              <a:rPr lang="en-CA" dirty="0" err="1">
                <a:latin typeface="Arial Nova Cond" panose="020B0506020202020204" pitchFamily="34" charset="0"/>
              </a:rPr>
              <a:t>Servier</a:t>
            </a:r>
            <a:r>
              <a:rPr lang="en-CA" dirty="0">
                <a:latin typeface="Arial Nova Cond" panose="020B0506020202020204" pitchFamily="34" charset="0"/>
              </a:rPr>
              <a:t>, Johnson &amp; Johnson, Medtronic</a:t>
            </a:r>
          </a:p>
          <a:p>
            <a:r>
              <a:rPr lang="en-CA" b="1" dirty="0">
                <a:latin typeface="Arial Nova Cond" panose="020B0506020202020204" pitchFamily="34" charset="0"/>
              </a:rPr>
              <a:t>Clinical Trials:</a:t>
            </a:r>
            <a:r>
              <a:rPr lang="en-CA" dirty="0">
                <a:latin typeface="Arial Nova Cond" panose="020B0506020202020204" pitchFamily="34" charset="0"/>
              </a:rPr>
              <a:t> BMS Pfizer, Johnson &amp; Johnson</a:t>
            </a:r>
          </a:p>
        </p:txBody>
      </p:sp>
      <p:sp>
        <p:nvSpPr>
          <p:cNvPr id="11" name="Oval 10">
            <a:extLst>
              <a:ext uri="{FF2B5EF4-FFF2-40B4-BE49-F238E27FC236}">
                <a16:creationId xmlns:a16="http://schemas.microsoft.com/office/drawing/2014/main" id="{8E57D277-964E-4C72-B995-08DB7BA9D03D}"/>
              </a:ext>
            </a:extLst>
          </p:cNvPr>
          <p:cNvSpPr/>
          <p:nvPr/>
        </p:nvSpPr>
        <p:spPr>
          <a:xfrm>
            <a:off x="263352" y="1856723"/>
            <a:ext cx="857119" cy="780189"/>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a:p>
        </p:txBody>
      </p:sp>
      <p:pic>
        <p:nvPicPr>
          <p:cNvPr id="13" name="Graphic 12" descr="Checkmark">
            <a:extLst>
              <a:ext uri="{FF2B5EF4-FFF2-40B4-BE49-F238E27FC236}">
                <a16:creationId xmlns:a16="http://schemas.microsoft.com/office/drawing/2014/main" id="{D687A29E-625C-4D29-ADE5-CE5881D7D7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121" y="2048739"/>
            <a:ext cx="389325" cy="389325"/>
          </a:xfrm>
          <a:prstGeom prst="rect">
            <a:avLst/>
          </a:prstGeom>
        </p:spPr>
      </p:pic>
      <p:sp>
        <p:nvSpPr>
          <p:cNvPr id="16" name="Rectangle 15">
            <a:extLst>
              <a:ext uri="{FF2B5EF4-FFF2-40B4-BE49-F238E27FC236}">
                <a16:creationId xmlns:a16="http://schemas.microsoft.com/office/drawing/2014/main" id="{9B346935-5493-4B55-8684-2803D313B820}"/>
              </a:ext>
            </a:extLst>
          </p:cNvPr>
          <p:cNvSpPr/>
          <p:nvPr/>
        </p:nvSpPr>
        <p:spPr>
          <a:xfrm>
            <a:off x="1127448" y="3206006"/>
            <a:ext cx="4968552" cy="2893100"/>
          </a:xfrm>
          <a:prstGeom prst="rect">
            <a:avLst/>
          </a:prstGeom>
        </p:spPr>
        <p:txBody>
          <a:bodyPr wrap="square">
            <a:spAutoFit/>
          </a:bodyPr>
          <a:lstStyle/>
          <a:p>
            <a:r>
              <a:rPr lang="en-CA" sz="2000" b="1" dirty="0">
                <a:solidFill>
                  <a:srgbClr val="FF0000"/>
                </a:solidFill>
                <a:latin typeface="Arial Nova Cond" panose="020B0506020202020204" pitchFamily="34" charset="0"/>
              </a:rPr>
              <a:t>Jason G. Andrade</a:t>
            </a:r>
          </a:p>
          <a:p>
            <a:r>
              <a:rPr lang="en-CA" b="1" dirty="0">
                <a:latin typeface="Arial Nova Cond" panose="020B0506020202020204" pitchFamily="34" charset="0"/>
              </a:rPr>
              <a:t>Consulting Fees/Honoraria: </a:t>
            </a:r>
            <a:r>
              <a:rPr lang="en-CA" dirty="0">
                <a:latin typeface="Arial Nova Cond" panose="020B0506020202020204" pitchFamily="34" charset="0"/>
              </a:rPr>
              <a:t>Bayer HealthCare, BMS/Pfizer Alliance, Medtronic, </a:t>
            </a:r>
            <a:r>
              <a:rPr lang="en-CA" dirty="0" err="1">
                <a:latin typeface="Arial Nova Cond" panose="020B0506020202020204" pitchFamily="34" charset="0"/>
              </a:rPr>
              <a:t>Servier</a:t>
            </a:r>
            <a:endParaRPr lang="en-CA" dirty="0">
              <a:latin typeface="Arial Nova Cond" panose="020B0506020202020204" pitchFamily="34" charset="0"/>
            </a:endParaRPr>
          </a:p>
          <a:p>
            <a:r>
              <a:rPr lang="en-CA" b="1" dirty="0">
                <a:latin typeface="Arial Nova Cond" panose="020B0506020202020204" pitchFamily="34" charset="0"/>
              </a:rPr>
              <a:t>Grants/Research Support: </a:t>
            </a:r>
            <a:r>
              <a:rPr lang="en-CA" dirty="0">
                <a:latin typeface="Arial Nova Cond" panose="020B0506020202020204" pitchFamily="34" charset="0"/>
              </a:rPr>
              <a:t>Canadian Arrhythmia Network, a Network of Clinical Excellence, Heart and Stroke Foundation of Canada, Michael Smith Foundation for Health Research, Baylis Medical, Medtronic, Inc, Bayer HealthCare, BMS/Pfizer Alliance, </a:t>
            </a:r>
            <a:r>
              <a:rPr lang="en-CA" dirty="0" err="1">
                <a:latin typeface="Arial Nova Cond" panose="020B0506020202020204" pitchFamily="34" charset="0"/>
              </a:rPr>
              <a:t>Servier</a:t>
            </a:r>
            <a:endParaRPr lang="en-CA" dirty="0">
              <a:latin typeface="Arial Nova Cond" panose="020B0506020202020204" pitchFamily="34" charset="0"/>
            </a:endParaRPr>
          </a:p>
          <a:p>
            <a:endParaRPr lang="en-CA" dirty="0">
              <a:latin typeface="Arial Nova Cond" panose="020B0506020202020204" pitchFamily="34" charset="0"/>
            </a:endParaRPr>
          </a:p>
        </p:txBody>
      </p:sp>
      <p:sp>
        <p:nvSpPr>
          <p:cNvPr id="19" name="Rectangle 18">
            <a:extLst>
              <a:ext uri="{FF2B5EF4-FFF2-40B4-BE49-F238E27FC236}">
                <a16:creationId xmlns:a16="http://schemas.microsoft.com/office/drawing/2014/main" id="{AA1F69C2-5E05-4F6D-9489-FFAA9DFD5C97}"/>
              </a:ext>
            </a:extLst>
          </p:cNvPr>
          <p:cNvSpPr/>
          <p:nvPr/>
        </p:nvSpPr>
        <p:spPr>
          <a:xfrm>
            <a:off x="7008872" y="1412775"/>
            <a:ext cx="4343712" cy="1508105"/>
          </a:xfrm>
          <a:prstGeom prst="rect">
            <a:avLst/>
          </a:prstGeom>
        </p:spPr>
        <p:txBody>
          <a:bodyPr wrap="square">
            <a:spAutoFit/>
          </a:bodyPr>
          <a:lstStyle/>
          <a:p>
            <a:r>
              <a:rPr lang="en-CA" sz="2000" b="1" dirty="0">
                <a:solidFill>
                  <a:srgbClr val="FF0000"/>
                </a:solidFill>
                <a:latin typeface="Arial Nova Cond" panose="020B0506020202020204" pitchFamily="34" charset="0"/>
              </a:rPr>
              <a:t>Laurence Sterns</a:t>
            </a:r>
          </a:p>
          <a:p>
            <a:r>
              <a:rPr lang="en-CA" b="1" dirty="0">
                <a:latin typeface="Arial Nova Cond" panose="020B0506020202020204" pitchFamily="34" charset="0"/>
              </a:rPr>
              <a:t>Consulting Fees/Honoraria: </a:t>
            </a:r>
            <a:r>
              <a:rPr lang="en-CA" dirty="0">
                <a:latin typeface="Arial Nova Cond" panose="020B0506020202020204" pitchFamily="34" charset="0"/>
              </a:rPr>
              <a:t>Bayer, Johnson &amp; Johnson</a:t>
            </a:r>
            <a:r>
              <a:rPr lang="en-CA" b="1" dirty="0">
                <a:latin typeface="Arial Nova Cond" panose="020B0506020202020204" pitchFamily="34" charset="0"/>
              </a:rPr>
              <a:t> </a:t>
            </a:r>
          </a:p>
          <a:p>
            <a:r>
              <a:rPr lang="en-CA" b="1" dirty="0">
                <a:latin typeface="Arial Nova Cond" panose="020B0506020202020204" pitchFamily="34" charset="0"/>
              </a:rPr>
              <a:t>Clinical Trials: </a:t>
            </a:r>
            <a:r>
              <a:rPr lang="en-CA" dirty="0">
                <a:latin typeface="Arial Nova Cond" panose="020B0506020202020204" pitchFamily="34" charset="0"/>
              </a:rPr>
              <a:t>Abbott, Boston Scientific, Medtronic</a:t>
            </a:r>
          </a:p>
        </p:txBody>
      </p:sp>
      <p:sp>
        <p:nvSpPr>
          <p:cNvPr id="20" name="Oval 19">
            <a:extLst>
              <a:ext uri="{FF2B5EF4-FFF2-40B4-BE49-F238E27FC236}">
                <a16:creationId xmlns:a16="http://schemas.microsoft.com/office/drawing/2014/main" id="{A7862EFE-5EDA-474A-A155-DB813CC15BF4}"/>
              </a:ext>
            </a:extLst>
          </p:cNvPr>
          <p:cNvSpPr/>
          <p:nvPr/>
        </p:nvSpPr>
        <p:spPr>
          <a:xfrm>
            <a:off x="263352" y="3584915"/>
            <a:ext cx="857119" cy="780189"/>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a:p>
        </p:txBody>
      </p:sp>
      <p:pic>
        <p:nvPicPr>
          <p:cNvPr id="21" name="Graphic 20" descr="Checkmark">
            <a:extLst>
              <a:ext uri="{FF2B5EF4-FFF2-40B4-BE49-F238E27FC236}">
                <a16:creationId xmlns:a16="http://schemas.microsoft.com/office/drawing/2014/main" id="{13EE992B-F3A7-4023-B62C-3FDC9F71701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121" y="3776931"/>
            <a:ext cx="389325" cy="389325"/>
          </a:xfrm>
          <a:prstGeom prst="rect">
            <a:avLst/>
          </a:prstGeom>
        </p:spPr>
      </p:pic>
      <p:sp>
        <p:nvSpPr>
          <p:cNvPr id="24" name="Oval 23">
            <a:extLst>
              <a:ext uri="{FF2B5EF4-FFF2-40B4-BE49-F238E27FC236}">
                <a16:creationId xmlns:a16="http://schemas.microsoft.com/office/drawing/2014/main" id="{06DEA64C-FCFD-4070-AE87-3A41D232B1CE}"/>
              </a:ext>
            </a:extLst>
          </p:cNvPr>
          <p:cNvSpPr/>
          <p:nvPr/>
        </p:nvSpPr>
        <p:spPr>
          <a:xfrm>
            <a:off x="6101278" y="1784715"/>
            <a:ext cx="857119" cy="780189"/>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a:p>
        </p:txBody>
      </p:sp>
      <p:pic>
        <p:nvPicPr>
          <p:cNvPr id="25" name="Graphic 24" descr="Checkmark">
            <a:extLst>
              <a:ext uri="{FF2B5EF4-FFF2-40B4-BE49-F238E27FC236}">
                <a16:creationId xmlns:a16="http://schemas.microsoft.com/office/drawing/2014/main" id="{BCAD317F-7CE9-410C-8AF4-14BACE8776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3047" y="1976731"/>
            <a:ext cx="389325" cy="389325"/>
          </a:xfrm>
          <a:prstGeom prst="rect">
            <a:avLst/>
          </a:prstGeom>
        </p:spPr>
      </p:pic>
    </p:spTree>
    <p:extLst>
      <p:ext uri="{BB962C8B-B14F-4D97-AF65-F5344CB8AC3E}">
        <p14:creationId xmlns:p14="http://schemas.microsoft.com/office/powerpoint/2010/main" val="1223570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C145-757F-4D76-B279-B50F70D8510D}"/>
              </a:ext>
            </a:extLst>
          </p:cNvPr>
          <p:cNvSpPr>
            <a:spLocks noGrp="1"/>
          </p:cNvSpPr>
          <p:nvPr>
            <p:ph type="title"/>
          </p:nvPr>
        </p:nvSpPr>
        <p:spPr/>
        <p:txBody>
          <a:bodyPr>
            <a:normAutofit/>
          </a:bodyPr>
          <a:lstStyle/>
          <a:p>
            <a:r>
              <a:rPr lang="en-CA" sz="4000" b="1" dirty="0">
                <a:solidFill>
                  <a:srgbClr val="6FAAAF"/>
                </a:solidFill>
                <a:latin typeface="Arial Nova Cond" panose="020B0506020202020204" pitchFamily="34" charset="0"/>
              </a:rPr>
              <a:t>Disclosure of potential conflicts of interest</a:t>
            </a:r>
            <a:endParaRPr lang="en-US" dirty="0">
              <a:solidFill>
                <a:srgbClr val="6FAAAF"/>
              </a:solidFill>
            </a:endParaRPr>
          </a:p>
        </p:txBody>
      </p:sp>
      <p:sp>
        <p:nvSpPr>
          <p:cNvPr id="5" name="Rectangle 4">
            <a:extLst>
              <a:ext uri="{FF2B5EF4-FFF2-40B4-BE49-F238E27FC236}">
                <a16:creationId xmlns:a16="http://schemas.microsoft.com/office/drawing/2014/main" id="{64082089-15D8-4A24-85A0-0260E2BBA75F}"/>
              </a:ext>
            </a:extLst>
          </p:cNvPr>
          <p:cNvSpPr/>
          <p:nvPr/>
        </p:nvSpPr>
        <p:spPr>
          <a:xfrm>
            <a:off x="7032107" y="1412776"/>
            <a:ext cx="4536501" cy="1508105"/>
          </a:xfrm>
          <a:prstGeom prst="rect">
            <a:avLst/>
          </a:prstGeom>
        </p:spPr>
        <p:txBody>
          <a:bodyPr wrap="square">
            <a:spAutoFit/>
          </a:bodyPr>
          <a:lstStyle/>
          <a:p>
            <a:r>
              <a:rPr lang="en-CA" sz="2000" b="1" dirty="0">
                <a:solidFill>
                  <a:srgbClr val="FF0000"/>
                </a:solidFill>
                <a:latin typeface="Arial Nova Cond" panose="020B0506020202020204" pitchFamily="34" charset="0"/>
              </a:rPr>
              <a:t>L. Brent Mitchell</a:t>
            </a:r>
          </a:p>
          <a:p>
            <a:r>
              <a:rPr lang="en-CA" b="1" dirty="0">
                <a:latin typeface="Arial Nova Cond" panose="020B0506020202020204" pitchFamily="34" charset="0"/>
              </a:rPr>
              <a:t>Consulting Fees/Honoraria:</a:t>
            </a:r>
            <a:r>
              <a:rPr lang="en-CA" dirty="0">
                <a:latin typeface="Arial Nova Cond" panose="020B0506020202020204" pitchFamily="34" charset="0"/>
              </a:rPr>
              <a:t> Boehringer Ingelheim, Bristol-Myers Squibb, Pfizer, Medtronic</a:t>
            </a:r>
          </a:p>
          <a:p>
            <a:r>
              <a:rPr lang="en-CA" b="1" dirty="0">
                <a:latin typeface="Arial Nova Cond" panose="020B0506020202020204" pitchFamily="34" charset="0"/>
              </a:rPr>
              <a:t>Clinical Trials:</a:t>
            </a:r>
            <a:r>
              <a:rPr lang="en-CA" dirty="0">
                <a:latin typeface="Arial Nova Cond" panose="020B0506020202020204" pitchFamily="34" charset="0"/>
              </a:rPr>
              <a:t> Bristol-Myers Squibb</a:t>
            </a:r>
          </a:p>
        </p:txBody>
      </p:sp>
      <p:sp>
        <p:nvSpPr>
          <p:cNvPr id="6" name="Rectangle 5">
            <a:extLst>
              <a:ext uri="{FF2B5EF4-FFF2-40B4-BE49-F238E27FC236}">
                <a16:creationId xmlns:a16="http://schemas.microsoft.com/office/drawing/2014/main" id="{26296AD3-1C5F-4395-B8EA-3AF93F3A16F6}"/>
              </a:ext>
            </a:extLst>
          </p:cNvPr>
          <p:cNvSpPr/>
          <p:nvPr/>
        </p:nvSpPr>
        <p:spPr>
          <a:xfrm>
            <a:off x="1127448" y="1444422"/>
            <a:ext cx="4968552" cy="2339102"/>
          </a:xfrm>
          <a:prstGeom prst="rect">
            <a:avLst/>
          </a:prstGeom>
        </p:spPr>
        <p:txBody>
          <a:bodyPr wrap="square">
            <a:spAutoFit/>
          </a:bodyPr>
          <a:lstStyle/>
          <a:p>
            <a:r>
              <a:rPr lang="en-CA" sz="2000" b="1" dirty="0">
                <a:solidFill>
                  <a:srgbClr val="FF0000"/>
                </a:solidFill>
                <a:latin typeface="Arial Nova Cond" panose="020B0506020202020204" pitchFamily="34" charset="0"/>
              </a:rPr>
              <a:t>Alan D. Bell</a:t>
            </a:r>
          </a:p>
          <a:p>
            <a:r>
              <a:rPr lang="en-CA" b="1" dirty="0">
                <a:latin typeface="Arial Nova Cond" panose="020B0506020202020204" pitchFamily="34" charset="0"/>
              </a:rPr>
              <a:t>Consulting Fees/Honoraria: </a:t>
            </a:r>
            <a:r>
              <a:rPr lang="en-CA" dirty="0">
                <a:latin typeface="Arial Nova Cond" panose="020B0506020202020204" pitchFamily="34" charset="0"/>
              </a:rPr>
              <a:t>Amgen, AstraZeneca, Bausch Health, Bayer, Boehringer Ingelheim, BMS, Canopy, Janssen, Lilly, Novartis, Sanofi, </a:t>
            </a:r>
            <a:r>
              <a:rPr lang="en-CA" dirty="0" err="1">
                <a:latin typeface="Arial Nova Cond" panose="020B0506020202020204" pitchFamily="34" charset="0"/>
              </a:rPr>
              <a:t>Servier</a:t>
            </a:r>
            <a:r>
              <a:rPr lang="en-CA" dirty="0">
                <a:latin typeface="Arial Nova Cond" panose="020B0506020202020204" pitchFamily="34" charset="0"/>
              </a:rPr>
              <a:t>, Takeda</a:t>
            </a:r>
          </a:p>
          <a:p>
            <a:r>
              <a:rPr lang="en-CA" b="1" dirty="0">
                <a:latin typeface="Arial Nova Cond" panose="020B0506020202020204" pitchFamily="34" charset="0"/>
              </a:rPr>
              <a:t>Clinical Trials: </a:t>
            </a:r>
            <a:r>
              <a:rPr lang="en-CA" dirty="0">
                <a:latin typeface="Arial Nova Cond" panose="020B0506020202020204" pitchFamily="34" charset="0"/>
              </a:rPr>
              <a:t>Amgen, AstraZeneca, Bayer, Boehringer Ingelheim, BMS, Canopy, Janssen, Lilly, Novartis, Pfizer, Sanofi, Bausch Health, </a:t>
            </a:r>
            <a:r>
              <a:rPr lang="en-CA" dirty="0" err="1">
                <a:latin typeface="Arial Nova Cond" panose="020B0506020202020204" pitchFamily="34" charset="0"/>
              </a:rPr>
              <a:t>Servier</a:t>
            </a:r>
            <a:endParaRPr lang="en-CA" dirty="0">
              <a:latin typeface="Arial Nova Cond" panose="020B0506020202020204" pitchFamily="34" charset="0"/>
            </a:endParaRPr>
          </a:p>
        </p:txBody>
      </p:sp>
      <p:sp>
        <p:nvSpPr>
          <p:cNvPr id="11" name="Oval 10">
            <a:extLst>
              <a:ext uri="{FF2B5EF4-FFF2-40B4-BE49-F238E27FC236}">
                <a16:creationId xmlns:a16="http://schemas.microsoft.com/office/drawing/2014/main" id="{8E57D277-964E-4C72-B995-08DB7BA9D03D}"/>
              </a:ext>
            </a:extLst>
          </p:cNvPr>
          <p:cNvSpPr/>
          <p:nvPr/>
        </p:nvSpPr>
        <p:spPr>
          <a:xfrm>
            <a:off x="263352" y="1856723"/>
            <a:ext cx="857119" cy="780189"/>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3" name="Graphic 12" descr="Checkmark">
            <a:extLst>
              <a:ext uri="{FF2B5EF4-FFF2-40B4-BE49-F238E27FC236}">
                <a16:creationId xmlns:a16="http://schemas.microsoft.com/office/drawing/2014/main" id="{D687A29E-625C-4D29-ADE5-CE5881D7D7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121" y="2048739"/>
            <a:ext cx="389325" cy="389325"/>
          </a:xfrm>
          <a:prstGeom prst="rect">
            <a:avLst/>
          </a:prstGeom>
        </p:spPr>
      </p:pic>
      <p:sp>
        <p:nvSpPr>
          <p:cNvPr id="17" name="Rectangle 16">
            <a:extLst>
              <a:ext uri="{FF2B5EF4-FFF2-40B4-BE49-F238E27FC236}">
                <a16:creationId xmlns:a16="http://schemas.microsoft.com/office/drawing/2014/main" id="{F107184E-F217-4C04-9B53-D4575E7140F6}"/>
              </a:ext>
            </a:extLst>
          </p:cNvPr>
          <p:cNvSpPr/>
          <p:nvPr/>
        </p:nvSpPr>
        <p:spPr>
          <a:xfrm>
            <a:off x="7041701" y="3056181"/>
            <a:ext cx="4069013" cy="2339102"/>
          </a:xfrm>
          <a:prstGeom prst="rect">
            <a:avLst/>
          </a:prstGeom>
        </p:spPr>
        <p:txBody>
          <a:bodyPr wrap="square">
            <a:spAutoFit/>
          </a:bodyPr>
          <a:lstStyle/>
          <a:p>
            <a:r>
              <a:rPr lang="en-CA" sz="2000" b="1" dirty="0">
                <a:solidFill>
                  <a:srgbClr val="FF0000"/>
                </a:solidFill>
                <a:latin typeface="Arial Nova Cond" panose="020B0506020202020204" pitchFamily="34" charset="0"/>
              </a:rPr>
              <a:t>Teresa Tsang</a:t>
            </a:r>
          </a:p>
          <a:p>
            <a:r>
              <a:rPr lang="en-CA" b="1" dirty="0">
                <a:latin typeface="Arial Nova Cond" panose="020B0506020202020204" pitchFamily="34" charset="0"/>
              </a:rPr>
              <a:t>Consulting Fees/Honoraria: </a:t>
            </a:r>
            <a:r>
              <a:rPr lang="en-CA" dirty="0">
                <a:latin typeface="Arial Nova Cond" panose="020B0506020202020204" pitchFamily="34" charset="0"/>
              </a:rPr>
              <a:t>Bayer, Boehringer Ingelheim, Bristol-Myers Squibb, Pfizer, Sanofi, </a:t>
            </a:r>
            <a:r>
              <a:rPr lang="en-CA" dirty="0" err="1">
                <a:latin typeface="Arial Nova Cond" panose="020B0506020202020204" pitchFamily="34" charset="0"/>
              </a:rPr>
              <a:t>Servier</a:t>
            </a:r>
            <a:endParaRPr lang="en-CA" dirty="0">
              <a:latin typeface="Arial Nova Cond" panose="020B0506020202020204" pitchFamily="34" charset="0"/>
            </a:endParaRPr>
          </a:p>
          <a:p>
            <a:r>
              <a:rPr lang="en-CA" b="1" dirty="0">
                <a:latin typeface="Arial Nova Cond" panose="020B0506020202020204" pitchFamily="34" charset="0"/>
              </a:rPr>
              <a:t>Grants/Research Support: </a:t>
            </a:r>
            <a:r>
              <a:rPr lang="en-CA" dirty="0">
                <a:latin typeface="Arial Nova Cond" panose="020B0506020202020204" pitchFamily="34" charset="0"/>
              </a:rPr>
              <a:t>CIHR, NSERC, UBC VPRI, Bayer, Sanofi, Canada Supercluster, Vancouver Coastal Health Research Institute</a:t>
            </a:r>
          </a:p>
        </p:txBody>
      </p:sp>
      <p:sp>
        <p:nvSpPr>
          <p:cNvPr id="19" name="Rectangle 18">
            <a:extLst>
              <a:ext uri="{FF2B5EF4-FFF2-40B4-BE49-F238E27FC236}">
                <a16:creationId xmlns:a16="http://schemas.microsoft.com/office/drawing/2014/main" id="{AA1F69C2-5E05-4F6D-9489-FFAA9DFD5C97}"/>
              </a:ext>
            </a:extLst>
          </p:cNvPr>
          <p:cNvSpPr/>
          <p:nvPr/>
        </p:nvSpPr>
        <p:spPr>
          <a:xfrm>
            <a:off x="1127448" y="3818869"/>
            <a:ext cx="4343712" cy="1508105"/>
          </a:xfrm>
          <a:prstGeom prst="rect">
            <a:avLst/>
          </a:prstGeom>
        </p:spPr>
        <p:txBody>
          <a:bodyPr wrap="square">
            <a:spAutoFit/>
          </a:bodyPr>
          <a:lstStyle/>
          <a:p>
            <a:r>
              <a:rPr lang="en-CA" sz="2000" b="1" dirty="0">
                <a:solidFill>
                  <a:srgbClr val="FF0000"/>
                </a:solidFill>
                <a:latin typeface="Arial Nova Cond" panose="020B0506020202020204" pitchFamily="34" charset="0"/>
              </a:rPr>
              <a:t>Kori Leblanc</a:t>
            </a:r>
          </a:p>
          <a:p>
            <a:r>
              <a:rPr lang="en-CA" b="1" dirty="0">
                <a:latin typeface="Arial Nova Cond" panose="020B0506020202020204" pitchFamily="34" charset="0"/>
              </a:rPr>
              <a:t>Consulting Fees/Honoraria: </a:t>
            </a:r>
            <a:r>
              <a:rPr lang="en-CA" dirty="0">
                <a:latin typeface="Arial Nova Cond" panose="020B0506020202020204" pitchFamily="34" charset="0"/>
              </a:rPr>
              <a:t>AstraZeneca, Bayer, Boehringer Ingelheim, BMS, Novartis, Sanofi, </a:t>
            </a:r>
            <a:r>
              <a:rPr lang="en-CA" dirty="0" err="1">
                <a:latin typeface="Arial Nova Cond" panose="020B0506020202020204" pitchFamily="34" charset="0"/>
              </a:rPr>
              <a:t>Servier</a:t>
            </a:r>
            <a:endParaRPr lang="en-CA" dirty="0">
              <a:latin typeface="Arial Nova Cond" panose="020B0506020202020204" pitchFamily="34" charset="0"/>
            </a:endParaRPr>
          </a:p>
          <a:p>
            <a:r>
              <a:rPr lang="en-CA" b="1" dirty="0">
                <a:latin typeface="Arial Nova Cond" panose="020B0506020202020204" pitchFamily="34" charset="0"/>
              </a:rPr>
              <a:t>Clinical Trials: </a:t>
            </a:r>
            <a:r>
              <a:rPr lang="en-CA" dirty="0">
                <a:latin typeface="Arial Nova Cond" panose="020B0506020202020204" pitchFamily="34" charset="0"/>
              </a:rPr>
              <a:t>Boehringer Ingelheim, </a:t>
            </a:r>
            <a:r>
              <a:rPr lang="en-CA" dirty="0" err="1">
                <a:latin typeface="Arial Nova Cond" panose="020B0506020202020204" pitchFamily="34" charset="0"/>
              </a:rPr>
              <a:t>Servier</a:t>
            </a:r>
            <a:endParaRPr lang="en-CA" dirty="0">
              <a:latin typeface="Arial Nova Cond" panose="020B0506020202020204" pitchFamily="34" charset="0"/>
            </a:endParaRPr>
          </a:p>
        </p:txBody>
      </p:sp>
      <p:sp>
        <p:nvSpPr>
          <p:cNvPr id="22" name="Oval 21">
            <a:extLst>
              <a:ext uri="{FF2B5EF4-FFF2-40B4-BE49-F238E27FC236}">
                <a16:creationId xmlns:a16="http://schemas.microsoft.com/office/drawing/2014/main" id="{FBF4D427-13CE-4F33-BFA8-BFA4A78ED5F1}"/>
              </a:ext>
            </a:extLst>
          </p:cNvPr>
          <p:cNvSpPr/>
          <p:nvPr/>
        </p:nvSpPr>
        <p:spPr>
          <a:xfrm>
            <a:off x="263352" y="4221088"/>
            <a:ext cx="857119" cy="780189"/>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3" name="Graphic 22" descr="Checkmark">
            <a:extLst>
              <a:ext uri="{FF2B5EF4-FFF2-40B4-BE49-F238E27FC236}">
                <a16:creationId xmlns:a16="http://schemas.microsoft.com/office/drawing/2014/main" id="{CBCEA13D-77BA-4ECD-817A-8DA1AB9C99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121" y="4413104"/>
            <a:ext cx="389325" cy="389325"/>
          </a:xfrm>
          <a:prstGeom prst="rect">
            <a:avLst/>
          </a:prstGeom>
        </p:spPr>
      </p:pic>
      <p:sp>
        <p:nvSpPr>
          <p:cNvPr id="24" name="Oval 23">
            <a:extLst>
              <a:ext uri="{FF2B5EF4-FFF2-40B4-BE49-F238E27FC236}">
                <a16:creationId xmlns:a16="http://schemas.microsoft.com/office/drawing/2014/main" id="{06DEA64C-FCFD-4070-AE87-3A41D232B1CE}"/>
              </a:ext>
            </a:extLst>
          </p:cNvPr>
          <p:cNvSpPr/>
          <p:nvPr/>
        </p:nvSpPr>
        <p:spPr>
          <a:xfrm>
            <a:off x="6101278" y="1844824"/>
            <a:ext cx="857119" cy="780189"/>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5" name="Graphic 24" descr="Checkmark">
            <a:extLst>
              <a:ext uri="{FF2B5EF4-FFF2-40B4-BE49-F238E27FC236}">
                <a16:creationId xmlns:a16="http://schemas.microsoft.com/office/drawing/2014/main" id="{BCAD317F-7CE9-410C-8AF4-14BACE8776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3047" y="2036840"/>
            <a:ext cx="389325" cy="389325"/>
          </a:xfrm>
          <a:prstGeom prst="rect">
            <a:avLst/>
          </a:prstGeom>
        </p:spPr>
      </p:pic>
      <p:sp>
        <p:nvSpPr>
          <p:cNvPr id="28" name="Oval 27">
            <a:extLst>
              <a:ext uri="{FF2B5EF4-FFF2-40B4-BE49-F238E27FC236}">
                <a16:creationId xmlns:a16="http://schemas.microsoft.com/office/drawing/2014/main" id="{A32C8353-FE04-4636-85C0-A821F8E74236}"/>
              </a:ext>
            </a:extLst>
          </p:cNvPr>
          <p:cNvSpPr/>
          <p:nvPr/>
        </p:nvSpPr>
        <p:spPr>
          <a:xfrm>
            <a:off x="6101278" y="3452799"/>
            <a:ext cx="857119" cy="780189"/>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9" name="Graphic 28" descr="Checkmark">
            <a:extLst>
              <a:ext uri="{FF2B5EF4-FFF2-40B4-BE49-F238E27FC236}">
                <a16:creationId xmlns:a16="http://schemas.microsoft.com/office/drawing/2014/main" id="{49B192CC-2373-439C-AD66-2AB2E47F21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3047" y="3644815"/>
            <a:ext cx="389325" cy="389325"/>
          </a:xfrm>
          <a:prstGeom prst="rect">
            <a:avLst/>
          </a:prstGeom>
        </p:spPr>
      </p:pic>
    </p:spTree>
    <p:extLst>
      <p:ext uri="{BB962C8B-B14F-4D97-AF65-F5344CB8AC3E}">
        <p14:creationId xmlns:p14="http://schemas.microsoft.com/office/powerpoint/2010/main" val="1299936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irick\Desktop\PP Screen shot.png">
            <a:extLst>
              <a:ext uri="{FF2B5EF4-FFF2-40B4-BE49-F238E27FC236}">
                <a16:creationId xmlns:a16="http://schemas.microsoft.com/office/drawing/2014/main" id="{FB878B87-F0C3-4D53-9EC0-CA5A32F48A6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255" y="3394225"/>
            <a:ext cx="11277600" cy="72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6CC57B7-5246-4BFF-BFB4-948D379F866E}"/>
              </a:ext>
            </a:extLst>
          </p:cNvPr>
          <p:cNvSpPr>
            <a:spLocks noChangeArrowheads="1"/>
          </p:cNvSpPr>
          <p:nvPr/>
        </p:nvSpPr>
        <p:spPr bwMode="auto">
          <a:xfrm>
            <a:off x="5991323" y="4082257"/>
            <a:ext cx="5663755" cy="4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3291" tIns="106648" rIns="213291" bIns="106648">
            <a:spAutoFit/>
          </a:bodyPr>
          <a:lstStyle>
            <a:lvl1pPr defTabSz="45561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45561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45561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45561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45561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200" dirty="0" err="1">
                <a:solidFill>
                  <a:srgbClr val="800000"/>
                </a:solidFill>
              </a:rPr>
              <a:t>Macle</a:t>
            </a:r>
            <a:r>
              <a:rPr lang="en-US" altLang="fr-FR" sz="1200" dirty="0">
                <a:solidFill>
                  <a:srgbClr val="800000"/>
                </a:solidFill>
              </a:rPr>
              <a:t> et al. Canadian Journal of Cardiology 2015;31:1207-18</a:t>
            </a:r>
          </a:p>
        </p:txBody>
      </p:sp>
      <p:pic>
        <p:nvPicPr>
          <p:cNvPr id="9" name="Image 3">
            <a:extLst>
              <a:ext uri="{FF2B5EF4-FFF2-40B4-BE49-F238E27FC236}">
                <a16:creationId xmlns:a16="http://schemas.microsoft.com/office/drawing/2014/main" id="{221974DB-E01B-438E-8DB8-6D12B4FFDEE9}"/>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32055" y="2445385"/>
            <a:ext cx="10668000" cy="57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a:extLst>
              <a:ext uri="{FF2B5EF4-FFF2-40B4-BE49-F238E27FC236}">
                <a16:creationId xmlns:a16="http://schemas.microsoft.com/office/drawing/2014/main" id="{ED72D462-DA94-4B0C-BF19-EEED39A26F2C}"/>
              </a:ext>
            </a:extLst>
          </p:cNvPr>
          <p:cNvSpPr>
            <a:spLocks noChangeArrowheads="1"/>
          </p:cNvSpPr>
          <p:nvPr/>
        </p:nvSpPr>
        <p:spPr bwMode="auto">
          <a:xfrm>
            <a:off x="5991323" y="2964174"/>
            <a:ext cx="5718116" cy="4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3291" tIns="106648" rIns="213291" bIns="106648">
            <a:spAutoFit/>
          </a:bodyPr>
          <a:lstStyle>
            <a:lvl1pPr defTabSz="45561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45561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45561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45561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45561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200" dirty="0">
                <a:solidFill>
                  <a:srgbClr val="800000"/>
                </a:solidFill>
              </a:rPr>
              <a:t>Verma et al. Canadian Journal of Cardiology 2014;30:1114-30</a:t>
            </a:r>
          </a:p>
        </p:txBody>
      </p:sp>
      <p:pic>
        <p:nvPicPr>
          <p:cNvPr id="13" name="Image 1">
            <a:extLst>
              <a:ext uri="{FF2B5EF4-FFF2-40B4-BE49-F238E27FC236}">
                <a16:creationId xmlns:a16="http://schemas.microsoft.com/office/drawing/2014/main" id="{83987D64-0A40-4EF0-8B87-D7AD76520482}"/>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79655" y="4448913"/>
            <a:ext cx="10972800" cy="599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8">
            <a:extLst>
              <a:ext uri="{FF2B5EF4-FFF2-40B4-BE49-F238E27FC236}">
                <a16:creationId xmlns:a16="http://schemas.microsoft.com/office/drawing/2014/main" id="{1741ACE1-6930-4D10-89EA-67D7C55C590E}"/>
              </a:ext>
            </a:extLst>
          </p:cNvPr>
          <p:cNvSpPr>
            <a:spLocks noChangeArrowheads="1"/>
          </p:cNvSpPr>
          <p:nvPr/>
        </p:nvSpPr>
        <p:spPr bwMode="auto">
          <a:xfrm>
            <a:off x="5991323" y="4990180"/>
            <a:ext cx="6010308" cy="4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3291" tIns="106648" rIns="213291" bIns="106648">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200" dirty="0" err="1">
                <a:solidFill>
                  <a:srgbClr val="800000"/>
                </a:solidFill>
              </a:rPr>
              <a:t>Macle</a:t>
            </a:r>
            <a:r>
              <a:rPr lang="en-US" altLang="fr-FR" sz="1200" dirty="0">
                <a:solidFill>
                  <a:srgbClr val="800000"/>
                </a:solidFill>
              </a:rPr>
              <a:t> et al. Canadian Journal of Cardiology </a:t>
            </a:r>
            <a:r>
              <a:rPr lang="en-CA" altLang="fr-FR" sz="1200" dirty="0">
                <a:solidFill>
                  <a:srgbClr val="800000"/>
                </a:solidFill>
              </a:rPr>
              <a:t>2016;32:1170-85</a:t>
            </a:r>
          </a:p>
        </p:txBody>
      </p:sp>
      <p:pic>
        <p:nvPicPr>
          <p:cNvPr id="17" name="Image 4">
            <a:extLst>
              <a:ext uri="{FF2B5EF4-FFF2-40B4-BE49-F238E27FC236}">
                <a16:creationId xmlns:a16="http://schemas.microsoft.com/office/drawing/2014/main" id="{8442430A-C52F-4DF9-A7F9-CA7B209C7E57}"/>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038455" y="208792"/>
            <a:ext cx="9855200" cy="85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9">
            <a:extLst>
              <a:ext uri="{FF2B5EF4-FFF2-40B4-BE49-F238E27FC236}">
                <a16:creationId xmlns:a16="http://schemas.microsoft.com/office/drawing/2014/main" id="{759158AB-E725-4A3A-909F-2E92A4D5A79C}"/>
              </a:ext>
            </a:extLst>
          </p:cNvPr>
          <p:cNvSpPr>
            <a:spLocks noChangeArrowheads="1"/>
          </p:cNvSpPr>
          <p:nvPr/>
        </p:nvSpPr>
        <p:spPr bwMode="auto">
          <a:xfrm>
            <a:off x="5991323" y="979927"/>
            <a:ext cx="5718116" cy="4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3291" tIns="106648" rIns="213291" bIns="106648">
            <a:spAutoFit/>
          </a:bodyPr>
          <a:lstStyle>
            <a:lvl1pPr defTabSz="45561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45561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45561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45561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45561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200" dirty="0">
                <a:solidFill>
                  <a:srgbClr val="800000"/>
                </a:solidFill>
              </a:rPr>
              <a:t>Gillis et al. Canadian Journal of Cardiology 2011;27:27-30</a:t>
            </a:r>
          </a:p>
        </p:txBody>
      </p:sp>
      <p:pic>
        <p:nvPicPr>
          <p:cNvPr id="21" name="Image 10">
            <a:extLst>
              <a:ext uri="{FF2B5EF4-FFF2-40B4-BE49-F238E27FC236}">
                <a16:creationId xmlns:a16="http://schemas.microsoft.com/office/drawing/2014/main" id="{E862CDB8-56B8-428B-99FB-B2BFB8BEA216}"/>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1089255" y="1381769"/>
            <a:ext cx="9753600" cy="69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1">
            <a:extLst>
              <a:ext uri="{FF2B5EF4-FFF2-40B4-BE49-F238E27FC236}">
                <a16:creationId xmlns:a16="http://schemas.microsoft.com/office/drawing/2014/main" id="{C6D59DE7-C582-4D76-ADCF-2CD2C4C56976}"/>
              </a:ext>
            </a:extLst>
          </p:cNvPr>
          <p:cNvSpPr>
            <a:spLocks noChangeArrowheads="1"/>
          </p:cNvSpPr>
          <p:nvPr/>
        </p:nvSpPr>
        <p:spPr bwMode="auto">
          <a:xfrm>
            <a:off x="5991323" y="1993230"/>
            <a:ext cx="5719815" cy="4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3291" tIns="106648" rIns="213291" bIns="106648">
            <a:spAutoFit/>
          </a:bodyPr>
          <a:lstStyle>
            <a:lvl1pPr defTabSz="45561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45561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45561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45561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45561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200" dirty="0" err="1">
                <a:solidFill>
                  <a:srgbClr val="800000"/>
                </a:solidFill>
              </a:rPr>
              <a:t>Skanes</a:t>
            </a:r>
            <a:r>
              <a:rPr lang="en-US" altLang="fr-FR" sz="1200" dirty="0">
                <a:solidFill>
                  <a:srgbClr val="800000"/>
                </a:solidFill>
              </a:rPr>
              <a:t> et al. Canadian Journal of Cardiology 2012;28:125-36</a:t>
            </a:r>
          </a:p>
        </p:txBody>
      </p:sp>
      <p:pic>
        <p:nvPicPr>
          <p:cNvPr id="25" name="Image 3">
            <a:extLst>
              <a:ext uri="{FF2B5EF4-FFF2-40B4-BE49-F238E27FC236}">
                <a16:creationId xmlns:a16="http://schemas.microsoft.com/office/drawing/2014/main" id="{52B2A3A2-BD3F-4B38-8644-714C6F86C6E9}"/>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479655" y="5447841"/>
            <a:ext cx="10972800" cy="599018"/>
          </a:xfrm>
          <a:prstGeom prst="rect">
            <a:avLst/>
          </a:prstGeom>
        </p:spPr>
      </p:pic>
      <p:sp>
        <p:nvSpPr>
          <p:cNvPr id="27" name="Rectangle 8">
            <a:extLst>
              <a:ext uri="{FF2B5EF4-FFF2-40B4-BE49-F238E27FC236}">
                <a16:creationId xmlns:a16="http://schemas.microsoft.com/office/drawing/2014/main" id="{A2D6E725-E7FE-4699-BA8C-19C305E5DB41}"/>
              </a:ext>
            </a:extLst>
          </p:cNvPr>
          <p:cNvSpPr>
            <a:spLocks noChangeArrowheads="1"/>
          </p:cNvSpPr>
          <p:nvPr/>
        </p:nvSpPr>
        <p:spPr bwMode="auto">
          <a:xfrm>
            <a:off x="5991323" y="5963069"/>
            <a:ext cx="6010308" cy="4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3291" tIns="106648" rIns="213291" bIns="106648">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200" dirty="0">
                <a:solidFill>
                  <a:srgbClr val="800000"/>
                </a:solidFill>
              </a:rPr>
              <a:t>Andrade et al. Canadian Journal of Cardiology </a:t>
            </a:r>
            <a:r>
              <a:rPr lang="en-CA" altLang="fr-FR" sz="1200" dirty="0">
                <a:solidFill>
                  <a:srgbClr val="800000"/>
                </a:solidFill>
              </a:rPr>
              <a:t>2018;34:1371-92</a:t>
            </a:r>
          </a:p>
        </p:txBody>
      </p:sp>
    </p:spTree>
    <p:extLst>
      <p:ext uri="{BB962C8B-B14F-4D97-AF65-F5344CB8AC3E}">
        <p14:creationId xmlns:p14="http://schemas.microsoft.com/office/powerpoint/2010/main" val="3346344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AC499-51BC-449E-8E4A-C4A77A2F6D2C}"/>
              </a:ext>
            </a:extLst>
          </p:cNvPr>
          <p:cNvSpPr>
            <a:spLocks noGrp="1"/>
          </p:cNvSpPr>
          <p:nvPr>
            <p:ph type="title"/>
          </p:nvPr>
        </p:nvSpPr>
        <p:spPr>
          <a:xfrm>
            <a:off x="768198" y="1690688"/>
            <a:ext cx="11019508" cy="1325563"/>
          </a:xfrm>
        </p:spPr>
        <p:txBody>
          <a:bodyPr/>
          <a:lstStyle/>
          <a:p>
            <a:r>
              <a:rPr lang="en-CA" b="1" dirty="0"/>
              <a:t>Authors</a:t>
            </a:r>
          </a:p>
        </p:txBody>
      </p:sp>
      <p:sp>
        <p:nvSpPr>
          <p:cNvPr id="3" name="Content Placeholder 2">
            <a:extLst>
              <a:ext uri="{FF2B5EF4-FFF2-40B4-BE49-F238E27FC236}">
                <a16:creationId xmlns:a16="http://schemas.microsoft.com/office/drawing/2014/main" id="{F054A7FF-EF6E-4FEA-810A-71E46E03D1AD}"/>
              </a:ext>
            </a:extLst>
          </p:cNvPr>
          <p:cNvSpPr>
            <a:spLocks noGrp="1"/>
          </p:cNvSpPr>
          <p:nvPr>
            <p:ph idx="1"/>
          </p:nvPr>
        </p:nvSpPr>
        <p:spPr>
          <a:xfrm>
            <a:off x="698778" y="2708920"/>
            <a:ext cx="11158348" cy="3538554"/>
          </a:xfrm>
        </p:spPr>
        <p:txBody>
          <a:bodyPr>
            <a:normAutofit fontScale="85000" lnSpcReduction="10000"/>
          </a:bodyPr>
          <a:lstStyle/>
          <a:p>
            <a:pPr marL="0" indent="0" eaLnBrk="0" fontAlgn="base" hangingPunct="0">
              <a:lnSpc>
                <a:spcPct val="100000"/>
              </a:lnSpc>
              <a:spcBef>
                <a:spcPts val="1200"/>
              </a:spcBef>
              <a:spcAft>
                <a:spcPts val="1200"/>
              </a:spcAft>
              <a:buNone/>
            </a:pPr>
            <a:r>
              <a:rPr lang="en-US" b="1" dirty="0">
                <a:solidFill>
                  <a:srgbClr val="800000"/>
                </a:solidFill>
              </a:rPr>
              <a:t>Primary Panel</a:t>
            </a:r>
            <a:r>
              <a:rPr lang="en-US" dirty="0">
                <a:solidFill>
                  <a:srgbClr val="800000"/>
                </a:solidFill>
              </a:rPr>
              <a:t>: </a:t>
            </a:r>
            <a:r>
              <a:rPr lang="en-US" dirty="0"/>
              <a:t>Jason G. Andrade (co-chair), Laurent Macle (co-chair), Martin Aguilar, Clare Atzema, Alan Bell, John A. Cairns, Christopher C. Cheung, Jafna L. Cox, Paul Dorian, David J. Gladstone, Jeff S. Healey, Paul Khairy, Kori Leblanc, M. Sean McMurtry, L. Brent Mitchell, Girish M. Nair, Stanley Nattel, Ratika Parkash, Louise Pilote, Roopinder K. Sandhu, Jean-François Sarrazin, Mukul Sharma, Allan C. Skanes, Mario Talajic, Teresa S. M. Tsang, Atul Verma, Subodh Verma, Richard Whitlock, D. George Wyse</a:t>
            </a:r>
          </a:p>
          <a:p>
            <a:pPr marL="0" indent="0" eaLnBrk="0" fontAlgn="base" hangingPunct="0">
              <a:lnSpc>
                <a:spcPct val="100000"/>
              </a:lnSpc>
              <a:spcBef>
                <a:spcPts val="1200"/>
              </a:spcBef>
              <a:spcAft>
                <a:spcPts val="1200"/>
              </a:spcAft>
              <a:buNone/>
            </a:pPr>
            <a:r>
              <a:rPr lang="en-US" b="1" dirty="0">
                <a:solidFill>
                  <a:srgbClr val="800000"/>
                </a:solidFill>
              </a:rPr>
              <a:t>Secondary Panel</a:t>
            </a:r>
            <a:r>
              <a:rPr lang="en-US" dirty="0">
                <a:solidFill>
                  <a:srgbClr val="800000"/>
                </a:solidFill>
              </a:rPr>
              <a:t>: </a:t>
            </a:r>
            <a:r>
              <a:rPr lang="en-US" dirty="0"/>
              <a:t>David </a:t>
            </a:r>
            <a:r>
              <a:rPr lang="en-US" dirty="0" err="1"/>
              <a:t>Bewick</a:t>
            </a:r>
            <a:r>
              <a:rPr lang="en-US" dirty="0"/>
              <a:t>, Vidal Essebag, Peter Guerra, Milan Gupta, Brett </a:t>
            </a:r>
            <a:r>
              <a:rPr lang="en-US" dirty="0" err="1"/>
              <a:t>Heilbron</a:t>
            </a:r>
            <a:r>
              <a:rPr lang="en-US" dirty="0"/>
              <a:t>, George Klein, Simon Kouz, Daniel Ngui, Pierre Pagé, Calum Redpath, Jan </a:t>
            </a:r>
            <a:r>
              <a:rPr lang="en-US" dirty="0" err="1"/>
              <a:t>Surkes</a:t>
            </a:r>
            <a:endParaRPr lang="en-US" dirty="0"/>
          </a:p>
          <a:p>
            <a:pPr marL="0" lvl="0" indent="0" eaLnBrk="0" fontAlgn="base" hangingPunct="0">
              <a:lnSpc>
                <a:spcPct val="100000"/>
              </a:lnSpc>
              <a:spcBef>
                <a:spcPts val="1200"/>
              </a:spcBef>
              <a:spcAft>
                <a:spcPts val="1200"/>
              </a:spcAft>
              <a:buNone/>
            </a:pPr>
            <a:endParaRPr lang="en-CA" dirty="0">
              <a:solidFill>
                <a:srgbClr val="FF0000"/>
              </a:solidFill>
            </a:endParaRPr>
          </a:p>
        </p:txBody>
      </p:sp>
      <p:sp>
        <p:nvSpPr>
          <p:cNvPr id="4" name="Title 1">
            <a:extLst>
              <a:ext uri="{FF2B5EF4-FFF2-40B4-BE49-F238E27FC236}">
                <a16:creationId xmlns:a16="http://schemas.microsoft.com/office/drawing/2014/main" id="{EEC18A93-71BF-DA4A-B762-E7CA934CAEE5}"/>
              </a:ext>
            </a:extLst>
          </p:cNvPr>
          <p:cNvSpPr txBox="1">
            <a:spLocks/>
          </p:cNvSpPr>
          <p:nvPr/>
        </p:nvSpPr>
        <p:spPr>
          <a:xfrm>
            <a:off x="77040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6FAAAF"/>
                </a:solidFill>
                <a:latin typeface="Arial Nova Cond" panose="020B0506020202020204" pitchFamily="34" charset="0"/>
              </a:rPr>
              <a:t>2020 CCS/CHRS Comprehensive Guidelines for the Management of Atrial Fibrillation</a:t>
            </a:r>
          </a:p>
        </p:txBody>
      </p:sp>
    </p:spTree>
    <p:extLst>
      <p:ext uri="{BB962C8B-B14F-4D97-AF65-F5344CB8AC3E}">
        <p14:creationId xmlns:p14="http://schemas.microsoft.com/office/powerpoint/2010/main" val="3634257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91B67-D882-45C8-9ECF-986A5C84ADEA}"/>
              </a:ext>
            </a:extLst>
          </p:cNvPr>
          <p:cNvSpPr>
            <a:spLocks noGrp="1"/>
          </p:cNvSpPr>
          <p:nvPr>
            <p:ph type="title"/>
          </p:nvPr>
        </p:nvSpPr>
        <p:spPr/>
        <p:txBody>
          <a:bodyPr/>
          <a:lstStyle/>
          <a:p>
            <a:r>
              <a:rPr lang="en-CA" b="1" dirty="0">
                <a:solidFill>
                  <a:srgbClr val="6FAAAF"/>
                </a:solidFill>
              </a:rPr>
              <a:t>Overview of Guideline Topics</a:t>
            </a:r>
          </a:p>
        </p:txBody>
      </p:sp>
      <p:sp>
        <p:nvSpPr>
          <p:cNvPr id="3" name="Content Placeholder 2">
            <a:extLst>
              <a:ext uri="{FF2B5EF4-FFF2-40B4-BE49-F238E27FC236}">
                <a16:creationId xmlns:a16="http://schemas.microsoft.com/office/drawing/2014/main" id="{628DF707-B7D5-4D74-998B-682369AFC534}"/>
              </a:ext>
            </a:extLst>
          </p:cNvPr>
          <p:cNvSpPr>
            <a:spLocks noGrp="1"/>
          </p:cNvSpPr>
          <p:nvPr>
            <p:ph idx="1"/>
          </p:nvPr>
        </p:nvSpPr>
        <p:spPr>
          <a:xfrm>
            <a:off x="838200" y="1333083"/>
            <a:ext cx="10515600" cy="4689433"/>
          </a:xfrm>
        </p:spPr>
        <p:txBody>
          <a:bodyPr>
            <a:normAutofit lnSpcReduction="10000"/>
          </a:bodyPr>
          <a:lstStyle/>
          <a:p>
            <a:pPr marL="0" indent="0">
              <a:spcBef>
                <a:spcPct val="20000"/>
              </a:spcBef>
              <a:buNone/>
            </a:pPr>
            <a:r>
              <a:rPr lang="fr-FR" altLang="fr-FR" b="1" dirty="0">
                <a:solidFill>
                  <a:srgbClr val="800000"/>
                </a:solidFill>
                <a:latin typeface="Calibri" panose="020F0502020204030204" pitchFamily="34" charset="0"/>
              </a:rPr>
              <a:t>Content</a:t>
            </a:r>
          </a:p>
          <a:p>
            <a:pPr>
              <a:spcBef>
                <a:spcPct val="20000"/>
              </a:spcBef>
            </a:pPr>
            <a:endParaRPr lang="fr-FR" altLang="fr-FR" sz="1050" dirty="0">
              <a:solidFill>
                <a:srgbClr val="800000"/>
              </a:solidFill>
              <a:latin typeface="Calibri" panose="020F0502020204030204" pitchFamily="34" charset="0"/>
            </a:endParaRPr>
          </a:p>
          <a:p>
            <a:pPr marL="1028700" lvl="1" indent="-514350">
              <a:buFont typeface="+mj-lt"/>
              <a:buAutoNum type="romanUcPeriod"/>
            </a:pPr>
            <a:r>
              <a:rPr lang="en-CA" dirty="0"/>
              <a:t>Classification and Definitions</a:t>
            </a:r>
            <a:endParaRPr lang="fr-CA" dirty="0"/>
          </a:p>
          <a:p>
            <a:pPr marL="1028700" lvl="1" indent="-514350">
              <a:buFont typeface="+mj-lt"/>
              <a:buAutoNum type="romanUcPeriod"/>
            </a:pPr>
            <a:r>
              <a:rPr lang="en-CA" dirty="0"/>
              <a:t>Epidemiology</a:t>
            </a:r>
            <a:endParaRPr lang="fr-CA" dirty="0"/>
          </a:p>
          <a:p>
            <a:pPr marL="1028700" lvl="1" indent="-514350">
              <a:buFont typeface="+mj-lt"/>
              <a:buAutoNum type="romanUcPeriod"/>
            </a:pPr>
            <a:r>
              <a:rPr lang="en-CA" dirty="0"/>
              <a:t>Pathophysiology</a:t>
            </a:r>
            <a:endParaRPr lang="fr-CA" dirty="0"/>
          </a:p>
          <a:p>
            <a:pPr marL="1028700" lvl="1" indent="-514350">
              <a:buFont typeface="+mj-lt"/>
              <a:buAutoNum type="romanUcPeriod"/>
            </a:pPr>
            <a:r>
              <a:rPr lang="en-CA" dirty="0"/>
              <a:t>Clinical Evaluation</a:t>
            </a:r>
            <a:endParaRPr lang="fr-CA" dirty="0"/>
          </a:p>
          <a:p>
            <a:pPr marL="1028700" lvl="1" indent="-514350">
              <a:buFont typeface="+mj-lt"/>
              <a:buAutoNum type="romanUcPeriod"/>
            </a:pPr>
            <a:r>
              <a:rPr lang="en-CA" dirty="0"/>
              <a:t>Screening and Opportunistic AF Detection</a:t>
            </a:r>
            <a:endParaRPr lang="fr-CA" dirty="0"/>
          </a:p>
          <a:p>
            <a:pPr marL="1028700" lvl="1" indent="-514350">
              <a:buFont typeface="+mj-lt"/>
              <a:buAutoNum type="romanUcPeriod"/>
            </a:pPr>
            <a:r>
              <a:rPr lang="en-CA" dirty="0"/>
              <a:t>Detection and Management of Modifiable Risk Factors</a:t>
            </a:r>
            <a:endParaRPr lang="fr-CA" dirty="0"/>
          </a:p>
          <a:p>
            <a:pPr marL="1028700" lvl="1" indent="-514350">
              <a:buFont typeface="+mj-lt"/>
              <a:buAutoNum type="romanUcPeriod"/>
            </a:pPr>
            <a:r>
              <a:rPr lang="en-CA" dirty="0"/>
              <a:t>Integrated Approach to AF Management</a:t>
            </a:r>
            <a:endParaRPr lang="fr-CA" dirty="0"/>
          </a:p>
          <a:p>
            <a:pPr marL="1028700" lvl="1" indent="-514350">
              <a:buFont typeface="+mj-lt"/>
              <a:buAutoNum type="romanUcPeriod"/>
            </a:pPr>
            <a:r>
              <a:rPr lang="en-CA" dirty="0">
                <a:solidFill>
                  <a:srgbClr val="C00000"/>
                </a:solidFill>
              </a:rPr>
              <a:t>Stroke Prevention</a:t>
            </a:r>
            <a:endParaRPr lang="fr-CA" dirty="0">
              <a:solidFill>
                <a:srgbClr val="C00000"/>
              </a:solidFill>
            </a:endParaRPr>
          </a:p>
          <a:p>
            <a:pPr marL="1028700" lvl="1" indent="-514350">
              <a:buFont typeface="+mj-lt"/>
              <a:buAutoNum type="romanUcPeriod"/>
            </a:pPr>
            <a:r>
              <a:rPr lang="en-CA" dirty="0"/>
              <a:t>Arrhythmia Management</a:t>
            </a:r>
            <a:endParaRPr lang="fr-CA" dirty="0"/>
          </a:p>
          <a:p>
            <a:pPr marL="1028700" lvl="1" indent="-514350">
              <a:buFont typeface="+mj-lt"/>
              <a:buAutoNum type="romanUcPeriod"/>
            </a:pPr>
            <a:r>
              <a:rPr lang="en-CA" dirty="0"/>
              <a:t>Sex Differences</a:t>
            </a:r>
            <a:endParaRPr lang="fr-CA" dirty="0"/>
          </a:p>
          <a:p>
            <a:pPr marL="1028700" lvl="1" indent="-514350">
              <a:buFont typeface="+mj-lt"/>
              <a:buAutoNum type="romanUcPeriod"/>
            </a:pPr>
            <a:r>
              <a:rPr lang="en-CA" dirty="0"/>
              <a:t>Atrial Fibrillation and Special Populations</a:t>
            </a:r>
            <a:r>
              <a:rPr lang="fr-CA" dirty="0"/>
              <a:t> </a:t>
            </a:r>
            <a:endParaRPr lang="fr-FR" altLang="fr-FR" dirty="0">
              <a:latin typeface="Calibri" panose="020F0502020204030204" pitchFamily="34" charset="0"/>
            </a:endParaRPr>
          </a:p>
          <a:p>
            <a:endParaRPr lang="en-CA" dirty="0"/>
          </a:p>
        </p:txBody>
      </p:sp>
    </p:spTree>
    <p:extLst>
      <p:ext uri="{BB962C8B-B14F-4D97-AF65-F5344CB8AC3E}">
        <p14:creationId xmlns:p14="http://schemas.microsoft.com/office/powerpoint/2010/main" val="2584981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1BA6-1874-4ED0-BBE8-E234E4D343BD}"/>
              </a:ext>
            </a:extLst>
          </p:cNvPr>
          <p:cNvSpPr>
            <a:spLocks noGrp="1"/>
          </p:cNvSpPr>
          <p:nvPr>
            <p:ph type="title"/>
          </p:nvPr>
        </p:nvSpPr>
        <p:spPr>
          <a:xfrm>
            <a:off x="398240" y="2228209"/>
            <a:ext cx="10801200" cy="975643"/>
          </a:xfrm>
        </p:spPr>
        <p:txBody>
          <a:bodyPr>
            <a:normAutofit/>
          </a:bodyPr>
          <a:lstStyle/>
          <a:p>
            <a:r>
              <a:rPr lang="en-US" sz="3600" dirty="0">
                <a:solidFill>
                  <a:srgbClr val="C00000"/>
                </a:solidFill>
              </a:rPr>
              <a:t>Overall Learning Objectives</a:t>
            </a:r>
          </a:p>
        </p:txBody>
      </p:sp>
      <p:sp>
        <p:nvSpPr>
          <p:cNvPr id="3" name="Content Placeholder 2">
            <a:extLst>
              <a:ext uri="{FF2B5EF4-FFF2-40B4-BE49-F238E27FC236}">
                <a16:creationId xmlns:a16="http://schemas.microsoft.com/office/drawing/2014/main" id="{B0DCF03B-32E8-471F-BE09-BD692CBBFED0}"/>
              </a:ext>
            </a:extLst>
          </p:cNvPr>
          <p:cNvSpPr>
            <a:spLocks noGrp="1"/>
          </p:cNvSpPr>
          <p:nvPr>
            <p:ph idx="1"/>
          </p:nvPr>
        </p:nvSpPr>
        <p:spPr>
          <a:xfrm>
            <a:off x="398240" y="3293102"/>
            <a:ext cx="8434064" cy="2875805"/>
          </a:xfrm>
        </p:spPr>
        <p:txBody>
          <a:bodyPr>
            <a:normAutofit lnSpcReduction="10000"/>
          </a:bodyPr>
          <a:lstStyle/>
          <a:p>
            <a:pPr marL="342900" marR="0" lvl="0" indent="-342900">
              <a:lnSpc>
                <a:spcPct val="107000"/>
              </a:lnSpc>
              <a:spcBef>
                <a:spcPts val="0"/>
              </a:spcBef>
              <a:spcAft>
                <a:spcPts val="1200"/>
              </a:spcAft>
              <a:buFont typeface="+mj-lt"/>
              <a:buAutoNum type="arabicPeriod"/>
            </a:pPr>
            <a:r>
              <a:rPr lang="en-US" sz="2400" dirty="0">
                <a:effectLst/>
                <a:ea typeface="Calibri" panose="020F0502020204030204" pitchFamily="34" charset="0"/>
                <a:cs typeface="Times New Roman" panose="02020603050405020304" pitchFamily="18" charset="0"/>
              </a:rPr>
              <a:t>Discuss stroke prevention considerations in general, and for patients with CKD and special populations (liver disease, obesity, cancer, frailty)</a:t>
            </a:r>
          </a:p>
          <a:p>
            <a:pPr marL="342900" marR="0" lvl="0" indent="-342900">
              <a:lnSpc>
                <a:spcPct val="107000"/>
              </a:lnSpc>
              <a:spcBef>
                <a:spcPts val="0"/>
              </a:spcBef>
              <a:spcAft>
                <a:spcPts val="1200"/>
              </a:spcAft>
              <a:buFont typeface="+mj-lt"/>
              <a:buAutoNum type="arabicPeriod"/>
            </a:pPr>
            <a:r>
              <a:rPr lang="en-US" sz="2400" dirty="0">
                <a:effectLst/>
                <a:ea typeface="Calibri" panose="020F0502020204030204" pitchFamily="34" charset="0"/>
                <a:cs typeface="Times New Roman" panose="02020603050405020304" pitchFamily="18" charset="0"/>
              </a:rPr>
              <a:t>Review optimal management of antithrombotic therapy for patients with CAD</a:t>
            </a:r>
          </a:p>
          <a:p>
            <a:pPr marL="342900" marR="0" lvl="0" indent="-342900">
              <a:lnSpc>
                <a:spcPct val="107000"/>
              </a:lnSpc>
              <a:spcBef>
                <a:spcPts val="0"/>
              </a:spcBef>
              <a:spcAft>
                <a:spcPts val="1200"/>
              </a:spcAft>
              <a:buFont typeface="+mj-lt"/>
              <a:buAutoNum type="arabicPeriod"/>
            </a:pPr>
            <a:r>
              <a:rPr lang="en-US" sz="2400" dirty="0">
                <a:effectLst/>
                <a:ea typeface="Calibri" panose="020F0502020204030204" pitchFamily="34" charset="0"/>
                <a:cs typeface="Times New Roman" panose="02020603050405020304" pitchFamily="18" charset="0"/>
              </a:rPr>
              <a:t>Explore anticoagulation in the context of cardioversion</a:t>
            </a:r>
          </a:p>
          <a:p>
            <a:pPr marL="0" indent="0">
              <a:buNone/>
            </a:pPr>
            <a:endParaRPr lang="en-US" sz="3600" dirty="0"/>
          </a:p>
        </p:txBody>
      </p:sp>
      <p:pic>
        <p:nvPicPr>
          <p:cNvPr id="4" name="Graphic 3" descr="Presentation with checklist">
            <a:extLst>
              <a:ext uri="{FF2B5EF4-FFF2-40B4-BE49-F238E27FC236}">
                <a16:creationId xmlns:a16="http://schemas.microsoft.com/office/drawing/2014/main" id="{51E40D10-B370-4E42-A927-CB0F21EBEE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544272" y="2320163"/>
            <a:ext cx="3485102" cy="3485102"/>
          </a:xfrm>
          <a:prstGeom prst="rect">
            <a:avLst/>
          </a:prstGeom>
        </p:spPr>
      </p:pic>
      <p:sp>
        <p:nvSpPr>
          <p:cNvPr id="5" name="Google Shape;436;g81793161dd_0_25">
            <a:extLst>
              <a:ext uri="{FF2B5EF4-FFF2-40B4-BE49-F238E27FC236}">
                <a16:creationId xmlns:a16="http://schemas.microsoft.com/office/drawing/2014/main" id="{64FEBE4D-8BDA-C04E-A6C8-3E105EDF47CA}"/>
              </a:ext>
            </a:extLst>
          </p:cNvPr>
          <p:cNvSpPr txBox="1">
            <a:spLocks/>
          </p:cNvSpPr>
          <p:nvPr/>
        </p:nvSpPr>
        <p:spPr>
          <a:xfrm>
            <a:off x="556850" y="116632"/>
            <a:ext cx="11078301" cy="1900654"/>
          </a:xfrm>
          <a:prstGeom prst="rect">
            <a:avLst/>
          </a:prstGeom>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pPr>
            <a:r>
              <a:rPr lang="en-CA" b="1" dirty="0">
                <a:solidFill>
                  <a:srgbClr val="6FAAAF"/>
                </a:solidFill>
                <a:latin typeface="Arial Nova Cond" panose="020B0506020202020204" pitchFamily="34" charset="0"/>
              </a:rPr>
              <a:t>Atrial Fibrillation: </a:t>
            </a:r>
          </a:p>
          <a:p>
            <a:pPr algn="ctr">
              <a:lnSpc>
                <a:spcPct val="120000"/>
              </a:lnSpc>
              <a:spcBef>
                <a:spcPts val="0"/>
              </a:spcBef>
            </a:pPr>
            <a:r>
              <a:rPr lang="en-CA" b="1" dirty="0">
                <a:solidFill>
                  <a:srgbClr val="6FAAAF"/>
                </a:solidFill>
                <a:latin typeface="Arial Nova Cond" panose="020B0506020202020204" pitchFamily="34" charset="0"/>
              </a:rPr>
              <a:t>All about stroke prevention!</a:t>
            </a:r>
          </a:p>
          <a:p>
            <a:pPr algn="ctr">
              <a:lnSpc>
                <a:spcPct val="120000"/>
              </a:lnSpc>
              <a:spcBef>
                <a:spcPts val="0"/>
              </a:spcBef>
            </a:pPr>
            <a:r>
              <a:rPr lang="en-US" sz="2400" i="1" dirty="0">
                <a:latin typeface="Arial Nova Cond" panose="020B0506020202020204" pitchFamily="34" charset="0"/>
              </a:rPr>
              <a:t>Guidance from the CCS/CHRS 2020 Atrial Fibrillation Guideline Panel</a:t>
            </a:r>
          </a:p>
        </p:txBody>
      </p:sp>
    </p:spTree>
    <p:extLst>
      <p:ext uri="{BB962C8B-B14F-4D97-AF65-F5344CB8AC3E}">
        <p14:creationId xmlns:p14="http://schemas.microsoft.com/office/powerpoint/2010/main" val="1772075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4">
            <a:extLst>
              <a:ext uri="{FF2B5EF4-FFF2-40B4-BE49-F238E27FC236}">
                <a16:creationId xmlns:a16="http://schemas.microsoft.com/office/drawing/2014/main" id="{78E84963-EDF2-F746-8041-16E58B47056E}"/>
              </a:ext>
            </a:extLst>
          </p:cNvPr>
          <p:cNvGraphicFramePr>
            <a:graphicFrameLocks/>
          </p:cNvGraphicFramePr>
          <p:nvPr>
            <p:extLst>
              <p:ext uri="{D42A27DB-BD31-4B8C-83A1-F6EECF244321}">
                <p14:modId xmlns:p14="http://schemas.microsoft.com/office/powerpoint/2010/main" val="628356369"/>
              </p:ext>
            </p:extLst>
          </p:nvPr>
        </p:nvGraphicFramePr>
        <p:xfrm>
          <a:off x="451556" y="2636912"/>
          <a:ext cx="11288887" cy="2944770"/>
        </p:xfrm>
        <a:graphic>
          <a:graphicData uri="http://schemas.openxmlformats.org/drawingml/2006/table">
            <a:tbl>
              <a:tblPr/>
              <a:tblGrid>
                <a:gridCol w="9488687">
                  <a:extLst>
                    <a:ext uri="{9D8B030D-6E8A-4147-A177-3AD203B41FA5}">
                      <a16:colId xmlns:a16="http://schemas.microsoft.com/office/drawing/2014/main" val="3438173384"/>
                    </a:ext>
                  </a:extLst>
                </a:gridCol>
                <a:gridCol w="1800200">
                  <a:extLst>
                    <a:ext uri="{9D8B030D-6E8A-4147-A177-3AD203B41FA5}">
                      <a16:colId xmlns:a16="http://schemas.microsoft.com/office/drawing/2014/main" val="296681019"/>
                    </a:ext>
                  </a:extLst>
                </a:gridCol>
              </a:tblGrid>
              <a:tr h="413173">
                <a:tc>
                  <a:txBody>
                    <a:bodyPr/>
                    <a:lstStyle/>
                    <a:p>
                      <a:pPr marL="0" marR="0">
                        <a:spcBef>
                          <a:spcPts val="0"/>
                        </a:spcBef>
                        <a:spcAft>
                          <a:spcPts val="0"/>
                        </a:spcAft>
                      </a:pPr>
                      <a:r>
                        <a:rPr lang="fr-CA" sz="2400" b="1" dirty="0">
                          <a:solidFill>
                            <a:schemeClr val="bg1"/>
                          </a:solidFill>
                          <a:effectLst/>
                          <a:latin typeface="Calibri" panose="020F0502020204030204" pitchFamily="34" charset="0"/>
                        </a:rPr>
                        <a:t>Topic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marL="0" marR="0">
                        <a:spcBef>
                          <a:spcPts val="0"/>
                        </a:spcBef>
                        <a:spcAft>
                          <a:spcPts val="0"/>
                        </a:spcAft>
                      </a:pPr>
                      <a:r>
                        <a:rPr lang="fr-CA" sz="2400" b="1" dirty="0">
                          <a:solidFill>
                            <a:schemeClr val="bg1"/>
                          </a:solidFill>
                          <a:effectLst/>
                          <a:latin typeface="Calibri" panose="020F0502020204030204" pitchFamily="34" charset="0"/>
                        </a:rPr>
                        <a:t>Speakers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extLst>
                  <a:ext uri="{0D108BD9-81ED-4DB2-BD59-A6C34878D82A}">
                    <a16:rowId xmlns:a16="http://schemas.microsoft.com/office/drawing/2014/main" val="670185622"/>
                  </a:ext>
                </a:extLst>
              </a:tr>
              <a:tr h="413173">
                <a:tc>
                  <a:txBody>
                    <a:bodyPr/>
                    <a:lstStyle/>
                    <a:p>
                      <a:pPr marL="0" marR="0">
                        <a:spcBef>
                          <a:spcPts val="0"/>
                        </a:spcBef>
                        <a:spcAft>
                          <a:spcPts val="0"/>
                        </a:spcAft>
                      </a:pPr>
                      <a:r>
                        <a:rPr lang="fr-CA" sz="2000" b="0" dirty="0">
                          <a:solidFill>
                            <a:schemeClr val="tx1"/>
                          </a:solidFill>
                          <a:effectLst/>
                          <a:latin typeface="Calibri" panose="020F0502020204030204" pitchFamily="34" charset="0"/>
                        </a:rPr>
                        <a:t>Stroke </a:t>
                      </a:r>
                      <a:r>
                        <a:rPr lang="fr-CA" sz="2000" b="0" dirty="0" err="1">
                          <a:solidFill>
                            <a:schemeClr val="tx1"/>
                          </a:solidFill>
                          <a:effectLst/>
                          <a:latin typeface="Calibri" panose="020F0502020204030204" pitchFamily="34" charset="0"/>
                        </a:rPr>
                        <a:t>prevention</a:t>
                      </a:r>
                      <a:r>
                        <a:rPr lang="fr-CA" sz="2000" b="0" dirty="0">
                          <a:solidFill>
                            <a:schemeClr val="tx1"/>
                          </a:solidFill>
                          <a:effectLst/>
                          <a:latin typeface="Calibri" panose="020F0502020204030204" pitchFamily="34" charset="0"/>
                        </a:rPr>
                        <a:t>, </a:t>
                      </a:r>
                      <a:r>
                        <a:rPr lang="fr-CA" sz="2000" b="0" dirty="0" err="1">
                          <a:solidFill>
                            <a:schemeClr val="tx1"/>
                          </a:solidFill>
                          <a:effectLst/>
                          <a:latin typeface="Calibri" panose="020F0502020204030204" pitchFamily="34" charset="0"/>
                        </a:rPr>
                        <a:t>bleeding</a:t>
                      </a:r>
                      <a:r>
                        <a:rPr lang="fr-CA" sz="2000" b="0" dirty="0">
                          <a:solidFill>
                            <a:schemeClr val="tx1"/>
                          </a:solidFill>
                          <a:effectLst/>
                          <a:latin typeface="Calibri" panose="020F0502020204030204" pitchFamily="34" charset="0"/>
                        </a:rPr>
                        <a:t> and </a:t>
                      </a:r>
                      <a:r>
                        <a:rPr lang="fr-CA" sz="2000" b="0" dirty="0" err="1">
                          <a:solidFill>
                            <a:schemeClr val="tx1"/>
                          </a:solidFill>
                          <a:effectLst/>
                          <a:latin typeface="Calibri" panose="020F0502020204030204" pitchFamily="34" charset="0"/>
                        </a:rPr>
                        <a:t>bridging</a:t>
                      </a:r>
                      <a:endParaRPr lang="fr-CA" sz="2000" b="0" dirty="0">
                        <a:solidFill>
                          <a:schemeClr val="tx1"/>
                        </a:solidFill>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fr-CA" sz="2000" b="0" dirty="0">
                          <a:solidFill>
                            <a:schemeClr val="tx1"/>
                          </a:solidFill>
                          <a:effectLst/>
                          <a:latin typeface="Calibri" panose="020F0502020204030204" pitchFamily="34" charset="0"/>
                        </a:rPr>
                        <a:t>Teresa Tsang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044341"/>
                  </a:ext>
                </a:extLst>
              </a:tr>
              <a:tr h="413173">
                <a:tc>
                  <a:txBody>
                    <a:bodyPr/>
                    <a:lstStyle/>
                    <a:p>
                      <a:pPr marL="0" marR="0">
                        <a:spcBef>
                          <a:spcPts val="0"/>
                        </a:spcBef>
                        <a:spcAft>
                          <a:spcPts val="0"/>
                        </a:spcAft>
                      </a:pPr>
                      <a:r>
                        <a:rPr lang="fr-CA" sz="2000" b="0" dirty="0">
                          <a:solidFill>
                            <a:schemeClr val="tx1"/>
                          </a:solidFill>
                          <a:effectLst/>
                          <a:latin typeface="Calibri" panose="020F0502020204030204" pitchFamily="34" charset="0"/>
                        </a:rPr>
                        <a:t>Stroke </a:t>
                      </a:r>
                      <a:r>
                        <a:rPr lang="fr-CA" sz="2000" b="0" dirty="0" err="1">
                          <a:solidFill>
                            <a:schemeClr val="tx1"/>
                          </a:solidFill>
                          <a:effectLst/>
                          <a:latin typeface="Calibri" panose="020F0502020204030204" pitchFamily="34" charset="0"/>
                        </a:rPr>
                        <a:t>prevention</a:t>
                      </a:r>
                      <a:r>
                        <a:rPr lang="fr-CA" sz="2000" b="0" dirty="0">
                          <a:solidFill>
                            <a:schemeClr val="tx1"/>
                          </a:solidFill>
                          <a:effectLst/>
                          <a:latin typeface="Calibri" panose="020F0502020204030204" pitchFamily="34" charset="0"/>
                        </a:rPr>
                        <a:t> in patients </a:t>
                      </a:r>
                      <a:r>
                        <a:rPr lang="fr-CA" sz="2000" b="0" dirty="0" err="1">
                          <a:solidFill>
                            <a:schemeClr val="tx1"/>
                          </a:solidFill>
                          <a:effectLst/>
                          <a:latin typeface="Calibri" panose="020F0502020204030204" pitchFamily="34" charset="0"/>
                        </a:rPr>
                        <a:t>with</a:t>
                      </a:r>
                      <a:r>
                        <a:rPr lang="fr-CA" sz="2000" b="0" dirty="0">
                          <a:solidFill>
                            <a:schemeClr val="tx1"/>
                          </a:solidFill>
                          <a:effectLst/>
                          <a:latin typeface="Calibri" panose="020F0502020204030204" pitchFamily="34" charset="0"/>
                        </a:rPr>
                        <a:t> AF and </a:t>
                      </a:r>
                      <a:r>
                        <a:rPr lang="fr-CA" sz="2000" b="0" dirty="0" err="1">
                          <a:solidFill>
                            <a:schemeClr val="tx1"/>
                          </a:solidFill>
                          <a:effectLst/>
                          <a:latin typeface="Calibri" panose="020F0502020204030204" pitchFamily="34" charset="0"/>
                        </a:rPr>
                        <a:t>Chronic</a:t>
                      </a:r>
                      <a:r>
                        <a:rPr lang="fr-CA" sz="2000" b="0" dirty="0">
                          <a:solidFill>
                            <a:schemeClr val="tx1"/>
                          </a:solidFill>
                          <a:effectLst/>
                          <a:latin typeface="Calibri" panose="020F0502020204030204" pitchFamily="34" charset="0"/>
                        </a:rPr>
                        <a:t> </a:t>
                      </a:r>
                      <a:r>
                        <a:rPr lang="fr-CA" sz="2000" b="0" dirty="0" err="1">
                          <a:solidFill>
                            <a:schemeClr val="tx1"/>
                          </a:solidFill>
                          <a:effectLst/>
                          <a:latin typeface="Calibri" panose="020F0502020204030204" pitchFamily="34" charset="0"/>
                        </a:rPr>
                        <a:t>Kidney</a:t>
                      </a:r>
                      <a:r>
                        <a:rPr lang="fr-CA" sz="2000" b="0" dirty="0">
                          <a:solidFill>
                            <a:schemeClr val="tx1"/>
                          </a:solidFill>
                          <a:effectLst/>
                          <a:latin typeface="Calibri" panose="020F0502020204030204" pitchFamily="34" charset="0"/>
                        </a:rPr>
                        <a:t> </a:t>
                      </a:r>
                      <a:r>
                        <a:rPr lang="fr-CA" sz="2000" b="0" dirty="0" err="1">
                          <a:solidFill>
                            <a:schemeClr val="tx1"/>
                          </a:solidFill>
                          <a:effectLst/>
                          <a:latin typeface="Calibri" panose="020F0502020204030204" pitchFamily="34" charset="0"/>
                        </a:rPr>
                        <a:t>Disease</a:t>
                      </a:r>
                      <a:endParaRPr lang="fr-CA" sz="2000" b="0" dirty="0">
                        <a:solidFill>
                          <a:schemeClr val="tx1"/>
                        </a:solidFill>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fr-CA" sz="2000" b="0" dirty="0">
                          <a:solidFill>
                            <a:schemeClr val="tx1"/>
                          </a:solidFill>
                          <a:effectLst/>
                          <a:latin typeface="Calibri" panose="020F0502020204030204" pitchFamily="34" charset="0"/>
                        </a:rPr>
                        <a:t>Jason Andrade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847917"/>
                  </a:ext>
                </a:extLst>
              </a:tr>
              <a:tr h="465732">
                <a:tc>
                  <a:txBody>
                    <a:bodyPr/>
                    <a:lstStyle/>
                    <a:p>
                      <a:pPr marL="0" marR="0">
                        <a:spcBef>
                          <a:spcPts val="0"/>
                        </a:spcBef>
                        <a:spcAft>
                          <a:spcPts val="0"/>
                        </a:spcAft>
                      </a:pPr>
                      <a:r>
                        <a:rPr lang="fr-CA" sz="2000" b="0" dirty="0">
                          <a:solidFill>
                            <a:schemeClr val="tx1"/>
                          </a:solidFill>
                          <a:effectLst/>
                          <a:latin typeface="Calibri" panose="020F0502020204030204" pitchFamily="34" charset="0"/>
                        </a:rPr>
                        <a:t>Optimal management of </a:t>
                      </a:r>
                      <a:r>
                        <a:rPr lang="fr-CA" sz="2000" b="0" dirty="0" err="1">
                          <a:solidFill>
                            <a:schemeClr val="tx1"/>
                          </a:solidFill>
                          <a:effectLst/>
                          <a:latin typeface="Calibri" panose="020F0502020204030204" pitchFamily="34" charset="0"/>
                        </a:rPr>
                        <a:t>antithrombotic</a:t>
                      </a:r>
                      <a:r>
                        <a:rPr lang="fr-CA" sz="2000" b="0" dirty="0">
                          <a:solidFill>
                            <a:schemeClr val="tx1"/>
                          </a:solidFill>
                          <a:effectLst/>
                          <a:latin typeface="Calibri" panose="020F0502020204030204" pitchFamily="34" charset="0"/>
                        </a:rPr>
                        <a:t> </a:t>
                      </a:r>
                      <a:r>
                        <a:rPr lang="fr-CA" sz="2000" b="0" dirty="0" err="1">
                          <a:solidFill>
                            <a:schemeClr val="tx1"/>
                          </a:solidFill>
                          <a:effectLst/>
                          <a:latin typeface="Calibri" panose="020F0502020204030204" pitchFamily="34" charset="0"/>
                        </a:rPr>
                        <a:t>therapy</a:t>
                      </a:r>
                      <a:r>
                        <a:rPr lang="fr-CA" sz="2000" b="0" dirty="0">
                          <a:solidFill>
                            <a:schemeClr val="tx1"/>
                          </a:solidFill>
                          <a:effectLst/>
                          <a:latin typeface="Calibri" panose="020F0502020204030204" pitchFamily="34" charset="0"/>
                        </a:rPr>
                        <a:t> in patients </a:t>
                      </a:r>
                      <a:r>
                        <a:rPr lang="fr-CA" sz="2000" b="0" dirty="0" err="1">
                          <a:solidFill>
                            <a:schemeClr val="tx1"/>
                          </a:solidFill>
                          <a:effectLst/>
                          <a:latin typeface="Calibri" panose="020F0502020204030204" pitchFamily="34" charset="0"/>
                        </a:rPr>
                        <a:t>with</a:t>
                      </a:r>
                      <a:r>
                        <a:rPr lang="fr-CA" sz="2000" b="0" dirty="0">
                          <a:solidFill>
                            <a:schemeClr val="tx1"/>
                          </a:solidFill>
                          <a:effectLst/>
                          <a:latin typeface="Calibri" panose="020F0502020204030204" pitchFamily="34" charset="0"/>
                        </a:rPr>
                        <a:t> AF and concomitant CAD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fr-CA" sz="2000" b="0" dirty="0">
                          <a:solidFill>
                            <a:schemeClr val="tx1"/>
                          </a:solidFill>
                          <a:effectLst/>
                          <a:latin typeface="Calibri" panose="020F0502020204030204" pitchFamily="34" charset="0"/>
                        </a:rPr>
                        <a:t>Alan Bell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462453"/>
                  </a:ext>
                </a:extLst>
              </a:tr>
              <a:tr h="413173">
                <a:tc>
                  <a:txBody>
                    <a:bodyPr/>
                    <a:lstStyle/>
                    <a:p>
                      <a:pPr marL="0" marR="0">
                        <a:spcBef>
                          <a:spcPts val="0"/>
                        </a:spcBef>
                        <a:spcAft>
                          <a:spcPts val="0"/>
                        </a:spcAft>
                      </a:pPr>
                      <a:r>
                        <a:rPr lang="fr-CA" sz="2000" b="0" dirty="0">
                          <a:solidFill>
                            <a:schemeClr val="tx1"/>
                          </a:solidFill>
                          <a:effectLst/>
                          <a:latin typeface="Calibri" panose="020F0502020204030204" pitchFamily="34" charset="0"/>
                        </a:rPr>
                        <a:t>Anticoagulation in the </a:t>
                      </a:r>
                      <a:r>
                        <a:rPr lang="fr-CA" sz="2000" b="0" dirty="0" err="1">
                          <a:solidFill>
                            <a:schemeClr val="tx1"/>
                          </a:solidFill>
                          <a:effectLst/>
                          <a:latin typeface="Calibri" panose="020F0502020204030204" pitchFamily="34" charset="0"/>
                        </a:rPr>
                        <a:t>context</a:t>
                      </a:r>
                      <a:r>
                        <a:rPr lang="fr-CA" sz="2000" b="0" dirty="0">
                          <a:solidFill>
                            <a:schemeClr val="tx1"/>
                          </a:solidFill>
                          <a:effectLst/>
                          <a:latin typeface="Calibri" panose="020F0502020204030204" pitchFamily="34" charset="0"/>
                        </a:rPr>
                        <a:t> of </a:t>
                      </a:r>
                      <a:r>
                        <a:rPr lang="fr-CA" sz="2000" b="0" dirty="0" err="1">
                          <a:solidFill>
                            <a:schemeClr val="tx1"/>
                          </a:solidFill>
                          <a:effectLst/>
                          <a:latin typeface="Calibri" panose="020F0502020204030204" pitchFamily="34" charset="0"/>
                        </a:rPr>
                        <a:t>cardioversion</a:t>
                      </a:r>
                      <a:endParaRPr lang="fr-CA" sz="2000" b="0" dirty="0">
                        <a:solidFill>
                          <a:schemeClr val="tx1"/>
                        </a:solidFill>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fr-CA" sz="2000" b="0" dirty="0">
                          <a:solidFill>
                            <a:schemeClr val="tx1"/>
                          </a:solidFill>
                          <a:effectLst/>
                          <a:latin typeface="Calibri" panose="020F0502020204030204" pitchFamily="34" charset="0"/>
                        </a:rPr>
                        <a:t>Brent Mitchell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170644"/>
                  </a:ext>
                </a:extLst>
              </a:tr>
              <a:tr h="413173">
                <a:tc>
                  <a:txBody>
                    <a:bodyPr/>
                    <a:lstStyle/>
                    <a:p>
                      <a:pPr marL="0" marR="0">
                        <a:spcBef>
                          <a:spcPts val="0"/>
                        </a:spcBef>
                        <a:spcAft>
                          <a:spcPts val="0"/>
                        </a:spcAft>
                      </a:pPr>
                      <a:r>
                        <a:rPr lang="fr-CA" sz="2000" b="0" dirty="0">
                          <a:solidFill>
                            <a:schemeClr val="tx1"/>
                          </a:solidFill>
                          <a:effectLst/>
                          <a:latin typeface="Calibri" panose="020F0502020204030204" pitchFamily="34" charset="0"/>
                        </a:rPr>
                        <a:t>Stroke </a:t>
                      </a:r>
                      <a:r>
                        <a:rPr lang="fr-CA" sz="2000" b="0" dirty="0" err="1">
                          <a:solidFill>
                            <a:schemeClr val="tx1"/>
                          </a:solidFill>
                          <a:effectLst/>
                          <a:latin typeface="Calibri" panose="020F0502020204030204" pitchFamily="34" charset="0"/>
                        </a:rPr>
                        <a:t>considerations</a:t>
                      </a:r>
                      <a:r>
                        <a:rPr lang="fr-CA" sz="2000" b="0" dirty="0">
                          <a:solidFill>
                            <a:schemeClr val="tx1"/>
                          </a:solidFill>
                          <a:effectLst/>
                          <a:latin typeface="Calibri" panose="020F0502020204030204" pitchFamily="34" charset="0"/>
                        </a:rPr>
                        <a:t> for </a:t>
                      </a:r>
                      <a:r>
                        <a:rPr lang="fr-CA" sz="2000" b="0" dirty="0" err="1">
                          <a:solidFill>
                            <a:schemeClr val="tx1"/>
                          </a:solidFill>
                          <a:effectLst/>
                          <a:latin typeface="Calibri" panose="020F0502020204030204" pitchFamily="34" charset="0"/>
                        </a:rPr>
                        <a:t>special</a:t>
                      </a:r>
                      <a:r>
                        <a:rPr lang="fr-CA" sz="2000" b="0" dirty="0">
                          <a:solidFill>
                            <a:schemeClr val="tx1"/>
                          </a:solidFill>
                          <a:effectLst/>
                          <a:latin typeface="Calibri" panose="020F0502020204030204" pitchFamily="34" charset="0"/>
                        </a:rPr>
                        <a:t> populations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fr-CA" sz="2000" b="0" dirty="0" err="1">
                          <a:solidFill>
                            <a:schemeClr val="tx1"/>
                          </a:solidFill>
                          <a:effectLst/>
                          <a:latin typeface="Calibri" panose="020F0502020204030204" pitchFamily="34" charset="0"/>
                        </a:rPr>
                        <a:t>Kori</a:t>
                      </a:r>
                      <a:r>
                        <a:rPr lang="fr-CA" sz="2000" b="0" dirty="0">
                          <a:solidFill>
                            <a:schemeClr val="tx1"/>
                          </a:solidFill>
                          <a:effectLst/>
                          <a:latin typeface="Calibri" panose="020F0502020204030204" pitchFamily="34" charset="0"/>
                        </a:rPr>
                        <a:t> Leblanc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686276"/>
                  </a:ext>
                </a:extLst>
              </a:tr>
              <a:tr h="413173">
                <a:tc>
                  <a:txBody>
                    <a:bodyPr/>
                    <a:lstStyle/>
                    <a:p>
                      <a:pPr marL="0" marR="0">
                        <a:spcBef>
                          <a:spcPts val="0"/>
                        </a:spcBef>
                        <a:spcAft>
                          <a:spcPts val="0"/>
                        </a:spcAft>
                      </a:pPr>
                      <a:r>
                        <a:rPr lang="fr-CA" sz="2000" b="0" dirty="0">
                          <a:solidFill>
                            <a:schemeClr val="tx1"/>
                          </a:solidFill>
                          <a:effectLst/>
                          <a:latin typeface="Calibri" panose="020F0502020204030204" pitchFamily="34" charset="0"/>
                        </a:rPr>
                        <a:t>Q&amp;A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fr-CA" sz="2000" b="0" dirty="0">
                        <a:solidFill>
                          <a:schemeClr val="tx1"/>
                        </a:solidFill>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732316"/>
                  </a:ext>
                </a:extLst>
              </a:tr>
            </a:tbl>
          </a:graphicData>
        </a:graphic>
      </p:graphicFrame>
      <p:sp>
        <p:nvSpPr>
          <p:cNvPr id="9" name="Google Shape;436;g81793161dd_0_25">
            <a:extLst>
              <a:ext uri="{FF2B5EF4-FFF2-40B4-BE49-F238E27FC236}">
                <a16:creationId xmlns:a16="http://schemas.microsoft.com/office/drawing/2014/main" id="{D6F0664F-EC7A-334C-A78F-4A813CC0464A}"/>
              </a:ext>
            </a:extLst>
          </p:cNvPr>
          <p:cNvSpPr txBox="1">
            <a:spLocks/>
          </p:cNvSpPr>
          <p:nvPr/>
        </p:nvSpPr>
        <p:spPr>
          <a:xfrm>
            <a:off x="556850" y="116632"/>
            <a:ext cx="11078301" cy="1900654"/>
          </a:xfrm>
          <a:prstGeom prst="rect">
            <a:avLst/>
          </a:prstGeom>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pPr>
            <a:r>
              <a:rPr lang="en-CA" b="1" dirty="0">
                <a:solidFill>
                  <a:srgbClr val="6FAAAF"/>
                </a:solidFill>
                <a:latin typeface="Arial Nova Cond" panose="020B0506020202020204" pitchFamily="34" charset="0"/>
              </a:rPr>
              <a:t>Atrial Fibrillation: </a:t>
            </a:r>
          </a:p>
          <a:p>
            <a:pPr algn="ctr">
              <a:lnSpc>
                <a:spcPct val="120000"/>
              </a:lnSpc>
              <a:spcBef>
                <a:spcPts val="0"/>
              </a:spcBef>
            </a:pPr>
            <a:r>
              <a:rPr lang="en-CA" b="1" dirty="0">
                <a:solidFill>
                  <a:srgbClr val="6FAAAF"/>
                </a:solidFill>
                <a:latin typeface="Arial Nova Cond" panose="020B0506020202020204" pitchFamily="34" charset="0"/>
              </a:rPr>
              <a:t>All about stroke prevention!</a:t>
            </a:r>
          </a:p>
          <a:p>
            <a:pPr algn="ctr">
              <a:lnSpc>
                <a:spcPct val="120000"/>
              </a:lnSpc>
              <a:spcBef>
                <a:spcPts val="0"/>
              </a:spcBef>
            </a:pPr>
            <a:r>
              <a:rPr lang="en-US" sz="2400" i="1" dirty="0">
                <a:latin typeface="Arial Nova Cond" panose="020B0506020202020204" pitchFamily="34" charset="0"/>
              </a:rPr>
              <a:t>Guidance from the CCS/CHRS 2020 Atrial Fibrillation Guideline Panel</a:t>
            </a:r>
          </a:p>
        </p:txBody>
      </p:sp>
    </p:spTree>
    <p:extLst>
      <p:ext uri="{BB962C8B-B14F-4D97-AF65-F5344CB8AC3E}">
        <p14:creationId xmlns:p14="http://schemas.microsoft.com/office/powerpoint/2010/main" val="2499351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4727848" y="2184827"/>
            <a:ext cx="6868896" cy="2108269"/>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Teresa Tsang</a:t>
            </a: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MD, FRCPC, FACC, FASE</a:t>
            </a: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Vancouver, BC</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5303912" y="861717"/>
            <a:ext cx="5667528" cy="646331"/>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Stroke prevention</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5019776" y="4293096"/>
            <a:ext cx="6332808" cy="1875165"/>
          </a:xfrm>
          <a:prstGeom prst="rect">
            <a:avLst/>
          </a:prstGeom>
        </p:spPr>
        <p:txBody>
          <a:bodyPr vert="horz" lIns="91440" tIns="45720" rIns="91440" bIns="45720" rtlCol="0" anchor="t">
            <a:normAutofit/>
          </a:body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Director of Echo Lab, VGH and UBC </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Professor of Medicine, Division of Cardiology </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Associate Head Research, Department of Medicine</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University of British Columbia</a:t>
            </a:r>
          </a:p>
        </p:txBody>
      </p:sp>
      <p:pic>
        <p:nvPicPr>
          <p:cNvPr id="4" name="Picture 3" descr="A picture containing person, wearing, suit&#10;&#10;Description automatically generated">
            <a:extLst>
              <a:ext uri="{FF2B5EF4-FFF2-40B4-BE49-F238E27FC236}">
                <a16:creationId xmlns:a16="http://schemas.microsoft.com/office/drawing/2014/main" id="{63DC1A2D-3629-4560-A777-821467884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4" y="0"/>
            <a:ext cx="4131509" cy="6291638"/>
          </a:xfrm>
          <a:prstGeom prst="rect">
            <a:avLst/>
          </a:prstGeom>
        </p:spPr>
      </p:pic>
      <p:sp>
        <p:nvSpPr>
          <p:cNvPr id="7" name="TextBox 6">
            <a:extLst>
              <a:ext uri="{FF2B5EF4-FFF2-40B4-BE49-F238E27FC236}">
                <a16:creationId xmlns:a16="http://schemas.microsoft.com/office/drawing/2014/main" id="{8AF04418-568B-4DB7-8372-AAD19F411C5C}"/>
              </a:ext>
            </a:extLst>
          </p:cNvPr>
          <p:cNvSpPr txBox="1"/>
          <p:nvPr/>
        </p:nvSpPr>
        <p:spPr>
          <a:xfrm>
            <a:off x="303328" y="5800059"/>
            <a:ext cx="183571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1800" b="1" i="0" u="none" strike="noStrike" cap="none" spc="0" normalizeH="0" baseline="0" dirty="0">
                <a:ln>
                  <a:noFill/>
                </a:ln>
                <a:solidFill>
                  <a:schemeClr val="tx1"/>
                </a:solidFill>
                <a:effectLst>
                  <a:glow rad="101600">
                    <a:schemeClr val="bg1">
                      <a:alpha val="60000"/>
                    </a:schemeClr>
                  </a:glow>
                </a:effectLst>
                <a:uFillTx/>
                <a:latin typeface="Arial Nova Cond" panose="020B0506020202020204" pitchFamily="34" charset="0"/>
                <a:sym typeface="Calibri"/>
              </a:rPr>
              <a:t>@TTcardUBC</a:t>
            </a:r>
          </a:p>
        </p:txBody>
      </p:sp>
    </p:spTree>
    <p:extLst>
      <p:ext uri="{BB962C8B-B14F-4D97-AF65-F5344CB8AC3E}">
        <p14:creationId xmlns:p14="http://schemas.microsoft.com/office/powerpoint/2010/main" val="1590322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C9AA-4787-4699-A4B9-E7CCB3C45DE2}"/>
              </a:ext>
            </a:extLst>
          </p:cNvPr>
          <p:cNvSpPr>
            <a:spLocks noGrp="1"/>
          </p:cNvSpPr>
          <p:nvPr>
            <p:ph type="title"/>
          </p:nvPr>
        </p:nvSpPr>
        <p:spPr/>
        <p:txBody>
          <a:bodyPr/>
          <a:lstStyle/>
          <a:p>
            <a:r>
              <a:rPr lang="en-US" dirty="0">
                <a:solidFill>
                  <a:srgbClr val="6FAAAF"/>
                </a:solidFill>
              </a:rPr>
              <a:t>Learning Objectives</a:t>
            </a:r>
          </a:p>
        </p:txBody>
      </p:sp>
      <p:sp>
        <p:nvSpPr>
          <p:cNvPr id="3" name="Content Placeholder 2">
            <a:extLst>
              <a:ext uri="{FF2B5EF4-FFF2-40B4-BE49-F238E27FC236}">
                <a16:creationId xmlns:a16="http://schemas.microsoft.com/office/drawing/2014/main" id="{64ECD372-FF44-4024-8A74-6F592B870FC5}"/>
              </a:ext>
            </a:extLst>
          </p:cNvPr>
          <p:cNvSpPr>
            <a:spLocks noGrp="1"/>
          </p:cNvSpPr>
          <p:nvPr>
            <p:ph idx="1"/>
          </p:nvPr>
        </p:nvSpPr>
        <p:spPr>
          <a:xfrm>
            <a:off x="695400" y="1628800"/>
            <a:ext cx="8208912" cy="3888432"/>
          </a:xfrm>
        </p:spPr>
        <p:txBody>
          <a:bodyPr/>
          <a:lstStyle/>
          <a:p>
            <a:pPr marL="514350" indent="-514350">
              <a:spcAft>
                <a:spcPts val="1200"/>
              </a:spcAft>
              <a:buFont typeface="+mj-lt"/>
              <a:buAutoNum type="arabicPeriod"/>
            </a:pPr>
            <a:r>
              <a:rPr lang="en-US" dirty="0"/>
              <a:t>Discuss stroke risk stratification in AF</a:t>
            </a:r>
          </a:p>
          <a:p>
            <a:pPr marL="514350" indent="-514350">
              <a:spcAft>
                <a:spcPts val="1200"/>
              </a:spcAft>
              <a:buFont typeface="+mj-lt"/>
              <a:buAutoNum type="arabicPeriod"/>
            </a:pPr>
            <a:r>
              <a:rPr lang="en-US" dirty="0"/>
              <a:t>Discuss use of anticoagulants in AF in general</a:t>
            </a:r>
          </a:p>
        </p:txBody>
      </p:sp>
      <p:pic>
        <p:nvPicPr>
          <p:cNvPr id="4" name="Graphic 3" descr="Checklist RTL">
            <a:extLst>
              <a:ext uri="{FF2B5EF4-FFF2-40B4-BE49-F238E27FC236}">
                <a16:creationId xmlns:a16="http://schemas.microsoft.com/office/drawing/2014/main" id="{BAEB3274-E7A2-451D-BF72-EAACC96EF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3933" y="1340768"/>
            <a:ext cx="3370699" cy="3370699"/>
          </a:xfrm>
          <a:prstGeom prst="rect">
            <a:avLst/>
          </a:prstGeom>
        </p:spPr>
      </p:pic>
    </p:spTree>
    <p:extLst>
      <p:ext uri="{BB962C8B-B14F-4D97-AF65-F5344CB8AC3E}">
        <p14:creationId xmlns:p14="http://schemas.microsoft.com/office/powerpoint/2010/main" val="741420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334442-6BFF-485E-85A6-21CFD8EAA87A}"/>
              </a:ext>
            </a:extLst>
          </p:cNvPr>
          <p:cNvSpPr/>
          <p:nvPr/>
        </p:nvSpPr>
        <p:spPr>
          <a:xfrm>
            <a:off x="705059" y="1556792"/>
            <a:ext cx="10781880" cy="1025024"/>
          </a:xfrm>
          <a:prstGeom prst="rect">
            <a:avLst/>
          </a:prstGeom>
        </p:spPr>
        <p:txBody>
          <a:bodyPr wrap="square" lIns="91440" tIns="45720" rIns="91440" bIns="45720" anchor="t">
            <a:spAutoFit/>
          </a:bodyPr>
          <a:lstStyle/>
          <a:p>
            <a:pPr algn="ctr">
              <a:lnSpc>
                <a:spcPct val="120000"/>
              </a:lnSpc>
            </a:pPr>
            <a:r>
              <a:rPr lang="en-US" sz="2000" b="1" dirty="0">
                <a:latin typeface="Arial Nova Cond"/>
              </a:rPr>
              <a:t>© Canadian Cardiovascular Society. 2021. All rights reserved. </a:t>
            </a:r>
          </a:p>
          <a:p>
            <a:pPr algn="ctr">
              <a:lnSpc>
                <a:spcPct val="120000"/>
              </a:lnSpc>
            </a:pPr>
            <a:r>
              <a:rPr lang="en-US" sz="1600" dirty="0">
                <a:latin typeface="Arial Nova Cond"/>
              </a:rPr>
              <a:t>Distribution, transmission or republication is strictly prohibited without the prior written permission of the Canadian Cardiovascular Society.</a:t>
            </a:r>
          </a:p>
        </p:txBody>
      </p:sp>
      <p:sp>
        <p:nvSpPr>
          <p:cNvPr id="9" name="Rectangle 8">
            <a:extLst>
              <a:ext uri="{FF2B5EF4-FFF2-40B4-BE49-F238E27FC236}">
                <a16:creationId xmlns:a16="http://schemas.microsoft.com/office/drawing/2014/main" id="{7DAD040C-616D-4D67-9057-72A56367731A}"/>
              </a:ext>
            </a:extLst>
          </p:cNvPr>
          <p:cNvSpPr/>
          <p:nvPr/>
        </p:nvSpPr>
        <p:spPr>
          <a:xfrm>
            <a:off x="0" y="6364684"/>
            <a:ext cx="12192000" cy="520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Content Placeholder 6">
            <a:extLst>
              <a:ext uri="{FF2B5EF4-FFF2-40B4-BE49-F238E27FC236}">
                <a16:creationId xmlns:a16="http://schemas.microsoft.com/office/drawing/2014/main" id="{4BF8778E-81D2-4B91-9DA4-9C551FF9D6C3}"/>
              </a:ext>
            </a:extLst>
          </p:cNvPr>
          <p:cNvSpPr txBox="1">
            <a:spLocks/>
          </p:cNvSpPr>
          <p:nvPr/>
        </p:nvSpPr>
        <p:spPr bwMode="auto">
          <a:xfrm>
            <a:off x="838201" y="3068960"/>
            <a:ext cx="10515599" cy="26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b="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b="0">
                <a:solidFill>
                  <a:schemeClr val="tx1"/>
                </a:solidFill>
                <a:latin typeface="+mn-lt"/>
                <a:ea typeface="+mn-ea"/>
                <a:cs typeface="+mn-cs"/>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a:lstStyle>
          <a:p>
            <a:pPr eaLnBrk="1" hangingPunct="1">
              <a:spcBef>
                <a:spcPts val="1800"/>
              </a:spcBef>
            </a:pPr>
            <a:r>
              <a:rPr lang="en-US" altLang="en-US" sz="1600" kern="0" dirty="0">
                <a:latin typeface="Arial Nova Cond" panose="020B0506020202020204" pitchFamily="34" charset="0"/>
              </a:rPr>
              <a:t>For medical institution internal education or training (i.e. grand rounds, medical college/classroom education, etc.), kindly consider and implement the following:</a:t>
            </a:r>
          </a:p>
          <a:p>
            <a:pPr lvl="1" eaLnBrk="1" hangingPunct="1"/>
            <a:r>
              <a:rPr lang="en-US" altLang="en-US" sz="1200" kern="0" dirty="0">
                <a:latin typeface="Arial Nova Cond" panose="020B0506020202020204" pitchFamily="34" charset="0"/>
              </a:rPr>
              <a:t>Include the citation for the Canadian Journal of Cardiology</a:t>
            </a:r>
          </a:p>
          <a:p>
            <a:pPr lvl="1" eaLnBrk="1" hangingPunct="1"/>
            <a:r>
              <a:rPr lang="en-US" altLang="en-US" sz="1200" kern="0" dirty="0">
                <a:latin typeface="Arial Nova Cond" panose="020B0506020202020204" pitchFamily="34" charset="0"/>
              </a:rPr>
              <a:t>Add ‘Reproduced with permission from the Canadian Cardiovascular Society. [insert year].’</a:t>
            </a:r>
          </a:p>
          <a:p>
            <a:pPr lvl="1" eaLnBrk="1" hangingPunct="1"/>
            <a:r>
              <a:rPr lang="en-US" altLang="en-US" sz="1200" kern="0" dirty="0">
                <a:latin typeface="Arial Nova Cond" panose="020B0506020202020204" pitchFamily="34" charset="0"/>
              </a:rPr>
              <a:t>Avoid use of CCS logos or trademarks on slides, tools or publications that are not the property of the CCS</a:t>
            </a:r>
          </a:p>
          <a:p>
            <a:pPr lvl="1" eaLnBrk="1" hangingPunct="1"/>
            <a:r>
              <a:rPr lang="en-US" altLang="en-US" sz="1200" kern="0" dirty="0">
                <a:latin typeface="Arial Nova Cond" panose="020B0506020202020204" pitchFamily="34" charset="0"/>
              </a:rPr>
              <a:t>Do not modify the slide content and, the layout and CCS branding on the Guideline-related slides</a:t>
            </a:r>
          </a:p>
          <a:p>
            <a:pPr lvl="1" eaLnBrk="1" hangingPunct="1"/>
            <a:r>
              <a:rPr lang="en-US" altLang="en-US" sz="1200" kern="0" dirty="0">
                <a:latin typeface="Arial Nova Cond" panose="020B0506020202020204" pitchFamily="34" charset="0"/>
              </a:rPr>
              <a:t>Guideline recommendations must be reproduced exactly as published </a:t>
            </a:r>
          </a:p>
          <a:p>
            <a:pPr eaLnBrk="1" hangingPunct="1">
              <a:spcBef>
                <a:spcPts val="1800"/>
              </a:spcBef>
            </a:pPr>
            <a:r>
              <a:rPr lang="en-US" altLang="en-US" sz="1600" kern="0" dirty="0">
                <a:latin typeface="Arial Nova Cond" panose="020B0506020202020204" pitchFamily="34" charset="0"/>
              </a:rPr>
              <a:t>For an industry supported or involved program, permissions are required:</a:t>
            </a:r>
          </a:p>
          <a:p>
            <a:pPr lvl="1" eaLnBrk="1" hangingPunct="1"/>
            <a:r>
              <a:rPr lang="en-US" altLang="en-US" sz="1200" kern="0" dirty="0">
                <a:latin typeface="Arial Nova Cond" panose="020B0506020202020204" pitchFamily="34" charset="0"/>
              </a:rPr>
              <a:t>If content is published in the Canadian Journal of Cardiology, permissions must be sought through our publisher Elsevier (www.onlinecjc.com)</a:t>
            </a:r>
          </a:p>
          <a:p>
            <a:pPr lvl="1" eaLnBrk="1" hangingPunct="1"/>
            <a:r>
              <a:rPr lang="en-US" altLang="en-US" sz="1200" kern="0" dirty="0">
                <a:latin typeface="Arial Nova Cond" panose="020B0506020202020204" pitchFamily="34" charset="0"/>
              </a:rPr>
              <a:t>If content is property of the CCS, contact </a:t>
            </a:r>
            <a:r>
              <a:rPr lang="en-US" altLang="en-US" sz="1200" kern="0" dirty="0">
                <a:latin typeface="Arial Nova Cond" panose="020B0506020202020204" pitchFamily="34" charset="0"/>
                <a:hlinkClick r:id="rId3"/>
              </a:rPr>
              <a:t>guidelines@ccs.ca</a:t>
            </a:r>
            <a:r>
              <a:rPr lang="en-US" altLang="en-US" sz="1200" kern="0" dirty="0">
                <a:latin typeface="Arial Nova Cond" panose="020B0506020202020204" pitchFamily="34" charset="0"/>
              </a:rPr>
              <a:t>   </a:t>
            </a:r>
          </a:p>
        </p:txBody>
      </p:sp>
    </p:spTree>
    <p:extLst>
      <p:ext uri="{BB962C8B-B14F-4D97-AF65-F5344CB8AC3E}">
        <p14:creationId xmlns:p14="http://schemas.microsoft.com/office/powerpoint/2010/main" val="1176158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FD7C-C828-4801-A8DF-DCE1ECF9D0A4}"/>
              </a:ext>
            </a:extLst>
          </p:cNvPr>
          <p:cNvSpPr>
            <a:spLocks noGrp="1"/>
          </p:cNvSpPr>
          <p:nvPr>
            <p:ph type="title"/>
          </p:nvPr>
        </p:nvSpPr>
        <p:spPr/>
        <p:txBody>
          <a:bodyPr/>
          <a:lstStyle/>
          <a:p>
            <a:r>
              <a:rPr lang="en-US" dirty="0">
                <a:solidFill>
                  <a:srgbClr val="6FAAAF"/>
                </a:solidFill>
              </a:rPr>
              <a:t>CHADS-65</a:t>
            </a:r>
          </a:p>
        </p:txBody>
      </p:sp>
      <p:pic>
        <p:nvPicPr>
          <p:cNvPr id="4" name="Picture 3">
            <a:extLst>
              <a:ext uri="{FF2B5EF4-FFF2-40B4-BE49-F238E27FC236}">
                <a16:creationId xmlns:a16="http://schemas.microsoft.com/office/drawing/2014/main" id="{94331376-8C7D-43A7-8882-220CE2E31C37}"/>
              </a:ext>
            </a:extLst>
          </p:cNvPr>
          <p:cNvPicPr>
            <a:picLocks noChangeAspect="1"/>
          </p:cNvPicPr>
          <p:nvPr/>
        </p:nvPicPr>
        <p:blipFill rotWithShape="1">
          <a:blip r:embed="rId3">
            <a:extLst>
              <a:ext uri="{28A0092B-C50C-407E-A947-70E740481C1C}">
                <a14:useLocalDpi xmlns:a14="http://schemas.microsoft.com/office/drawing/2010/main"/>
              </a:ext>
            </a:extLst>
          </a:blip>
          <a:srcRect r="41822" b="51991"/>
          <a:stretch/>
        </p:blipFill>
        <p:spPr>
          <a:xfrm>
            <a:off x="708241" y="1268760"/>
            <a:ext cx="4810975" cy="4692179"/>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B6F7E7DD-4EB8-48B1-B01F-C029C5F4F39A}"/>
                  </a:ext>
                </a:extLst>
              </p14:cNvPr>
              <p14:cNvContentPartPr/>
              <p14:nvPr/>
            </p14:nvContentPartPr>
            <p14:xfrm>
              <a:off x="3431704" y="1828624"/>
              <a:ext cx="1337040" cy="16200"/>
            </p14:xfrm>
          </p:contentPart>
        </mc:Choice>
        <mc:Fallback xmlns="">
          <p:pic>
            <p:nvPicPr>
              <p:cNvPr id="5" name="Ink 4">
                <a:extLst>
                  <a:ext uri="{FF2B5EF4-FFF2-40B4-BE49-F238E27FC236}">
                    <a16:creationId xmlns:a16="http://schemas.microsoft.com/office/drawing/2014/main" id="{B6F7E7DD-4EB8-48B1-B01F-C029C5F4F39A}"/>
                  </a:ext>
                </a:extLst>
              </p:cNvPr>
              <p:cNvPicPr/>
              <p:nvPr/>
            </p:nvPicPr>
            <p:blipFill>
              <a:blip r:embed="rId5"/>
              <a:stretch>
                <a:fillRect/>
              </a:stretch>
            </p:blipFill>
            <p:spPr>
              <a:xfrm>
                <a:off x="3377704" y="1720984"/>
                <a:ext cx="1444680" cy="231840"/>
              </a:xfrm>
              <a:prstGeom prst="rect">
                <a:avLst/>
              </a:prstGeom>
            </p:spPr>
          </p:pic>
        </mc:Fallback>
      </mc:AlternateContent>
      <p:graphicFrame>
        <p:nvGraphicFramePr>
          <p:cNvPr id="6" name="Table 5">
            <a:extLst>
              <a:ext uri="{FF2B5EF4-FFF2-40B4-BE49-F238E27FC236}">
                <a16:creationId xmlns:a16="http://schemas.microsoft.com/office/drawing/2014/main" id="{C532EE84-9EBB-484B-9DCC-B04DD44776F9}"/>
              </a:ext>
            </a:extLst>
          </p:cNvPr>
          <p:cNvGraphicFramePr>
            <a:graphicFrameLocks noGrp="1"/>
          </p:cNvGraphicFramePr>
          <p:nvPr>
            <p:extLst>
              <p:ext uri="{D42A27DB-BD31-4B8C-83A1-F6EECF244321}">
                <p14:modId xmlns:p14="http://schemas.microsoft.com/office/powerpoint/2010/main" val="1751098430"/>
              </p:ext>
            </p:extLst>
          </p:nvPr>
        </p:nvGraphicFramePr>
        <p:xfrm>
          <a:off x="5820809" y="1340766"/>
          <a:ext cx="5747799" cy="4459754"/>
        </p:xfrm>
        <a:graphic>
          <a:graphicData uri="http://schemas.openxmlformats.org/drawingml/2006/table">
            <a:tbl>
              <a:tblPr firstRow="1" bandRow="1">
                <a:tableStyleId>{5C22544A-7EE6-4342-B048-85BDC9FD1C3A}</a:tableStyleId>
              </a:tblPr>
              <a:tblGrid>
                <a:gridCol w="1486500">
                  <a:extLst>
                    <a:ext uri="{9D8B030D-6E8A-4147-A177-3AD203B41FA5}">
                      <a16:colId xmlns:a16="http://schemas.microsoft.com/office/drawing/2014/main" val="2254740515"/>
                    </a:ext>
                  </a:extLst>
                </a:gridCol>
                <a:gridCol w="4261299">
                  <a:extLst>
                    <a:ext uri="{9D8B030D-6E8A-4147-A177-3AD203B41FA5}">
                      <a16:colId xmlns:a16="http://schemas.microsoft.com/office/drawing/2014/main" val="1333760699"/>
                    </a:ext>
                  </a:extLst>
                </a:gridCol>
              </a:tblGrid>
              <a:tr h="347671">
                <a:tc>
                  <a:txBody>
                    <a:bodyPr/>
                    <a:lstStyle/>
                    <a:p>
                      <a:r>
                        <a:rPr lang="en-US" sz="1600" dirty="0">
                          <a:latin typeface="Arial Nova Cond" panose="020B0506020202020204" pitchFamily="34" charset="0"/>
                          <a:cs typeface="Arial" panose="020B0604020202020204" pitchFamily="34" charset="0"/>
                        </a:rPr>
                        <a:t>Factor</a:t>
                      </a:r>
                    </a:p>
                  </a:txBody>
                  <a:tcPr>
                    <a:solidFill>
                      <a:srgbClr val="FF0000"/>
                    </a:solidFill>
                  </a:tcPr>
                </a:tc>
                <a:tc>
                  <a:txBody>
                    <a:bodyPr/>
                    <a:lstStyle/>
                    <a:p>
                      <a:r>
                        <a:rPr lang="en-US" sz="1600" dirty="0">
                          <a:latin typeface="Arial Nova Cond" panose="020B0506020202020204" pitchFamily="34" charset="0"/>
                          <a:cs typeface="Arial" panose="020B0604020202020204" pitchFamily="34" charset="0"/>
                        </a:rPr>
                        <a:t>Definition</a:t>
                      </a:r>
                    </a:p>
                  </a:txBody>
                  <a:tcPr>
                    <a:solidFill>
                      <a:srgbClr val="FF0000"/>
                    </a:solidFill>
                  </a:tcPr>
                </a:tc>
                <a:extLst>
                  <a:ext uri="{0D108BD9-81ED-4DB2-BD59-A6C34878D82A}">
                    <a16:rowId xmlns:a16="http://schemas.microsoft.com/office/drawing/2014/main" val="1686307534"/>
                  </a:ext>
                </a:extLst>
              </a:tr>
              <a:tr h="618846">
                <a:tc>
                  <a:txBody>
                    <a:bodyPr/>
                    <a:lstStyle/>
                    <a:p>
                      <a:r>
                        <a:rPr lang="en-US" sz="1600" dirty="0">
                          <a:latin typeface="Arial Nova Cond" panose="020B0506020202020204" pitchFamily="34" charset="0"/>
                          <a:cs typeface="Arial" panose="020B0604020202020204" pitchFamily="34" charset="0"/>
                        </a:rPr>
                        <a:t>Congestive heart failure</a:t>
                      </a:r>
                    </a:p>
                  </a:txBody>
                  <a:tcPr>
                    <a:solidFill>
                      <a:schemeClr val="bg1">
                        <a:lumMod val="85000"/>
                      </a:schemeClr>
                    </a:solidFill>
                  </a:tcPr>
                </a:tc>
                <a:tc>
                  <a:txBody>
                    <a:bodyPr/>
                    <a:lstStyle/>
                    <a:p>
                      <a:r>
                        <a:rPr lang="en-US" sz="1600" dirty="0">
                          <a:latin typeface="Arial Nova Cond" panose="020B0506020202020204" pitchFamily="34" charset="0"/>
                          <a:cs typeface="Arial" panose="020B0604020202020204" pitchFamily="34" charset="0"/>
                        </a:rPr>
                        <a:t>Signs and symptoms of HF with reduced EF</a:t>
                      </a:r>
                    </a:p>
                    <a:p>
                      <a:r>
                        <a:rPr lang="en-US" sz="1600" dirty="0">
                          <a:latin typeface="Arial Nova Cond" panose="020B0506020202020204" pitchFamily="34" charset="0"/>
                          <a:cs typeface="Arial" panose="020B0604020202020204" pitchFamily="34" charset="0"/>
                        </a:rPr>
                        <a:t>Recent decompensated HF of any EF</a:t>
                      </a:r>
                    </a:p>
                  </a:txBody>
                  <a:tcPr>
                    <a:solidFill>
                      <a:schemeClr val="bg1">
                        <a:lumMod val="85000"/>
                      </a:schemeClr>
                    </a:solidFill>
                  </a:tcPr>
                </a:tc>
                <a:extLst>
                  <a:ext uri="{0D108BD9-81ED-4DB2-BD59-A6C34878D82A}">
                    <a16:rowId xmlns:a16="http://schemas.microsoft.com/office/drawing/2014/main" val="2799397750"/>
                  </a:ext>
                </a:extLst>
              </a:tr>
              <a:tr h="577737">
                <a:tc>
                  <a:txBody>
                    <a:bodyPr/>
                    <a:lstStyle/>
                    <a:p>
                      <a:r>
                        <a:rPr lang="en-US" sz="1600" dirty="0">
                          <a:latin typeface="Arial Nova Cond" panose="020B0506020202020204" pitchFamily="34" charset="0"/>
                          <a:cs typeface="Arial" panose="020B0604020202020204" pitchFamily="34" charset="0"/>
                        </a:rPr>
                        <a:t>Hypertension</a:t>
                      </a:r>
                    </a:p>
                  </a:txBody>
                  <a:tcPr>
                    <a:noFill/>
                  </a:tcPr>
                </a:tc>
                <a:tc>
                  <a:txBody>
                    <a:bodyPr/>
                    <a:lstStyle/>
                    <a:p>
                      <a:r>
                        <a:rPr lang="en-US" sz="1600" dirty="0">
                          <a:latin typeface="Arial Nova Cond" panose="020B0506020202020204" pitchFamily="34" charset="0"/>
                          <a:cs typeface="Arial" panose="020B0604020202020204" pitchFamily="34" charset="0"/>
                        </a:rPr>
                        <a:t>SBP&gt;140 and/or DBP&gt;90 mm Hg on at least 2 occasions, or on antihypertensive treatment</a:t>
                      </a:r>
                    </a:p>
                  </a:txBody>
                  <a:tcPr>
                    <a:noFill/>
                  </a:tcPr>
                </a:tc>
                <a:extLst>
                  <a:ext uri="{0D108BD9-81ED-4DB2-BD59-A6C34878D82A}">
                    <a16:rowId xmlns:a16="http://schemas.microsoft.com/office/drawing/2014/main" val="978290583"/>
                  </a:ext>
                </a:extLst>
              </a:tr>
              <a:tr h="445237">
                <a:tc>
                  <a:txBody>
                    <a:bodyPr/>
                    <a:lstStyle/>
                    <a:p>
                      <a:r>
                        <a:rPr lang="en-US" sz="1600" dirty="0">
                          <a:latin typeface="Arial Nova Cond" panose="020B0506020202020204" pitchFamily="34" charset="0"/>
                          <a:cs typeface="Arial" panose="020B0604020202020204" pitchFamily="34" charset="0"/>
                        </a:rPr>
                        <a:t>Age 65</a:t>
                      </a:r>
                    </a:p>
                  </a:txBody>
                  <a:tcPr>
                    <a:solidFill>
                      <a:schemeClr val="bg1">
                        <a:lumMod val="85000"/>
                      </a:schemeClr>
                    </a:solidFill>
                  </a:tcPr>
                </a:tc>
                <a:tc>
                  <a:txBody>
                    <a:bodyPr/>
                    <a:lstStyle/>
                    <a:p>
                      <a:r>
                        <a:rPr lang="en-US" sz="1600" dirty="0">
                          <a:latin typeface="Arial Nova Cond" panose="020B0506020202020204" pitchFamily="34" charset="0"/>
                          <a:cs typeface="Arial" panose="020B0604020202020204" pitchFamily="34" charset="0"/>
                        </a:rPr>
                        <a:t>Age ≥ 65 years</a:t>
                      </a:r>
                    </a:p>
                  </a:txBody>
                  <a:tcPr>
                    <a:solidFill>
                      <a:schemeClr val="bg1">
                        <a:lumMod val="85000"/>
                      </a:schemeClr>
                    </a:solidFill>
                  </a:tcPr>
                </a:tc>
                <a:extLst>
                  <a:ext uri="{0D108BD9-81ED-4DB2-BD59-A6C34878D82A}">
                    <a16:rowId xmlns:a16="http://schemas.microsoft.com/office/drawing/2014/main" val="3003309049"/>
                  </a:ext>
                </a:extLst>
              </a:tr>
              <a:tr h="577737">
                <a:tc>
                  <a:txBody>
                    <a:bodyPr/>
                    <a:lstStyle/>
                    <a:p>
                      <a:r>
                        <a:rPr lang="en-US" sz="1600" dirty="0">
                          <a:latin typeface="Arial Nova Cond" panose="020B0506020202020204" pitchFamily="34" charset="0"/>
                          <a:cs typeface="Arial" panose="020B0604020202020204" pitchFamily="34" charset="0"/>
                        </a:rPr>
                        <a:t>Diabetes mellitus</a:t>
                      </a:r>
                    </a:p>
                  </a:txBody>
                  <a:tcPr>
                    <a:noFill/>
                  </a:tcPr>
                </a:tc>
                <a:tc>
                  <a:txBody>
                    <a:bodyPr/>
                    <a:lstStyle/>
                    <a:p>
                      <a:r>
                        <a:rPr lang="en-US" sz="1600" dirty="0">
                          <a:latin typeface="Arial Nova Cond" panose="020B0506020202020204" pitchFamily="34" charset="0"/>
                          <a:cs typeface="Arial" panose="020B0604020202020204" pitchFamily="34" charset="0"/>
                        </a:rPr>
                        <a:t>Fasting glucose ≥7 mmol/L, or treatment with oral hypoglycemic agents and/or insulin</a:t>
                      </a:r>
                    </a:p>
                  </a:txBody>
                  <a:tcPr>
                    <a:noFill/>
                  </a:tcPr>
                </a:tc>
                <a:extLst>
                  <a:ext uri="{0D108BD9-81ED-4DB2-BD59-A6C34878D82A}">
                    <a16:rowId xmlns:a16="http://schemas.microsoft.com/office/drawing/2014/main" val="1988380288"/>
                  </a:ext>
                </a:extLst>
              </a:tr>
              <a:tr h="1247525">
                <a:tc>
                  <a:txBody>
                    <a:bodyPr/>
                    <a:lstStyle/>
                    <a:p>
                      <a:r>
                        <a:rPr lang="en-US" sz="1600" dirty="0">
                          <a:latin typeface="Arial Nova Cond" panose="020B0506020202020204" pitchFamily="34" charset="0"/>
                          <a:cs typeface="Arial" panose="020B0604020202020204" pitchFamily="34" charset="0"/>
                        </a:rPr>
                        <a:t>Stroke or TIA or peripheral embolism</a:t>
                      </a:r>
                    </a:p>
                  </a:txBody>
                  <a:tcPr>
                    <a:solidFill>
                      <a:schemeClr val="bg1">
                        <a:lumMod val="85000"/>
                      </a:schemeClr>
                    </a:solidFill>
                  </a:tcPr>
                </a:tc>
                <a:tc>
                  <a:txBody>
                    <a:bodyPr/>
                    <a:lstStyle/>
                    <a:p>
                      <a:r>
                        <a:rPr lang="en-US" sz="1600" dirty="0">
                          <a:latin typeface="Arial Nova Cond" panose="020B0506020202020204" pitchFamily="34" charset="0"/>
                          <a:cs typeface="Arial" panose="020B0604020202020204" pitchFamily="34" charset="0"/>
                        </a:rPr>
                        <a:t>Ischemic stroke: focal neurological deficit &gt;24 h</a:t>
                      </a:r>
                    </a:p>
                    <a:p>
                      <a:r>
                        <a:rPr lang="en-US" sz="1600" dirty="0">
                          <a:latin typeface="Arial Nova Cond" panose="020B0506020202020204" pitchFamily="34" charset="0"/>
                          <a:cs typeface="Arial" panose="020B0604020202020204" pitchFamily="34" charset="0"/>
                        </a:rPr>
                        <a:t>TIA: focal neurological deficit &lt;24 h</a:t>
                      </a:r>
                    </a:p>
                    <a:p>
                      <a:r>
                        <a:rPr lang="en-US" sz="1600" dirty="0">
                          <a:latin typeface="Arial Nova Cond" panose="020B0506020202020204" pitchFamily="34" charset="0"/>
                          <a:cs typeface="Arial" panose="020B0604020202020204" pitchFamily="34" charset="0"/>
                        </a:rPr>
                        <a:t>Peripheral embolism: thromboembolism outside brain, heart, eyes, and lungs; or pulmonary embolism</a:t>
                      </a:r>
                    </a:p>
                  </a:txBody>
                  <a:tcPr>
                    <a:solidFill>
                      <a:schemeClr val="bg1">
                        <a:lumMod val="85000"/>
                      </a:schemeClr>
                    </a:solidFill>
                  </a:tcPr>
                </a:tc>
                <a:extLst>
                  <a:ext uri="{0D108BD9-81ED-4DB2-BD59-A6C34878D82A}">
                    <a16:rowId xmlns:a16="http://schemas.microsoft.com/office/drawing/2014/main" val="3180311148"/>
                  </a:ext>
                </a:extLst>
              </a:tr>
              <a:tr h="577737">
                <a:tc>
                  <a:txBody>
                    <a:bodyPr/>
                    <a:lstStyle/>
                    <a:p>
                      <a:r>
                        <a:rPr lang="en-US" sz="1600" dirty="0">
                          <a:latin typeface="Arial Nova Cond" panose="020B0506020202020204" pitchFamily="34" charset="0"/>
                          <a:cs typeface="Arial" panose="020B0604020202020204" pitchFamily="34" charset="0"/>
                        </a:rPr>
                        <a:t>Vascular disease</a:t>
                      </a:r>
                    </a:p>
                  </a:txBody>
                  <a:tcPr>
                    <a:noFill/>
                  </a:tcPr>
                </a:tc>
                <a:tc>
                  <a:txBody>
                    <a:bodyPr/>
                    <a:lstStyle/>
                    <a:p>
                      <a:r>
                        <a:rPr lang="en-US" sz="1600" dirty="0">
                          <a:latin typeface="Arial Nova Cond" panose="020B0506020202020204" pitchFamily="34" charset="0"/>
                          <a:cs typeface="Arial" panose="020B0604020202020204" pitchFamily="34" charset="0"/>
                        </a:rPr>
                        <a:t>Coronary artery disease, peripheral artery disease, or aortic plaque</a:t>
                      </a:r>
                    </a:p>
                  </a:txBody>
                  <a:tcPr>
                    <a:noFill/>
                  </a:tcPr>
                </a:tc>
                <a:extLst>
                  <a:ext uri="{0D108BD9-81ED-4DB2-BD59-A6C34878D82A}">
                    <a16:rowId xmlns:a16="http://schemas.microsoft.com/office/drawing/2014/main" val="4179203024"/>
                  </a:ext>
                </a:extLst>
              </a:tr>
            </a:tbl>
          </a:graphicData>
        </a:graphic>
      </p:graphicFrame>
    </p:spTree>
    <p:extLst>
      <p:ext uri="{BB962C8B-B14F-4D97-AF65-F5344CB8AC3E}">
        <p14:creationId xmlns:p14="http://schemas.microsoft.com/office/powerpoint/2010/main" val="321571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44002-499A-4015-B23B-B2E600E26DDF}"/>
              </a:ext>
            </a:extLst>
          </p:cNvPr>
          <p:cNvSpPr>
            <a:spLocks noGrp="1"/>
          </p:cNvSpPr>
          <p:nvPr>
            <p:ph type="title"/>
          </p:nvPr>
        </p:nvSpPr>
        <p:spPr/>
        <p:txBody>
          <a:bodyPr/>
          <a:lstStyle/>
          <a:p>
            <a:r>
              <a:rPr lang="en-US" dirty="0">
                <a:solidFill>
                  <a:srgbClr val="6FAAAF"/>
                </a:solidFill>
              </a:rPr>
              <a:t>Special valve considerations in patients with AF</a:t>
            </a:r>
          </a:p>
        </p:txBody>
      </p:sp>
      <p:sp>
        <p:nvSpPr>
          <p:cNvPr id="3" name="Content Placeholder 2">
            <a:extLst>
              <a:ext uri="{FF2B5EF4-FFF2-40B4-BE49-F238E27FC236}">
                <a16:creationId xmlns:a16="http://schemas.microsoft.com/office/drawing/2014/main" id="{7390A11B-84F7-4F8D-97A7-0805271A027E}"/>
              </a:ext>
            </a:extLst>
          </p:cNvPr>
          <p:cNvSpPr>
            <a:spLocks noGrp="1"/>
          </p:cNvSpPr>
          <p:nvPr>
            <p:ph idx="1"/>
          </p:nvPr>
        </p:nvSpPr>
        <p:spPr/>
        <p:txBody>
          <a:bodyPr>
            <a:normAutofit fontScale="92500" lnSpcReduction="10000"/>
          </a:bodyPr>
          <a:lstStyle/>
          <a:p>
            <a:pPr marL="0" indent="0">
              <a:spcAft>
                <a:spcPts val="600"/>
              </a:spcAft>
              <a:buNone/>
            </a:pPr>
            <a:r>
              <a:rPr lang="en-US" b="1" dirty="0"/>
              <a:t>Mechanical Valves: warfarin</a:t>
            </a:r>
          </a:p>
          <a:p>
            <a:pPr lvl="1">
              <a:spcAft>
                <a:spcPts val="600"/>
              </a:spcAft>
            </a:pPr>
            <a:r>
              <a:rPr lang="en-US" dirty="0"/>
              <a:t>RE-ALIGN (Dabigatran versus warfarin in AF patients with mechanical valves): higher thromboembolic and bleeding events with </a:t>
            </a:r>
            <a:r>
              <a:rPr lang="en-US" dirty="0" err="1"/>
              <a:t>Dabigratran</a:t>
            </a:r>
            <a:r>
              <a:rPr lang="en-US" dirty="0"/>
              <a:t>.</a:t>
            </a:r>
          </a:p>
          <a:p>
            <a:pPr marL="0" indent="0">
              <a:spcAft>
                <a:spcPts val="600"/>
              </a:spcAft>
              <a:buNone/>
            </a:pPr>
            <a:r>
              <a:rPr lang="en-US" b="1" dirty="0"/>
              <a:t>Moderate/severe mitral stenosis (rheumatic, non-rheumatic): warfarin</a:t>
            </a:r>
          </a:p>
          <a:p>
            <a:pPr lvl="1">
              <a:spcAft>
                <a:spcPts val="600"/>
              </a:spcAft>
            </a:pPr>
            <a:r>
              <a:rPr lang="en-US" dirty="0"/>
              <a:t>No randomized trials; 4- to 15-fold decrease in the incidence of embolic events with warfarin. Severe mitral valve disease was excluded from key DOAC trials; by default, warfarin remains the standard of care in this group.</a:t>
            </a:r>
          </a:p>
          <a:p>
            <a:pPr lvl="1">
              <a:spcAft>
                <a:spcPts val="600"/>
              </a:spcAft>
            </a:pPr>
            <a:r>
              <a:rPr lang="en-US" dirty="0"/>
              <a:t>INVICTUS: Ongoing trial of rivaroxaban versus warfarin in these patients.</a:t>
            </a:r>
          </a:p>
          <a:p>
            <a:pPr marL="0" indent="0">
              <a:spcAft>
                <a:spcPts val="600"/>
              </a:spcAft>
              <a:buNone/>
            </a:pPr>
            <a:r>
              <a:rPr lang="en-US" b="1" dirty="0"/>
              <a:t>Bioprosthetic Valves: DOAC</a:t>
            </a:r>
          </a:p>
          <a:p>
            <a:pPr lvl="1">
              <a:spcAft>
                <a:spcPts val="600"/>
              </a:spcAft>
            </a:pPr>
            <a:r>
              <a:rPr lang="en-US" dirty="0"/>
              <a:t>RIVER (bioprosthetic mitral valve): Rivaroxaban was noninferior to warfarin with respect to the mean time until the primary outcome (death, major cardiovascular events, or major bleeding at 12 months).</a:t>
            </a:r>
          </a:p>
          <a:p>
            <a:endParaRPr lang="en-US" dirty="0"/>
          </a:p>
        </p:txBody>
      </p:sp>
    </p:spTree>
    <p:extLst>
      <p:ext uri="{BB962C8B-B14F-4D97-AF65-F5344CB8AC3E}">
        <p14:creationId xmlns:p14="http://schemas.microsoft.com/office/powerpoint/2010/main" val="1443290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B43C-CD1A-4006-89C0-6A5C67669483}"/>
              </a:ext>
            </a:extLst>
          </p:cNvPr>
          <p:cNvSpPr>
            <a:spLocks noGrp="1"/>
          </p:cNvSpPr>
          <p:nvPr>
            <p:ph type="title"/>
          </p:nvPr>
        </p:nvSpPr>
        <p:spPr/>
        <p:txBody>
          <a:bodyPr/>
          <a:lstStyle/>
          <a:p>
            <a:r>
              <a:rPr lang="en-US" dirty="0">
                <a:solidFill>
                  <a:srgbClr val="6FAAAF"/>
                </a:solidFill>
              </a:rPr>
              <a:t>HAS-BLED bleeding risk score and risk mitigation</a:t>
            </a:r>
          </a:p>
        </p:txBody>
      </p:sp>
      <p:graphicFrame>
        <p:nvGraphicFramePr>
          <p:cNvPr id="4" name="Content Placeholder 7">
            <a:extLst>
              <a:ext uri="{FF2B5EF4-FFF2-40B4-BE49-F238E27FC236}">
                <a16:creationId xmlns:a16="http://schemas.microsoft.com/office/drawing/2014/main" id="{E3D70F8C-5436-4D3E-B547-58BEE008F273}"/>
              </a:ext>
            </a:extLst>
          </p:cNvPr>
          <p:cNvGraphicFramePr>
            <a:graphicFrameLocks/>
          </p:cNvGraphicFramePr>
          <p:nvPr>
            <p:extLst>
              <p:ext uri="{D42A27DB-BD31-4B8C-83A1-F6EECF244321}">
                <p14:modId xmlns:p14="http://schemas.microsoft.com/office/powerpoint/2010/main" val="3669984331"/>
              </p:ext>
            </p:extLst>
          </p:nvPr>
        </p:nvGraphicFramePr>
        <p:xfrm>
          <a:off x="728565" y="1484783"/>
          <a:ext cx="5183783" cy="4549959"/>
        </p:xfrm>
        <a:graphic>
          <a:graphicData uri="http://schemas.openxmlformats.org/drawingml/2006/table">
            <a:tbl>
              <a:tblPr firstRow="1" bandRow="1">
                <a:tableStyleId>{FABFCF23-3B69-468F-B69F-88F6DE6A72F2}</a:tableStyleId>
              </a:tblPr>
              <a:tblGrid>
                <a:gridCol w="4106469">
                  <a:extLst>
                    <a:ext uri="{9D8B030D-6E8A-4147-A177-3AD203B41FA5}">
                      <a16:colId xmlns:a16="http://schemas.microsoft.com/office/drawing/2014/main" val="20000"/>
                    </a:ext>
                  </a:extLst>
                </a:gridCol>
                <a:gridCol w="1077314">
                  <a:extLst>
                    <a:ext uri="{9D8B030D-6E8A-4147-A177-3AD203B41FA5}">
                      <a16:colId xmlns:a16="http://schemas.microsoft.com/office/drawing/2014/main" val="20001"/>
                    </a:ext>
                  </a:extLst>
                </a:gridCol>
              </a:tblGrid>
              <a:tr h="408780">
                <a:tc>
                  <a:txBody>
                    <a:bodyPr/>
                    <a:lstStyle/>
                    <a:p>
                      <a:r>
                        <a:rPr lang="en-US" sz="1800" dirty="0">
                          <a:solidFill>
                            <a:schemeClr val="bg1"/>
                          </a:solidFill>
                          <a:latin typeface="Arial Nova Cond" panose="020B0506020202020204" pitchFamily="34" charset="0"/>
                        </a:rPr>
                        <a:t>HAS-BLED</a:t>
                      </a:r>
                    </a:p>
                  </a:txBody>
                  <a:tcPr marL="68584" marR="68584" marT="34290" marB="34290">
                    <a:solidFill>
                      <a:srgbClr val="FF0000"/>
                    </a:solidFill>
                  </a:tcPr>
                </a:tc>
                <a:tc>
                  <a:txBody>
                    <a:bodyPr/>
                    <a:lstStyle/>
                    <a:p>
                      <a:pPr algn="ctr"/>
                      <a:r>
                        <a:rPr lang="en-US" sz="1800" dirty="0">
                          <a:solidFill>
                            <a:schemeClr val="bg1"/>
                          </a:solidFill>
                          <a:latin typeface="Arial Nova Cond" panose="020B0506020202020204" pitchFamily="34" charset="0"/>
                        </a:rPr>
                        <a:t>SCORE</a:t>
                      </a:r>
                    </a:p>
                  </a:txBody>
                  <a:tcPr marL="68584" marR="68584" marT="34290" marB="34290">
                    <a:solidFill>
                      <a:srgbClr val="FF0000"/>
                    </a:solidFill>
                  </a:tcPr>
                </a:tc>
                <a:extLst>
                  <a:ext uri="{0D108BD9-81ED-4DB2-BD59-A6C34878D82A}">
                    <a16:rowId xmlns:a16="http://schemas.microsoft.com/office/drawing/2014/main" val="10000"/>
                  </a:ext>
                </a:extLst>
              </a:tr>
              <a:tr h="453230">
                <a:tc>
                  <a:txBody>
                    <a:bodyPr/>
                    <a:lstStyle/>
                    <a:p>
                      <a:r>
                        <a:rPr lang="en-US" sz="1600" b="1" dirty="0">
                          <a:latin typeface="Arial Nova Cond" panose="020B0506020202020204" pitchFamily="34" charset="0"/>
                          <a:cs typeface="Arial" panose="020B0604020202020204" pitchFamily="34" charset="0"/>
                        </a:rPr>
                        <a:t>H</a:t>
                      </a:r>
                      <a:r>
                        <a:rPr lang="en-US" sz="1600" dirty="0">
                          <a:latin typeface="Arial Nova Cond" panose="020B0506020202020204" pitchFamily="34" charset="0"/>
                          <a:cs typeface="Arial" panose="020B0604020202020204" pitchFamily="34" charset="0"/>
                        </a:rPr>
                        <a:t>ypertension</a:t>
                      </a:r>
                      <a:r>
                        <a:rPr lang="en-US" sz="1600" baseline="0" dirty="0">
                          <a:latin typeface="Arial Nova Cond" panose="020B0506020202020204" pitchFamily="34" charset="0"/>
                          <a:cs typeface="Arial" panose="020B0604020202020204" pitchFamily="34" charset="0"/>
                        </a:rPr>
                        <a:t> (SBP&gt;160 mm Hg)</a:t>
                      </a:r>
                      <a:endParaRPr lang="en-US" sz="1600" dirty="0">
                        <a:latin typeface="Arial Nova Cond" panose="020B0506020202020204" pitchFamily="34" charset="0"/>
                        <a:cs typeface="Arial" panose="020B0604020202020204" pitchFamily="34" charset="0"/>
                      </a:endParaRPr>
                    </a:p>
                  </a:txBody>
                  <a:tcPr marL="68584" marR="68584" marT="34290" marB="34290">
                    <a:solidFill>
                      <a:schemeClr val="bg1">
                        <a:lumMod val="95000"/>
                      </a:schemeClr>
                    </a:solidFill>
                  </a:tcPr>
                </a:tc>
                <a:tc>
                  <a:txBody>
                    <a:bodyPr/>
                    <a:lstStyle/>
                    <a:p>
                      <a:pPr algn="ctr"/>
                      <a:r>
                        <a:rPr lang="en-US" sz="1800" dirty="0">
                          <a:latin typeface="Arial Nova Cond" panose="020B0506020202020204" pitchFamily="34" charset="0"/>
                        </a:rPr>
                        <a:t>1</a:t>
                      </a:r>
                    </a:p>
                  </a:txBody>
                  <a:tcPr marL="68584" marR="68584" marT="34290" marB="34290">
                    <a:solidFill>
                      <a:schemeClr val="bg1">
                        <a:lumMod val="95000"/>
                      </a:schemeClr>
                    </a:solidFill>
                  </a:tcPr>
                </a:tc>
                <a:extLst>
                  <a:ext uri="{0D108BD9-81ED-4DB2-BD59-A6C34878D82A}">
                    <a16:rowId xmlns:a16="http://schemas.microsoft.com/office/drawing/2014/main" val="10001"/>
                  </a:ext>
                </a:extLst>
              </a:tr>
              <a:tr h="941470">
                <a:tc>
                  <a:txBody>
                    <a:bodyPr/>
                    <a:lstStyle/>
                    <a:p>
                      <a:r>
                        <a:rPr lang="en-US" sz="1600" b="1" dirty="0">
                          <a:latin typeface="Arial Nova Cond" panose="020B0506020202020204" pitchFamily="34" charset="0"/>
                          <a:cs typeface="Arial" panose="020B0604020202020204" pitchFamily="34" charset="0"/>
                        </a:rPr>
                        <a:t>A</a:t>
                      </a:r>
                      <a:r>
                        <a:rPr lang="en-US" sz="1600" dirty="0">
                          <a:latin typeface="Arial Nova Cond" panose="020B0506020202020204" pitchFamily="34" charset="0"/>
                          <a:cs typeface="Arial" panose="020B0604020202020204" pitchFamily="34" charset="0"/>
                        </a:rPr>
                        <a:t>bnormal</a:t>
                      </a:r>
                      <a:r>
                        <a:rPr lang="en-US" sz="1600" baseline="0" dirty="0">
                          <a:latin typeface="Arial Nova Cond" panose="020B0506020202020204" pitchFamily="34" charset="0"/>
                          <a:cs typeface="Arial" panose="020B0604020202020204" pitchFamily="34" charset="0"/>
                        </a:rPr>
                        <a:t> renal function (Cr&gt;200 </a:t>
                      </a:r>
                      <a:r>
                        <a:rPr lang="en-US" sz="1600" baseline="0" dirty="0" err="1">
                          <a:latin typeface="Arial Nova Cond" panose="020B0506020202020204" pitchFamily="34" charset="0"/>
                          <a:cs typeface="Arial" panose="020B0604020202020204" pitchFamily="34" charset="0"/>
                        </a:rPr>
                        <a:t>umol</a:t>
                      </a:r>
                      <a:r>
                        <a:rPr lang="en-US" sz="1600" baseline="0" dirty="0">
                          <a:latin typeface="Arial Nova Cond" panose="020B0506020202020204" pitchFamily="34" charset="0"/>
                          <a:cs typeface="Arial" panose="020B0604020202020204" pitchFamily="34" charset="0"/>
                        </a:rPr>
                        <a:t>/L) or l</a:t>
                      </a:r>
                      <a:r>
                        <a:rPr lang="en-US" sz="1600" dirty="0">
                          <a:latin typeface="Arial Nova Cond" panose="020B0506020202020204" pitchFamily="34" charset="0"/>
                          <a:cs typeface="Arial" panose="020B0604020202020204" pitchFamily="34" charset="0"/>
                        </a:rPr>
                        <a:t>iver</a:t>
                      </a:r>
                      <a:r>
                        <a:rPr lang="en-US" sz="1600" baseline="0" dirty="0">
                          <a:latin typeface="Arial Nova Cond" panose="020B0506020202020204" pitchFamily="34" charset="0"/>
                          <a:cs typeface="Arial" panose="020B0604020202020204" pitchFamily="34" charset="0"/>
                        </a:rPr>
                        <a:t> function (cirrhosis, bilirubin &gt;2x upper normal, or AST/ALT/ALP &gt;3 x upper normal</a:t>
                      </a:r>
                      <a:endParaRPr lang="en-US" sz="1600" dirty="0">
                        <a:latin typeface="Arial Nova Cond" panose="020B0506020202020204" pitchFamily="34" charset="0"/>
                        <a:cs typeface="Arial" panose="020B0604020202020204" pitchFamily="34" charset="0"/>
                      </a:endParaRPr>
                    </a:p>
                  </a:txBody>
                  <a:tcPr marL="68584" marR="68584" marT="34290" marB="34290"/>
                </a:tc>
                <a:tc>
                  <a:txBody>
                    <a:bodyPr/>
                    <a:lstStyle/>
                    <a:p>
                      <a:pPr algn="ctr"/>
                      <a:r>
                        <a:rPr lang="en-US" sz="1800" dirty="0">
                          <a:latin typeface="Arial Nova Cond" panose="020B0506020202020204" pitchFamily="34" charset="0"/>
                        </a:rPr>
                        <a:t>1 </a:t>
                      </a:r>
                    </a:p>
                    <a:p>
                      <a:pPr algn="ctr"/>
                      <a:endParaRPr lang="en-US" sz="1800" dirty="0">
                        <a:latin typeface="Arial Nova Cond" panose="020B0506020202020204" pitchFamily="34" charset="0"/>
                      </a:endParaRPr>
                    </a:p>
                    <a:p>
                      <a:pPr algn="ctr"/>
                      <a:r>
                        <a:rPr lang="en-US" sz="1800" dirty="0">
                          <a:latin typeface="Arial Nova Cond" panose="020B0506020202020204" pitchFamily="34" charset="0"/>
                        </a:rPr>
                        <a:t>1</a:t>
                      </a:r>
                    </a:p>
                  </a:txBody>
                  <a:tcPr marL="68584" marR="68584" marT="34290" marB="34290"/>
                </a:tc>
                <a:extLst>
                  <a:ext uri="{0D108BD9-81ED-4DB2-BD59-A6C34878D82A}">
                    <a16:rowId xmlns:a16="http://schemas.microsoft.com/office/drawing/2014/main" val="10002"/>
                  </a:ext>
                </a:extLst>
              </a:tr>
              <a:tr h="453230">
                <a:tc>
                  <a:txBody>
                    <a:bodyPr/>
                    <a:lstStyle/>
                    <a:p>
                      <a:r>
                        <a:rPr lang="en-US" sz="1600" b="1" dirty="0">
                          <a:latin typeface="Arial Nova Cond" panose="020B0506020202020204" pitchFamily="34" charset="0"/>
                          <a:cs typeface="Arial" panose="020B0604020202020204" pitchFamily="34" charset="0"/>
                        </a:rPr>
                        <a:t>S</a:t>
                      </a:r>
                      <a:r>
                        <a:rPr lang="en-US" sz="1600" dirty="0">
                          <a:latin typeface="Arial Nova Cond" panose="020B0506020202020204" pitchFamily="34" charset="0"/>
                          <a:cs typeface="Arial" panose="020B0604020202020204" pitchFamily="34" charset="0"/>
                        </a:rPr>
                        <a:t>troke history</a:t>
                      </a:r>
                    </a:p>
                  </a:txBody>
                  <a:tcPr marL="68584" marR="68584" marT="34290" marB="34290">
                    <a:solidFill>
                      <a:schemeClr val="bg1">
                        <a:lumMod val="95000"/>
                      </a:schemeClr>
                    </a:solidFill>
                  </a:tcPr>
                </a:tc>
                <a:tc>
                  <a:txBody>
                    <a:bodyPr/>
                    <a:lstStyle/>
                    <a:p>
                      <a:pPr algn="ctr"/>
                      <a:r>
                        <a:rPr lang="en-US" sz="1800" dirty="0">
                          <a:latin typeface="Arial Nova Cond" panose="020B0506020202020204" pitchFamily="34" charset="0"/>
                        </a:rPr>
                        <a:t>1</a:t>
                      </a:r>
                    </a:p>
                  </a:txBody>
                  <a:tcPr marL="68584" marR="68584" marT="34290" marB="34290">
                    <a:solidFill>
                      <a:schemeClr val="bg1">
                        <a:lumMod val="95000"/>
                      </a:schemeClr>
                    </a:solidFill>
                  </a:tcPr>
                </a:tc>
                <a:extLst>
                  <a:ext uri="{0D108BD9-81ED-4DB2-BD59-A6C34878D82A}">
                    <a16:rowId xmlns:a16="http://schemas.microsoft.com/office/drawing/2014/main" val="10003"/>
                  </a:ext>
                </a:extLst>
              </a:tr>
              <a:tr h="513529">
                <a:tc>
                  <a:txBody>
                    <a:bodyPr/>
                    <a:lstStyle/>
                    <a:p>
                      <a:r>
                        <a:rPr lang="en-US" sz="1600" b="1" baseline="0" dirty="0">
                          <a:latin typeface="Arial Nova Cond" panose="020B0506020202020204" pitchFamily="34" charset="0"/>
                          <a:cs typeface="Arial" panose="020B0604020202020204" pitchFamily="34" charset="0"/>
                        </a:rPr>
                        <a:t>B</a:t>
                      </a:r>
                      <a:r>
                        <a:rPr lang="en-US" sz="1600" baseline="0" dirty="0">
                          <a:latin typeface="Arial Nova Cond" panose="020B0506020202020204" pitchFamily="34" charset="0"/>
                          <a:cs typeface="Arial" panose="020B0604020202020204" pitchFamily="34" charset="0"/>
                        </a:rPr>
                        <a:t>leeding (major) or tendency (prior GI bleed, PUD, prior cerebral hemorrhage)</a:t>
                      </a:r>
                      <a:endParaRPr lang="en-US" sz="1600" dirty="0">
                        <a:latin typeface="Arial Nova Cond" panose="020B0506020202020204" pitchFamily="34" charset="0"/>
                        <a:cs typeface="Arial" panose="020B0604020202020204" pitchFamily="34" charset="0"/>
                      </a:endParaRPr>
                    </a:p>
                  </a:txBody>
                  <a:tcPr marL="68584" marR="68584" marT="34290" marB="34290"/>
                </a:tc>
                <a:tc>
                  <a:txBody>
                    <a:bodyPr/>
                    <a:lstStyle/>
                    <a:p>
                      <a:pPr algn="ctr"/>
                      <a:r>
                        <a:rPr lang="en-US" sz="1800" dirty="0">
                          <a:latin typeface="Arial Nova Cond" panose="020B0506020202020204" pitchFamily="34" charset="0"/>
                        </a:rPr>
                        <a:t>1</a:t>
                      </a:r>
                    </a:p>
                  </a:txBody>
                  <a:tcPr marL="68584" marR="68584" marT="34290" marB="34290"/>
                </a:tc>
                <a:extLst>
                  <a:ext uri="{0D108BD9-81ED-4DB2-BD59-A6C34878D82A}">
                    <a16:rowId xmlns:a16="http://schemas.microsoft.com/office/drawing/2014/main" val="10004"/>
                  </a:ext>
                </a:extLst>
              </a:tr>
              <a:tr h="513529">
                <a:tc>
                  <a:txBody>
                    <a:bodyPr/>
                    <a:lstStyle/>
                    <a:p>
                      <a:r>
                        <a:rPr lang="en-US" sz="1600" b="1" dirty="0">
                          <a:latin typeface="Arial Nova Cond" panose="020B0506020202020204" pitchFamily="34" charset="0"/>
                          <a:cs typeface="Arial" panose="020B0604020202020204" pitchFamily="34" charset="0"/>
                        </a:rPr>
                        <a:t>L</a:t>
                      </a:r>
                      <a:r>
                        <a:rPr lang="en-US" sz="1600" dirty="0">
                          <a:latin typeface="Arial Nova Cond" panose="020B0506020202020204" pitchFamily="34" charset="0"/>
                          <a:cs typeface="Arial" panose="020B0604020202020204" pitchFamily="34" charset="0"/>
                        </a:rPr>
                        <a:t>abile INR (unstable INR, time</a:t>
                      </a:r>
                      <a:r>
                        <a:rPr lang="en-US" sz="1600" baseline="0" dirty="0">
                          <a:latin typeface="Arial Nova Cond" panose="020B0506020202020204" pitchFamily="34" charset="0"/>
                          <a:cs typeface="Arial" panose="020B0604020202020204" pitchFamily="34" charset="0"/>
                        </a:rPr>
                        <a:t> in therapeutic range &lt;60%)</a:t>
                      </a:r>
                      <a:endParaRPr lang="en-US" sz="1600" dirty="0">
                        <a:latin typeface="Arial Nova Cond" panose="020B0506020202020204" pitchFamily="34" charset="0"/>
                        <a:cs typeface="Arial" panose="020B0604020202020204" pitchFamily="34" charset="0"/>
                      </a:endParaRPr>
                    </a:p>
                  </a:txBody>
                  <a:tcPr marL="68584" marR="68584" marT="34290" marB="34290">
                    <a:solidFill>
                      <a:schemeClr val="bg1">
                        <a:lumMod val="95000"/>
                      </a:schemeClr>
                    </a:solidFill>
                  </a:tcPr>
                </a:tc>
                <a:tc>
                  <a:txBody>
                    <a:bodyPr/>
                    <a:lstStyle/>
                    <a:p>
                      <a:pPr algn="ctr"/>
                      <a:r>
                        <a:rPr lang="en-US" sz="1800" dirty="0">
                          <a:latin typeface="Arial Nova Cond" panose="020B0506020202020204" pitchFamily="34" charset="0"/>
                        </a:rPr>
                        <a:t>1</a:t>
                      </a:r>
                    </a:p>
                  </a:txBody>
                  <a:tcPr marL="68584" marR="68584" marT="34290" marB="34290">
                    <a:solidFill>
                      <a:schemeClr val="bg1">
                        <a:lumMod val="95000"/>
                      </a:schemeClr>
                    </a:solidFill>
                  </a:tcPr>
                </a:tc>
                <a:extLst>
                  <a:ext uri="{0D108BD9-81ED-4DB2-BD59-A6C34878D82A}">
                    <a16:rowId xmlns:a16="http://schemas.microsoft.com/office/drawing/2014/main" val="10005"/>
                  </a:ext>
                </a:extLst>
              </a:tr>
              <a:tr h="453230">
                <a:tc>
                  <a:txBody>
                    <a:bodyPr/>
                    <a:lstStyle/>
                    <a:p>
                      <a:r>
                        <a:rPr lang="en-US" sz="1600" b="1" dirty="0">
                          <a:latin typeface="Arial Nova Cond" panose="020B0506020202020204" pitchFamily="34" charset="0"/>
                          <a:cs typeface="Arial" panose="020B0604020202020204" pitchFamily="34" charset="0"/>
                        </a:rPr>
                        <a:t>E</a:t>
                      </a:r>
                      <a:r>
                        <a:rPr lang="en-US" sz="1600" b="0" dirty="0">
                          <a:latin typeface="Arial Nova Cond" panose="020B0506020202020204" pitchFamily="34" charset="0"/>
                          <a:cs typeface="Arial" panose="020B0604020202020204" pitchFamily="34" charset="0"/>
                        </a:rPr>
                        <a:t>lderly</a:t>
                      </a:r>
                      <a:r>
                        <a:rPr lang="en-US" sz="1600" b="1" dirty="0">
                          <a:latin typeface="Arial Nova Cond" panose="020B0506020202020204" pitchFamily="34" charset="0"/>
                          <a:cs typeface="Arial" panose="020B0604020202020204" pitchFamily="34" charset="0"/>
                        </a:rPr>
                        <a:t>:</a:t>
                      </a:r>
                      <a:r>
                        <a:rPr lang="en-US" sz="1600" b="1" baseline="0" dirty="0">
                          <a:latin typeface="Arial Nova Cond" panose="020B0506020202020204" pitchFamily="34" charset="0"/>
                          <a:cs typeface="Arial" panose="020B0604020202020204" pitchFamily="34" charset="0"/>
                        </a:rPr>
                        <a:t> </a:t>
                      </a:r>
                      <a:r>
                        <a:rPr lang="en-US" sz="1600" b="0" baseline="0" dirty="0">
                          <a:latin typeface="Arial Nova Cond" panose="020B0506020202020204" pitchFamily="34" charset="0"/>
                          <a:cs typeface="Arial" panose="020B0604020202020204" pitchFamily="34" charset="0"/>
                        </a:rPr>
                        <a:t>A</a:t>
                      </a:r>
                      <a:r>
                        <a:rPr lang="en-US" sz="1600" dirty="0">
                          <a:latin typeface="Arial Nova Cond" panose="020B0506020202020204" pitchFamily="34" charset="0"/>
                          <a:cs typeface="Arial" panose="020B0604020202020204" pitchFamily="34" charset="0"/>
                        </a:rPr>
                        <a:t>ge &gt;65 years</a:t>
                      </a:r>
                    </a:p>
                  </a:txBody>
                  <a:tcPr marL="68584" marR="68584" marT="34290" marB="34290"/>
                </a:tc>
                <a:tc>
                  <a:txBody>
                    <a:bodyPr/>
                    <a:lstStyle/>
                    <a:p>
                      <a:pPr algn="ctr"/>
                      <a:r>
                        <a:rPr lang="en-US" sz="1800" dirty="0">
                          <a:latin typeface="Arial Nova Cond" panose="020B0506020202020204" pitchFamily="34" charset="0"/>
                        </a:rPr>
                        <a:t>1</a:t>
                      </a:r>
                    </a:p>
                  </a:txBody>
                  <a:tcPr marL="68584" marR="68584" marT="34290" marB="34290"/>
                </a:tc>
                <a:extLst>
                  <a:ext uri="{0D108BD9-81ED-4DB2-BD59-A6C34878D82A}">
                    <a16:rowId xmlns:a16="http://schemas.microsoft.com/office/drawing/2014/main" val="10006"/>
                  </a:ext>
                </a:extLst>
              </a:tr>
              <a:tr h="727499">
                <a:tc>
                  <a:txBody>
                    <a:bodyPr/>
                    <a:lstStyle/>
                    <a:p>
                      <a:r>
                        <a:rPr lang="en-US" sz="1600" b="1" dirty="0">
                          <a:latin typeface="Arial Nova Cond" panose="020B0506020202020204" pitchFamily="34" charset="0"/>
                          <a:cs typeface="Arial" panose="020B0604020202020204" pitchFamily="34" charset="0"/>
                        </a:rPr>
                        <a:t>D</a:t>
                      </a:r>
                      <a:r>
                        <a:rPr lang="en-US" sz="1600" dirty="0">
                          <a:latin typeface="Arial Nova Cond" panose="020B0506020202020204" pitchFamily="34" charset="0"/>
                          <a:cs typeface="Arial" panose="020B0604020202020204" pitchFamily="34" charset="0"/>
                        </a:rPr>
                        <a:t>rugs (antiplatelet, NSAIDS</a:t>
                      </a:r>
                      <a:r>
                        <a:rPr lang="en-US" sz="1600" baseline="0" dirty="0">
                          <a:latin typeface="Arial Nova Cond" panose="020B0506020202020204" pitchFamily="34" charset="0"/>
                          <a:cs typeface="Arial" panose="020B0604020202020204" pitchFamily="34" charset="0"/>
                        </a:rPr>
                        <a:t>, anti-inflammatory medications, steroids</a:t>
                      </a:r>
                      <a:r>
                        <a:rPr lang="en-US" sz="1600" dirty="0">
                          <a:latin typeface="Arial Nova Cond" panose="020B0506020202020204" pitchFamily="34" charset="0"/>
                          <a:cs typeface="Arial" panose="020B0604020202020204" pitchFamily="34" charset="0"/>
                        </a:rPr>
                        <a:t>)</a:t>
                      </a:r>
                      <a:r>
                        <a:rPr lang="en-US" sz="1600" baseline="0" dirty="0">
                          <a:latin typeface="Arial Nova Cond" panose="020B0506020202020204" pitchFamily="34" charset="0"/>
                          <a:cs typeface="Arial" panose="020B0604020202020204" pitchFamily="34" charset="0"/>
                        </a:rPr>
                        <a:t>; alcohol or drug abuse</a:t>
                      </a:r>
                      <a:endParaRPr lang="en-US" sz="1600" dirty="0">
                        <a:latin typeface="Arial Nova Cond" panose="020B0506020202020204" pitchFamily="34" charset="0"/>
                        <a:cs typeface="Arial" panose="020B0604020202020204" pitchFamily="34" charset="0"/>
                      </a:endParaRPr>
                    </a:p>
                  </a:txBody>
                  <a:tcPr marL="68584" marR="68584" marT="34290" marB="34290">
                    <a:solidFill>
                      <a:schemeClr val="bg1">
                        <a:lumMod val="95000"/>
                      </a:schemeClr>
                    </a:solidFill>
                  </a:tcPr>
                </a:tc>
                <a:tc>
                  <a:txBody>
                    <a:bodyPr/>
                    <a:lstStyle/>
                    <a:p>
                      <a:pPr algn="ctr"/>
                      <a:r>
                        <a:rPr lang="en-US" sz="1800" dirty="0">
                          <a:latin typeface="Arial Nova Cond" panose="020B0506020202020204" pitchFamily="34" charset="0"/>
                        </a:rPr>
                        <a:t>1</a:t>
                      </a:r>
                    </a:p>
                  </a:txBody>
                  <a:tcPr marL="68584" marR="68584" marT="34290" marB="34290">
                    <a:solidFill>
                      <a:schemeClr val="bg1">
                        <a:lumMod val="95000"/>
                      </a:schemeClr>
                    </a:solidFill>
                  </a:tcPr>
                </a:tc>
                <a:extLst>
                  <a:ext uri="{0D108BD9-81ED-4DB2-BD59-A6C34878D82A}">
                    <a16:rowId xmlns:a16="http://schemas.microsoft.com/office/drawing/2014/main" val="10007"/>
                  </a:ext>
                </a:extLst>
              </a:tr>
            </a:tbl>
          </a:graphicData>
        </a:graphic>
      </p:graphicFrame>
      <p:grpSp>
        <p:nvGrpSpPr>
          <p:cNvPr id="5" name="Group 10">
            <a:extLst>
              <a:ext uri="{FF2B5EF4-FFF2-40B4-BE49-F238E27FC236}">
                <a16:creationId xmlns:a16="http://schemas.microsoft.com/office/drawing/2014/main" id="{E06A326D-C87C-421D-87BE-8EDAEDE8FF6C}"/>
              </a:ext>
            </a:extLst>
          </p:cNvPr>
          <p:cNvGrpSpPr>
            <a:grpSpLocks/>
          </p:cNvGrpSpPr>
          <p:nvPr/>
        </p:nvGrpSpPr>
        <p:grpSpPr bwMode="auto">
          <a:xfrm>
            <a:off x="6374063" y="1493817"/>
            <a:ext cx="4575345" cy="3389941"/>
            <a:chOff x="5453380" y="1684163"/>
            <a:chExt cx="3567114" cy="4485366"/>
          </a:xfrm>
        </p:grpSpPr>
        <p:sp>
          <p:nvSpPr>
            <p:cNvPr id="6" name="TextBox 6">
              <a:extLst>
                <a:ext uri="{FF2B5EF4-FFF2-40B4-BE49-F238E27FC236}">
                  <a16:creationId xmlns:a16="http://schemas.microsoft.com/office/drawing/2014/main" id="{9667DC59-DB34-4417-B209-0B14A74B80FC}"/>
                </a:ext>
              </a:extLst>
            </p:cNvPr>
            <p:cNvSpPr txBox="1">
              <a:spLocks noChangeArrowheads="1"/>
            </p:cNvSpPr>
            <p:nvPr/>
          </p:nvSpPr>
          <p:spPr bwMode="auto">
            <a:xfrm>
              <a:off x="6074007" y="5695347"/>
              <a:ext cx="2916561" cy="47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defTabSz="685800">
                <a:spcBef>
                  <a:spcPct val="0"/>
                </a:spcBef>
                <a:buNone/>
              </a:pPr>
              <a:r>
                <a:rPr lang="en-US" altLang="en-US" sz="1350" b="0">
                  <a:solidFill>
                    <a:srgbClr val="3B3B3B"/>
                  </a:solidFill>
                </a:rPr>
                <a:t>HASBLED Score</a:t>
              </a:r>
            </a:p>
          </p:txBody>
        </p:sp>
        <p:sp>
          <p:nvSpPr>
            <p:cNvPr id="7" name="TextBox 15">
              <a:extLst>
                <a:ext uri="{FF2B5EF4-FFF2-40B4-BE49-F238E27FC236}">
                  <a16:creationId xmlns:a16="http://schemas.microsoft.com/office/drawing/2014/main" id="{96B21D8E-0CED-496F-A866-5B3DC83E077F}"/>
                </a:ext>
              </a:extLst>
            </p:cNvPr>
            <p:cNvSpPr txBox="1">
              <a:spLocks noChangeArrowheads="1"/>
            </p:cNvSpPr>
            <p:nvPr/>
          </p:nvSpPr>
          <p:spPr bwMode="auto">
            <a:xfrm>
              <a:off x="5453380" y="5171402"/>
              <a:ext cx="551373" cy="40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defTabSz="685800">
                <a:spcBef>
                  <a:spcPct val="0"/>
                </a:spcBef>
                <a:buNone/>
              </a:pPr>
              <a:r>
                <a:rPr lang="en-US" altLang="en-US" sz="1050">
                  <a:solidFill>
                    <a:srgbClr val="3B3B3B"/>
                  </a:solidFill>
                  <a:latin typeface="Arial Narrow" panose="020B0606020202030204" pitchFamily="34" charset="0"/>
                </a:rPr>
                <a:t>0 %</a:t>
              </a:r>
            </a:p>
          </p:txBody>
        </p:sp>
        <p:sp>
          <p:nvSpPr>
            <p:cNvPr id="8" name="TextBox 16">
              <a:extLst>
                <a:ext uri="{FF2B5EF4-FFF2-40B4-BE49-F238E27FC236}">
                  <a16:creationId xmlns:a16="http://schemas.microsoft.com/office/drawing/2014/main" id="{2609E083-518C-4C87-9716-C7EB69592A95}"/>
                </a:ext>
              </a:extLst>
            </p:cNvPr>
            <p:cNvSpPr txBox="1">
              <a:spLocks noChangeArrowheads="1"/>
            </p:cNvSpPr>
            <p:nvPr/>
          </p:nvSpPr>
          <p:spPr bwMode="auto">
            <a:xfrm>
              <a:off x="5453380" y="2273393"/>
              <a:ext cx="551373" cy="40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defTabSz="685800">
                <a:spcBef>
                  <a:spcPct val="0"/>
                </a:spcBef>
                <a:buNone/>
              </a:pPr>
              <a:r>
                <a:rPr lang="en-US" altLang="en-US" sz="1050">
                  <a:solidFill>
                    <a:srgbClr val="3B3B3B"/>
                  </a:solidFill>
                  <a:latin typeface="Arial Narrow" panose="020B0606020202030204" pitchFamily="34" charset="0"/>
                </a:rPr>
                <a:t>15 %</a:t>
              </a:r>
            </a:p>
          </p:txBody>
        </p:sp>
        <p:grpSp>
          <p:nvGrpSpPr>
            <p:cNvPr id="9" name="Group 6">
              <a:extLst>
                <a:ext uri="{FF2B5EF4-FFF2-40B4-BE49-F238E27FC236}">
                  <a16:creationId xmlns:a16="http://schemas.microsoft.com/office/drawing/2014/main" id="{BEC2636F-7616-44A3-8E8D-E3306D31799A}"/>
                </a:ext>
              </a:extLst>
            </p:cNvPr>
            <p:cNvGrpSpPr>
              <a:grpSpLocks/>
            </p:cNvGrpSpPr>
            <p:nvPr/>
          </p:nvGrpSpPr>
          <p:grpSpPr bwMode="auto">
            <a:xfrm>
              <a:off x="5950268" y="1684163"/>
              <a:ext cx="3070226" cy="4058649"/>
              <a:chOff x="5995988" y="2193068"/>
              <a:chExt cx="3070226" cy="3305560"/>
            </a:xfrm>
          </p:grpSpPr>
          <p:sp>
            <p:nvSpPr>
              <p:cNvPr id="10" name="TextBox 7">
                <a:extLst>
                  <a:ext uri="{FF2B5EF4-FFF2-40B4-BE49-F238E27FC236}">
                    <a16:creationId xmlns:a16="http://schemas.microsoft.com/office/drawing/2014/main" id="{A4319436-6BD0-4D45-B08A-7DC97ABCB898}"/>
                  </a:ext>
                </a:extLst>
              </p:cNvPr>
              <p:cNvSpPr txBox="1">
                <a:spLocks noChangeArrowheads="1"/>
              </p:cNvSpPr>
              <p:nvPr/>
            </p:nvSpPr>
            <p:spPr bwMode="auto">
              <a:xfrm>
                <a:off x="6050472" y="2193068"/>
                <a:ext cx="2940095" cy="56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defTabSz="685800">
                  <a:spcBef>
                    <a:spcPct val="0"/>
                  </a:spcBef>
                  <a:buNone/>
                </a:pPr>
                <a:r>
                  <a:rPr lang="en-US" altLang="en-US" sz="1125" dirty="0">
                    <a:solidFill>
                      <a:srgbClr val="3B3B3B"/>
                    </a:solidFill>
                  </a:rPr>
                  <a:t>Major bleeding risk </a:t>
                </a:r>
                <a:br>
                  <a:rPr lang="en-US" altLang="en-US" sz="1125" dirty="0">
                    <a:solidFill>
                      <a:srgbClr val="3B3B3B"/>
                    </a:solidFill>
                  </a:rPr>
                </a:br>
                <a:r>
                  <a:rPr lang="en-US" altLang="en-US" sz="1125" dirty="0">
                    <a:solidFill>
                      <a:srgbClr val="3B3B3B"/>
                    </a:solidFill>
                  </a:rPr>
                  <a:t>(% per year)</a:t>
                </a:r>
              </a:p>
            </p:txBody>
          </p:sp>
          <p:cxnSp>
            <p:nvCxnSpPr>
              <p:cNvPr id="11" name="Straight Connector 10">
                <a:extLst>
                  <a:ext uri="{FF2B5EF4-FFF2-40B4-BE49-F238E27FC236}">
                    <a16:creationId xmlns:a16="http://schemas.microsoft.com/office/drawing/2014/main" id="{1A1FB7EE-2D70-47B0-9021-6C359E272A13}"/>
                  </a:ext>
                </a:extLst>
              </p:cNvPr>
              <p:cNvCxnSpPr/>
              <p:nvPr/>
            </p:nvCxnSpPr>
            <p:spPr bwMode="auto">
              <a:xfrm flipV="1">
                <a:off x="6073775" y="2769799"/>
                <a:ext cx="0" cy="2515116"/>
              </a:xfrm>
              <a:prstGeom prst="line">
                <a:avLst/>
              </a:prstGeom>
              <a:ln w="9525">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2" name="TextBox 19">
                <a:extLst>
                  <a:ext uri="{FF2B5EF4-FFF2-40B4-BE49-F238E27FC236}">
                    <a16:creationId xmlns:a16="http://schemas.microsoft.com/office/drawing/2014/main" id="{ADE4E377-65F4-494C-9D07-3A55A4C35BA2}"/>
                  </a:ext>
                </a:extLst>
              </p:cNvPr>
              <p:cNvSpPr txBox="1">
                <a:spLocks noChangeArrowheads="1"/>
              </p:cNvSpPr>
              <p:nvPr/>
            </p:nvSpPr>
            <p:spPr bwMode="auto">
              <a:xfrm>
                <a:off x="6193358" y="5166311"/>
                <a:ext cx="331161" cy="32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defTabSz="685800">
                  <a:spcBef>
                    <a:spcPct val="0"/>
                  </a:spcBef>
                  <a:buNone/>
                </a:pPr>
                <a:r>
                  <a:rPr lang="en-US" altLang="en-US" sz="1050">
                    <a:solidFill>
                      <a:srgbClr val="3B3B3B"/>
                    </a:solidFill>
                    <a:latin typeface="Arial Narrow" panose="020B0606020202030204" pitchFamily="34" charset="0"/>
                  </a:rPr>
                  <a:t>0</a:t>
                </a:r>
              </a:p>
            </p:txBody>
          </p:sp>
          <p:sp>
            <p:nvSpPr>
              <p:cNvPr id="13" name="TextBox 20">
                <a:extLst>
                  <a:ext uri="{FF2B5EF4-FFF2-40B4-BE49-F238E27FC236}">
                    <a16:creationId xmlns:a16="http://schemas.microsoft.com/office/drawing/2014/main" id="{B9B6DA0B-BDD6-43FB-9729-0C124CB6C542}"/>
                  </a:ext>
                </a:extLst>
              </p:cNvPr>
              <p:cNvSpPr txBox="1">
                <a:spLocks noChangeArrowheads="1"/>
              </p:cNvSpPr>
              <p:nvPr/>
            </p:nvSpPr>
            <p:spPr bwMode="auto">
              <a:xfrm>
                <a:off x="6665724" y="5166311"/>
                <a:ext cx="334522" cy="32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defTabSz="685800">
                  <a:spcBef>
                    <a:spcPct val="0"/>
                  </a:spcBef>
                  <a:buNone/>
                </a:pPr>
                <a:r>
                  <a:rPr lang="en-US" altLang="en-US" sz="1050">
                    <a:solidFill>
                      <a:srgbClr val="3B3B3B"/>
                    </a:solidFill>
                    <a:latin typeface="Arial Narrow" panose="020B0606020202030204" pitchFamily="34" charset="0"/>
                  </a:rPr>
                  <a:t>1</a:t>
                </a:r>
              </a:p>
            </p:txBody>
          </p:sp>
          <p:sp>
            <p:nvSpPr>
              <p:cNvPr id="14" name="TextBox 21">
                <a:extLst>
                  <a:ext uri="{FF2B5EF4-FFF2-40B4-BE49-F238E27FC236}">
                    <a16:creationId xmlns:a16="http://schemas.microsoft.com/office/drawing/2014/main" id="{6F0FE2F5-51CE-4B1A-AE51-AEB7E32A473D}"/>
                  </a:ext>
                </a:extLst>
              </p:cNvPr>
              <p:cNvSpPr txBox="1">
                <a:spLocks noChangeArrowheads="1"/>
              </p:cNvSpPr>
              <p:nvPr/>
            </p:nvSpPr>
            <p:spPr bwMode="auto">
              <a:xfrm>
                <a:off x="7143132" y="5169079"/>
                <a:ext cx="334522" cy="32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defTabSz="685800">
                  <a:spcBef>
                    <a:spcPct val="0"/>
                  </a:spcBef>
                  <a:buNone/>
                </a:pPr>
                <a:r>
                  <a:rPr lang="en-US" altLang="en-US" sz="1050">
                    <a:solidFill>
                      <a:srgbClr val="3B3B3B"/>
                    </a:solidFill>
                    <a:latin typeface="Arial Narrow" panose="020B0606020202030204" pitchFamily="34" charset="0"/>
                  </a:rPr>
                  <a:t>2</a:t>
                </a:r>
              </a:p>
            </p:txBody>
          </p:sp>
          <p:sp>
            <p:nvSpPr>
              <p:cNvPr id="15" name="TextBox 22">
                <a:extLst>
                  <a:ext uri="{FF2B5EF4-FFF2-40B4-BE49-F238E27FC236}">
                    <a16:creationId xmlns:a16="http://schemas.microsoft.com/office/drawing/2014/main" id="{2F4C4C63-2E43-42AC-BAB6-5CB8D6A50078}"/>
                  </a:ext>
                </a:extLst>
              </p:cNvPr>
              <p:cNvSpPr txBox="1">
                <a:spLocks noChangeArrowheads="1"/>
              </p:cNvSpPr>
              <p:nvPr/>
            </p:nvSpPr>
            <p:spPr bwMode="auto">
              <a:xfrm>
                <a:off x="7620541" y="5169079"/>
                <a:ext cx="326117" cy="32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defTabSz="685800">
                  <a:spcBef>
                    <a:spcPct val="0"/>
                  </a:spcBef>
                  <a:buNone/>
                </a:pPr>
                <a:r>
                  <a:rPr lang="en-US" altLang="en-US" sz="1050">
                    <a:solidFill>
                      <a:srgbClr val="3B3B3B"/>
                    </a:solidFill>
                    <a:latin typeface="Arial Narrow" panose="020B0606020202030204" pitchFamily="34" charset="0"/>
                  </a:rPr>
                  <a:t>3</a:t>
                </a:r>
              </a:p>
            </p:txBody>
          </p:sp>
          <p:sp>
            <p:nvSpPr>
              <p:cNvPr id="16" name="TextBox 23">
                <a:extLst>
                  <a:ext uri="{FF2B5EF4-FFF2-40B4-BE49-F238E27FC236}">
                    <a16:creationId xmlns:a16="http://schemas.microsoft.com/office/drawing/2014/main" id="{8AA1F067-83AA-44CA-B9B4-A163169071E2}"/>
                  </a:ext>
                </a:extLst>
              </p:cNvPr>
              <p:cNvSpPr txBox="1">
                <a:spLocks noChangeArrowheads="1"/>
              </p:cNvSpPr>
              <p:nvPr/>
            </p:nvSpPr>
            <p:spPr bwMode="auto">
              <a:xfrm>
                <a:off x="8089544" y="5171846"/>
                <a:ext cx="332841" cy="32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defTabSz="685800">
                  <a:spcBef>
                    <a:spcPct val="0"/>
                  </a:spcBef>
                  <a:buNone/>
                </a:pPr>
                <a:r>
                  <a:rPr lang="en-US" altLang="en-US" sz="1050">
                    <a:solidFill>
                      <a:srgbClr val="3B3B3B"/>
                    </a:solidFill>
                    <a:latin typeface="Arial Narrow" panose="020B0606020202030204" pitchFamily="34" charset="0"/>
                  </a:rPr>
                  <a:t>4</a:t>
                </a:r>
              </a:p>
            </p:txBody>
          </p:sp>
          <p:sp>
            <p:nvSpPr>
              <p:cNvPr id="17" name="TextBox 24">
                <a:extLst>
                  <a:ext uri="{FF2B5EF4-FFF2-40B4-BE49-F238E27FC236}">
                    <a16:creationId xmlns:a16="http://schemas.microsoft.com/office/drawing/2014/main" id="{07EBFB62-20C0-4D41-9A25-5707BE886F22}"/>
                  </a:ext>
                </a:extLst>
              </p:cNvPr>
              <p:cNvSpPr txBox="1">
                <a:spLocks noChangeArrowheads="1"/>
              </p:cNvSpPr>
              <p:nvPr/>
            </p:nvSpPr>
            <p:spPr bwMode="auto">
              <a:xfrm>
                <a:off x="8578720" y="5171846"/>
                <a:ext cx="334522" cy="32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defTabSz="685800">
                  <a:spcBef>
                    <a:spcPct val="0"/>
                  </a:spcBef>
                  <a:buNone/>
                </a:pPr>
                <a:r>
                  <a:rPr lang="en-US" altLang="en-US" sz="1050">
                    <a:solidFill>
                      <a:srgbClr val="3B3B3B"/>
                    </a:solidFill>
                    <a:latin typeface="Arial Narrow" panose="020B0606020202030204" pitchFamily="34" charset="0"/>
                  </a:rPr>
                  <a:t>5</a:t>
                </a:r>
              </a:p>
            </p:txBody>
          </p:sp>
          <p:sp>
            <p:nvSpPr>
              <p:cNvPr id="18" name="Rectangle 17">
                <a:extLst>
                  <a:ext uri="{FF2B5EF4-FFF2-40B4-BE49-F238E27FC236}">
                    <a16:creationId xmlns:a16="http://schemas.microsoft.com/office/drawing/2014/main" id="{432D1415-7907-4168-AABB-A58A12846007}"/>
                  </a:ext>
                </a:extLst>
              </p:cNvPr>
              <p:cNvSpPr/>
              <p:nvPr/>
            </p:nvSpPr>
            <p:spPr bwMode="auto">
              <a:xfrm>
                <a:off x="6191250" y="4915083"/>
                <a:ext cx="331788" cy="24310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a:defRPr/>
                </a:pPr>
                <a:endParaRPr lang="en-CA" sz="1350" dirty="0">
                  <a:solidFill>
                    <a:srgbClr val="3B3B3B"/>
                  </a:solidFill>
                  <a:latin typeface="Calibri" panose="020F0502020204030204"/>
                </a:endParaRPr>
              </a:p>
            </p:txBody>
          </p:sp>
          <p:sp>
            <p:nvSpPr>
              <p:cNvPr id="19" name="Rectangle 18">
                <a:extLst>
                  <a:ext uri="{FF2B5EF4-FFF2-40B4-BE49-F238E27FC236}">
                    <a16:creationId xmlns:a16="http://schemas.microsoft.com/office/drawing/2014/main" id="{29E275DB-D009-44CD-9F89-DFE8F3131852}"/>
                  </a:ext>
                </a:extLst>
              </p:cNvPr>
              <p:cNvSpPr/>
              <p:nvPr/>
            </p:nvSpPr>
            <p:spPr bwMode="auto">
              <a:xfrm>
                <a:off x="6669088" y="4966807"/>
                <a:ext cx="330200" cy="1939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a:defRPr/>
                </a:pPr>
                <a:endParaRPr lang="en-CA" sz="1350" dirty="0">
                  <a:solidFill>
                    <a:srgbClr val="3B3B3B"/>
                  </a:solidFill>
                  <a:latin typeface="Calibri" panose="020F0502020204030204"/>
                </a:endParaRPr>
              </a:p>
            </p:txBody>
          </p:sp>
          <p:sp>
            <p:nvSpPr>
              <p:cNvPr id="20" name="Rectangle 19">
                <a:extLst>
                  <a:ext uri="{FF2B5EF4-FFF2-40B4-BE49-F238E27FC236}">
                    <a16:creationId xmlns:a16="http://schemas.microsoft.com/office/drawing/2014/main" id="{A12DD3FB-4A6E-4180-9F84-AADB1090BA07}"/>
                  </a:ext>
                </a:extLst>
              </p:cNvPr>
              <p:cNvSpPr/>
              <p:nvPr/>
            </p:nvSpPr>
            <p:spPr bwMode="auto">
              <a:xfrm>
                <a:off x="7145338" y="4838789"/>
                <a:ext cx="331787" cy="320693"/>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a:defRPr/>
                </a:pPr>
                <a:endParaRPr lang="en-CA" sz="1350" dirty="0">
                  <a:solidFill>
                    <a:srgbClr val="3B3B3B"/>
                  </a:solidFill>
                  <a:latin typeface="Calibri" panose="020F0502020204030204"/>
                </a:endParaRPr>
              </a:p>
            </p:txBody>
          </p:sp>
          <p:sp>
            <p:nvSpPr>
              <p:cNvPr id="21" name="Rectangle 20">
                <a:extLst>
                  <a:ext uri="{FF2B5EF4-FFF2-40B4-BE49-F238E27FC236}">
                    <a16:creationId xmlns:a16="http://schemas.microsoft.com/office/drawing/2014/main" id="{60A838A2-BEDA-421F-91E8-BC61DFC73B80}"/>
                  </a:ext>
                </a:extLst>
              </p:cNvPr>
              <p:cNvSpPr/>
              <p:nvPr/>
            </p:nvSpPr>
            <p:spPr bwMode="auto">
              <a:xfrm>
                <a:off x="7620001" y="4525854"/>
                <a:ext cx="330200" cy="640093"/>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a:defRPr/>
                </a:pPr>
                <a:endParaRPr lang="en-CA" sz="1350" dirty="0">
                  <a:solidFill>
                    <a:srgbClr val="3B3B3B"/>
                  </a:solidFill>
                  <a:latin typeface="Calibri" panose="020F0502020204030204"/>
                </a:endParaRPr>
              </a:p>
            </p:txBody>
          </p:sp>
          <p:sp>
            <p:nvSpPr>
              <p:cNvPr id="22" name="Rectangle 21">
                <a:extLst>
                  <a:ext uri="{FF2B5EF4-FFF2-40B4-BE49-F238E27FC236}">
                    <a16:creationId xmlns:a16="http://schemas.microsoft.com/office/drawing/2014/main" id="{9BCFFF4D-E502-4C9D-8E00-FED2EB6D0282}"/>
                  </a:ext>
                </a:extLst>
              </p:cNvPr>
              <p:cNvSpPr/>
              <p:nvPr/>
            </p:nvSpPr>
            <p:spPr bwMode="auto">
              <a:xfrm>
                <a:off x="8094664" y="3972399"/>
                <a:ext cx="333375" cy="118837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a:defRPr/>
                </a:pPr>
                <a:endParaRPr lang="en-CA" sz="1350" dirty="0">
                  <a:solidFill>
                    <a:srgbClr val="3B3B3B"/>
                  </a:solidFill>
                  <a:latin typeface="Calibri" panose="020F0502020204030204"/>
                </a:endParaRPr>
              </a:p>
            </p:txBody>
          </p:sp>
          <p:sp>
            <p:nvSpPr>
              <p:cNvPr id="23" name="Rectangle 22">
                <a:extLst>
                  <a:ext uri="{FF2B5EF4-FFF2-40B4-BE49-F238E27FC236}">
                    <a16:creationId xmlns:a16="http://schemas.microsoft.com/office/drawing/2014/main" id="{0F9AD2D2-F168-4F82-AFD7-D89904A89E72}"/>
                  </a:ext>
                </a:extLst>
              </p:cNvPr>
              <p:cNvSpPr/>
              <p:nvPr/>
            </p:nvSpPr>
            <p:spPr bwMode="auto">
              <a:xfrm>
                <a:off x="8577264" y="3235322"/>
                <a:ext cx="334962" cy="1921575"/>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a:defRPr/>
                </a:pPr>
                <a:endParaRPr lang="en-CA" sz="1350" dirty="0">
                  <a:solidFill>
                    <a:srgbClr val="3B3B3B"/>
                  </a:solidFill>
                  <a:latin typeface="Calibri" panose="020F0502020204030204"/>
                </a:endParaRPr>
              </a:p>
            </p:txBody>
          </p:sp>
          <p:sp>
            <p:nvSpPr>
              <p:cNvPr id="24" name="TextBox 63">
                <a:extLst>
                  <a:ext uri="{FF2B5EF4-FFF2-40B4-BE49-F238E27FC236}">
                    <a16:creationId xmlns:a16="http://schemas.microsoft.com/office/drawing/2014/main" id="{EF8BCDF1-4B10-4B73-821E-F9F82B6B36C2}"/>
                  </a:ext>
                </a:extLst>
              </p:cNvPr>
              <p:cNvSpPr txBox="1">
                <a:spLocks noChangeArrowheads="1"/>
              </p:cNvSpPr>
              <p:nvPr/>
            </p:nvSpPr>
            <p:spPr bwMode="auto">
              <a:xfrm>
                <a:off x="5995988" y="4514764"/>
                <a:ext cx="650552" cy="32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defTabSz="685800">
                  <a:spcBef>
                    <a:spcPct val="0"/>
                  </a:spcBef>
                  <a:buNone/>
                </a:pPr>
                <a:r>
                  <a:rPr lang="en-US" altLang="en-US" sz="1050" dirty="0">
                    <a:solidFill>
                      <a:srgbClr val="3B3B3B"/>
                    </a:solidFill>
                    <a:latin typeface="Arial Narrow" panose="020B0606020202030204" pitchFamily="34" charset="0"/>
                  </a:rPr>
                  <a:t>1.1</a:t>
                </a:r>
              </a:p>
            </p:txBody>
          </p:sp>
          <p:sp>
            <p:nvSpPr>
              <p:cNvPr id="25" name="TextBox 64">
                <a:extLst>
                  <a:ext uri="{FF2B5EF4-FFF2-40B4-BE49-F238E27FC236}">
                    <a16:creationId xmlns:a16="http://schemas.microsoft.com/office/drawing/2014/main" id="{05330CA5-6D48-4E58-9DDD-47DD82AD6426}"/>
                  </a:ext>
                </a:extLst>
              </p:cNvPr>
              <p:cNvSpPr txBox="1">
                <a:spLocks noChangeArrowheads="1"/>
              </p:cNvSpPr>
              <p:nvPr/>
            </p:nvSpPr>
            <p:spPr bwMode="auto">
              <a:xfrm>
                <a:off x="6532923" y="4485549"/>
                <a:ext cx="662320" cy="32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defTabSz="685800">
                  <a:spcBef>
                    <a:spcPct val="0"/>
                  </a:spcBef>
                  <a:buNone/>
                </a:pPr>
                <a:r>
                  <a:rPr lang="en-US" altLang="en-US" sz="1050">
                    <a:solidFill>
                      <a:srgbClr val="3B3B3B"/>
                    </a:solidFill>
                    <a:latin typeface="Arial Narrow" panose="020B0606020202030204" pitchFamily="34" charset="0"/>
                  </a:rPr>
                  <a:t>1.02</a:t>
                </a:r>
              </a:p>
            </p:txBody>
          </p:sp>
          <p:sp>
            <p:nvSpPr>
              <p:cNvPr id="26" name="TextBox 65">
                <a:extLst>
                  <a:ext uri="{FF2B5EF4-FFF2-40B4-BE49-F238E27FC236}">
                    <a16:creationId xmlns:a16="http://schemas.microsoft.com/office/drawing/2014/main" id="{AE009687-CB67-442A-A061-9195287CAAA0}"/>
                  </a:ext>
                </a:extLst>
              </p:cNvPr>
              <p:cNvSpPr txBox="1">
                <a:spLocks noChangeArrowheads="1"/>
              </p:cNvSpPr>
              <p:nvPr/>
            </p:nvSpPr>
            <p:spPr bwMode="auto">
              <a:xfrm>
                <a:off x="6985117" y="4361022"/>
                <a:ext cx="719475" cy="32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defTabSz="685800">
                  <a:spcBef>
                    <a:spcPct val="0"/>
                  </a:spcBef>
                  <a:buNone/>
                </a:pPr>
                <a:r>
                  <a:rPr lang="en-US" altLang="en-US" sz="1050">
                    <a:solidFill>
                      <a:srgbClr val="3B3B3B"/>
                    </a:solidFill>
                    <a:latin typeface="Arial Narrow" panose="020B0606020202030204" pitchFamily="34" charset="0"/>
                  </a:rPr>
                  <a:t>1.9</a:t>
                </a:r>
              </a:p>
            </p:txBody>
          </p:sp>
          <p:sp>
            <p:nvSpPr>
              <p:cNvPr id="27" name="TextBox 66">
                <a:extLst>
                  <a:ext uri="{FF2B5EF4-FFF2-40B4-BE49-F238E27FC236}">
                    <a16:creationId xmlns:a16="http://schemas.microsoft.com/office/drawing/2014/main" id="{723014D4-FBF2-4E07-9DB4-3BD3DE2731BE}"/>
                  </a:ext>
                </a:extLst>
              </p:cNvPr>
              <p:cNvSpPr txBox="1">
                <a:spLocks noChangeArrowheads="1"/>
              </p:cNvSpPr>
              <p:nvPr/>
            </p:nvSpPr>
            <p:spPr bwMode="auto">
              <a:xfrm>
                <a:off x="7416296" y="4070758"/>
                <a:ext cx="734603" cy="32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defTabSz="685800">
                  <a:spcBef>
                    <a:spcPct val="0"/>
                  </a:spcBef>
                  <a:buNone/>
                </a:pPr>
                <a:r>
                  <a:rPr lang="en-US" altLang="en-US" sz="1050">
                    <a:solidFill>
                      <a:srgbClr val="3B3B3B"/>
                    </a:solidFill>
                    <a:latin typeface="Arial Narrow" panose="020B0606020202030204" pitchFamily="34" charset="0"/>
                  </a:rPr>
                  <a:t>3.7</a:t>
                </a:r>
              </a:p>
            </p:txBody>
          </p:sp>
          <p:sp>
            <p:nvSpPr>
              <p:cNvPr id="28" name="TextBox 67">
                <a:extLst>
                  <a:ext uri="{FF2B5EF4-FFF2-40B4-BE49-F238E27FC236}">
                    <a16:creationId xmlns:a16="http://schemas.microsoft.com/office/drawing/2014/main" id="{6E94A2FC-FF20-4A57-A0A8-068C90D96222}"/>
                  </a:ext>
                </a:extLst>
              </p:cNvPr>
              <p:cNvSpPr txBox="1">
                <a:spLocks noChangeArrowheads="1"/>
              </p:cNvSpPr>
              <p:nvPr/>
            </p:nvSpPr>
            <p:spPr bwMode="auto">
              <a:xfrm>
                <a:off x="7929848" y="3478246"/>
                <a:ext cx="707707" cy="32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defTabSz="685800">
                  <a:spcBef>
                    <a:spcPct val="0"/>
                  </a:spcBef>
                  <a:buNone/>
                </a:pPr>
                <a:r>
                  <a:rPr lang="en-US" altLang="en-US" sz="1050">
                    <a:solidFill>
                      <a:srgbClr val="3B3B3B"/>
                    </a:solidFill>
                    <a:latin typeface="Arial Narrow" panose="020B0606020202030204" pitchFamily="34" charset="0"/>
                  </a:rPr>
                  <a:t>8.7</a:t>
                </a:r>
              </a:p>
            </p:txBody>
          </p:sp>
          <p:sp>
            <p:nvSpPr>
              <p:cNvPr id="29" name="TextBox 68">
                <a:extLst>
                  <a:ext uri="{FF2B5EF4-FFF2-40B4-BE49-F238E27FC236}">
                    <a16:creationId xmlns:a16="http://schemas.microsoft.com/office/drawing/2014/main" id="{27736ECF-8D9B-45D5-B95E-EFFE644534D4}"/>
                  </a:ext>
                </a:extLst>
              </p:cNvPr>
              <p:cNvSpPr txBox="1">
                <a:spLocks noChangeArrowheads="1"/>
              </p:cNvSpPr>
              <p:nvPr/>
            </p:nvSpPr>
            <p:spPr bwMode="auto">
              <a:xfrm>
                <a:off x="8413980" y="2847410"/>
                <a:ext cx="652234" cy="32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1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defTabSz="685800">
                  <a:spcBef>
                    <a:spcPct val="0"/>
                  </a:spcBef>
                  <a:buNone/>
                </a:pPr>
                <a:r>
                  <a:rPr lang="en-US" altLang="en-US" sz="1050">
                    <a:solidFill>
                      <a:srgbClr val="3B3B3B"/>
                    </a:solidFill>
                    <a:latin typeface="Arial Narrow" panose="020B0606020202030204" pitchFamily="34" charset="0"/>
                  </a:rPr>
                  <a:t>12.5</a:t>
                </a:r>
              </a:p>
            </p:txBody>
          </p:sp>
          <p:cxnSp>
            <p:nvCxnSpPr>
              <p:cNvPr id="30" name="Straight Connector 29">
                <a:extLst>
                  <a:ext uri="{FF2B5EF4-FFF2-40B4-BE49-F238E27FC236}">
                    <a16:creationId xmlns:a16="http://schemas.microsoft.com/office/drawing/2014/main" id="{F8FD9E67-7CE1-4EFC-9C8A-832C258CECE0}"/>
                  </a:ext>
                </a:extLst>
              </p:cNvPr>
              <p:cNvCxnSpPr/>
              <p:nvPr/>
            </p:nvCxnSpPr>
            <p:spPr bwMode="auto">
              <a:xfrm>
                <a:off x="5995988" y="5154310"/>
                <a:ext cx="2992438" cy="0"/>
              </a:xfrm>
              <a:prstGeom prst="line">
                <a:avLst/>
              </a:prstGeom>
              <a:ln w="9525">
                <a:solidFill>
                  <a:srgbClr val="595959"/>
                </a:solidFill>
              </a:ln>
              <a:effectLst/>
            </p:spPr>
            <p:style>
              <a:lnRef idx="2">
                <a:schemeClr val="accent1"/>
              </a:lnRef>
              <a:fillRef idx="0">
                <a:schemeClr val="accent1"/>
              </a:fillRef>
              <a:effectRef idx="1">
                <a:schemeClr val="accent1"/>
              </a:effectRef>
              <a:fontRef idx="minor">
                <a:schemeClr val="tx1"/>
              </a:fontRef>
            </p:style>
          </p:cxnSp>
        </p:grpSp>
      </p:grpSp>
      <p:sp>
        <p:nvSpPr>
          <p:cNvPr id="31" name="TextBox 30">
            <a:extLst>
              <a:ext uri="{FF2B5EF4-FFF2-40B4-BE49-F238E27FC236}">
                <a16:creationId xmlns:a16="http://schemas.microsoft.com/office/drawing/2014/main" id="{5AAB7CDD-6FC6-418C-83F3-047ACC692C3D}"/>
              </a:ext>
            </a:extLst>
          </p:cNvPr>
          <p:cNvSpPr txBox="1"/>
          <p:nvPr/>
        </p:nvSpPr>
        <p:spPr>
          <a:xfrm>
            <a:off x="6423677" y="4883757"/>
            <a:ext cx="5504971" cy="1054135"/>
          </a:xfrm>
          <a:prstGeom prst="rect">
            <a:avLst/>
          </a:prstGeom>
          <a:noFill/>
        </p:spPr>
        <p:txBody>
          <a:bodyPr wrap="square" rtlCol="0">
            <a:spAutoFit/>
          </a:bodyPr>
          <a:lstStyle/>
          <a:p>
            <a:pPr defTabSz="685800"/>
            <a:r>
              <a:rPr lang="en-US" sz="1050" dirty="0">
                <a:solidFill>
                  <a:prstClr val="black"/>
                </a:solidFill>
                <a:latin typeface="Arial Nova Cond" panose="020B0506020202020204" pitchFamily="34" charset="0"/>
                <a:cs typeface="Arial" panose="020B0604020202020204" pitchFamily="34" charset="0"/>
              </a:rPr>
              <a:t>*</a:t>
            </a:r>
            <a:r>
              <a:rPr lang="en-US" sz="1050" b="1" dirty="0">
                <a:solidFill>
                  <a:prstClr val="black"/>
                </a:solidFill>
                <a:latin typeface="Arial Nova Cond" panose="020B0506020202020204" pitchFamily="34" charset="0"/>
                <a:cs typeface="Arial" panose="020B0604020202020204" pitchFamily="34" charset="0"/>
              </a:rPr>
              <a:t>Other conditions </a:t>
            </a:r>
            <a:r>
              <a:rPr lang="en-US" sz="1050" dirty="0">
                <a:solidFill>
                  <a:prstClr val="black"/>
                </a:solidFill>
                <a:latin typeface="Arial Nova Cond" panose="020B0506020202020204" pitchFamily="34" charset="0"/>
                <a:cs typeface="Arial" panose="020B0604020202020204" pitchFamily="34" charset="0"/>
              </a:rPr>
              <a:t>with increased bleeding risk: Thrombocytopenia, coagulation defects, anemia,</a:t>
            </a:r>
          </a:p>
          <a:p>
            <a:pPr defTabSz="685800"/>
            <a:r>
              <a:rPr lang="en-US" sz="1050" dirty="0">
                <a:solidFill>
                  <a:prstClr val="black"/>
                </a:solidFill>
                <a:latin typeface="Arial Nova Cond" panose="020B0506020202020204" pitchFamily="34" charset="0"/>
                <a:cs typeface="Arial" panose="020B0604020202020204" pitchFamily="34" charset="0"/>
              </a:rPr>
              <a:t>lower body weight, drug interactions</a:t>
            </a:r>
          </a:p>
          <a:p>
            <a:pPr defTabSz="685800"/>
            <a:r>
              <a:rPr lang="en-US" sz="1050" dirty="0">
                <a:solidFill>
                  <a:prstClr val="black"/>
                </a:solidFill>
                <a:latin typeface="Arial Nova Cond" panose="020B0506020202020204" pitchFamily="34" charset="0"/>
                <a:cs typeface="Arial" panose="020B0604020202020204" pitchFamily="34" charset="0"/>
              </a:rPr>
              <a:t>*</a:t>
            </a:r>
            <a:r>
              <a:rPr lang="en-US" sz="1050" b="1" dirty="0">
                <a:solidFill>
                  <a:prstClr val="black"/>
                </a:solidFill>
                <a:latin typeface="Arial Nova Cond" panose="020B0506020202020204" pitchFamily="34" charset="0"/>
                <a:cs typeface="Arial" panose="020B0604020202020204" pitchFamily="34" charset="0"/>
              </a:rPr>
              <a:t>Correct dosing of DOACs </a:t>
            </a:r>
            <a:r>
              <a:rPr lang="en-US" sz="1050" dirty="0">
                <a:solidFill>
                  <a:prstClr val="black"/>
                </a:solidFill>
                <a:latin typeface="Arial Nova Cond" panose="020B0506020202020204" pitchFamily="34" charset="0"/>
                <a:cs typeface="Arial" panose="020B0604020202020204" pitchFamily="34" charset="0"/>
              </a:rPr>
              <a:t>with changing renal function; effective INR monitoring</a:t>
            </a:r>
          </a:p>
          <a:p>
            <a:pPr defTabSz="685800"/>
            <a:r>
              <a:rPr lang="en-CA" sz="1050" dirty="0">
                <a:solidFill>
                  <a:prstClr val="black"/>
                </a:solidFill>
                <a:latin typeface="Arial Nova Cond" panose="020B0506020202020204" pitchFamily="34" charset="0"/>
                <a:cs typeface="Arial" panose="020B0604020202020204" pitchFamily="34" charset="0"/>
              </a:rPr>
              <a:t>*PPI to decrease the risk of gastrointestinal adverse effects for patients who require daily antithrombotic therapy that includes ASA (Weak Recommendation; Moderate-Quality Evidence).</a:t>
            </a:r>
            <a:endParaRPr lang="en-US" sz="1050" dirty="0">
              <a:solidFill>
                <a:prstClr val="black"/>
              </a:solidFill>
              <a:latin typeface="Arial Nova Cond" panose="020B0506020202020204" pitchFamily="34" charset="0"/>
              <a:cs typeface="Arial" panose="020B0604020202020204" pitchFamily="34" charset="0"/>
            </a:endParaRPr>
          </a:p>
          <a:p>
            <a:pPr defTabSz="685800"/>
            <a:endParaRPr lang="en-US" sz="1000" dirty="0">
              <a:solidFill>
                <a:prstClr val="black"/>
              </a:solidFill>
              <a:latin typeface="Arial Nova Cond" panose="020B0506020202020204" pitchFamily="34" charset="0"/>
              <a:cs typeface="Arial" panose="020B0604020202020204" pitchFamily="34" charset="0"/>
            </a:endParaRPr>
          </a:p>
        </p:txBody>
      </p:sp>
    </p:spTree>
    <p:extLst>
      <p:ext uri="{BB962C8B-B14F-4D97-AF65-F5344CB8AC3E}">
        <p14:creationId xmlns:p14="http://schemas.microsoft.com/office/powerpoint/2010/main" val="4140638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FD7C-C828-4801-A8DF-DCE1ECF9D0A4}"/>
              </a:ext>
            </a:extLst>
          </p:cNvPr>
          <p:cNvSpPr>
            <a:spLocks noGrp="1"/>
          </p:cNvSpPr>
          <p:nvPr>
            <p:ph type="title"/>
          </p:nvPr>
        </p:nvSpPr>
        <p:spPr>
          <a:xfrm>
            <a:off x="72008" y="188640"/>
            <a:ext cx="12072664" cy="975643"/>
          </a:xfrm>
        </p:spPr>
        <p:txBody>
          <a:bodyPr>
            <a:noAutofit/>
          </a:bodyPr>
          <a:lstStyle/>
          <a:p>
            <a:pPr algn="ctr"/>
            <a:r>
              <a:rPr lang="en-US" sz="3200" dirty="0">
                <a:solidFill>
                  <a:srgbClr val="6FAAAF"/>
                </a:solidFill>
              </a:rPr>
              <a:t>DOACs vs warfarin in clinical trials: </a:t>
            </a:r>
            <a:br>
              <a:rPr lang="en-US" sz="3200" dirty="0">
                <a:solidFill>
                  <a:srgbClr val="6FAAAF"/>
                </a:solidFill>
              </a:rPr>
            </a:br>
            <a:r>
              <a:rPr lang="en-US" sz="3200" dirty="0">
                <a:solidFill>
                  <a:srgbClr val="6FAAAF"/>
                </a:solidFill>
              </a:rPr>
              <a:t>Efficacy and safety differences</a:t>
            </a:r>
          </a:p>
        </p:txBody>
      </p:sp>
      <p:graphicFrame>
        <p:nvGraphicFramePr>
          <p:cNvPr id="44" name="Tableau 1">
            <a:extLst>
              <a:ext uri="{FF2B5EF4-FFF2-40B4-BE49-F238E27FC236}">
                <a16:creationId xmlns:a16="http://schemas.microsoft.com/office/drawing/2014/main" id="{D942F1DF-07BC-49FC-B0CE-D837CF1BDF15}"/>
              </a:ext>
            </a:extLst>
          </p:cNvPr>
          <p:cNvGraphicFramePr>
            <a:graphicFrameLocks noGrp="1"/>
          </p:cNvGraphicFramePr>
          <p:nvPr>
            <p:extLst>
              <p:ext uri="{D42A27DB-BD31-4B8C-83A1-F6EECF244321}">
                <p14:modId xmlns:p14="http://schemas.microsoft.com/office/powerpoint/2010/main" val="1055003322"/>
              </p:ext>
            </p:extLst>
          </p:nvPr>
        </p:nvGraphicFramePr>
        <p:xfrm>
          <a:off x="695400" y="1196752"/>
          <a:ext cx="9937104" cy="4032450"/>
        </p:xfrm>
        <a:graphic>
          <a:graphicData uri="http://schemas.openxmlformats.org/drawingml/2006/table">
            <a:tbl>
              <a:tblPr>
                <a:tableStyleId>{073A0DAA-6AF3-43AB-8588-CEC1D06C72B9}</a:tableStyleId>
              </a:tblPr>
              <a:tblGrid>
                <a:gridCol w="1656184">
                  <a:extLst>
                    <a:ext uri="{9D8B030D-6E8A-4147-A177-3AD203B41FA5}">
                      <a16:colId xmlns:a16="http://schemas.microsoft.com/office/drawing/2014/main" val="2997212285"/>
                    </a:ext>
                  </a:extLst>
                </a:gridCol>
                <a:gridCol w="1656184">
                  <a:extLst>
                    <a:ext uri="{9D8B030D-6E8A-4147-A177-3AD203B41FA5}">
                      <a16:colId xmlns:a16="http://schemas.microsoft.com/office/drawing/2014/main" val="2721963380"/>
                    </a:ext>
                  </a:extLst>
                </a:gridCol>
                <a:gridCol w="1656184">
                  <a:extLst>
                    <a:ext uri="{9D8B030D-6E8A-4147-A177-3AD203B41FA5}">
                      <a16:colId xmlns:a16="http://schemas.microsoft.com/office/drawing/2014/main" val="1802958810"/>
                    </a:ext>
                  </a:extLst>
                </a:gridCol>
                <a:gridCol w="1656184">
                  <a:extLst>
                    <a:ext uri="{9D8B030D-6E8A-4147-A177-3AD203B41FA5}">
                      <a16:colId xmlns:a16="http://schemas.microsoft.com/office/drawing/2014/main" val="4163643393"/>
                    </a:ext>
                  </a:extLst>
                </a:gridCol>
                <a:gridCol w="1656184">
                  <a:extLst>
                    <a:ext uri="{9D8B030D-6E8A-4147-A177-3AD203B41FA5}">
                      <a16:colId xmlns:a16="http://schemas.microsoft.com/office/drawing/2014/main" val="643673014"/>
                    </a:ext>
                  </a:extLst>
                </a:gridCol>
                <a:gridCol w="1656184">
                  <a:extLst>
                    <a:ext uri="{9D8B030D-6E8A-4147-A177-3AD203B41FA5}">
                      <a16:colId xmlns:a16="http://schemas.microsoft.com/office/drawing/2014/main" val="3057923985"/>
                    </a:ext>
                  </a:extLst>
                </a:gridCol>
              </a:tblGrid>
              <a:tr h="745750">
                <a:tc>
                  <a:txBody>
                    <a:bodyPr/>
                    <a:lstStyle/>
                    <a:p>
                      <a:pPr algn="l"/>
                      <a:endParaRPr lang="fr-CA" sz="1600" b="1" dirty="0">
                        <a:solidFill>
                          <a:schemeClr val="accent1"/>
                        </a:solidFill>
                        <a:latin typeface="Arial Nova Cond" panose="020B0506020202020204" pitchFamily="34" charset="0"/>
                      </a:endParaRPr>
                    </a:p>
                  </a:txBody>
                  <a:tcPr marL="45720" marR="45720" marT="22860" marB="22860" anchor="ctr">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400" b="1" dirty="0" err="1">
                          <a:solidFill>
                            <a:schemeClr val="bg1"/>
                          </a:solidFill>
                          <a:latin typeface="Arial Nova Cond" panose="020B0506020202020204" pitchFamily="34" charset="0"/>
                        </a:rPr>
                        <a:t>Apixaban</a:t>
                      </a:r>
                      <a:endParaRPr lang="fr-CA" sz="1400" b="1" baseline="30000" dirty="0">
                        <a:solidFill>
                          <a:schemeClr val="bg1"/>
                        </a:solidFill>
                        <a:latin typeface="Arial Nova Cond" panose="020B0506020202020204" pitchFamily="34" charset="0"/>
                      </a:endParaRPr>
                    </a:p>
                    <a:p>
                      <a:pPr algn="ctr"/>
                      <a:r>
                        <a:rPr lang="fr-CA" sz="1400" b="0" dirty="0">
                          <a:solidFill>
                            <a:schemeClr val="bg1"/>
                          </a:solidFill>
                          <a:latin typeface="Arial Nova Cond" panose="020B0506020202020204" pitchFamily="34" charset="0"/>
                        </a:rPr>
                        <a:t>(Eliquis)</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a:r>
                        <a:rPr lang="fr-CA" sz="1400" b="1" dirty="0">
                          <a:solidFill>
                            <a:schemeClr val="bg1"/>
                          </a:solidFill>
                          <a:latin typeface="Arial Nova Cond" panose="020B0506020202020204" pitchFamily="34" charset="0"/>
                        </a:rPr>
                        <a:t>Dabigatran 110</a:t>
                      </a:r>
                      <a:endParaRPr lang="fr-CA" sz="1400" b="1" baseline="30000" dirty="0">
                        <a:solidFill>
                          <a:schemeClr val="bg1"/>
                        </a:solidFill>
                        <a:latin typeface="Arial Nova Cond" panose="020B0506020202020204" pitchFamily="34" charset="0"/>
                      </a:endParaRPr>
                    </a:p>
                    <a:p>
                      <a:pPr marL="0" marR="0" lvl="0" indent="0" algn="ctr" defTabSz="914492" rtl="0" eaLnBrk="1" fontAlgn="auto" latinLnBrk="0" hangingPunct="1">
                        <a:lnSpc>
                          <a:spcPct val="100000"/>
                        </a:lnSpc>
                        <a:spcBef>
                          <a:spcPts val="0"/>
                        </a:spcBef>
                        <a:spcAft>
                          <a:spcPts val="0"/>
                        </a:spcAft>
                        <a:buClrTx/>
                        <a:buSzTx/>
                        <a:buFontTx/>
                        <a:buNone/>
                        <a:tabLst/>
                        <a:defRPr/>
                      </a:pPr>
                      <a:r>
                        <a:rPr lang="fr-CA" sz="1400" b="0" dirty="0">
                          <a:solidFill>
                            <a:schemeClr val="bg1"/>
                          </a:solidFill>
                          <a:latin typeface="Arial Nova Cond" panose="020B0506020202020204" pitchFamily="34" charset="0"/>
                        </a:rPr>
                        <a:t>(Pradaxa)</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fr-CA" sz="1400" b="1" dirty="0">
                          <a:solidFill>
                            <a:schemeClr val="bg1"/>
                          </a:solidFill>
                          <a:latin typeface="Arial Nova Cond" panose="020B0506020202020204" pitchFamily="34" charset="0"/>
                        </a:rPr>
                        <a:t>Dabigatran 150</a:t>
                      </a:r>
                      <a:endParaRPr lang="fr-CA" sz="1400" b="1" baseline="30000" dirty="0">
                        <a:solidFill>
                          <a:schemeClr val="bg1"/>
                        </a:solidFill>
                        <a:latin typeface="Arial Nova Cond" panose="020B0506020202020204" pitchFamily="34" charset="0"/>
                      </a:endParaRPr>
                    </a:p>
                    <a:p>
                      <a:pPr marL="0" marR="0" lvl="0" indent="0" algn="ctr" defTabSz="914492" rtl="0" eaLnBrk="1" fontAlgn="auto" latinLnBrk="0" hangingPunct="1">
                        <a:lnSpc>
                          <a:spcPct val="100000"/>
                        </a:lnSpc>
                        <a:spcBef>
                          <a:spcPts val="0"/>
                        </a:spcBef>
                        <a:spcAft>
                          <a:spcPts val="0"/>
                        </a:spcAft>
                        <a:buClrTx/>
                        <a:buSzTx/>
                        <a:buFontTx/>
                        <a:buNone/>
                        <a:tabLst/>
                        <a:defRPr/>
                      </a:pPr>
                      <a:r>
                        <a:rPr lang="fr-CA" sz="1400" b="0" dirty="0">
                          <a:solidFill>
                            <a:schemeClr val="bg1"/>
                          </a:solidFill>
                          <a:latin typeface="Arial Nova Cond" panose="020B0506020202020204" pitchFamily="34" charset="0"/>
                        </a:rPr>
                        <a:t>(Pradaxa)</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fr-CA" sz="1400" b="1" dirty="0">
                          <a:solidFill>
                            <a:schemeClr val="bg1"/>
                          </a:solidFill>
                          <a:latin typeface="Arial Nova Cond" panose="020B0506020202020204" pitchFamily="34" charset="0"/>
                        </a:rPr>
                        <a:t>Edoxaban 60</a:t>
                      </a:r>
                    </a:p>
                    <a:p>
                      <a:pPr algn="ctr"/>
                      <a:r>
                        <a:rPr lang="fr-CA" sz="1400" b="0" dirty="0">
                          <a:solidFill>
                            <a:schemeClr val="bg1"/>
                          </a:solidFill>
                          <a:latin typeface="Arial Nova Cond" panose="020B0506020202020204" pitchFamily="34" charset="0"/>
                        </a:rPr>
                        <a:t>(</a:t>
                      </a:r>
                      <a:r>
                        <a:rPr lang="fr-CA" sz="1400" b="0" dirty="0" err="1">
                          <a:solidFill>
                            <a:schemeClr val="bg1"/>
                          </a:solidFill>
                          <a:latin typeface="Arial Nova Cond" panose="020B0506020202020204" pitchFamily="34" charset="0"/>
                        </a:rPr>
                        <a:t>Lixiana</a:t>
                      </a:r>
                      <a:r>
                        <a:rPr lang="fr-CA" sz="1400" b="0" dirty="0">
                          <a:solidFill>
                            <a:schemeClr val="bg1"/>
                          </a:solidFill>
                          <a:latin typeface="Arial Nova Cond" panose="020B0506020202020204" pitchFamily="34" charset="0"/>
                        </a:rPr>
                        <a:t>)</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fr-CA" sz="1400" b="1" dirty="0" err="1">
                          <a:solidFill>
                            <a:schemeClr val="bg1"/>
                          </a:solidFill>
                          <a:latin typeface="Arial Nova Cond" panose="020B0506020202020204" pitchFamily="34" charset="0"/>
                        </a:rPr>
                        <a:t>Rivaroxaban</a:t>
                      </a:r>
                      <a:endParaRPr lang="fr-CA" sz="1400" b="1" baseline="30000" dirty="0">
                        <a:solidFill>
                          <a:schemeClr val="bg1"/>
                        </a:solidFill>
                        <a:latin typeface="Arial Nova Cond" panose="020B0506020202020204" pitchFamily="34" charset="0"/>
                      </a:endParaRPr>
                    </a:p>
                    <a:p>
                      <a:pPr algn="ctr"/>
                      <a:r>
                        <a:rPr lang="fr-CA" sz="1400" b="0" dirty="0">
                          <a:solidFill>
                            <a:schemeClr val="bg1"/>
                          </a:solidFill>
                          <a:latin typeface="Arial Nova Cond" panose="020B0506020202020204" pitchFamily="34" charset="0"/>
                        </a:rPr>
                        <a:t>(Xarelto)</a:t>
                      </a:r>
                    </a:p>
                  </a:txBody>
                  <a:tcPr marL="45720" marR="45720" marT="22860" marB="22860"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94163848"/>
                  </a:ext>
                </a:extLst>
              </a:tr>
              <a:tr h="657340">
                <a:tc>
                  <a:txBody>
                    <a:bodyPr/>
                    <a:lstStyle/>
                    <a:p>
                      <a:pPr algn="l"/>
                      <a:r>
                        <a:rPr lang="fr-CA" sz="1600" b="1" dirty="0">
                          <a:solidFill>
                            <a:schemeClr val="accent1"/>
                          </a:solidFill>
                          <a:latin typeface="Arial Nova Cond" panose="020B0506020202020204" pitchFamily="34" charset="0"/>
                        </a:rPr>
                        <a:t>Stroke/</a:t>
                      </a:r>
                      <a:r>
                        <a:rPr lang="fr-CA" sz="1600" b="1" dirty="0" err="1">
                          <a:solidFill>
                            <a:schemeClr val="accent1"/>
                          </a:solidFill>
                          <a:latin typeface="Arial Nova Cond" panose="020B0506020202020204" pitchFamily="34" charset="0"/>
                        </a:rPr>
                        <a:t>Systemic</a:t>
                      </a:r>
                      <a:r>
                        <a:rPr lang="fr-CA" sz="1600" b="1" dirty="0">
                          <a:solidFill>
                            <a:schemeClr val="accent1"/>
                          </a:solidFill>
                          <a:latin typeface="Arial Nova Cond" panose="020B0506020202020204" pitchFamily="34" charset="0"/>
                        </a:rPr>
                        <a:t> </a:t>
                      </a:r>
                      <a:r>
                        <a:rPr lang="fr-CA" sz="1600" b="1" dirty="0" err="1">
                          <a:solidFill>
                            <a:schemeClr val="accent1"/>
                          </a:solidFill>
                          <a:latin typeface="Arial Nova Cond" panose="020B0506020202020204" pitchFamily="34" charset="0"/>
                        </a:rPr>
                        <a:t>Embolism</a:t>
                      </a:r>
                      <a:endParaRPr lang="fr-CA" sz="1600" b="1" dirty="0">
                        <a:solidFill>
                          <a:schemeClr val="accent1"/>
                        </a:solidFill>
                        <a:latin typeface="Arial Nova Cond" panose="020B0506020202020204" pitchFamily="34" charset="0"/>
                      </a:endParaRPr>
                    </a:p>
                  </a:txBody>
                  <a:tcPr marL="45720" marR="45720" marT="22860" marB="22860" anchor="ctr">
                    <a:lnL w="12700" cmpd="sng">
                      <a:noFill/>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A" sz="1050" dirty="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A" sz="1050" dirty="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A" sz="1050" dirty="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A" sz="1050" dirty="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A" sz="1050" dirty="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7441745"/>
                  </a:ext>
                </a:extLst>
              </a:tr>
              <a:tr h="657340">
                <a:tc>
                  <a:txBody>
                    <a:bodyPr/>
                    <a:lstStyle/>
                    <a:p>
                      <a:pPr algn="l"/>
                      <a:r>
                        <a:rPr lang="fr-CA" sz="1600" b="1" dirty="0">
                          <a:solidFill>
                            <a:schemeClr val="accent1"/>
                          </a:solidFill>
                          <a:latin typeface="Arial Nova Cond" panose="020B0506020202020204" pitchFamily="34" charset="0"/>
                        </a:rPr>
                        <a:t>Major </a:t>
                      </a:r>
                      <a:r>
                        <a:rPr lang="fr-CA" sz="1600" b="1" dirty="0" err="1">
                          <a:solidFill>
                            <a:schemeClr val="accent1"/>
                          </a:solidFill>
                          <a:latin typeface="Arial Nova Cond" panose="020B0506020202020204" pitchFamily="34" charset="0"/>
                        </a:rPr>
                        <a:t>Bleed</a:t>
                      </a:r>
                      <a:endParaRPr lang="fr-CA" sz="1600" b="1" dirty="0">
                        <a:solidFill>
                          <a:schemeClr val="accent1"/>
                        </a:solidFill>
                        <a:latin typeface="Arial Nova Cond" panose="020B0506020202020204" pitchFamily="34" charset="0"/>
                      </a:endParaRPr>
                    </a:p>
                  </a:txBody>
                  <a:tcPr marL="45720" marR="45720" marT="22860" marB="2286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fr-CA" sz="1050" dirty="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fr-CA" sz="1050" dirty="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fr-CA" sz="1050" dirty="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fr-CA" sz="1050" dirty="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fr-CA" sz="1050" dirty="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78074585"/>
                  </a:ext>
                </a:extLst>
              </a:tr>
              <a:tr h="657340">
                <a:tc>
                  <a:txBody>
                    <a:bodyPr/>
                    <a:lstStyle/>
                    <a:p>
                      <a:pPr algn="l"/>
                      <a:r>
                        <a:rPr lang="fr-CA" sz="1600" b="1" dirty="0" err="1">
                          <a:solidFill>
                            <a:schemeClr val="accent1"/>
                          </a:solidFill>
                          <a:latin typeface="Arial Nova Cond" panose="020B0506020202020204" pitchFamily="34" charset="0"/>
                        </a:rPr>
                        <a:t>Intracranial</a:t>
                      </a:r>
                      <a:r>
                        <a:rPr lang="fr-CA" sz="1600" b="1" dirty="0">
                          <a:solidFill>
                            <a:schemeClr val="accent1"/>
                          </a:solidFill>
                          <a:latin typeface="Arial Nova Cond" panose="020B0506020202020204" pitchFamily="34" charset="0"/>
                        </a:rPr>
                        <a:t> </a:t>
                      </a:r>
                      <a:r>
                        <a:rPr lang="fr-CA" sz="1600" b="1" dirty="0" err="1">
                          <a:solidFill>
                            <a:schemeClr val="accent1"/>
                          </a:solidFill>
                          <a:latin typeface="Arial Nova Cond" panose="020B0506020202020204" pitchFamily="34" charset="0"/>
                        </a:rPr>
                        <a:t>Bleed</a:t>
                      </a:r>
                      <a:endParaRPr lang="fr-CA" sz="1600" b="1" dirty="0">
                        <a:solidFill>
                          <a:schemeClr val="accent1"/>
                        </a:solidFill>
                        <a:latin typeface="Arial Nova Cond" panose="020B0506020202020204" pitchFamily="34" charset="0"/>
                      </a:endParaRPr>
                    </a:p>
                  </a:txBody>
                  <a:tcPr marL="45720" marR="45720" marT="22860" marB="2286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A" sz="105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A" sz="1050" dirty="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A" sz="1050" dirty="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A" sz="1050" dirty="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A" sz="1050" dirty="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4881414"/>
                  </a:ext>
                </a:extLst>
              </a:tr>
              <a:tr h="657340">
                <a:tc>
                  <a:txBody>
                    <a:bodyPr/>
                    <a:lstStyle/>
                    <a:p>
                      <a:pPr algn="l"/>
                      <a:r>
                        <a:rPr lang="fr-CA" sz="1600" b="1" dirty="0">
                          <a:solidFill>
                            <a:schemeClr val="accent1"/>
                          </a:solidFill>
                          <a:latin typeface="Arial Nova Cond" panose="020B0506020202020204" pitchFamily="34" charset="0"/>
                        </a:rPr>
                        <a:t>GI </a:t>
                      </a:r>
                      <a:r>
                        <a:rPr lang="fr-CA" sz="1600" b="1" dirty="0" err="1">
                          <a:solidFill>
                            <a:schemeClr val="accent1"/>
                          </a:solidFill>
                          <a:latin typeface="Arial Nova Cond" panose="020B0506020202020204" pitchFamily="34" charset="0"/>
                        </a:rPr>
                        <a:t>Bleed</a:t>
                      </a:r>
                      <a:endParaRPr lang="fr-CA" sz="1600" b="1" dirty="0">
                        <a:solidFill>
                          <a:schemeClr val="accent1"/>
                        </a:solidFill>
                        <a:latin typeface="Arial Nova Cond" panose="020B0506020202020204" pitchFamily="34" charset="0"/>
                      </a:endParaRPr>
                    </a:p>
                  </a:txBody>
                  <a:tcPr marL="45720" marR="45720" marT="22860" marB="2286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fr-CA" sz="105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fr-CA" sz="105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fr-CA" sz="105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fr-CA" sz="1050" dirty="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fr-CA" sz="1050" dirty="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74141068"/>
                  </a:ext>
                </a:extLst>
              </a:tr>
              <a:tr h="657340">
                <a:tc>
                  <a:txBody>
                    <a:bodyPr/>
                    <a:lstStyle/>
                    <a:p>
                      <a:pPr algn="l"/>
                      <a:r>
                        <a:rPr lang="fr-CA" sz="1600" b="1" dirty="0" err="1">
                          <a:solidFill>
                            <a:schemeClr val="accent1"/>
                          </a:solidFill>
                          <a:latin typeface="Arial Nova Cond" panose="020B0506020202020204" pitchFamily="34" charset="0"/>
                        </a:rPr>
                        <a:t>Death</a:t>
                      </a:r>
                      <a:endParaRPr lang="fr-CA" sz="1600" b="1" dirty="0">
                        <a:solidFill>
                          <a:schemeClr val="accent1"/>
                        </a:solidFill>
                        <a:latin typeface="Arial Nova Cond" panose="020B0506020202020204" pitchFamily="34" charset="0"/>
                      </a:endParaRPr>
                    </a:p>
                  </a:txBody>
                  <a:tcPr marL="45720" marR="45720" marT="22860" marB="2286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A" sz="1050" dirty="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A" sz="1050" dirty="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A" sz="1050" dirty="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A" sz="1050" dirty="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A" sz="1050" dirty="0">
                        <a:solidFill>
                          <a:schemeClr val="accent1"/>
                        </a:solidFill>
                        <a:latin typeface="Arial Nova Cond" panose="020B0506020202020204" pitchFamily="34" charset="0"/>
                      </a:endParaRPr>
                    </a:p>
                  </a:txBody>
                  <a:tcPr marL="45720" marR="45720" marT="22860" marB="2286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9527010"/>
                  </a:ext>
                </a:extLst>
              </a:tr>
            </a:tbl>
          </a:graphicData>
        </a:graphic>
      </p:graphicFrame>
      <p:grpSp>
        <p:nvGrpSpPr>
          <p:cNvPr id="45" name="Groupe 4">
            <a:extLst>
              <a:ext uri="{FF2B5EF4-FFF2-40B4-BE49-F238E27FC236}">
                <a16:creationId xmlns:a16="http://schemas.microsoft.com/office/drawing/2014/main" id="{46014E79-2F26-4653-B788-6DAF2DFBC31E}"/>
              </a:ext>
            </a:extLst>
          </p:cNvPr>
          <p:cNvGrpSpPr/>
          <p:nvPr/>
        </p:nvGrpSpPr>
        <p:grpSpPr>
          <a:xfrm>
            <a:off x="2812442" y="1988840"/>
            <a:ext cx="7243998" cy="3316094"/>
            <a:chOff x="2253713" y="2093057"/>
            <a:chExt cx="7122905" cy="2986702"/>
          </a:xfrm>
        </p:grpSpPr>
        <p:sp>
          <p:nvSpPr>
            <p:cNvPr id="46" name="Arrow: Left-Right 45">
              <a:extLst>
                <a:ext uri="{FF2B5EF4-FFF2-40B4-BE49-F238E27FC236}">
                  <a16:creationId xmlns:a16="http://schemas.microsoft.com/office/drawing/2014/main" id="{0577FC5F-19F5-49C2-A2EC-3CB5B112CDF1}"/>
                </a:ext>
              </a:extLst>
            </p:cNvPr>
            <p:cNvSpPr/>
            <p:nvPr/>
          </p:nvSpPr>
          <p:spPr>
            <a:xfrm>
              <a:off x="2401759" y="4034670"/>
              <a:ext cx="549485" cy="265880"/>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47" name="Arrow: Down 46">
              <a:extLst>
                <a:ext uri="{FF2B5EF4-FFF2-40B4-BE49-F238E27FC236}">
                  <a16:creationId xmlns:a16="http://schemas.microsoft.com/office/drawing/2014/main" id="{9BC735EF-1C79-40BE-A1DB-CB2F06063206}"/>
                </a:ext>
              </a:extLst>
            </p:cNvPr>
            <p:cNvSpPr/>
            <p:nvPr/>
          </p:nvSpPr>
          <p:spPr>
            <a:xfrm>
              <a:off x="2553142" y="2099506"/>
              <a:ext cx="254801" cy="37147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48" name="Arrow: Up 47">
              <a:extLst>
                <a:ext uri="{FF2B5EF4-FFF2-40B4-BE49-F238E27FC236}">
                  <a16:creationId xmlns:a16="http://schemas.microsoft.com/office/drawing/2014/main" id="{88427368-0CF8-455F-9711-D6EF38D5731B}"/>
                </a:ext>
              </a:extLst>
            </p:cNvPr>
            <p:cNvSpPr/>
            <p:nvPr/>
          </p:nvSpPr>
          <p:spPr>
            <a:xfrm>
              <a:off x="5764037" y="3992745"/>
              <a:ext cx="254801" cy="37147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49" name="ZoneTexte 4">
              <a:extLst>
                <a:ext uri="{FF2B5EF4-FFF2-40B4-BE49-F238E27FC236}">
                  <a16:creationId xmlns:a16="http://schemas.microsoft.com/office/drawing/2014/main" id="{6CF4E83D-67F1-415F-98BB-34309071823A}"/>
                </a:ext>
              </a:extLst>
            </p:cNvPr>
            <p:cNvSpPr txBox="1"/>
            <p:nvPr/>
          </p:nvSpPr>
          <p:spPr>
            <a:xfrm>
              <a:off x="7581942" y="4524315"/>
              <a:ext cx="824604" cy="553997"/>
            </a:xfrm>
            <a:prstGeom prst="rect">
              <a:avLst/>
            </a:prstGeom>
            <a:noFill/>
          </p:spPr>
          <p:txBody>
            <a:bodyPr wrap="square" rtlCol="0">
              <a:spAutoFit/>
            </a:bodyPr>
            <a:lstStyle/>
            <a:p>
              <a:r>
                <a:rPr lang="fr-CA" sz="1050" dirty="0">
                  <a:solidFill>
                    <a:srgbClr val="585454"/>
                  </a:solidFill>
                </a:rPr>
                <a:t>(CV </a:t>
              </a:r>
              <a:r>
                <a:rPr lang="fr-CA" sz="1050" dirty="0" err="1">
                  <a:solidFill>
                    <a:srgbClr val="585454"/>
                  </a:solidFill>
                </a:rPr>
                <a:t>death</a:t>
              </a:r>
              <a:r>
                <a:rPr lang="fr-CA" sz="1050" dirty="0">
                  <a:solidFill>
                    <a:srgbClr val="585454"/>
                  </a:solidFill>
                </a:rPr>
                <a:t>)</a:t>
              </a:r>
              <a:endParaRPr lang="en-CA" sz="1050" dirty="0">
                <a:solidFill>
                  <a:srgbClr val="585454"/>
                </a:solidFill>
              </a:endParaRPr>
            </a:p>
          </p:txBody>
        </p:sp>
        <p:sp>
          <p:nvSpPr>
            <p:cNvPr id="50" name="ZoneTexte 46">
              <a:extLst>
                <a:ext uri="{FF2B5EF4-FFF2-40B4-BE49-F238E27FC236}">
                  <a16:creationId xmlns:a16="http://schemas.microsoft.com/office/drawing/2014/main" id="{CD80B2EE-43BC-42A4-87E0-3E55142FC849}"/>
                </a:ext>
              </a:extLst>
            </p:cNvPr>
            <p:cNvSpPr txBox="1"/>
            <p:nvPr/>
          </p:nvSpPr>
          <p:spPr>
            <a:xfrm>
              <a:off x="2502848" y="4525762"/>
              <a:ext cx="979328" cy="553997"/>
            </a:xfrm>
            <a:prstGeom prst="rect">
              <a:avLst/>
            </a:prstGeom>
            <a:noFill/>
          </p:spPr>
          <p:txBody>
            <a:bodyPr wrap="none" rtlCol="0">
              <a:spAutoFit/>
            </a:bodyPr>
            <a:lstStyle/>
            <a:p>
              <a:r>
                <a:rPr lang="fr-CA" sz="1050" dirty="0">
                  <a:solidFill>
                    <a:srgbClr val="585454"/>
                  </a:solidFill>
                </a:rPr>
                <a:t>(all-cause </a:t>
              </a:r>
            </a:p>
            <a:p>
              <a:r>
                <a:rPr lang="fr-CA" sz="1050" dirty="0" err="1">
                  <a:solidFill>
                    <a:srgbClr val="585454"/>
                  </a:solidFill>
                </a:rPr>
                <a:t>death</a:t>
              </a:r>
              <a:r>
                <a:rPr lang="fr-CA" sz="1050" dirty="0">
                  <a:solidFill>
                    <a:srgbClr val="585454"/>
                  </a:solidFill>
                </a:rPr>
                <a:t>)</a:t>
              </a:r>
              <a:endParaRPr lang="en-CA" sz="1050" dirty="0">
                <a:solidFill>
                  <a:srgbClr val="585454"/>
                </a:solidFill>
              </a:endParaRPr>
            </a:p>
          </p:txBody>
        </p:sp>
        <p:sp>
          <p:nvSpPr>
            <p:cNvPr id="51" name="Arrow: Down 21">
              <a:extLst>
                <a:ext uri="{FF2B5EF4-FFF2-40B4-BE49-F238E27FC236}">
                  <a16:creationId xmlns:a16="http://schemas.microsoft.com/office/drawing/2014/main" id="{AFF364A4-152E-4CF1-94F5-F409FA18842A}"/>
                </a:ext>
              </a:extLst>
            </p:cNvPr>
            <p:cNvSpPr/>
            <p:nvPr/>
          </p:nvSpPr>
          <p:spPr>
            <a:xfrm>
              <a:off x="2553141" y="2720667"/>
              <a:ext cx="254801" cy="37147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52" name="Arrow: Down 21">
              <a:extLst>
                <a:ext uri="{FF2B5EF4-FFF2-40B4-BE49-F238E27FC236}">
                  <a16:creationId xmlns:a16="http://schemas.microsoft.com/office/drawing/2014/main" id="{A13AC4EE-AA52-439B-A0BF-EFCC7764A885}"/>
                </a:ext>
              </a:extLst>
            </p:cNvPr>
            <p:cNvSpPr/>
            <p:nvPr/>
          </p:nvSpPr>
          <p:spPr>
            <a:xfrm>
              <a:off x="2553141" y="3359895"/>
              <a:ext cx="254801" cy="37147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53" name="Arrow: Down 21">
              <a:extLst>
                <a:ext uri="{FF2B5EF4-FFF2-40B4-BE49-F238E27FC236}">
                  <a16:creationId xmlns:a16="http://schemas.microsoft.com/office/drawing/2014/main" id="{A60199E3-EC93-4C35-8DB6-C64340A10CF0}"/>
                </a:ext>
              </a:extLst>
            </p:cNvPr>
            <p:cNvSpPr/>
            <p:nvPr/>
          </p:nvSpPr>
          <p:spPr>
            <a:xfrm>
              <a:off x="4179333" y="3375369"/>
              <a:ext cx="254801" cy="37147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54" name="Arrow: Down 21">
              <a:extLst>
                <a:ext uri="{FF2B5EF4-FFF2-40B4-BE49-F238E27FC236}">
                  <a16:creationId xmlns:a16="http://schemas.microsoft.com/office/drawing/2014/main" id="{E554784F-974E-4C63-B82C-3D501278D068}"/>
                </a:ext>
              </a:extLst>
            </p:cNvPr>
            <p:cNvSpPr/>
            <p:nvPr/>
          </p:nvSpPr>
          <p:spPr>
            <a:xfrm>
              <a:off x="4179333" y="2718483"/>
              <a:ext cx="254801" cy="37147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55" name="Arrow: Down 21">
              <a:extLst>
                <a:ext uri="{FF2B5EF4-FFF2-40B4-BE49-F238E27FC236}">
                  <a16:creationId xmlns:a16="http://schemas.microsoft.com/office/drawing/2014/main" id="{F5B39F34-873B-4418-8F1A-6C293F8B461F}"/>
                </a:ext>
              </a:extLst>
            </p:cNvPr>
            <p:cNvSpPr/>
            <p:nvPr/>
          </p:nvSpPr>
          <p:spPr>
            <a:xfrm>
              <a:off x="7322251" y="3364129"/>
              <a:ext cx="254801" cy="37147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56" name="Arrow: Down 21">
              <a:extLst>
                <a:ext uri="{FF2B5EF4-FFF2-40B4-BE49-F238E27FC236}">
                  <a16:creationId xmlns:a16="http://schemas.microsoft.com/office/drawing/2014/main" id="{D7D06FD3-E531-452A-BF2A-A7895BFA78CD}"/>
                </a:ext>
              </a:extLst>
            </p:cNvPr>
            <p:cNvSpPr/>
            <p:nvPr/>
          </p:nvSpPr>
          <p:spPr>
            <a:xfrm>
              <a:off x="7317202" y="2707243"/>
              <a:ext cx="254801" cy="37147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57" name="Arrow: Down 21">
              <a:extLst>
                <a:ext uri="{FF2B5EF4-FFF2-40B4-BE49-F238E27FC236}">
                  <a16:creationId xmlns:a16="http://schemas.microsoft.com/office/drawing/2014/main" id="{70744B78-0C99-4D9E-A5BB-DD215B007622}"/>
                </a:ext>
              </a:extLst>
            </p:cNvPr>
            <p:cNvSpPr/>
            <p:nvPr/>
          </p:nvSpPr>
          <p:spPr>
            <a:xfrm>
              <a:off x="5764039" y="3371584"/>
              <a:ext cx="254801" cy="37147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58" name="Arrow: Down 21">
              <a:extLst>
                <a:ext uri="{FF2B5EF4-FFF2-40B4-BE49-F238E27FC236}">
                  <a16:creationId xmlns:a16="http://schemas.microsoft.com/office/drawing/2014/main" id="{A025AED0-2200-4B9B-BF4E-40008D9444F7}"/>
                </a:ext>
              </a:extLst>
            </p:cNvPr>
            <p:cNvSpPr/>
            <p:nvPr/>
          </p:nvSpPr>
          <p:spPr>
            <a:xfrm>
              <a:off x="5764038" y="2093057"/>
              <a:ext cx="254801" cy="37147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59" name="Arrow: Down 21">
              <a:extLst>
                <a:ext uri="{FF2B5EF4-FFF2-40B4-BE49-F238E27FC236}">
                  <a16:creationId xmlns:a16="http://schemas.microsoft.com/office/drawing/2014/main" id="{79015C2E-804B-4440-8C3D-8291B6E8F717}"/>
                </a:ext>
              </a:extLst>
            </p:cNvPr>
            <p:cNvSpPr/>
            <p:nvPr/>
          </p:nvSpPr>
          <p:spPr>
            <a:xfrm>
              <a:off x="2253713" y="4590652"/>
              <a:ext cx="254801" cy="37147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dirty="0">
                <a:solidFill>
                  <a:prstClr val="white"/>
                </a:solidFill>
              </a:endParaRPr>
            </a:p>
          </p:txBody>
        </p:sp>
        <p:sp>
          <p:nvSpPr>
            <p:cNvPr id="60" name="Arrow: Down 21">
              <a:extLst>
                <a:ext uri="{FF2B5EF4-FFF2-40B4-BE49-F238E27FC236}">
                  <a16:creationId xmlns:a16="http://schemas.microsoft.com/office/drawing/2014/main" id="{1562BAAA-C3E3-4B36-8AAF-F3F1F342B303}"/>
                </a:ext>
              </a:extLst>
            </p:cNvPr>
            <p:cNvSpPr/>
            <p:nvPr/>
          </p:nvSpPr>
          <p:spPr>
            <a:xfrm>
              <a:off x="7329943" y="4589802"/>
              <a:ext cx="254801" cy="37147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61" name="Arrow: Down 21">
              <a:extLst>
                <a:ext uri="{FF2B5EF4-FFF2-40B4-BE49-F238E27FC236}">
                  <a16:creationId xmlns:a16="http://schemas.microsoft.com/office/drawing/2014/main" id="{2E7A7007-072D-49FE-BA72-4D07405BC323}"/>
                </a:ext>
              </a:extLst>
            </p:cNvPr>
            <p:cNvSpPr/>
            <p:nvPr/>
          </p:nvSpPr>
          <p:spPr>
            <a:xfrm>
              <a:off x="8974475" y="3378525"/>
              <a:ext cx="254801" cy="37147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62" name="Arrow: Left-Right 14">
              <a:extLst>
                <a:ext uri="{FF2B5EF4-FFF2-40B4-BE49-F238E27FC236}">
                  <a16:creationId xmlns:a16="http://schemas.microsoft.com/office/drawing/2014/main" id="{02EEE119-98A6-4A81-9A5D-5EDEE6145F9F}"/>
                </a:ext>
              </a:extLst>
            </p:cNvPr>
            <p:cNvSpPr/>
            <p:nvPr/>
          </p:nvSpPr>
          <p:spPr>
            <a:xfrm>
              <a:off x="4031991" y="4057443"/>
              <a:ext cx="549485" cy="265880"/>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63" name="Arrow: Left-Right 14">
              <a:extLst>
                <a:ext uri="{FF2B5EF4-FFF2-40B4-BE49-F238E27FC236}">
                  <a16:creationId xmlns:a16="http://schemas.microsoft.com/office/drawing/2014/main" id="{C6D674B8-86FB-4672-80A8-CC3A43717FCD}"/>
                </a:ext>
              </a:extLst>
            </p:cNvPr>
            <p:cNvSpPr/>
            <p:nvPr/>
          </p:nvSpPr>
          <p:spPr>
            <a:xfrm>
              <a:off x="4031991" y="2142000"/>
              <a:ext cx="549485" cy="265880"/>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64" name="Arrow: Left-Right 14">
              <a:extLst>
                <a:ext uri="{FF2B5EF4-FFF2-40B4-BE49-F238E27FC236}">
                  <a16:creationId xmlns:a16="http://schemas.microsoft.com/office/drawing/2014/main" id="{D000BE78-8BE1-4D75-B6CA-D79B32CF6B74}"/>
                </a:ext>
              </a:extLst>
            </p:cNvPr>
            <p:cNvSpPr/>
            <p:nvPr/>
          </p:nvSpPr>
          <p:spPr>
            <a:xfrm>
              <a:off x="5642198" y="2792820"/>
              <a:ext cx="549485" cy="265880"/>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65" name="Arrow: Left-Right 14">
              <a:extLst>
                <a:ext uri="{FF2B5EF4-FFF2-40B4-BE49-F238E27FC236}">
                  <a16:creationId xmlns:a16="http://schemas.microsoft.com/office/drawing/2014/main" id="{17FB90F8-5D92-4B98-BD02-66104AAE3B98}"/>
                </a:ext>
              </a:extLst>
            </p:cNvPr>
            <p:cNvSpPr/>
            <p:nvPr/>
          </p:nvSpPr>
          <p:spPr>
            <a:xfrm>
              <a:off x="8827133" y="2167073"/>
              <a:ext cx="549485" cy="265880"/>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66" name="Arrow: Left-Right 14">
              <a:extLst>
                <a:ext uri="{FF2B5EF4-FFF2-40B4-BE49-F238E27FC236}">
                  <a16:creationId xmlns:a16="http://schemas.microsoft.com/office/drawing/2014/main" id="{E0880809-9259-440B-B6CD-C45E0F3E8C5F}"/>
                </a:ext>
              </a:extLst>
            </p:cNvPr>
            <p:cNvSpPr/>
            <p:nvPr/>
          </p:nvSpPr>
          <p:spPr>
            <a:xfrm>
              <a:off x="7175974" y="2152301"/>
              <a:ext cx="549485" cy="265880"/>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67" name="Arrow: Up 32">
              <a:extLst>
                <a:ext uri="{FF2B5EF4-FFF2-40B4-BE49-F238E27FC236}">
                  <a16:creationId xmlns:a16="http://schemas.microsoft.com/office/drawing/2014/main" id="{23A23CA4-631C-4320-B18B-4852AE8315EE}"/>
                </a:ext>
              </a:extLst>
            </p:cNvPr>
            <p:cNvSpPr/>
            <p:nvPr/>
          </p:nvSpPr>
          <p:spPr>
            <a:xfrm>
              <a:off x="7317201" y="3992745"/>
              <a:ext cx="254801" cy="37147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68" name="Arrow: Up 32">
              <a:extLst>
                <a:ext uri="{FF2B5EF4-FFF2-40B4-BE49-F238E27FC236}">
                  <a16:creationId xmlns:a16="http://schemas.microsoft.com/office/drawing/2014/main" id="{AC5340E5-0227-44EC-85A3-17A3BDE1683C}"/>
                </a:ext>
              </a:extLst>
            </p:cNvPr>
            <p:cNvSpPr/>
            <p:nvPr/>
          </p:nvSpPr>
          <p:spPr>
            <a:xfrm>
              <a:off x="8974475" y="4034670"/>
              <a:ext cx="254801" cy="37147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69" name="Arrow: Left-Right 14">
              <a:extLst>
                <a:ext uri="{FF2B5EF4-FFF2-40B4-BE49-F238E27FC236}">
                  <a16:creationId xmlns:a16="http://schemas.microsoft.com/office/drawing/2014/main" id="{C2827C61-6849-4918-A1EE-4C9870A4CEB0}"/>
                </a:ext>
              </a:extLst>
            </p:cNvPr>
            <p:cNvSpPr/>
            <p:nvPr/>
          </p:nvSpPr>
          <p:spPr>
            <a:xfrm>
              <a:off x="4031991" y="4633926"/>
              <a:ext cx="549485" cy="265880"/>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70" name="Arrow: Left-Right 14">
              <a:extLst>
                <a:ext uri="{FF2B5EF4-FFF2-40B4-BE49-F238E27FC236}">
                  <a16:creationId xmlns:a16="http://schemas.microsoft.com/office/drawing/2014/main" id="{60D5028D-B9B0-401C-97E9-1D75A255628C}"/>
                </a:ext>
              </a:extLst>
            </p:cNvPr>
            <p:cNvSpPr/>
            <p:nvPr/>
          </p:nvSpPr>
          <p:spPr>
            <a:xfrm>
              <a:off x="5642198" y="4642575"/>
              <a:ext cx="549485" cy="265880"/>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71" name="Arrow: Left-Right 14">
              <a:extLst>
                <a:ext uri="{FF2B5EF4-FFF2-40B4-BE49-F238E27FC236}">
                  <a16:creationId xmlns:a16="http://schemas.microsoft.com/office/drawing/2014/main" id="{7D9B452B-A029-4665-8A13-65272AA76B23}"/>
                </a:ext>
              </a:extLst>
            </p:cNvPr>
            <p:cNvSpPr/>
            <p:nvPr/>
          </p:nvSpPr>
          <p:spPr>
            <a:xfrm>
              <a:off x="8827133" y="2763478"/>
              <a:ext cx="549485" cy="265880"/>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72" name="Arrow: Left-Right 14">
              <a:extLst>
                <a:ext uri="{FF2B5EF4-FFF2-40B4-BE49-F238E27FC236}">
                  <a16:creationId xmlns:a16="http://schemas.microsoft.com/office/drawing/2014/main" id="{AD128B22-7B1A-48F3-8F97-C61115978BF1}"/>
                </a:ext>
              </a:extLst>
            </p:cNvPr>
            <p:cNvSpPr/>
            <p:nvPr/>
          </p:nvSpPr>
          <p:spPr>
            <a:xfrm>
              <a:off x="8827133" y="4666877"/>
              <a:ext cx="549485" cy="265880"/>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grpSp>
      <p:sp>
        <p:nvSpPr>
          <p:cNvPr id="73" name="Arrow: Up 32">
            <a:extLst>
              <a:ext uri="{FF2B5EF4-FFF2-40B4-BE49-F238E27FC236}">
                <a16:creationId xmlns:a16="http://schemas.microsoft.com/office/drawing/2014/main" id="{588AE09B-01F5-445E-B4A1-E2A4D23FB840}"/>
              </a:ext>
            </a:extLst>
          </p:cNvPr>
          <p:cNvSpPr/>
          <p:nvPr/>
        </p:nvSpPr>
        <p:spPr>
          <a:xfrm>
            <a:off x="10828535" y="1996000"/>
            <a:ext cx="160445" cy="233912"/>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74" name="TextBox 38">
            <a:extLst>
              <a:ext uri="{FF2B5EF4-FFF2-40B4-BE49-F238E27FC236}">
                <a16:creationId xmlns:a16="http://schemas.microsoft.com/office/drawing/2014/main" id="{72163CCC-A17E-4501-B851-E6E27C82F9B5}"/>
              </a:ext>
            </a:extLst>
          </p:cNvPr>
          <p:cNvSpPr txBox="1"/>
          <p:nvPr/>
        </p:nvSpPr>
        <p:spPr>
          <a:xfrm>
            <a:off x="11105306" y="1996000"/>
            <a:ext cx="782587" cy="415498"/>
          </a:xfrm>
          <a:prstGeom prst="rect">
            <a:avLst/>
          </a:prstGeom>
          <a:noFill/>
        </p:spPr>
        <p:txBody>
          <a:bodyPr wrap="none" rtlCol="0">
            <a:spAutoFit/>
          </a:bodyPr>
          <a:lstStyle/>
          <a:p>
            <a:pPr defTabSz="685835"/>
            <a:r>
              <a:rPr lang="fr-CA" sz="1050" dirty="0" err="1">
                <a:solidFill>
                  <a:srgbClr val="585454"/>
                </a:solidFill>
              </a:rPr>
              <a:t>Significant</a:t>
            </a:r>
            <a:r>
              <a:rPr lang="fr-CA" sz="1050" dirty="0">
                <a:solidFill>
                  <a:srgbClr val="585454"/>
                </a:solidFill>
              </a:rPr>
              <a:t> </a:t>
            </a:r>
            <a:br>
              <a:rPr lang="fr-CA" sz="1050" dirty="0">
                <a:solidFill>
                  <a:srgbClr val="585454"/>
                </a:solidFill>
              </a:rPr>
            </a:br>
            <a:r>
              <a:rPr lang="fr-CA" sz="1050" dirty="0" err="1">
                <a:solidFill>
                  <a:srgbClr val="585454"/>
                </a:solidFill>
              </a:rPr>
              <a:t>Increase</a:t>
            </a:r>
            <a:endParaRPr lang="en-CA" sz="1050" dirty="0">
              <a:solidFill>
                <a:srgbClr val="585454"/>
              </a:solidFill>
            </a:endParaRPr>
          </a:p>
        </p:txBody>
      </p:sp>
      <p:sp>
        <p:nvSpPr>
          <p:cNvPr id="75" name="Arrow: Down 21">
            <a:extLst>
              <a:ext uri="{FF2B5EF4-FFF2-40B4-BE49-F238E27FC236}">
                <a16:creationId xmlns:a16="http://schemas.microsoft.com/office/drawing/2014/main" id="{0DAE6D59-6D38-4698-8E80-CC1F35050AEA}"/>
              </a:ext>
            </a:extLst>
          </p:cNvPr>
          <p:cNvSpPr/>
          <p:nvPr/>
        </p:nvSpPr>
        <p:spPr>
          <a:xfrm>
            <a:off x="10828534" y="2666717"/>
            <a:ext cx="160445" cy="233912"/>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76" name="TextBox 39">
            <a:extLst>
              <a:ext uri="{FF2B5EF4-FFF2-40B4-BE49-F238E27FC236}">
                <a16:creationId xmlns:a16="http://schemas.microsoft.com/office/drawing/2014/main" id="{2A513D4D-E76B-4377-AABB-416827D5DB50}"/>
              </a:ext>
            </a:extLst>
          </p:cNvPr>
          <p:cNvSpPr txBox="1"/>
          <p:nvPr/>
        </p:nvSpPr>
        <p:spPr>
          <a:xfrm>
            <a:off x="11069239" y="2643926"/>
            <a:ext cx="782587" cy="415498"/>
          </a:xfrm>
          <a:prstGeom prst="rect">
            <a:avLst/>
          </a:prstGeom>
          <a:noFill/>
        </p:spPr>
        <p:txBody>
          <a:bodyPr wrap="none" rtlCol="0">
            <a:spAutoFit/>
          </a:bodyPr>
          <a:lstStyle/>
          <a:p>
            <a:pPr defTabSz="685835"/>
            <a:r>
              <a:rPr lang="fr-CA" sz="1050" dirty="0" err="1">
                <a:solidFill>
                  <a:srgbClr val="585454"/>
                </a:solidFill>
              </a:rPr>
              <a:t>Significant</a:t>
            </a:r>
            <a:r>
              <a:rPr lang="fr-CA" sz="1050" dirty="0">
                <a:solidFill>
                  <a:srgbClr val="585454"/>
                </a:solidFill>
              </a:rPr>
              <a:t> </a:t>
            </a:r>
            <a:br>
              <a:rPr lang="fr-CA" sz="1050" dirty="0">
                <a:solidFill>
                  <a:srgbClr val="585454"/>
                </a:solidFill>
              </a:rPr>
            </a:br>
            <a:r>
              <a:rPr lang="fr-CA" sz="1050" dirty="0">
                <a:solidFill>
                  <a:srgbClr val="585454"/>
                </a:solidFill>
              </a:rPr>
              <a:t>Reduction</a:t>
            </a:r>
            <a:endParaRPr lang="en-CA" sz="1050" dirty="0">
              <a:solidFill>
                <a:srgbClr val="585454"/>
              </a:solidFill>
            </a:endParaRPr>
          </a:p>
        </p:txBody>
      </p:sp>
      <p:sp>
        <p:nvSpPr>
          <p:cNvPr id="77" name="Arrow: Left-Right 14">
            <a:extLst>
              <a:ext uri="{FF2B5EF4-FFF2-40B4-BE49-F238E27FC236}">
                <a16:creationId xmlns:a16="http://schemas.microsoft.com/office/drawing/2014/main" id="{57923E99-1906-47FA-8BBE-DEC78F5AF7A6}"/>
              </a:ext>
            </a:extLst>
          </p:cNvPr>
          <p:cNvSpPr/>
          <p:nvPr/>
        </p:nvSpPr>
        <p:spPr>
          <a:xfrm>
            <a:off x="10741263" y="3359075"/>
            <a:ext cx="304331" cy="147257"/>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en-CA" sz="1350">
              <a:solidFill>
                <a:prstClr val="white"/>
              </a:solidFill>
            </a:endParaRPr>
          </a:p>
        </p:txBody>
      </p:sp>
      <p:sp>
        <p:nvSpPr>
          <p:cNvPr id="78" name="TextBox 42">
            <a:extLst>
              <a:ext uri="{FF2B5EF4-FFF2-40B4-BE49-F238E27FC236}">
                <a16:creationId xmlns:a16="http://schemas.microsoft.com/office/drawing/2014/main" id="{B4BFBE60-16EE-4152-8D2D-2C75FB89DC1F}"/>
              </a:ext>
            </a:extLst>
          </p:cNvPr>
          <p:cNvSpPr txBox="1"/>
          <p:nvPr/>
        </p:nvSpPr>
        <p:spPr>
          <a:xfrm>
            <a:off x="11075756" y="3259370"/>
            <a:ext cx="1037317" cy="415498"/>
          </a:xfrm>
          <a:prstGeom prst="rect">
            <a:avLst/>
          </a:prstGeom>
          <a:noFill/>
        </p:spPr>
        <p:txBody>
          <a:bodyPr wrap="square" rtlCol="0">
            <a:spAutoFit/>
          </a:bodyPr>
          <a:lstStyle/>
          <a:p>
            <a:pPr defTabSz="685835"/>
            <a:r>
              <a:rPr lang="fr-CA" sz="1050" dirty="0">
                <a:solidFill>
                  <a:srgbClr val="585454"/>
                </a:solidFill>
              </a:rPr>
              <a:t>Non-</a:t>
            </a:r>
            <a:r>
              <a:rPr lang="fr-CA" sz="1050" dirty="0" err="1">
                <a:solidFill>
                  <a:srgbClr val="585454"/>
                </a:solidFill>
              </a:rPr>
              <a:t>Significant</a:t>
            </a:r>
            <a:r>
              <a:rPr lang="fr-CA" sz="1050" dirty="0">
                <a:solidFill>
                  <a:srgbClr val="585454"/>
                </a:solidFill>
              </a:rPr>
              <a:t> </a:t>
            </a:r>
            <a:r>
              <a:rPr lang="fr-CA" sz="1050" dirty="0" err="1">
                <a:solidFill>
                  <a:srgbClr val="585454"/>
                </a:solidFill>
              </a:rPr>
              <a:t>Difference</a:t>
            </a:r>
            <a:endParaRPr lang="en-CA" sz="1050" dirty="0">
              <a:solidFill>
                <a:srgbClr val="585454"/>
              </a:solidFill>
            </a:endParaRPr>
          </a:p>
        </p:txBody>
      </p:sp>
      <p:sp>
        <p:nvSpPr>
          <p:cNvPr id="85" name="ZoneTexte 3">
            <a:extLst>
              <a:ext uri="{FF2B5EF4-FFF2-40B4-BE49-F238E27FC236}">
                <a16:creationId xmlns:a16="http://schemas.microsoft.com/office/drawing/2014/main" id="{13D4E58B-65CB-4F85-9ED7-80352BE40897}"/>
              </a:ext>
            </a:extLst>
          </p:cNvPr>
          <p:cNvSpPr txBox="1"/>
          <p:nvPr/>
        </p:nvSpPr>
        <p:spPr>
          <a:xfrm>
            <a:off x="688228" y="5301208"/>
            <a:ext cx="9937104" cy="394169"/>
          </a:xfrm>
          <a:prstGeom prst="rect">
            <a:avLst/>
          </a:prstGeom>
          <a:solidFill>
            <a:schemeClr val="accent2"/>
          </a:solidFill>
        </p:spPr>
        <p:txBody>
          <a:bodyPr wrap="square" lIns="342900" rtlCol="0" anchor="ctr">
            <a:noAutofit/>
          </a:bodyPr>
          <a:lstStyle/>
          <a:p>
            <a:pPr defTabSz="685835"/>
            <a:r>
              <a:rPr lang="fr-CA" sz="1200" dirty="0">
                <a:solidFill>
                  <a:schemeClr val="bg1"/>
                </a:solidFill>
                <a:latin typeface="Arial Nova Cond" panose="020B0506020202020204" pitchFamily="34" charset="0"/>
              </a:rPr>
              <a:t>To date </a:t>
            </a:r>
            <a:r>
              <a:rPr lang="fr-CA" sz="1200" dirty="0" err="1">
                <a:solidFill>
                  <a:schemeClr val="bg1"/>
                </a:solidFill>
                <a:latin typeface="Arial Nova Cond" panose="020B0506020202020204" pitchFamily="34" charset="0"/>
              </a:rPr>
              <a:t>there</a:t>
            </a:r>
            <a:r>
              <a:rPr lang="fr-CA" sz="1200" dirty="0">
                <a:solidFill>
                  <a:schemeClr val="bg1"/>
                </a:solidFill>
                <a:latin typeface="Arial Nova Cond" panose="020B0506020202020204" pitchFamily="34" charset="0"/>
              </a:rPr>
              <a:t> are no </a:t>
            </a:r>
            <a:r>
              <a:rPr lang="fr-CA" sz="1200" dirty="0" err="1">
                <a:solidFill>
                  <a:schemeClr val="bg1"/>
                </a:solidFill>
                <a:latin typeface="Arial Nova Cond" panose="020B0506020202020204" pitchFamily="34" charset="0"/>
              </a:rPr>
              <a:t>head</a:t>
            </a:r>
            <a:r>
              <a:rPr lang="fr-CA" sz="1200" dirty="0">
                <a:solidFill>
                  <a:schemeClr val="bg1"/>
                </a:solidFill>
                <a:latin typeface="Arial Nova Cond" panose="020B0506020202020204" pitchFamily="34" charset="0"/>
              </a:rPr>
              <a:t>-to-</a:t>
            </a:r>
            <a:r>
              <a:rPr lang="fr-CA" sz="1200" dirty="0" err="1">
                <a:solidFill>
                  <a:schemeClr val="bg1"/>
                </a:solidFill>
                <a:latin typeface="Arial Nova Cond" panose="020B0506020202020204" pitchFamily="34" charset="0"/>
              </a:rPr>
              <a:t>head</a:t>
            </a:r>
            <a:r>
              <a:rPr lang="fr-CA" sz="1200" dirty="0">
                <a:solidFill>
                  <a:schemeClr val="bg1"/>
                </a:solidFill>
                <a:latin typeface="Arial Nova Cond" panose="020B0506020202020204" pitchFamily="34" charset="0"/>
              </a:rPr>
              <a:t> trials </a:t>
            </a:r>
            <a:r>
              <a:rPr lang="fr-CA" sz="1200" dirty="0" err="1">
                <a:solidFill>
                  <a:schemeClr val="bg1"/>
                </a:solidFill>
                <a:latin typeface="Arial Nova Cond" panose="020B0506020202020204" pitchFamily="34" charset="0"/>
              </a:rPr>
              <a:t>between</a:t>
            </a:r>
            <a:r>
              <a:rPr lang="fr-CA" sz="1200" dirty="0">
                <a:solidFill>
                  <a:schemeClr val="bg1"/>
                </a:solidFill>
                <a:latin typeface="Arial Nova Cond" panose="020B0506020202020204" pitchFamily="34" charset="0"/>
              </a:rPr>
              <a:t> </a:t>
            </a:r>
            <a:r>
              <a:rPr lang="fr-CA" sz="1200" dirty="0" err="1">
                <a:solidFill>
                  <a:schemeClr val="bg1"/>
                </a:solidFill>
                <a:latin typeface="Arial Nova Cond" panose="020B0506020202020204" pitchFamily="34" charset="0"/>
              </a:rPr>
              <a:t>apixaban</a:t>
            </a:r>
            <a:r>
              <a:rPr lang="fr-CA" sz="1200" dirty="0">
                <a:solidFill>
                  <a:schemeClr val="bg1"/>
                </a:solidFill>
                <a:latin typeface="Arial Nova Cond" panose="020B0506020202020204" pitchFamily="34" charset="0"/>
              </a:rPr>
              <a:t>, dabigatran, edoxaban and </a:t>
            </a:r>
            <a:r>
              <a:rPr lang="fr-CA" sz="1200" dirty="0" err="1">
                <a:solidFill>
                  <a:schemeClr val="bg1"/>
                </a:solidFill>
                <a:latin typeface="Arial Nova Cond" panose="020B0506020202020204" pitchFamily="34" charset="0"/>
              </a:rPr>
              <a:t>rivaroxaban</a:t>
            </a:r>
            <a:r>
              <a:rPr lang="fr-CA" sz="1200" dirty="0">
                <a:solidFill>
                  <a:schemeClr val="bg1"/>
                </a:solidFill>
                <a:latin typeface="Arial Nova Cond" panose="020B0506020202020204" pitchFamily="34" charset="0"/>
              </a:rPr>
              <a:t>, </a:t>
            </a:r>
            <a:r>
              <a:rPr lang="fr-CA" sz="1200" dirty="0" err="1">
                <a:solidFill>
                  <a:schemeClr val="bg1"/>
                </a:solidFill>
                <a:latin typeface="Arial Nova Cond" panose="020B0506020202020204" pitchFamily="34" charset="0"/>
              </a:rPr>
              <a:t>therefore</a:t>
            </a:r>
            <a:r>
              <a:rPr lang="fr-CA" sz="1200" dirty="0">
                <a:solidFill>
                  <a:schemeClr val="bg1"/>
                </a:solidFill>
                <a:latin typeface="Arial Nova Cond" panose="020B0506020202020204" pitchFamily="34" charset="0"/>
              </a:rPr>
              <a:t> comparative </a:t>
            </a:r>
            <a:r>
              <a:rPr lang="fr-CA" sz="1200" dirty="0" err="1">
                <a:solidFill>
                  <a:schemeClr val="bg1"/>
                </a:solidFill>
                <a:latin typeface="Arial Nova Cond" panose="020B0506020202020204" pitchFamily="34" charset="0"/>
              </a:rPr>
              <a:t>efficacy</a:t>
            </a:r>
            <a:r>
              <a:rPr lang="fr-CA" sz="1200" dirty="0">
                <a:solidFill>
                  <a:schemeClr val="bg1"/>
                </a:solidFill>
                <a:latin typeface="Arial Nova Cond" panose="020B0506020202020204" pitchFamily="34" charset="0"/>
              </a:rPr>
              <a:t> </a:t>
            </a:r>
            <a:br>
              <a:rPr lang="fr-CA" sz="1200" dirty="0">
                <a:solidFill>
                  <a:schemeClr val="bg1"/>
                </a:solidFill>
                <a:latin typeface="Arial Nova Cond" panose="020B0506020202020204" pitchFamily="34" charset="0"/>
              </a:rPr>
            </a:br>
            <a:r>
              <a:rPr lang="fr-CA" sz="1200" dirty="0">
                <a:solidFill>
                  <a:schemeClr val="bg1"/>
                </a:solidFill>
                <a:latin typeface="Arial Nova Cond" panose="020B0506020202020204" pitchFamily="34" charset="0"/>
              </a:rPr>
              <a:t>and </a:t>
            </a:r>
            <a:r>
              <a:rPr lang="fr-CA" sz="1200" dirty="0" err="1">
                <a:solidFill>
                  <a:schemeClr val="bg1"/>
                </a:solidFill>
                <a:latin typeface="Arial Nova Cond" panose="020B0506020202020204" pitchFamily="34" charset="0"/>
              </a:rPr>
              <a:t>safety</a:t>
            </a:r>
            <a:r>
              <a:rPr lang="fr-CA" sz="1200" dirty="0">
                <a:solidFill>
                  <a:schemeClr val="bg1"/>
                </a:solidFill>
                <a:latin typeface="Arial Nova Cond" panose="020B0506020202020204" pitchFamily="34" charset="0"/>
              </a:rPr>
              <a:t> have not been </a:t>
            </a:r>
            <a:r>
              <a:rPr lang="fr-CA" sz="1200" dirty="0" err="1">
                <a:solidFill>
                  <a:schemeClr val="bg1"/>
                </a:solidFill>
                <a:latin typeface="Arial Nova Cond" panose="020B0506020202020204" pitchFamily="34" charset="0"/>
              </a:rPr>
              <a:t>established</a:t>
            </a:r>
            <a:endParaRPr lang="fr-CA" sz="1200" dirty="0">
              <a:solidFill>
                <a:schemeClr val="bg1"/>
              </a:solidFill>
              <a:latin typeface="Arial Nova Cond" panose="020B0506020202020204" pitchFamily="34" charset="0"/>
            </a:endParaRPr>
          </a:p>
        </p:txBody>
      </p:sp>
      <p:sp>
        <p:nvSpPr>
          <p:cNvPr id="86" name="ZoneTexte 3">
            <a:extLst>
              <a:ext uri="{FF2B5EF4-FFF2-40B4-BE49-F238E27FC236}">
                <a16:creationId xmlns:a16="http://schemas.microsoft.com/office/drawing/2014/main" id="{F3320A16-1529-4420-9308-9A498DB6CFB4}"/>
              </a:ext>
            </a:extLst>
          </p:cNvPr>
          <p:cNvSpPr txBox="1"/>
          <p:nvPr/>
        </p:nvSpPr>
        <p:spPr>
          <a:xfrm>
            <a:off x="695185" y="6021288"/>
            <a:ext cx="5048811" cy="230832"/>
          </a:xfrm>
          <a:prstGeom prst="rect">
            <a:avLst/>
          </a:prstGeom>
          <a:noFill/>
        </p:spPr>
        <p:txBody>
          <a:bodyPr wrap="square" rtlCol="0">
            <a:spAutoFit/>
          </a:bodyPr>
          <a:lstStyle/>
          <a:p>
            <a:pPr defTabSz="685835"/>
            <a:r>
              <a:rPr lang="fr-CA" sz="900" dirty="0">
                <a:solidFill>
                  <a:schemeClr val="accent1"/>
                </a:solidFill>
              </a:rPr>
              <a:t>All-cause </a:t>
            </a:r>
            <a:r>
              <a:rPr lang="en-CA" sz="900" dirty="0">
                <a:solidFill>
                  <a:schemeClr val="accent1"/>
                </a:solidFill>
              </a:rPr>
              <a:t>mortality, regardless of the cause; CV death: cardiovascular mortality</a:t>
            </a:r>
            <a:endParaRPr lang="fr-CA" sz="900" dirty="0">
              <a:solidFill>
                <a:schemeClr val="accent1"/>
              </a:solidFill>
            </a:endParaRPr>
          </a:p>
        </p:txBody>
      </p:sp>
      <p:sp>
        <p:nvSpPr>
          <p:cNvPr id="87" name="Espace réservé du texte 3">
            <a:extLst>
              <a:ext uri="{FF2B5EF4-FFF2-40B4-BE49-F238E27FC236}">
                <a16:creationId xmlns:a16="http://schemas.microsoft.com/office/drawing/2014/main" id="{F1B9C2D9-DC86-482C-8060-9E96A984E952}"/>
              </a:ext>
            </a:extLst>
          </p:cNvPr>
          <p:cNvSpPr txBox="1">
            <a:spLocks/>
          </p:cNvSpPr>
          <p:nvPr/>
        </p:nvSpPr>
        <p:spPr>
          <a:xfrm>
            <a:off x="688228" y="6183229"/>
            <a:ext cx="9937104" cy="540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700" dirty="0">
                <a:latin typeface="Arial Nova Cond" panose="020B0506020202020204" pitchFamily="34" charset="0"/>
              </a:rPr>
              <a:t>Adapted from: Ruff CT, </a:t>
            </a:r>
            <a:r>
              <a:rPr lang="en-CA" sz="700" i="1" dirty="0">
                <a:latin typeface="Arial Nova Cond" panose="020B0506020202020204" pitchFamily="34" charset="0"/>
              </a:rPr>
              <a:t>et al. Lancet</a:t>
            </a:r>
            <a:r>
              <a:rPr lang="en-CA" sz="700" dirty="0">
                <a:latin typeface="Arial Nova Cond" panose="020B0506020202020204" pitchFamily="34" charset="0"/>
              </a:rPr>
              <a:t> 2014;383(9921):955-62; Granger CB, </a:t>
            </a:r>
            <a:r>
              <a:rPr lang="en-CA" sz="700" i="1" dirty="0">
                <a:latin typeface="Arial Nova Cond" panose="020B0506020202020204" pitchFamily="34" charset="0"/>
              </a:rPr>
              <a:t>et al. N </a:t>
            </a:r>
            <a:r>
              <a:rPr lang="en-CA" sz="700" i="1" dirty="0" err="1">
                <a:latin typeface="Arial Nova Cond" panose="020B0506020202020204" pitchFamily="34" charset="0"/>
              </a:rPr>
              <a:t>Engl</a:t>
            </a:r>
            <a:r>
              <a:rPr lang="en-CA" sz="700" i="1" dirty="0">
                <a:latin typeface="Arial Nova Cond" panose="020B0506020202020204" pitchFamily="34" charset="0"/>
              </a:rPr>
              <a:t> J Med </a:t>
            </a:r>
            <a:r>
              <a:rPr lang="en-CA" sz="700" dirty="0">
                <a:latin typeface="Arial Nova Cond" panose="020B0506020202020204" pitchFamily="34" charset="0"/>
              </a:rPr>
              <a:t>2011;365(11):981-92; Connolly SJ, </a:t>
            </a:r>
            <a:r>
              <a:rPr lang="en-CA" sz="700" i="1" dirty="0">
                <a:latin typeface="Arial Nova Cond" panose="020B0506020202020204" pitchFamily="34" charset="0"/>
              </a:rPr>
              <a:t>et al. N </a:t>
            </a:r>
            <a:r>
              <a:rPr lang="en-CA" sz="700" i="1" dirty="0" err="1">
                <a:latin typeface="Arial Nova Cond" panose="020B0506020202020204" pitchFamily="34" charset="0"/>
              </a:rPr>
              <a:t>Engl</a:t>
            </a:r>
            <a:r>
              <a:rPr lang="en-CA" sz="700" i="1" dirty="0">
                <a:latin typeface="Arial Nova Cond" panose="020B0506020202020204" pitchFamily="34" charset="0"/>
              </a:rPr>
              <a:t> J Med </a:t>
            </a:r>
            <a:r>
              <a:rPr lang="en-CA" sz="700" dirty="0">
                <a:latin typeface="Arial Nova Cond" panose="020B0506020202020204" pitchFamily="34" charset="0"/>
              </a:rPr>
              <a:t>2009;361:1139-51; Patel MR, </a:t>
            </a:r>
            <a:r>
              <a:rPr lang="en-CA" sz="700" i="1" dirty="0">
                <a:latin typeface="Arial Nova Cond" panose="020B0506020202020204" pitchFamily="34" charset="0"/>
              </a:rPr>
              <a:t>et al. N </a:t>
            </a:r>
            <a:r>
              <a:rPr lang="en-CA" sz="700" i="1" dirty="0" err="1">
                <a:latin typeface="Arial Nova Cond" panose="020B0506020202020204" pitchFamily="34" charset="0"/>
              </a:rPr>
              <a:t>Engl</a:t>
            </a:r>
            <a:r>
              <a:rPr lang="en-CA" sz="700" i="1" dirty="0">
                <a:latin typeface="Arial Nova Cond" panose="020B0506020202020204" pitchFamily="34" charset="0"/>
              </a:rPr>
              <a:t> J Med </a:t>
            </a:r>
            <a:r>
              <a:rPr lang="en-CA" sz="700" dirty="0">
                <a:latin typeface="Arial Nova Cond" panose="020B0506020202020204" pitchFamily="34" charset="0"/>
              </a:rPr>
              <a:t>2011;365:883-91; </a:t>
            </a:r>
            <a:r>
              <a:rPr lang="en-CA" sz="700" dirty="0" err="1">
                <a:latin typeface="Arial Nova Cond" panose="020B0506020202020204" pitchFamily="34" charset="0"/>
              </a:rPr>
              <a:t>Giugliano</a:t>
            </a:r>
            <a:r>
              <a:rPr lang="en-CA" sz="700" dirty="0">
                <a:latin typeface="Arial Nova Cond" panose="020B0506020202020204" pitchFamily="34" charset="0"/>
              </a:rPr>
              <a:t> RP, </a:t>
            </a:r>
            <a:r>
              <a:rPr lang="en-CA" sz="700" i="1" dirty="0">
                <a:latin typeface="Arial Nova Cond" panose="020B0506020202020204" pitchFamily="34" charset="0"/>
              </a:rPr>
              <a:t>et al. N </a:t>
            </a:r>
            <a:r>
              <a:rPr lang="en-CA" sz="700" i="1" dirty="0" err="1">
                <a:latin typeface="Arial Nova Cond" panose="020B0506020202020204" pitchFamily="34" charset="0"/>
              </a:rPr>
              <a:t>Engl</a:t>
            </a:r>
            <a:r>
              <a:rPr lang="en-CA" sz="700" i="1" dirty="0">
                <a:latin typeface="Arial Nova Cond" panose="020B0506020202020204" pitchFamily="34" charset="0"/>
              </a:rPr>
              <a:t> J Med </a:t>
            </a:r>
            <a:r>
              <a:rPr lang="en-CA" sz="700" dirty="0">
                <a:latin typeface="Arial Nova Cond" panose="020B0506020202020204" pitchFamily="34" charset="0"/>
              </a:rPr>
              <a:t>2013;369:2093-104.</a:t>
            </a:r>
          </a:p>
        </p:txBody>
      </p:sp>
      <p:sp>
        <p:nvSpPr>
          <p:cNvPr id="41" name="TextBox 2">
            <a:extLst>
              <a:ext uri="{FF2B5EF4-FFF2-40B4-BE49-F238E27FC236}">
                <a16:creationId xmlns:a16="http://schemas.microsoft.com/office/drawing/2014/main" id="{0B416331-4C38-45E6-B209-5B7EC8A1D4E3}"/>
              </a:ext>
            </a:extLst>
          </p:cNvPr>
          <p:cNvSpPr txBox="1"/>
          <p:nvPr/>
        </p:nvSpPr>
        <p:spPr>
          <a:xfrm>
            <a:off x="695185" y="5661248"/>
            <a:ext cx="9930147"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Arial Nova Cond" panose="020B0506020202020204" pitchFamily="34" charset="0"/>
                <a:cs typeface="Arial" panose="020B0604020202020204" pitchFamily="34" charset="0"/>
              </a:rPr>
              <a:t>**Bleed management considerations: prevention is key; warfarin (hold warfarin, vit K, FFP, PCC; tranexamic acid &amp; aminocaproic acid); DOAC (delay dose; </a:t>
            </a:r>
            <a:r>
              <a:rPr lang="en-US" sz="1050" dirty="0" err="1">
                <a:latin typeface="Arial Nova Cond" panose="020B0506020202020204" pitchFamily="34" charset="0"/>
                <a:cs typeface="Arial" panose="020B0604020202020204" pitchFamily="34" charset="0"/>
              </a:rPr>
              <a:t>idarucizumab</a:t>
            </a:r>
            <a:r>
              <a:rPr lang="en-US" sz="1050" dirty="0">
                <a:latin typeface="Arial Nova Cond" panose="020B0506020202020204" pitchFamily="34" charset="0"/>
                <a:cs typeface="Arial" panose="020B0604020202020204" pitchFamily="34" charset="0"/>
              </a:rPr>
              <a:t> for dabigatran; PCC; </a:t>
            </a:r>
            <a:r>
              <a:rPr lang="en-US" sz="1050" dirty="0" err="1">
                <a:latin typeface="Arial Nova Cond" panose="020B0506020202020204" pitchFamily="34" charset="0"/>
                <a:cs typeface="Arial" panose="020B0604020202020204" pitchFamily="34" charset="0"/>
              </a:rPr>
              <a:t>andexanet</a:t>
            </a:r>
            <a:r>
              <a:rPr lang="en-US" sz="1050" dirty="0">
                <a:latin typeface="Arial Nova Cond" panose="020B0506020202020204" pitchFamily="34" charset="0"/>
                <a:cs typeface="Arial" panose="020B0604020202020204" pitchFamily="34" charset="0"/>
              </a:rPr>
              <a:t> for Factor </a:t>
            </a:r>
            <a:r>
              <a:rPr lang="en-US" sz="1050" dirty="0" err="1">
                <a:latin typeface="Arial Nova Cond" panose="020B0506020202020204" pitchFamily="34" charset="0"/>
                <a:cs typeface="Arial" panose="020B0604020202020204" pitchFamily="34" charset="0"/>
              </a:rPr>
              <a:t>Xa</a:t>
            </a:r>
            <a:r>
              <a:rPr lang="en-US" sz="1050" dirty="0">
                <a:latin typeface="Arial Nova Cond" panose="020B0506020202020204" pitchFamily="34" charset="0"/>
                <a:cs typeface="Arial" panose="020B0604020202020204" pitchFamily="34" charset="0"/>
              </a:rPr>
              <a:t> inhibitors when available; tranexamic acid and &amp; aminocaproic acid)</a:t>
            </a:r>
          </a:p>
        </p:txBody>
      </p:sp>
    </p:spTree>
    <p:extLst>
      <p:ext uri="{BB962C8B-B14F-4D97-AF65-F5344CB8AC3E}">
        <p14:creationId xmlns:p14="http://schemas.microsoft.com/office/powerpoint/2010/main" val="1407875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B43C-CD1A-4006-89C0-6A5C67669483}"/>
              </a:ext>
            </a:extLst>
          </p:cNvPr>
          <p:cNvSpPr>
            <a:spLocks noGrp="1"/>
          </p:cNvSpPr>
          <p:nvPr>
            <p:ph type="title"/>
          </p:nvPr>
        </p:nvSpPr>
        <p:spPr/>
        <p:txBody>
          <a:bodyPr/>
          <a:lstStyle/>
          <a:p>
            <a:r>
              <a:rPr lang="en-US" dirty="0">
                <a:solidFill>
                  <a:srgbClr val="6FAAAF"/>
                </a:solidFill>
              </a:rPr>
              <a:t>Interrupting anticoagulation for a procedure</a:t>
            </a:r>
          </a:p>
        </p:txBody>
      </p:sp>
      <p:pic>
        <p:nvPicPr>
          <p:cNvPr id="4" name="Picture 2" descr="Image result for cartoon balance scale">
            <a:extLst>
              <a:ext uri="{FF2B5EF4-FFF2-40B4-BE49-F238E27FC236}">
                <a16:creationId xmlns:a16="http://schemas.microsoft.com/office/drawing/2014/main" id="{FDB461CB-2236-47DA-8F03-A15AFF397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791" y="1700808"/>
            <a:ext cx="3450418" cy="31683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26A86AF-E628-4834-AC03-65308AB32047}"/>
              </a:ext>
            </a:extLst>
          </p:cNvPr>
          <p:cNvSpPr txBox="1"/>
          <p:nvPr/>
        </p:nvSpPr>
        <p:spPr>
          <a:xfrm>
            <a:off x="839415" y="1719967"/>
            <a:ext cx="3528392" cy="3293209"/>
          </a:xfrm>
          <a:prstGeom prst="rect">
            <a:avLst/>
          </a:prstGeom>
          <a:noFill/>
        </p:spPr>
        <p:txBody>
          <a:bodyPr wrap="square" rtlCol="0">
            <a:spAutoFit/>
          </a:bodyPr>
          <a:lstStyle/>
          <a:p>
            <a:r>
              <a:rPr lang="en-US" b="1" dirty="0">
                <a:latin typeface="Arial Nova Cond" panose="020B0506020202020204" pitchFamily="34" charset="0"/>
              </a:rPr>
              <a:t>Bleeding Risks:</a:t>
            </a:r>
          </a:p>
          <a:p>
            <a:pPr marL="342900" indent="-342900">
              <a:buFont typeface="+mj-lt"/>
              <a:buAutoNum type="arabicPeriod"/>
            </a:pPr>
            <a:r>
              <a:rPr lang="en-US" dirty="0">
                <a:latin typeface="Arial Nova Cond" panose="020B0506020202020204" pitchFamily="34" charset="0"/>
              </a:rPr>
              <a:t>Procedural risks (minimal, low-moderate, moderate-severe)</a:t>
            </a:r>
          </a:p>
          <a:p>
            <a:pPr marL="342900" indent="-342900">
              <a:buFont typeface="+mj-lt"/>
              <a:buAutoNum type="arabicPeriod"/>
            </a:pPr>
            <a:endParaRPr lang="en-US" dirty="0">
              <a:latin typeface="Arial Nova Cond" panose="020B0506020202020204" pitchFamily="34" charset="0"/>
            </a:endParaRPr>
          </a:p>
          <a:p>
            <a:r>
              <a:rPr lang="en-US" sz="1600" b="1" dirty="0">
                <a:latin typeface="Arial Nova Cond" panose="020B0506020202020204" pitchFamily="34" charset="0"/>
              </a:rPr>
              <a:t>Recommendations: </a:t>
            </a:r>
          </a:p>
          <a:p>
            <a:pPr marL="285750" indent="-285750">
              <a:buFont typeface="Arial" panose="020B0604020202020204" pitchFamily="34" charset="0"/>
              <a:buChar char="•"/>
            </a:pPr>
            <a:r>
              <a:rPr lang="en-US" sz="1600" dirty="0">
                <a:latin typeface="Arial Nova Cond" panose="020B0506020202020204" pitchFamily="34" charset="0"/>
              </a:rPr>
              <a:t>Minimal risk – no need to interrupt</a:t>
            </a:r>
          </a:p>
          <a:p>
            <a:pPr marL="285750" indent="-285750">
              <a:buFont typeface="Arial" panose="020B0604020202020204" pitchFamily="34" charset="0"/>
              <a:buChar char="•"/>
            </a:pPr>
            <a:r>
              <a:rPr lang="en-US" sz="1600" dirty="0">
                <a:latin typeface="Arial Nova Cond" panose="020B0506020202020204" pitchFamily="34" charset="0"/>
              </a:rPr>
              <a:t>Low-moderate, high, or uncertain risks – interruption </a:t>
            </a:r>
          </a:p>
          <a:p>
            <a:pPr marL="342900" indent="-342900">
              <a:buFont typeface="+mj-lt"/>
              <a:buAutoNum type="arabicPeriod"/>
            </a:pPr>
            <a:endParaRPr lang="en-US" dirty="0">
              <a:latin typeface="Arial Nova Cond" panose="020B0506020202020204" pitchFamily="34" charset="0"/>
            </a:endParaRPr>
          </a:p>
          <a:p>
            <a:pPr marL="342900" indent="-342900">
              <a:buFont typeface="+mj-lt"/>
              <a:buAutoNum type="arabicPeriod"/>
            </a:pPr>
            <a:endParaRPr lang="en-US" dirty="0">
              <a:latin typeface="Arial Nova Cond" panose="020B0506020202020204" pitchFamily="34" charset="0"/>
            </a:endParaRPr>
          </a:p>
          <a:p>
            <a:pPr marL="342900" indent="-342900">
              <a:buFont typeface="+mj-lt"/>
              <a:buAutoNum type="arabicPeriod" startAt="2"/>
            </a:pPr>
            <a:r>
              <a:rPr lang="en-US" dirty="0">
                <a:latin typeface="Arial Nova Cond" panose="020B0506020202020204" pitchFamily="34" charset="0"/>
              </a:rPr>
              <a:t>Patient bleeding risks (HAS-BLED score)</a:t>
            </a:r>
          </a:p>
        </p:txBody>
      </p:sp>
      <p:sp>
        <p:nvSpPr>
          <p:cNvPr id="7" name="TextBox 6">
            <a:extLst>
              <a:ext uri="{FF2B5EF4-FFF2-40B4-BE49-F238E27FC236}">
                <a16:creationId xmlns:a16="http://schemas.microsoft.com/office/drawing/2014/main" id="{08B5CE5B-C7AF-424E-8CB7-EA7872C2FB94}"/>
              </a:ext>
            </a:extLst>
          </p:cNvPr>
          <p:cNvSpPr txBox="1"/>
          <p:nvPr/>
        </p:nvSpPr>
        <p:spPr>
          <a:xfrm>
            <a:off x="8046182" y="1700808"/>
            <a:ext cx="3666442" cy="1754326"/>
          </a:xfrm>
          <a:prstGeom prst="rect">
            <a:avLst/>
          </a:prstGeom>
          <a:noFill/>
        </p:spPr>
        <p:txBody>
          <a:bodyPr wrap="square" rtlCol="0">
            <a:spAutoFit/>
          </a:bodyPr>
          <a:lstStyle/>
          <a:p>
            <a:r>
              <a:rPr lang="en-US" b="1" dirty="0">
                <a:latin typeface="Arial Nova Cond" panose="020B0506020202020204" pitchFamily="34" charset="0"/>
              </a:rPr>
              <a:t>Thromboembolic Risks</a:t>
            </a:r>
          </a:p>
          <a:p>
            <a:r>
              <a:rPr lang="en-US" b="1" dirty="0">
                <a:latin typeface="Arial Nova Cond" panose="020B0506020202020204" pitchFamily="34" charset="0"/>
              </a:rPr>
              <a:t>High Risks if:</a:t>
            </a:r>
          </a:p>
          <a:p>
            <a:pPr marL="342900" indent="-342900">
              <a:buFont typeface="+mj-lt"/>
              <a:buAutoNum type="arabicPeriod"/>
            </a:pPr>
            <a:r>
              <a:rPr lang="en-US" dirty="0">
                <a:latin typeface="Arial Nova Cond" panose="020B0506020202020204" pitchFamily="34" charset="0"/>
              </a:rPr>
              <a:t>CHADS2 score 5-6</a:t>
            </a:r>
          </a:p>
          <a:p>
            <a:pPr marL="342900" indent="-342900">
              <a:buFont typeface="+mj-lt"/>
              <a:buAutoNum type="arabicPeriod"/>
            </a:pPr>
            <a:r>
              <a:rPr lang="en-US" dirty="0">
                <a:latin typeface="Arial Nova Cond" panose="020B0506020202020204" pitchFamily="34" charset="0"/>
              </a:rPr>
              <a:t>Mechanical valve</a:t>
            </a:r>
          </a:p>
          <a:p>
            <a:pPr marL="342900" indent="-342900">
              <a:buFont typeface="+mj-lt"/>
              <a:buAutoNum type="arabicPeriod"/>
            </a:pPr>
            <a:r>
              <a:rPr lang="en-US" dirty="0">
                <a:latin typeface="Arial Nova Cond" panose="020B0506020202020204" pitchFamily="34" charset="0"/>
              </a:rPr>
              <a:t>Thromboembolism &lt;3 m</a:t>
            </a:r>
          </a:p>
          <a:p>
            <a:pPr marL="342900" indent="-342900">
              <a:buFont typeface="+mj-lt"/>
              <a:buAutoNum type="arabicPeriod"/>
            </a:pPr>
            <a:r>
              <a:rPr lang="en-US" dirty="0">
                <a:latin typeface="Arial Nova Cond" panose="020B0506020202020204" pitchFamily="34" charset="0"/>
              </a:rPr>
              <a:t>Moderate-severe mitral stenosis</a:t>
            </a:r>
          </a:p>
        </p:txBody>
      </p:sp>
      <p:sp>
        <p:nvSpPr>
          <p:cNvPr id="8" name="Rectangle 7">
            <a:extLst>
              <a:ext uri="{FF2B5EF4-FFF2-40B4-BE49-F238E27FC236}">
                <a16:creationId xmlns:a16="http://schemas.microsoft.com/office/drawing/2014/main" id="{9A2B392D-CF07-429D-AC49-62EC8CA62473}"/>
              </a:ext>
            </a:extLst>
          </p:cNvPr>
          <p:cNvSpPr/>
          <p:nvPr/>
        </p:nvSpPr>
        <p:spPr>
          <a:xfrm>
            <a:off x="865092" y="5229200"/>
            <a:ext cx="4572000" cy="736740"/>
          </a:xfrm>
          <a:prstGeom prst="rect">
            <a:avLst/>
          </a:prstGeom>
        </p:spPr>
        <p:txBody>
          <a:bodyPr>
            <a:spAutoFit/>
          </a:bodyPr>
          <a:lstStyle/>
          <a:p>
            <a:pPr defTabSz="685800">
              <a:lnSpc>
                <a:spcPct val="115000"/>
              </a:lnSpc>
              <a:spcAft>
                <a:spcPts val="750"/>
              </a:spcAft>
            </a:pPr>
            <a:r>
              <a:rPr lang="en-CA" sz="1600" b="1" dirty="0">
                <a:solidFill>
                  <a:prstClr val="black"/>
                </a:solidFill>
                <a:latin typeface="Arial Nova Cond" panose="020B0506020202020204" pitchFamily="34" charset="0"/>
                <a:ea typeface="Calibri" panose="020F0502020204030204" pitchFamily="34" charset="0"/>
                <a:cs typeface="Arial" panose="020B0604020202020204" pitchFamily="34" charset="0"/>
              </a:rPr>
              <a:t>Practical Tip:  </a:t>
            </a:r>
            <a:r>
              <a:rPr lang="en-CA" sz="1600" dirty="0">
                <a:solidFill>
                  <a:prstClr val="black"/>
                </a:solidFill>
                <a:latin typeface="Arial Nova Cond" panose="020B0506020202020204" pitchFamily="34" charset="0"/>
                <a:ea typeface="Calibri" panose="020F0502020204030204" pitchFamily="34" charset="0"/>
                <a:cs typeface="Arial" panose="020B0604020202020204" pitchFamily="34" charset="0"/>
              </a:rPr>
              <a:t>http://thrombosiscanada.ca </a:t>
            </a:r>
          </a:p>
          <a:p>
            <a:pPr defTabSz="685800">
              <a:lnSpc>
                <a:spcPct val="115000"/>
              </a:lnSpc>
              <a:spcAft>
                <a:spcPts val="750"/>
              </a:spcAft>
            </a:pPr>
            <a:endParaRPr lang="en-US" sz="1600" dirty="0">
              <a:solidFill>
                <a:prstClr val="black"/>
              </a:solidFill>
              <a:latin typeface="Arial Nova Cond" panose="020B0506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96304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DD2CD-1C6C-4449-9F3F-952B1ABC1CDE}"/>
              </a:ext>
            </a:extLst>
          </p:cNvPr>
          <p:cNvSpPr>
            <a:spLocks noGrp="1"/>
          </p:cNvSpPr>
          <p:nvPr>
            <p:ph type="title"/>
          </p:nvPr>
        </p:nvSpPr>
        <p:spPr>
          <a:xfrm>
            <a:off x="263351" y="332656"/>
            <a:ext cx="11881320" cy="975643"/>
          </a:xfrm>
        </p:spPr>
        <p:txBody>
          <a:bodyPr>
            <a:normAutofit fontScale="90000"/>
          </a:bodyPr>
          <a:lstStyle/>
          <a:p>
            <a:r>
              <a:rPr lang="en-US" dirty="0">
                <a:solidFill>
                  <a:srgbClr val="6FAAAF"/>
                </a:solidFill>
              </a:rPr>
              <a:t>Risk categories of procedures (CCS/CHRS AF Guidelines 2020)</a:t>
            </a:r>
          </a:p>
        </p:txBody>
      </p:sp>
      <p:graphicFrame>
        <p:nvGraphicFramePr>
          <p:cNvPr id="4" name="Content Placeholder 3">
            <a:extLst>
              <a:ext uri="{FF2B5EF4-FFF2-40B4-BE49-F238E27FC236}">
                <a16:creationId xmlns:a16="http://schemas.microsoft.com/office/drawing/2014/main" id="{004D66C0-91F8-4EF7-8480-AC0ABBB205EC}"/>
              </a:ext>
            </a:extLst>
          </p:cNvPr>
          <p:cNvGraphicFramePr>
            <a:graphicFrameLocks noGrp="1"/>
          </p:cNvGraphicFramePr>
          <p:nvPr>
            <p:ph idx="1"/>
            <p:extLst>
              <p:ext uri="{D42A27DB-BD31-4B8C-83A1-F6EECF244321}">
                <p14:modId xmlns:p14="http://schemas.microsoft.com/office/powerpoint/2010/main" val="3903671209"/>
              </p:ext>
            </p:extLst>
          </p:nvPr>
        </p:nvGraphicFramePr>
        <p:xfrm>
          <a:off x="407368" y="1268760"/>
          <a:ext cx="11521280" cy="4931918"/>
        </p:xfrm>
        <a:graphic>
          <a:graphicData uri="http://schemas.openxmlformats.org/drawingml/2006/table">
            <a:tbl>
              <a:tblPr firstRow="1" firstCol="1" bandRow="1">
                <a:tableStyleId>{5C22544A-7EE6-4342-B048-85BDC9FD1C3A}</a:tableStyleId>
              </a:tblPr>
              <a:tblGrid>
                <a:gridCol w="3562556">
                  <a:extLst>
                    <a:ext uri="{9D8B030D-6E8A-4147-A177-3AD203B41FA5}">
                      <a16:colId xmlns:a16="http://schemas.microsoft.com/office/drawing/2014/main" val="82037915"/>
                    </a:ext>
                  </a:extLst>
                </a:gridCol>
                <a:gridCol w="3562476">
                  <a:extLst>
                    <a:ext uri="{9D8B030D-6E8A-4147-A177-3AD203B41FA5}">
                      <a16:colId xmlns:a16="http://schemas.microsoft.com/office/drawing/2014/main" val="3703175510"/>
                    </a:ext>
                  </a:extLst>
                </a:gridCol>
                <a:gridCol w="4396248">
                  <a:extLst>
                    <a:ext uri="{9D8B030D-6E8A-4147-A177-3AD203B41FA5}">
                      <a16:colId xmlns:a16="http://schemas.microsoft.com/office/drawing/2014/main" val="4068485203"/>
                    </a:ext>
                  </a:extLst>
                </a:gridCol>
              </a:tblGrid>
              <a:tr h="350479">
                <a:tc>
                  <a:txBody>
                    <a:bodyPr/>
                    <a:lstStyle/>
                    <a:p>
                      <a:pPr marL="0" marR="0" algn="ctr">
                        <a:lnSpc>
                          <a:spcPct val="115000"/>
                        </a:lnSpc>
                        <a:spcBef>
                          <a:spcPts val="0"/>
                        </a:spcBef>
                        <a:spcAft>
                          <a:spcPts val="0"/>
                        </a:spcAft>
                      </a:pPr>
                      <a:r>
                        <a:rPr lang="en-US" sz="1600" dirty="0">
                          <a:effectLst/>
                          <a:latin typeface="Arial Nova Cond" panose="020B0506020202020204" pitchFamily="34" charset="0"/>
                          <a:cs typeface="Arial" panose="020B0604020202020204" pitchFamily="34" charset="0"/>
                        </a:rPr>
                        <a:t>Minimal Bleed Risk</a:t>
                      </a:r>
                    </a:p>
                    <a:p>
                      <a:pPr marL="0" marR="0" algn="ctr">
                        <a:lnSpc>
                          <a:spcPct val="115000"/>
                        </a:lnSpc>
                        <a:spcBef>
                          <a:spcPts val="0"/>
                        </a:spcBef>
                        <a:spcAft>
                          <a:spcPts val="0"/>
                        </a:spcAft>
                      </a:pPr>
                      <a:r>
                        <a:rPr lang="en-US" sz="1600">
                          <a:effectLst/>
                          <a:latin typeface="Arial Nova Cond" panose="020B0506020202020204" pitchFamily="34" charset="0"/>
                          <a:ea typeface="Calibri" panose="020F0502020204030204" pitchFamily="34" charset="0"/>
                          <a:cs typeface="Arial" panose="020B0604020202020204" pitchFamily="34" charset="0"/>
                        </a:rPr>
                        <a:t>No </a:t>
                      </a:r>
                      <a:r>
                        <a:rPr lang="en-US" sz="1600" dirty="0">
                          <a:effectLst/>
                          <a:latin typeface="Arial Nova Cond" panose="020B0506020202020204" pitchFamily="34" charset="0"/>
                          <a:ea typeface="Calibri" panose="020F0502020204030204" pitchFamily="34" charset="0"/>
                          <a:cs typeface="Arial" panose="020B0604020202020204" pitchFamily="34" charset="0"/>
                        </a:rPr>
                        <a:t>need to </a:t>
                      </a:r>
                      <a:r>
                        <a:rPr lang="en-US" sz="1600">
                          <a:effectLst/>
                          <a:latin typeface="Arial Nova Cond" panose="020B0506020202020204" pitchFamily="34" charset="0"/>
                          <a:ea typeface="Calibri" panose="020F0502020204030204" pitchFamily="34" charset="0"/>
                          <a:cs typeface="Arial" panose="020B0604020202020204" pitchFamily="34" charset="0"/>
                        </a:rPr>
                        <a:t>interrupt OAC</a:t>
                      </a:r>
                      <a:endParaRPr lang="en-US" sz="1600" dirty="0">
                        <a:effectLst/>
                        <a:latin typeface="Arial Nova Cond" panose="020B0506020202020204" pitchFamily="34" charset="0"/>
                        <a:ea typeface="Calibri" panose="020F0502020204030204" pitchFamily="34" charset="0"/>
                        <a:cs typeface="Arial" panose="020B0604020202020204" pitchFamily="34" charset="0"/>
                      </a:endParaRPr>
                    </a:p>
                  </a:txBody>
                  <a:tcPr marL="51435" marR="51435" marT="0" marB="0">
                    <a:solidFill>
                      <a:srgbClr val="FF0000"/>
                    </a:solidFill>
                  </a:tcPr>
                </a:tc>
                <a:tc>
                  <a:txBody>
                    <a:bodyPr/>
                    <a:lstStyle/>
                    <a:p>
                      <a:pPr marL="0" marR="0" algn="ctr">
                        <a:lnSpc>
                          <a:spcPct val="115000"/>
                        </a:lnSpc>
                        <a:spcBef>
                          <a:spcPts val="0"/>
                        </a:spcBef>
                        <a:spcAft>
                          <a:spcPts val="0"/>
                        </a:spcAft>
                      </a:pPr>
                      <a:r>
                        <a:rPr lang="en-US" sz="1600" dirty="0">
                          <a:effectLst/>
                          <a:latin typeface="Arial Nova Cond" panose="020B0506020202020204" pitchFamily="34" charset="0"/>
                          <a:cs typeface="Arial" panose="020B0604020202020204" pitchFamily="34" charset="0"/>
                        </a:rPr>
                        <a:t>Low/Moderate Bleed Risk</a:t>
                      </a:r>
                    </a:p>
                    <a:p>
                      <a:pPr marL="0" marR="0" algn="ctr">
                        <a:lnSpc>
                          <a:spcPct val="115000"/>
                        </a:lnSpc>
                        <a:spcBef>
                          <a:spcPts val="0"/>
                        </a:spcBef>
                        <a:spcAft>
                          <a:spcPts val="0"/>
                        </a:spcAft>
                      </a:pPr>
                      <a:r>
                        <a:rPr lang="en-US" sz="1600" dirty="0">
                          <a:effectLst/>
                          <a:latin typeface="Arial Nova Cond" panose="020B0506020202020204" pitchFamily="34" charset="0"/>
                          <a:ea typeface="Calibri" panose="020F0502020204030204" pitchFamily="34" charset="0"/>
                          <a:cs typeface="Arial" panose="020B0604020202020204" pitchFamily="34" charset="0"/>
                        </a:rPr>
                        <a:t>Need to Interrupt</a:t>
                      </a:r>
                    </a:p>
                  </a:txBody>
                  <a:tcPr marL="51435" marR="51435" marT="0" marB="0">
                    <a:solidFill>
                      <a:srgbClr val="FF0000"/>
                    </a:solidFill>
                  </a:tcPr>
                </a:tc>
                <a:tc>
                  <a:txBody>
                    <a:bodyPr/>
                    <a:lstStyle/>
                    <a:p>
                      <a:pPr marL="0" marR="0" algn="ctr">
                        <a:lnSpc>
                          <a:spcPct val="115000"/>
                        </a:lnSpc>
                        <a:spcBef>
                          <a:spcPts val="0"/>
                        </a:spcBef>
                        <a:spcAft>
                          <a:spcPts val="0"/>
                        </a:spcAft>
                      </a:pPr>
                      <a:r>
                        <a:rPr lang="en-US" sz="1600" dirty="0">
                          <a:effectLst/>
                          <a:latin typeface="Arial Nova Cond" panose="020B0506020202020204" pitchFamily="34" charset="0"/>
                          <a:cs typeface="Arial" panose="020B0604020202020204" pitchFamily="34" charset="0"/>
                        </a:rPr>
                        <a:t>High Bleed Risk </a:t>
                      </a:r>
                    </a:p>
                    <a:p>
                      <a:pPr marL="0" marR="0" algn="ctr">
                        <a:lnSpc>
                          <a:spcPct val="115000"/>
                        </a:lnSpc>
                        <a:spcBef>
                          <a:spcPts val="0"/>
                        </a:spcBef>
                        <a:spcAft>
                          <a:spcPts val="0"/>
                        </a:spcAft>
                      </a:pPr>
                      <a:r>
                        <a:rPr lang="en-US" sz="1600" dirty="0">
                          <a:effectLst/>
                          <a:latin typeface="Arial Nova Cond" panose="020B0506020202020204" pitchFamily="34" charset="0"/>
                          <a:ea typeface="Calibri" panose="020F0502020204030204" pitchFamily="34" charset="0"/>
                          <a:cs typeface="Arial" panose="020B0604020202020204" pitchFamily="34" charset="0"/>
                        </a:rPr>
                        <a:t>Need to Interrupt</a:t>
                      </a:r>
                    </a:p>
                  </a:txBody>
                  <a:tcPr marL="51435" marR="51435" marT="0" marB="0">
                    <a:solidFill>
                      <a:srgbClr val="FF0000"/>
                    </a:solidFill>
                  </a:tcPr>
                </a:tc>
                <a:extLst>
                  <a:ext uri="{0D108BD9-81ED-4DB2-BD59-A6C34878D82A}">
                    <a16:rowId xmlns:a16="http://schemas.microsoft.com/office/drawing/2014/main" val="2379715145"/>
                  </a:ext>
                </a:extLst>
              </a:tr>
              <a:tr h="3848815">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Cataract surgery</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Dermatologic procedures (e.g. biopsy)</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Gastroscopy or colonoscopy without biopsies</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Coronary angiography (using radial arterial approach)</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Permanent pacemaker insertion or internal defibrillator placement (if bridging anticoagulation is not used)</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Selected procedures with small-bore needles (e.g. thoracentesis, paracentesis, arthrocentesis)</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Dental extractions (1 or 2 teeth)</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Endodontic (root canal) procedure</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Subgingival scaling or other cleaning</a:t>
                      </a:r>
                    </a:p>
                    <a:p>
                      <a:pPr marL="0" marR="0">
                        <a:lnSpc>
                          <a:spcPct val="115000"/>
                        </a:lnSpc>
                        <a:spcBef>
                          <a:spcPts val="0"/>
                        </a:spcBef>
                        <a:spcAft>
                          <a:spcPts val="0"/>
                        </a:spcAft>
                      </a:pPr>
                      <a:r>
                        <a:rPr lang="en-US" sz="1400" dirty="0">
                          <a:effectLst/>
                          <a:latin typeface="Arial Nova Cond" panose="020B0506020202020204" pitchFamily="34" charset="0"/>
                          <a:cs typeface="Arial" panose="020B0604020202020204" pitchFamily="34" charset="0"/>
                        </a:rPr>
                        <a:t> </a:t>
                      </a:r>
                      <a:endParaRPr lang="en-US" sz="1400" dirty="0">
                        <a:effectLst/>
                        <a:latin typeface="Arial Nova Cond" panose="020B0506020202020204" pitchFamily="34" charset="0"/>
                        <a:ea typeface="Calibri" panose="020F0502020204030204" pitchFamily="34" charset="0"/>
                        <a:cs typeface="Arial" panose="020B0604020202020204" pitchFamily="34" charset="0"/>
                      </a:endParaRPr>
                    </a:p>
                  </a:txBody>
                  <a:tcPr marL="51435" marR="51435" marT="0" marB="0">
                    <a:solidFill>
                      <a:schemeClr val="bg1">
                        <a:lumMod val="50000"/>
                      </a:schemeClr>
                    </a:solid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Abdominal surgery (e.g. cholecystectomy, hernia repair, colon resection)</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Other general surgery (e.g. breast)</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Other intrathoracic surgery</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Other orthopedic surgery</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Other vascular surgery</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Non-cataract ophthalmologic surgery</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Gastroscopy or colonoscopy with biopsies</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Coronary angiography*</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Selected procedures with large-bore needles (e.g. bone marrow biopsy, lymph node biopsy)</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Complex dental procedure (e.g. multiple tooth extractions)</a:t>
                      </a:r>
                    </a:p>
                    <a:p>
                      <a:pPr marL="0" marR="0">
                        <a:lnSpc>
                          <a:spcPct val="115000"/>
                        </a:lnSpc>
                        <a:spcBef>
                          <a:spcPts val="0"/>
                        </a:spcBef>
                        <a:spcAft>
                          <a:spcPts val="0"/>
                        </a:spcAft>
                      </a:pPr>
                      <a:r>
                        <a:rPr lang="en-US" sz="1400" dirty="0">
                          <a:effectLst/>
                          <a:latin typeface="Arial Nova Cond" panose="020B0506020202020204" pitchFamily="34" charset="0"/>
                          <a:cs typeface="Arial" panose="020B0604020202020204" pitchFamily="34" charset="0"/>
                        </a:rPr>
                        <a:t> </a:t>
                      </a:r>
                      <a:endParaRPr lang="en-US" sz="1400" dirty="0">
                        <a:effectLst/>
                        <a:latin typeface="Arial Nova Cond" panose="020B0506020202020204" pitchFamily="34" charset="0"/>
                        <a:ea typeface="Calibri" panose="020F0502020204030204" pitchFamily="34" charset="0"/>
                        <a:cs typeface="Arial" panose="020B0604020202020204" pitchFamily="34" charset="0"/>
                      </a:endParaRPr>
                    </a:p>
                  </a:txBody>
                  <a:tcPr marL="51435" marR="51435" marT="0" marB="0">
                    <a:solidFill>
                      <a:schemeClr val="bg1">
                        <a:lumMod val="85000"/>
                      </a:schemeClr>
                    </a:solid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Any surgery or procedure with neuraxial (spinal or epidural) anesthesia</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Neurosurgery (intracranial or spinal)</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Cardiac surgery (e.g. CABG, heart valve replacement)</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Major vascular surgery (e.g. aortic aneurysm repair, </a:t>
                      </a:r>
                      <a:r>
                        <a:rPr lang="en-US" sz="1400" dirty="0" err="1">
                          <a:effectLst/>
                          <a:latin typeface="Arial Nova Cond" panose="020B0506020202020204" pitchFamily="34" charset="0"/>
                          <a:cs typeface="Arial" panose="020B0604020202020204" pitchFamily="34" charset="0"/>
                        </a:rPr>
                        <a:t>aortofemoral</a:t>
                      </a:r>
                      <a:r>
                        <a:rPr lang="en-US" sz="1400" dirty="0">
                          <a:effectLst/>
                          <a:latin typeface="Arial Nova Cond" panose="020B0506020202020204" pitchFamily="34" charset="0"/>
                          <a:cs typeface="Arial" panose="020B0604020202020204" pitchFamily="34" charset="0"/>
                        </a:rPr>
                        <a:t> bypass)</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Major orthopedic surgery (e.g. hip/knee joint replacement surgery)</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Lung resection surgery</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Urological surgery (e.g. prostatectomy, bladder </a:t>
                      </a:r>
                      <a:r>
                        <a:rPr lang="en-US" sz="1400" dirty="0" err="1">
                          <a:effectLst/>
                          <a:latin typeface="Arial Nova Cond" panose="020B0506020202020204" pitchFamily="34" charset="0"/>
                          <a:cs typeface="Arial" panose="020B0604020202020204" pitchFamily="34" charset="0"/>
                        </a:rPr>
                        <a:t>tumour</a:t>
                      </a:r>
                      <a:r>
                        <a:rPr lang="en-US" sz="1400" dirty="0">
                          <a:effectLst/>
                          <a:latin typeface="Arial Nova Cond" panose="020B0506020202020204" pitchFamily="34" charset="0"/>
                          <a:cs typeface="Arial" panose="020B0604020202020204" pitchFamily="34" charset="0"/>
                        </a:rPr>
                        <a:t> resection)</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Extensive cancer surgery (e.g. pancreas, liver)</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Intestinal anastomosis surgery</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Reconstructive plastic surgery</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Nova Cond" panose="020B0506020202020204" pitchFamily="34" charset="0"/>
                          <a:cs typeface="Arial" panose="020B0604020202020204" pitchFamily="34" charset="0"/>
                        </a:rPr>
                        <a:t>Selected procedures involving vascular organs (e.g. kidney biopsy, prostate biopsy) or high bleed risk interventions (e.g., colonic polypectomy, spinal injection, pericardiocentesis)</a:t>
                      </a:r>
                      <a:endParaRPr lang="en-US" sz="1400" dirty="0">
                        <a:effectLst/>
                        <a:latin typeface="Arial Nova Cond" panose="020B0506020202020204" pitchFamily="34" charset="0"/>
                        <a:ea typeface="Calibri" panose="020F0502020204030204" pitchFamily="34" charset="0"/>
                        <a:cs typeface="Arial" panose="020B0604020202020204" pitchFamily="34" charset="0"/>
                      </a:endParaRPr>
                    </a:p>
                  </a:txBody>
                  <a:tcPr marL="51435" marR="51435" marT="0" marB="0">
                    <a:solidFill>
                      <a:schemeClr val="bg1">
                        <a:lumMod val="95000"/>
                      </a:schemeClr>
                    </a:solidFill>
                  </a:tcPr>
                </a:tc>
                <a:extLst>
                  <a:ext uri="{0D108BD9-81ED-4DB2-BD59-A6C34878D82A}">
                    <a16:rowId xmlns:a16="http://schemas.microsoft.com/office/drawing/2014/main" val="638840473"/>
                  </a:ext>
                </a:extLst>
              </a:tr>
            </a:tbl>
          </a:graphicData>
        </a:graphic>
      </p:graphicFrame>
      <p:sp>
        <p:nvSpPr>
          <p:cNvPr id="5" name="Rectangle 4">
            <a:extLst>
              <a:ext uri="{FF2B5EF4-FFF2-40B4-BE49-F238E27FC236}">
                <a16:creationId xmlns:a16="http://schemas.microsoft.com/office/drawing/2014/main" id="{A0E9B3BF-2ADB-409D-801E-F522DB823801}"/>
              </a:ext>
            </a:extLst>
          </p:cNvPr>
          <p:cNvSpPr/>
          <p:nvPr/>
        </p:nvSpPr>
        <p:spPr>
          <a:xfrm>
            <a:off x="407368" y="6165884"/>
            <a:ext cx="9289032" cy="215444"/>
          </a:xfrm>
          <a:prstGeom prst="rect">
            <a:avLst/>
          </a:prstGeom>
        </p:spPr>
        <p:txBody>
          <a:bodyPr wrap="square">
            <a:spAutoFit/>
          </a:bodyPr>
          <a:lstStyle/>
          <a:p>
            <a:pPr defTabSz="685800">
              <a:spcBef>
                <a:spcPct val="0"/>
              </a:spcBef>
            </a:pPr>
            <a:r>
              <a:rPr lang="en-CA" altLang="en-US" sz="800" dirty="0">
                <a:solidFill>
                  <a:schemeClr val="tx1"/>
                </a:solidFill>
                <a:latin typeface="Arial Nova Cond" panose="020B0506020202020204" pitchFamily="34" charset="0"/>
              </a:rPr>
              <a:t>Andrade et al. </a:t>
            </a:r>
            <a:r>
              <a:rPr lang="en-CA" sz="800" dirty="0">
                <a:solidFill>
                  <a:schemeClr val="tx1"/>
                </a:solidFill>
                <a:latin typeface="Arial Nova Cond" panose="020B0506020202020204" pitchFamily="34" charset="0"/>
              </a:rPr>
              <a:t>2020 Canadian Cardiovascular Society/Canadian Heart Rhythm Society Comprehensive Guidelines for the Management of Atrial Fibrillation</a:t>
            </a:r>
            <a:r>
              <a:rPr lang="en-CA" altLang="en-US" sz="800" dirty="0">
                <a:solidFill>
                  <a:schemeClr val="tx1"/>
                </a:solidFill>
                <a:latin typeface="Arial Nova Cond" panose="020B0506020202020204" pitchFamily="34" charset="0"/>
              </a:rPr>
              <a:t> Canadian Journal of Cardiology</a:t>
            </a:r>
            <a:r>
              <a:rPr lang="en-CA" altLang="en-US" sz="800" b="1" dirty="0">
                <a:solidFill>
                  <a:schemeClr val="tx1"/>
                </a:solidFill>
                <a:latin typeface="Arial Nova Cond" panose="020B0506020202020204" pitchFamily="34" charset="0"/>
              </a:rPr>
              <a:t>.</a:t>
            </a:r>
          </a:p>
        </p:txBody>
      </p:sp>
    </p:spTree>
    <p:extLst>
      <p:ext uri="{BB962C8B-B14F-4D97-AF65-F5344CB8AC3E}">
        <p14:creationId xmlns:p14="http://schemas.microsoft.com/office/powerpoint/2010/main" val="2254161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FC6B76-1868-4EBE-952E-797FF1074D9F}"/>
              </a:ext>
            </a:extLst>
          </p:cNvPr>
          <p:cNvPicPr/>
          <p:nvPr/>
        </p:nvPicPr>
        <p:blipFill rotWithShape="1">
          <a:blip r:embed="rId3">
            <a:extLst>
              <a:ext uri="{28A0092B-C50C-407E-A947-70E740481C1C}">
                <a14:useLocalDpi xmlns:a14="http://schemas.microsoft.com/office/drawing/2010/main"/>
              </a:ext>
            </a:extLst>
          </a:blip>
          <a:srcRect r="17058" b="68684"/>
          <a:stretch/>
        </p:blipFill>
        <p:spPr bwMode="auto">
          <a:xfrm>
            <a:off x="1498824" y="403687"/>
            <a:ext cx="9194352" cy="5440322"/>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47B05A0D-0B3A-42C9-A8DD-B90BF9E643D2}"/>
              </a:ext>
            </a:extLst>
          </p:cNvPr>
          <p:cNvSpPr/>
          <p:nvPr/>
        </p:nvSpPr>
        <p:spPr>
          <a:xfrm>
            <a:off x="1510160" y="5775647"/>
            <a:ext cx="5953992" cy="461665"/>
          </a:xfrm>
          <a:prstGeom prst="rect">
            <a:avLst/>
          </a:prstGeom>
        </p:spPr>
        <p:txBody>
          <a:bodyPr wrap="square">
            <a:spAutoFit/>
          </a:bodyPr>
          <a:lstStyle/>
          <a:p>
            <a:pPr defTabSz="685800">
              <a:spcBef>
                <a:spcPct val="0"/>
              </a:spcBef>
            </a:pPr>
            <a:r>
              <a:rPr lang="en-CA" altLang="en-US" sz="750" dirty="0">
                <a:solidFill>
                  <a:prstClr val="black">
                    <a:lumMod val="50000"/>
                    <a:lumOff val="50000"/>
                  </a:prstClr>
                </a:solidFill>
                <a:latin typeface="Arial Nova Cond" panose="020B0506020202020204" pitchFamily="34" charset="0"/>
              </a:rPr>
              <a:t>Andrade et al. </a:t>
            </a:r>
            <a:r>
              <a:rPr lang="en-CA" sz="750" dirty="0">
                <a:solidFill>
                  <a:prstClr val="black">
                    <a:lumMod val="50000"/>
                    <a:lumOff val="50000"/>
                  </a:prstClr>
                </a:solidFill>
                <a:latin typeface="Arial Nova Cond" panose="020B0506020202020204" pitchFamily="34" charset="0"/>
              </a:rPr>
              <a:t>2020 Canadian Cardiovascular Society/Canadian Heart Rhythm Society Comprehensive Guidelines </a:t>
            </a:r>
          </a:p>
          <a:p>
            <a:pPr defTabSz="685800">
              <a:spcBef>
                <a:spcPct val="0"/>
              </a:spcBef>
            </a:pPr>
            <a:r>
              <a:rPr lang="en-CA" sz="750" dirty="0">
                <a:solidFill>
                  <a:prstClr val="black">
                    <a:lumMod val="50000"/>
                    <a:lumOff val="50000"/>
                  </a:prstClr>
                </a:solidFill>
                <a:latin typeface="Arial Nova Cond" panose="020B0506020202020204" pitchFamily="34" charset="0"/>
              </a:rPr>
              <a:t>for the Management of Atrial Fibrillation</a:t>
            </a:r>
            <a:r>
              <a:rPr lang="en-CA" altLang="en-US" sz="750" dirty="0">
                <a:solidFill>
                  <a:prstClr val="black">
                    <a:lumMod val="50000"/>
                    <a:lumOff val="50000"/>
                  </a:prstClr>
                </a:solidFill>
                <a:latin typeface="Arial Nova Cond" panose="020B0506020202020204" pitchFamily="34" charset="0"/>
              </a:rPr>
              <a:t> Canadian Journal of Cardiology</a:t>
            </a:r>
            <a:r>
              <a:rPr lang="en-CA" altLang="en-US" sz="750" b="1" dirty="0">
                <a:solidFill>
                  <a:prstClr val="black">
                    <a:lumMod val="50000"/>
                    <a:lumOff val="50000"/>
                  </a:prstClr>
                </a:solidFill>
                <a:latin typeface="Arial Nova Cond" panose="020B0506020202020204" pitchFamily="34" charset="0"/>
              </a:rPr>
              <a:t>.</a:t>
            </a:r>
          </a:p>
          <a:p>
            <a:pPr defTabSz="685800">
              <a:spcBef>
                <a:spcPct val="0"/>
              </a:spcBef>
            </a:pPr>
            <a:endParaRPr lang="en-CA" altLang="en-US" sz="900" dirty="0">
              <a:solidFill>
                <a:prstClr val="black"/>
              </a:solidFill>
              <a:latin typeface="Arial Nova Cond" panose="020B0506020202020204" pitchFamily="34" charset="0"/>
            </a:endParaRPr>
          </a:p>
        </p:txBody>
      </p:sp>
    </p:spTree>
    <p:extLst>
      <p:ext uri="{BB962C8B-B14F-4D97-AF65-F5344CB8AC3E}">
        <p14:creationId xmlns:p14="http://schemas.microsoft.com/office/powerpoint/2010/main" val="2612004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D9490B-E46E-49E2-BF1E-D6E03EF52049}"/>
              </a:ext>
            </a:extLst>
          </p:cNvPr>
          <p:cNvPicPr>
            <a:picLocks noChangeAspect="1"/>
          </p:cNvPicPr>
          <p:nvPr/>
        </p:nvPicPr>
        <p:blipFill rotWithShape="1">
          <a:blip r:embed="rId3">
            <a:extLst>
              <a:ext uri="{28A0092B-C50C-407E-A947-70E740481C1C}">
                <a14:useLocalDpi xmlns:a14="http://schemas.microsoft.com/office/drawing/2010/main"/>
              </a:ext>
            </a:extLst>
          </a:blip>
          <a:srcRect r="16599" b="69189"/>
          <a:stretch/>
        </p:blipFill>
        <p:spPr>
          <a:xfrm>
            <a:off x="1016890" y="344100"/>
            <a:ext cx="10158221" cy="5245140"/>
          </a:xfrm>
          <a:prstGeom prst="rect">
            <a:avLst/>
          </a:prstGeom>
        </p:spPr>
      </p:pic>
      <p:sp>
        <p:nvSpPr>
          <p:cNvPr id="5" name="Rectangle 4">
            <a:extLst>
              <a:ext uri="{FF2B5EF4-FFF2-40B4-BE49-F238E27FC236}">
                <a16:creationId xmlns:a16="http://schemas.microsoft.com/office/drawing/2014/main" id="{D9521FA2-692E-4344-984E-9FBC3F3F97DD}"/>
              </a:ext>
            </a:extLst>
          </p:cNvPr>
          <p:cNvSpPr/>
          <p:nvPr/>
        </p:nvSpPr>
        <p:spPr>
          <a:xfrm>
            <a:off x="1127448" y="5775647"/>
            <a:ext cx="5953992" cy="461665"/>
          </a:xfrm>
          <a:prstGeom prst="rect">
            <a:avLst/>
          </a:prstGeom>
        </p:spPr>
        <p:txBody>
          <a:bodyPr wrap="square">
            <a:spAutoFit/>
          </a:bodyPr>
          <a:lstStyle/>
          <a:p>
            <a:pPr defTabSz="685800">
              <a:spcBef>
                <a:spcPct val="0"/>
              </a:spcBef>
            </a:pPr>
            <a:r>
              <a:rPr lang="en-CA" altLang="en-US" sz="750" dirty="0">
                <a:solidFill>
                  <a:prstClr val="black">
                    <a:lumMod val="50000"/>
                    <a:lumOff val="50000"/>
                  </a:prstClr>
                </a:solidFill>
                <a:latin typeface="Arial Nova Cond" panose="020B0506020202020204" pitchFamily="34" charset="0"/>
              </a:rPr>
              <a:t>Andrade et al. </a:t>
            </a:r>
            <a:r>
              <a:rPr lang="en-CA" sz="750" dirty="0">
                <a:solidFill>
                  <a:prstClr val="black">
                    <a:lumMod val="50000"/>
                    <a:lumOff val="50000"/>
                  </a:prstClr>
                </a:solidFill>
                <a:latin typeface="Arial Nova Cond" panose="020B0506020202020204" pitchFamily="34" charset="0"/>
              </a:rPr>
              <a:t>2020 Canadian Cardiovascular Society/Canadian Heart Rhythm Society Comprehensive Guidelines </a:t>
            </a:r>
          </a:p>
          <a:p>
            <a:pPr defTabSz="685800">
              <a:spcBef>
                <a:spcPct val="0"/>
              </a:spcBef>
            </a:pPr>
            <a:r>
              <a:rPr lang="en-CA" sz="750" dirty="0">
                <a:solidFill>
                  <a:prstClr val="black">
                    <a:lumMod val="50000"/>
                    <a:lumOff val="50000"/>
                  </a:prstClr>
                </a:solidFill>
                <a:latin typeface="Arial Nova Cond" panose="020B0506020202020204" pitchFamily="34" charset="0"/>
              </a:rPr>
              <a:t>for the Management of Atrial Fibrillation</a:t>
            </a:r>
            <a:r>
              <a:rPr lang="en-CA" altLang="en-US" sz="750" dirty="0">
                <a:solidFill>
                  <a:prstClr val="black">
                    <a:lumMod val="50000"/>
                    <a:lumOff val="50000"/>
                  </a:prstClr>
                </a:solidFill>
                <a:latin typeface="Arial Nova Cond" panose="020B0506020202020204" pitchFamily="34" charset="0"/>
              </a:rPr>
              <a:t> Canadian Journal of Cardiology</a:t>
            </a:r>
            <a:r>
              <a:rPr lang="en-CA" altLang="en-US" sz="750" b="1" dirty="0">
                <a:solidFill>
                  <a:prstClr val="black">
                    <a:lumMod val="50000"/>
                    <a:lumOff val="50000"/>
                  </a:prstClr>
                </a:solidFill>
                <a:latin typeface="Arial Nova Cond" panose="020B0506020202020204" pitchFamily="34" charset="0"/>
              </a:rPr>
              <a:t>.</a:t>
            </a:r>
          </a:p>
          <a:p>
            <a:pPr defTabSz="685800">
              <a:spcBef>
                <a:spcPct val="0"/>
              </a:spcBef>
            </a:pPr>
            <a:endParaRPr lang="en-CA" altLang="en-US" sz="900" dirty="0">
              <a:solidFill>
                <a:prstClr val="black"/>
              </a:solidFill>
              <a:latin typeface="Arial Nova Cond" panose="020B0506020202020204" pitchFamily="34" charset="0"/>
            </a:endParaRPr>
          </a:p>
        </p:txBody>
      </p:sp>
    </p:spTree>
    <p:extLst>
      <p:ext uri="{BB962C8B-B14F-4D97-AF65-F5344CB8AC3E}">
        <p14:creationId xmlns:p14="http://schemas.microsoft.com/office/powerpoint/2010/main" val="3612287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4771720" y="2184827"/>
            <a:ext cx="6868896" cy="2108269"/>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Jason Andrade</a:t>
            </a: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MD, FRCPC, FHRS</a:t>
            </a: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Vancouver, BC</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5325016" y="861717"/>
            <a:ext cx="5667528" cy="1200329"/>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Stroke prevention in patients with CKD</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4699712" y="4059992"/>
            <a:ext cx="7012912" cy="2108269"/>
          </a:xfrm>
          <a:prstGeom prst="rect">
            <a:avLst/>
          </a:prstGeom>
        </p:spPr>
        <p:txBody>
          <a:bodyPr vert="horz" lIns="91440" tIns="45720" rIns="91440" bIns="45720" rtlCol="0" anchor="t">
            <a:normAutofit fontScale="92500" lnSpcReduction="20000"/>
          </a:body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A"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Cardiac Electrophysiologist, Vancouver General Hospital, with joint appointment at St. Paul’s Hospital and the Montreal Heart Institute</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Associate Professor of Medicine, University of British Columbia</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dirty="0">
                <a:solidFill>
                  <a:srgbClr val="FFFFFF"/>
                </a:solidFill>
                <a:latin typeface="Arial Nova Cond" panose="020B0506020202020204" pitchFamily="34" charset="0"/>
                <a:ea typeface="Times New Roman" panose="02020603050405020304" pitchFamily="18" charset="0"/>
                <a:cs typeface="Times New Roman" panose="02020603050405020304" pitchFamily="18" charset="0"/>
              </a:rPr>
              <a:t>Assistant Professor, </a:t>
            </a:r>
            <a:r>
              <a:rPr lang="en-US" dirty="0" err="1">
                <a:solidFill>
                  <a:srgbClr val="FFFFFF"/>
                </a:solidFill>
                <a:latin typeface="Arial Nova Cond" panose="020B0506020202020204" pitchFamily="34" charset="0"/>
                <a:ea typeface="Times New Roman" panose="02020603050405020304" pitchFamily="18" charset="0"/>
                <a:cs typeface="Times New Roman" panose="02020603050405020304" pitchFamily="18" charset="0"/>
              </a:rPr>
              <a:t>Université</a:t>
            </a:r>
            <a:r>
              <a:rPr lang="en-US" dirty="0">
                <a:solidFill>
                  <a:srgbClr val="FFFFFF"/>
                </a:solidFill>
                <a:latin typeface="Arial Nova Cond" panose="020B0506020202020204" pitchFamily="34" charset="0"/>
                <a:ea typeface="Times New Roman" panose="02020603050405020304" pitchFamily="18" charset="0"/>
                <a:cs typeface="Times New Roman" panose="02020603050405020304" pitchFamily="18" charset="0"/>
              </a:rPr>
              <a:t> de Montréal</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Director, Electrophysiology Laboratory</a:t>
            </a:r>
            <a:r>
              <a:rPr lang="en-US" dirty="0">
                <a:solidFill>
                  <a:srgbClr val="FFFFFF"/>
                </a:solidFill>
                <a:latin typeface="Arial Nova Cond" panose="020B0506020202020204" pitchFamily="34" charset="0"/>
                <a:ea typeface="Times New Roman" panose="02020603050405020304" pitchFamily="18" charset="0"/>
                <a:cs typeface="Times New Roman" panose="02020603050405020304" pitchFamily="18" charset="0"/>
              </a:rPr>
              <a:t>, Atrial Fibrillation Clinic, Vancouver General Hospital</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Medical Chair, Heart Rhythm Disease, Cardiovascular Disease Network, BC</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dirty="0">
                <a:solidFill>
                  <a:srgbClr val="FFFFFF"/>
                </a:solidFill>
                <a:latin typeface="Arial Nova Cond" panose="020B0506020202020204" pitchFamily="34" charset="0"/>
                <a:ea typeface="Times New Roman" panose="02020603050405020304" pitchFamily="18" charset="0"/>
                <a:cs typeface="Times New Roman" panose="02020603050405020304" pitchFamily="18" charset="0"/>
              </a:rPr>
              <a:t>Co-Chair, CCS Atrial Fibrillation Guidelines</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dirty="0">
                <a:solidFill>
                  <a:srgbClr val="FFFFFF"/>
                </a:solidFill>
                <a:latin typeface="Arial Nova Cond" panose="020B0506020202020204" pitchFamily="34" charset="0"/>
                <a:ea typeface="Times New Roman" panose="02020603050405020304" pitchFamily="18" charset="0"/>
                <a:cs typeface="Times New Roman" panose="02020603050405020304" pitchFamily="18" charset="0"/>
              </a:rPr>
              <a:t>Past-Chair, CHRS Education Committee </a:t>
            </a:r>
            <a:endPar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endParaRPr>
          </a:p>
        </p:txBody>
      </p:sp>
      <p:pic>
        <p:nvPicPr>
          <p:cNvPr id="3" name="Picture 2">
            <a:extLst>
              <a:ext uri="{FF2B5EF4-FFF2-40B4-BE49-F238E27FC236}">
                <a16:creationId xmlns:a16="http://schemas.microsoft.com/office/drawing/2014/main" id="{6338F051-D723-4695-B171-FB75F9B2B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56"/>
            <a:ext cx="4151784" cy="6322514"/>
          </a:xfrm>
          <a:prstGeom prst="rect">
            <a:avLst/>
          </a:prstGeom>
        </p:spPr>
      </p:pic>
      <p:sp>
        <p:nvSpPr>
          <p:cNvPr id="7" name="TextBox 6">
            <a:extLst>
              <a:ext uri="{FF2B5EF4-FFF2-40B4-BE49-F238E27FC236}">
                <a16:creationId xmlns:a16="http://schemas.microsoft.com/office/drawing/2014/main" id="{8AF04418-568B-4DB7-8372-AAD19F411C5C}"/>
              </a:ext>
            </a:extLst>
          </p:cNvPr>
          <p:cNvSpPr txBox="1"/>
          <p:nvPr/>
        </p:nvSpPr>
        <p:spPr>
          <a:xfrm>
            <a:off x="303328" y="5800059"/>
            <a:ext cx="183571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1800" b="1" i="0" u="none" strike="noStrike" cap="none" spc="0" normalizeH="0" baseline="0" dirty="0">
                <a:ln>
                  <a:noFill/>
                </a:ln>
                <a:solidFill>
                  <a:schemeClr val="tx1"/>
                </a:solidFill>
                <a:effectLst>
                  <a:glow rad="101600">
                    <a:schemeClr val="bg1">
                      <a:alpha val="60000"/>
                    </a:schemeClr>
                  </a:glow>
                </a:effectLst>
                <a:uFillTx/>
                <a:latin typeface="Arial Nova Cond" panose="020B0506020202020204" pitchFamily="34" charset="0"/>
                <a:sym typeface="Calibri"/>
              </a:rPr>
              <a:t>@DrJasonAndrade</a:t>
            </a:r>
          </a:p>
        </p:txBody>
      </p:sp>
    </p:spTree>
    <p:extLst>
      <p:ext uri="{BB962C8B-B14F-4D97-AF65-F5344CB8AC3E}">
        <p14:creationId xmlns:p14="http://schemas.microsoft.com/office/powerpoint/2010/main" val="1445380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C9AA-4787-4699-A4B9-E7CCB3C45DE2}"/>
              </a:ext>
            </a:extLst>
          </p:cNvPr>
          <p:cNvSpPr>
            <a:spLocks noGrp="1"/>
          </p:cNvSpPr>
          <p:nvPr>
            <p:ph type="title"/>
          </p:nvPr>
        </p:nvSpPr>
        <p:spPr/>
        <p:txBody>
          <a:bodyPr/>
          <a:lstStyle/>
          <a:p>
            <a:r>
              <a:rPr lang="en-US" dirty="0">
                <a:solidFill>
                  <a:srgbClr val="6FAAAF"/>
                </a:solidFill>
              </a:rPr>
              <a:t>Learning Objectives</a:t>
            </a:r>
          </a:p>
        </p:txBody>
      </p:sp>
      <p:sp>
        <p:nvSpPr>
          <p:cNvPr id="3" name="Content Placeholder 2">
            <a:extLst>
              <a:ext uri="{FF2B5EF4-FFF2-40B4-BE49-F238E27FC236}">
                <a16:creationId xmlns:a16="http://schemas.microsoft.com/office/drawing/2014/main" id="{64ECD372-FF44-4024-8A74-6F592B870FC5}"/>
              </a:ext>
            </a:extLst>
          </p:cNvPr>
          <p:cNvSpPr>
            <a:spLocks noGrp="1"/>
          </p:cNvSpPr>
          <p:nvPr>
            <p:ph idx="1"/>
          </p:nvPr>
        </p:nvSpPr>
        <p:spPr>
          <a:xfrm>
            <a:off x="695400" y="1628800"/>
            <a:ext cx="8208912" cy="1944216"/>
          </a:xfrm>
        </p:spPr>
        <p:txBody>
          <a:bodyPr/>
          <a:lstStyle/>
          <a:p>
            <a:pPr marL="514350" indent="-514350">
              <a:spcAft>
                <a:spcPts val="1200"/>
              </a:spcAft>
              <a:buFont typeface="+mj-lt"/>
              <a:buAutoNum type="arabicPeriod"/>
            </a:pPr>
            <a:r>
              <a:rPr lang="en-US" dirty="0"/>
              <a:t>To recognize appropriate use of OAC across stages of CKD</a:t>
            </a:r>
          </a:p>
          <a:p>
            <a:pPr marL="514350" indent="-514350">
              <a:spcAft>
                <a:spcPts val="1200"/>
              </a:spcAft>
              <a:buFont typeface="+mj-lt"/>
              <a:buAutoNum type="arabicPeriod"/>
            </a:pPr>
            <a:r>
              <a:rPr lang="en-US" dirty="0"/>
              <a:t>To understand the means and need for dose adjustment for DOACS</a:t>
            </a:r>
          </a:p>
        </p:txBody>
      </p:sp>
      <p:pic>
        <p:nvPicPr>
          <p:cNvPr id="4" name="Graphic 3" descr="Checklist RTL">
            <a:extLst>
              <a:ext uri="{FF2B5EF4-FFF2-40B4-BE49-F238E27FC236}">
                <a16:creationId xmlns:a16="http://schemas.microsoft.com/office/drawing/2014/main" id="{BAEB3274-E7A2-451D-BF72-EAACC96EF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3933" y="1340768"/>
            <a:ext cx="3370699" cy="3370699"/>
          </a:xfrm>
          <a:prstGeom prst="rect">
            <a:avLst/>
          </a:prstGeom>
        </p:spPr>
      </p:pic>
    </p:spTree>
    <p:extLst>
      <p:ext uri="{BB962C8B-B14F-4D97-AF65-F5344CB8AC3E}">
        <p14:creationId xmlns:p14="http://schemas.microsoft.com/office/powerpoint/2010/main" val="3259230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BAC61-356B-4636-8D4D-8C8F7DA5ADE9}"/>
              </a:ext>
            </a:extLst>
          </p:cNvPr>
          <p:cNvSpPr>
            <a:spLocks noGrp="1"/>
          </p:cNvSpPr>
          <p:nvPr>
            <p:ph type="title"/>
          </p:nvPr>
        </p:nvSpPr>
        <p:spPr/>
        <p:txBody>
          <a:bodyPr>
            <a:normAutofit/>
          </a:bodyPr>
          <a:lstStyle/>
          <a:p>
            <a:r>
              <a:rPr lang="en-US" dirty="0"/>
              <a:t>WELCOME TO THE CCS/CHRS </a:t>
            </a:r>
            <a:r>
              <a:rPr lang="en-US" dirty="0">
                <a:solidFill>
                  <a:srgbClr val="F33A45"/>
                </a:solidFill>
              </a:rPr>
              <a:t>AF WEBINAR SERIES</a:t>
            </a:r>
            <a:endParaRPr lang="en-US" dirty="0"/>
          </a:p>
        </p:txBody>
      </p:sp>
      <p:sp>
        <p:nvSpPr>
          <p:cNvPr id="10" name="TextBox 9">
            <a:extLst>
              <a:ext uri="{FF2B5EF4-FFF2-40B4-BE49-F238E27FC236}">
                <a16:creationId xmlns:a16="http://schemas.microsoft.com/office/drawing/2014/main" id="{E2A298D2-7C91-424F-8379-84C400E48197}"/>
              </a:ext>
            </a:extLst>
          </p:cNvPr>
          <p:cNvSpPr txBox="1"/>
          <p:nvPr/>
        </p:nvSpPr>
        <p:spPr>
          <a:xfrm>
            <a:off x="736263" y="5487615"/>
            <a:ext cx="6017218" cy="461665"/>
          </a:xfrm>
          <a:prstGeom prst="rect">
            <a:avLst/>
          </a:prstGeom>
          <a:noFill/>
        </p:spPr>
        <p:txBody>
          <a:bodyPr wrap="square" rtlCol="0">
            <a:spAutoFit/>
          </a:bodyPr>
          <a:lstStyle/>
          <a:p>
            <a:r>
              <a:rPr lang="en-US" sz="2400" dirty="0">
                <a:latin typeface="Arial Nova Cond" panose="020B0506020202020204" pitchFamily="34" charset="0"/>
              </a:rPr>
              <a:t>Register at </a:t>
            </a:r>
            <a:r>
              <a:rPr lang="en-US" sz="2400" b="1" dirty="0">
                <a:solidFill>
                  <a:srgbClr val="F33A45"/>
                </a:solidFill>
                <a:latin typeface="Arial Nova Cond" panose="020B0506020202020204" pitchFamily="34" charset="0"/>
              </a:rPr>
              <a:t>CCS.ca/programs-and-events/</a:t>
            </a:r>
          </a:p>
        </p:txBody>
      </p:sp>
      <p:sp>
        <p:nvSpPr>
          <p:cNvPr id="12" name="TextBox 11">
            <a:extLst>
              <a:ext uri="{FF2B5EF4-FFF2-40B4-BE49-F238E27FC236}">
                <a16:creationId xmlns:a16="http://schemas.microsoft.com/office/drawing/2014/main" id="{3740D59D-13D4-4B6E-BD21-AE35798FA100}"/>
              </a:ext>
            </a:extLst>
          </p:cNvPr>
          <p:cNvSpPr txBox="1"/>
          <p:nvPr/>
        </p:nvSpPr>
        <p:spPr>
          <a:xfrm>
            <a:off x="695400" y="1412776"/>
            <a:ext cx="11069780" cy="425758"/>
          </a:xfrm>
          <a:prstGeom prst="rect">
            <a:avLst/>
          </a:prstGeom>
          <a:noFill/>
        </p:spPr>
        <p:txBody>
          <a:bodyPr wrap="square" rtlCol="0">
            <a:spAutoFit/>
          </a:bodyPr>
          <a:lstStyle/>
          <a:p>
            <a:pPr>
              <a:lnSpc>
                <a:spcPts val="2600"/>
              </a:lnSpc>
              <a:spcAft>
                <a:spcPts val="600"/>
              </a:spcAft>
            </a:pPr>
            <a:r>
              <a:rPr lang="en-US" sz="2400" b="1" dirty="0">
                <a:solidFill>
                  <a:schemeClr val="tx1"/>
                </a:solidFill>
                <a:effectLst/>
                <a:latin typeface="Gill Sans" panose="020B0502020104020203" pitchFamily="34" charset="0"/>
                <a:ea typeface="Calibri" panose="020F0502020204030204" pitchFamily="34" charset="0"/>
                <a:cs typeface="Times New Roman" panose="02020603050405020304" pitchFamily="18" charset="0"/>
              </a:rPr>
              <a:t>Webinar 1: </a:t>
            </a:r>
            <a:r>
              <a:rPr lang="en-US" sz="2400" b="1" dirty="0">
                <a:solidFill>
                  <a:srgbClr val="6FAAAF"/>
                </a:solidFill>
                <a:latin typeface="Gill Sans" panose="020B0502020104020203" pitchFamily="34" charset="0"/>
                <a:ea typeface="Calibri" panose="020F0502020204030204" pitchFamily="34" charset="0"/>
                <a:cs typeface="Times New Roman" panose="02020603050405020304" pitchFamily="18" charset="0"/>
              </a:rPr>
              <a:t>All about stroke prevention!</a:t>
            </a:r>
            <a:endParaRPr lang="en-US" sz="2400" b="1" dirty="0">
              <a:solidFill>
                <a:srgbClr val="6FAAAF"/>
              </a:solidFill>
              <a:latin typeface="GillSans-Light" panose="020B0400000000000000" pitchFamily="34" charset="0"/>
            </a:endParaRPr>
          </a:p>
        </p:txBody>
      </p:sp>
      <p:sp>
        <p:nvSpPr>
          <p:cNvPr id="13" name="Content Placeholder 4">
            <a:extLst>
              <a:ext uri="{FF2B5EF4-FFF2-40B4-BE49-F238E27FC236}">
                <a16:creationId xmlns:a16="http://schemas.microsoft.com/office/drawing/2014/main" id="{C759E422-2DB6-4E69-AAF4-D26DF791890A}"/>
              </a:ext>
            </a:extLst>
          </p:cNvPr>
          <p:cNvSpPr txBox="1">
            <a:spLocks/>
          </p:cNvSpPr>
          <p:nvPr/>
        </p:nvSpPr>
        <p:spPr>
          <a:xfrm>
            <a:off x="727374" y="1838534"/>
            <a:ext cx="10801350" cy="40011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a:latin typeface="Gill Sans" panose="020B0502020104020203" pitchFamily="34" charset="0"/>
                <a:ea typeface="Calibri" panose="020F0502020204030204" pitchFamily="34" charset="0"/>
                <a:cs typeface="Times New Roman" panose="02020603050405020304" pitchFamily="18" charset="0"/>
              </a:rPr>
              <a:t>Wednesday, </a:t>
            </a:r>
            <a:r>
              <a:rPr lang="en-US" sz="2000">
                <a:solidFill>
                  <a:srgbClr val="F33A45"/>
                </a:solidFill>
                <a:latin typeface="Gill Sans" panose="020B0502020104020203" pitchFamily="34" charset="0"/>
                <a:ea typeface="Calibri" panose="020F0502020204030204" pitchFamily="34" charset="0"/>
                <a:cs typeface="Times New Roman" panose="02020603050405020304" pitchFamily="18" charset="0"/>
              </a:rPr>
              <a:t>April 22, 2021 </a:t>
            </a:r>
            <a:r>
              <a:rPr lang="en-US" sz="2000">
                <a:latin typeface="Gill Sans" panose="020B0502020104020203" pitchFamily="34" charset="0"/>
                <a:ea typeface="Calibri" panose="020F0502020204030204" pitchFamily="34" charset="0"/>
                <a:cs typeface="Times New Roman" panose="02020603050405020304" pitchFamily="18" charset="0"/>
              </a:rPr>
              <a:t>from </a:t>
            </a:r>
            <a:r>
              <a:rPr lang="en-US" sz="2000">
                <a:solidFill>
                  <a:srgbClr val="F33A45"/>
                </a:solidFill>
                <a:latin typeface="Gill Sans" panose="020B0502020104020203" pitchFamily="34" charset="0"/>
                <a:ea typeface="Calibri" panose="020F0502020204030204" pitchFamily="34" charset="0"/>
                <a:cs typeface="Times New Roman" panose="02020603050405020304" pitchFamily="18" charset="0"/>
              </a:rPr>
              <a:t>8 PM – 9 PM </a:t>
            </a:r>
            <a:r>
              <a:rPr lang="en-US" sz="2000">
                <a:latin typeface="Gill Sans" panose="020B0502020104020203" pitchFamily="34" charset="0"/>
                <a:ea typeface="Calibri" panose="020F0502020204030204" pitchFamily="34" charset="0"/>
                <a:cs typeface="Times New Roman" panose="02020603050405020304" pitchFamily="18" charset="0"/>
              </a:rPr>
              <a:t>ET</a:t>
            </a:r>
            <a:endParaRPr lang="en-US" sz="2000" dirty="0">
              <a:latin typeface="Gill Sans" panose="020B0502020104020203"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9360C885-C960-466C-91B0-D8D5E35DE3A1}"/>
              </a:ext>
            </a:extLst>
          </p:cNvPr>
          <p:cNvSpPr txBox="1"/>
          <p:nvPr/>
        </p:nvSpPr>
        <p:spPr>
          <a:xfrm>
            <a:off x="674195" y="3186327"/>
            <a:ext cx="11069780" cy="425758"/>
          </a:xfrm>
          <a:prstGeom prst="rect">
            <a:avLst/>
          </a:prstGeom>
          <a:noFill/>
        </p:spPr>
        <p:txBody>
          <a:bodyPr wrap="square" rtlCol="0">
            <a:spAutoFit/>
          </a:bodyPr>
          <a:lstStyle/>
          <a:p>
            <a:pPr>
              <a:lnSpc>
                <a:spcPts val="2600"/>
              </a:lnSpc>
              <a:spcAft>
                <a:spcPts val="600"/>
              </a:spcAft>
            </a:pPr>
            <a:r>
              <a:rPr lang="en-US" sz="2400" b="1" dirty="0">
                <a:solidFill>
                  <a:schemeClr val="tx1"/>
                </a:solidFill>
                <a:effectLst/>
                <a:latin typeface="Gill Sans" panose="020B0502020104020203" pitchFamily="34" charset="0"/>
                <a:ea typeface="Calibri" panose="020F0502020204030204" pitchFamily="34" charset="0"/>
                <a:cs typeface="Times New Roman" panose="02020603050405020304" pitchFamily="18" charset="0"/>
              </a:rPr>
              <a:t>Webinar 3: </a:t>
            </a:r>
            <a:r>
              <a:rPr lang="en-US" sz="2400" b="1" dirty="0">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Focus on </a:t>
            </a:r>
            <a:r>
              <a:rPr lang="en-US" sz="2400" b="1" dirty="0">
                <a:solidFill>
                  <a:srgbClr val="6FAAAF"/>
                </a:solidFill>
                <a:latin typeface="Gill Sans" panose="020B0502020104020203" pitchFamily="34" charset="0"/>
                <a:ea typeface="Calibri" panose="020F0502020204030204" pitchFamily="34" charset="0"/>
                <a:cs typeface="Times New Roman" panose="02020603050405020304" pitchFamily="18" charset="0"/>
              </a:rPr>
              <a:t>screening and prevention</a:t>
            </a:r>
            <a:endParaRPr lang="en-US" sz="2400" b="1" dirty="0">
              <a:solidFill>
                <a:srgbClr val="6FAAAF"/>
              </a:solidFill>
              <a:latin typeface="GillSans-Light" panose="020B0400000000000000" pitchFamily="34" charset="0"/>
            </a:endParaRPr>
          </a:p>
        </p:txBody>
      </p:sp>
      <p:sp>
        <p:nvSpPr>
          <p:cNvPr id="15" name="TextBox 14">
            <a:extLst>
              <a:ext uri="{FF2B5EF4-FFF2-40B4-BE49-F238E27FC236}">
                <a16:creationId xmlns:a16="http://schemas.microsoft.com/office/drawing/2014/main" id="{AA487CA5-3A07-4A0C-9D4D-488C5EB91574}"/>
              </a:ext>
            </a:extLst>
          </p:cNvPr>
          <p:cNvSpPr txBox="1"/>
          <p:nvPr/>
        </p:nvSpPr>
        <p:spPr>
          <a:xfrm>
            <a:off x="695400" y="2335652"/>
            <a:ext cx="11069780" cy="425758"/>
          </a:xfrm>
          <a:prstGeom prst="rect">
            <a:avLst/>
          </a:prstGeom>
          <a:noFill/>
        </p:spPr>
        <p:txBody>
          <a:bodyPr wrap="square" rtlCol="0">
            <a:spAutoFit/>
          </a:bodyPr>
          <a:lstStyle/>
          <a:p>
            <a:pPr>
              <a:lnSpc>
                <a:spcPts val="2600"/>
              </a:lnSpc>
              <a:spcAft>
                <a:spcPts val="600"/>
              </a:spcAft>
            </a:pPr>
            <a:r>
              <a:rPr lang="en-US" sz="2400" b="1" dirty="0">
                <a:solidFill>
                  <a:schemeClr val="tx1"/>
                </a:solidFill>
                <a:effectLst/>
                <a:latin typeface="Gill Sans" panose="020B0502020104020203" pitchFamily="34" charset="0"/>
                <a:ea typeface="Calibri" panose="020F0502020204030204" pitchFamily="34" charset="0"/>
                <a:cs typeface="Times New Roman" panose="02020603050405020304" pitchFamily="18" charset="0"/>
              </a:rPr>
              <a:t>Webinar 2: </a:t>
            </a:r>
            <a:r>
              <a:rPr lang="en-US" sz="2400" b="1" dirty="0">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When it comes to arrhythmia management…</a:t>
            </a:r>
            <a:endParaRPr lang="en-US" sz="2400" b="1" dirty="0">
              <a:solidFill>
                <a:srgbClr val="6FAAAF"/>
              </a:solidFill>
              <a:latin typeface="GillSans-Light" panose="020B0400000000000000" pitchFamily="34" charset="0"/>
            </a:endParaRPr>
          </a:p>
        </p:txBody>
      </p:sp>
      <p:sp>
        <p:nvSpPr>
          <p:cNvPr id="16" name="Content Placeholder 4">
            <a:extLst>
              <a:ext uri="{FF2B5EF4-FFF2-40B4-BE49-F238E27FC236}">
                <a16:creationId xmlns:a16="http://schemas.microsoft.com/office/drawing/2014/main" id="{D7E6FC9A-2F28-45F6-BC19-3BE3FD92349E}"/>
              </a:ext>
            </a:extLst>
          </p:cNvPr>
          <p:cNvSpPr txBox="1">
            <a:spLocks/>
          </p:cNvSpPr>
          <p:nvPr/>
        </p:nvSpPr>
        <p:spPr>
          <a:xfrm>
            <a:off x="727374" y="2761410"/>
            <a:ext cx="10801350" cy="40011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dirty="0">
                <a:latin typeface="Gill Sans" panose="020B0502020104020203" pitchFamily="34" charset="0"/>
                <a:ea typeface="Calibri" panose="020F0502020204030204" pitchFamily="34" charset="0"/>
                <a:cs typeface="Times New Roman" panose="02020603050405020304" pitchFamily="18" charset="0"/>
              </a:rPr>
              <a:t>Thursday,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July 8, 2021 </a:t>
            </a:r>
            <a:r>
              <a:rPr lang="en-US" sz="2000" dirty="0">
                <a:latin typeface="Gill Sans" panose="020B0502020104020203" pitchFamily="34" charset="0"/>
                <a:ea typeface="Calibri" panose="020F0502020204030204" pitchFamily="34" charset="0"/>
                <a:cs typeface="Times New Roman" panose="02020603050405020304" pitchFamily="18" charset="0"/>
              </a:rPr>
              <a:t>from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8 PM – 9 PM </a:t>
            </a:r>
            <a:r>
              <a:rPr lang="en-US" sz="2000" dirty="0">
                <a:latin typeface="Gill Sans" panose="020B0502020104020203" pitchFamily="34" charset="0"/>
                <a:ea typeface="Calibri" panose="020F0502020204030204" pitchFamily="34" charset="0"/>
                <a:cs typeface="Times New Roman" panose="02020603050405020304" pitchFamily="18" charset="0"/>
              </a:rPr>
              <a:t>ET</a:t>
            </a:r>
          </a:p>
        </p:txBody>
      </p:sp>
      <p:sp>
        <p:nvSpPr>
          <p:cNvPr id="17" name="Content Placeholder 4">
            <a:extLst>
              <a:ext uri="{FF2B5EF4-FFF2-40B4-BE49-F238E27FC236}">
                <a16:creationId xmlns:a16="http://schemas.microsoft.com/office/drawing/2014/main" id="{0C769249-A761-425C-BC6C-8054EFB46D71}"/>
              </a:ext>
            </a:extLst>
          </p:cNvPr>
          <p:cNvSpPr txBox="1">
            <a:spLocks/>
          </p:cNvSpPr>
          <p:nvPr/>
        </p:nvSpPr>
        <p:spPr>
          <a:xfrm>
            <a:off x="716455" y="3611438"/>
            <a:ext cx="10801350" cy="40011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dirty="0">
                <a:latin typeface="Gill Sans" panose="020B0502020104020203" pitchFamily="34" charset="0"/>
                <a:ea typeface="Calibri" panose="020F0502020204030204" pitchFamily="34" charset="0"/>
                <a:cs typeface="Times New Roman" panose="02020603050405020304" pitchFamily="18" charset="0"/>
              </a:rPr>
              <a:t>Thursday,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September 23, 2021 </a:t>
            </a:r>
            <a:r>
              <a:rPr lang="en-US" sz="2000" dirty="0">
                <a:latin typeface="Gill Sans" panose="020B0502020104020203" pitchFamily="34" charset="0"/>
                <a:ea typeface="Calibri" panose="020F0502020204030204" pitchFamily="34" charset="0"/>
                <a:cs typeface="Times New Roman" panose="02020603050405020304" pitchFamily="18" charset="0"/>
              </a:rPr>
              <a:t>from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8 PM – 9 PM </a:t>
            </a:r>
            <a:r>
              <a:rPr lang="en-US" sz="2000" dirty="0">
                <a:latin typeface="Gill Sans" panose="020B0502020104020203" pitchFamily="34" charset="0"/>
                <a:ea typeface="Calibri" panose="020F0502020204030204" pitchFamily="34" charset="0"/>
                <a:cs typeface="Times New Roman" panose="02020603050405020304" pitchFamily="18" charset="0"/>
              </a:rPr>
              <a:t>ET</a:t>
            </a:r>
          </a:p>
        </p:txBody>
      </p:sp>
      <p:sp>
        <p:nvSpPr>
          <p:cNvPr id="18" name="Rectangle 17">
            <a:extLst>
              <a:ext uri="{FF2B5EF4-FFF2-40B4-BE49-F238E27FC236}">
                <a16:creationId xmlns:a16="http://schemas.microsoft.com/office/drawing/2014/main" id="{930473F8-DA92-4291-81DE-919E255F9D4C}"/>
              </a:ext>
            </a:extLst>
          </p:cNvPr>
          <p:cNvSpPr/>
          <p:nvPr/>
        </p:nvSpPr>
        <p:spPr>
          <a:xfrm>
            <a:off x="818145" y="4278042"/>
            <a:ext cx="10781880" cy="951158"/>
          </a:xfrm>
          <a:prstGeom prst="rect">
            <a:avLst/>
          </a:prstGeom>
        </p:spPr>
        <p:txBody>
          <a:bodyPr wrap="square" lIns="91440" tIns="45720" rIns="91440" bIns="45720" anchor="t">
            <a:spAutoFit/>
          </a:bodyPr>
          <a:lstStyle/>
          <a:p>
            <a:pPr algn="ctr">
              <a:lnSpc>
                <a:spcPct val="120000"/>
              </a:lnSpc>
            </a:pPr>
            <a:r>
              <a:rPr lang="en-US" sz="1600" dirty="0">
                <a:latin typeface="Arial Nova Cond"/>
              </a:rPr>
              <a:t>The Canadian Cardiovascular Society is grateful to our partner(s) for their commitment to building knowledge and expertise of the heart team. This program was made possible in part by Bayer, BMS/Pfizer Alliance and </a:t>
            </a:r>
            <a:r>
              <a:rPr lang="en-US" sz="1600" dirty="0" err="1">
                <a:latin typeface="Arial Nova Cond"/>
              </a:rPr>
              <a:t>Servier</a:t>
            </a:r>
            <a:r>
              <a:rPr lang="en-US" sz="1600" dirty="0">
                <a:latin typeface="Arial Nova Cond"/>
              </a:rPr>
              <a:t>. CCS thanks our partners for their dissemination support so that healthcare providers can benefit from this important information.</a:t>
            </a:r>
            <a:r>
              <a:rPr lang="en-CA" sz="1600" dirty="0">
                <a:latin typeface="Arial Nova Cond"/>
              </a:rPr>
              <a:t> </a:t>
            </a:r>
          </a:p>
        </p:txBody>
      </p:sp>
    </p:spTree>
    <p:extLst>
      <p:ext uri="{BB962C8B-B14F-4D97-AF65-F5344CB8AC3E}">
        <p14:creationId xmlns:p14="http://schemas.microsoft.com/office/powerpoint/2010/main" val="3956511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038B7-96DA-443A-AC1B-55823E2B23C6}"/>
              </a:ext>
            </a:extLst>
          </p:cNvPr>
          <p:cNvSpPr>
            <a:spLocks noGrp="1"/>
          </p:cNvSpPr>
          <p:nvPr>
            <p:ph type="title"/>
          </p:nvPr>
        </p:nvSpPr>
        <p:spPr/>
        <p:txBody>
          <a:bodyPr/>
          <a:lstStyle/>
          <a:p>
            <a:r>
              <a:rPr lang="en-US" dirty="0">
                <a:solidFill>
                  <a:srgbClr val="6FAAAF"/>
                </a:solidFill>
              </a:rPr>
              <a:t>AF and CKD – commonly co-exist </a:t>
            </a:r>
          </a:p>
        </p:txBody>
      </p:sp>
      <p:graphicFrame>
        <p:nvGraphicFramePr>
          <p:cNvPr id="11" name="Content Placeholder 4">
            <a:extLst>
              <a:ext uri="{FF2B5EF4-FFF2-40B4-BE49-F238E27FC236}">
                <a16:creationId xmlns:a16="http://schemas.microsoft.com/office/drawing/2014/main" id="{E4718D96-9150-481C-B63B-26592322AA5A}"/>
              </a:ext>
            </a:extLst>
          </p:cNvPr>
          <p:cNvGraphicFramePr>
            <a:graphicFrameLocks/>
          </p:cNvGraphicFramePr>
          <p:nvPr>
            <p:extLst>
              <p:ext uri="{D42A27DB-BD31-4B8C-83A1-F6EECF244321}">
                <p14:modId xmlns:p14="http://schemas.microsoft.com/office/powerpoint/2010/main" val="2891567786"/>
              </p:ext>
            </p:extLst>
          </p:nvPr>
        </p:nvGraphicFramePr>
        <p:xfrm>
          <a:off x="687307" y="2174054"/>
          <a:ext cx="5268933" cy="42072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9ED8D13E-F9CD-4DAF-AF19-3338BC397AAF}"/>
              </a:ext>
            </a:extLst>
          </p:cNvPr>
          <p:cNvSpPr txBox="1"/>
          <p:nvPr/>
        </p:nvSpPr>
        <p:spPr>
          <a:xfrm>
            <a:off x="551384" y="6093296"/>
            <a:ext cx="6116842" cy="153888"/>
          </a:xfrm>
          <a:prstGeom prst="rect">
            <a:avLst/>
          </a:prstGeom>
          <a:noFill/>
        </p:spPr>
        <p:txBody>
          <a:bodyPr wrap="square" lIns="0" tIns="0" rIns="0" bIns="0" rtlCol="0" anchor="b">
            <a:spAutoFit/>
          </a:bodyPr>
          <a:lstStyle/>
          <a:p>
            <a:pPr hangingPunct="1"/>
            <a:r>
              <a:rPr lang="en-CA" sz="1000" kern="1200" dirty="0">
                <a:solidFill>
                  <a:srgbClr val="595959"/>
                </a:solidFill>
                <a:latin typeface="Arial Nova Cond" panose="020B0506020202020204" pitchFamily="34" charset="0"/>
                <a:ea typeface="+mn-ea"/>
                <a:cs typeface="+mn-cs"/>
              </a:rPr>
              <a:t>Can J </a:t>
            </a:r>
            <a:r>
              <a:rPr lang="en-CA" sz="1000" kern="1200" dirty="0" err="1">
                <a:solidFill>
                  <a:srgbClr val="595959"/>
                </a:solidFill>
                <a:latin typeface="Arial Nova Cond" panose="020B0506020202020204" pitchFamily="34" charset="0"/>
                <a:ea typeface="+mn-ea"/>
                <a:cs typeface="+mn-cs"/>
              </a:rPr>
              <a:t>Cardiol</a:t>
            </a:r>
            <a:r>
              <a:rPr lang="en-CA" sz="1000" kern="1200" dirty="0">
                <a:solidFill>
                  <a:srgbClr val="595959"/>
                </a:solidFill>
                <a:latin typeface="Arial Nova Cond" panose="020B0506020202020204" pitchFamily="34" charset="0"/>
                <a:ea typeface="+mn-ea"/>
                <a:cs typeface="+mn-cs"/>
              </a:rPr>
              <a:t> 2013; 29(7 Suppl):S60-S70. </a:t>
            </a:r>
          </a:p>
        </p:txBody>
      </p:sp>
      <p:sp>
        <p:nvSpPr>
          <p:cNvPr id="13" name="TextBox 12">
            <a:extLst>
              <a:ext uri="{FF2B5EF4-FFF2-40B4-BE49-F238E27FC236}">
                <a16:creationId xmlns:a16="http://schemas.microsoft.com/office/drawing/2014/main" id="{3E236438-9D1B-47E2-ADC8-14F6506165E0}"/>
              </a:ext>
            </a:extLst>
          </p:cNvPr>
          <p:cNvSpPr txBox="1"/>
          <p:nvPr/>
        </p:nvSpPr>
        <p:spPr>
          <a:xfrm>
            <a:off x="3400320" y="4452115"/>
            <a:ext cx="1098378" cy="646331"/>
          </a:xfrm>
          <a:prstGeom prst="rect">
            <a:avLst/>
          </a:prstGeom>
          <a:noFill/>
        </p:spPr>
        <p:txBody>
          <a:bodyPr wrap="none" rtlCol="0">
            <a:spAutoFit/>
          </a:bodyPr>
          <a:lstStyle/>
          <a:p>
            <a:pPr algn="ctr" hangingPunct="1"/>
            <a:r>
              <a:rPr lang="en-US" b="1" kern="1200" dirty="0">
                <a:solidFill>
                  <a:prstClr val="white"/>
                </a:solidFill>
                <a:latin typeface="Arial Nova Cond" panose="020B0506020202020204" pitchFamily="34" charset="0"/>
                <a:ea typeface="+mn-ea"/>
                <a:cs typeface="+mn-cs"/>
              </a:rPr>
              <a:t>eGFR &gt;60</a:t>
            </a:r>
          </a:p>
          <a:p>
            <a:pPr algn="ctr" hangingPunct="1"/>
            <a:r>
              <a:rPr lang="en-US" b="1" kern="1200" dirty="0">
                <a:solidFill>
                  <a:prstClr val="white"/>
                </a:solidFill>
                <a:latin typeface="Arial Nova Cond" panose="020B0506020202020204" pitchFamily="34" charset="0"/>
                <a:ea typeface="+mn-ea"/>
                <a:cs typeface="+mn-cs"/>
              </a:rPr>
              <a:t>67%</a:t>
            </a:r>
          </a:p>
        </p:txBody>
      </p:sp>
      <p:sp>
        <p:nvSpPr>
          <p:cNvPr id="14" name="TextBox 13">
            <a:extLst>
              <a:ext uri="{FF2B5EF4-FFF2-40B4-BE49-F238E27FC236}">
                <a16:creationId xmlns:a16="http://schemas.microsoft.com/office/drawing/2014/main" id="{4BA5BAAB-3958-43E6-83B2-A4966D3A3C6E}"/>
              </a:ext>
            </a:extLst>
          </p:cNvPr>
          <p:cNvSpPr txBox="1"/>
          <p:nvPr/>
        </p:nvSpPr>
        <p:spPr>
          <a:xfrm>
            <a:off x="479686" y="3064827"/>
            <a:ext cx="1168910" cy="646331"/>
          </a:xfrm>
          <a:prstGeom prst="rect">
            <a:avLst/>
          </a:prstGeom>
          <a:noFill/>
        </p:spPr>
        <p:txBody>
          <a:bodyPr wrap="none" rtlCol="0">
            <a:spAutoFit/>
          </a:bodyPr>
          <a:lstStyle/>
          <a:p>
            <a:pPr algn="ctr" hangingPunct="1"/>
            <a:r>
              <a:rPr lang="en-US" kern="1200" dirty="0">
                <a:solidFill>
                  <a:prstClr val="black"/>
                </a:solidFill>
                <a:latin typeface="Arial Nova Cond" panose="020B0506020202020204" pitchFamily="34" charset="0"/>
                <a:ea typeface="+mn-ea"/>
                <a:cs typeface="+mn-cs"/>
              </a:rPr>
              <a:t>GFR 45-59</a:t>
            </a:r>
          </a:p>
          <a:p>
            <a:pPr algn="ctr" hangingPunct="1"/>
            <a:r>
              <a:rPr lang="en-US" kern="1200" dirty="0">
                <a:solidFill>
                  <a:prstClr val="black"/>
                </a:solidFill>
                <a:latin typeface="Arial Nova Cond" panose="020B0506020202020204" pitchFamily="34" charset="0"/>
                <a:ea typeface="+mn-ea"/>
                <a:cs typeface="+mn-cs"/>
              </a:rPr>
              <a:t>20%</a:t>
            </a:r>
          </a:p>
        </p:txBody>
      </p:sp>
      <p:sp>
        <p:nvSpPr>
          <p:cNvPr id="15" name="TextBox 14">
            <a:extLst>
              <a:ext uri="{FF2B5EF4-FFF2-40B4-BE49-F238E27FC236}">
                <a16:creationId xmlns:a16="http://schemas.microsoft.com/office/drawing/2014/main" id="{E7315F79-5123-40EC-AB54-6CA828E0713E}"/>
              </a:ext>
            </a:extLst>
          </p:cNvPr>
          <p:cNvSpPr txBox="1"/>
          <p:nvPr/>
        </p:nvSpPr>
        <p:spPr>
          <a:xfrm>
            <a:off x="2097658" y="1693320"/>
            <a:ext cx="1168911" cy="646331"/>
          </a:xfrm>
          <a:prstGeom prst="rect">
            <a:avLst/>
          </a:prstGeom>
          <a:noFill/>
        </p:spPr>
        <p:txBody>
          <a:bodyPr wrap="none" rtlCol="0">
            <a:spAutoFit/>
          </a:bodyPr>
          <a:lstStyle/>
          <a:p>
            <a:pPr algn="r" hangingPunct="1"/>
            <a:r>
              <a:rPr lang="en-US" kern="1200" dirty="0">
                <a:solidFill>
                  <a:prstClr val="black"/>
                </a:solidFill>
                <a:latin typeface="Arial Nova Cond" panose="020B0506020202020204" pitchFamily="34" charset="0"/>
                <a:ea typeface="+mn-ea"/>
                <a:cs typeface="+mn-cs"/>
              </a:rPr>
              <a:t>GFR 15-29</a:t>
            </a:r>
          </a:p>
          <a:p>
            <a:pPr algn="r" hangingPunct="1"/>
            <a:r>
              <a:rPr lang="en-US" kern="1200" dirty="0">
                <a:solidFill>
                  <a:prstClr val="black"/>
                </a:solidFill>
                <a:latin typeface="Arial Nova Cond" panose="020B0506020202020204" pitchFamily="34" charset="0"/>
                <a:ea typeface="+mn-ea"/>
                <a:cs typeface="+mn-cs"/>
              </a:rPr>
              <a:t>2%</a:t>
            </a:r>
          </a:p>
        </p:txBody>
      </p:sp>
      <p:sp>
        <p:nvSpPr>
          <p:cNvPr id="16" name="TextBox 15">
            <a:extLst>
              <a:ext uri="{FF2B5EF4-FFF2-40B4-BE49-F238E27FC236}">
                <a16:creationId xmlns:a16="http://schemas.microsoft.com/office/drawing/2014/main" id="{F3C76057-DFCF-446D-931B-07C88C496096}"/>
              </a:ext>
            </a:extLst>
          </p:cNvPr>
          <p:cNvSpPr txBox="1"/>
          <p:nvPr/>
        </p:nvSpPr>
        <p:spPr>
          <a:xfrm>
            <a:off x="3321773" y="1693238"/>
            <a:ext cx="976549" cy="646331"/>
          </a:xfrm>
          <a:prstGeom prst="rect">
            <a:avLst/>
          </a:prstGeom>
          <a:noFill/>
        </p:spPr>
        <p:txBody>
          <a:bodyPr wrap="none" rtlCol="0">
            <a:spAutoFit/>
          </a:bodyPr>
          <a:lstStyle/>
          <a:p>
            <a:pPr hangingPunct="1"/>
            <a:r>
              <a:rPr lang="en-US" kern="1200" dirty="0">
                <a:solidFill>
                  <a:prstClr val="black"/>
                </a:solidFill>
                <a:latin typeface="Arial Nova Cond" panose="020B0506020202020204" pitchFamily="34" charset="0"/>
                <a:ea typeface="+mn-ea"/>
                <a:cs typeface="+mn-cs"/>
              </a:rPr>
              <a:t>GFR &lt;15</a:t>
            </a:r>
          </a:p>
          <a:p>
            <a:pPr hangingPunct="1"/>
            <a:r>
              <a:rPr lang="en-US" kern="1200" dirty="0">
                <a:solidFill>
                  <a:prstClr val="black"/>
                </a:solidFill>
                <a:latin typeface="Arial Nova Cond" panose="020B0506020202020204" pitchFamily="34" charset="0"/>
                <a:ea typeface="+mn-ea"/>
                <a:cs typeface="+mn-cs"/>
              </a:rPr>
              <a:t>1%</a:t>
            </a:r>
          </a:p>
        </p:txBody>
      </p:sp>
      <p:sp>
        <p:nvSpPr>
          <p:cNvPr id="17" name="TextBox 16">
            <a:extLst>
              <a:ext uri="{FF2B5EF4-FFF2-40B4-BE49-F238E27FC236}">
                <a16:creationId xmlns:a16="http://schemas.microsoft.com/office/drawing/2014/main" id="{CD6F940A-B8D8-4591-BA02-F010ED85FA3F}"/>
              </a:ext>
            </a:extLst>
          </p:cNvPr>
          <p:cNvSpPr txBox="1"/>
          <p:nvPr/>
        </p:nvSpPr>
        <p:spPr>
          <a:xfrm>
            <a:off x="1322676" y="2197311"/>
            <a:ext cx="1168910" cy="646331"/>
          </a:xfrm>
          <a:prstGeom prst="rect">
            <a:avLst/>
          </a:prstGeom>
          <a:noFill/>
        </p:spPr>
        <p:txBody>
          <a:bodyPr wrap="none" rtlCol="0">
            <a:spAutoFit/>
          </a:bodyPr>
          <a:lstStyle/>
          <a:p>
            <a:pPr algn="ctr" hangingPunct="1"/>
            <a:r>
              <a:rPr lang="en-US" kern="1200" dirty="0">
                <a:solidFill>
                  <a:prstClr val="black"/>
                </a:solidFill>
                <a:latin typeface="Arial Nova Cond" panose="020B0506020202020204" pitchFamily="34" charset="0"/>
                <a:ea typeface="+mn-ea"/>
                <a:cs typeface="+mn-cs"/>
              </a:rPr>
              <a:t>GFR 30-44</a:t>
            </a:r>
          </a:p>
          <a:p>
            <a:pPr algn="ctr" hangingPunct="1"/>
            <a:r>
              <a:rPr lang="en-US" kern="1200" dirty="0">
                <a:solidFill>
                  <a:prstClr val="black"/>
                </a:solidFill>
                <a:latin typeface="Arial Nova Cond" panose="020B0506020202020204" pitchFamily="34" charset="0"/>
                <a:ea typeface="+mn-ea"/>
                <a:cs typeface="+mn-cs"/>
              </a:rPr>
              <a:t>10%</a:t>
            </a:r>
          </a:p>
        </p:txBody>
      </p:sp>
      <p:sp>
        <p:nvSpPr>
          <p:cNvPr id="18" name="TextBox 17">
            <a:extLst>
              <a:ext uri="{FF2B5EF4-FFF2-40B4-BE49-F238E27FC236}">
                <a16:creationId xmlns:a16="http://schemas.microsoft.com/office/drawing/2014/main" id="{CFF16D9F-99F1-4057-AE53-A9ACA17EAFA8}"/>
              </a:ext>
            </a:extLst>
          </p:cNvPr>
          <p:cNvSpPr txBox="1"/>
          <p:nvPr/>
        </p:nvSpPr>
        <p:spPr>
          <a:xfrm>
            <a:off x="1399058" y="1268760"/>
            <a:ext cx="3688830" cy="461665"/>
          </a:xfrm>
          <a:prstGeom prst="rect">
            <a:avLst/>
          </a:prstGeom>
          <a:noFill/>
        </p:spPr>
        <p:txBody>
          <a:bodyPr wrap="none" rtlCol="0">
            <a:spAutoFit/>
          </a:bodyPr>
          <a:lstStyle/>
          <a:p>
            <a:r>
              <a:rPr lang="en-US" sz="2400" b="1" dirty="0">
                <a:latin typeface="Arial Nova Cond" panose="020B0506020202020204" pitchFamily="34" charset="0"/>
              </a:rPr>
              <a:t>1/3 of AF Patients have CKD</a:t>
            </a:r>
          </a:p>
        </p:txBody>
      </p:sp>
    </p:spTree>
    <p:extLst>
      <p:ext uri="{BB962C8B-B14F-4D97-AF65-F5344CB8AC3E}">
        <p14:creationId xmlns:p14="http://schemas.microsoft.com/office/powerpoint/2010/main" val="378344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038B7-96DA-443A-AC1B-55823E2B23C6}"/>
              </a:ext>
            </a:extLst>
          </p:cNvPr>
          <p:cNvSpPr>
            <a:spLocks noGrp="1"/>
          </p:cNvSpPr>
          <p:nvPr>
            <p:ph type="title"/>
          </p:nvPr>
        </p:nvSpPr>
        <p:spPr/>
        <p:txBody>
          <a:bodyPr/>
          <a:lstStyle/>
          <a:p>
            <a:r>
              <a:rPr lang="en-US" dirty="0">
                <a:solidFill>
                  <a:srgbClr val="6FAAAF"/>
                </a:solidFill>
              </a:rPr>
              <a:t>AF and CKD – commonly co-exist </a:t>
            </a:r>
          </a:p>
        </p:txBody>
      </p:sp>
      <p:graphicFrame>
        <p:nvGraphicFramePr>
          <p:cNvPr id="11" name="Content Placeholder 4">
            <a:extLst>
              <a:ext uri="{FF2B5EF4-FFF2-40B4-BE49-F238E27FC236}">
                <a16:creationId xmlns:a16="http://schemas.microsoft.com/office/drawing/2014/main" id="{E4718D96-9150-481C-B63B-26592322AA5A}"/>
              </a:ext>
            </a:extLst>
          </p:cNvPr>
          <p:cNvGraphicFramePr>
            <a:graphicFrameLocks/>
          </p:cNvGraphicFramePr>
          <p:nvPr/>
        </p:nvGraphicFramePr>
        <p:xfrm>
          <a:off x="687307" y="2174054"/>
          <a:ext cx="5268933" cy="420727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E236438-9D1B-47E2-ADC8-14F6506165E0}"/>
              </a:ext>
            </a:extLst>
          </p:cNvPr>
          <p:cNvSpPr txBox="1"/>
          <p:nvPr/>
        </p:nvSpPr>
        <p:spPr>
          <a:xfrm>
            <a:off x="3400320" y="4452115"/>
            <a:ext cx="109837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ova Cond" panose="020B0506020202020204" pitchFamily="34" charset="0"/>
                <a:ea typeface="+mj-ea"/>
                <a:cs typeface="+mj-cs"/>
                <a:sym typeface="Calibri"/>
              </a:rPr>
              <a:t>eGFR &gt;60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ova Cond" panose="020B0506020202020204" pitchFamily="34" charset="0"/>
                <a:ea typeface="+mj-ea"/>
                <a:cs typeface="+mj-cs"/>
                <a:sym typeface="Calibri"/>
              </a:rPr>
              <a:t>67%</a:t>
            </a:r>
          </a:p>
        </p:txBody>
      </p:sp>
      <p:sp>
        <p:nvSpPr>
          <p:cNvPr id="14" name="TextBox 13">
            <a:extLst>
              <a:ext uri="{FF2B5EF4-FFF2-40B4-BE49-F238E27FC236}">
                <a16:creationId xmlns:a16="http://schemas.microsoft.com/office/drawing/2014/main" id="{4BA5BAAB-3958-43E6-83B2-A4966D3A3C6E}"/>
              </a:ext>
            </a:extLst>
          </p:cNvPr>
          <p:cNvSpPr txBox="1"/>
          <p:nvPr/>
        </p:nvSpPr>
        <p:spPr>
          <a:xfrm>
            <a:off x="479686" y="3064827"/>
            <a:ext cx="116891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ova Cond" panose="020B0506020202020204" pitchFamily="34" charset="0"/>
                <a:ea typeface="+mj-ea"/>
                <a:cs typeface="+mj-cs"/>
                <a:sym typeface="Calibri"/>
              </a:rPr>
              <a:t>GFR 45-59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ova Cond" panose="020B0506020202020204" pitchFamily="34" charset="0"/>
                <a:ea typeface="+mj-ea"/>
                <a:cs typeface="+mj-cs"/>
                <a:sym typeface="Calibri"/>
              </a:rPr>
              <a:t>20%</a:t>
            </a:r>
          </a:p>
        </p:txBody>
      </p:sp>
      <p:sp>
        <p:nvSpPr>
          <p:cNvPr id="15" name="TextBox 14">
            <a:extLst>
              <a:ext uri="{FF2B5EF4-FFF2-40B4-BE49-F238E27FC236}">
                <a16:creationId xmlns:a16="http://schemas.microsoft.com/office/drawing/2014/main" id="{E7315F79-5123-40EC-AB54-6CA828E0713E}"/>
              </a:ext>
            </a:extLst>
          </p:cNvPr>
          <p:cNvSpPr txBox="1"/>
          <p:nvPr/>
        </p:nvSpPr>
        <p:spPr>
          <a:xfrm>
            <a:off x="2097658" y="1693320"/>
            <a:ext cx="1168911"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ova Cond" panose="020B0506020202020204" pitchFamily="34" charset="0"/>
                <a:ea typeface="+mj-ea"/>
                <a:cs typeface="+mj-cs"/>
                <a:sym typeface="Calibri"/>
              </a:rPr>
              <a:t>GFR 15-29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ova Cond" panose="020B0506020202020204" pitchFamily="34" charset="0"/>
                <a:ea typeface="+mj-ea"/>
                <a:cs typeface="+mj-cs"/>
                <a:sym typeface="Calibri"/>
              </a:rPr>
              <a:t>2%</a:t>
            </a:r>
          </a:p>
        </p:txBody>
      </p:sp>
      <p:sp>
        <p:nvSpPr>
          <p:cNvPr id="16" name="TextBox 15">
            <a:extLst>
              <a:ext uri="{FF2B5EF4-FFF2-40B4-BE49-F238E27FC236}">
                <a16:creationId xmlns:a16="http://schemas.microsoft.com/office/drawing/2014/main" id="{F3C76057-DFCF-446D-931B-07C88C496096}"/>
              </a:ext>
            </a:extLst>
          </p:cNvPr>
          <p:cNvSpPr txBox="1"/>
          <p:nvPr/>
        </p:nvSpPr>
        <p:spPr>
          <a:xfrm>
            <a:off x="3321773" y="1693238"/>
            <a:ext cx="97654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ova Cond" panose="020B0506020202020204" pitchFamily="34" charset="0"/>
                <a:ea typeface="+mj-ea"/>
                <a:cs typeface="+mj-cs"/>
                <a:sym typeface="Calibri"/>
              </a:rPr>
              <a:t>GFR &lt;15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ova Cond" panose="020B0506020202020204" pitchFamily="34" charset="0"/>
                <a:ea typeface="+mj-ea"/>
                <a:cs typeface="+mj-cs"/>
                <a:sym typeface="Calibri"/>
              </a:rPr>
              <a:t>1%</a:t>
            </a:r>
          </a:p>
        </p:txBody>
      </p:sp>
      <p:sp>
        <p:nvSpPr>
          <p:cNvPr id="17" name="TextBox 16">
            <a:extLst>
              <a:ext uri="{FF2B5EF4-FFF2-40B4-BE49-F238E27FC236}">
                <a16:creationId xmlns:a16="http://schemas.microsoft.com/office/drawing/2014/main" id="{CD6F940A-B8D8-4591-BA02-F010ED85FA3F}"/>
              </a:ext>
            </a:extLst>
          </p:cNvPr>
          <p:cNvSpPr txBox="1"/>
          <p:nvPr/>
        </p:nvSpPr>
        <p:spPr>
          <a:xfrm>
            <a:off x="1322676" y="2197311"/>
            <a:ext cx="116891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ova Cond" panose="020B0506020202020204" pitchFamily="34" charset="0"/>
                <a:ea typeface="+mj-ea"/>
                <a:cs typeface="+mj-cs"/>
                <a:sym typeface="Calibri"/>
              </a:rPr>
              <a:t>GFR 30-44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ova Cond" panose="020B0506020202020204" pitchFamily="34" charset="0"/>
                <a:ea typeface="+mj-ea"/>
                <a:cs typeface="+mj-cs"/>
                <a:sym typeface="Calibri"/>
              </a:rPr>
              <a:t>10%</a:t>
            </a:r>
          </a:p>
        </p:txBody>
      </p:sp>
      <p:sp>
        <p:nvSpPr>
          <p:cNvPr id="18" name="TextBox 17">
            <a:extLst>
              <a:ext uri="{FF2B5EF4-FFF2-40B4-BE49-F238E27FC236}">
                <a16:creationId xmlns:a16="http://schemas.microsoft.com/office/drawing/2014/main" id="{CFF16D9F-99F1-4057-AE53-A9ACA17EAFA8}"/>
              </a:ext>
            </a:extLst>
          </p:cNvPr>
          <p:cNvSpPr txBox="1"/>
          <p:nvPr/>
        </p:nvSpPr>
        <p:spPr>
          <a:xfrm>
            <a:off x="1399058" y="1268760"/>
            <a:ext cx="3688830" cy="461665"/>
          </a:xfrm>
          <a:prstGeom prst="rect">
            <a:avLst/>
          </a:prstGeom>
          <a:noFill/>
        </p:spPr>
        <p:txBody>
          <a:bodyPr wrap="non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rPr>
              <a:t>1/3 of AF Patients have CKD</a:t>
            </a:r>
          </a:p>
        </p:txBody>
      </p:sp>
      <p:graphicFrame>
        <p:nvGraphicFramePr>
          <p:cNvPr id="22" name="Content Placeholder 3">
            <a:extLst>
              <a:ext uri="{FF2B5EF4-FFF2-40B4-BE49-F238E27FC236}">
                <a16:creationId xmlns:a16="http://schemas.microsoft.com/office/drawing/2014/main" id="{EC1404B9-570B-4206-A750-0EC4ABBF0294}"/>
              </a:ext>
            </a:extLst>
          </p:cNvPr>
          <p:cNvGraphicFramePr>
            <a:graphicFrameLocks/>
          </p:cNvGraphicFramePr>
          <p:nvPr>
            <p:extLst>
              <p:ext uri="{D42A27DB-BD31-4B8C-83A1-F6EECF244321}">
                <p14:modId xmlns:p14="http://schemas.microsoft.com/office/powerpoint/2010/main" val="1573600910"/>
              </p:ext>
            </p:extLst>
          </p:nvPr>
        </p:nvGraphicFramePr>
        <p:xfrm>
          <a:off x="5807968" y="1695395"/>
          <a:ext cx="5955823" cy="4586107"/>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AC5C82AA-34CD-4661-8D31-872E170631CF}"/>
              </a:ext>
            </a:extLst>
          </p:cNvPr>
          <p:cNvSpPr txBox="1"/>
          <p:nvPr/>
        </p:nvSpPr>
        <p:spPr>
          <a:xfrm>
            <a:off x="7320136" y="6021288"/>
            <a:ext cx="3325978" cy="230432"/>
          </a:xfrm>
          <a:prstGeom prst="rect">
            <a:avLst/>
          </a:prstGeom>
          <a:noFill/>
        </p:spPr>
        <p:txBody>
          <a:bodyPr wrap="square" lIns="0" tIns="0" rIns="0" bIns="0" rtlCol="0" anchor="b">
            <a:noAutofit/>
          </a:bodyPr>
          <a:lstStyle/>
          <a:p>
            <a:pPr algn="r" hangingPunct="1"/>
            <a:r>
              <a:rPr lang="en-US" sz="1000" kern="1200" dirty="0">
                <a:solidFill>
                  <a:schemeClr val="tx1">
                    <a:lumMod val="65000"/>
                    <a:lumOff val="35000"/>
                  </a:schemeClr>
                </a:solidFill>
                <a:latin typeface="Arial Nova Cond" panose="020B0506020202020204" pitchFamily="34" charset="0"/>
                <a:ea typeface="+mn-ea"/>
                <a:cs typeface="+mn-cs"/>
              </a:rPr>
              <a:t>N </a:t>
            </a:r>
            <a:r>
              <a:rPr lang="en-US" sz="1000" kern="1200" dirty="0" err="1">
                <a:solidFill>
                  <a:schemeClr val="tx1">
                    <a:lumMod val="65000"/>
                    <a:lumOff val="35000"/>
                  </a:schemeClr>
                </a:solidFill>
                <a:latin typeface="Arial Nova Cond" panose="020B0506020202020204" pitchFamily="34" charset="0"/>
                <a:ea typeface="+mn-ea"/>
                <a:cs typeface="+mn-cs"/>
              </a:rPr>
              <a:t>Engl</a:t>
            </a:r>
            <a:r>
              <a:rPr lang="en-US" sz="1000" kern="1200" dirty="0">
                <a:solidFill>
                  <a:schemeClr val="tx1">
                    <a:lumMod val="65000"/>
                    <a:lumOff val="35000"/>
                  </a:schemeClr>
                </a:solidFill>
                <a:latin typeface="Arial Nova Cond" panose="020B0506020202020204" pitchFamily="34" charset="0"/>
                <a:ea typeface="+mn-ea"/>
                <a:cs typeface="+mn-cs"/>
              </a:rPr>
              <a:t> J Med 2012; 367:625-35. </a:t>
            </a:r>
          </a:p>
        </p:txBody>
      </p:sp>
      <p:sp>
        <p:nvSpPr>
          <p:cNvPr id="24" name="TextBox 23">
            <a:extLst>
              <a:ext uri="{FF2B5EF4-FFF2-40B4-BE49-F238E27FC236}">
                <a16:creationId xmlns:a16="http://schemas.microsoft.com/office/drawing/2014/main" id="{BC24A444-E43E-4090-A688-0600B8A1235A}"/>
              </a:ext>
            </a:extLst>
          </p:cNvPr>
          <p:cNvSpPr txBox="1"/>
          <p:nvPr/>
        </p:nvSpPr>
        <p:spPr>
          <a:xfrm>
            <a:off x="5807968" y="1270201"/>
            <a:ext cx="5176225" cy="461665"/>
          </a:xfrm>
          <a:prstGeom prst="rect">
            <a:avLst/>
          </a:prstGeom>
          <a:noFill/>
        </p:spPr>
        <p:txBody>
          <a:bodyPr wrap="none" rtlCol="0">
            <a:spAutoFit/>
          </a:bodyPr>
          <a:lstStyle/>
          <a:p>
            <a:pPr hangingPunct="1"/>
            <a:r>
              <a:rPr lang="en-US" sz="2400" b="1" kern="1200" dirty="0">
                <a:solidFill>
                  <a:prstClr val="black"/>
                </a:solidFill>
                <a:latin typeface="Arial Nova Cond" panose="020B0506020202020204" pitchFamily="34" charset="0"/>
                <a:ea typeface="+mn-ea"/>
                <a:cs typeface="+mn-cs"/>
              </a:rPr>
              <a:t>CKD is associated with worse outcomes</a:t>
            </a:r>
          </a:p>
        </p:txBody>
      </p:sp>
      <p:sp>
        <p:nvSpPr>
          <p:cNvPr id="19" name="TextBox 18">
            <a:extLst>
              <a:ext uri="{FF2B5EF4-FFF2-40B4-BE49-F238E27FC236}">
                <a16:creationId xmlns:a16="http://schemas.microsoft.com/office/drawing/2014/main" id="{3DA30812-3EB6-49CE-BFBD-A835E925590F}"/>
              </a:ext>
            </a:extLst>
          </p:cNvPr>
          <p:cNvSpPr txBox="1"/>
          <p:nvPr/>
        </p:nvSpPr>
        <p:spPr>
          <a:xfrm>
            <a:off x="551384" y="6093296"/>
            <a:ext cx="6116842" cy="153888"/>
          </a:xfrm>
          <a:prstGeom prst="rect">
            <a:avLst/>
          </a:prstGeom>
          <a:noFill/>
        </p:spPr>
        <p:txBody>
          <a:bodyPr wrap="square" lIns="0" tIns="0" rIns="0" bIns="0" rtlCol="0" anchor="b">
            <a:spAutoFit/>
          </a:bodyPr>
          <a:lstStyle/>
          <a:p>
            <a:pPr hangingPunct="1"/>
            <a:r>
              <a:rPr lang="en-CA" sz="1000" kern="1200" dirty="0">
                <a:solidFill>
                  <a:srgbClr val="595959"/>
                </a:solidFill>
                <a:latin typeface="Arial Nova Cond" panose="020B0506020202020204" pitchFamily="34" charset="0"/>
                <a:ea typeface="+mn-ea"/>
                <a:cs typeface="+mn-cs"/>
              </a:rPr>
              <a:t>Can J </a:t>
            </a:r>
            <a:r>
              <a:rPr lang="en-CA" sz="1000" kern="1200" dirty="0" err="1">
                <a:solidFill>
                  <a:srgbClr val="595959"/>
                </a:solidFill>
                <a:latin typeface="Arial Nova Cond" panose="020B0506020202020204" pitchFamily="34" charset="0"/>
                <a:ea typeface="+mn-ea"/>
                <a:cs typeface="+mn-cs"/>
              </a:rPr>
              <a:t>Cardiol</a:t>
            </a:r>
            <a:r>
              <a:rPr lang="en-CA" sz="1000" kern="1200" dirty="0">
                <a:solidFill>
                  <a:srgbClr val="595959"/>
                </a:solidFill>
                <a:latin typeface="Arial Nova Cond" panose="020B0506020202020204" pitchFamily="34" charset="0"/>
                <a:ea typeface="+mn-ea"/>
                <a:cs typeface="+mn-cs"/>
              </a:rPr>
              <a:t> 2013; 29(7 Suppl):S60-S70. </a:t>
            </a:r>
          </a:p>
        </p:txBody>
      </p:sp>
    </p:spTree>
    <p:extLst>
      <p:ext uri="{BB962C8B-B14F-4D97-AF65-F5344CB8AC3E}">
        <p14:creationId xmlns:p14="http://schemas.microsoft.com/office/powerpoint/2010/main" val="4014256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6B47-0F38-455B-8023-212CEA08A281}"/>
              </a:ext>
            </a:extLst>
          </p:cNvPr>
          <p:cNvSpPr>
            <a:spLocks noGrp="1"/>
          </p:cNvSpPr>
          <p:nvPr>
            <p:ph type="title"/>
          </p:nvPr>
        </p:nvSpPr>
        <p:spPr/>
        <p:txBody>
          <a:bodyPr/>
          <a:lstStyle/>
          <a:p>
            <a:r>
              <a:rPr lang="en-US" dirty="0">
                <a:solidFill>
                  <a:srgbClr val="6FAAAF"/>
                </a:solidFill>
              </a:rPr>
              <a:t>AF and CKD – DOACs work well for </a:t>
            </a:r>
            <a:r>
              <a:rPr lang="en-US" dirty="0" err="1">
                <a:solidFill>
                  <a:srgbClr val="6FAAAF"/>
                </a:solidFill>
              </a:rPr>
              <a:t>CrCl</a:t>
            </a:r>
            <a:r>
              <a:rPr lang="en-US" dirty="0">
                <a:solidFill>
                  <a:srgbClr val="6FAAAF"/>
                </a:solidFill>
              </a:rPr>
              <a:t> &gt;30</a:t>
            </a:r>
          </a:p>
        </p:txBody>
      </p:sp>
      <p:sp>
        <p:nvSpPr>
          <p:cNvPr id="36" name="Rounded Rectangle 5">
            <a:extLst>
              <a:ext uri="{FF2B5EF4-FFF2-40B4-BE49-F238E27FC236}">
                <a16:creationId xmlns:a16="http://schemas.microsoft.com/office/drawing/2014/main" id="{ED4901FE-9994-46CB-A2ED-088503FDF137}"/>
              </a:ext>
            </a:extLst>
          </p:cNvPr>
          <p:cNvSpPr/>
          <p:nvPr/>
        </p:nvSpPr>
        <p:spPr bwMode="auto">
          <a:xfrm>
            <a:off x="974942" y="2703118"/>
            <a:ext cx="9333185" cy="298724"/>
          </a:xfrm>
          <a:prstGeom prst="roundRect">
            <a:avLst/>
          </a:prstGeom>
          <a:solidFill>
            <a:srgbClr val="9BBB59">
              <a:lumMod val="20000"/>
              <a:lumOff val="80000"/>
            </a:srgbClr>
          </a:solidFill>
          <a:ln w="12700" cap="flat" cmpd="sng" algn="ctr">
            <a:solidFill>
              <a:srgbClr val="C00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7" name="Rounded Rectangle 6">
            <a:extLst>
              <a:ext uri="{FF2B5EF4-FFF2-40B4-BE49-F238E27FC236}">
                <a16:creationId xmlns:a16="http://schemas.microsoft.com/office/drawing/2014/main" id="{E478F0F3-74AF-4B6F-B6B7-FCC462D32033}"/>
              </a:ext>
            </a:extLst>
          </p:cNvPr>
          <p:cNvSpPr/>
          <p:nvPr/>
        </p:nvSpPr>
        <p:spPr bwMode="auto">
          <a:xfrm>
            <a:off x="974941" y="4461362"/>
            <a:ext cx="9333185" cy="298724"/>
          </a:xfrm>
          <a:prstGeom prst="roundRect">
            <a:avLst/>
          </a:prstGeom>
          <a:solidFill>
            <a:srgbClr val="9BBB59">
              <a:lumMod val="20000"/>
              <a:lumOff val="80000"/>
            </a:srgbClr>
          </a:solidFill>
          <a:ln w="12700" cap="flat" cmpd="sng" algn="ctr">
            <a:solidFill>
              <a:srgbClr val="C00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8" name="TextBox 37">
            <a:extLst>
              <a:ext uri="{FF2B5EF4-FFF2-40B4-BE49-F238E27FC236}">
                <a16:creationId xmlns:a16="http://schemas.microsoft.com/office/drawing/2014/main" id="{CBCC45B5-C41E-4DE9-89AA-8C7450870DAD}"/>
              </a:ext>
            </a:extLst>
          </p:cNvPr>
          <p:cNvSpPr txBox="1"/>
          <p:nvPr/>
        </p:nvSpPr>
        <p:spPr>
          <a:xfrm>
            <a:off x="965606" y="2060848"/>
            <a:ext cx="3949400" cy="400110"/>
          </a:xfrm>
          <a:prstGeom prst="rect">
            <a:avLst/>
          </a:prstGeom>
          <a:noFill/>
        </p:spPr>
        <p:txBody>
          <a:bodyPr wrap="square" lIns="0" tIns="0" rIns="0" bIns="0" rtlCol="0">
            <a:noAutofit/>
          </a:bodyPr>
          <a:lstStyle/>
          <a:p>
            <a:pPr hangingPunct="1"/>
            <a:r>
              <a:rPr lang="en-US" sz="2000" b="1" kern="1200" dirty="0">
                <a:solidFill>
                  <a:srgbClr val="C00000"/>
                </a:solidFill>
                <a:latin typeface="Calibri" panose="020F0502020204030204"/>
                <a:ea typeface="+mn-ea"/>
                <a:cs typeface="+mn-cs"/>
              </a:rPr>
              <a:t>Stroke or Systemic Embolism</a:t>
            </a:r>
          </a:p>
        </p:txBody>
      </p:sp>
      <p:sp>
        <p:nvSpPr>
          <p:cNvPr id="39" name="TextBox 38">
            <a:extLst>
              <a:ext uri="{FF2B5EF4-FFF2-40B4-BE49-F238E27FC236}">
                <a16:creationId xmlns:a16="http://schemas.microsoft.com/office/drawing/2014/main" id="{97C96791-1559-4939-AB63-BE58E9BA0D15}"/>
              </a:ext>
            </a:extLst>
          </p:cNvPr>
          <p:cNvSpPr txBox="1"/>
          <p:nvPr/>
        </p:nvSpPr>
        <p:spPr>
          <a:xfrm>
            <a:off x="965606" y="3822811"/>
            <a:ext cx="2100617" cy="400110"/>
          </a:xfrm>
          <a:prstGeom prst="rect">
            <a:avLst/>
          </a:prstGeom>
          <a:noFill/>
        </p:spPr>
        <p:txBody>
          <a:bodyPr wrap="square" lIns="0" tIns="0" rIns="0" bIns="0" rtlCol="0">
            <a:noAutofit/>
          </a:bodyPr>
          <a:lstStyle/>
          <a:p>
            <a:pPr hangingPunct="1"/>
            <a:r>
              <a:rPr lang="en-US" sz="2000" b="1" kern="1200" dirty="0">
                <a:solidFill>
                  <a:srgbClr val="C00000"/>
                </a:solidFill>
                <a:latin typeface="Calibri" panose="020F0502020204030204"/>
                <a:ea typeface="+mn-ea"/>
                <a:cs typeface="+mn-cs"/>
              </a:rPr>
              <a:t>Major Bleeding</a:t>
            </a:r>
          </a:p>
        </p:txBody>
      </p:sp>
      <p:sp>
        <p:nvSpPr>
          <p:cNvPr id="40" name="TextBox 39">
            <a:extLst>
              <a:ext uri="{FF2B5EF4-FFF2-40B4-BE49-F238E27FC236}">
                <a16:creationId xmlns:a16="http://schemas.microsoft.com/office/drawing/2014/main" id="{862449BF-A991-4860-ABF7-F0F6956DA5D4}"/>
              </a:ext>
            </a:extLst>
          </p:cNvPr>
          <p:cNvSpPr txBox="1"/>
          <p:nvPr/>
        </p:nvSpPr>
        <p:spPr>
          <a:xfrm>
            <a:off x="695400" y="5938588"/>
            <a:ext cx="3691561" cy="298724"/>
          </a:xfrm>
          <a:prstGeom prst="rect">
            <a:avLst/>
          </a:prstGeom>
          <a:noFill/>
        </p:spPr>
        <p:txBody>
          <a:bodyPr wrap="square" lIns="0" tIns="0" rIns="0" bIns="0" rtlCol="0" anchor="b">
            <a:noAutofit/>
          </a:bodyPr>
          <a:lstStyle/>
          <a:p>
            <a:pPr hangingPunct="1"/>
            <a:r>
              <a:rPr lang="fr-FR" sz="1050" kern="1200" dirty="0">
                <a:solidFill>
                  <a:srgbClr val="595959"/>
                </a:solidFill>
                <a:latin typeface="Arial Nova Cond" panose="020B0506020202020204" pitchFamily="34" charset="0"/>
                <a:ea typeface="+mn-ea"/>
                <a:cs typeface="+mn-cs"/>
              </a:rPr>
              <a:t>Ruff CT, et al. Lancet 2014; 383(9921):955-62.</a:t>
            </a:r>
          </a:p>
        </p:txBody>
      </p:sp>
      <p:graphicFrame>
        <p:nvGraphicFramePr>
          <p:cNvPr id="41" name="Table 40">
            <a:extLst>
              <a:ext uri="{FF2B5EF4-FFF2-40B4-BE49-F238E27FC236}">
                <a16:creationId xmlns:a16="http://schemas.microsoft.com/office/drawing/2014/main" id="{D0EF5DDB-DA63-4C62-987D-AED14EA45046}"/>
              </a:ext>
            </a:extLst>
          </p:cNvPr>
          <p:cNvGraphicFramePr>
            <a:graphicFrameLocks noGrp="1"/>
          </p:cNvGraphicFramePr>
          <p:nvPr>
            <p:extLst>
              <p:ext uri="{D42A27DB-BD31-4B8C-83A1-F6EECF244321}">
                <p14:modId xmlns:p14="http://schemas.microsoft.com/office/powerpoint/2010/main" val="1146659579"/>
              </p:ext>
            </p:extLst>
          </p:nvPr>
        </p:nvGraphicFramePr>
        <p:xfrm>
          <a:off x="1062759" y="2416366"/>
          <a:ext cx="9787160" cy="1191312"/>
        </p:xfrm>
        <a:graphic>
          <a:graphicData uri="http://schemas.openxmlformats.org/drawingml/2006/table">
            <a:tbl>
              <a:tblPr firstRow="1" bandRow="1"/>
              <a:tblGrid>
                <a:gridCol w="908864">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419497">
                  <a:extLst>
                    <a:ext uri="{9D8B030D-6E8A-4147-A177-3AD203B41FA5}">
                      <a16:colId xmlns:a16="http://schemas.microsoft.com/office/drawing/2014/main" val="20002"/>
                    </a:ext>
                  </a:extLst>
                </a:gridCol>
                <a:gridCol w="3622765">
                  <a:extLst>
                    <a:ext uri="{9D8B030D-6E8A-4147-A177-3AD203B41FA5}">
                      <a16:colId xmlns:a16="http://schemas.microsoft.com/office/drawing/2014/main" val="20003"/>
                    </a:ext>
                  </a:extLst>
                </a:gridCol>
                <a:gridCol w="2312034">
                  <a:extLst>
                    <a:ext uri="{9D8B030D-6E8A-4147-A177-3AD203B41FA5}">
                      <a16:colId xmlns:a16="http://schemas.microsoft.com/office/drawing/2014/main" val="20004"/>
                    </a:ext>
                  </a:extLst>
                </a:gridCol>
              </a:tblGrid>
              <a:tr h="297828">
                <a:tc gridSpan="5">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CA" b="0" dirty="0">
                          <a:solidFill>
                            <a:schemeClr val="tx1"/>
                          </a:solidFill>
                        </a:rPr>
                        <a:t>Creatinine clearance (mL/min)</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dirty="0"/>
                    </a:p>
                  </a:txBody>
                  <a:tcPr/>
                </a:tc>
                <a:extLst>
                  <a:ext uri="{0D108BD9-81ED-4DB2-BD59-A6C34878D82A}">
                    <a16:rowId xmlns:a16="http://schemas.microsoft.com/office/drawing/2014/main" val="10000"/>
                  </a:ext>
                </a:extLst>
              </a:tr>
              <a:tr h="2978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&lt; 50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249/5,539</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311/5,503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b="0" dirty="0">
                        <a:solidFill>
                          <a:schemeClr val="tx1"/>
                        </a:solidFill>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0.79 (0.65-0.96)</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78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50-80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405/13,055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546/13,155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0.75 (0.66-0.85)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78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buFont typeface="Wingdings" panose="05000000000000000000" pitchFamily="2" charset="2"/>
                        <a:buNone/>
                      </a:pPr>
                      <a:r>
                        <a:rPr lang="en-CA" b="0" dirty="0">
                          <a:solidFill>
                            <a:schemeClr val="tx1"/>
                          </a:solidFill>
                        </a:rPr>
                        <a:t>&gt; 80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256/10,626</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255/10,533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0.98 (0.79-1.22)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42" name="Table 41">
            <a:extLst>
              <a:ext uri="{FF2B5EF4-FFF2-40B4-BE49-F238E27FC236}">
                <a16:creationId xmlns:a16="http://schemas.microsoft.com/office/drawing/2014/main" id="{406B0C20-1656-40D4-B2A0-ED65D1410A30}"/>
              </a:ext>
            </a:extLst>
          </p:cNvPr>
          <p:cNvGraphicFramePr>
            <a:graphicFrameLocks noGrp="1"/>
          </p:cNvGraphicFramePr>
          <p:nvPr>
            <p:extLst>
              <p:ext uri="{D42A27DB-BD31-4B8C-83A1-F6EECF244321}">
                <p14:modId xmlns:p14="http://schemas.microsoft.com/office/powerpoint/2010/main" val="833950191"/>
              </p:ext>
            </p:extLst>
          </p:nvPr>
        </p:nvGraphicFramePr>
        <p:xfrm>
          <a:off x="1062759" y="4180887"/>
          <a:ext cx="9787160" cy="1191312"/>
        </p:xfrm>
        <a:graphic>
          <a:graphicData uri="http://schemas.openxmlformats.org/drawingml/2006/table">
            <a:tbl>
              <a:tblPr firstRow="1" bandRow="1"/>
              <a:tblGrid>
                <a:gridCol w="908864">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419497">
                  <a:extLst>
                    <a:ext uri="{9D8B030D-6E8A-4147-A177-3AD203B41FA5}">
                      <a16:colId xmlns:a16="http://schemas.microsoft.com/office/drawing/2014/main" val="20002"/>
                    </a:ext>
                  </a:extLst>
                </a:gridCol>
                <a:gridCol w="3622765">
                  <a:extLst>
                    <a:ext uri="{9D8B030D-6E8A-4147-A177-3AD203B41FA5}">
                      <a16:colId xmlns:a16="http://schemas.microsoft.com/office/drawing/2014/main" val="20003"/>
                    </a:ext>
                  </a:extLst>
                </a:gridCol>
                <a:gridCol w="2312034">
                  <a:extLst>
                    <a:ext uri="{9D8B030D-6E8A-4147-A177-3AD203B41FA5}">
                      <a16:colId xmlns:a16="http://schemas.microsoft.com/office/drawing/2014/main" val="20004"/>
                    </a:ext>
                  </a:extLst>
                </a:gridCol>
              </a:tblGrid>
              <a:tr h="297828">
                <a:tc gridSpan="5">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CA" b="0" dirty="0">
                          <a:solidFill>
                            <a:schemeClr val="tx1"/>
                          </a:solidFill>
                        </a:rPr>
                        <a:t>Creatinine clearance (mL/min)</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dirty="0"/>
                    </a:p>
                  </a:txBody>
                  <a:tcPr/>
                </a:tc>
                <a:extLst>
                  <a:ext uri="{0D108BD9-81ED-4DB2-BD59-A6C34878D82A}">
                    <a16:rowId xmlns:a16="http://schemas.microsoft.com/office/drawing/2014/main" val="10000"/>
                  </a:ext>
                </a:extLst>
              </a:tr>
              <a:tr h="2978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&lt; 50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514/4,376</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620/4,346</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b="0" dirty="0">
                        <a:solidFill>
                          <a:schemeClr val="tx1"/>
                        </a:solidFill>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0.74 (0.52-1.05)</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78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50-80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1104/10,139</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1174/10,228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0.91 (0.76-1.08)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78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&gt; 80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625/8,681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672/8,595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b="0" dirty="0">
                          <a:solidFill>
                            <a:schemeClr val="tx1"/>
                          </a:solidFill>
                        </a:rPr>
                        <a:t>0.85 (0.66-1.10)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43" name="Straight Connector 42">
            <a:extLst>
              <a:ext uri="{FF2B5EF4-FFF2-40B4-BE49-F238E27FC236}">
                <a16:creationId xmlns:a16="http://schemas.microsoft.com/office/drawing/2014/main" id="{C90D40C8-9D7B-4A96-AEA3-68E8DB54B7E1}"/>
              </a:ext>
            </a:extLst>
          </p:cNvPr>
          <p:cNvCxnSpPr/>
          <p:nvPr/>
        </p:nvCxnSpPr>
        <p:spPr>
          <a:xfrm>
            <a:off x="4770108" y="5533545"/>
            <a:ext cx="5726298" cy="0"/>
          </a:xfrm>
          <a:prstGeom prst="line">
            <a:avLst/>
          </a:prstGeom>
          <a:noFill/>
          <a:ln w="19050" cap="flat" cmpd="sng" algn="ctr">
            <a:solidFill>
              <a:sysClr val="windowText" lastClr="000000"/>
            </a:solidFill>
            <a:prstDash val="solid"/>
            <a:miter lim="800000"/>
          </a:ln>
          <a:effectLst/>
        </p:spPr>
      </p:cxnSp>
      <p:grpSp>
        <p:nvGrpSpPr>
          <p:cNvPr id="44" name="Group 43">
            <a:extLst>
              <a:ext uri="{FF2B5EF4-FFF2-40B4-BE49-F238E27FC236}">
                <a16:creationId xmlns:a16="http://schemas.microsoft.com/office/drawing/2014/main" id="{B1C91948-A45E-4945-AE61-88F1C2133B93}"/>
              </a:ext>
            </a:extLst>
          </p:cNvPr>
          <p:cNvGrpSpPr/>
          <p:nvPr/>
        </p:nvGrpSpPr>
        <p:grpSpPr>
          <a:xfrm>
            <a:off x="7508654" y="5533545"/>
            <a:ext cx="247849" cy="360497"/>
            <a:chOff x="9345646" y="5674431"/>
            <a:chExt cx="247849" cy="360497"/>
          </a:xfrm>
        </p:grpSpPr>
        <p:sp>
          <p:nvSpPr>
            <p:cNvPr id="45" name="TextBox 44">
              <a:extLst>
                <a:ext uri="{FF2B5EF4-FFF2-40B4-BE49-F238E27FC236}">
                  <a16:creationId xmlns:a16="http://schemas.microsoft.com/office/drawing/2014/main" id="{5114077E-AAA2-47F1-B00C-21B9C0749931}"/>
                </a:ext>
              </a:extLst>
            </p:cNvPr>
            <p:cNvSpPr txBox="1"/>
            <p:nvPr/>
          </p:nvSpPr>
          <p:spPr>
            <a:xfrm>
              <a:off x="9345646" y="5790200"/>
              <a:ext cx="247849" cy="244728"/>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1</a:t>
              </a:r>
            </a:p>
          </p:txBody>
        </p:sp>
        <p:cxnSp>
          <p:nvCxnSpPr>
            <p:cNvPr id="46" name="Straight Connector 45">
              <a:extLst>
                <a:ext uri="{FF2B5EF4-FFF2-40B4-BE49-F238E27FC236}">
                  <a16:creationId xmlns:a16="http://schemas.microsoft.com/office/drawing/2014/main" id="{1C55C207-B281-43A2-B9ED-794836F57EE6}"/>
                </a:ext>
              </a:extLst>
            </p:cNvPr>
            <p:cNvCxnSpPr/>
            <p:nvPr/>
          </p:nvCxnSpPr>
          <p:spPr bwMode="auto">
            <a:xfrm rot="5400000">
              <a:off x="9414359" y="5729642"/>
              <a:ext cx="110422" cy="0"/>
            </a:xfrm>
            <a:prstGeom prst="line">
              <a:avLst/>
            </a:prstGeom>
            <a:noFill/>
            <a:ln w="12700" cap="flat" cmpd="sng" algn="ctr">
              <a:solidFill>
                <a:sysClr val="windowText" lastClr="000000"/>
              </a:solidFill>
              <a:prstDash val="solid"/>
              <a:round/>
              <a:headEnd type="none" w="med" len="med"/>
              <a:tailEnd type="none" w="med" len="med"/>
            </a:ln>
            <a:effectLst/>
          </p:spPr>
        </p:cxnSp>
      </p:grpSp>
      <p:cxnSp>
        <p:nvCxnSpPr>
          <p:cNvPr id="47" name="Straight Connector 46">
            <a:extLst>
              <a:ext uri="{FF2B5EF4-FFF2-40B4-BE49-F238E27FC236}">
                <a16:creationId xmlns:a16="http://schemas.microsoft.com/office/drawing/2014/main" id="{9467F769-FD2E-4B46-A8A4-EFFD1CC58AC6}"/>
              </a:ext>
            </a:extLst>
          </p:cNvPr>
          <p:cNvCxnSpPr/>
          <p:nvPr/>
        </p:nvCxnSpPr>
        <p:spPr>
          <a:xfrm>
            <a:off x="7629384" y="2260903"/>
            <a:ext cx="0" cy="3272642"/>
          </a:xfrm>
          <a:prstGeom prst="line">
            <a:avLst/>
          </a:prstGeom>
          <a:noFill/>
          <a:ln w="19050" cap="flat" cmpd="sng" algn="ctr">
            <a:solidFill>
              <a:sysClr val="windowText" lastClr="000000"/>
            </a:solidFill>
            <a:prstDash val="solid"/>
            <a:miter lim="800000"/>
          </a:ln>
          <a:effectLst/>
        </p:spPr>
      </p:cxnSp>
      <p:grpSp>
        <p:nvGrpSpPr>
          <p:cNvPr id="48" name="Group 47">
            <a:extLst>
              <a:ext uri="{FF2B5EF4-FFF2-40B4-BE49-F238E27FC236}">
                <a16:creationId xmlns:a16="http://schemas.microsoft.com/office/drawing/2014/main" id="{402FE114-0BCA-49E4-BD6B-61AD1D3A3478}"/>
              </a:ext>
            </a:extLst>
          </p:cNvPr>
          <p:cNvGrpSpPr/>
          <p:nvPr/>
        </p:nvGrpSpPr>
        <p:grpSpPr>
          <a:xfrm>
            <a:off x="4445643" y="5533545"/>
            <a:ext cx="656304" cy="360497"/>
            <a:chOff x="9136913" y="5674431"/>
            <a:chExt cx="656304" cy="360497"/>
          </a:xfrm>
        </p:grpSpPr>
        <p:sp>
          <p:nvSpPr>
            <p:cNvPr id="49" name="TextBox 48">
              <a:extLst>
                <a:ext uri="{FF2B5EF4-FFF2-40B4-BE49-F238E27FC236}">
                  <a16:creationId xmlns:a16="http://schemas.microsoft.com/office/drawing/2014/main" id="{94DCB302-11DE-4403-9877-181642FD6841}"/>
                </a:ext>
              </a:extLst>
            </p:cNvPr>
            <p:cNvSpPr txBox="1"/>
            <p:nvPr/>
          </p:nvSpPr>
          <p:spPr>
            <a:xfrm>
              <a:off x="9136913" y="5790200"/>
              <a:ext cx="656304" cy="244728"/>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0.5</a:t>
              </a:r>
            </a:p>
          </p:txBody>
        </p:sp>
        <p:cxnSp>
          <p:nvCxnSpPr>
            <p:cNvPr id="50" name="Straight Connector 49">
              <a:extLst>
                <a:ext uri="{FF2B5EF4-FFF2-40B4-BE49-F238E27FC236}">
                  <a16:creationId xmlns:a16="http://schemas.microsoft.com/office/drawing/2014/main" id="{0A7CFBC7-2EDA-4561-8E97-1B2B0A6B55D4}"/>
                </a:ext>
              </a:extLst>
            </p:cNvPr>
            <p:cNvCxnSpPr/>
            <p:nvPr/>
          </p:nvCxnSpPr>
          <p:spPr bwMode="auto">
            <a:xfrm rot="5400000">
              <a:off x="9414359" y="5729642"/>
              <a:ext cx="110422" cy="0"/>
            </a:xfrm>
            <a:prstGeom prst="line">
              <a:avLst/>
            </a:prstGeom>
            <a:noFill/>
            <a:ln w="12700" cap="flat" cmpd="sng" algn="ctr">
              <a:solidFill>
                <a:sysClr val="windowText" lastClr="000000"/>
              </a:solidFill>
              <a:prstDash val="solid"/>
              <a:round/>
              <a:headEnd type="none" w="med" len="med"/>
              <a:tailEnd type="none" w="med" len="med"/>
            </a:ln>
            <a:effectLst/>
          </p:spPr>
        </p:cxnSp>
      </p:grpSp>
      <p:grpSp>
        <p:nvGrpSpPr>
          <p:cNvPr id="51" name="Group 50">
            <a:extLst>
              <a:ext uri="{FF2B5EF4-FFF2-40B4-BE49-F238E27FC236}">
                <a16:creationId xmlns:a16="http://schemas.microsoft.com/office/drawing/2014/main" id="{0434243B-1B77-4E0B-8BCE-D2377C1C1A9D}"/>
              </a:ext>
            </a:extLst>
          </p:cNvPr>
          <p:cNvGrpSpPr/>
          <p:nvPr/>
        </p:nvGrpSpPr>
        <p:grpSpPr>
          <a:xfrm>
            <a:off x="10169516" y="5533545"/>
            <a:ext cx="641168" cy="360497"/>
            <a:chOff x="9144055" y="5674431"/>
            <a:chExt cx="641168" cy="360497"/>
          </a:xfrm>
        </p:grpSpPr>
        <p:sp>
          <p:nvSpPr>
            <p:cNvPr id="52" name="TextBox 51">
              <a:extLst>
                <a:ext uri="{FF2B5EF4-FFF2-40B4-BE49-F238E27FC236}">
                  <a16:creationId xmlns:a16="http://schemas.microsoft.com/office/drawing/2014/main" id="{6CA6EA55-A64B-4E18-A6C3-639BFFA850A7}"/>
                </a:ext>
              </a:extLst>
            </p:cNvPr>
            <p:cNvSpPr txBox="1"/>
            <p:nvPr/>
          </p:nvSpPr>
          <p:spPr>
            <a:xfrm>
              <a:off x="9144055" y="5790200"/>
              <a:ext cx="641168" cy="244728"/>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a:t>
              </a:r>
            </a:p>
          </p:txBody>
        </p:sp>
        <p:cxnSp>
          <p:nvCxnSpPr>
            <p:cNvPr id="53" name="Straight Connector 52">
              <a:extLst>
                <a:ext uri="{FF2B5EF4-FFF2-40B4-BE49-F238E27FC236}">
                  <a16:creationId xmlns:a16="http://schemas.microsoft.com/office/drawing/2014/main" id="{0455BB62-FF1B-4489-AF0E-7DBF03D59A53}"/>
                </a:ext>
              </a:extLst>
            </p:cNvPr>
            <p:cNvCxnSpPr/>
            <p:nvPr/>
          </p:nvCxnSpPr>
          <p:spPr bwMode="auto">
            <a:xfrm rot="5400000">
              <a:off x="9414359" y="5729642"/>
              <a:ext cx="110422" cy="0"/>
            </a:xfrm>
            <a:prstGeom prst="line">
              <a:avLst/>
            </a:prstGeom>
            <a:noFill/>
            <a:ln w="12700" cap="flat" cmpd="sng" algn="ctr">
              <a:solidFill>
                <a:sysClr val="windowText" lastClr="000000"/>
              </a:solidFill>
              <a:prstDash val="solid"/>
              <a:round/>
              <a:headEnd type="none" w="med" len="med"/>
              <a:tailEnd type="none" w="med" len="med"/>
            </a:ln>
            <a:effectLst/>
          </p:spPr>
        </p:cxnSp>
      </p:grpSp>
      <p:sp>
        <p:nvSpPr>
          <p:cNvPr id="54" name="TextBox 53">
            <a:extLst>
              <a:ext uri="{FF2B5EF4-FFF2-40B4-BE49-F238E27FC236}">
                <a16:creationId xmlns:a16="http://schemas.microsoft.com/office/drawing/2014/main" id="{A2D89852-3B67-4CC1-8623-33722C13BD43}"/>
              </a:ext>
            </a:extLst>
          </p:cNvPr>
          <p:cNvSpPr txBox="1"/>
          <p:nvPr/>
        </p:nvSpPr>
        <p:spPr>
          <a:xfrm>
            <a:off x="4778300" y="5886389"/>
            <a:ext cx="2851083" cy="468314"/>
          </a:xfrm>
          <a:prstGeom prst="rect">
            <a:avLst/>
          </a:prstGeom>
          <a:noFill/>
        </p:spPr>
        <p:txBody>
          <a:bodyPr wrap="square" lIns="0" tIns="0" rIns="0" bIns="0" rtlCol="0">
            <a:noAutofit/>
          </a:bodyPr>
          <a:lstStyle/>
          <a:p>
            <a:pPr algn="ctr" hangingPunct="1"/>
            <a:r>
              <a:rPr lang="en-GB" sz="1400" b="1" kern="1200" dirty="0" err="1">
                <a:latin typeface="Arial Nova Cond" panose="020B0506020202020204" pitchFamily="34" charset="0"/>
                <a:ea typeface="+mn-ea"/>
                <a:cs typeface="+mn-cs"/>
              </a:rPr>
              <a:t>Favors</a:t>
            </a:r>
            <a:r>
              <a:rPr lang="en-GB" sz="1400" b="1" kern="1200" dirty="0">
                <a:latin typeface="Arial Nova Cond" panose="020B0506020202020204" pitchFamily="34" charset="0"/>
                <a:ea typeface="+mn-ea"/>
                <a:cs typeface="+mn-cs"/>
              </a:rPr>
              <a:t> DOAC</a:t>
            </a:r>
          </a:p>
        </p:txBody>
      </p:sp>
      <p:sp>
        <p:nvSpPr>
          <p:cNvPr id="55" name="TextBox 54">
            <a:extLst>
              <a:ext uri="{FF2B5EF4-FFF2-40B4-BE49-F238E27FC236}">
                <a16:creationId xmlns:a16="http://schemas.microsoft.com/office/drawing/2014/main" id="{0A743995-F42F-4F90-99FE-4B550C81CB41}"/>
              </a:ext>
            </a:extLst>
          </p:cNvPr>
          <p:cNvSpPr txBox="1"/>
          <p:nvPr/>
        </p:nvSpPr>
        <p:spPr>
          <a:xfrm>
            <a:off x="7629383" y="5891432"/>
            <a:ext cx="2893155" cy="468314"/>
          </a:xfrm>
          <a:prstGeom prst="rect">
            <a:avLst/>
          </a:prstGeom>
          <a:noFill/>
        </p:spPr>
        <p:txBody>
          <a:bodyPr wrap="square" lIns="0" tIns="0" rIns="0" bIns="0" rtlCol="0">
            <a:noAutofit/>
          </a:bodyPr>
          <a:lstStyle/>
          <a:p>
            <a:pPr algn="ctr" hangingPunct="1"/>
            <a:r>
              <a:rPr lang="en-GB" sz="1400" b="1" kern="1200" dirty="0" err="1">
                <a:latin typeface="Arial Nova Cond" panose="020B0506020202020204" pitchFamily="34" charset="0"/>
                <a:ea typeface="+mn-ea"/>
                <a:cs typeface="+mn-cs"/>
              </a:rPr>
              <a:t>Favors</a:t>
            </a:r>
            <a:r>
              <a:rPr lang="en-GB" sz="1400" b="1" kern="1200" dirty="0">
                <a:latin typeface="Arial Nova Cond" panose="020B0506020202020204" pitchFamily="34" charset="0"/>
                <a:ea typeface="+mn-ea"/>
                <a:cs typeface="+mn-cs"/>
              </a:rPr>
              <a:t> warfarin</a:t>
            </a:r>
          </a:p>
        </p:txBody>
      </p:sp>
      <p:cxnSp>
        <p:nvCxnSpPr>
          <p:cNvPr id="56" name="Straight Connector 55">
            <a:extLst>
              <a:ext uri="{FF2B5EF4-FFF2-40B4-BE49-F238E27FC236}">
                <a16:creationId xmlns:a16="http://schemas.microsoft.com/office/drawing/2014/main" id="{07DADD63-6CAC-4B2C-A27F-D0B41715BA12}"/>
              </a:ext>
            </a:extLst>
          </p:cNvPr>
          <p:cNvCxnSpPr/>
          <p:nvPr/>
        </p:nvCxnSpPr>
        <p:spPr>
          <a:xfrm>
            <a:off x="5098717" y="4617915"/>
            <a:ext cx="2710670" cy="0"/>
          </a:xfrm>
          <a:prstGeom prst="line">
            <a:avLst/>
          </a:prstGeom>
          <a:noFill/>
          <a:ln w="15875" cap="flat" cmpd="sng" algn="ctr">
            <a:solidFill>
              <a:srgbClr val="4F81BD"/>
            </a:solidFill>
            <a:prstDash val="solid"/>
            <a:miter lim="800000"/>
          </a:ln>
          <a:effectLst/>
        </p:spPr>
      </p:cxnSp>
      <p:sp>
        <p:nvSpPr>
          <p:cNvPr id="57" name="Oval 56">
            <a:extLst>
              <a:ext uri="{FF2B5EF4-FFF2-40B4-BE49-F238E27FC236}">
                <a16:creationId xmlns:a16="http://schemas.microsoft.com/office/drawing/2014/main" id="{64544B6C-1DC8-414F-A0BE-34B0B5378D05}"/>
              </a:ext>
            </a:extLst>
          </p:cNvPr>
          <p:cNvSpPr/>
          <p:nvPr/>
        </p:nvSpPr>
        <p:spPr>
          <a:xfrm>
            <a:off x="6390286" y="4554054"/>
            <a:ext cx="128016" cy="127722"/>
          </a:xfrm>
          <a:prstGeom prst="ellipse">
            <a:avLst/>
          </a:prstGeom>
          <a:solidFill>
            <a:srgbClr val="4F81BD"/>
          </a:solidFill>
          <a:ln w="12700" cap="flat" cmpd="sng" algn="ctr">
            <a:solidFill>
              <a:srgbClr val="4F81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8" name="Straight Connector 57">
            <a:extLst>
              <a:ext uri="{FF2B5EF4-FFF2-40B4-BE49-F238E27FC236}">
                <a16:creationId xmlns:a16="http://schemas.microsoft.com/office/drawing/2014/main" id="{87C5EF72-78D6-408A-8A3B-CFA9F93BAACC}"/>
              </a:ext>
            </a:extLst>
          </p:cNvPr>
          <p:cNvCxnSpPr/>
          <p:nvPr/>
        </p:nvCxnSpPr>
        <p:spPr>
          <a:xfrm>
            <a:off x="6560617" y="4913225"/>
            <a:ext cx="1361364" cy="0"/>
          </a:xfrm>
          <a:prstGeom prst="line">
            <a:avLst/>
          </a:prstGeom>
          <a:noFill/>
          <a:ln w="15875" cap="flat" cmpd="sng" algn="ctr">
            <a:solidFill>
              <a:srgbClr val="4F81BD"/>
            </a:solidFill>
            <a:prstDash val="solid"/>
            <a:miter lim="800000"/>
          </a:ln>
          <a:effectLst/>
        </p:spPr>
      </p:cxnSp>
      <p:sp>
        <p:nvSpPr>
          <p:cNvPr id="59" name="Oval 58">
            <a:extLst>
              <a:ext uri="{FF2B5EF4-FFF2-40B4-BE49-F238E27FC236}">
                <a16:creationId xmlns:a16="http://schemas.microsoft.com/office/drawing/2014/main" id="{4EF27D6F-3523-4146-97FD-AD2FFC7637B8}"/>
              </a:ext>
            </a:extLst>
          </p:cNvPr>
          <p:cNvSpPr/>
          <p:nvPr/>
        </p:nvSpPr>
        <p:spPr>
          <a:xfrm>
            <a:off x="7187543" y="4850148"/>
            <a:ext cx="128016" cy="127722"/>
          </a:xfrm>
          <a:prstGeom prst="ellipse">
            <a:avLst/>
          </a:prstGeom>
          <a:solidFill>
            <a:srgbClr val="4F81BD"/>
          </a:solidFill>
          <a:ln w="12700" cap="flat" cmpd="sng" algn="ctr">
            <a:solidFill>
              <a:srgbClr val="4F81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0" name="Straight Connector 59">
            <a:extLst>
              <a:ext uri="{FF2B5EF4-FFF2-40B4-BE49-F238E27FC236}">
                <a16:creationId xmlns:a16="http://schemas.microsoft.com/office/drawing/2014/main" id="{933EA6E6-1D16-49B5-8C5F-538F0456EF5A}"/>
              </a:ext>
            </a:extLst>
          </p:cNvPr>
          <p:cNvCxnSpPr/>
          <p:nvPr/>
        </p:nvCxnSpPr>
        <p:spPr>
          <a:xfrm>
            <a:off x="6023990" y="5208536"/>
            <a:ext cx="1952583" cy="0"/>
          </a:xfrm>
          <a:prstGeom prst="line">
            <a:avLst/>
          </a:prstGeom>
          <a:noFill/>
          <a:ln w="15875" cap="flat" cmpd="sng" algn="ctr">
            <a:solidFill>
              <a:srgbClr val="4F81BD"/>
            </a:solidFill>
            <a:prstDash val="solid"/>
            <a:miter lim="800000"/>
          </a:ln>
          <a:effectLst/>
        </p:spPr>
      </p:cxnSp>
      <p:sp>
        <p:nvSpPr>
          <p:cNvPr id="61" name="Oval 60">
            <a:extLst>
              <a:ext uri="{FF2B5EF4-FFF2-40B4-BE49-F238E27FC236}">
                <a16:creationId xmlns:a16="http://schemas.microsoft.com/office/drawing/2014/main" id="{DAFCB53A-A635-4570-81DA-7EFA272C1932}"/>
              </a:ext>
            </a:extLst>
          </p:cNvPr>
          <p:cNvSpPr/>
          <p:nvPr/>
        </p:nvSpPr>
        <p:spPr>
          <a:xfrm>
            <a:off x="6939003" y="5144675"/>
            <a:ext cx="128016" cy="127722"/>
          </a:xfrm>
          <a:prstGeom prst="ellipse">
            <a:avLst/>
          </a:prstGeom>
          <a:solidFill>
            <a:srgbClr val="4F81BD"/>
          </a:solidFill>
          <a:ln w="12700" cap="flat" cmpd="sng" algn="ctr">
            <a:solidFill>
              <a:srgbClr val="4F81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2" name="Straight Connector 61">
            <a:extLst>
              <a:ext uri="{FF2B5EF4-FFF2-40B4-BE49-F238E27FC236}">
                <a16:creationId xmlns:a16="http://schemas.microsoft.com/office/drawing/2014/main" id="{586CBD5C-B1A0-4CCE-901A-60F107F99838}"/>
              </a:ext>
            </a:extLst>
          </p:cNvPr>
          <p:cNvCxnSpPr/>
          <p:nvPr/>
        </p:nvCxnSpPr>
        <p:spPr>
          <a:xfrm>
            <a:off x="6748274" y="3454535"/>
            <a:ext cx="1613848" cy="0"/>
          </a:xfrm>
          <a:prstGeom prst="line">
            <a:avLst/>
          </a:prstGeom>
          <a:noFill/>
          <a:ln w="15875" cap="flat" cmpd="sng" algn="ctr">
            <a:solidFill>
              <a:srgbClr val="4F81BD"/>
            </a:solidFill>
            <a:prstDash val="solid"/>
            <a:miter lim="800000"/>
          </a:ln>
          <a:effectLst/>
        </p:spPr>
      </p:cxnSp>
      <p:sp>
        <p:nvSpPr>
          <p:cNvPr id="63" name="Oval 62">
            <a:extLst>
              <a:ext uri="{FF2B5EF4-FFF2-40B4-BE49-F238E27FC236}">
                <a16:creationId xmlns:a16="http://schemas.microsoft.com/office/drawing/2014/main" id="{FE1EDB4F-BA7C-4557-BEFE-E50D2504C3C1}"/>
              </a:ext>
            </a:extLst>
          </p:cNvPr>
          <p:cNvSpPr/>
          <p:nvPr/>
        </p:nvSpPr>
        <p:spPr>
          <a:xfrm>
            <a:off x="7491351" y="3390674"/>
            <a:ext cx="128016" cy="127722"/>
          </a:xfrm>
          <a:prstGeom prst="ellipse">
            <a:avLst/>
          </a:prstGeom>
          <a:solidFill>
            <a:srgbClr val="4F81BD"/>
          </a:solidFill>
          <a:ln w="12700" cap="flat" cmpd="sng" algn="ctr">
            <a:solidFill>
              <a:srgbClr val="4F81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4" name="Straight Connector 63">
            <a:extLst>
              <a:ext uri="{FF2B5EF4-FFF2-40B4-BE49-F238E27FC236}">
                <a16:creationId xmlns:a16="http://schemas.microsoft.com/office/drawing/2014/main" id="{C158C393-E445-4BAA-886F-7EC342D10EB9}"/>
              </a:ext>
            </a:extLst>
          </p:cNvPr>
          <p:cNvCxnSpPr/>
          <p:nvPr/>
        </p:nvCxnSpPr>
        <p:spPr>
          <a:xfrm>
            <a:off x="6079534" y="3156232"/>
            <a:ext cx="928047" cy="0"/>
          </a:xfrm>
          <a:prstGeom prst="line">
            <a:avLst/>
          </a:prstGeom>
          <a:noFill/>
          <a:ln w="15875" cap="flat" cmpd="sng" algn="ctr">
            <a:solidFill>
              <a:srgbClr val="4F81BD"/>
            </a:solidFill>
            <a:prstDash val="solid"/>
            <a:miter lim="800000"/>
          </a:ln>
          <a:effectLst/>
        </p:spPr>
      </p:cxnSp>
      <p:sp>
        <p:nvSpPr>
          <p:cNvPr id="65" name="Oval 64">
            <a:extLst>
              <a:ext uri="{FF2B5EF4-FFF2-40B4-BE49-F238E27FC236}">
                <a16:creationId xmlns:a16="http://schemas.microsoft.com/office/drawing/2014/main" id="{4387EF41-B03A-4522-8846-13A48CEC3381}"/>
              </a:ext>
            </a:extLst>
          </p:cNvPr>
          <p:cNvSpPr/>
          <p:nvPr/>
        </p:nvSpPr>
        <p:spPr>
          <a:xfrm>
            <a:off x="6496609" y="3092653"/>
            <a:ext cx="128016" cy="127722"/>
          </a:xfrm>
          <a:prstGeom prst="ellipse">
            <a:avLst/>
          </a:prstGeom>
          <a:solidFill>
            <a:srgbClr val="4F81BD"/>
          </a:solidFill>
          <a:ln w="12700" cap="flat" cmpd="sng" algn="ctr">
            <a:solidFill>
              <a:srgbClr val="4F81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6" name="Straight Connector 65">
            <a:extLst>
              <a:ext uri="{FF2B5EF4-FFF2-40B4-BE49-F238E27FC236}">
                <a16:creationId xmlns:a16="http://schemas.microsoft.com/office/drawing/2014/main" id="{5222286D-7F2F-47CA-A201-8182B850A59D}"/>
              </a:ext>
            </a:extLst>
          </p:cNvPr>
          <p:cNvCxnSpPr/>
          <p:nvPr/>
        </p:nvCxnSpPr>
        <p:spPr>
          <a:xfrm>
            <a:off x="6023990" y="2857928"/>
            <a:ext cx="1437380" cy="0"/>
          </a:xfrm>
          <a:prstGeom prst="line">
            <a:avLst/>
          </a:prstGeom>
          <a:noFill/>
          <a:ln w="15875" cap="flat" cmpd="sng" algn="ctr">
            <a:solidFill>
              <a:srgbClr val="4F81BD"/>
            </a:solidFill>
            <a:prstDash val="solid"/>
            <a:miter lim="800000"/>
          </a:ln>
          <a:effectLst/>
        </p:spPr>
      </p:cxnSp>
      <p:sp>
        <p:nvSpPr>
          <p:cNvPr id="67" name="Oval 66">
            <a:extLst>
              <a:ext uri="{FF2B5EF4-FFF2-40B4-BE49-F238E27FC236}">
                <a16:creationId xmlns:a16="http://schemas.microsoft.com/office/drawing/2014/main" id="{4A8466C3-A37D-49F9-8C57-299D9BFDD00A}"/>
              </a:ext>
            </a:extLst>
          </p:cNvPr>
          <p:cNvSpPr/>
          <p:nvPr/>
        </p:nvSpPr>
        <p:spPr>
          <a:xfrm>
            <a:off x="6684266" y="2794067"/>
            <a:ext cx="128016" cy="127722"/>
          </a:xfrm>
          <a:prstGeom prst="ellipse">
            <a:avLst/>
          </a:prstGeom>
          <a:solidFill>
            <a:srgbClr val="4F81BD"/>
          </a:solidFill>
          <a:ln w="12700" cap="flat" cmpd="sng" algn="ctr">
            <a:solidFill>
              <a:srgbClr val="4F81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D733C11C-8CDE-450A-B580-D222ED8FBA8B}"/>
              </a:ext>
            </a:extLst>
          </p:cNvPr>
          <p:cNvSpPr/>
          <p:nvPr/>
        </p:nvSpPr>
        <p:spPr>
          <a:xfrm>
            <a:off x="6334" y="1484784"/>
            <a:ext cx="12192000" cy="523220"/>
          </a:xfrm>
          <a:prstGeom prst="rect">
            <a:avLst/>
          </a:prstGeom>
        </p:spPr>
        <p:txBody>
          <a:bodyPr wrap="square" lIns="0" tIns="0" rIns="0" bIns="0">
            <a:noAutofit/>
          </a:bodyPr>
          <a:lstStyle/>
          <a:p>
            <a:pPr algn="ctr"/>
            <a:r>
              <a:rPr lang="en-CA" altLang="en-US" sz="2800" b="1" dirty="0">
                <a:solidFill>
                  <a:srgbClr val="C00000"/>
                </a:solidFill>
                <a:latin typeface="Arial Nova Cond" panose="020B0506020202020204" pitchFamily="34" charset="0"/>
              </a:rPr>
              <a:t>Meta-analysis</a:t>
            </a:r>
            <a:r>
              <a:rPr lang="fr-CH" altLang="en-US" sz="2800" b="1" dirty="0">
                <a:solidFill>
                  <a:srgbClr val="C00000"/>
                </a:solidFill>
                <a:latin typeface="Arial Nova Cond" panose="020B0506020202020204" pitchFamily="34" charset="0"/>
              </a:rPr>
              <a:t> of Phase III Trials – </a:t>
            </a:r>
            <a:r>
              <a:rPr lang="fr-CH" altLang="en-US" sz="2800" b="1" dirty="0" err="1">
                <a:solidFill>
                  <a:srgbClr val="C00000"/>
                </a:solidFill>
                <a:latin typeface="Arial Nova Cond" panose="020B0506020202020204" pitchFamily="34" charset="0"/>
              </a:rPr>
              <a:t>Moderate</a:t>
            </a:r>
            <a:r>
              <a:rPr lang="fr-CH" altLang="en-US" sz="2800" b="1" dirty="0">
                <a:solidFill>
                  <a:srgbClr val="C00000"/>
                </a:solidFill>
                <a:latin typeface="Arial Nova Cond" panose="020B0506020202020204" pitchFamily="34" charset="0"/>
              </a:rPr>
              <a:t> </a:t>
            </a:r>
            <a:r>
              <a:rPr lang="fr-CH" altLang="en-US" sz="2800" b="1" dirty="0" err="1">
                <a:solidFill>
                  <a:srgbClr val="C00000"/>
                </a:solidFill>
                <a:latin typeface="Arial Nova Cond" panose="020B0506020202020204" pitchFamily="34" charset="0"/>
              </a:rPr>
              <a:t>Renal</a:t>
            </a:r>
            <a:r>
              <a:rPr lang="fr-CH" altLang="en-US" sz="2800" b="1" dirty="0">
                <a:solidFill>
                  <a:srgbClr val="C00000"/>
                </a:solidFill>
                <a:latin typeface="Arial Nova Cond" panose="020B0506020202020204" pitchFamily="34" charset="0"/>
              </a:rPr>
              <a:t> </a:t>
            </a:r>
            <a:r>
              <a:rPr lang="en-CA" altLang="en-US" sz="2800" b="1" dirty="0">
                <a:solidFill>
                  <a:srgbClr val="C00000"/>
                </a:solidFill>
                <a:latin typeface="Arial Nova Cond" panose="020B0506020202020204" pitchFamily="34" charset="0"/>
              </a:rPr>
              <a:t>Impairment</a:t>
            </a:r>
            <a:r>
              <a:rPr lang="fr-CH" altLang="en-US" sz="2800" b="1" dirty="0">
                <a:solidFill>
                  <a:srgbClr val="C00000"/>
                </a:solidFill>
                <a:latin typeface="Arial Nova Cond" panose="020B0506020202020204" pitchFamily="34" charset="0"/>
              </a:rPr>
              <a:t> Population </a:t>
            </a:r>
            <a:endParaRPr lang="en-US" sz="2800" b="1" dirty="0">
              <a:solidFill>
                <a:srgbClr val="C00000"/>
              </a:solidFill>
              <a:latin typeface="Arial Nova Cond" panose="020B0506020202020204" pitchFamily="34" charset="0"/>
            </a:endParaRPr>
          </a:p>
        </p:txBody>
      </p:sp>
    </p:spTree>
    <p:extLst>
      <p:ext uri="{BB962C8B-B14F-4D97-AF65-F5344CB8AC3E}">
        <p14:creationId xmlns:p14="http://schemas.microsoft.com/office/powerpoint/2010/main" val="2828949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6727-57AD-472F-BA04-13D607F48E10}"/>
              </a:ext>
            </a:extLst>
          </p:cNvPr>
          <p:cNvSpPr>
            <a:spLocks noGrp="1"/>
          </p:cNvSpPr>
          <p:nvPr>
            <p:ph type="title"/>
          </p:nvPr>
        </p:nvSpPr>
        <p:spPr/>
        <p:txBody>
          <a:bodyPr/>
          <a:lstStyle/>
          <a:p>
            <a:r>
              <a:rPr lang="en-US" dirty="0">
                <a:solidFill>
                  <a:srgbClr val="6FAAAF"/>
                </a:solidFill>
              </a:rPr>
              <a:t>AF and CKD – safety and efficacy for </a:t>
            </a:r>
            <a:r>
              <a:rPr lang="en-US" dirty="0" err="1">
                <a:solidFill>
                  <a:srgbClr val="6FAAAF"/>
                </a:solidFill>
              </a:rPr>
              <a:t>CrCl</a:t>
            </a:r>
            <a:r>
              <a:rPr lang="en-US" dirty="0">
                <a:solidFill>
                  <a:srgbClr val="6FAAAF"/>
                </a:solidFill>
              </a:rPr>
              <a:t> 15-30</a:t>
            </a:r>
          </a:p>
        </p:txBody>
      </p:sp>
      <p:pic>
        <p:nvPicPr>
          <p:cNvPr id="5" name="Image 1">
            <a:extLst>
              <a:ext uri="{FF2B5EF4-FFF2-40B4-BE49-F238E27FC236}">
                <a16:creationId xmlns:a16="http://schemas.microsoft.com/office/drawing/2014/main" id="{B5675887-7C83-4AFD-B195-C83B344193BF}"/>
              </a:ext>
            </a:extLst>
          </p:cNvPr>
          <p:cNvPicPr>
            <a:picLocks noChangeAspect="1"/>
          </p:cNvPicPr>
          <p:nvPr/>
        </p:nvPicPr>
        <p:blipFill rotWithShape="1">
          <a:blip r:embed="rId3"/>
          <a:srcRect t="2841"/>
          <a:stretch/>
        </p:blipFill>
        <p:spPr>
          <a:xfrm>
            <a:off x="2042228" y="4097008"/>
            <a:ext cx="8107544" cy="1788826"/>
          </a:xfrm>
          <a:prstGeom prst="rect">
            <a:avLst/>
          </a:prstGeom>
          <a:ln w="28575">
            <a:solidFill>
              <a:srgbClr val="800000"/>
            </a:solidFill>
          </a:ln>
        </p:spPr>
      </p:pic>
      <p:sp>
        <p:nvSpPr>
          <p:cNvPr id="6" name="TextBox 16">
            <a:extLst>
              <a:ext uri="{FF2B5EF4-FFF2-40B4-BE49-F238E27FC236}">
                <a16:creationId xmlns:a16="http://schemas.microsoft.com/office/drawing/2014/main" id="{1738EFFF-2830-4F60-9524-D74D7E9114F7}"/>
              </a:ext>
            </a:extLst>
          </p:cNvPr>
          <p:cNvSpPr txBox="1"/>
          <p:nvPr/>
        </p:nvSpPr>
        <p:spPr>
          <a:xfrm>
            <a:off x="2042228" y="1484784"/>
            <a:ext cx="2962050" cy="300083"/>
          </a:xfrm>
          <a:prstGeom prst="rect">
            <a:avLst/>
          </a:prstGeom>
          <a:noFill/>
        </p:spPr>
        <p:txBody>
          <a:bodyPr wrap="square" lIns="0" tIns="0" rIns="0" bIns="0" rtlCol="0">
            <a:noAutofit/>
          </a:bodyPr>
          <a:lstStyle/>
          <a:p>
            <a:pPr defTabSz="685800"/>
            <a:r>
              <a:rPr lang="en-US" b="1" dirty="0">
                <a:solidFill>
                  <a:srgbClr val="C00000"/>
                </a:solidFill>
                <a:latin typeface="Arial Nova Cond" panose="020B0506020202020204" pitchFamily="34" charset="0"/>
              </a:rPr>
              <a:t>Stroke or Systemic Embolism</a:t>
            </a:r>
          </a:p>
        </p:txBody>
      </p:sp>
      <p:sp>
        <p:nvSpPr>
          <p:cNvPr id="7" name="TextBox 17">
            <a:extLst>
              <a:ext uri="{FF2B5EF4-FFF2-40B4-BE49-F238E27FC236}">
                <a16:creationId xmlns:a16="http://schemas.microsoft.com/office/drawing/2014/main" id="{BEE3D0CA-2892-4E60-97B3-1CCEBF65E3BD}"/>
              </a:ext>
            </a:extLst>
          </p:cNvPr>
          <p:cNvSpPr txBox="1"/>
          <p:nvPr/>
        </p:nvSpPr>
        <p:spPr>
          <a:xfrm>
            <a:off x="2042228" y="3757456"/>
            <a:ext cx="1575463" cy="300083"/>
          </a:xfrm>
          <a:prstGeom prst="rect">
            <a:avLst/>
          </a:prstGeom>
          <a:noFill/>
        </p:spPr>
        <p:txBody>
          <a:bodyPr wrap="square" lIns="0" tIns="0" rIns="0" bIns="0" rtlCol="0">
            <a:noAutofit/>
          </a:bodyPr>
          <a:lstStyle/>
          <a:p>
            <a:pPr defTabSz="685800"/>
            <a:r>
              <a:rPr lang="en-US" b="1" dirty="0">
                <a:solidFill>
                  <a:srgbClr val="C00000"/>
                </a:solidFill>
                <a:latin typeface="Arial Nova Cond" panose="020B0506020202020204" pitchFamily="34" charset="0"/>
              </a:rPr>
              <a:t>Major Bleeding</a:t>
            </a:r>
          </a:p>
        </p:txBody>
      </p:sp>
      <p:pic>
        <p:nvPicPr>
          <p:cNvPr id="8" name="Image 2">
            <a:extLst>
              <a:ext uri="{FF2B5EF4-FFF2-40B4-BE49-F238E27FC236}">
                <a16:creationId xmlns:a16="http://schemas.microsoft.com/office/drawing/2014/main" id="{7E5E319C-009E-4DD1-99BE-14FD0173E86E}"/>
              </a:ext>
            </a:extLst>
          </p:cNvPr>
          <p:cNvPicPr>
            <a:picLocks noChangeAspect="1"/>
          </p:cNvPicPr>
          <p:nvPr/>
        </p:nvPicPr>
        <p:blipFill>
          <a:blip r:embed="rId4"/>
          <a:stretch>
            <a:fillRect/>
          </a:stretch>
        </p:blipFill>
        <p:spPr>
          <a:xfrm>
            <a:off x="2042228" y="1824336"/>
            <a:ext cx="8107544" cy="1776453"/>
          </a:xfrm>
          <a:prstGeom prst="rect">
            <a:avLst/>
          </a:prstGeom>
          <a:ln w="28575">
            <a:solidFill>
              <a:srgbClr val="800000"/>
            </a:solidFill>
          </a:ln>
        </p:spPr>
      </p:pic>
      <p:sp>
        <p:nvSpPr>
          <p:cNvPr id="9" name="TextBox 8">
            <a:extLst>
              <a:ext uri="{FF2B5EF4-FFF2-40B4-BE49-F238E27FC236}">
                <a16:creationId xmlns:a16="http://schemas.microsoft.com/office/drawing/2014/main" id="{EE92F344-B38C-452C-8F99-AC6C3E88748A}"/>
              </a:ext>
            </a:extLst>
          </p:cNvPr>
          <p:cNvSpPr txBox="1"/>
          <p:nvPr/>
        </p:nvSpPr>
        <p:spPr>
          <a:xfrm>
            <a:off x="695400" y="5938588"/>
            <a:ext cx="3691561" cy="298724"/>
          </a:xfrm>
          <a:prstGeom prst="rect">
            <a:avLst/>
          </a:prstGeom>
          <a:noFill/>
        </p:spPr>
        <p:txBody>
          <a:bodyPr wrap="square" lIns="0" tIns="0" rIns="0" bIns="0" rtlCol="0" anchor="b">
            <a:noAutofit/>
          </a:bodyPr>
          <a:lstStyle/>
          <a:p>
            <a:pPr hangingPunct="1"/>
            <a:r>
              <a:rPr lang="pt-BR" sz="1050" kern="1200" dirty="0">
                <a:solidFill>
                  <a:schemeClr val="tx1">
                    <a:lumMod val="65000"/>
                    <a:lumOff val="35000"/>
                  </a:schemeClr>
                </a:solidFill>
                <a:latin typeface="Arial Nova Cond" panose="020B0506020202020204" pitchFamily="34" charset="0"/>
                <a:ea typeface="+mn-ea"/>
                <a:cs typeface="+mn-cs"/>
              </a:rPr>
              <a:t>Yao et al. Circ Cardiovasc Qual Outcomes 2020 Oct;13(10):e006515</a:t>
            </a:r>
          </a:p>
        </p:txBody>
      </p:sp>
    </p:spTree>
    <p:extLst>
      <p:ext uri="{BB962C8B-B14F-4D97-AF65-F5344CB8AC3E}">
        <p14:creationId xmlns:p14="http://schemas.microsoft.com/office/powerpoint/2010/main" val="3439724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818A-BA5C-4331-8F15-401204B3A2C8}"/>
              </a:ext>
            </a:extLst>
          </p:cNvPr>
          <p:cNvSpPr>
            <a:spLocks noGrp="1"/>
          </p:cNvSpPr>
          <p:nvPr>
            <p:ph type="title"/>
          </p:nvPr>
        </p:nvSpPr>
        <p:spPr/>
        <p:txBody>
          <a:bodyPr/>
          <a:lstStyle/>
          <a:p>
            <a:r>
              <a:rPr lang="en-US" dirty="0">
                <a:solidFill>
                  <a:srgbClr val="6FAAAF"/>
                </a:solidFill>
              </a:rPr>
              <a:t>AF and ESRD</a:t>
            </a:r>
          </a:p>
        </p:txBody>
      </p:sp>
      <p:graphicFrame>
        <p:nvGraphicFramePr>
          <p:cNvPr id="43" name="Table 2">
            <a:extLst>
              <a:ext uri="{FF2B5EF4-FFF2-40B4-BE49-F238E27FC236}">
                <a16:creationId xmlns:a16="http://schemas.microsoft.com/office/drawing/2014/main" id="{0A977521-5E64-4167-9295-CFB87BBE4B13}"/>
              </a:ext>
            </a:extLst>
          </p:cNvPr>
          <p:cNvGraphicFramePr>
            <a:graphicFrameLocks noGrp="1"/>
          </p:cNvGraphicFramePr>
          <p:nvPr>
            <p:extLst>
              <p:ext uri="{D42A27DB-BD31-4B8C-83A1-F6EECF244321}">
                <p14:modId xmlns:p14="http://schemas.microsoft.com/office/powerpoint/2010/main" val="3162010980"/>
              </p:ext>
            </p:extLst>
          </p:nvPr>
        </p:nvGraphicFramePr>
        <p:xfrm>
          <a:off x="6030182" y="1268760"/>
          <a:ext cx="5970474" cy="4471988"/>
        </p:xfrm>
        <a:graphic>
          <a:graphicData uri="http://schemas.openxmlformats.org/drawingml/2006/table">
            <a:tbl>
              <a:tblPr firstRow="1" bandRow="1"/>
              <a:tblGrid>
                <a:gridCol w="3593034">
                  <a:extLst>
                    <a:ext uri="{9D8B030D-6E8A-4147-A177-3AD203B41FA5}">
                      <a16:colId xmlns:a16="http://schemas.microsoft.com/office/drawing/2014/main" val="3291399173"/>
                    </a:ext>
                  </a:extLst>
                </a:gridCol>
                <a:gridCol w="1188720">
                  <a:extLst>
                    <a:ext uri="{9D8B030D-6E8A-4147-A177-3AD203B41FA5}">
                      <a16:colId xmlns:a16="http://schemas.microsoft.com/office/drawing/2014/main" val="2176456939"/>
                    </a:ext>
                  </a:extLst>
                </a:gridCol>
                <a:gridCol w="1188720">
                  <a:extLst>
                    <a:ext uri="{9D8B030D-6E8A-4147-A177-3AD203B41FA5}">
                      <a16:colId xmlns:a16="http://schemas.microsoft.com/office/drawing/2014/main" val="1910466967"/>
                    </a:ext>
                  </a:extLst>
                </a:gridCol>
              </a:tblGrid>
              <a:tr h="41042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90000"/>
                        </a:lnSpc>
                      </a:pPr>
                      <a:endParaRPr lang="en-US" sz="1400" b="0" dirty="0">
                        <a:latin typeface="Arial Nova Cond" panose="020B0506020202020204"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5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1400" b="0" dirty="0">
                          <a:latin typeface="Arial Nova Cond" panose="020B0506020202020204" pitchFamily="34" charset="0"/>
                        </a:rPr>
                        <a:t>Apixaban</a:t>
                      </a:r>
                      <a:br>
                        <a:rPr lang="en-US" sz="1400" b="0" dirty="0">
                          <a:latin typeface="Arial Nova Cond" panose="020B0506020202020204" pitchFamily="34" charset="0"/>
                        </a:rPr>
                      </a:br>
                      <a:r>
                        <a:rPr lang="en-US" sz="1400" b="0" dirty="0">
                          <a:latin typeface="Arial Nova Cond" panose="020B0506020202020204" pitchFamily="34" charset="0"/>
                        </a:rPr>
                        <a:t>N = 82</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5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1400" b="0" dirty="0">
                          <a:latin typeface="Arial Nova Cond" panose="020B0506020202020204" pitchFamily="34" charset="0"/>
                        </a:rPr>
                        <a:t>Warfarin</a:t>
                      </a:r>
                      <a:br>
                        <a:rPr lang="en-US" sz="1400" b="0" dirty="0">
                          <a:latin typeface="Arial Nova Cond" panose="020B0506020202020204" pitchFamily="34" charset="0"/>
                        </a:rPr>
                      </a:br>
                      <a:r>
                        <a:rPr lang="en-US" sz="1400" b="0" dirty="0">
                          <a:latin typeface="Arial Nova Cond" panose="020B0506020202020204" pitchFamily="34" charset="0"/>
                        </a:rPr>
                        <a:t>N = 72</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50000"/>
                      </a:srgbClr>
                    </a:solidFill>
                  </a:tcPr>
                </a:tc>
                <a:extLst>
                  <a:ext uri="{0D108BD9-81ED-4DB2-BD59-A6C34878D82A}">
                    <a16:rowId xmlns:a16="http://schemas.microsoft.com/office/drawing/2014/main" val="2952686469"/>
                  </a:ext>
                </a:extLst>
              </a:tr>
              <a:tr h="4104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r>
                        <a:rPr lang="en-US" sz="1400" b="0" dirty="0">
                          <a:latin typeface="Arial Nova Cond" panose="020B0506020202020204" pitchFamily="34" charset="0"/>
                        </a:rPr>
                        <a:t>ISTH major bleed/clinically relevant </a:t>
                      </a:r>
                      <a:br>
                        <a:rPr lang="en-US" sz="1400" b="0" dirty="0">
                          <a:latin typeface="Arial Nova Cond" panose="020B0506020202020204" pitchFamily="34" charset="0"/>
                        </a:rPr>
                      </a:br>
                      <a:r>
                        <a:rPr lang="en-US" sz="1400" b="0" dirty="0">
                          <a:latin typeface="Arial Nova Cond" panose="020B0506020202020204" pitchFamily="34" charset="0"/>
                        </a:rPr>
                        <a:t>non-major bleed</a:t>
                      </a:r>
                      <a:r>
                        <a:rPr lang="en-US" sz="1400" b="0" baseline="30000" dirty="0">
                          <a:latin typeface="Arial Nova Cond" panose="020B0506020202020204" pitchFamily="34" charset="0"/>
                        </a:rPr>
                        <a:t>1</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21 (25.6%)</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16 (22.2%)</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393768243"/>
                  </a:ext>
                </a:extLst>
              </a:tr>
              <a:tr h="3200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r>
                        <a:rPr lang="en-US" sz="1400" b="0" dirty="0">
                          <a:latin typeface="Arial Nova Cond" panose="020B0506020202020204" pitchFamily="34" charset="0"/>
                        </a:rPr>
                        <a:t>Intracranial</a:t>
                      </a:r>
                    </a:p>
                  </a:txBody>
                  <a:tcPr marL="18288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1 (1.2%)</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1 (1.4%)</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335378471"/>
                  </a:ext>
                </a:extLst>
              </a:tr>
              <a:tr h="3200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r>
                        <a:rPr lang="en-US" sz="1400" b="0" dirty="0">
                          <a:latin typeface="Arial Nova Cond" panose="020B0506020202020204" pitchFamily="34" charset="0"/>
                        </a:rPr>
                        <a:t>Gastrointestinal</a:t>
                      </a:r>
                    </a:p>
                  </a:txBody>
                  <a:tcPr marL="18288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2 (2.4%)</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6 (8.3%)</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296073412"/>
                  </a:ext>
                </a:extLst>
              </a:tr>
              <a:tr h="3200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r>
                        <a:rPr lang="en-US" sz="1400" b="0" dirty="0">
                          <a:latin typeface="Arial Nova Cond" panose="020B0506020202020204" pitchFamily="34" charset="0"/>
                        </a:rPr>
                        <a:t>Hemodialysis access site</a:t>
                      </a:r>
                    </a:p>
                  </a:txBody>
                  <a:tcPr marL="18288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11 (13.4%)</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6 (8.3%)</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537517092"/>
                  </a:ext>
                </a:extLst>
              </a:tr>
              <a:tr h="3200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r>
                        <a:rPr lang="en-US" sz="1400" b="0" dirty="0">
                          <a:latin typeface="Arial Nova Cond" panose="020B0506020202020204" pitchFamily="34" charset="0"/>
                        </a:rPr>
                        <a:t>Stroke</a:t>
                      </a:r>
                      <a:endParaRPr lang="en-US" sz="1400" b="0" baseline="30000" dirty="0">
                        <a:latin typeface="Arial Nova Cond" panose="020B0506020202020204"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2 (2.4%)</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2 (2.8%)</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839089014"/>
                  </a:ext>
                </a:extLst>
              </a:tr>
              <a:tr h="3200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r>
                        <a:rPr lang="en-US" sz="1400" b="0" dirty="0">
                          <a:latin typeface="Arial Nova Cond" panose="020B0506020202020204" pitchFamily="34" charset="0"/>
                        </a:rPr>
                        <a:t>Ischemic</a:t>
                      </a:r>
                    </a:p>
                  </a:txBody>
                  <a:tcPr marL="18288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1 (1.2%)</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2 (2.8%)</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332976983"/>
                  </a:ext>
                </a:extLst>
              </a:tr>
              <a:tr h="3200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r>
                        <a:rPr lang="en-US" sz="1400" b="0" dirty="0">
                          <a:latin typeface="Arial Nova Cond" panose="020B0506020202020204" pitchFamily="34" charset="0"/>
                        </a:rPr>
                        <a:t>Hemorrhagic</a:t>
                      </a:r>
                    </a:p>
                  </a:txBody>
                  <a:tcPr marL="18288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1 (1.2%)</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0 (0.0%)</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463035041"/>
                  </a:ext>
                </a:extLst>
              </a:tr>
              <a:tr h="3200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r>
                        <a:rPr lang="en-US" sz="1400" b="0" dirty="0">
                          <a:latin typeface="Arial Nova Cond" panose="020B0506020202020204" pitchFamily="34" charset="0"/>
                        </a:rPr>
                        <a:t>Systemic embolism</a:t>
                      </a:r>
                      <a:endParaRPr lang="en-US" sz="1400" b="0" baseline="30000" dirty="0">
                        <a:latin typeface="Arial Nova Cond" panose="020B0506020202020204"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0 (0.0%)</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0 (0.0%)</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791944340"/>
                  </a:ext>
                </a:extLst>
              </a:tr>
              <a:tr h="3200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400" b="0" dirty="0">
                          <a:latin typeface="Arial Nova Cond" panose="020B0506020202020204" pitchFamily="34" charset="0"/>
                        </a:rPr>
                        <a:t>Death</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21 (25.6%)</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13 (18.1%)</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78318673"/>
                  </a:ext>
                </a:extLst>
              </a:tr>
              <a:tr h="3200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400" b="0" dirty="0">
                          <a:latin typeface="Arial Nova Cond" panose="020B0506020202020204" pitchFamily="34" charset="0"/>
                        </a:rPr>
                        <a:t>Cardiovascular</a:t>
                      </a:r>
                    </a:p>
                  </a:txBody>
                  <a:tcPr marL="18288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9 (11.0%)</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4 (5.6%)</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245158801"/>
                  </a:ext>
                </a:extLst>
              </a:tr>
              <a:tr h="3200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400" b="0" dirty="0">
                          <a:latin typeface="Arial Nova Cond" panose="020B0506020202020204" pitchFamily="34" charset="0"/>
                        </a:rPr>
                        <a:t>Non-cardiovascular</a:t>
                      </a:r>
                    </a:p>
                  </a:txBody>
                  <a:tcPr marL="18288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5 (6.1%)</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8 (11.1%)</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287643023"/>
                  </a:ext>
                </a:extLst>
              </a:tr>
              <a:tr h="3200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400" b="0" dirty="0">
                          <a:latin typeface="Arial Nova Cond" panose="020B0506020202020204" pitchFamily="34" charset="0"/>
                        </a:rPr>
                        <a:t>Undetermined</a:t>
                      </a:r>
                    </a:p>
                  </a:txBody>
                  <a:tcPr marL="18288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7 (8.5%)</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400" b="0" dirty="0">
                          <a:latin typeface="Arial Nova Cond" panose="020B0506020202020204" pitchFamily="34" charset="0"/>
                        </a:rPr>
                        <a:t>1 (1.4%)</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256959683"/>
                  </a:ext>
                </a:extLst>
              </a:tr>
            </a:tbl>
          </a:graphicData>
        </a:graphic>
      </p:graphicFrame>
      <p:sp>
        <p:nvSpPr>
          <p:cNvPr id="44" name="Rectangle 43">
            <a:extLst>
              <a:ext uri="{FF2B5EF4-FFF2-40B4-BE49-F238E27FC236}">
                <a16:creationId xmlns:a16="http://schemas.microsoft.com/office/drawing/2014/main" id="{AF9A9F0C-F341-4953-B437-155EB4E9F9B0}"/>
              </a:ext>
            </a:extLst>
          </p:cNvPr>
          <p:cNvSpPr/>
          <p:nvPr/>
        </p:nvSpPr>
        <p:spPr>
          <a:xfrm>
            <a:off x="6057076" y="2864091"/>
            <a:ext cx="5943580" cy="319277"/>
          </a:xfrm>
          <a:prstGeom prst="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AD0ACB1-67DF-4F4A-A5D0-DE64E8DF3BE7}"/>
              </a:ext>
            </a:extLst>
          </p:cNvPr>
          <p:cNvSpPr/>
          <p:nvPr/>
        </p:nvSpPr>
        <p:spPr>
          <a:xfrm>
            <a:off x="6043629" y="1268760"/>
            <a:ext cx="5943580" cy="953493"/>
          </a:xfrm>
          <a:prstGeom prst="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Picture 45" descr="A picture containing chart&#10;&#10;Description automatically generated">
            <a:extLst>
              <a:ext uri="{FF2B5EF4-FFF2-40B4-BE49-F238E27FC236}">
                <a16:creationId xmlns:a16="http://schemas.microsoft.com/office/drawing/2014/main" id="{C719A5AF-B23E-4B2A-A6EA-A8A88921B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47" y="1935762"/>
            <a:ext cx="4678450" cy="2497003"/>
          </a:xfrm>
          <a:prstGeom prst="rect">
            <a:avLst/>
          </a:prstGeom>
        </p:spPr>
      </p:pic>
      <p:sp>
        <p:nvSpPr>
          <p:cNvPr id="47" name="TextBox 46">
            <a:extLst>
              <a:ext uri="{FF2B5EF4-FFF2-40B4-BE49-F238E27FC236}">
                <a16:creationId xmlns:a16="http://schemas.microsoft.com/office/drawing/2014/main" id="{3E730DC9-A637-4FCB-9C4C-923561F2E2B3}"/>
              </a:ext>
            </a:extLst>
          </p:cNvPr>
          <p:cNvSpPr txBox="1"/>
          <p:nvPr/>
        </p:nvSpPr>
        <p:spPr>
          <a:xfrm>
            <a:off x="1507204" y="4566688"/>
            <a:ext cx="3077736" cy="369332"/>
          </a:xfrm>
          <a:prstGeom prst="rect">
            <a:avLst/>
          </a:prstGeom>
          <a:noFill/>
        </p:spPr>
        <p:txBody>
          <a:bodyPr wrap="square" lIns="0" tIns="0" rIns="0" bIns="0" rtlCol="0">
            <a:noAutofit/>
          </a:bodyPr>
          <a:lstStyle/>
          <a:p>
            <a:pPr algn="ctr" hangingPunct="1">
              <a:lnSpc>
                <a:spcPct val="85000"/>
              </a:lnSpc>
            </a:pPr>
            <a:r>
              <a:rPr lang="en-US" sz="1200" b="1" kern="1200" dirty="0">
                <a:solidFill>
                  <a:prstClr val="black"/>
                </a:solidFill>
                <a:latin typeface="Calibri" panose="020F0502020204030204"/>
                <a:ea typeface="+mn-ea"/>
                <a:cs typeface="+mn-cs"/>
              </a:rPr>
              <a:t>Months from randomization</a:t>
            </a:r>
          </a:p>
        </p:txBody>
      </p:sp>
      <p:sp>
        <p:nvSpPr>
          <p:cNvPr id="48" name="TextBox 47">
            <a:extLst>
              <a:ext uri="{FF2B5EF4-FFF2-40B4-BE49-F238E27FC236}">
                <a16:creationId xmlns:a16="http://schemas.microsoft.com/office/drawing/2014/main" id="{D1A4501E-F351-44B0-9D9C-C9E9AB05A306}"/>
              </a:ext>
            </a:extLst>
          </p:cNvPr>
          <p:cNvSpPr txBox="1"/>
          <p:nvPr/>
        </p:nvSpPr>
        <p:spPr>
          <a:xfrm>
            <a:off x="1793418" y="4407133"/>
            <a:ext cx="320359" cy="232129"/>
          </a:xfrm>
          <a:prstGeom prst="rect">
            <a:avLst/>
          </a:prstGeom>
          <a:noFill/>
        </p:spPr>
        <p:txBody>
          <a:bodyPr wrap="square" lIns="0" tIns="0" rIns="0" bIns="0" rtlCol="0">
            <a:noAutofit/>
          </a:bodyPr>
          <a:lstStyle/>
          <a:p>
            <a:pPr algn="ctr" hangingPunct="1"/>
            <a:r>
              <a:rPr lang="en-US" sz="1000" kern="1200" dirty="0">
                <a:solidFill>
                  <a:prstClr val="black"/>
                </a:solidFill>
                <a:latin typeface="Calibri" panose="020F0502020204030204"/>
                <a:ea typeface="+mn-ea"/>
                <a:cs typeface="+mn-cs"/>
              </a:rPr>
              <a:t>3</a:t>
            </a:r>
          </a:p>
        </p:txBody>
      </p:sp>
      <p:sp>
        <p:nvSpPr>
          <p:cNvPr id="49" name="TextBox 48">
            <a:extLst>
              <a:ext uri="{FF2B5EF4-FFF2-40B4-BE49-F238E27FC236}">
                <a16:creationId xmlns:a16="http://schemas.microsoft.com/office/drawing/2014/main" id="{D459AE65-7C70-43A1-933D-04D4C6B79226}"/>
              </a:ext>
            </a:extLst>
          </p:cNvPr>
          <p:cNvSpPr txBox="1"/>
          <p:nvPr/>
        </p:nvSpPr>
        <p:spPr>
          <a:xfrm>
            <a:off x="1065355" y="4407132"/>
            <a:ext cx="320359" cy="232129"/>
          </a:xfrm>
          <a:prstGeom prst="rect">
            <a:avLst/>
          </a:prstGeom>
          <a:noFill/>
        </p:spPr>
        <p:txBody>
          <a:bodyPr wrap="square" lIns="0" tIns="0" rIns="0" bIns="0" rtlCol="0">
            <a:noAutofit/>
          </a:bodyPr>
          <a:lstStyle/>
          <a:p>
            <a:pPr algn="ctr" hangingPunct="1"/>
            <a:r>
              <a:rPr lang="en-US" sz="1000" kern="1200" dirty="0">
                <a:solidFill>
                  <a:prstClr val="black"/>
                </a:solidFill>
                <a:latin typeface="Calibri" panose="020F0502020204030204"/>
                <a:ea typeface="+mn-ea"/>
                <a:cs typeface="+mn-cs"/>
              </a:rPr>
              <a:t>1</a:t>
            </a:r>
          </a:p>
        </p:txBody>
      </p:sp>
      <p:sp>
        <p:nvSpPr>
          <p:cNvPr id="50" name="TextBox 49">
            <a:extLst>
              <a:ext uri="{FF2B5EF4-FFF2-40B4-BE49-F238E27FC236}">
                <a16:creationId xmlns:a16="http://schemas.microsoft.com/office/drawing/2014/main" id="{2353B803-3E71-437D-A2AF-90F08F8A08CC}"/>
              </a:ext>
            </a:extLst>
          </p:cNvPr>
          <p:cNvSpPr txBox="1"/>
          <p:nvPr/>
        </p:nvSpPr>
        <p:spPr>
          <a:xfrm>
            <a:off x="2894769" y="4407131"/>
            <a:ext cx="320359" cy="232129"/>
          </a:xfrm>
          <a:prstGeom prst="rect">
            <a:avLst/>
          </a:prstGeom>
          <a:noFill/>
        </p:spPr>
        <p:txBody>
          <a:bodyPr wrap="square" lIns="0" tIns="0" rIns="0" bIns="0" rtlCol="0">
            <a:noAutofit/>
          </a:bodyPr>
          <a:lstStyle/>
          <a:p>
            <a:pPr algn="ctr" hangingPunct="1"/>
            <a:r>
              <a:rPr lang="en-US" sz="1000" kern="1200" dirty="0">
                <a:solidFill>
                  <a:prstClr val="black"/>
                </a:solidFill>
                <a:latin typeface="Calibri" panose="020F0502020204030204"/>
                <a:ea typeface="+mn-ea"/>
                <a:cs typeface="+mn-cs"/>
              </a:rPr>
              <a:t>6</a:t>
            </a:r>
          </a:p>
        </p:txBody>
      </p:sp>
      <p:sp>
        <p:nvSpPr>
          <p:cNvPr id="51" name="TextBox 50">
            <a:extLst>
              <a:ext uri="{FF2B5EF4-FFF2-40B4-BE49-F238E27FC236}">
                <a16:creationId xmlns:a16="http://schemas.microsoft.com/office/drawing/2014/main" id="{3E4B83B0-B163-4493-BA45-DEA7FF6110AC}"/>
              </a:ext>
            </a:extLst>
          </p:cNvPr>
          <p:cNvSpPr txBox="1"/>
          <p:nvPr/>
        </p:nvSpPr>
        <p:spPr>
          <a:xfrm>
            <a:off x="3993176" y="4407130"/>
            <a:ext cx="320359" cy="232129"/>
          </a:xfrm>
          <a:prstGeom prst="rect">
            <a:avLst/>
          </a:prstGeom>
          <a:noFill/>
        </p:spPr>
        <p:txBody>
          <a:bodyPr wrap="square" lIns="0" tIns="0" rIns="0" bIns="0" rtlCol="0">
            <a:noAutofit/>
          </a:bodyPr>
          <a:lstStyle/>
          <a:p>
            <a:pPr algn="ctr" hangingPunct="1"/>
            <a:r>
              <a:rPr lang="en-US" sz="1000" kern="1200" dirty="0">
                <a:solidFill>
                  <a:prstClr val="black"/>
                </a:solidFill>
                <a:latin typeface="Calibri" panose="020F0502020204030204"/>
                <a:ea typeface="+mn-ea"/>
                <a:cs typeface="+mn-cs"/>
              </a:rPr>
              <a:t>9</a:t>
            </a:r>
          </a:p>
        </p:txBody>
      </p:sp>
      <p:sp>
        <p:nvSpPr>
          <p:cNvPr id="52" name="TextBox 51">
            <a:extLst>
              <a:ext uri="{FF2B5EF4-FFF2-40B4-BE49-F238E27FC236}">
                <a16:creationId xmlns:a16="http://schemas.microsoft.com/office/drawing/2014/main" id="{61105A5F-E1CA-4A89-BC7E-FC2631A7DECF}"/>
              </a:ext>
            </a:extLst>
          </p:cNvPr>
          <p:cNvSpPr txBox="1"/>
          <p:nvPr/>
        </p:nvSpPr>
        <p:spPr>
          <a:xfrm>
            <a:off x="5091583" y="4407129"/>
            <a:ext cx="320359" cy="232129"/>
          </a:xfrm>
          <a:prstGeom prst="rect">
            <a:avLst/>
          </a:prstGeom>
          <a:noFill/>
        </p:spPr>
        <p:txBody>
          <a:bodyPr wrap="square" lIns="0" tIns="0" rIns="0" bIns="0" rtlCol="0">
            <a:noAutofit/>
          </a:bodyPr>
          <a:lstStyle/>
          <a:p>
            <a:pPr algn="ctr" hangingPunct="1"/>
            <a:r>
              <a:rPr lang="en-US" sz="1000" kern="1200" dirty="0">
                <a:solidFill>
                  <a:prstClr val="black"/>
                </a:solidFill>
                <a:latin typeface="Calibri" panose="020F0502020204030204"/>
                <a:ea typeface="+mn-ea"/>
                <a:cs typeface="+mn-cs"/>
              </a:rPr>
              <a:t>12</a:t>
            </a:r>
          </a:p>
        </p:txBody>
      </p:sp>
      <p:sp>
        <p:nvSpPr>
          <p:cNvPr id="53" name="TextBox 52">
            <a:extLst>
              <a:ext uri="{FF2B5EF4-FFF2-40B4-BE49-F238E27FC236}">
                <a16:creationId xmlns:a16="http://schemas.microsoft.com/office/drawing/2014/main" id="{D42F8FEA-25C0-4DB4-9114-6C7215DB4B92}"/>
              </a:ext>
            </a:extLst>
          </p:cNvPr>
          <p:cNvSpPr txBox="1"/>
          <p:nvPr/>
        </p:nvSpPr>
        <p:spPr>
          <a:xfrm>
            <a:off x="690925" y="4407128"/>
            <a:ext cx="320359" cy="232129"/>
          </a:xfrm>
          <a:prstGeom prst="rect">
            <a:avLst/>
          </a:prstGeom>
          <a:noFill/>
        </p:spPr>
        <p:txBody>
          <a:bodyPr wrap="square" lIns="0" tIns="0" rIns="0" bIns="0" rtlCol="0">
            <a:noAutofit/>
          </a:bodyPr>
          <a:lstStyle/>
          <a:p>
            <a:pPr algn="ctr" hangingPunct="1"/>
            <a:r>
              <a:rPr lang="en-US" sz="1000" kern="1200" dirty="0">
                <a:solidFill>
                  <a:prstClr val="black"/>
                </a:solidFill>
                <a:latin typeface="Calibri" panose="020F0502020204030204"/>
                <a:ea typeface="+mn-ea"/>
                <a:cs typeface="+mn-cs"/>
              </a:rPr>
              <a:t>0</a:t>
            </a:r>
          </a:p>
        </p:txBody>
      </p:sp>
      <p:sp>
        <p:nvSpPr>
          <p:cNvPr id="54" name="TextBox 53">
            <a:extLst>
              <a:ext uri="{FF2B5EF4-FFF2-40B4-BE49-F238E27FC236}">
                <a16:creationId xmlns:a16="http://schemas.microsoft.com/office/drawing/2014/main" id="{6939A552-542F-4A4E-BF28-450286365DAC}"/>
              </a:ext>
            </a:extLst>
          </p:cNvPr>
          <p:cNvSpPr txBox="1"/>
          <p:nvPr/>
        </p:nvSpPr>
        <p:spPr>
          <a:xfrm rot="16200000">
            <a:off x="-872430" y="3146441"/>
            <a:ext cx="2471163" cy="369332"/>
          </a:xfrm>
          <a:prstGeom prst="rect">
            <a:avLst/>
          </a:prstGeom>
          <a:noFill/>
        </p:spPr>
        <p:txBody>
          <a:bodyPr wrap="square" lIns="0" tIns="0" rIns="0" bIns="0" rtlCol="0">
            <a:noAutofit/>
          </a:bodyPr>
          <a:lstStyle/>
          <a:p>
            <a:pPr algn="ctr" hangingPunct="1">
              <a:lnSpc>
                <a:spcPct val="85000"/>
              </a:lnSpc>
            </a:pPr>
            <a:r>
              <a:rPr lang="en-US" sz="1200" b="1" kern="1200" dirty="0">
                <a:solidFill>
                  <a:prstClr val="black"/>
                </a:solidFill>
                <a:latin typeface="Calibri" panose="020F0502020204030204"/>
                <a:ea typeface="+mn-ea"/>
                <a:cs typeface="+mn-cs"/>
              </a:rPr>
              <a:t>ISTH Major Bleed/Clinically Relevant Non-major Bleed (%)</a:t>
            </a:r>
          </a:p>
        </p:txBody>
      </p:sp>
      <p:sp>
        <p:nvSpPr>
          <p:cNvPr id="55" name="TextBox 54">
            <a:extLst>
              <a:ext uri="{FF2B5EF4-FFF2-40B4-BE49-F238E27FC236}">
                <a16:creationId xmlns:a16="http://schemas.microsoft.com/office/drawing/2014/main" id="{9C28FC0D-4643-42BD-A19F-874EFA8E475E}"/>
              </a:ext>
            </a:extLst>
          </p:cNvPr>
          <p:cNvSpPr txBox="1"/>
          <p:nvPr/>
        </p:nvSpPr>
        <p:spPr>
          <a:xfrm>
            <a:off x="383926" y="2223467"/>
            <a:ext cx="320359" cy="232129"/>
          </a:xfrm>
          <a:prstGeom prst="rect">
            <a:avLst/>
          </a:prstGeom>
          <a:noFill/>
        </p:spPr>
        <p:txBody>
          <a:bodyPr wrap="square" lIns="0" tIns="0" rIns="0" bIns="0" rtlCol="0" anchor="ctr">
            <a:noAutofit/>
          </a:bodyPr>
          <a:lstStyle/>
          <a:p>
            <a:pPr algn="r" hangingPunct="1"/>
            <a:r>
              <a:rPr lang="en-US" sz="1000" kern="1200" dirty="0">
                <a:solidFill>
                  <a:prstClr val="black"/>
                </a:solidFill>
                <a:latin typeface="Calibri" panose="020F0502020204030204"/>
                <a:ea typeface="+mn-ea"/>
                <a:cs typeface="+mn-cs"/>
              </a:rPr>
              <a:t>40</a:t>
            </a:r>
          </a:p>
        </p:txBody>
      </p:sp>
      <p:sp>
        <p:nvSpPr>
          <p:cNvPr id="56" name="TextBox 55">
            <a:extLst>
              <a:ext uri="{FF2B5EF4-FFF2-40B4-BE49-F238E27FC236}">
                <a16:creationId xmlns:a16="http://schemas.microsoft.com/office/drawing/2014/main" id="{348237F1-C13E-464A-B638-7B35FF340EAF}"/>
              </a:ext>
            </a:extLst>
          </p:cNvPr>
          <p:cNvSpPr txBox="1"/>
          <p:nvPr/>
        </p:nvSpPr>
        <p:spPr>
          <a:xfrm>
            <a:off x="378527" y="2715628"/>
            <a:ext cx="320359" cy="232129"/>
          </a:xfrm>
          <a:prstGeom prst="rect">
            <a:avLst/>
          </a:prstGeom>
          <a:noFill/>
        </p:spPr>
        <p:txBody>
          <a:bodyPr wrap="square" lIns="0" tIns="0" rIns="0" bIns="0" rtlCol="0" anchor="ctr">
            <a:noAutofit/>
          </a:bodyPr>
          <a:lstStyle/>
          <a:p>
            <a:pPr algn="r" hangingPunct="1"/>
            <a:r>
              <a:rPr lang="en-US" sz="1000" kern="1200" dirty="0">
                <a:solidFill>
                  <a:prstClr val="black"/>
                </a:solidFill>
                <a:latin typeface="Calibri" panose="020F0502020204030204"/>
                <a:ea typeface="+mn-ea"/>
                <a:cs typeface="+mn-cs"/>
              </a:rPr>
              <a:t>30</a:t>
            </a:r>
          </a:p>
        </p:txBody>
      </p:sp>
      <p:sp>
        <p:nvSpPr>
          <p:cNvPr id="57" name="TextBox 56">
            <a:extLst>
              <a:ext uri="{FF2B5EF4-FFF2-40B4-BE49-F238E27FC236}">
                <a16:creationId xmlns:a16="http://schemas.microsoft.com/office/drawing/2014/main" id="{A754C096-493B-4950-99E1-ACF9B2F3C0FA}"/>
              </a:ext>
            </a:extLst>
          </p:cNvPr>
          <p:cNvSpPr txBox="1"/>
          <p:nvPr/>
        </p:nvSpPr>
        <p:spPr>
          <a:xfrm>
            <a:off x="391887" y="3221314"/>
            <a:ext cx="320359" cy="232129"/>
          </a:xfrm>
          <a:prstGeom prst="rect">
            <a:avLst/>
          </a:prstGeom>
          <a:noFill/>
        </p:spPr>
        <p:txBody>
          <a:bodyPr wrap="square" lIns="0" tIns="0" rIns="0" bIns="0" rtlCol="0" anchor="ctr">
            <a:noAutofit/>
          </a:bodyPr>
          <a:lstStyle/>
          <a:p>
            <a:pPr algn="r" hangingPunct="1"/>
            <a:r>
              <a:rPr lang="en-US" sz="1000" kern="1200" dirty="0">
                <a:solidFill>
                  <a:prstClr val="black"/>
                </a:solidFill>
                <a:latin typeface="Calibri" panose="020F0502020204030204"/>
                <a:ea typeface="+mn-ea"/>
                <a:cs typeface="+mn-cs"/>
              </a:rPr>
              <a:t>20</a:t>
            </a:r>
          </a:p>
        </p:txBody>
      </p:sp>
      <p:sp>
        <p:nvSpPr>
          <p:cNvPr id="58" name="TextBox 57">
            <a:extLst>
              <a:ext uri="{FF2B5EF4-FFF2-40B4-BE49-F238E27FC236}">
                <a16:creationId xmlns:a16="http://schemas.microsoft.com/office/drawing/2014/main" id="{44B05BE6-4A37-4A7D-82CD-48910CCC9B2D}"/>
              </a:ext>
            </a:extLst>
          </p:cNvPr>
          <p:cNvSpPr txBox="1"/>
          <p:nvPr/>
        </p:nvSpPr>
        <p:spPr>
          <a:xfrm>
            <a:off x="386488" y="3713475"/>
            <a:ext cx="320359" cy="232129"/>
          </a:xfrm>
          <a:prstGeom prst="rect">
            <a:avLst/>
          </a:prstGeom>
          <a:noFill/>
        </p:spPr>
        <p:txBody>
          <a:bodyPr wrap="square" lIns="0" tIns="0" rIns="0" bIns="0" rtlCol="0" anchor="ctr">
            <a:noAutofit/>
          </a:bodyPr>
          <a:lstStyle/>
          <a:p>
            <a:pPr algn="r" hangingPunct="1"/>
            <a:r>
              <a:rPr lang="en-US" sz="1000" kern="1200" dirty="0">
                <a:solidFill>
                  <a:prstClr val="black"/>
                </a:solidFill>
                <a:latin typeface="Calibri" panose="020F0502020204030204"/>
                <a:ea typeface="+mn-ea"/>
                <a:cs typeface="+mn-cs"/>
              </a:rPr>
              <a:t>10</a:t>
            </a:r>
          </a:p>
        </p:txBody>
      </p:sp>
      <p:sp>
        <p:nvSpPr>
          <p:cNvPr id="59" name="TextBox 58">
            <a:extLst>
              <a:ext uri="{FF2B5EF4-FFF2-40B4-BE49-F238E27FC236}">
                <a16:creationId xmlns:a16="http://schemas.microsoft.com/office/drawing/2014/main" id="{992FEC57-1890-4E50-94ED-560D42F9DB79}"/>
              </a:ext>
            </a:extLst>
          </p:cNvPr>
          <p:cNvSpPr txBox="1"/>
          <p:nvPr/>
        </p:nvSpPr>
        <p:spPr>
          <a:xfrm>
            <a:off x="394248" y="4205926"/>
            <a:ext cx="320359" cy="232129"/>
          </a:xfrm>
          <a:prstGeom prst="rect">
            <a:avLst/>
          </a:prstGeom>
          <a:noFill/>
        </p:spPr>
        <p:txBody>
          <a:bodyPr wrap="square" lIns="0" tIns="0" rIns="0" bIns="0" rtlCol="0" anchor="ctr">
            <a:noAutofit/>
          </a:bodyPr>
          <a:lstStyle/>
          <a:p>
            <a:pPr algn="r" hangingPunct="1"/>
            <a:r>
              <a:rPr lang="en-US" sz="1000" kern="1200" dirty="0">
                <a:solidFill>
                  <a:prstClr val="black"/>
                </a:solidFill>
                <a:latin typeface="Calibri" panose="020F0502020204030204"/>
                <a:ea typeface="+mn-ea"/>
                <a:cs typeface="+mn-cs"/>
              </a:rPr>
              <a:t>0</a:t>
            </a:r>
          </a:p>
        </p:txBody>
      </p:sp>
      <p:sp>
        <p:nvSpPr>
          <p:cNvPr id="60" name="TextBox 59">
            <a:extLst>
              <a:ext uri="{FF2B5EF4-FFF2-40B4-BE49-F238E27FC236}">
                <a16:creationId xmlns:a16="http://schemas.microsoft.com/office/drawing/2014/main" id="{C295D2BC-BB9A-436C-919C-13A233B408E5}"/>
              </a:ext>
            </a:extLst>
          </p:cNvPr>
          <p:cNvSpPr txBox="1"/>
          <p:nvPr/>
        </p:nvSpPr>
        <p:spPr>
          <a:xfrm>
            <a:off x="5316269" y="2614062"/>
            <a:ext cx="740440" cy="305755"/>
          </a:xfrm>
          <a:prstGeom prst="rect">
            <a:avLst/>
          </a:prstGeom>
          <a:noFill/>
        </p:spPr>
        <p:txBody>
          <a:bodyPr wrap="square" lIns="0" tIns="0" rIns="0" bIns="0" rtlCol="0" anchor="ctr">
            <a:noAutofit/>
          </a:bodyPr>
          <a:lstStyle/>
          <a:p>
            <a:pPr hangingPunct="1">
              <a:lnSpc>
                <a:spcPct val="85000"/>
              </a:lnSpc>
            </a:pPr>
            <a:r>
              <a:rPr lang="en-US" sz="1200" kern="1200" dirty="0">
                <a:solidFill>
                  <a:srgbClr val="1F497D">
                    <a:lumMod val="75000"/>
                    <a:lumOff val="25000"/>
                  </a:srgbClr>
                </a:solidFill>
                <a:latin typeface="Calibri" panose="020F0502020204030204"/>
                <a:ea typeface="+mn-ea"/>
                <a:cs typeface="+mn-cs"/>
              </a:rPr>
              <a:t>Apixaban</a:t>
            </a:r>
          </a:p>
        </p:txBody>
      </p:sp>
      <p:sp>
        <p:nvSpPr>
          <p:cNvPr id="61" name="TextBox 60">
            <a:extLst>
              <a:ext uri="{FF2B5EF4-FFF2-40B4-BE49-F238E27FC236}">
                <a16:creationId xmlns:a16="http://schemas.microsoft.com/office/drawing/2014/main" id="{998C8F42-E99F-4713-8CD1-11ED0A4FEBCC}"/>
              </a:ext>
            </a:extLst>
          </p:cNvPr>
          <p:cNvSpPr txBox="1"/>
          <p:nvPr/>
        </p:nvSpPr>
        <p:spPr>
          <a:xfrm>
            <a:off x="5316269" y="2915559"/>
            <a:ext cx="740440" cy="305755"/>
          </a:xfrm>
          <a:prstGeom prst="rect">
            <a:avLst/>
          </a:prstGeom>
          <a:noFill/>
        </p:spPr>
        <p:txBody>
          <a:bodyPr wrap="square" lIns="0" tIns="0" rIns="0" bIns="0" rtlCol="0" anchor="ctr">
            <a:noAutofit/>
          </a:bodyPr>
          <a:lstStyle/>
          <a:p>
            <a:pPr hangingPunct="1">
              <a:lnSpc>
                <a:spcPct val="85000"/>
              </a:lnSpc>
            </a:pPr>
            <a:r>
              <a:rPr lang="en-US" sz="1200" kern="1200" dirty="0">
                <a:solidFill>
                  <a:srgbClr val="C00000"/>
                </a:solidFill>
                <a:latin typeface="Calibri" panose="020F0502020204030204"/>
                <a:ea typeface="+mn-ea"/>
                <a:cs typeface="+mn-cs"/>
              </a:rPr>
              <a:t>Warfarin</a:t>
            </a:r>
          </a:p>
        </p:txBody>
      </p:sp>
      <p:pic>
        <p:nvPicPr>
          <p:cNvPr id="62" name="Picture 61" descr="A picture containing logo&#10;&#10;Description automatically generated">
            <a:extLst>
              <a:ext uri="{FF2B5EF4-FFF2-40B4-BE49-F238E27FC236}">
                <a16:creationId xmlns:a16="http://schemas.microsoft.com/office/drawing/2014/main" id="{9681BDFD-1C43-4BB7-B889-BA5E31F99D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229" y="5327717"/>
            <a:ext cx="1524100" cy="444029"/>
          </a:xfrm>
          <a:prstGeom prst="rect">
            <a:avLst/>
          </a:prstGeom>
        </p:spPr>
      </p:pic>
      <p:pic>
        <p:nvPicPr>
          <p:cNvPr id="63" name="Picture 62" descr="Text&#10;&#10;Description automatically generated">
            <a:extLst>
              <a:ext uri="{FF2B5EF4-FFF2-40B4-BE49-F238E27FC236}">
                <a16:creationId xmlns:a16="http://schemas.microsoft.com/office/drawing/2014/main" id="{A428ECC0-9174-4468-B977-5391DE3712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8546" y="5171902"/>
            <a:ext cx="2773299" cy="755657"/>
          </a:xfrm>
          <a:prstGeom prst="rect">
            <a:avLst/>
          </a:prstGeom>
        </p:spPr>
      </p:pic>
      <p:sp>
        <p:nvSpPr>
          <p:cNvPr id="64" name="TextBox 63">
            <a:extLst>
              <a:ext uri="{FF2B5EF4-FFF2-40B4-BE49-F238E27FC236}">
                <a16:creationId xmlns:a16="http://schemas.microsoft.com/office/drawing/2014/main" id="{026DE88E-4929-465B-987B-0DEDCF90B728}"/>
              </a:ext>
            </a:extLst>
          </p:cNvPr>
          <p:cNvSpPr txBox="1"/>
          <p:nvPr/>
        </p:nvSpPr>
        <p:spPr>
          <a:xfrm>
            <a:off x="633117" y="1886788"/>
            <a:ext cx="698945" cy="369332"/>
          </a:xfrm>
          <a:prstGeom prst="rect">
            <a:avLst/>
          </a:prstGeom>
          <a:noFill/>
        </p:spPr>
        <p:txBody>
          <a:bodyPr wrap="square" lIns="0" tIns="0" rIns="0" bIns="0" rtlCol="0">
            <a:noAutofit/>
          </a:bodyPr>
          <a:lstStyle/>
          <a:p>
            <a:pPr hangingPunct="1">
              <a:lnSpc>
                <a:spcPct val="85000"/>
              </a:lnSpc>
            </a:pPr>
            <a:r>
              <a:rPr lang="en-US" sz="1200" b="1" kern="1200" dirty="0">
                <a:solidFill>
                  <a:prstClr val="black"/>
                </a:solidFill>
                <a:latin typeface="Calibri" panose="020F0502020204030204"/>
                <a:ea typeface="+mn-ea"/>
                <a:cs typeface="+mn-cs"/>
              </a:rPr>
              <a:t>Event </a:t>
            </a:r>
            <a:br>
              <a:rPr lang="en-US" sz="1200" b="1" kern="1200" dirty="0">
                <a:solidFill>
                  <a:prstClr val="black"/>
                </a:solidFill>
                <a:latin typeface="Calibri" panose="020F0502020204030204"/>
                <a:ea typeface="+mn-ea"/>
                <a:cs typeface="+mn-cs"/>
              </a:rPr>
            </a:br>
            <a:r>
              <a:rPr lang="en-US" sz="1200" b="1" kern="1200" dirty="0">
                <a:solidFill>
                  <a:prstClr val="black"/>
                </a:solidFill>
                <a:latin typeface="Calibri" panose="020F0502020204030204"/>
                <a:ea typeface="+mn-ea"/>
                <a:cs typeface="+mn-cs"/>
              </a:rPr>
              <a:t>rates:</a:t>
            </a:r>
          </a:p>
        </p:txBody>
      </p:sp>
      <p:sp>
        <p:nvSpPr>
          <p:cNvPr id="65" name="TextBox 64">
            <a:extLst>
              <a:ext uri="{FF2B5EF4-FFF2-40B4-BE49-F238E27FC236}">
                <a16:creationId xmlns:a16="http://schemas.microsoft.com/office/drawing/2014/main" id="{FA8B5AED-2402-4B3C-8D9A-D533373E0DE1}"/>
              </a:ext>
            </a:extLst>
          </p:cNvPr>
          <p:cNvSpPr txBox="1"/>
          <p:nvPr/>
        </p:nvSpPr>
        <p:spPr>
          <a:xfrm>
            <a:off x="1270138" y="1886788"/>
            <a:ext cx="698945" cy="369332"/>
          </a:xfrm>
          <a:prstGeom prst="rect">
            <a:avLst/>
          </a:prstGeom>
          <a:noFill/>
        </p:spPr>
        <p:txBody>
          <a:bodyPr wrap="square" lIns="0" tIns="0" rIns="0" bIns="0" rtlCol="0">
            <a:noAutofit/>
          </a:bodyPr>
          <a:lstStyle/>
          <a:p>
            <a:pPr hangingPunct="1">
              <a:lnSpc>
                <a:spcPct val="85000"/>
              </a:lnSpc>
            </a:pPr>
            <a:r>
              <a:rPr lang="en-US" sz="1200" kern="1200" dirty="0">
                <a:solidFill>
                  <a:srgbClr val="1F497D">
                    <a:lumMod val="75000"/>
                    <a:lumOff val="25000"/>
                  </a:srgbClr>
                </a:solidFill>
                <a:latin typeface="Calibri" panose="020F0502020204030204"/>
                <a:ea typeface="+mn-ea"/>
                <a:cs typeface="+mn-cs"/>
              </a:rPr>
              <a:t>5.0%</a:t>
            </a:r>
          </a:p>
          <a:p>
            <a:pPr hangingPunct="1">
              <a:lnSpc>
                <a:spcPct val="85000"/>
              </a:lnSpc>
            </a:pPr>
            <a:r>
              <a:rPr lang="en-US" sz="1200" kern="1200" dirty="0">
                <a:solidFill>
                  <a:srgbClr val="C00000"/>
                </a:solidFill>
                <a:latin typeface="Calibri" panose="020F0502020204030204"/>
                <a:ea typeface="+mn-ea"/>
                <a:cs typeface="+mn-cs"/>
              </a:rPr>
              <a:t>4.3%</a:t>
            </a:r>
          </a:p>
        </p:txBody>
      </p:sp>
      <p:sp>
        <p:nvSpPr>
          <p:cNvPr id="66" name="TextBox 65">
            <a:extLst>
              <a:ext uri="{FF2B5EF4-FFF2-40B4-BE49-F238E27FC236}">
                <a16:creationId xmlns:a16="http://schemas.microsoft.com/office/drawing/2014/main" id="{625D6D45-B225-479B-80F1-1A50D4E92AF7}"/>
              </a:ext>
            </a:extLst>
          </p:cNvPr>
          <p:cNvSpPr txBox="1"/>
          <p:nvPr/>
        </p:nvSpPr>
        <p:spPr>
          <a:xfrm>
            <a:off x="2003449" y="1886788"/>
            <a:ext cx="698945" cy="369332"/>
          </a:xfrm>
          <a:prstGeom prst="rect">
            <a:avLst/>
          </a:prstGeom>
          <a:noFill/>
        </p:spPr>
        <p:txBody>
          <a:bodyPr wrap="square" lIns="0" tIns="0" rIns="0" bIns="0" rtlCol="0">
            <a:noAutofit/>
          </a:bodyPr>
          <a:lstStyle/>
          <a:p>
            <a:pPr hangingPunct="1">
              <a:lnSpc>
                <a:spcPct val="85000"/>
              </a:lnSpc>
            </a:pPr>
            <a:r>
              <a:rPr lang="en-US" sz="1200" kern="1200" dirty="0">
                <a:solidFill>
                  <a:srgbClr val="1F497D">
                    <a:lumMod val="75000"/>
                    <a:lumOff val="25000"/>
                  </a:srgbClr>
                </a:solidFill>
                <a:latin typeface="Calibri" panose="020F0502020204030204"/>
                <a:ea typeface="+mn-ea"/>
                <a:cs typeface="+mn-cs"/>
              </a:rPr>
              <a:t>15.3%</a:t>
            </a:r>
          </a:p>
          <a:p>
            <a:pPr hangingPunct="1">
              <a:lnSpc>
                <a:spcPct val="85000"/>
              </a:lnSpc>
            </a:pPr>
            <a:r>
              <a:rPr lang="en-US" sz="1200" kern="1200" dirty="0">
                <a:solidFill>
                  <a:srgbClr val="C00000"/>
                </a:solidFill>
                <a:latin typeface="Calibri" panose="020F0502020204030204"/>
                <a:ea typeface="+mn-ea"/>
                <a:cs typeface="+mn-cs"/>
              </a:rPr>
              <a:t>8.7%</a:t>
            </a:r>
          </a:p>
        </p:txBody>
      </p:sp>
      <p:sp>
        <p:nvSpPr>
          <p:cNvPr id="67" name="TextBox 66">
            <a:extLst>
              <a:ext uri="{FF2B5EF4-FFF2-40B4-BE49-F238E27FC236}">
                <a16:creationId xmlns:a16="http://schemas.microsoft.com/office/drawing/2014/main" id="{963EDFC9-CC7B-4CAA-B319-EB19760E1C46}"/>
              </a:ext>
            </a:extLst>
          </p:cNvPr>
          <p:cNvSpPr txBox="1"/>
          <p:nvPr/>
        </p:nvSpPr>
        <p:spPr>
          <a:xfrm>
            <a:off x="3099782" y="1886788"/>
            <a:ext cx="698945" cy="369332"/>
          </a:xfrm>
          <a:prstGeom prst="rect">
            <a:avLst/>
          </a:prstGeom>
          <a:noFill/>
        </p:spPr>
        <p:txBody>
          <a:bodyPr wrap="square" lIns="0" tIns="0" rIns="0" bIns="0" rtlCol="0">
            <a:noAutofit/>
          </a:bodyPr>
          <a:lstStyle/>
          <a:p>
            <a:pPr hangingPunct="1">
              <a:lnSpc>
                <a:spcPct val="85000"/>
              </a:lnSpc>
            </a:pPr>
            <a:r>
              <a:rPr lang="en-US" sz="1200" kern="1200" dirty="0">
                <a:solidFill>
                  <a:srgbClr val="1F497D">
                    <a:lumMod val="75000"/>
                    <a:lumOff val="25000"/>
                  </a:srgbClr>
                </a:solidFill>
                <a:latin typeface="Calibri" panose="020F0502020204030204"/>
                <a:ea typeface="+mn-ea"/>
                <a:cs typeface="+mn-cs"/>
              </a:rPr>
              <a:t>20.7%</a:t>
            </a:r>
          </a:p>
          <a:p>
            <a:pPr hangingPunct="1">
              <a:lnSpc>
                <a:spcPct val="85000"/>
              </a:lnSpc>
            </a:pPr>
            <a:r>
              <a:rPr lang="en-US" sz="1200" kern="1200" dirty="0">
                <a:solidFill>
                  <a:srgbClr val="C00000"/>
                </a:solidFill>
                <a:latin typeface="Calibri" panose="020F0502020204030204"/>
                <a:ea typeface="+mn-ea"/>
                <a:cs typeface="+mn-cs"/>
              </a:rPr>
              <a:t>16.6%</a:t>
            </a:r>
          </a:p>
        </p:txBody>
      </p:sp>
      <p:sp>
        <p:nvSpPr>
          <p:cNvPr id="68" name="TextBox 67">
            <a:extLst>
              <a:ext uri="{FF2B5EF4-FFF2-40B4-BE49-F238E27FC236}">
                <a16:creationId xmlns:a16="http://schemas.microsoft.com/office/drawing/2014/main" id="{FDA65B43-AF4A-4332-8F8A-15CEC125838E}"/>
              </a:ext>
            </a:extLst>
          </p:cNvPr>
          <p:cNvSpPr txBox="1"/>
          <p:nvPr/>
        </p:nvSpPr>
        <p:spPr>
          <a:xfrm>
            <a:off x="4196115" y="1886788"/>
            <a:ext cx="698945" cy="369332"/>
          </a:xfrm>
          <a:prstGeom prst="rect">
            <a:avLst/>
          </a:prstGeom>
          <a:noFill/>
        </p:spPr>
        <p:txBody>
          <a:bodyPr wrap="square" lIns="0" tIns="0" rIns="0" bIns="0" rtlCol="0">
            <a:noAutofit/>
          </a:bodyPr>
          <a:lstStyle/>
          <a:p>
            <a:pPr hangingPunct="1">
              <a:lnSpc>
                <a:spcPct val="85000"/>
              </a:lnSpc>
            </a:pPr>
            <a:r>
              <a:rPr lang="en-US" sz="1200" kern="1200" dirty="0">
                <a:solidFill>
                  <a:srgbClr val="1F497D">
                    <a:lumMod val="75000"/>
                    <a:lumOff val="25000"/>
                  </a:srgbClr>
                </a:solidFill>
                <a:latin typeface="Calibri" panose="020F0502020204030204"/>
                <a:ea typeface="+mn-ea"/>
                <a:cs typeface="+mn-cs"/>
              </a:rPr>
              <a:t>24.2%</a:t>
            </a:r>
          </a:p>
          <a:p>
            <a:pPr hangingPunct="1">
              <a:lnSpc>
                <a:spcPct val="85000"/>
              </a:lnSpc>
            </a:pPr>
            <a:r>
              <a:rPr lang="en-US" sz="1200" kern="1200" dirty="0">
                <a:solidFill>
                  <a:srgbClr val="C00000"/>
                </a:solidFill>
                <a:latin typeface="Calibri" panose="020F0502020204030204"/>
                <a:ea typeface="+mn-ea"/>
                <a:cs typeface="+mn-cs"/>
              </a:rPr>
              <a:t>20.6%</a:t>
            </a:r>
          </a:p>
        </p:txBody>
      </p:sp>
      <p:sp>
        <p:nvSpPr>
          <p:cNvPr id="69" name="TextBox 68">
            <a:extLst>
              <a:ext uri="{FF2B5EF4-FFF2-40B4-BE49-F238E27FC236}">
                <a16:creationId xmlns:a16="http://schemas.microsoft.com/office/drawing/2014/main" id="{66551E96-F183-4E1B-A7FB-1FF4044E7923}"/>
              </a:ext>
            </a:extLst>
          </p:cNvPr>
          <p:cNvSpPr txBox="1"/>
          <p:nvPr/>
        </p:nvSpPr>
        <p:spPr>
          <a:xfrm>
            <a:off x="5292448" y="1886788"/>
            <a:ext cx="698945" cy="369332"/>
          </a:xfrm>
          <a:prstGeom prst="rect">
            <a:avLst/>
          </a:prstGeom>
          <a:noFill/>
        </p:spPr>
        <p:txBody>
          <a:bodyPr wrap="square" lIns="0" tIns="0" rIns="0" bIns="0" rtlCol="0">
            <a:noAutofit/>
          </a:bodyPr>
          <a:lstStyle/>
          <a:p>
            <a:pPr hangingPunct="1">
              <a:lnSpc>
                <a:spcPct val="85000"/>
              </a:lnSpc>
            </a:pPr>
            <a:r>
              <a:rPr lang="en-US" sz="1200" kern="1200" dirty="0">
                <a:solidFill>
                  <a:srgbClr val="1F497D">
                    <a:lumMod val="75000"/>
                    <a:lumOff val="25000"/>
                  </a:srgbClr>
                </a:solidFill>
                <a:latin typeface="Calibri" panose="020F0502020204030204"/>
                <a:ea typeface="+mn-ea"/>
                <a:cs typeface="+mn-cs"/>
              </a:rPr>
              <a:t>31.5%</a:t>
            </a:r>
          </a:p>
          <a:p>
            <a:pPr hangingPunct="1">
              <a:lnSpc>
                <a:spcPct val="85000"/>
              </a:lnSpc>
            </a:pPr>
            <a:r>
              <a:rPr lang="en-US" sz="1200" kern="1200" dirty="0">
                <a:solidFill>
                  <a:srgbClr val="C00000"/>
                </a:solidFill>
                <a:latin typeface="Calibri" panose="020F0502020204030204"/>
                <a:ea typeface="+mn-ea"/>
                <a:cs typeface="+mn-cs"/>
              </a:rPr>
              <a:t>25.5%</a:t>
            </a:r>
          </a:p>
        </p:txBody>
      </p:sp>
      <p:sp>
        <p:nvSpPr>
          <p:cNvPr id="70" name="TextBox 69">
            <a:extLst>
              <a:ext uri="{FF2B5EF4-FFF2-40B4-BE49-F238E27FC236}">
                <a16:creationId xmlns:a16="http://schemas.microsoft.com/office/drawing/2014/main" id="{8D8B94AB-9215-41C0-BF3B-06321BC9AA68}"/>
              </a:ext>
            </a:extLst>
          </p:cNvPr>
          <p:cNvSpPr txBox="1"/>
          <p:nvPr/>
        </p:nvSpPr>
        <p:spPr>
          <a:xfrm>
            <a:off x="4235196" y="3814769"/>
            <a:ext cx="1292856" cy="369332"/>
          </a:xfrm>
          <a:prstGeom prst="rect">
            <a:avLst/>
          </a:prstGeom>
          <a:noFill/>
        </p:spPr>
        <p:txBody>
          <a:bodyPr wrap="square" lIns="0" tIns="0" rIns="0" bIns="0" rtlCol="0">
            <a:noAutofit/>
          </a:bodyPr>
          <a:lstStyle/>
          <a:p>
            <a:pPr hangingPunct="1">
              <a:lnSpc>
                <a:spcPct val="85000"/>
              </a:lnSpc>
            </a:pPr>
            <a:r>
              <a:rPr lang="en-US" sz="1000" b="1" kern="1200" dirty="0">
                <a:solidFill>
                  <a:prstClr val="black"/>
                </a:solidFill>
                <a:latin typeface="Calibri" panose="020F0502020204030204"/>
                <a:ea typeface="+mn-ea"/>
                <a:cs typeface="+mn-cs"/>
              </a:rPr>
              <a:t>HR (95% CI):</a:t>
            </a:r>
          </a:p>
          <a:p>
            <a:pPr hangingPunct="1">
              <a:lnSpc>
                <a:spcPct val="85000"/>
              </a:lnSpc>
            </a:pPr>
            <a:r>
              <a:rPr lang="en-US" sz="1000" kern="1200" dirty="0">
                <a:solidFill>
                  <a:prstClr val="black"/>
                </a:solidFill>
                <a:latin typeface="Calibri" panose="020F0502020204030204"/>
                <a:ea typeface="+mn-ea"/>
                <a:cs typeface="+mn-cs"/>
              </a:rPr>
              <a:t>1.20 (0.63, 2.30)</a:t>
            </a:r>
          </a:p>
        </p:txBody>
      </p:sp>
      <p:sp>
        <p:nvSpPr>
          <p:cNvPr id="71" name="TextBox 70">
            <a:extLst>
              <a:ext uri="{FF2B5EF4-FFF2-40B4-BE49-F238E27FC236}">
                <a16:creationId xmlns:a16="http://schemas.microsoft.com/office/drawing/2014/main" id="{01E3B0B3-6A20-4B7A-83FE-EDB3065088CF}"/>
              </a:ext>
            </a:extLst>
          </p:cNvPr>
          <p:cNvSpPr txBox="1"/>
          <p:nvPr/>
        </p:nvSpPr>
        <p:spPr>
          <a:xfrm>
            <a:off x="1188364" y="4933405"/>
            <a:ext cx="698945" cy="369332"/>
          </a:xfrm>
          <a:prstGeom prst="rect">
            <a:avLst/>
          </a:prstGeom>
          <a:noFill/>
        </p:spPr>
        <p:txBody>
          <a:bodyPr wrap="square" lIns="0" tIns="0" rIns="0" bIns="0" rtlCol="0">
            <a:noAutofit/>
          </a:bodyPr>
          <a:lstStyle/>
          <a:p>
            <a:pPr hangingPunct="1">
              <a:lnSpc>
                <a:spcPct val="85000"/>
              </a:lnSpc>
            </a:pPr>
            <a:r>
              <a:rPr lang="en-US" sz="1100" kern="1200" dirty="0">
                <a:solidFill>
                  <a:srgbClr val="1F497D">
                    <a:lumMod val="75000"/>
                    <a:lumOff val="25000"/>
                  </a:srgbClr>
                </a:solidFill>
                <a:latin typeface="Calibri" panose="020F0502020204030204"/>
                <a:ea typeface="+mn-ea"/>
                <a:cs typeface="+mn-cs"/>
              </a:rPr>
              <a:t>82</a:t>
            </a:r>
          </a:p>
          <a:p>
            <a:pPr hangingPunct="1">
              <a:lnSpc>
                <a:spcPct val="85000"/>
              </a:lnSpc>
            </a:pPr>
            <a:r>
              <a:rPr lang="en-US" sz="1100" kern="1200" dirty="0">
                <a:solidFill>
                  <a:srgbClr val="C00000"/>
                </a:solidFill>
                <a:latin typeface="Calibri" panose="020F0502020204030204"/>
                <a:ea typeface="+mn-ea"/>
                <a:cs typeface="+mn-cs"/>
              </a:rPr>
              <a:t>72</a:t>
            </a:r>
          </a:p>
        </p:txBody>
      </p:sp>
      <p:sp>
        <p:nvSpPr>
          <p:cNvPr id="72" name="TextBox 71">
            <a:extLst>
              <a:ext uri="{FF2B5EF4-FFF2-40B4-BE49-F238E27FC236}">
                <a16:creationId xmlns:a16="http://schemas.microsoft.com/office/drawing/2014/main" id="{58A43A2C-1535-4EF5-9914-E5D8A65E7732}"/>
              </a:ext>
            </a:extLst>
          </p:cNvPr>
          <p:cNvSpPr txBox="1"/>
          <p:nvPr/>
        </p:nvSpPr>
        <p:spPr>
          <a:xfrm>
            <a:off x="1921675" y="4933405"/>
            <a:ext cx="698945" cy="369332"/>
          </a:xfrm>
          <a:prstGeom prst="rect">
            <a:avLst/>
          </a:prstGeom>
          <a:noFill/>
        </p:spPr>
        <p:txBody>
          <a:bodyPr wrap="square" lIns="0" tIns="0" rIns="0" bIns="0" rtlCol="0">
            <a:noAutofit/>
          </a:bodyPr>
          <a:lstStyle/>
          <a:p>
            <a:pPr hangingPunct="1">
              <a:lnSpc>
                <a:spcPct val="85000"/>
              </a:lnSpc>
            </a:pPr>
            <a:r>
              <a:rPr lang="en-US" sz="1100" kern="1200" dirty="0">
                <a:solidFill>
                  <a:srgbClr val="1F497D">
                    <a:lumMod val="75000"/>
                    <a:lumOff val="25000"/>
                  </a:srgbClr>
                </a:solidFill>
                <a:latin typeface="Calibri" panose="020F0502020204030204"/>
                <a:ea typeface="+mn-ea"/>
                <a:cs typeface="+mn-cs"/>
              </a:rPr>
              <a:t>64</a:t>
            </a:r>
          </a:p>
          <a:p>
            <a:pPr hangingPunct="1">
              <a:lnSpc>
                <a:spcPct val="85000"/>
              </a:lnSpc>
            </a:pPr>
            <a:r>
              <a:rPr lang="en-US" sz="1100" kern="1200" dirty="0">
                <a:solidFill>
                  <a:srgbClr val="C00000"/>
                </a:solidFill>
                <a:latin typeface="Calibri" panose="020F0502020204030204"/>
                <a:ea typeface="+mn-ea"/>
                <a:cs typeface="+mn-cs"/>
              </a:rPr>
              <a:t>62</a:t>
            </a:r>
          </a:p>
        </p:txBody>
      </p:sp>
      <p:sp>
        <p:nvSpPr>
          <p:cNvPr id="73" name="TextBox 72">
            <a:extLst>
              <a:ext uri="{FF2B5EF4-FFF2-40B4-BE49-F238E27FC236}">
                <a16:creationId xmlns:a16="http://schemas.microsoft.com/office/drawing/2014/main" id="{A709526F-A7C5-4D70-A539-67903EF242BE}"/>
              </a:ext>
            </a:extLst>
          </p:cNvPr>
          <p:cNvSpPr txBox="1"/>
          <p:nvPr/>
        </p:nvSpPr>
        <p:spPr>
          <a:xfrm>
            <a:off x="3018008" y="4933405"/>
            <a:ext cx="698945" cy="369332"/>
          </a:xfrm>
          <a:prstGeom prst="rect">
            <a:avLst/>
          </a:prstGeom>
          <a:noFill/>
        </p:spPr>
        <p:txBody>
          <a:bodyPr wrap="square" lIns="0" tIns="0" rIns="0" bIns="0" rtlCol="0">
            <a:noAutofit/>
          </a:bodyPr>
          <a:lstStyle/>
          <a:p>
            <a:pPr hangingPunct="1">
              <a:lnSpc>
                <a:spcPct val="85000"/>
              </a:lnSpc>
            </a:pPr>
            <a:r>
              <a:rPr lang="en-US" sz="1100" kern="1200" dirty="0">
                <a:solidFill>
                  <a:srgbClr val="1F497D">
                    <a:lumMod val="75000"/>
                    <a:lumOff val="25000"/>
                  </a:srgbClr>
                </a:solidFill>
                <a:latin typeface="Calibri" panose="020F0502020204030204"/>
                <a:ea typeface="+mn-ea"/>
                <a:cs typeface="+mn-cs"/>
              </a:rPr>
              <a:t>55</a:t>
            </a:r>
          </a:p>
          <a:p>
            <a:pPr hangingPunct="1">
              <a:lnSpc>
                <a:spcPct val="85000"/>
              </a:lnSpc>
            </a:pPr>
            <a:r>
              <a:rPr lang="en-US" sz="1100" kern="1200" dirty="0">
                <a:solidFill>
                  <a:srgbClr val="C00000"/>
                </a:solidFill>
                <a:latin typeface="Calibri" panose="020F0502020204030204"/>
                <a:ea typeface="+mn-ea"/>
                <a:cs typeface="+mn-cs"/>
              </a:rPr>
              <a:t>48</a:t>
            </a:r>
          </a:p>
        </p:txBody>
      </p:sp>
      <p:sp>
        <p:nvSpPr>
          <p:cNvPr id="74" name="TextBox 73">
            <a:extLst>
              <a:ext uri="{FF2B5EF4-FFF2-40B4-BE49-F238E27FC236}">
                <a16:creationId xmlns:a16="http://schemas.microsoft.com/office/drawing/2014/main" id="{9280512C-9A0C-49DC-8288-7B9791D89D3C}"/>
              </a:ext>
            </a:extLst>
          </p:cNvPr>
          <p:cNvSpPr txBox="1"/>
          <p:nvPr/>
        </p:nvSpPr>
        <p:spPr>
          <a:xfrm>
            <a:off x="4114341" y="4933405"/>
            <a:ext cx="698945" cy="369332"/>
          </a:xfrm>
          <a:prstGeom prst="rect">
            <a:avLst/>
          </a:prstGeom>
          <a:noFill/>
        </p:spPr>
        <p:txBody>
          <a:bodyPr wrap="square" lIns="0" tIns="0" rIns="0" bIns="0" rtlCol="0">
            <a:noAutofit/>
          </a:bodyPr>
          <a:lstStyle/>
          <a:p>
            <a:pPr hangingPunct="1">
              <a:lnSpc>
                <a:spcPct val="85000"/>
              </a:lnSpc>
            </a:pPr>
            <a:r>
              <a:rPr lang="en-US" sz="1100" kern="1200" dirty="0">
                <a:solidFill>
                  <a:srgbClr val="1F497D">
                    <a:lumMod val="75000"/>
                    <a:lumOff val="25000"/>
                  </a:srgbClr>
                </a:solidFill>
                <a:latin typeface="Calibri" panose="020F0502020204030204"/>
                <a:ea typeface="+mn-ea"/>
                <a:cs typeface="+mn-cs"/>
              </a:rPr>
              <a:t>32</a:t>
            </a:r>
          </a:p>
          <a:p>
            <a:pPr hangingPunct="1">
              <a:lnSpc>
                <a:spcPct val="85000"/>
              </a:lnSpc>
            </a:pPr>
            <a:r>
              <a:rPr lang="en-US" sz="1100" kern="1200" dirty="0">
                <a:solidFill>
                  <a:srgbClr val="C00000"/>
                </a:solidFill>
                <a:latin typeface="Calibri" panose="020F0502020204030204"/>
                <a:ea typeface="+mn-ea"/>
                <a:cs typeface="+mn-cs"/>
              </a:rPr>
              <a:t>34</a:t>
            </a:r>
          </a:p>
        </p:txBody>
      </p:sp>
      <p:sp>
        <p:nvSpPr>
          <p:cNvPr id="75" name="TextBox 74">
            <a:extLst>
              <a:ext uri="{FF2B5EF4-FFF2-40B4-BE49-F238E27FC236}">
                <a16:creationId xmlns:a16="http://schemas.microsoft.com/office/drawing/2014/main" id="{EE006E4D-82B2-405F-B4A8-E9A95FE38BCB}"/>
              </a:ext>
            </a:extLst>
          </p:cNvPr>
          <p:cNvSpPr txBox="1"/>
          <p:nvPr/>
        </p:nvSpPr>
        <p:spPr>
          <a:xfrm>
            <a:off x="5210674" y="4933405"/>
            <a:ext cx="698945" cy="369332"/>
          </a:xfrm>
          <a:prstGeom prst="rect">
            <a:avLst/>
          </a:prstGeom>
          <a:noFill/>
        </p:spPr>
        <p:txBody>
          <a:bodyPr wrap="square" lIns="0" tIns="0" rIns="0" bIns="0" rtlCol="0">
            <a:noAutofit/>
          </a:bodyPr>
          <a:lstStyle/>
          <a:p>
            <a:pPr hangingPunct="1">
              <a:lnSpc>
                <a:spcPct val="85000"/>
              </a:lnSpc>
            </a:pPr>
            <a:r>
              <a:rPr lang="en-US" sz="1100" kern="1200" dirty="0">
                <a:solidFill>
                  <a:srgbClr val="1F497D">
                    <a:lumMod val="75000"/>
                    <a:lumOff val="25000"/>
                  </a:srgbClr>
                </a:solidFill>
                <a:latin typeface="Calibri" panose="020F0502020204030204"/>
                <a:ea typeface="+mn-ea"/>
                <a:cs typeface="+mn-cs"/>
              </a:rPr>
              <a:t>24</a:t>
            </a:r>
          </a:p>
          <a:p>
            <a:pPr hangingPunct="1">
              <a:lnSpc>
                <a:spcPct val="85000"/>
              </a:lnSpc>
            </a:pPr>
            <a:r>
              <a:rPr lang="en-US" sz="1100" kern="1200" dirty="0">
                <a:solidFill>
                  <a:srgbClr val="C00000"/>
                </a:solidFill>
                <a:latin typeface="Calibri" panose="020F0502020204030204"/>
                <a:ea typeface="+mn-ea"/>
                <a:cs typeface="+mn-cs"/>
              </a:rPr>
              <a:t>21</a:t>
            </a:r>
          </a:p>
        </p:txBody>
      </p:sp>
      <p:sp>
        <p:nvSpPr>
          <p:cNvPr id="76" name="TextBox 75">
            <a:extLst>
              <a:ext uri="{FF2B5EF4-FFF2-40B4-BE49-F238E27FC236}">
                <a16:creationId xmlns:a16="http://schemas.microsoft.com/office/drawing/2014/main" id="{9E17F700-432E-485F-85B1-CE2F893F2EE5}"/>
              </a:ext>
            </a:extLst>
          </p:cNvPr>
          <p:cNvSpPr txBox="1"/>
          <p:nvPr/>
        </p:nvSpPr>
        <p:spPr>
          <a:xfrm>
            <a:off x="417244" y="4848362"/>
            <a:ext cx="740440" cy="305755"/>
          </a:xfrm>
          <a:prstGeom prst="rect">
            <a:avLst/>
          </a:prstGeom>
          <a:noFill/>
        </p:spPr>
        <p:txBody>
          <a:bodyPr wrap="square" lIns="0" tIns="0" rIns="0" bIns="0" rtlCol="0" anchor="ctr">
            <a:noAutofit/>
          </a:bodyPr>
          <a:lstStyle/>
          <a:p>
            <a:pPr hangingPunct="1">
              <a:lnSpc>
                <a:spcPct val="85000"/>
              </a:lnSpc>
            </a:pPr>
            <a:r>
              <a:rPr lang="en-US" sz="1100" kern="1200" dirty="0">
                <a:solidFill>
                  <a:srgbClr val="1F497D">
                    <a:lumMod val="75000"/>
                    <a:lumOff val="25000"/>
                  </a:srgbClr>
                </a:solidFill>
                <a:latin typeface="Calibri" panose="020F0502020204030204"/>
                <a:ea typeface="+mn-ea"/>
                <a:cs typeface="+mn-cs"/>
              </a:rPr>
              <a:t>Apixaban</a:t>
            </a:r>
          </a:p>
        </p:txBody>
      </p:sp>
      <p:sp>
        <p:nvSpPr>
          <p:cNvPr id="77" name="TextBox 76">
            <a:extLst>
              <a:ext uri="{FF2B5EF4-FFF2-40B4-BE49-F238E27FC236}">
                <a16:creationId xmlns:a16="http://schemas.microsoft.com/office/drawing/2014/main" id="{DEC8B389-3D60-4F1A-AB7E-DD5B270A9104}"/>
              </a:ext>
            </a:extLst>
          </p:cNvPr>
          <p:cNvSpPr txBox="1"/>
          <p:nvPr/>
        </p:nvSpPr>
        <p:spPr>
          <a:xfrm>
            <a:off x="417244" y="4996982"/>
            <a:ext cx="740440" cy="305755"/>
          </a:xfrm>
          <a:prstGeom prst="rect">
            <a:avLst/>
          </a:prstGeom>
          <a:noFill/>
        </p:spPr>
        <p:txBody>
          <a:bodyPr wrap="square" lIns="0" tIns="0" rIns="0" bIns="0" rtlCol="0" anchor="ctr">
            <a:noAutofit/>
          </a:bodyPr>
          <a:lstStyle/>
          <a:p>
            <a:pPr hangingPunct="1">
              <a:lnSpc>
                <a:spcPct val="85000"/>
              </a:lnSpc>
            </a:pPr>
            <a:r>
              <a:rPr lang="en-US" sz="1100" kern="1200" dirty="0">
                <a:solidFill>
                  <a:srgbClr val="C00000"/>
                </a:solidFill>
                <a:latin typeface="Calibri" panose="020F0502020204030204"/>
                <a:ea typeface="+mn-ea"/>
                <a:cs typeface="+mn-cs"/>
              </a:rPr>
              <a:t>Warfarin</a:t>
            </a:r>
          </a:p>
        </p:txBody>
      </p:sp>
      <p:sp>
        <p:nvSpPr>
          <p:cNvPr id="78" name="TextBox 77">
            <a:extLst>
              <a:ext uri="{FF2B5EF4-FFF2-40B4-BE49-F238E27FC236}">
                <a16:creationId xmlns:a16="http://schemas.microsoft.com/office/drawing/2014/main" id="{9098A1B7-813D-49F3-8DF3-B125A20EFC81}"/>
              </a:ext>
            </a:extLst>
          </p:cNvPr>
          <p:cNvSpPr txBox="1"/>
          <p:nvPr/>
        </p:nvSpPr>
        <p:spPr>
          <a:xfrm>
            <a:off x="416981" y="4656129"/>
            <a:ext cx="1231976" cy="305755"/>
          </a:xfrm>
          <a:prstGeom prst="rect">
            <a:avLst/>
          </a:prstGeom>
          <a:noFill/>
        </p:spPr>
        <p:txBody>
          <a:bodyPr wrap="square" lIns="0" tIns="0" rIns="0" bIns="0" rtlCol="0" anchor="ctr">
            <a:noAutofit/>
          </a:bodyPr>
          <a:lstStyle/>
          <a:p>
            <a:pPr hangingPunct="1">
              <a:lnSpc>
                <a:spcPct val="85000"/>
              </a:lnSpc>
            </a:pPr>
            <a:r>
              <a:rPr lang="en-US" sz="1100" kern="1200" dirty="0">
                <a:solidFill>
                  <a:prstClr val="black"/>
                </a:solidFill>
                <a:latin typeface="Calibri" panose="020F0502020204030204"/>
                <a:ea typeface="+mn-ea"/>
                <a:cs typeface="+mn-cs"/>
              </a:rPr>
              <a:t>Number of risk</a:t>
            </a:r>
          </a:p>
        </p:txBody>
      </p:sp>
      <p:sp>
        <p:nvSpPr>
          <p:cNvPr id="79" name="Rectangle 78">
            <a:extLst>
              <a:ext uri="{FF2B5EF4-FFF2-40B4-BE49-F238E27FC236}">
                <a16:creationId xmlns:a16="http://schemas.microsoft.com/office/drawing/2014/main" id="{78A11B22-09D6-447A-AD8B-665737871970}"/>
              </a:ext>
            </a:extLst>
          </p:cNvPr>
          <p:cNvSpPr/>
          <p:nvPr/>
        </p:nvSpPr>
        <p:spPr>
          <a:xfrm>
            <a:off x="6027432" y="4459422"/>
            <a:ext cx="5943580" cy="319277"/>
          </a:xfrm>
          <a:prstGeom prst="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427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58CB52B-7F79-44CD-A732-1DB9F16363FE}"/>
              </a:ext>
            </a:extLst>
          </p:cNvPr>
          <p:cNvGraphicFramePr>
            <a:graphicFrameLocks noGrp="1"/>
          </p:cNvGraphicFramePr>
          <p:nvPr>
            <p:extLst>
              <p:ext uri="{D42A27DB-BD31-4B8C-83A1-F6EECF244321}">
                <p14:modId xmlns:p14="http://schemas.microsoft.com/office/powerpoint/2010/main" val="4251563"/>
              </p:ext>
            </p:extLst>
          </p:nvPr>
        </p:nvGraphicFramePr>
        <p:xfrm>
          <a:off x="600501" y="1415702"/>
          <a:ext cx="11204812" cy="4614325"/>
        </p:xfrm>
        <a:graphic>
          <a:graphicData uri="http://schemas.openxmlformats.org/drawingml/2006/table">
            <a:tbl>
              <a:tblPr firstRow="1" bandRow="1">
                <a:tableStyleId>{073A0DAA-6AF3-43AB-8588-CEC1D06C72B9}</a:tableStyleId>
              </a:tblPr>
              <a:tblGrid>
                <a:gridCol w="2121704">
                  <a:extLst>
                    <a:ext uri="{9D8B030D-6E8A-4147-A177-3AD203B41FA5}">
                      <a16:colId xmlns:a16="http://schemas.microsoft.com/office/drawing/2014/main" val="157717738"/>
                    </a:ext>
                  </a:extLst>
                </a:gridCol>
                <a:gridCol w="9083108">
                  <a:extLst>
                    <a:ext uri="{9D8B030D-6E8A-4147-A177-3AD203B41FA5}">
                      <a16:colId xmlns:a16="http://schemas.microsoft.com/office/drawing/2014/main" val="3858435410"/>
                    </a:ext>
                  </a:extLst>
                </a:gridCol>
              </a:tblGrid>
              <a:tr h="576871">
                <a:tc>
                  <a:txBody>
                    <a:bodyPr/>
                    <a:lstStyle/>
                    <a:p>
                      <a:pPr algn="ctr">
                        <a:lnSpc>
                          <a:spcPct val="150000"/>
                        </a:lnSpc>
                      </a:pPr>
                      <a:r>
                        <a:rPr lang="en-CA" sz="2000" noProof="0" dirty="0">
                          <a:latin typeface="Arial Nova Cond" panose="020B0506020202020204" pitchFamily="34" charset="0"/>
                        </a:rPr>
                        <a:t>Severity of CKD</a:t>
                      </a:r>
                    </a:p>
                  </a:txBody>
                  <a:tcPr marL="68580" marR="68580" marT="0" marB="0" anchor="ctr">
                    <a:solidFill>
                      <a:srgbClr val="FF0000"/>
                    </a:solidFill>
                  </a:tcPr>
                </a:tc>
                <a:tc>
                  <a:txBody>
                    <a:bodyPr/>
                    <a:lstStyle/>
                    <a:p>
                      <a:pPr algn="ctr">
                        <a:lnSpc>
                          <a:spcPct val="150000"/>
                        </a:lnSpc>
                      </a:pPr>
                      <a:r>
                        <a:rPr lang="en-CA" sz="2000" noProof="0" dirty="0">
                          <a:latin typeface="Arial Nova Cond" panose="020B0506020202020204" pitchFamily="34" charset="0"/>
                        </a:rPr>
                        <a:t>RECOMMENDATION</a:t>
                      </a:r>
                    </a:p>
                  </a:txBody>
                  <a:tcPr marL="68580" marR="68580" marT="0" marB="0" anchor="ctr">
                    <a:solidFill>
                      <a:srgbClr val="FF0000"/>
                    </a:solidFill>
                  </a:tcPr>
                </a:tc>
                <a:extLst>
                  <a:ext uri="{0D108BD9-81ED-4DB2-BD59-A6C34878D82A}">
                    <a16:rowId xmlns:a16="http://schemas.microsoft.com/office/drawing/2014/main" val="467739933"/>
                  </a:ext>
                </a:extLst>
              </a:tr>
              <a:tr h="1345818">
                <a:tc>
                  <a:txBody>
                    <a:bodyPr/>
                    <a:lstStyle/>
                    <a:p>
                      <a:pPr algn="ctr">
                        <a:lnSpc>
                          <a:spcPct val="150000"/>
                        </a:lnSpc>
                      </a:pPr>
                      <a:r>
                        <a:rPr lang="en-CA" b="1" noProof="0" dirty="0" err="1">
                          <a:latin typeface="Arial Nova Cond" panose="020B0506020202020204" pitchFamily="34" charset="0"/>
                        </a:rPr>
                        <a:t>CrCl</a:t>
                      </a:r>
                      <a:r>
                        <a:rPr lang="en-CA" b="1" noProof="0" dirty="0">
                          <a:latin typeface="Arial Nova Cond" panose="020B0506020202020204" pitchFamily="34" charset="0"/>
                        </a:rPr>
                        <a:t> &gt;30 mL/min</a:t>
                      </a:r>
                    </a:p>
                  </a:txBody>
                  <a:tcPr marL="68580" marR="68580" marT="0" marB="0" anchor="ctr">
                    <a:solidFill>
                      <a:schemeClr val="bg1">
                        <a:lumMod val="95000"/>
                      </a:schemeClr>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en-CA" noProof="0" dirty="0">
                          <a:latin typeface="Arial Nova Cond" panose="020B0506020202020204" pitchFamily="34" charset="0"/>
                        </a:rPr>
                        <a:t>We recommend patients receive antithrombotic therapy as determined by the “CCS Algorithm”</a:t>
                      </a:r>
                    </a:p>
                    <a:p>
                      <a:pPr marL="0" marR="0" lvl="0" indent="0" algn="l" defTabSz="685800" rtl="0" eaLnBrk="1" fontAlgn="auto" latinLnBrk="0" hangingPunct="1">
                        <a:lnSpc>
                          <a:spcPct val="150000"/>
                        </a:lnSpc>
                        <a:spcBef>
                          <a:spcPts val="0"/>
                        </a:spcBef>
                        <a:spcAft>
                          <a:spcPts val="0"/>
                        </a:spcAft>
                        <a:buClrTx/>
                        <a:buSzTx/>
                        <a:buFontTx/>
                        <a:buNone/>
                        <a:tabLst/>
                        <a:defRPr/>
                      </a:pPr>
                      <a:r>
                        <a:rPr lang="en-CA" noProof="0" dirty="0">
                          <a:latin typeface="Arial Nova Cond" panose="020B0506020202020204" pitchFamily="34" charset="0"/>
                        </a:rPr>
                        <a:t>(Strong Recommendation; High-Quality Evidence).</a:t>
                      </a:r>
                    </a:p>
                  </a:txBody>
                  <a:tcPr marL="68580" marR="68580" marT="0" marB="0" anchor="ctr">
                    <a:solidFill>
                      <a:srgbClr val="E2F0D9"/>
                    </a:solidFill>
                  </a:tcPr>
                </a:tc>
                <a:extLst>
                  <a:ext uri="{0D108BD9-81ED-4DB2-BD59-A6C34878D82A}">
                    <a16:rowId xmlns:a16="http://schemas.microsoft.com/office/drawing/2014/main" val="255009732"/>
                  </a:ext>
                </a:extLst>
              </a:tr>
              <a:tr h="1345818">
                <a:tc>
                  <a:txBody>
                    <a:bodyPr/>
                    <a:lstStyle/>
                    <a:p>
                      <a:pPr algn="ctr">
                        <a:lnSpc>
                          <a:spcPct val="150000"/>
                        </a:lnSpc>
                      </a:pPr>
                      <a:r>
                        <a:rPr lang="en-CA" b="1" noProof="0" dirty="0" err="1">
                          <a:latin typeface="Arial Nova Cond" panose="020B0506020202020204" pitchFamily="34" charset="0"/>
                        </a:rPr>
                        <a:t>CrCl</a:t>
                      </a:r>
                      <a:r>
                        <a:rPr lang="en-CA" b="1" noProof="0" dirty="0">
                          <a:latin typeface="Arial Nova Cond" panose="020B0506020202020204" pitchFamily="34" charset="0"/>
                        </a:rPr>
                        <a:t> 15-29 mL/min </a:t>
                      </a:r>
                    </a:p>
                  </a:txBody>
                  <a:tcPr marL="68580" marR="68580" marT="0" marB="0" anchor="ctr">
                    <a:solidFill>
                      <a:schemeClr val="bg1">
                        <a:lumMod val="85000"/>
                      </a:schemeClr>
                    </a:solidFill>
                  </a:tcPr>
                </a:tc>
                <a:tc>
                  <a:txBody>
                    <a:bodyPr/>
                    <a:lstStyle/>
                    <a:p>
                      <a:pPr algn="l">
                        <a:lnSpc>
                          <a:spcPct val="150000"/>
                        </a:lnSpc>
                      </a:pPr>
                      <a:r>
                        <a:rPr lang="en-CA" noProof="0" dirty="0">
                          <a:latin typeface="Arial Nova Cond" panose="020B0506020202020204" pitchFamily="34" charset="0"/>
                        </a:rPr>
                        <a:t>We suggest patients receive antithrombotic therapy as determined by the “CCS Algorithm” </a:t>
                      </a:r>
                    </a:p>
                    <a:p>
                      <a:pPr algn="l">
                        <a:lnSpc>
                          <a:spcPct val="150000"/>
                        </a:lnSpc>
                      </a:pPr>
                      <a:r>
                        <a:rPr lang="en-CA" noProof="0" dirty="0">
                          <a:latin typeface="Arial Nova Cond" panose="020B0506020202020204" pitchFamily="34" charset="0"/>
                        </a:rPr>
                        <a:t>(Weak Recommendation; Low-Quality Evidence). </a:t>
                      </a:r>
                    </a:p>
                  </a:txBody>
                  <a:tcPr marL="68580" marR="68580" marT="0" marB="0" anchor="ctr">
                    <a:solidFill>
                      <a:schemeClr val="accent2">
                        <a:lumMod val="20000"/>
                        <a:lumOff val="80000"/>
                      </a:schemeClr>
                    </a:solidFill>
                  </a:tcPr>
                </a:tc>
                <a:extLst>
                  <a:ext uri="{0D108BD9-81ED-4DB2-BD59-A6C34878D82A}">
                    <a16:rowId xmlns:a16="http://schemas.microsoft.com/office/drawing/2014/main" val="1401638211"/>
                  </a:ext>
                </a:extLst>
              </a:tr>
              <a:tr h="1345818">
                <a:tc>
                  <a:txBody>
                    <a:bodyPr/>
                    <a:lstStyle/>
                    <a:p>
                      <a:pPr algn="ctr">
                        <a:lnSpc>
                          <a:spcPct val="150000"/>
                        </a:lnSpc>
                      </a:pPr>
                      <a:r>
                        <a:rPr lang="en-CA" b="1" noProof="0" dirty="0" err="1">
                          <a:latin typeface="Arial Nova Cond" panose="020B0506020202020204" pitchFamily="34" charset="0"/>
                        </a:rPr>
                        <a:t>CrCl</a:t>
                      </a:r>
                      <a:r>
                        <a:rPr lang="en-CA" b="1" noProof="0" dirty="0">
                          <a:latin typeface="Arial Nova Cond" panose="020B0506020202020204" pitchFamily="34" charset="0"/>
                        </a:rPr>
                        <a:t> &lt;15 mL/min*</a:t>
                      </a:r>
                    </a:p>
                    <a:p>
                      <a:pPr algn="ctr">
                        <a:lnSpc>
                          <a:spcPct val="150000"/>
                        </a:lnSpc>
                      </a:pPr>
                      <a:r>
                        <a:rPr lang="en-CA" b="1" noProof="0" dirty="0">
                          <a:latin typeface="Arial Nova Cond" panose="020B0506020202020204" pitchFamily="34" charset="0"/>
                        </a:rPr>
                        <a:t>(or on dialysis)</a:t>
                      </a:r>
                    </a:p>
                  </a:txBody>
                  <a:tcPr marL="68580" marR="68580" marT="0" marB="0" anchor="ctr">
                    <a:solidFill>
                      <a:schemeClr val="bg1">
                        <a:lumMod val="75000"/>
                      </a:schemeClr>
                    </a:solidFill>
                  </a:tcPr>
                </a:tc>
                <a:tc>
                  <a:txBody>
                    <a:bodyPr/>
                    <a:lstStyle/>
                    <a:p>
                      <a:pPr algn="l">
                        <a:lnSpc>
                          <a:spcPct val="150000"/>
                        </a:lnSpc>
                      </a:pPr>
                      <a:r>
                        <a:rPr lang="en-CA" noProof="0" dirty="0">
                          <a:latin typeface="Arial Nova Cond" panose="020B0506020202020204" pitchFamily="34" charset="0"/>
                        </a:rPr>
                        <a:t>We suggest patients not routinely receive anticoagulation therapy or antiplatelet therapy for stroke prevention in AF (Weak Recommendation; Low-Quality Evidence). </a:t>
                      </a:r>
                    </a:p>
                  </a:txBody>
                  <a:tcPr marL="68580" marR="68580" marT="0" marB="0" anchor="ctr">
                    <a:solidFill>
                      <a:srgbClr val="F2DCDB"/>
                    </a:solidFill>
                  </a:tcPr>
                </a:tc>
                <a:extLst>
                  <a:ext uri="{0D108BD9-81ED-4DB2-BD59-A6C34878D82A}">
                    <a16:rowId xmlns:a16="http://schemas.microsoft.com/office/drawing/2014/main" val="2302610904"/>
                  </a:ext>
                </a:extLst>
              </a:tr>
            </a:tbl>
          </a:graphicData>
        </a:graphic>
      </p:graphicFrame>
      <p:sp>
        <p:nvSpPr>
          <p:cNvPr id="6" name="Title 1">
            <a:extLst>
              <a:ext uri="{FF2B5EF4-FFF2-40B4-BE49-F238E27FC236}">
                <a16:creationId xmlns:a16="http://schemas.microsoft.com/office/drawing/2014/main" id="{1F37A82D-BBCD-44BF-A457-71179C0A3445}"/>
              </a:ext>
            </a:extLst>
          </p:cNvPr>
          <p:cNvSpPr>
            <a:spLocks noGrp="1"/>
          </p:cNvSpPr>
          <p:nvPr>
            <p:ph type="title"/>
          </p:nvPr>
        </p:nvSpPr>
        <p:spPr>
          <a:xfrm>
            <a:off x="695400" y="365125"/>
            <a:ext cx="10801200" cy="975643"/>
          </a:xfrm>
        </p:spPr>
        <p:txBody>
          <a:bodyPr/>
          <a:lstStyle/>
          <a:p>
            <a:r>
              <a:rPr lang="en-US" dirty="0">
                <a:solidFill>
                  <a:srgbClr val="6FAAAF"/>
                </a:solidFill>
              </a:rPr>
              <a:t>AF and CKD</a:t>
            </a:r>
          </a:p>
        </p:txBody>
      </p:sp>
    </p:spTree>
    <p:extLst>
      <p:ext uri="{BB962C8B-B14F-4D97-AF65-F5344CB8AC3E}">
        <p14:creationId xmlns:p14="http://schemas.microsoft.com/office/powerpoint/2010/main" val="1364720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AEC1B-90AF-4A3B-A343-7D82A20B51EB}"/>
              </a:ext>
            </a:extLst>
          </p:cNvPr>
          <p:cNvSpPr>
            <a:spLocks noGrp="1"/>
          </p:cNvSpPr>
          <p:nvPr>
            <p:ph type="title"/>
          </p:nvPr>
        </p:nvSpPr>
        <p:spPr/>
        <p:txBody>
          <a:bodyPr/>
          <a:lstStyle/>
          <a:p>
            <a:r>
              <a:rPr lang="en-US" dirty="0">
                <a:solidFill>
                  <a:srgbClr val="6FAAAF"/>
                </a:solidFill>
              </a:rPr>
              <a:t>AF and CKD – DOACs require dose adjustment</a:t>
            </a:r>
          </a:p>
        </p:txBody>
      </p:sp>
      <p:graphicFrame>
        <p:nvGraphicFramePr>
          <p:cNvPr id="21" name="Chart 20">
            <a:extLst>
              <a:ext uri="{FF2B5EF4-FFF2-40B4-BE49-F238E27FC236}">
                <a16:creationId xmlns:a16="http://schemas.microsoft.com/office/drawing/2014/main" id="{BB26B2BC-B3F9-4E65-A76F-9252E4E2D39B}"/>
              </a:ext>
            </a:extLst>
          </p:cNvPr>
          <p:cNvGraphicFramePr/>
          <p:nvPr>
            <p:extLst>
              <p:ext uri="{D42A27DB-BD31-4B8C-83A1-F6EECF244321}">
                <p14:modId xmlns:p14="http://schemas.microsoft.com/office/powerpoint/2010/main" val="473268461"/>
              </p:ext>
            </p:extLst>
          </p:nvPr>
        </p:nvGraphicFramePr>
        <p:xfrm>
          <a:off x="193208" y="1628800"/>
          <a:ext cx="5830784" cy="4199879"/>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DE3FF745-3653-47C0-BCC5-851B8D1F82CA}"/>
              </a:ext>
            </a:extLst>
          </p:cNvPr>
          <p:cNvSpPr txBox="1"/>
          <p:nvPr/>
        </p:nvSpPr>
        <p:spPr>
          <a:xfrm>
            <a:off x="2279807" y="2193220"/>
            <a:ext cx="1740347" cy="307777"/>
          </a:xfrm>
          <a:prstGeom prst="rect">
            <a:avLst/>
          </a:prstGeom>
          <a:noFill/>
        </p:spPr>
        <p:txBody>
          <a:bodyPr wrap="square" lIns="0" tIns="0" rIns="0" bIns="0" rtlCol="0" anchor="ctr">
            <a:noAutofit/>
          </a:bodyPr>
          <a:lstStyle/>
          <a:p>
            <a:pPr hangingPunct="1"/>
            <a:r>
              <a:rPr lang="en-CA" sz="1400" kern="1200" dirty="0" err="1">
                <a:solidFill>
                  <a:prstClr val="black"/>
                </a:solidFill>
                <a:latin typeface="Arial Nova Cond" panose="020B0506020202020204" pitchFamily="34" charset="0"/>
                <a:ea typeface="+mn-ea"/>
                <a:cs typeface="Arial" panose="020B0604020202020204" pitchFamily="34" charset="0"/>
              </a:rPr>
              <a:t>CrCl</a:t>
            </a:r>
            <a:r>
              <a:rPr lang="en-CA" sz="1400" kern="1200" dirty="0">
                <a:solidFill>
                  <a:prstClr val="black"/>
                </a:solidFill>
                <a:latin typeface="Arial Nova Cond" panose="020B0506020202020204" pitchFamily="34" charset="0"/>
                <a:ea typeface="+mn-ea"/>
                <a:cs typeface="Arial" panose="020B0604020202020204" pitchFamily="34" charset="0"/>
              </a:rPr>
              <a:t> 50-80 mL/min</a:t>
            </a:r>
          </a:p>
        </p:txBody>
      </p:sp>
      <p:sp>
        <p:nvSpPr>
          <p:cNvPr id="23" name="TextBox 22">
            <a:extLst>
              <a:ext uri="{FF2B5EF4-FFF2-40B4-BE49-F238E27FC236}">
                <a16:creationId xmlns:a16="http://schemas.microsoft.com/office/drawing/2014/main" id="{8C60634B-4B80-4147-BCF7-7DDCD38A5126}"/>
              </a:ext>
            </a:extLst>
          </p:cNvPr>
          <p:cNvSpPr txBox="1"/>
          <p:nvPr/>
        </p:nvSpPr>
        <p:spPr>
          <a:xfrm>
            <a:off x="2279807" y="2473682"/>
            <a:ext cx="1740347" cy="307777"/>
          </a:xfrm>
          <a:prstGeom prst="rect">
            <a:avLst/>
          </a:prstGeom>
          <a:noFill/>
        </p:spPr>
        <p:txBody>
          <a:bodyPr wrap="square" lIns="0" tIns="0" rIns="0" bIns="0" rtlCol="0" anchor="ctr">
            <a:noAutofit/>
          </a:bodyPr>
          <a:lstStyle/>
          <a:p>
            <a:pPr hangingPunct="1"/>
            <a:r>
              <a:rPr lang="en-CA" sz="1400" kern="1200" dirty="0" err="1">
                <a:solidFill>
                  <a:prstClr val="black"/>
                </a:solidFill>
                <a:latin typeface="Arial Nova Cond" panose="020B0506020202020204" pitchFamily="34" charset="0"/>
                <a:ea typeface="+mn-ea"/>
                <a:cs typeface="Arial" panose="020B0604020202020204" pitchFamily="34" charset="0"/>
              </a:rPr>
              <a:t>CrCl</a:t>
            </a:r>
            <a:r>
              <a:rPr lang="en-CA" sz="1400" kern="1200" dirty="0">
                <a:solidFill>
                  <a:prstClr val="black"/>
                </a:solidFill>
                <a:latin typeface="Arial Nova Cond" panose="020B0506020202020204" pitchFamily="34" charset="0"/>
                <a:ea typeface="+mn-ea"/>
                <a:cs typeface="Arial" panose="020B0604020202020204" pitchFamily="34" charset="0"/>
              </a:rPr>
              <a:t> 30-50 mL/min</a:t>
            </a:r>
          </a:p>
        </p:txBody>
      </p:sp>
      <p:sp>
        <p:nvSpPr>
          <p:cNvPr id="24" name="TextBox 23">
            <a:extLst>
              <a:ext uri="{FF2B5EF4-FFF2-40B4-BE49-F238E27FC236}">
                <a16:creationId xmlns:a16="http://schemas.microsoft.com/office/drawing/2014/main" id="{EDAD96D6-458C-4858-ABAF-A0916E583B89}"/>
              </a:ext>
            </a:extLst>
          </p:cNvPr>
          <p:cNvSpPr txBox="1"/>
          <p:nvPr/>
        </p:nvSpPr>
        <p:spPr>
          <a:xfrm>
            <a:off x="2279807" y="2740351"/>
            <a:ext cx="1740347" cy="307777"/>
          </a:xfrm>
          <a:prstGeom prst="rect">
            <a:avLst/>
          </a:prstGeom>
          <a:noFill/>
        </p:spPr>
        <p:txBody>
          <a:bodyPr wrap="square" lIns="0" tIns="0" rIns="0" bIns="0" rtlCol="0" anchor="ctr">
            <a:noAutofit/>
          </a:bodyPr>
          <a:lstStyle/>
          <a:p>
            <a:pPr hangingPunct="1"/>
            <a:r>
              <a:rPr lang="en-CA" sz="1400" kern="1200" dirty="0" err="1">
                <a:solidFill>
                  <a:prstClr val="black"/>
                </a:solidFill>
                <a:latin typeface="Arial Nova Cond" panose="020B0506020202020204" pitchFamily="34" charset="0"/>
                <a:ea typeface="+mn-ea"/>
                <a:cs typeface="Arial" panose="020B0604020202020204" pitchFamily="34" charset="0"/>
              </a:rPr>
              <a:t>CrCl</a:t>
            </a:r>
            <a:r>
              <a:rPr lang="en-CA" sz="1400" kern="1200" dirty="0">
                <a:solidFill>
                  <a:prstClr val="black"/>
                </a:solidFill>
                <a:latin typeface="Arial Nova Cond" panose="020B0506020202020204" pitchFamily="34" charset="0"/>
                <a:ea typeface="+mn-ea"/>
                <a:cs typeface="Arial" panose="020B0604020202020204" pitchFamily="34" charset="0"/>
              </a:rPr>
              <a:t> &lt; 30 mL/min</a:t>
            </a:r>
          </a:p>
        </p:txBody>
      </p:sp>
      <p:sp>
        <p:nvSpPr>
          <p:cNvPr id="25" name="TextBox 24">
            <a:extLst>
              <a:ext uri="{FF2B5EF4-FFF2-40B4-BE49-F238E27FC236}">
                <a16:creationId xmlns:a16="http://schemas.microsoft.com/office/drawing/2014/main" id="{60F19736-7E68-4F88-99B2-22D1B8FA3F0D}"/>
              </a:ext>
            </a:extLst>
          </p:cNvPr>
          <p:cNvSpPr txBox="1"/>
          <p:nvPr/>
        </p:nvSpPr>
        <p:spPr>
          <a:xfrm>
            <a:off x="2279807" y="1914767"/>
            <a:ext cx="1740347" cy="307777"/>
          </a:xfrm>
          <a:prstGeom prst="rect">
            <a:avLst/>
          </a:prstGeom>
          <a:noFill/>
          <a:ln w="38100">
            <a:noFill/>
            <a:prstDash val="sysDot"/>
          </a:ln>
        </p:spPr>
        <p:txBody>
          <a:bodyPr wrap="square" lIns="0" tIns="0" rIns="0" bIns="0" rtlCol="0" anchor="ctr">
            <a:noAutofit/>
          </a:bodyPr>
          <a:lstStyle/>
          <a:p>
            <a:pPr hangingPunct="1"/>
            <a:r>
              <a:rPr lang="en-CA" sz="1400" kern="1200" dirty="0" err="1">
                <a:solidFill>
                  <a:prstClr val="black"/>
                </a:solidFill>
                <a:latin typeface="Arial Nova Cond" panose="020B0506020202020204" pitchFamily="34" charset="0"/>
                <a:ea typeface="+mn-ea"/>
                <a:cs typeface="Arial" panose="020B0604020202020204" pitchFamily="34" charset="0"/>
              </a:rPr>
              <a:t>CrCl</a:t>
            </a:r>
            <a:r>
              <a:rPr lang="en-CA" sz="1400" kern="1200" dirty="0">
                <a:solidFill>
                  <a:prstClr val="black"/>
                </a:solidFill>
                <a:latin typeface="Arial Nova Cond" panose="020B0506020202020204" pitchFamily="34" charset="0"/>
                <a:ea typeface="+mn-ea"/>
                <a:cs typeface="Arial" panose="020B0604020202020204" pitchFamily="34" charset="0"/>
              </a:rPr>
              <a:t> &gt; 80 mL/min</a:t>
            </a:r>
          </a:p>
        </p:txBody>
      </p:sp>
      <p:cxnSp>
        <p:nvCxnSpPr>
          <p:cNvPr id="26" name="Straight Connector 25">
            <a:extLst>
              <a:ext uri="{FF2B5EF4-FFF2-40B4-BE49-F238E27FC236}">
                <a16:creationId xmlns:a16="http://schemas.microsoft.com/office/drawing/2014/main" id="{C036E60B-4DD0-4B84-86E7-E658328646E3}"/>
              </a:ext>
            </a:extLst>
          </p:cNvPr>
          <p:cNvCxnSpPr>
            <a:cxnSpLocks/>
          </p:cNvCxnSpPr>
          <p:nvPr/>
        </p:nvCxnSpPr>
        <p:spPr>
          <a:xfrm>
            <a:off x="839416" y="4906751"/>
            <a:ext cx="5101449" cy="0"/>
          </a:xfrm>
          <a:prstGeom prst="line">
            <a:avLst/>
          </a:prstGeom>
          <a:noFill/>
          <a:ln w="25400" cap="flat" cmpd="sng" algn="ctr">
            <a:solidFill>
              <a:srgbClr val="9BBB59">
                <a:lumMod val="50000"/>
              </a:srgbClr>
            </a:solidFill>
            <a:prstDash val="sysDot"/>
            <a:miter lim="800000"/>
          </a:ln>
          <a:effectLst/>
        </p:spPr>
      </p:cxnSp>
      <p:sp>
        <p:nvSpPr>
          <p:cNvPr id="28" name="TextBox 27">
            <a:extLst>
              <a:ext uri="{FF2B5EF4-FFF2-40B4-BE49-F238E27FC236}">
                <a16:creationId xmlns:a16="http://schemas.microsoft.com/office/drawing/2014/main" id="{8ADA175D-6A3D-4659-AA37-DC90D86CD98A}"/>
              </a:ext>
            </a:extLst>
          </p:cNvPr>
          <p:cNvSpPr txBox="1"/>
          <p:nvPr/>
        </p:nvSpPr>
        <p:spPr>
          <a:xfrm>
            <a:off x="1310631" y="2193220"/>
            <a:ext cx="1023480" cy="307777"/>
          </a:xfrm>
          <a:prstGeom prst="rect">
            <a:avLst/>
          </a:prstGeom>
          <a:noFill/>
        </p:spPr>
        <p:txBody>
          <a:bodyPr wrap="square" lIns="0" tIns="0" rIns="0" bIns="0" rtlCol="0" anchor="ctr">
            <a:noAutofit/>
          </a:bodyPr>
          <a:lstStyle/>
          <a:p>
            <a:pPr hangingPunct="1"/>
            <a:r>
              <a:rPr lang="en-CA" sz="1400" kern="1200" dirty="0">
                <a:solidFill>
                  <a:prstClr val="black"/>
                </a:solidFill>
                <a:latin typeface="Arial Nova Cond" panose="020B0506020202020204" pitchFamily="34" charset="0"/>
                <a:ea typeface="+mn-ea"/>
                <a:cs typeface="Arial" panose="020B0604020202020204" pitchFamily="34" charset="0"/>
              </a:rPr>
              <a:t>Mild</a:t>
            </a:r>
          </a:p>
        </p:txBody>
      </p:sp>
      <p:sp>
        <p:nvSpPr>
          <p:cNvPr id="29" name="TextBox 28">
            <a:extLst>
              <a:ext uri="{FF2B5EF4-FFF2-40B4-BE49-F238E27FC236}">
                <a16:creationId xmlns:a16="http://schemas.microsoft.com/office/drawing/2014/main" id="{D3C46D1C-9DD9-41B9-A1DE-2AEFDBB3B903}"/>
              </a:ext>
            </a:extLst>
          </p:cNvPr>
          <p:cNvSpPr txBox="1"/>
          <p:nvPr/>
        </p:nvSpPr>
        <p:spPr>
          <a:xfrm>
            <a:off x="1310631" y="2473682"/>
            <a:ext cx="1023480" cy="307777"/>
          </a:xfrm>
          <a:prstGeom prst="rect">
            <a:avLst/>
          </a:prstGeom>
          <a:noFill/>
        </p:spPr>
        <p:txBody>
          <a:bodyPr wrap="square" lIns="0" tIns="0" rIns="0" bIns="0" rtlCol="0" anchor="ctr">
            <a:noAutofit/>
          </a:bodyPr>
          <a:lstStyle/>
          <a:p>
            <a:pPr hangingPunct="1"/>
            <a:r>
              <a:rPr lang="en-CA" sz="1400" kern="1200" dirty="0">
                <a:solidFill>
                  <a:prstClr val="black"/>
                </a:solidFill>
                <a:latin typeface="Arial Nova Cond" panose="020B0506020202020204" pitchFamily="34" charset="0"/>
                <a:ea typeface="+mn-ea"/>
                <a:cs typeface="Arial" panose="020B0604020202020204" pitchFamily="34" charset="0"/>
              </a:rPr>
              <a:t>Moderate</a:t>
            </a:r>
          </a:p>
        </p:txBody>
      </p:sp>
      <p:sp>
        <p:nvSpPr>
          <p:cNvPr id="30" name="TextBox 29">
            <a:extLst>
              <a:ext uri="{FF2B5EF4-FFF2-40B4-BE49-F238E27FC236}">
                <a16:creationId xmlns:a16="http://schemas.microsoft.com/office/drawing/2014/main" id="{22077C0F-A876-4A4E-BA3F-F73853945B3F}"/>
              </a:ext>
            </a:extLst>
          </p:cNvPr>
          <p:cNvSpPr txBox="1"/>
          <p:nvPr/>
        </p:nvSpPr>
        <p:spPr>
          <a:xfrm>
            <a:off x="1310631" y="2740351"/>
            <a:ext cx="1023480" cy="307777"/>
          </a:xfrm>
          <a:prstGeom prst="rect">
            <a:avLst/>
          </a:prstGeom>
          <a:noFill/>
        </p:spPr>
        <p:txBody>
          <a:bodyPr wrap="square" lIns="0" tIns="0" rIns="0" bIns="0" rtlCol="0" anchor="ctr">
            <a:noAutofit/>
          </a:bodyPr>
          <a:lstStyle/>
          <a:p>
            <a:pPr hangingPunct="1"/>
            <a:r>
              <a:rPr lang="en-CA" sz="1400" kern="1200" dirty="0">
                <a:solidFill>
                  <a:prstClr val="black"/>
                </a:solidFill>
                <a:latin typeface="Arial Nova Cond" panose="020B0506020202020204" pitchFamily="34" charset="0"/>
                <a:ea typeface="+mn-ea"/>
                <a:cs typeface="Arial" panose="020B0604020202020204" pitchFamily="34" charset="0"/>
              </a:rPr>
              <a:t>Severe</a:t>
            </a:r>
          </a:p>
        </p:txBody>
      </p:sp>
      <p:cxnSp>
        <p:nvCxnSpPr>
          <p:cNvPr id="31" name="Straight Connector 30">
            <a:extLst>
              <a:ext uri="{FF2B5EF4-FFF2-40B4-BE49-F238E27FC236}">
                <a16:creationId xmlns:a16="http://schemas.microsoft.com/office/drawing/2014/main" id="{A332BA57-1744-410E-9DFC-F47B8EF6880F}"/>
              </a:ext>
            </a:extLst>
          </p:cNvPr>
          <p:cNvCxnSpPr/>
          <p:nvPr/>
        </p:nvCxnSpPr>
        <p:spPr>
          <a:xfrm>
            <a:off x="1105504" y="2073247"/>
            <a:ext cx="952500" cy="0"/>
          </a:xfrm>
          <a:prstGeom prst="line">
            <a:avLst/>
          </a:prstGeom>
          <a:noFill/>
          <a:ln w="25400" cap="flat" cmpd="sng" algn="ctr">
            <a:solidFill>
              <a:srgbClr val="9BBB59">
                <a:lumMod val="50000"/>
              </a:srgbClr>
            </a:solidFill>
            <a:prstDash val="sysDot"/>
            <a:miter lim="800000"/>
          </a:ln>
          <a:effectLst/>
        </p:spPr>
      </p:cxnSp>
      <p:sp>
        <p:nvSpPr>
          <p:cNvPr id="32" name="Rectangle 31">
            <a:extLst>
              <a:ext uri="{FF2B5EF4-FFF2-40B4-BE49-F238E27FC236}">
                <a16:creationId xmlns:a16="http://schemas.microsoft.com/office/drawing/2014/main" id="{1EFA49AF-BA9A-4006-BB76-AD88FADA675A}"/>
              </a:ext>
            </a:extLst>
          </p:cNvPr>
          <p:cNvSpPr/>
          <p:nvPr/>
        </p:nvSpPr>
        <p:spPr>
          <a:xfrm>
            <a:off x="1105504" y="2270164"/>
            <a:ext cx="155448" cy="153888"/>
          </a:xfrm>
          <a:prstGeom prst="rect">
            <a:avLst/>
          </a:prstGeom>
          <a:solidFill>
            <a:srgbClr val="4F81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sp>
        <p:nvSpPr>
          <p:cNvPr id="33" name="Rectangle 32">
            <a:extLst>
              <a:ext uri="{FF2B5EF4-FFF2-40B4-BE49-F238E27FC236}">
                <a16:creationId xmlns:a16="http://schemas.microsoft.com/office/drawing/2014/main" id="{588193D6-F741-4929-83FB-F3C1DBFF6590}"/>
              </a:ext>
            </a:extLst>
          </p:cNvPr>
          <p:cNvSpPr/>
          <p:nvPr/>
        </p:nvSpPr>
        <p:spPr>
          <a:xfrm>
            <a:off x="1105504" y="2823645"/>
            <a:ext cx="155448" cy="153888"/>
          </a:xfrm>
          <a:prstGeom prst="rect">
            <a:avLst/>
          </a:prstGeom>
          <a:solidFill>
            <a:srgbClr val="AC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sp>
        <p:nvSpPr>
          <p:cNvPr id="34" name="Rectangle 33">
            <a:extLst>
              <a:ext uri="{FF2B5EF4-FFF2-40B4-BE49-F238E27FC236}">
                <a16:creationId xmlns:a16="http://schemas.microsoft.com/office/drawing/2014/main" id="{756F2160-EC08-49A7-B4E0-B0A02227B1E5}"/>
              </a:ext>
            </a:extLst>
          </p:cNvPr>
          <p:cNvSpPr/>
          <p:nvPr/>
        </p:nvSpPr>
        <p:spPr>
          <a:xfrm>
            <a:off x="1105504" y="2550626"/>
            <a:ext cx="155448" cy="153888"/>
          </a:xfrm>
          <a:prstGeom prst="rect">
            <a:avLst/>
          </a:prstGeom>
          <a:solidFill>
            <a:srgbClr val="C050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cxnSp>
        <p:nvCxnSpPr>
          <p:cNvPr id="35" name="Straight Connector 34">
            <a:extLst>
              <a:ext uri="{FF2B5EF4-FFF2-40B4-BE49-F238E27FC236}">
                <a16:creationId xmlns:a16="http://schemas.microsoft.com/office/drawing/2014/main" id="{81A62C88-F6FA-4D04-9F56-0BA12E8CD39B}"/>
              </a:ext>
            </a:extLst>
          </p:cNvPr>
          <p:cNvCxnSpPr/>
          <p:nvPr/>
        </p:nvCxnSpPr>
        <p:spPr>
          <a:xfrm>
            <a:off x="1105504" y="2480032"/>
            <a:ext cx="2667000" cy="0"/>
          </a:xfrm>
          <a:prstGeom prst="line">
            <a:avLst/>
          </a:prstGeom>
          <a:noFill/>
          <a:ln w="6350" cap="flat" cmpd="sng" algn="ctr">
            <a:solidFill>
              <a:srgbClr val="9BBB59"/>
            </a:solidFill>
            <a:prstDash val="solid"/>
            <a:miter lim="800000"/>
          </a:ln>
          <a:effectLst/>
        </p:spPr>
      </p:cxnSp>
      <p:cxnSp>
        <p:nvCxnSpPr>
          <p:cNvPr id="36" name="Straight Connector 35">
            <a:extLst>
              <a:ext uri="{FF2B5EF4-FFF2-40B4-BE49-F238E27FC236}">
                <a16:creationId xmlns:a16="http://schemas.microsoft.com/office/drawing/2014/main" id="{FDCFFE83-6C09-4480-9940-75F1458BDBFE}"/>
              </a:ext>
            </a:extLst>
          </p:cNvPr>
          <p:cNvCxnSpPr/>
          <p:nvPr/>
        </p:nvCxnSpPr>
        <p:spPr>
          <a:xfrm>
            <a:off x="1105504" y="2761330"/>
            <a:ext cx="2667000" cy="0"/>
          </a:xfrm>
          <a:prstGeom prst="line">
            <a:avLst/>
          </a:prstGeom>
          <a:noFill/>
          <a:ln w="6350" cap="flat" cmpd="sng" algn="ctr">
            <a:solidFill>
              <a:srgbClr val="9BBB59"/>
            </a:solidFill>
            <a:prstDash val="solid"/>
            <a:miter lim="800000"/>
          </a:ln>
          <a:effectLst/>
        </p:spPr>
      </p:cxnSp>
      <p:cxnSp>
        <p:nvCxnSpPr>
          <p:cNvPr id="37" name="Straight Connector 36">
            <a:extLst>
              <a:ext uri="{FF2B5EF4-FFF2-40B4-BE49-F238E27FC236}">
                <a16:creationId xmlns:a16="http://schemas.microsoft.com/office/drawing/2014/main" id="{98FA0AAA-6A18-4B10-8D78-0510CB318056}"/>
              </a:ext>
            </a:extLst>
          </p:cNvPr>
          <p:cNvCxnSpPr/>
          <p:nvPr/>
        </p:nvCxnSpPr>
        <p:spPr>
          <a:xfrm>
            <a:off x="1105504" y="2199570"/>
            <a:ext cx="2667000" cy="0"/>
          </a:xfrm>
          <a:prstGeom prst="line">
            <a:avLst/>
          </a:prstGeom>
          <a:noFill/>
          <a:ln w="6350" cap="flat" cmpd="sng" algn="ctr">
            <a:solidFill>
              <a:srgbClr val="9BBB59"/>
            </a:solidFill>
            <a:prstDash val="solid"/>
            <a:miter lim="800000"/>
          </a:ln>
          <a:effectLst/>
        </p:spPr>
      </p:cxnSp>
      <p:sp>
        <p:nvSpPr>
          <p:cNvPr id="38" name="TextBox 37">
            <a:extLst>
              <a:ext uri="{FF2B5EF4-FFF2-40B4-BE49-F238E27FC236}">
                <a16:creationId xmlns:a16="http://schemas.microsoft.com/office/drawing/2014/main" id="{F71FD426-3A1E-49A6-9811-2ADB028A77AA}"/>
              </a:ext>
            </a:extLst>
          </p:cNvPr>
          <p:cNvSpPr txBox="1"/>
          <p:nvPr/>
        </p:nvSpPr>
        <p:spPr>
          <a:xfrm>
            <a:off x="193208" y="5949280"/>
            <a:ext cx="5938644" cy="398322"/>
          </a:xfrm>
          <a:prstGeom prst="rect">
            <a:avLst/>
          </a:prstGeom>
          <a:noFill/>
        </p:spPr>
        <p:txBody>
          <a:bodyPr wrap="square" lIns="0" tIns="0" rIns="0" b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lumMod val="50000"/>
                  </a:prstClr>
                </a:solidFill>
                <a:effectLst/>
                <a:uLnTx/>
                <a:uFillTx/>
                <a:latin typeface="Arial Nova Cond" panose="020B0506020202020204" pitchFamily="34" charset="0"/>
                <a:ea typeface="+mj-ea"/>
                <a:cs typeface="+mj-cs"/>
                <a:sym typeface="Calibri"/>
              </a:rPr>
              <a:t>Pradaxa package insert, </a:t>
            </a:r>
            <a:r>
              <a:rPr kumimoji="0" lang="fr-FR" sz="1050" b="0" i="0" u="none" strike="noStrike" kern="1200" cap="none" spc="0" normalizeH="0" baseline="0" noProof="0" dirty="0" err="1">
                <a:ln>
                  <a:noFill/>
                </a:ln>
                <a:solidFill>
                  <a:prstClr val="white">
                    <a:lumMod val="50000"/>
                  </a:prstClr>
                </a:solidFill>
                <a:effectLst/>
                <a:uLnTx/>
                <a:uFillTx/>
                <a:latin typeface="Arial Nova Cond" panose="020B0506020202020204" pitchFamily="34" charset="0"/>
                <a:ea typeface="+mj-ea"/>
                <a:cs typeface="+mj-cs"/>
                <a:sym typeface="Calibri"/>
              </a:rPr>
              <a:t>Boehringer</a:t>
            </a:r>
            <a:r>
              <a:rPr kumimoji="0" lang="fr-FR" sz="1050" b="0" i="0" u="none" strike="noStrike" kern="1200" cap="none" spc="0" normalizeH="0" baseline="0" noProof="0" dirty="0">
                <a:ln>
                  <a:noFill/>
                </a:ln>
                <a:solidFill>
                  <a:prstClr val="white">
                    <a:lumMod val="50000"/>
                  </a:prstClr>
                </a:solidFill>
                <a:effectLst/>
                <a:uLnTx/>
                <a:uFillTx/>
                <a:latin typeface="Arial Nova Cond" panose="020B0506020202020204" pitchFamily="34" charset="0"/>
                <a:ea typeface="+mj-ea"/>
                <a:cs typeface="+mj-cs"/>
                <a:sym typeface="Calibri"/>
              </a:rPr>
              <a:t> </a:t>
            </a:r>
            <a:r>
              <a:rPr kumimoji="0" lang="fr-FR" sz="1050" b="0" i="0" u="none" strike="noStrike" kern="1200" cap="none" spc="0" normalizeH="0" baseline="0" noProof="0" dirty="0" err="1">
                <a:ln>
                  <a:noFill/>
                </a:ln>
                <a:solidFill>
                  <a:prstClr val="white">
                    <a:lumMod val="50000"/>
                  </a:prstClr>
                </a:solidFill>
                <a:effectLst/>
                <a:uLnTx/>
                <a:uFillTx/>
                <a:latin typeface="Arial Nova Cond" panose="020B0506020202020204" pitchFamily="34" charset="0"/>
                <a:ea typeface="+mj-ea"/>
                <a:cs typeface="+mj-cs"/>
                <a:sym typeface="Calibri"/>
              </a:rPr>
              <a:t>Ingelheim</a:t>
            </a:r>
            <a:r>
              <a:rPr kumimoji="0" lang="fr-FR" sz="1050" b="0" i="0" u="none" strike="noStrike" kern="1200" cap="none" spc="0" normalizeH="0" baseline="0" noProof="0" dirty="0">
                <a:ln>
                  <a:noFill/>
                </a:ln>
                <a:solidFill>
                  <a:prstClr val="white">
                    <a:lumMod val="50000"/>
                  </a:prstClr>
                </a:solidFill>
                <a:effectLst/>
                <a:uLnTx/>
                <a:uFillTx/>
                <a:latin typeface="Arial Nova Cond" panose="020B0506020202020204" pitchFamily="34" charset="0"/>
                <a:ea typeface="+mj-ea"/>
                <a:cs typeface="+mj-cs"/>
                <a:sym typeface="Calibri"/>
              </a:rPr>
              <a:t> Pharmaceuticals Inc.   Xarelto package insert, Janssen Pharmaceuticals Inc.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err="1">
                <a:ln>
                  <a:noFill/>
                </a:ln>
                <a:solidFill>
                  <a:prstClr val="white">
                    <a:lumMod val="50000"/>
                  </a:prstClr>
                </a:solidFill>
                <a:effectLst/>
                <a:uLnTx/>
                <a:uFillTx/>
                <a:latin typeface="Arial Nova Cond" panose="020B0506020202020204" pitchFamily="34" charset="0"/>
                <a:ea typeface="+mj-ea"/>
                <a:cs typeface="+mj-cs"/>
                <a:sym typeface="Calibri"/>
              </a:rPr>
              <a:t>Eliquis</a:t>
            </a:r>
            <a:r>
              <a:rPr kumimoji="0" lang="fr-FR" sz="1050" b="0" i="0" u="none" strike="noStrike" kern="1200" cap="none" spc="0" normalizeH="0" baseline="0" noProof="0" dirty="0">
                <a:ln>
                  <a:noFill/>
                </a:ln>
                <a:solidFill>
                  <a:prstClr val="white">
                    <a:lumMod val="50000"/>
                  </a:prstClr>
                </a:solidFill>
                <a:effectLst/>
                <a:uLnTx/>
                <a:uFillTx/>
                <a:latin typeface="Arial Nova Cond" panose="020B0506020202020204" pitchFamily="34" charset="0"/>
                <a:ea typeface="+mj-ea"/>
                <a:cs typeface="+mj-cs"/>
                <a:sym typeface="Calibri"/>
              </a:rPr>
              <a:t> package insert, BMS/Pfizer.   Lixiana package insert, </a:t>
            </a:r>
            <a:r>
              <a:rPr kumimoji="0" lang="fr-FR" sz="1050" b="0" i="0" u="none" strike="noStrike" kern="1200" cap="none" spc="0" normalizeH="0" baseline="0" noProof="0" dirty="0" err="1">
                <a:ln>
                  <a:noFill/>
                </a:ln>
                <a:solidFill>
                  <a:prstClr val="white">
                    <a:lumMod val="50000"/>
                  </a:prstClr>
                </a:solidFill>
                <a:effectLst/>
                <a:uLnTx/>
                <a:uFillTx/>
                <a:latin typeface="Arial Nova Cond" panose="020B0506020202020204" pitchFamily="34" charset="0"/>
                <a:ea typeface="+mj-ea"/>
                <a:cs typeface="+mj-cs"/>
                <a:sym typeface="Calibri"/>
              </a:rPr>
              <a:t>Daiichi</a:t>
            </a:r>
            <a:r>
              <a:rPr kumimoji="0" lang="fr-FR" sz="1050" b="0" i="0" u="none" strike="noStrike" kern="1200" cap="none" spc="0" normalizeH="0" baseline="0" noProof="0" dirty="0">
                <a:ln>
                  <a:noFill/>
                </a:ln>
                <a:solidFill>
                  <a:prstClr val="white">
                    <a:lumMod val="50000"/>
                  </a:prstClr>
                </a:solidFill>
                <a:effectLst/>
                <a:uLnTx/>
                <a:uFillTx/>
                <a:latin typeface="Arial Nova Cond" panose="020B0506020202020204" pitchFamily="34" charset="0"/>
                <a:ea typeface="+mj-ea"/>
                <a:cs typeface="+mj-cs"/>
                <a:sym typeface="Calibri"/>
              </a:rPr>
              <a:t> </a:t>
            </a:r>
            <a:r>
              <a:rPr kumimoji="0" lang="fr-FR" sz="1050" b="0" i="0" u="none" strike="noStrike" kern="1200" cap="none" spc="0" normalizeH="0" baseline="0" noProof="0" dirty="0" err="1">
                <a:ln>
                  <a:noFill/>
                </a:ln>
                <a:solidFill>
                  <a:prstClr val="white">
                    <a:lumMod val="50000"/>
                  </a:prstClr>
                </a:solidFill>
                <a:effectLst/>
                <a:uLnTx/>
                <a:uFillTx/>
                <a:latin typeface="Arial Nova Cond" panose="020B0506020202020204" pitchFamily="34" charset="0"/>
                <a:ea typeface="+mj-ea"/>
                <a:cs typeface="+mj-cs"/>
                <a:sym typeface="Calibri"/>
              </a:rPr>
              <a:t>Sankyo</a:t>
            </a:r>
            <a:r>
              <a:rPr kumimoji="0" lang="fr-FR" sz="1050" b="0" i="0" u="none" strike="noStrike" kern="1200" cap="none" spc="0" normalizeH="0" baseline="0" noProof="0" dirty="0">
                <a:ln>
                  <a:noFill/>
                </a:ln>
                <a:solidFill>
                  <a:prstClr val="white">
                    <a:lumMod val="50000"/>
                  </a:prstClr>
                </a:solidFill>
                <a:effectLst/>
                <a:uLnTx/>
                <a:uFillTx/>
                <a:latin typeface="Arial Nova Cond" panose="020B0506020202020204" pitchFamily="34" charset="0"/>
                <a:ea typeface="+mj-ea"/>
                <a:cs typeface="+mj-cs"/>
                <a:sym typeface="Calibri"/>
              </a:rPr>
              <a:t> Inc.</a:t>
            </a:r>
          </a:p>
        </p:txBody>
      </p:sp>
    </p:spTree>
    <p:extLst>
      <p:ext uri="{BB962C8B-B14F-4D97-AF65-F5344CB8AC3E}">
        <p14:creationId xmlns:p14="http://schemas.microsoft.com/office/powerpoint/2010/main" val="254665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AEC1B-90AF-4A3B-A343-7D82A20B51EB}"/>
              </a:ext>
            </a:extLst>
          </p:cNvPr>
          <p:cNvSpPr>
            <a:spLocks noGrp="1"/>
          </p:cNvSpPr>
          <p:nvPr>
            <p:ph type="title"/>
          </p:nvPr>
        </p:nvSpPr>
        <p:spPr/>
        <p:txBody>
          <a:bodyPr/>
          <a:lstStyle/>
          <a:p>
            <a:r>
              <a:rPr lang="en-US" dirty="0">
                <a:solidFill>
                  <a:srgbClr val="6FAAAF"/>
                </a:solidFill>
              </a:rPr>
              <a:t>AF and CKD – </a:t>
            </a:r>
            <a:r>
              <a:rPr lang="en-US" dirty="0" err="1">
                <a:solidFill>
                  <a:srgbClr val="6FAAAF"/>
                </a:solidFill>
              </a:rPr>
              <a:t>CrCl</a:t>
            </a:r>
            <a:r>
              <a:rPr lang="en-US" dirty="0">
                <a:solidFill>
                  <a:srgbClr val="6FAAAF"/>
                </a:solidFill>
              </a:rPr>
              <a:t> for dose adjustment</a:t>
            </a:r>
          </a:p>
        </p:txBody>
      </p:sp>
      <p:graphicFrame>
        <p:nvGraphicFramePr>
          <p:cNvPr id="21" name="Chart 20">
            <a:extLst>
              <a:ext uri="{FF2B5EF4-FFF2-40B4-BE49-F238E27FC236}">
                <a16:creationId xmlns:a16="http://schemas.microsoft.com/office/drawing/2014/main" id="{BB26B2BC-B3F9-4E65-A76F-9252E4E2D39B}"/>
              </a:ext>
            </a:extLst>
          </p:cNvPr>
          <p:cNvGraphicFramePr/>
          <p:nvPr>
            <p:extLst>
              <p:ext uri="{D42A27DB-BD31-4B8C-83A1-F6EECF244321}">
                <p14:modId xmlns:p14="http://schemas.microsoft.com/office/powerpoint/2010/main" val="3225641127"/>
              </p:ext>
            </p:extLst>
          </p:nvPr>
        </p:nvGraphicFramePr>
        <p:xfrm>
          <a:off x="193208" y="1628800"/>
          <a:ext cx="5830784" cy="4199879"/>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DE3FF745-3653-47C0-BCC5-851B8D1F82CA}"/>
              </a:ext>
            </a:extLst>
          </p:cNvPr>
          <p:cNvSpPr txBox="1"/>
          <p:nvPr/>
        </p:nvSpPr>
        <p:spPr>
          <a:xfrm>
            <a:off x="2279807" y="2193220"/>
            <a:ext cx="1740347" cy="30777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err="1">
                <a:ln>
                  <a:noFill/>
                </a:ln>
                <a:solidFill>
                  <a:prstClr val="black"/>
                </a:solidFill>
                <a:effectLst/>
                <a:uLnTx/>
                <a:uFillTx/>
                <a:latin typeface="Arial Nova Cond" panose="020B0506020202020204" pitchFamily="34" charset="0"/>
                <a:ea typeface="+mj-ea"/>
                <a:cs typeface="Arial" panose="020B0604020202020204" pitchFamily="34" charset="0"/>
                <a:sym typeface="Calibri"/>
              </a:rPr>
              <a:t>CrCl</a:t>
            </a:r>
            <a:r>
              <a:rPr kumimoji="0" lang="en-CA" sz="1400" b="0" i="0" u="none" strike="noStrike" kern="1200" cap="none" spc="0" normalizeH="0" baseline="0" noProof="0" dirty="0">
                <a:ln>
                  <a:noFill/>
                </a:ln>
                <a:solidFill>
                  <a:prstClr val="black"/>
                </a:solidFill>
                <a:effectLst/>
                <a:uLnTx/>
                <a:uFillTx/>
                <a:latin typeface="Arial Nova Cond" panose="020B0506020202020204" pitchFamily="34" charset="0"/>
                <a:ea typeface="+mj-ea"/>
                <a:cs typeface="Arial" panose="020B0604020202020204" pitchFamily="34" charset="0"/>
                <a:sym typeface="Calibri"/>
              </a:rPr>
              <a:t> 50-80 mL/min</a:t>
            </a:r>
          </a:p>
        </p:txBody>
      </p:sp>
      <p:sp>
        <p:nvSpPr>
          <p:cNvPr id="23" name="TextBox 22">
            <a:extLst>
              <a:ext uri="{FF2B5EF4-FFF2-40B4-BE49-F238E27FC236}">
                <a16:creationId xmlns:a16="http://schemas.microsoft.com/office/drawing/2014/main" id="{8C60634B-4B80-4147-BCF7-7DDCD38A5126}"/>
              </a:ext>
            </a:extLst>
          </p:cNvPr>
          <p:cNvSpPr txBox="1"/>
          <p:nvPr/>
        </p:nvSpPr>
        <p:spPr>
          <a:xfrm>
            <a:off x="2279807" y="2473682"/>
            <a:ext cx="1740347" cy="30777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err="1">
                <a:ln>
                  <a:noFill/>
                </a:ln>
                <a:solidFill>
                  <a:prstClr val="black"/>
                </a:solidFill>
                <a:effectLst/>
                <a:uLnTx/>
                <a:uFillTx/>
                <a:latin typeface="Arial Nova Cond" panose="020B0506020202020204" pitchFamily="34" charset="0"/>
                <a:ea typeface="+mj-ea"/>
                <a:cs typeface="Arial" panose="020B0604020202020204" pitchFamily="34" charset="0"/>
                <a:sym typeface="Calibri"/>
              </a:rPr>
              <a:t>CrCl</a:t>
            </a:r>
            <a:r>
              <a:rPr kumimoji="0" lang="en-CA" sz="1400" b="0" i="0" u="none" strike="noStrike" kern="1200" cap="none" spc="0" normalizeH="0" baseline="0" noProof="0" dirty="0">
                <a:ln>
                  <a:noFill/>
                </a:ln>
                <a:solidFill>
                  <a:prstClr val="black"/>
                </a:solidFill>
                <a:effectLst/>
                <a:uLnTx/>
                <a:uFillTx/>
                <a:latin typeface="Arial Nova Cond" panose="020B0506020202020204" pitchFamily="34" charset="0"/>
                <a:ea typeface="+mj-ea"/>
                <a:cs typeface="Arial" panose="020B0604020202020204" pitchFamily="34" charset="0"/>
                <a:sym typeface="Calibri"/>
              </a:rPr>
              <a:t> 30-50 mL/min</a:t>
            </a:r>
          </a:p>
        </p:txBody>
      </p:sp>
      <p:sp>
        <p:nvSpPr>
          <p:cNvPr id="24" name="TextBox 23">
            <a:extLst>
              <a:ext uri="{FF2B5EF4-FFF2-40B4-BE49-F238E27FC236}">
                <a16:creationId xmlns:a16="http://schemas.microsoft.com/office/drawing/2014/main" id="{EDAD96D6-458C-4858-ABAF-A0916E583B89}"/>
              </a:ext>
            </a:extLst>
          </p:cNvPr>
          <p:cNvSpPr txBox="1"/>
          <p:nvPr/>
        </p:nvSpPr>
        <p:spPr>
          <a:xfrm>
            <a:off x="2279807" y="2740351"/>
            <a:ext cx="1740347" cy="30777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err="1">
                <a:ln>
                  <a:noFill/>
                </a:ln>
                <a:solidFill>
                  <a:prstClr val="black"/>
                </a:solidFill>
                <a:effectLst/>
                <a:uLnTx/>
                <a:uFillTx/>
                <a:latin typeface="Arial Nova Cond" panose="020B0506020202020204" pitchFamily="34" charset="0"/>
                <a:ea typeface="+mj-ea"/>
                <a:cs typeface="Arial" panose="020B0604020202020204" pitchFamily="34" charset="0"/>
                <a:sym typeface="Calibri"/>
              </a:rPr>
              <a:t>CrCl</a:t>
            </a:r>
            <a:r>
              <a:rPr kumimoji="0" lang="en-CA" sz="1400" b="0" i="0" u="none" strike="noStrike" kern="1200" cap="none" spc="0" normalizeH="0" baseline="0" noProof="0" dirty="0">
                <a:ln>
                  <a:noFill/>
                </a:ln>
                <a:solidFill>
                  <a:prstClr val="black"/>
                </a:solidFill>
                <a:effectLst/>
                <a:uLnTx/>
                <a:uFillTx/>
                <a:latin typeface="Arial Nova Cond" panose="020B0506020202020204" pitchFamily="34" charset="0"/>
                <a:ea typeface="+mj-ea"/>
                <a:cs typeface="Arial" panose="020B0604020202020204" pitchFamily="34" charset="0"/>
                <a:sym typeface="Calibri"/>
              </a:rPr>
              <a:t> &lt; 30 mL/min</a:t>
            </a:r>
          </a:p>
        </p:txBody>
      </p:sp>
      <p:sp>
        <p:nvSpPr>
          <p:cNvPr id="25" name="TextBox 24">
            <a:extLst>
              <a:ext uri="{FF2B5EF4-FFF2-40B4-BE49-F238E27FC236}">
                <a16:creationId xmlns:a16="http://schemas.microsoft.com/office/drawing/2014/main" id="{60F19736-7E68-4F88-99B2-22D1B8FA3F0D}"/>
              </a:ext>
            </a:extLst>
          </p:cNvPr>
          <p:cNvSpPr txBox="1"/>
          <p:nvPr/>
        </p:nvSpPr>
        <p:spPr>
          <a:xfrm>
            <a:off x="2279807" y="1914767"/>
            <a:ext cx="1740347" cy="307777"/>
          </a:xfrm>
          <a:prstGeom prst="rect">
            <a:avLst/>
          </a:prstGeom>
          <a:noFill/>
          <a:ln w="38100">
            <a:noFill/>
            <a:prstDash val="sysDot"/>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err="1">
                <a:ln>
                  <a:noFill/>
                </a:ln>
                <a:solidFill>
                  <a:prstClr val="black"/>
                </a:solidFill>
                <a:effectLst/>
                <a:uLnTx/>
                <a:uFillTx/>
                <a:latin typeface="Arial Nova Cond" panose="020B0506020202020204" pitchFamily="34" charset="0"/>
                <a:ea typeface="+mj-ea"/>
                <a:cs typeface="Arial" panose="020B0604020202020204" pitchFamily="34" charset="0"/>
                <a:sym typeface="Calibri"/>
              </a:rPr>
              <a:t>CrCl</a:t>
            </a:r>
            <a:r>
              <a:rPr kumimoji="0" lang="en-CA" sz="1400" b="0" i="0" u="none" strike="noStrike" kern="1200" cap="none" spc="0" normalizeH="0" baseline="0" noProof="0" dirty="0">
                <a:ln>
                  <a:noFill/>
                </a:ln>
                <a:solidFill>
                  <a:prstClr val="black"/>
                </a:solidFill>
                <a:effectLst/>
                <a:uLnTx/>
                <a:uFillTx/>
                <a:latin typeface="Arial Nova Cond" panose="020B0506020202020204" pitchFamily="34" charset="0"/>
                <a:ea typeface="+mj-ea"/>
                <a:cs typeface="Arial" panose="020B0604020202020204" pitchFamily="34" charset="0"/>
                <a:sym typeface="Calibri"/>
              </a:rPr>
              <a:t> &gt; 80 mL/min</a:t>
            </a:r>
          </a:p>
        </p:txBody>
      </p:sp>
      <p:cxnSp>
        <p:nvCxnSpPr>
          <p:cNvPr id="26" name="Straight Connector 25">
            <a:extLst>
              <a:ext uri="{FF2B5EF4-FFF2-40B4-BE49-F238E27FC236}">
                <a16:creationId xmlns:a16="http://schemas.microsoft.com/office/drawing/2014/main" id="{C036E60B-4DD0-4B84-86E7-E658328646E3}"/>
              </a:ext>
            </a:extLst>
          </p:cNvPr>
          <p:cNvCxnSpPr>
            <a:cxnSpLocks/>
          </p:cNvCxnSpPr>
          <p:nvPr/>
        </p:nvCxnSpPr>
        <p:spPr>
          <a:xfrm flipV="1">
            <a:off x="839416" y="4906751"/>
            <a:ext cx="5101449" cy="3213"/>
          </a:xfrm>
          <a:prstGeom prst="line">
            <a:avLst/>
          </a:prstGeom>
          <a:noFill/>
          <a:ln w="25400" cap="flat" cmpd="sng" algn="ctr">
            <a:solidFill>
              <a:srgbClr val="9BBB59">
                <a:lumMod val="50000"/>
              </a:srgbClr>
            </a:solidFill>
            <a:prstDash val="sysDot"/>
            <a:miter lim="800000"/>
          </a:ln>
          <a:effectLst/>
        </p:spPr>
      </p:cxnSp>
      <p:sp>
        <p:nvSpPr>
          <p:cNvPr id="27" name="TextBox 26">
            <a:extLst>
              <a:ext uri="{FF2B5EF4-FFF2-40B4-BE49-F238E27FC236}">
                <a16:creationId xmlns:a16="http://schemas.microsoft.com/office/drawing/2014/main" id="{49DFD671-67C1-404F-9FF2-42D655AC33E5}"/>
              </a:ext>
            </a:extLst>
          </p:cNvPr>
          <p:cNvSpPr txBox="1"/>
          <p:nvPr/>
        </p:nvSpPr>
        <p:spPr>
          <a:xfrm>
            <a:off x="193208" y="5949280"/>
            <a:ext cx="5938644" cy="398322"/>
          </a:xfrm>
          <a:prstGeom prst="rect">
            <a:avLst/>
          </a:prstGeom>
          <a:noFill/>
        </p:spPr>
        <p:txBody>
          <a:bodyPr wrap="square" lIns="0" tIns="0" rIns="0" b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lumMod val="50000"/>
                  </a:prstClr>
                </a:solidFill>
                <a:effectLst/>
                <a:uLnTx/>
                <a:uFillTx/>
                <a:latin typeface="Arial Nova Cond" panose="020B0506020202020204" pitchFamily="34" charset="0"/>
                <a:ea typeface="+mj-ea"/>
                <a:cs typeface="+mj-cs"/>
                <a:sym typeface="Calibri"/>
              </a:rPr>
              <a:t>Pradaxa package insert, </a:t>
            </a:r>
            <a:r>
              <a:rPr kumimoji="0" lang="fr-FR" sz="1050" b="0" i="0" u="none" strike="noStrike" kern="1200" cap="none" spc="0" normalizeH="0" baseline="0" noProof="0" dirty="0" err="1">
                <a:ln>
                  <a:noFill/>
                </a:ln>
                <a:solidFill>
                  <a:prstClr val="white">
                    <a:lumMod val="50000"/>
                  </a:prstClr>
                </a:solidFill>
                <a:effectLst/>
                <a:uLnTx/>
                <a:uFillTx/>
                <a:latin typeface="Arial Nova Cond" panose="020B0506020202020204" pitchFamily="34" charset="0"/>
                <a:ea typeface="+mj-ea"/>
                <a:cs typeface="+mj-cs"/>
                <a:sym typeface="Calibri"/>
              </a:rPr>
              <a:t>Boehringer</a:t>
            </a:r>
            <a:r>
              <a:rPr kumimoji="0" lang="fr-FR" sz="1050" b="0" i="0" u="none" strike="noStrike" kern="1200" cap="none" spc="0" normalizeH="0" baseline="0" noProof="0" dirty="0">
                <a:ln>
                  <a:noFill/>
                </a:ln>
                <a:solidFill>
                  <a:prstClr val="white">
                    <a:lumMod val="50000"/>
                  </a:prstClr>
                </a:solidFill>
                <a:effectLst/>
                <a:uLnTx/>
                <a:uFillTx/>
                <a:latin typeface="Arial Nova Cond" panose="020B0506020202020204" pitchFamily="34" charset="0"/>
                <a:ea typeface="+mj-ea"/>
                <a:cs typeface="+mj-cs"/>
                <a:sym typeface="Calibri"/>
              </a:rPr>
              <a:t> </a:t>
            </a:r>
            <a:r>
              <a:rPr kumimoji="0" lang="fr-FR" sz="1050" b="0" i="0" u="none" strike="noStrike" kern="1200" cap="none" spc="0" normalizeH="0" baseline="0" noProof="0" dirty="0" err="1">
                <a:ln>
                  <a:noFill/>
                </a:ln>
                <a:solidFill>
                  <a:prstClr val="white">
                    <a:lumMod val="50000"/>
                  </a:prstClr>
                </a:solidFill>
                <a:effectLst/>
                <a:uLnTx/>
                <a:uFillTx/>
                <a:latin typeface="Arial Nova Cond" panose="020B0506020202020204" pitchFamily="34" charset="0"/>
                <a:ea typeface="+mj-ea"/>
                <a:cs typeface="+mj-cs"/>
                <a:sym typeface="Calibri"/>
              </a:rPr>
              <a:t>Ingelheim</a:t>
            </a:r>
            <a:r>
              <a:rPr kumimoji="0" lang="fr-FR" sz="1050" b="0" i="0" u="none" strike="noStrike" kern="1200" cap="none" spc="0" normalizeH="0" baseline="0" noProof="0" dirty="0">
                <a:ln>
                  <a:noFill/>
                </a:ln>
                <a:solidFill>
                  <a:prstClr val="white">
                    <a:lumMod val="50000"/>
                  </a:prstClr>
                </a:solidFill>
                <a:effectLst/>
                <a:uLnTx/>
                <a:uFillTx/>
                <a:latin typeface="Arial Nova Cond" panose="020B0506020202020204" pitchFamily="34" charset="0"/>
                <a:ea typeface="+mj-ea"/>
                <a:cs typeface="+mj-cs"/>
                <a:sym typeface="Calibri"/>
              </a:rPr>
              <a:t> Pharmaceuticals Inc.   Xarelto package insert, Janssen Pharmaceuticals Inc.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err="1">
                <a:ln>
                  <a:noFill/>
                </a:ln>
                <a:solidFill>
                  <a:prstClr val="white">
                    <a:lumMod val="50000"/>
                  </a:prstClr>
                </a:solidFill>
                <a:effectLst/>
                <a:uLnTx/>
                <a:uFillTx/>
                <a:latin typeface="Arial Nova Cond" panose="020B0506020202020204" pitchFamily="34" charset="0"/>
                <a:ea typeface="+mj-ea"/>
                <a:cs typeface="+mj-cs"/>
                <a:sym typeface="Calibri"/>
              </a:rPr>
              <a:t>Eliquis</a:t>
            </a:r>
            <a:r>
              <a:rPr kumimoji="0" lang="fr-FR" sz="1050" b="0" i="0" u="none" strike="noStrike" kern="1200" cap="none" spc="0" normalizeH="0" baseline="0" noProof="0" dirty="0">
                <a:ln>
                  <a:noFill/>
                </a:ln>
                <a:solidFill>
                  <a:prstClr val="white">
                    <a:lumMod val="50000"/>
                  </a:prstClr>
                </a:solidFill>
                <a:effectLst/>
                <a:uLnTx/>
                <a:uFillTx/>
                <a:latin typeface="Arial Nova Cond" panose="020B0506020202020204" pitchFamily="34" charset="0"/>
                <a:ea typeface="+mj-ea"/>
                <a:cs typeface="+mj-cs"/>
                <a:sym typeface="Calibri"/>
              </a:rPr>
              <a:t> package insert, BMS/Pfizer.   Lixiana package insert, </a:t>
            </a:r>
            <a:r>
              <a:rPr kumimoji="0" lang="fr-FR" sz="1050" b="0" i="0" u="none" strike="noStrike" kern="1200" cap="none" spc="0" normalizeH="0" baseline="0" noProof="0" dirty="0" err="1">
                <a:ln>
                  <a:noFill/>
                </a:ln>
                <a:solidFill>
                  <a:prstClr val="white">
                    <a:lumMod val="50000"/>
                  </a:prstClr>
                </a:solidFill>
                <a:effectLst/>
                <a:uLnTx/>
                <a:uFillTx/>
                <a:latin typeface="Arial Nova Cond" panose="020B0506020202020204" pitchFamily="34" charset="0"/>
                <a:ea typeface="+mj-ea"/>
                <a:cs typeface="+mj-cs"/>
                <a:sym typeface="Calibri"/>
              </a:rPr>
              <a:t>Daiichi</a:t>
            </a:r>
            <a:r>
              <a:rPr kumimoji="0" lang="fr-FR" sz="1050" b="0" i="0" u="none" strike="noStrike" kern="1200" cap="none" spc="0" normalizeH="0" baseline="0" noProof="0" dirty="0">
                <a:ln>
                  <a:noFill/>
                </a:ln>
                <a:solidFill>
                  <a:prstClr val="white">
                    <a:lumMod val="50000"/>
                  </a:prstClr>
                </a:solidFill>
                <a:effectLst/>
                <a:uLnTx/>
                <a:uFillTx/>
                <a:latin typeface="Arial Nova Cond" panose="020B0506020202020204" pitchFamily="34" charset="0"/>
                <a:ea typeface="+mj-ea"/>
                <a:cs typeface="+mj-cs"/>
                <a:sym typeface="Calibri"/>
              </a:rPr>
              <a:t> </a:t>
            </a:r>
            <a:r>
              <a:rPr kumimoji="0" lang="fr-FR" sz="1050" b="0" i="0" u="none" strike="noStrike" kern="1200" cap="none" spc="0" normalizeH="0" baseline="0" noProof="0" dirty="0" err="1">
                <a:ln>
                  <a:noFill/>
                </a:ln>
                <a:solidFill>
                  <a:prstClr val="white">
                    <a:lumMod val="50000"/>
                  </a:prstClr>
                </a:solidFill>
                <a:effectLst/>
                <a:uLnTx/>
                <a:uFillTx/>
                <a:latin typeface="Arial Nova Cond" panose="020B0506020202020204" pitchFamily="34" charset="0"/>
                <a:ea typeface="+mj-ea"/>
                <a:cs typeface="+mj-cs"/>
                <a:sym typeface="Calibri"/>
              </a:rPr>
              <a:t>Sankyo</a:t>
            </a:r>
            <a:r>
              <a:rPr kumimoji="0" lang="fr-FR" sz="1050" b="0" i="0" u="none" strike="noStrike" kern="1200" cap="none" spc="0" normalizeH="0" baseline="0" noProof="0" dirty="0">
                <a:ln>
                  <a:noFill/>
                </a:ln>
                <a:solidFill>
                  <a:prstClr val="white">
                    <a:lumMod val="50000"/>
                  </a:prstClr>
                </a:solidFill>
                <a:effectLst/>
                <a:uLnTx/>
                <a:uFillTx/>
                <a:latin typeface="Arial Nova Cond" panose="020B0506020202020204" pitchFamily="34" charset="0"/>
                <a:ea typeface="+mj-ea"/>
                <a:cs typeface="+mj-cs"/>
                <a:sym typeface="Calibri"/>
              </a:rPr>
              <a:t> Inc.</a:t>
            </a:r>
          </a:p>
        </p:txBody>
      </p:sp>
      <p:sp>
        <p:nvSpPr>
          <p:cNvPr id="28" name="TextBox 27">
            <a:extLst>
              <a:ext uri="{FF2B5EF4-FFF2-40B4-BE49-F238E27FC236}">
                <a16:creationId xmlns:a16="http://schemas.microsoft.com/office/drawing/2014/main" id="{8ADA175D-6A3D-4659-AA37-DC90D86CD98A}"/>
              </a:ext>
            </a:extLst>
          </p:cNvPr>
          <p:cNvSpPr txBox="1"/>
          <p:nvPr/>
        </p:nvSpPr>
        <p:spPr>
          <a:xfrm>
            <a:off x="1310631" y="2193220"/>
            <a:ext cx="1023480" cy="30777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Nova Cond" panose="020B0506020202020204" pitchFamily="34" charset="0"/>
                <a:ea typeface="+mj-ea"/>
                <a:cs typeface="Arial" panose="020B0604020202020204" pitchFamily="34" charset="0"/>
                <a:sym typeface="Calibri"/>
              </a:rPr>
              <a:t>Mild</a:t>
            </a:r>
          </a:p>
        </p:txBody>
      </p:sp>
      <p:sp>
        <p:nvSpPr>
          <p:cNvPr id="29" name="TextBox 28">
            <a:extLst>
              <a:ext uri="{FF2B5EF4-FFF2-40B4-BE49-F238E27FC236}">
                <a16:creationId xmlns:a16="http://schemas.microsoft.com/office/drawing/2014/main" id="{D3C46D1C-9DD9-41B9-A1DE-2AEFDBB3B903}"/>
              </a:ext>
            </a:extLst>
          </p:cNvPr>
          <p:cNvSpPr txBox="1"/>
          <p:nvPr/>
        </p:nvSpPr>
        <p:spPr>
          <a:xfrm>
            <a:off x="1310631" y="2473682"/>
            <a:ext cx="1023480" cy="30777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Nova Cond" panose="020B0506020202020204" pitchFamily="34" charset="0"/>
                <a:ea typeface="+mj-ea"/>
                <a:cs typeface="Arial" panose="020B0604020202020204" pitchFamily="34" charset="0"/>
                <a:sym typeface="Calibri"/>
              </a:rPr>
              <a:t>Moderate</a:t>
            </a:r>
          </a:p>
        </p:txBody>
      </p:sp>
      <p:sp>
        <p:nvSpPr>
          <p:cNvPr id="30" name="TextBox 29">
            <a:extLst>
              <a:ext uri="{FF2B5EF4-FFF2-40B4-BE49-F238E27FC236}">
                <a16:creationId xmlns:a16="http://schemas.microsoft.com/office/drawing/2014/main" id="{22077C0F-A876-4A4E-BA3F-F73853945B3F}"/>
              </a:ext>
            </a:extLst>
          </p:cNvPr>
          <p:cNvSpPr txBox="1"/>
          <p:nvPr/>
        </p:nvSpPr>
        <p:spPr>
          <a:xfrm>
            <a:off x="1310631" y="2740351"/>
            <a:ext cx="1023480" cy="30777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Nova Cond" panose="020B0506020202020204" pitchFamily="34" charset="0"/>
                <a:ea typeface="+mj-ea"/>
                <a:cs typeface="Arial" panose="020B0604020202020204" pitchFamily="34" charset="0"/>
                <a:sym typeface="Calibri"/>
              </a:rPr>
              <a:t>Severe</a:t>
            </a:r>
          </a:p>
        </p:txBody>
      </p:sp>
      <p:cxnSp>
        <p:nvCxnSpPr>
          <p:cNvPr id="31" name="Straight Connector 30">
            <a:extLst>
              <a:ext uri="{FF2B5EF4-FFF2-40B4-BE49-F238E27FC236}">
                <a16:creationId xmlns:a16="http://schemas.microsoft.com/office/drawing/2014/main" id="{A332BA57-1744-410E-9DFC-F47B8EF6880F}"/>
              </a:ext>
            </a:extLst>
          </p:cNvPr>
          <p:cNvCxnSpPr/>
          <p:nvPr/>
        </p:nvCxnSpPr>
        <p:spPr>
          <a:xfrm>
            <a:off x="1105504" y="2073247"/>
            <a:ext cx="952500" cy="0"/>
          </a:xfrm>
          <a:prstGeom prst="line">
            <a:avLst/>
          </a:prstGeom>
          <a:noFill/>
          <a:ln w="25400" cap="flat" cmpd="sng" algn="ctr">
            <a:solidFill>
              <a:srgbClr val="9BBB59">
                <a:lumMod val="50000"/>
              </a:srgbClr>
            </a:solidFill>
            <a:prstDash val="sysDot"/>
            <a:miter lim="800000"/>
          </a:ln>
          <a:effectLst/>
        </p:spPr>
      </p:cxnSp>
      <p:sp>
        <p:nvSpPr>
          <p:cNvPr id="32" name="Rectangle 31">
            <a:extLst>
              <a:ext uri="{FF2B5EF4-FFF2-40B4-BE49-F238E27FC236}">
                <a16:creationId xmlns:a16="http://schemas.microsoft.com/office/drawing/2014/main" id="{1EFA49AF-BA9A-4006-BB76-AD88FADA675A}"/>
              </a:ext>
            </a:extLst>
          </p:cNvPr>
          <p:cNvSpPr/>
          <p:nvPr/>
        </p:nvSpPr>
        <p:spPr>
          <a:xfrm>
            <a:off x="1105504" y="2270164"/>
            <a:ext cx="155448" cy="153888"/>
          </a:xfrm>
          <a:prstGeom prst="rect">
            <a:avLst/>
          </a:prstGeom>
          <a:solidFill>
            <a:srgbClr val="4F81B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Nova Cond" panose="020B0506020202020204" pitchFamily="34" charset="0"/>
              <a:ea typeface="+mj-ea"/>
              <a:cs typeface="+mj-cs"/>
              <a:sym typeface="Calibri"/>
            </a:endParaRPr>
          </a:p>
        </p:txBody>
      </p:sp>
      <p:sp>
        <p:nvSpPr>
          <p:cNvPr id="33" name="Rectangle 32">
            <a:extLst>
              <a:ext uri="{FF2B5EF4-FFF2-40B4-BE49-F238E27FC236}">
                <a16:creationId xmlns:a16="http://schemas.microsoft.com/office/drawing/2014/main" id="{588193D6-F741-4929-83FB-F3C1DBFF6590}"/>
              </a:ext>
            </a:extLst>
          </p:cNvPr>
          <p:cNvSpPr/>
          <p:nvPr/>
        </p:nvSpPr>
        <p:spPr>
          <a:xfrm>
            <a:off x="1105504" y="2823645"/>
            <a:ext cx="155448" cy="153888"/>
          </a:xfrm>
          <a:prstGeom prst="rect">
            <a:avLst/>
          </a:prstGeom>
          <a:solidFill>
            <a:srgbClr val="AC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Nova Cond" panose="020B0506020202020204" pitchFamily="34" charset="0"/>
              <a:ea typeface="+mj-ea"/>
              <a:cs typeface="+mj-cs"/>
              <a:sym typeface="Calibri"/>
            </a:endParaRPr>
          </a:p>
        </p:txBody>
      </p:sp>
      <p:sp>
        <p:nvSpPr>
          <p:cNvPr id="34" name="Rectangle 33">
            <a:extLst>
              <a:ext uri="{FF2B5EF4-FFF2-40B4-BE49-F238E27FC236}">
                <a16:creationId xmlns:a16="http://schemas.microsoft.com/office/drawing/2014/main" id="{756F2160-EC08-49A7-B4E0-B0A02227B1E5}"/>
              </a:ext>
            </a:extLst>
          </p:cNvPr>
          <p:cNvSpPr/>
          <p:nvPr/>
        </p:nvSpPr>
        <p:spPr>
          <a:xfrm>
            <a:off x="1105504" y="2550626"/>
            <a:ext cx="155448" cy="153888"/>
          </a:xfrm>
          <a:prstGeom prst="rect">
            <a:avLst/>
          </a:prstGeom>
          <a:solidFill>
            <a:srgbClr val="C05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Nova Cond" panose="020B0506020202020204" pitchFamily="34" charset="0"/>
              <a:ea typeface="+mj-ea"/>
              <a:cs typeface="+mj-cs"/>
              <a:sym typeface="Calibri"/>
            </a:endParaRPr>
          </a:p>
        </p:txBody>
      </p:sp>
      <p:cxnSp>
        <p:nvCxnSpPr>
          <p:cNvPr id="35" name="Straight Connector 34">
            <a:extLst>
              <a:ext uri="{FF2B5EF4-FFF2-40B4-BE49-F238E27FC236}">
                <a16:creationId xmlns:a16="http://schemas.microsoft.com/office/drawing/2014/main" id="{81A62C88-F6FA-4D04-9F56-0BA12E8CD39B}"/>
              </a:ext>
            </a:extLst>
          </p:cNvPr>
          <p:cNvCxnSpPr/>
          <p:nvPr/>
        </p:nvCxnSpPr>
        <p:spPr>
          <a:xfrm>
            <a:off x="1105504" y="2480032"/>
            <a:ext cx="2667000" cy="0"/>
          </a:xfrm>
          <a:prstGeom prst="line">
            <a:avLst/>
          </a:prstGeom>
          <a:noFill/>
          <a:ln w="6350" cap="flat" cmpd="sng" algn="ctr">
            <a:solidFill>
              <a:srgbClr val="9BBB59"/>
            </a:solidFill>
            <a:prstDash val="solid"/>
            <a:miter lim="800000"/>
          </a:ln>
          <a:effectLst/>
        </p:spPr>
      </p:cxnSp>
      <p:cxnSp>
        <p:nvCxnSpPr>
          <p:cNvPr id="36" name="Straight Connector 35">
            <a:extLst>
              <a:ext uri="{FF2B5EF4-FFF2-40B4-BE49-F238E27FC236}">
                <a16:creationId xmlns:a16="http://schemas.microsoft.com/office/drawing/2014/main" id="{FDCFFE83-6C09-4480-9940-75F1458BDBFE}"/>
              </a:ext>
            </a:extLst>
          </p:cNvPr>
          <p:cNvCxnSpPr/>
          <p:nvPr/>
        </p:nvCxnSpPr>
        <p:spPr>
          <a:xfrm>
            <a:off x="1105504" y="2761330"/>
            <a:ext cx="2667000" cy="0"/>
          </a:xfrm>
          <a:prstGeom prst="line">
            <a:avLst/>
          </a:prstGeom>
          <a:noFill/>
          <a:ln w="6350" cap="flat" cmpd="sng" algn="ctr">
            <a:solidFill>
              <a:srgbClr val="9BBB59"/>
            </a:solidFill>
            <a:prstDash val="solid"/>
            <a:miter lim="800000"/>
          </a:ln>
          <a:effectLst/>
        </p:spPr>
      </p:cxnSp>
      <p:cxnSp>
        <p:nvCxnSpPr>
          <p:cNvPr id="37" name="Straight Connector 36">
            <a:extLst>
              <a:ext uri="{FF2B5EF4-FFF2-40B4-BE49-F238E27FC236}">
                <a16:creationId xmlns:a16="http://schemas.microsoft.com/office/drawing/2014/main" id="{98FA0AAA-6A18-4B10-8D78-0510CB318056}"/>
              </a:ext>
            </a:extLst>
          </p:cNvPr>
          <p:cNvCxnSpPr/>
          <p:nvPr/>
        </p:nvCxnSpPr>
        <p:spPr>
          <a:xfrm>
            <a:off x="1105504" y="2199570"/>
            <a:ext cx="2667000" cy="0"/>
          </a:xfrm>
          <a:prstGeom prst="line">
            <a:avLst/>
          </a:prstGeom>
          <a:noFill/>
          <a:ln w="6350" cap="flat" cmpd="sng" algn="ctr">
            <a:solidFill>
              <a:srgbClr val="9BBB59"/>
            </a:solidFill>
            <a:prstDash val="solid"/>
            <a:miter lim="800000"/>
          </a:ln>
          <a:effectLst/>
        </p:spPr>
      </p:cxnSp>
      <p:sp>
        <p:nvSpPr>
          <p:cNvPr id="41" name="Rectangle 40">
            <a:extLst>
              <a:ext uri="{FF2B5EF4-FFF2-40B4-BE49-F238E27FC236}">
                <a16:creationId xmlns:a16="http://schemas.microsoft.com/office/drawing/2014/main" id="{8DA2875F-27F7-40C8-96CC-E17ADB64F6E9}"/>
              </a:ext>
            </a:extLst>
          </p:cNvPr>
          <p:cNvSpPr/>
          <p:nvPr/>
        </p:nvSpPr>
        <p:spPr>
          <a:xfrm>
            <a:off x="6132599" y="1575424"/>
            <a:ext cx="6026386" cy="553998"/>
          </a:xfrm>
          <a:prstGeom prst="rect">
            <a:avLst/>
          </a:prstGeom>
        </p:spPr>
        <p:txBody>
          <a:bodyPr wrap="square" lIns="0" tIns="0" rIns="0" bIns="0">
            <a:spAutoFit/>
          </a:bodyPr>
          <a:lstStyle/>
          <a:p>
            <a:pPr hangingPunct="1">
              <a:lnSpc>
                <a:spcPct val="90000"/>
              </a:lnSpc>
              <a:defRPr/>
            </a:pPr>
            <a:r>
              <a:rPr lang="en-CA" sz="2000" b="1" kern="1200" dirty="0">
                <a:solidFill>
                  <a:prstClr val="black"/>
                </a:solidFill>
                <a:latin typeface="Arial Nova Cond" panose="020B0506020202020204" pitchFamily="34" charset="0"/>
                <a:ea typeface="+mn-ea"/>
                <a:cs typeface="+mn-cs"/>
              </a:rPr>
              <a:t>831 non-dialysis-dependent </a:t>
            </a:r>
            <a:br>
              <a:rPr lang="en-CA" sz="2000" b="1" kern="1200" dirty="0">
                <a:solidFill>
                  <a:prstClr val="black"/>
                </a:solidFill>
                <a:latin typeface="Arial Nova Cond" panose="020B0506020202020204" pitchFamily="34" charset="0"/>
                <a:ea typeface="+mn-ea"/>
                <a:cs typeface="+mn-cs"/>
              </a:rPr>
            </a:br>
            <a:r>
              <a:rPr lang="en-CA" sz="2000" b="1" kern="1200" dirty="0">
                <a:solidFill>
                  <a:prstClr val="black"/>
                </a:solidFill>
                <a:latin typeface="Arial Nova Cond" panose="020B0506020202020204" pitchFamily="34" charset="0"/>
                <a:ea typeface="+mn-ea"/>
                <a:cs typeface="+mn-cs"/>
              </a:rPr>
              <a:t>CKD patients with AF (CHA</a:t>
            </a:r>
            <a:r>
              <a:rPr lang="en-CA" sz="2000" b="1" kern="1200" baseline="-25000" dirty="0">
                <a:solidFill>
                  <a:prstClr val="black"/>
                </a:solidFill>
                <a:latin typeface="Arial Nova Cond" panose="020B0506020202020204" pitchFamily="34" charset="0"/>
                <a:ea typeface="+mn-ea"/>
                <a:cs typeface="+mn-cs"/>
              </a:rPr>
              <a:t>2</a:t>
            </a:r>
            <a:r>
              <a:rPr lang="en-CA" sz="2000" b="1" kern="1200" dirty="0">
                <a:solidFill>
                  <a:prstClr val="black"/>
                </a:solidFill>
                <a:latin typeface="Arial Nova Cond" panose="020B0506020202020204" pitchFamily="34" charset="0"/>
                <a:ea typeface="+mn-ea"/>
                <a:cs typeface="+mn-cs"/>
              </a:rPr>
              <a:t>DS</a:t>
            </a:r>
            <a:r>
              <a:rPr lang="en-CA" sz="2000" b="1" kern="1200" baseline="-25000" dirty="0">
                <a:solidFill>
                  <a:prstClr val="black"/>
                </a:solidFill>
                <a:latin typeface="Arial Nova Cond" panose="020B0506020202020204" pitchFamily="34" charset="0"/>
                <a:ea typeface="+mn-ea"/>
                <a:cs typeface="+mn-cs"/>
              </a:rPr>
              <a:t>2</a:t>
            </a:r>
            <a:r>
              <a:rPr lang="en-CA" sz="2000" b="1" kern="1200" dirty="0">
                <a:solidFill>
                  <a:prstClr val="black"/>
                </a:solidFill>
                <a:latin typeface="Arial Nova Cond" panose="020B0506020202020204" pitchFamily="34" charset="0"/>
                <a:ea typeface="+mn-ea"/>
                <a:cs typeface="+mn-cs"/>
              </a:rPr>
              <a:t>-VASc 3.9)</a:t>
            </a:r>
            <a:endParaRPr lang="en-US" sz="2000" b="1" kern="1200" dirty="0">
              <a:solidFill>
                <a:prstClr val="black"/>
              </a:solidFill>
              <a:latin typeface="Arial Nova Cond" panose="020B0506020202020204" pitchFamily="34" charset="0"/>
              <a:ea typeface="+mn-ea"/>
              <a:cs typeface="+mn-cs"/>
            </a:endParaRPr>
          </a:p>
        </p:txBody>
      </p:sp>
      <p:sp>
        <p:nvSpPr>
          <p:cNvPr id="42" name="TextBox 41">
            <a:extLst>
              <a:ext uri="{FF2B5EF4-FFF2-40B4-BE49-F238E27FC236}">
                <a16:creationId xmlns:a16="http://schemas.microsoft.com/office/drawing/2014/main" id="{543B9106-C2C8-43C8-9347-51D3D369FFB3}"/>
              </a:ext>
            </a:extLst>
          </p:cNvPr>
          <p:cNvSpPr txBox="1"/>
          <p:nvPr/>
        </p:nvSpPr>
        <p:spPr>
          <a:xfrm>
            <a:off x="6150842" y="5949280"/>
            <a:ext cx="4265638" cy="272688"/>
          </a:xfrm>
          <a:prstGeom prst="rect">
            <a:avLst/>
          </a:prstGeom>
          <a:noFill/>
        </p:spPr>
        <p:txBody>
          <a:bodyPr wrap="square" lIns="0" tIns="0" rIns="0" bIns="0" rtlCol="0" anchor="b">
            <a:noAutofit/>
          </a:bodyPr>
          <a:lstStyle/>
          <a:p>
            <a:pPr hangingPunct="1"/>
            <a:r>
              <a:rPr lang="da-DK" sz="1000" kern="1200" dirty="0">
                <a:solidFill>
                  <a:prstClr val="white">
                    <a:lumMod val="50000"/>
                  </a:prstClr>
                </a:solidFill>
                <a:latin typeface="Arial Nova Cond" panose="020B0506020202020204" pitchFamily="34" charset="0"/>
                <a:ea typeface="+mn-ea"/>
                <a:cs typeface="+mn-cs"/>
              </a:rPr>
              <a:t>Andrade J, et al. Can J Cardiol 2018; 34(8);1010-8.</a:t>
            </a:r>
          </a:p>
        </p:txBody>
      </p:sp>
      <p:graphicFrame>
        <p:nvGraphicFramePr>
          <p:cNvPr id="43" name="Table 42">
            <a:extLst>
              <a:ext uri="{FF2B5EF4-FFF2-40B4-BE49-F238E27FC236}">
                <a16:creationId xmlns:a16="http://schemas.microsoft.com/office/drawing/2014/main" id="{EE3D00F0-CFBB-48D8-8932-C0A21511AD93}"/>
              </a:ext>
            </a:extLst>
          </p:cNvPr>
          <p:cNvGraphicFramePr>
            <a:graphicFrameLocks noGrp="1"/>
          </p:cNvGraphicFramePr>
          <p:nvPr>
            <p:extLst>
              <p:ext uri="{D42A27DB-BD31-4B8C-83A1-F6EECF244321}">
                <p14:modId xmlns:p14="http://schemas.microsoft.com/office/powerpoint/2010/main" val="1508553036"/>
              </p:ext>
            </p:extLst>
          </p:nvPr>
        </p:nvGraphicFramePr>
        <p:xfrm>
          <a:off x="6132599" y="2204864"/>
          <a:ext cx="5938644" cy="2705100"/>
        </p:xfrm>
        <a:graphic>
          <a:graphicData uri="http://schemas.openxmlformats.org/drawingml/2006/table">
            <a:tbl>
              <a:tblPr firstRow="1" bandRow="1"/>
              <a:tblGrid>
                <a:gridCol w="1065337">
                  <a:extLst>
                    <a:ext uri="{9D8B030D-6E8A-4147-A177-3AD203B41FA5}">
                      <a16:colId xmlns:a16="http://schemas.microsoft.com/office/drawing/2014/main" val="20000"/>
                    </a:ext>
                  </a:extLst>
                </a:gridCol>
                <a:gridCol w="1284605">
                  <a:extLst>
                    <a:ext uri="{9D8B030D-6E8A-4147-A177-3AD203B41FA5}">
                      <a16:colId xmlns:a16="http://schemas.microsoft.com/office/drawing/2014/main" val="20001"/>
                    </a:ext>
                  </a:extLst>
                </a:gridCol>
                <a:gridCol w="1284605">
                  <a:extLst>
                    <a:ext uri="{9D8B030D-6E8A-4147-A177-3AD203B41FA5}">
                      <a16:colId xmlns:a16="http://schemas.microsoft.com/office/drawing/2014/main" val="20002"/>
                    </a:ext>
                  </a:extLst>
                </a:gridCol>
                <a:gridCol w="1027430">
                  <a:extLst>
                    <a:ext uri="{9D8B030D-6E8A-4147-A177-3AD203B41FA5}">
                      <a16:colId xmlns:a16="http://schemas.microsoft.com/office/drawing/2014/main" val="20003"/>
                    </a:ext>
                  </a:extLst>
                </a:gridCol>
                <a:gridCol w="1276667">
                  <a:extLst>
                    <a:ext uri="{9D8B030D-6E8A-4147-A177-3AD203B41FA5}">
                      <a16:colId xmlns:a16="http://schemas.microsoft.com/office/drawing/2014/main" val="20004"/>
                    </a:ext>
                  </a:extLst>
                </a:gridCol>
              </a:tblGrid>
              <a:tr h="45085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CA" sz="2000" b="1" dirty="0">
                        <a:solidFill>
                          <a:schemeClr val="bg1"/>
                        </a:solidFill>
                      </a:endParaRP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rgbClr val="4F81BD">
                        <a:lumMod val="50000"/>
                      </a:srgbClr>
                    </a:solidFill>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CA" sz="2000" b="1" dirty="0">
                          <a:solidFill>
                            <a:schemeClr val="bg1"/>
                          </a:solidFill>
                        </a:rPr>
                        <a:t>MDRD</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rgbClr val="4F81BD">
                        <a:lumMod val="50000"/>
                      </a:srgbClr>
                    </a:solidFill>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extLst>
                  <a:ext uri="{0D108BD9-81ED-4DB2-BD59-A6C34878D82A}">
                    <a16:rowId xmlns:a16="http://schemas.microsoft.com/office/drawing/2014/main" val="10000"/>
                  </a:ext>
                </a:extLst>
              </a:tr>
              <a:tr h="45085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sz="2000" b="1" dirty="0">
                          <a:solidFill>
                            <a:schemeClr val="bg1"/>
                          </a:solidFill>
                        </a:rPr>
                        <a:t>CG</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rgbClr val="4F81BD">
                        <a:lumMod val="5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2000" b="1" dirty="0">
                          <a:solidFill>
                            <a:schemeClr val="bg1"/>
                          </a:solidFill>
                        </a:rPr>
                        <a:t>&lt; 30</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rgbClr val="4F81BD">
                        <a:lumMod val="5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2000" b="1" dirty="0">
                          <a:solidFill>
                            <a:schemeClr val="bg1"/>
                          </a:solidFill>
                        </a:rPr>
                        <a:t>30-50</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rgbClr val="4F81BD">
                        <a:lumMod val="5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2000" b="1" dirty="0">
                          <a:solidFill>
                            <a:schemeClr val="bg1"/>
                          </a:solidFill>
                        </a:rPr>
                        <a:t>&gt; 50</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rgbClr val="4F81BD">
                        <a:lumMod val="5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2000" b="1" dirty="0">
                          <a:solidFill>
                            <a:schemeClr val="bg1"/>
                          </a:solidFill>
                        </a:rPr>
                        <a:t>Total</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rgbClr val="4F81BD">
                        <a:lumMod val="50000"/>
                      </a:srgbClr>
                    </a:solidFill>
                  </a:tcPr>
                </a:tc>
                <a:extLst>
                  <a:ext uri="{0D108BD9-81ED-4DB2-BD59-A6C34878D82A}">
                    <a16:rowId xmlns:a16="http://schemas.microsoft.com/office/drawing/2014/main" val="10001"/>
                  </a:ext>
                </a:extLst>
              </a:tr>
              <a:tr h="45085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sz="2000" dirty="0"/>
                        <a:t>&lt; 30</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2000" dirty="0">
                          <a:solidFill>
                            <a:schemeClr val="bg1"/>
                          </a:solidFill>
                        </a:rPr>
                        <a:t>318</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2000" dirty="0">
                          <a:solidFill>
                            <a:schemeClr val="bg1"/>
                          </a:solidFill>
                        </a:rPr>
                        <a:t>60</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2000" dirty="0">
                          <a:solidFill>
                            <a:schemeClr val="bg1"/>
                          </a:solidFill>
                        </a:rPr>
                        <a:t>3</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2000" dirty="0"/>
                        <a:t>381</a:t>
                      </a:r>
                      <a:r>
                        <a:rPr lang="en-CA" sz="2000" baseline="0" dirty="0"/>
                        <a:t> (46%)</a:t>
                      </a:r>
                      <a:endParaRPr lang="en-CA" sz="2000" dirty="0"/>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45085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sz="2000" dirty="0"/>
                        <a:t>30-50</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2000" dirty="0">
                          <a:solidFill>
                            <a:schemeClr val="bg1"/>
                          </a:solidFill>
                        </a:rPr>
                        <a:t>110</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2000" dirty="0">
                          <a:solidFill>
                            <a:schemeClr val="bg1"/>
                          </a:solidFill>
                        </a:rPr>
                        <a:t>167</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2000" dirty="0">
                          <a:solidFill>
                            <a:schemeClr val="bg1"/>
                          </a:solidFill>
                        </a:rPr>
                        <a:t>14</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2000" dirty="0"/>
                        <a:t>291 (35%)</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45085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sz="2000" dirty="0"/>
                        <a:t>&gt; 50</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2000" dirty="0">
                          <a:solidFill>
                            <a:schemeClr val="bg1"/>
                          </a:solidFill>
                        </a:rPr>
                        <a:t>14</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2000" dirty="0">
                          <a:solidFill>
                            <a:schemeClr val="bg1"/>
                          </a:solidFill>
                        </a:rPr>
                        <a:t>100</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2000" dirty="0">
                          <a:solidFill>
                            <a:schemeClr val="bg1"/>
                          </a:solidFill>
                        </a:rPr>
                        <a:t>45</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2000" dirty="0"/>
                        <a:t>159 (19%)</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45085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CA" sz="2000" b="1" dirty="0"/>
                        <a:t>Total</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2000" b="1" dirty="0"/>
                        <a:t>442 (53%)</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2000" b="1" dirty="0"/>
                        <a:t>327 (39%)</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2000" b="1" dirty="0"/>
                        <a:t>62 (7%)</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2000" b="1" dirty="0"/>
                        <a:t>831</a:t>
                      </a:r>
                    </a:p>
                  </a:txBody>
                  <a:tcPr marT="0" marB="0" anchor="ctr">
                    <a:lnL w="9525" cap="flat" cmpd="sng" algn="ctr">
                      <a:solidFill>
                        <a:srgbClr val="9BBB59">
                          <a:lumMod val="75000"/>
                        </a:srgbClr>
                      </a:solidFill>
                      <a:prstDash val="solid"/>
                      <a:round/>
                      <a:headEnd type="none" w="med" len="med"/>
                      <a:tailEnd type="none" w="med" len="med"/>
                    </a:lnL>
                    <a:lnR w="9525" cap="flat" cmpd="sng" algn="ctr">
                      <a:solidFill>
                        <a:srgbClr val="9BBB59">
                          <a:lumMod val="75000"/>
                        </a:srgbClr>
                      </a:solidFill>
                      <a:prstDash val="solid"/>
                      <a:round/>
                      <a:headEnd type="none" w="med" len="med"/>
                      <a:tailEnd type="none" w="med" len="med"/>
                    </a:lnR>
                    <a:lnT w="9525" cap="flat" cmpd="sng" algn="ctr">
                      <a:solidFill>
                        <a:srgbClr val="9BBB59">
                          <a:lumMod val="75000"/>
                        </a:srgbClr>
                      </a:solidFill>
                      <a:prstDash val="solid"/>
                      <a:round/>
                      <a:headEnd type="none" w="med" len="med"/>
                      <a:tailEnd type="none" w="med" len="med"/>
                    </a:lnT>
                    <a:lnB w="9525"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sp>
        <p:nvSpPr>
          <p:cNvPr id="44" name="Rectangle 43">
            <a:extLst>
              <a:ext uri="{FF2B5EF4-FFF2-40B4-BE49-F238E27FC236}">
                <a16:creationId xmlns:a16="http://schemas.microsoft.com/office/drawing/2014/main" id="{15177A5B-3423-44C5-9CCA-88B9319FF089}"/>
              </a:ext>
            </a:extLst>
          </p:cNvPr>
          <p:cNvSpPr/>
          <p:nvPr/>
        </p:nvSpPr>
        <p:spPr>
          <a:xfrm>
            <a:off x="6132599" y="4941168"/>
            <a:ext cx="6026386" cy="830997"/>
          </a:xfrm>
          <a:prstGeom prst="rect">
            <a:avLst/>
          </a:prstGeom>
        </p:spPr>
        <p:txBody>
          <a:bodyPr wrap="square" lIns="0" tIns="0" rIns="0" bIns="0">
            <a:spAutoFit/>
          </a:bodyPr>
          <a:lstStyle/>
          <a:p>
            <a:pPr hangingPunct="1">
              <a:defRPr/>
            </a:pPr>
            <a:r>
              <a:rPr lang="en-CA" kern="1200" dirty="0">
                <a:solidFill>
                  <a:srgbClr val="F79646"/>
                </a:solidFill>
                <a:latin typeface="Arial Nova Cond" panose="020B0506020202020204" pitchFamily="34" charset="0"/>
                <a:ea typeface="+mn-ea"/>
                <a:cs typeface="+mn-cs"/>
              </a:rPr>
              <a:t>Agreement = 63.8% (95% CI 59.6-67.7)</a:t>
            </a:r>
          </a:p>
          <a:p>
            <a:pPr hangingPunct="1">
              <a:defRPr/>
            </a:pPr>
            <a:r>
              <a:rPr lang="en-CA" kern="1200" dirty="0">
                <a:solidFill>
                  <a:srgbClr val="4F81BD"/>
                </a:solidFill>
                <a:latin typeface="Arial Nova Cond" panose="020B0506020202020204" pitchFamily="34" charset="0"/>
                <a:ea typeface="+mn-ea"/>
                <a:cs typeface="+mn-cs"/>
              </a:rPr>
              <a:t>Under-treated = 26.9% (95% CI 23.3-30.9)</a:t>
            </a:r>
            <a:endParaRPr lang="en-US" kern="1200" dirty="0">
              <a:solidFill>
                <a:srgbClr val="4F81BD"/>
              </a:solidFill>
              <a:latin typeface="Arial Nova Cond" panose="020B0506020202020204" pitchFamily="34" charset="0"/>
              <a:ea typeface="+mn-ea"/>
              <a:cs typeface="+mn-cs"/>
            </a:endParaRPr>
          </a:p>
          <a:p>
            <a:pPr hangingPunct="1">
              <a:defRPr/>
            </a:pPr>
            <a:r>
              <a:rPr lang="en-CA" kern="1200" dirty="0">
                <a:solidFill>
                  <a:srgbClr val="C0504D"/>
                </a:solidFill>
                <a:latin typeface="Arial Nova Cond" panose="020B0506020202020204" pitchFamily="34" charset="0"/>
                <a:ea typeface="+mn-ea"/>
                <a:cs typeface="+mn-cs"/>
              </a:rPr>
              <a:t>Over-treated = 9.3% (95% CI 7.1-12.0)</a:t>
            </a:r>
            <a:endParaRPr lang="en-US" kern="1200" dirty="0">
              <a:solidFill>
                <a:srgbClr val="C0504D"/>
              </a:solidFill>
              <a:latin typeface="Arial Nova Cond" panose="020B0506020202020204" pitchFamily="34" charset="0"/>
              <a:ea typeface="+mn-ea"/>
              <a:cs typeface="+mn-cs"/>
            </a:endParaRPr>
          </a:p>
        </p:txBody>
      </p:sp>
    </p:spTree>
    <p:extLst>
      <p:ext uri="{BB962C8B-B14F-4D97-AF65-F5344CB8AC3E}">
        <p14:creationId xmlns:p14="http://schemas.microsoft.com/office/powerpoint/2010/main" val="562029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82478-5514-462E-A7B3-1F3F6705BBD4}"/>
              </a:ext>
            </a:extLst>
          </p:cNvPr>
          <p:cNvSpPr>
            <a:spLocks noGrp="1"/>
          </p:cNvSpPr>
          <p:nvPr>
            <p:ph type="title"/>
          </p:nvPr>
        </p:nvSpPr>
        <p:spPr/>
        <p:txBody>
          <a:bodyPr/>
          <a:lstStyle/>
          <a:p>
            <a:r>
              <a:rPr lang="en-US" dirty="0">
                <a:solidFill>
                  <a:srgbClr val="6FAAAF"/>
                </a:solidFill>
              </a:rPr>
              <a:t>AF and CKD</a:t>
            </a:r>
          </a:p>
        </p:txBody>
      </p:sp>
      <p:pic>
        <p:nvPicPr>
          <p:cNvPr id="4" name="Picture 3">
            <a:extLst>
              <a:ext uri="{FF2B5EF4-FFF2-40B4-BE49-F238E27FC236}">
                <a16:creationId xmlns:a16="http://schemas.microsoft.com/office/drawing/2014/main" id="{046E2B85-1659-459B-AFE3-3D8E9827EF6D}"/>
              </a:ext>
            </a:extLst>
          </p:cNvPr>
          <p:cNvPicPr>
            <a:picLocks noChangeAspect="1"/>
          </p:cNvPicPr>
          <p:nvPr/>
        </p:nvPicPr>
        <p:blipFill rotWithShape="1">
          <a:blip r:embed="rId3"/>
          <a:srcRect b="57500"/>
          <a:stretch/>
        </p:blipFill>
        <p:spPr>
          <a:xfrm>
            <a:off x="1533525" y="1268760"/>
            <a:ext cx="9124950" cy="4935316"/>
          </a:xfrm>
          <a:prstGeom prst="rect">
            <a:avLst/>
          </a:prstGeom>
        </p:spPr>
      </p:pic>
    </p:spTree>
    <p:extLst>
      <p:ext uri="{BB962C8B-B14F-4D97-AF65-F5344CB8AC3E}">
        <p14:creationId xmlns:p14="http://schemas.microsoft.com/office/powerpoint/2010/main" val="3095563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4799856" y="2184827"/>
            <a:ext cx="6868896" cy="2108269"/>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Alan Bell</a:t>
            </a: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MD, CCFP, </a:t>
            </a:r>
            <a:r>
              <a:rPr lang="en-CA" sz="2000" b="1" dirty="0">
                <a:solidFill>
                  <a:srgbClr val="FFFFFF"/>
                </a:solidFill>
                <a:latin typeface="Arial Nova Cond" panose="020B0506020202020204" pitchFamily="34" charset="0"/>
                <a:ea typeface="Calibri" panose="020F0502020204030204" pitchFamily="34" charset="0"/>
                <a:cs typeface="Calibri" panose="020F0502020204030204" pitchFamily="34" charset="0"/>
              </a:rPr>
              <a:t>FCPC</a:t>
            </a:r>
            <a:endPar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endParaRP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Toronto, ON</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4799856" y="369111"/>
            <a:ext cx="6868896" cy="1754326"/>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Optimal management of antithrombotic therapy in patients with AF and concomitant CAD</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5019776" y="4415877"/>
            <a:ext cx="6692848" cy="1752384"/>
          </a:xfrm>
          <a:prstGeom prst="rect">
            <a:avLst/>
          </a:prstGeom>
        </p:spPr>
        <p:txBody>
          <a:bodyPr vert="horz" lIns="91440" tIns="45720" rIns="91440" bIns="45720" rtlCol="0" anchor="t">
            <a:normAutofit/>
          </a:body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CA" sz="2000" dirty="0">
                <a:solidFill>
                  <a:srgbClr val="FFFFFF"/>
                </a:solidFill>
                <a:latin typeface="Arial Nova Cond" panose="020B0506020202020204" pitchFamily="34" charset="0"/>
                <a:ea typeface="Times New Roman" panose="02020603050405020304" pitchFamily="18" charset="0"/>
                <a:cs typeface="Times New Roman" panose="02020603050405020304" pitchFamily="18" charset="0"/>
              </a:rPr>
              <a:t>Assistant Professor</a:t>
            </a:r>
            <a:r>
              <a:rPr lang="en-US" sz="2000" dirty="0">
                <a:solidFill>
                  <a:srgbClr val="FFFFFF"/>
                </a:solidFill>
                <a:latin typeface="Arial Nova Cond" panose="020B0506020202020204" pitchFamily="34" charset="0"/>
                <a:ea typeface="Times New Roman" panose="02020603050405020304" pitchFamily="18" charset="0"/>
                <a:cs typeface="Times New Roman" panose="02020603050405020304" pitchFamily="18" charset="0"/>
              </a:rPr>
              <a:t>, Department of Family and Community Medicine, University of Toronto</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sz="2000" dirty="0">
                <a:solidFill>
                  <a:srgbClr val="FFFFFF"/>
                </a:solidFill>
                <a:latin typeface="Arial Nova Cond" panose="020B0506020202020204" pitchFamily="34" charset="0"/>
                <a:ea typeface="Times New Roman" panose="02020603050405020304" pitchFamily="18" charset="0"/>
                <a:cs typeface="Times New Roman" panose="02020603050405020304" pitchFamily="18" charset="0"/>
              </a:rPr>
              <a:t>Vice President, Thrombosis Canada</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sz="2000" dirty="0">
                <a:solidFill>
                  <a:srgbClr val="FFFFFF"/>
                </a:solidFill>
                <a:latin typeface="Arial Nova Cond" panose="020B0506020202020204" pitchFamily="34" charset="0"/>
                <a:ea typeface="Times New Roman" panose="02020603050405020304" pitchFamily="18" charset="0"/>
                <a:cs typeface="Times New Roman" panose="02020603050405020304" pitchFamily="18" charset="0"/>
              </a:rPr>
              <a:t>Board of Directors, Hypertension Canada</a:t>
            </a:r>
            <a:endParaRPr lang="en-CA" sz="2000" dirty="0">
              <a:solidFill>
                <a:srgbClr val="FFFFFF"/>
              </a:solidFill>
              <a:latin typeface="Arial Nova Cond" panose="020B0506020202020204" pitchFamily="34" charset="0"/>
              <a:ea typeface="Times New Roman" panose="02020603050405020304" pitchFamily="18" charset="0"/>
              <a:cs typeface="Times New Roman" panose="02020603050405020304" pitchFamily="18" charset="0"/>
            </a:endParaRPr>
          </a:p>
        </p:txBody>
      </p:sp>
      <p:pic>
        <p:nvPicPr>
          <p:cNvPr id="4" name="Picture 3" descr="A picture containing person, person, glasses, wearing&#10;&#10;Description automatically generated">
            <a:extLst>
              <a:ext uri="{FF2B5EF4-FFF2-40B4-BE49-F238E27FC236}">
                <a16:creationId xmlns:a16="http://schemas.microsoft.com/office/drawing/2014/main" id="{3C2961EF-EF17-4B03-989A-5231ADD0D9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223792" cy="6339650"/>
          </a:xfrm>
          <a:prstGeom prst="rect">
            <a:avLst/>
          </a:prstGeom>
        </p:spPr>
      </p:pic>
      <p:sp>
        <p:nvSpPr>
          <p:cNvPr id="7" name="TextBox 6">
            <a:extLst>
              <a:ext uri="{FF2B5EF4-FFF2-40B4-BE49-F238E27FC236}">
                <a16:creationId xmlns:a16="http://schemas.microsoft.com/office/drawing/2014/main" id="{8AF04418-568B-4DB7-8372-AAD19F411C5C}"/>
              </a:ext>
            </a:extLst>
          </p:cNvPr>
          <p:cNvSpPr txBox="1"/>
          <p:nvPr/>
        </p:nvSpPr>
        <p:spPr>
          <a:xfrm>
            <a:off x="303328" y="5800059"/>
            <a:ext cx="183571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1800" b="1" i="0" u="none" strike="noStrike" cap="none" spc="0" normalizeH="0" baseline="0" dirty="0">
                <a:ln>
                  <a:noFill/>
                </a:ln>
                <a:solidFill>
                  <a:schemeClr val="tx1"/>
                </a:solidFill>
                <a:effectLst>
                  <a:glow rad="101600">
                    <a:schemeClr val="bg1">
                      <a:alpha val="60000"/>
                    </a:schemeClr>
                  </a:glow>
                </a:effectLst>
                <a:uFillTx/>
                <a:latin typeface="Arial Nova Cond" panose="020B0506020202020204" pitchFamily="34" charset="0"/>
                <a:sym typeface="Calibri"/>
              </a:rPr>
              <a:t>@AlanBellmd</a:t>
            </a:r>
          </a:p>
        </p:txBody>
      </p:sp>
    </p:spTree>
    <p:extLst>
      <p:ext uri="{BB962C8B-B14F-4D97-AF65-F5344CB8AC3E}">
        <p14:creationId xmlns:p14="http://schemas.microsoft.com/office/powerpoint/2010/main" val="2837264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5546108" y="2042586"/>
            <a:ext cx="6598564" cy="2231380"/>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Laurence Sterns</a:t>
            </a:r>
          </a:p>
          <a:p>
            <a:pPr algn="ctr" hangingPunct="1">
              <a:spcAft>
                <a:spcPts val="600"/>
              </a:spcAft>
            </a:pPr>
            <a:r>
              <a:rPr lang="en-CA" sz="2400"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MD, FRCPC</a:t>
            </a:r>
          </a:p>
          <a:p>
            <a:pPr algn="ctr" hangingPunct="1">
              <a:spcAft>
                <a:spcPts val="600"/>
              </a:spcAft>
            </a:pPr>
            <a:r>
              <a:rPr lang="en-CA" sz="2400"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Victoria, BC</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6045096" y="908720"/>
            <a:ext cx="5667528" cy="646331"/>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CHRS President </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5973088" y="4273966"/>
            <a:ext cx="5667528" cy="1895423"/>
          </a:xfrm>
          <a:prstGeom prst="rect">
            <a:avLst/>
          </a:prstGeom>
        </p:spPr>
        <p:txBody>
          <a:bodyPr vert="horz" lIns="91440" tIns="45720" rIns="91440" bIns="45720" rtlCol="0" anchor="t">
            <a:normAutofit/>
          </a:bodyPr>
          <a:lstStyle/>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Head, Cardiac Electrophysiology Program and Pacemaker/ICD Clinic, Royal Jubilee Hospital</a:t>
            </a:r>
          </a:p>
          <a:p>
            <a:pPr marL="285750" indent="-285750" hangingPunct="1">
              <a:buFont typeface="Arial" panose="020B0604020202020204" pitchFamily="34" charset="0"/>
              <a:buChar char="•"/>
            </a:pPr>
            <a:endParaRPr lang="en-US" sz="2200" kern="1200" dirty="0">
              <a:solidFill>
                <a:prstClr val="white"/>
              </a:solidFill>
              <a:latin typeface="Arial Nova Cond"/>
              <a:ea typeface="+mn-ea"/>
              <a:cs typeface="+mn-cs"/>
            </a:endParaRPr>
          </a:p>
        </p:txBody>
      </p:sp>
      <p:pic>
        <p:nvPicPr>
          <p:cNvPr id="1026" name="Picture 2" descr="Laurence STERNS | Head of Department | Vancouver Island Health Authority,  Victoria | VIHA | Department of Cardiac Sciences">
            <a:extLst>
              <a:ext uri="{FF2B5EF4-FFF2-40B4-BE49-F238E27FC236}">
                <a16:creationId xmlns:a16="http://schemas.microsoft.com/office/drawing/2014/main" id="{BB685A3F-AA21-42BF-86FA-EE49C5449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4" y="220109"/>
            <a:ext cx="5949280" cy="59492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AFC9D7B-65A8-4452-8064-B2503FFEFF4A}"/>
              </a:ext>
            </a:extLst>
          </p:cNvPr>
          <p:cNvSpPr/>
          <p:nvPr/>
        </p:nvSpPr>
        <p:spPr>
          <a:xfrm>
            <a:off x="119336" y="6381328"/>
            <a:ext cx="7992888" cy="4046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357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C9AA-4787-4699-A4B9-E7CCB3C45DE2}"/>
              </a:ext>
            </a:extLst>
          </p:cNvPr>
          <p:cNvSpPr>
            <a:spLocks noGrp="1"/>
          </p:cNvSpPr>
          <p:nvPr>
            <p:ph type="title"/>
          </p:nvPr>
        </p:nvSpPr>
        <p:spPr/>
        <p:txBody>
          <a:bodyPr/>
          <a:lstStyle/>
          <a:p>
            <a:r>
              <a:rPr lang="en-US" dirty="0">
                <a:solidFill>
                  <a:srgbClr val="6FAAAF"/>
                </a:solidFill>
              </a:rPr>
              <a:t>Learning Objectives</a:t>
            </a:r>
          </a:p>
        </p:txBody>
      </p:sp>
      <p:sp>
        <p:nvSpPr>
          <p:cNvPr id="3" name="Content Placeholder 2">
            <a:extLst>
              <a:ext uri="{FF2B5EF4-FFF2-40B4-BE49-F238E27FC236}">
                <a16:creationId xmlns:a16="http://schemas.microsoft.com/office/drawing/2014/main" id="{64ECD372-FF44-4024-8A74-6F592B870FC5}"/>
              </a:ext>
            </a:extLst>
          </p:cNvPr>
          <p:cNvSpPr>
            <a:spLocks noGrp="1"/>
          </p:cNvSpPr>
          <p:nvPr>
            <p:ph idx="1"/>
          </p:nvPr>
        </p:nvSpPr>
        <p:spPr>
          <a:xfrm>
            <a:off x="695400" y="1628800"/>
            <a:ext cx="7992888" cy="3082667"/>
          </a:xfrm>
        </p:spPr>
        <p:txBody>
          <a:bodyPr/>
          <a:lstStyle/>
          <a:p>
            <a:pPr marL="0" indent="0">
              <a:spcAft>
                <a:spcPts val="1200"/>
              </a:spcAft>
              <a:buNone/>
            </a:pPr>
            <a:r>
              <a:rPr lang="en-US" dirty="0"/>
              <a:t>In patients with AF and concomitant CAD:</a:t>
            </a:r>
          </a:p>
          <a:p>
            <a:pPr marL="514350" indent="-514350">
              <a:spcAft>
                <a:spcPts val="1200"/>
              </a:spcAft>
              <a:buFont typeface="+mj-lt"/>
              <a:buAutoNum type="arabicPeriod"/>
            </a:pPr>
            <a:r>
              <a:rPr lang="en-US" dirty="0"/>
              <a:t>Provide an evidence based approach to the antithrombotic management</a:t>
            </a:r>
          </a:p>
          <a:p>
            <a:pPr marL="514350" indent="-514350">
              <a:spcAft>
                <a:spcPts val="1200"/>
              </a:spcAft>
              <a:buFont typeface="+mj-lt"/>
              <a:buAutoNum type="arabicPeriod"/>
            </a:pPr>
            <a:r>
              <a:rPr lang="en-US" dirty="0"/>
              <a:t>Define thrombotic and bleeding risk that determines choice and duration of antithrombotic therapy</a:t>
            </a:r>
          </a:p>
        </p:txBody>
      </p:sp>
      <p:pic>
        <p:nvPicPr>
          <p:cNvPr id="5" name="Graphic 4" descr="Checklist RTL">
            <a:extLst>
              <a:ext uri="{FF2B5EF4-FFF2-40B4-BE49-F238E27FC236}">
                <a16:creationId xmlns:a16="http://schemas.microsoft.com/office/drawing/2014/main" id="{96815F06-2FE9-4A6A-9CDA-D8DA021A3C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3933" y="1340768"/>
            <a:ext cx="3370699" cy="3370699"/>
          </a:xfrm>
          <a:prstGeom prst="rect">
            <a:avLst/>
          </a:prstGeom>
        </p:spPr>
      </p:pic>
    </p:spTree>
    <p:extLst>
      <p:ext uri="{BB962C8B-B14F-4D97-AF65-F5344CB8AC3E}">
        <p14:creationId xmlns:p14="http://schemas.microsoft.com/office/powerpoint/2010/main" val="1081551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41F4-0D1C-4694-9E54-E6B62174B3D3}"/>
              </a:ext>
            </a:extLst>
          </p:cNvPr>
          <p:cNvSpPr>
            <a:spLocks noGrp="1"/>
          </p:cNvSpPr>
          <p:nvPr>
            <p:ph type="title"/>
          </p:nvPr>
        </p:nvSpPr>
        <p:spPr/>
        <p:txBody>
          <a:bodyPr/>
          <a:lstStyle/>
          <a:p>
            <a:r>
              <a:rPr lang="en-US" dirty="0">
                <a:solidFill>
                  <a:srgbClr val="6FAAAF"/>
                </a:solidFill>
              </a:rPr>
              <a:t>Concomitant AF and CAD</a:t>
            </a:r>
          </a:p>
        </p:txBody>
      </p:sp>
      <p:pic>
        <p:nvPicPr>
          <p:cNvPr id="4" name="Picture 4">
            <a:extLst>
              <a:ext uri="{FF2B5EF4-FFF2-40B4-BE49-F238E27FC236}">
                <a16:creationId xmlns:a16="http://schemas.microsoft.com/office/drawing/2014/main" id="{013EED82-6EE8-403D-9ED8-4477F20EE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177" y="1525111"/>
            <a:ext cx="2677442" cy="190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6" descr="Related image">
            <a:extLst>
              <a:ext uri="{FF2B5EF4-FFF2-40B4-BE49-F238E27FC236}">
                <a16:creationId xmlns:a16="http://schemas.microsoft.com/office/drawing/2014/main" id="{6356E6C3-4944-46E9-8733-ADD8ECA237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9256" y="1523532"/>
            <a:ext cx="2559567" cy="190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C79C2354-2BD7-4AEB-BC2D-E2905A4BA3BC}"/>
              </a:ext>
            </a:extLst>
          </p:cNvPr>
          <p:cNvSpPr/>
          <p:nvPr/>
        </p:nvSpPr>
        <p:spPr>
          <a:xfrm>
            <a:off x="1919533" y="3909059"/>
            <a:ext cx="4709864" cy="1903889"/>
          </a:xfrm>
          <a:prstGeom prst="ellipse">
            <a:avLst/>
          </a:prstGeom>
          <a:solidFill>
            <a:srgbClr val="FFFF00"/>
          </a:solidFill>
          <a:ln w="25400" cap="flat" cmpd="sng" algn="ctr">
            <a:solidFill>
              <a:srgbClr val="4F81BD">
                <a:shade val="50000"/>
              </a:srgbClr>
            </a:solidFill>
            <a:prstDash val="solid"/>
          </a:ln>
          <a:effectLst/>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CA" altLang="en-US" sz="1800" b="0" i="0" u="none" strike="noStrike" kern="0" cap="none" spc="0" normalizeH="0" baseline="0" noProof="0" dirty="0">
              <a:ln>
                <a:noFill/>
              </a:ln>
              <a:solidFill>
                <a:srgbClr val="FFFFFF"/>
              </a:solidFill>
              <a:effectLst/>
              <a:uLnTx/>
              <a:uFillTx/>
              <a:latin typeface="Arial Nova Cond" panose="020B0506020202020204" pitchFamily="34" charset="0"/>
              <a:cs typeface="+mn-cs"/>
            </a:endParaRPr>
          </a:p>
        </p:txBody>
      </p:sp>
      <p:sp>
        <p:nvSpPr>
          <p:cNvPr id="7" name="Oval 6">
            <a:extLst>
              <a:ext uri="{FF2B5EF4-FFF2-40B4-BE49-F238E27FC236}">
                <a16:creationId xmlns:a16="http://schemas.microsoft.com/office/drawing/2014/main" id="{7CE2A78B-1F77-432A-8C4A-697BECD78388}"/>
              </a:ext>
            </a:extLst>
          </p:cNvPr>
          <p:cNvSpPr/>
          <p:nvPr/>
        </p:nvSpPr>
        <p:spPr>
          <a:xfrm>
            <a:off x="5562601" y="3881676"/>
            <a:ext cx="4709864" cy="1931272"/>
          </a:xfrm>
          <a:prstGeom prst="ellipse">
            <a:avLst/>
          </a:prstGeom>
          <a:solidFill>
            <a:srgbClr val="6FA0C8">
              <a:alpha val="66000"/>
            </a:srgbClr>
          </a:solidFill>
          <a:ln w="25400" cap="flat" cmpd="sng" algn="ctr">
            <a:solidFill>
              <a:srgbClr val="4F81BD">
                <a:shade val="50000"/>
              </a:srgbClr>
            </a:solidFill>
            <a:prstDash val="solid"/>
          </a:ln>
          <a:effectLst/>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CA" altLang="en-US" sz="1800" b="0" i="0" u="none" strike="noStrike" kern="0" cap="none" spc="0" normalizeH="0" baseline="0" noProof="0" dirty="0">
              <a:ln>
                <a:noFill/>
              </a:ln>
              <a:solidFill>
                <a:srgbClr val="FFFFFF"/>
              </a:solidFill>
              <a:effectLst/>
              <a:uLnTx/>
              <a:uFillTx/>
              <a:latin typeface="Arial Nova Cond" panose="020B0506020202020204" pitchFamily="34" charset="0"/>
              <a:cs typeface="+mn-cs"/>
            </a:endParaRPr>
          </a:p>
        </p:txBody>
      </p:sp>
      <p:sp>
        <p:nvSpPr>
          <p:cNvPr id="8" name="TextBox 8">
            <a:extLst>
              <a:ext uri="{FF2B5EF4-FFF2-40B4-BE49-F238E27FC236}">
                <a16:creationId xmlns:a16="http://schemas.microsoft.com/office/drawing/2014/main" id="{0C880A31-4459-4A9D-A872-42E0011BEC3B}"/>
              </a:ext>
            </a:extLst>
          </p:cNvPr>
          <p:cNvSpPr txBox="1">
            <a:spLocks noChangeArrowheads="1"/>
          </p:cNvSpPr>
          <p:nvPr/>
        </p:nvSpPr>
        <p:spPr bwMode="auto">
          <a:xfrm>
            <a:off x="3047294" y="4616479"/>
            <a:ext cx="2452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altLang="fr-FR" b="0" i="0" u="none" strike="noStrike" kern="0" cap="none" spc="0" normalizeH="0" baseline="0" noProof="0" dirty="0">
                <a:ln>
                  <a:noFill/>
                </a:ln>
                <a:solidFill>
                  <a:srgbClr val="000000"/>
                </a:solidFill>
                <a:effectLst/>
                <a:uLnTx/>
                <a:uFillTx/>
                <a:latin typeface="Arial Nova Cond" panose="020B0506020202020204" pitchFamily="34" charset="0"/>
              </a:rPr>
              <a:t>Atrial Fibrillation</a:t>
            </a:r>
          </a:p>
        </p:txBody>
      </p:sp>
      <p:sp>
        <p:nvSpPr>
          <p:cNvPr id="9" name="TextBox 10">
            <a:extLst>
              <a:ext uri="{FF2B5EF4-FFF2-40B4-BE49-F238E27FC236}">
                <a16:creationId xmlns:a16="http://schemas.microsoft.com/office/drawing/2014/main" id="{4ABD7494-4233-432A-99F2-06CD958DA97D}"/>
              </a:ext>
            </a:extLst>
          </p:cNvPr>
          <p:cNvSpPr txBox="1">
            <a:spLocks noChangeArrowheads="1"/>
          </p:cNvSpPr>
          <p:nvPr/>
        </p:nvSpPr>
        <p:spPr bwMode="auto">
          <a:xfrm>
            <a:off x="6691189" y="4445504"/>
            <a:ext cx="24526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altLang="fr-FR" b="0" i="0" u="none" strike="noStrike" kern="0" cap="none" spc="0" normalizeH="0" baseline="0" noProof="0" dirty="0">
                <a:ln>
                  <a:noFill/>
                </a:ln>
                <a:solidFill>
                  <a:srgbClr val="000000"/>
                </a:solidFill>
                <a:effectLst/>
                <a:uLnTx/>
                <a:uFillTx/>
                <a:latin typeface="Arial Nova Cond" panose="020B0506020202020204" pitchFamily="34" charset="0"/>
              </a:rPr>
              <a:t>Coronary Artery Disease</a:t>
            </a:r>
          </a:p>
        </p:txBody>
      </p:sp>
      <p:sp>
        <p:nvSpPr>
          <p:cNvPr id="10" name="TextBox 11">
            <a:extLst>
              <a:ext uri="{FF2B5EF4-FFF2-40B4-BE49-F238E27FC236}">
                <a16:creationId xmlns:a16="http://schemas.microsoft.com/office/drawing/2014/main" id="{3D7AA87E-69C8-4149-8BE6-725F42D38D8A}"/>
              </a:ext>
            </a:extLst>
          </p:cNvPr>
          <p:cNvSpPr txBox="1">
            <a:spLocks noChangeArrowheads="1"/>
          </p:cNvSpPr>
          <p:nvPr/>
        </p:nvSpPr>
        <p:spPr bwMode="auto">
          <a:xfrm>
            <a:off x="2716528" y="3456383"/>
            <a:ext cx="66713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lang="en-CA" altLang="fr-FR" sz="2000" b="0" kern="0" noProof="0" dirty="0">
                <a:solidFill>
                  <a:srgbClr val="000000"/>
                </a:solidFill>
                <a:latin typeface="Arial Nova Cond" panose="020B0506020202020204" pitchFamily="34" charset="0"/>
              </a:rPr>
              <a:t>Approximately</a:t>
            </a:r>
            <a:r>
              <a:rPr kumimoji="0" lang="en-CA" altLang="fr-FR" sz="2000" b="0" i="0" u="none" strike="noStrike" kern="0" cap="none" spc="0" normalizeH="0" baseline="0" noProof="0" dirty="0">
                <a:ln>
                  <a:noFill/>
                </a:ln>
                <a:solidFill>
                  <a:srgbClr val="000000"/>
                </a:solidFill>
                <a:effectLst/>
                <a:uLnTx/>
                <a:uFillTx/>
                <a:latin typeface="Arial Nova Cond" panose="020B0506020202020204" pitchFamily="34" charset="0"/>
              </a:rPr>
              <a:t> 30% of patients with AF also have CAD</a:t>
            </a:r>
          </a:p>
        </p:txBody>
      </p:sp>
      <p:cxnSp>
        <p:nvCxnSpPr>
          <p:cNvPr id="11" name="Straight Arrow Connector 10">
            <a:extLst>
              <a:ext uri="{FF2B5EF4-FFF2-40B4-BE49-F238E27FC236}">
                <a16:creationId xmlns:a16="http://schemas.microsoft.com/office/drawing/2014/main" id="{8C302E16-1083-4DE3-9446-C1A05E99380E}"/>
              </a:ext>
            </a:extLst>
          </p:cNvPr>
          <p:cNvCxnSpPr/>
          <p:nvPr/>
        </p:nvCxnSpPr>
        <p:spPr>
          <a:xfrm>
            <a:off x="6050280" y="3894202"/>
            <a:ext cx="0" cy="865118"/>
          </a:xfrm>
          <a:prstGeom prst="straightConnector1">
            <a:avLst/>
          </a:prstGeom>
          <a:noFill/>
          <a:ln w="38100" cap="flat" cmpd="sng" algn="ctr">
            <a:solidFill>
              <a:sysClr val="windowText" lastClr="000000"/>
            </a:solidFill>
            <a:prstDash val="solid"/>
            <a:tailEnd type="arrow"/>
          </a:ln>
          <a:effectLst/>
        </p:spPr>
      </p:cxnSp>
      <p:sp>
        <p:nvSpPr>
          <p:cNvPr id="12" name="TextBox 11">
            <a:extLst>
              <a:ext uri="{FF2B5EF4-FFF2-40B4-BE49-F238E27FC236}">
                <a16:creationId xmlns:a16="http://schemas.microsoft.com/office/drawing/2014/main" id="{5768893D-212B-45D8-BF3A-55DD6A9E1F1D}"/>
              </a:ext>
            </a:extLst>
          </p:cNvPr>
          <p:cNvSpPr txBox="1"/>
          <p:nvPr/>
        </p:nvSpPr>
        <p:spPr>
          <a:xfrm>
            <a:off x="695400" y="5929535"/>
            <a:ext cx="5631323" cy="307777"/>
          </a:xfrm>
          <a:prstGeom prst="rect">
            <a:avLst/>
          </a:prstGeom>
          <a:noFill/>
        </p:spPr>
        <p:txBody>
          <a:bodyPr wrap="square" rtlCol="0">
            <a:spAutoFit/>
          </a:bodyPr>
          <a:lstStyle/>
          <a:p>
            <a:r>
              <a:rPr lang="en-US" sz="1400" dirty="0">
                <a:latin typeface="Arial Nova Cond" panose="020B0506020202020204" pitchFamily="34" charset="0"/>
              </a:rPr>
              <a:t>Singer DE, et al. Ann Intern Med 2009;151:297-305</a:t>
            </a:r>
          </a:p>
        </p:txBody>
      </p:sp>
    </p:spTree>
    <p:extLst>
      <p:ext uri="{BB962C8B-B14F-4D97-AF65-F5344CB8AC3E}">
        <p14:creationId xmlns:p14="http://schemas.microsoft.com/office/powerpoint/2010/main" val="3207668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51402-348A-473A-8A5C-F280F63001E6}"/>
              </a:ext>
            </a:extLst>
          </p:cNvPr>
          <p:cNvSpPr>
            <a:spLocks noGrp="1"/>
          </p:cNvSpPr>
          <p:nvPr>
            <p:ph type="title"/>
          </p:nvPr>
        </p:nvSpPr>
        <p:spPr>
          <a:xfrm>
            <a:off x="695400" y="365125"/>
            <a:ext cx="10801200" cy="975643"/>
          </a:xfrm>
        </p:spPr>
        <p:txBody>
          <a:bodyPr/>
          <a:lstStyle/>
          <a:p>
            <a:r>
              <a:rPr lang="en-US" dirty="0">
                <a:solidFill>
                  <a:srgbClr val="6FAAAF"/>
                </a:solidFill>
              </a:rPr>
              <a:t>Management of CAD + AF</a:t>
            </a:r>
          </a:p>
        </p:txBody>
      </p:sp>
      <p:pic>
        <p:nvPicPr>
          <p:cNvPr id="4" name="Picture 3">
            <a:extLst>
              <a:ext uri="{FF2B5EF4-FFF2-40B4-BE49-F238E27FC236}">
                <a16:creationId xmlns:a16="http://schemas.microsoft.com/office/drawing/2014/main" id="{E4406DEF-B6C2-41EF-AFA7-FB0E4B39BD28}"/>
              </a:ext>
            </a:extLst>
          </p:cNvPr>
          <p:cNvPicPr>
            <a:picLocks noChangeAspect="1"/>
          </p:cNvPicPr>
          <p:nvPr/>
        </p:nvPicPr>
        <p:blipFill rotWithShape="1">
          <a:blip r:embed="rId3">
            <a:extLst>
              <a:ext uri="{28A0092B-C50C-407E-A947-70E740481C1C}">
                <a14:useLocalDpi xmlns:a14="http://schemas.microsoft.com/office/drawing/2010/main"/>
              </a:ext>
            </a:extLst>
          </a:blip>
          <a:srcRect r="41822" b="51991"/>
          <a:stretch/>
        </p:blipFill>
        <p:spPr>
          <a:xfrm>
            <a:off x="1306066" y="1585173"/>
            <a:ext cx="4429894" cy="4652139"/>
          </a:xfrm>
          <a:prstGeom prst="rect">
            <a:avLst/>
          </a:prstGeom>
        </p:spPr>
      </p:pic>
      <p:sp>
        <p:nvSpPr>
          <p:cNvPr id="5" name="Content Placeholder 1">
            <a:extLst>
              <a:ext uri="{FF2B5EF4-FFF2-40B4-BE49-F238E27FC236}">
                <a16:creationId xmlns:a16="http://schemas.microsoft.com/office/drawing/2014/main" id="{CDFBD3AE-9EBD-4E2B-837F-CB1AAF154F26}"/>
              </a:ext>
            </a:extLst>
          </p:cNvPr>
          <p:cNvSpPr txBox="1">
            <a:spLocks/>
          </p:cNvSpPr>
          <p:nvPr/>
        </p:nvSpPr>
        <p:spPr>
          <a:xfrm>
            <a:off x="966542" y="1190437"/>
            <a:ext cx="4766748" cy="5387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rgbClr val="C00000"/>
                </a:solidFill>
              </a:rPr>
              <a:t>STROKE RISK</a:t>
            </a:r>
          </a:p>
        </p:txBody>
      </p:sp>
      <p:grpSp>
        <p:nvGrpSpPr>
          <p:cNvPr id="11" name="Group 10">
            <a:extLst>
              <a:ext uri="{FF2B5EF4-FFF2-40B4-BE49-F238E27FC236}">
                <a16:creationId xmlns:a16="http://schemas.microsoft.com/office/drawing/2014/main" id="{BB3D8081-98CE-4C64-9529-4EFAC17FECF8}"/>
              </a:ext>
            </a:extLst>
          </p:cNvPr>
          <p:cNvGrpSpPr/>
          <p:nvPr/>
        </p:nvGrpSpPr>
        <p:grpSpPr>
          <a:xfrm>
            <a:off x="6646276" y="2125487"/>
            <a:ext cx="4150739" cy="3384023"/>
            <a:chOff x="5312600" y="2589859"/>
            <a:chExt cx="3047208" cy="3639323"/>
          </a:xfrm>
        </p:grpSpPr>
        <p:sp>
          <p:nvSpPr>
            <p:cNvPr id="13" name="Rounded Rectangle 13">
              <a:extLst>
                <a:ext uri="{FF2B5EF4-FFF2-40B4-BE49-F238E27FC236}">
                  <a16:creationId xmlns:a16="http://schemas.microsoft.com/office/drawing/2014/main" id="{BC3793F8-50B8-4DB5-AFE5-D3476D64C4D0}"/>
                </a:ext>
              </a:extLst>
            </p:cNvPr>
            <p:cNvSpPr/>
            <p:nvPr/>
          </p:nvSpPr>
          <p:spPr>
            <a:xfrm>
              <a:off x="5388801" y="2589859"/>
              <a:ext cx="2971007" cy="626301"/>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 Stable CAD</a:t>
              </a:r>
            </a:p>
          </p:txBody>
        </p:sp>
        <p:sp>
          <p:nvSpPr>
            <p:cNvPr id="14" name="Rounded Rectangle 17">
              <a:extLst>
                <a:ext uri="{FF2B5EF4-FFF2-40B4-BE49-F238E27FC236}">
                  <a16:creationId xmlns:a16="http://schemas.microsoft.com/office/drawing/2014/main" id="{58651682-6CAF-4F9A-8884-F8CA7D7A799E}"/>
                </a:ext>
              </a:extLst>
            </p:cNvPr>
            <p:cNvSpPr/>
            <p:nvPr/>
          </p:nvSpPr>
          <p:spPr>
            <a:xfrm>
              <a:off x="5388799" y="3524872"/>
              <a:ext cx="2971007" cy="1078712"/>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 Recent ACS or PCI</a:t>
              </a:r>
            </a:p>
          </p:txBody>
        </p:sp>
        <p:sp>
          <p:nvSpPr>
            <p:cNvPr id="15" name="Rounded Rectangle 18">
              <a:extLst>
                <a:ext uri="{FF2B5EF4-FFF2-40B4-BE49-F238E27FC236}">
                  <a16:creationId xmlns:a16="http://schemas.microsoft.com/office/drawing/2014/main" id="{A8B085C8-828A-4B38-9673-769AF36A6F85}"/>
                </a:ext>
              </a:extLst>
            </p:cNvPr>
            <p:cNvSpPr/>
            <p:nvPr/>
          </p:nvSpPr>
          <p:spPr>
            <a:xfrm>
              <a:off x="5312600" y="5069482"/>
              <a:ext cx="1485502" cy="11597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Low Risk</a:t>
              </a:r>
            </a:p>
          </p:txBody>
        </p:sp>
      </p:grpSp>
      <p:sp>
        <p:nvSpPr>
          <p:cNvPr id="12" name="TextBox 11">
            <a:extLst>
              <a:ext uri="{FF2B5EF4-FFF2-40B4-BE49-F238E27FC236}">
                <a16:creationId xmlns:a16="http://schemas.microsoft.com/office/drawing/2014/main" id="{F5B65A33-BCA4-46CC-9617-DF35E8E463F1}"/>
              </a:ext>
            </a:extLst>
          </p:cNvPr>
          <p:cNvSpPr txBox="1"/>
          <p:nvPr/>
        </p:nvSpPr>
        <p:spPr>
          <a:xfrm>
            <a:off x="6393695" y="1173260"/>
            <a:ext cx="4567000" cy="523220"/>
          </a:xfrm>
          <a:prstGeom prst="rect">
            <a:avLst/>
          </a:prstGeom>
          <a:noFill/>
        </p:spPr>
        <p:txBody>
          <a:bodyPr wrap="square" rtlCol="0">
            <a:spAutoFit/>
          </a:bodyPr>
          <a:lstStyle/>
          <a:p>
            <a:pPr algn="ctr" eaLnBrk="0" fontAlgn="base" hangingPunct="0">
              <a:spcBef>
                <a:spcPct val="20000"/>
              </a:spcBef>
              <a:spcAft>
                <a:spcPct val="0"/>
              </a:spcAft>
            </a:pPr>
            <a:r>
              <a:rPr lang="en-CA" sz="2800" b="1" dirty="0">
                <a:solidFill>
                  <a:srgbClr val="C00000"/>
                </a:solidFill>
                <a:latin typeface="Arial Nova Cond" panose="020B0506020202020204" pitchFamily="34" charset="0"/>
              </a:rPr>
              <a:t>CORONARY RISK</a:t>
            </a:r>
          </a:p>
        </p:txBody>
      </p:sp>
      <p:sp>
        <p:nvSpPr>
          <p:cNvPr id="8" name="Rounded Rectangle 10">
            <a:extLst>
              <a:ext uri="{FF2B5EF4-FFF2-40B4-BE49-F238E27FC236}">
                <a16:creationId xmlns:a16="http://schemas.microsoft.com/office/drawing/2014/main" id="{4E0FA98B-DC52-443D-98B1-219A6627671D}"/>
              </a:ext>
            </a:extLst>
          </p:cNvPr>
          <p:cNvSpPr/>
          <p:nvPr/>
        </p:nvSpPr>
        <p:spPr>
          <a:xfrm>
            <a:off x="9033562" y="4431162"/>
            <a:ext cx="2023469" cy="1078348"/>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High Risk</a:t>
            </a:r>
          </a:p>
        </p:txBody>
      </p:sp>
      <p:cxnSp>
        <p:nvCxnSpPr>
          <p:cNvPr id="9" name="Straight Arrow Connector 8">
            <a:extLst>
              <a:ext uri="{FF2B5EF4-FFF2-40B4-BE49-F238E27FC236}">
                <a16:creationId xmlns:a16="http://schemas.microsoft.com/office/drawing/2014/main" id="{0027F276-4511-4EB0-9788-B1E2DD246327}"/>
              </a:ext>
            </a:extLst>
          </p:cNvPr>
          <p:cNvCxnSpPr>
            <a:stCxn id="14" idx="2"/>
            <a:endCxn id="15" idx="0"/>
          </p:cNvCxnSpPr>
          <p:nvPr/>
        </p:nvCxnSpPr>
        <p:spPr>
          <a:xfrm flipH="1">
            <a:off x="7658011" y="3997948"/>
            <a:ext cx="1115530" cy="43321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BFB8E1F-3FEB-44F5-BE2B-52774A39A872}"/>
              </a:ext>
            </a:extLst>
          </p:cNvPr>
          <p:cNvCxnSpPr>
            <a:stCxn id="14" idx="2"/>
            <a:endCxn id="8" idx="0"/>
          </p:cNvCxnSpPr>
          <p:nvPr/>
        </p:nvCxnSpPr>
        <p:spPr>
          <a:xfrm>
            <a:off x="8773531" y="3997947"/>
            <a:ext cx="1271763" cy="4332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804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62033-19BD-4E9A-A40E-6FB581ED491B}"/>
              </a:ext>
            </a:extLst>
          </p:cNvPr>
          <p:cNvSpPr>
            <a:spLocks noGrp="1"/>
          </p:cNvSpPr>
          <p:nvPr>
            <p:ph type="title"/>
          </p:nvPr>
        </p:nvSpPr>
        <p:spPr/>
        <p:txBody>
          <a:bodyPr/>
          <a:lstStyle/>
          <a:p>
            <a:r>
              <a:rPr lang="en-US" dirty="0">
                <a:solidFill>
                  <a:srgbClr val="6FAAAF"/>
                </a:solidFill>
              </a:rPr>
              <a:t>Where we were 7 years ago</a:t>
            </a:r>
          </a:p>
        </p:txBody>
      </p:sp>
      <p:pic>
        <p:nvPicPr>
          <p:cNvPr id="4" name="Picture 2">
            <a:extLst>
              <a:ext uri="{FF2B5EF4-FFF2-40B4-BE49-F238E27FC236}">
                <a16:creationId xmlns:a16="http://schemas.microsoft.com/office/drawing/2014/main" id="{E870437A-E4AD-4235-BFBB-F138B6B0E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1649163"/>
            <a:ext cx="10652760" cy="376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DEC557A0-5B8F-4931-ADED-6C29DC3DDEBD}"/>
              </a:ext>
            </a:extLst>
          </p:cNvPr>
          <p:cNvSpPr txBox="1"/>
          <p:nvPr/>
        </p:nvSpPr>
        <p:spPr>
          <a:xfrm>
            <a:off x="898309" y="2654365"/>
            <a:ext cx="10246941" cy="1754326"/>
          </a:xfrm>
          <a:prstGeom prst="rect">
            <a:avLst/>
          </a:prstGeom>
          <a:solidFill>
            <a:schemeClr val="tx1"/>
          </a:solidFill>
        </p:spPr>
        <p:txBody>
          <a:bodyPr wrap="square" rtlCol="0">
            <a:spAutoFit/>
          </a:bodyPr>
          <a:lstStyle/>
          <a:p>
            <a:pPr algn="ctr"/>
            <a:r>
              <a:rPr lang="en-CA" sz="3600" dirty="0">
                <a:solidFill>
                  <a:schemeClr val="bg1"/>
                </a:solidFill>
              </a:rPr>
              <a:t>Additional research studies are required to further optimize treatment strategies in this high-risk population</a:t>
            </a:r>
          </a:p>
        </p:txBody>
      </p:sp>
      <p:sp>
        <p:nvSpPr>
          <p:cNvPr id="6" name="TextBox 5">
            <a:extLst>
              <a:ext uri="{FF2B5EF4-FFF2-40B4-BE49-F238E27FC236}">
                <a16:creationId xmlns:a16="http://schemas.microsoft.com/office/drawing/2014/main" id="{1A1EA23C-CAE1-4FF4-A4C1-DC1DCD513B47}"/>
              </a:ext>
            </a:extLst>
          </p:cNvPr>
          <p:cNvSpPr txBox="1"/>
          <p:nvPr/>
        </p:nvSpPr>
        <p:spPr>
          <a:xfrm>
            <a:off x="695400" y="5929535"/>
            <a:ext cx="5631323" cy="307777"/>
          </a:xfrm>
          <a:prstGeom prst="rect">
            <a:avLst/>
          </a:prstGeom>
          <a:noFill/>
        </p:spPr>
        <p:txBody>
          <a:bodyPr wrap="square" rtlCol="0">
            <a:spAutoFit/>
          </a:bodyPr>
          <a:lstStyle/>
          <a:p>
            <a:r>
              <a:rPr lang="en-US" sz="1400" dirty="0" err="1">
                <a:latin typeface="Arial Nova Cond" panose="020B0506020202020204" pitchFamily="34" charset="0"/>
              </a:rPr>
              <a:t>Curr</a:t>
            </a:r>
            <a:r>
              <a:rPr lang="en-US" sz="1400" dirty="0">
                <a:latin typeface="Arial Nova Cond" panose="020B0506020202020204" pitchFamily="34" charset="0"/>
              </a:rPr>
              <a:t> </a:t>
            </a:r>
            <a:r>
              <a:rPr lang="en-US" sz="1400" dirty="0" err="1">
                <a:latin typeface="Arial Nova Cond" panose="020B0506020202020204" pitchFamily="34" charset="0"/>
              </a:rPr>
              <a:t>Opin</a:t>
            </a:r>
            <a:r>
              <a:rPr lang="en-US" sz="1400" dirty="0">
                <a:latin typeface="Arial Nova Cond" panose="020B0506020202020204" pitchFamily="34" charset="0"/>
              </a:rPr>
              <a:t> </a:t>
            </a:r>
            <a:r>
              <a:rPr lang="en-US" sz="1400" dirty="0" err="1">
                <a:latin typeface="Arial Nova Cond" panose="020B0506020202020204" pitchFamily="34" charset="0"/>
              </a:rPr>
              <a:t>Cardiol</a:t>
            </a:r>
            <a:r>
              <a:rPr lang="en-US" sz="1400" dirty="0">
                <a:latin typeface="Arial Nova Cond" panose="020B0506020202020204" pitchFamily="34" charset="0"/>
              </a:rPr>
              <a:t>. 2014 Jan;29(1) 1-9</a:t>
            </a:r>
          </a:p>
        </p:txBody>
      </p:sp>
    </p:spTree>
    <p:extLst>
      <p:ext uri="{BB962C8B-B14F-4D97-AF65-F5344CB8AC3E}">
        <p14:creationId xmlns:p14="http://schemas.microsoft.com/office/powerpoint/2010/main" val="340285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51402-348A-473A-8A5C-F280F63001E6}"/>
              </a:ext>
            </a:extLst>
          </p:cNvPr>
          <p:cNvSpPr>
            <a:spLocks noGrp="1"/>
          </p:cNvSpPr>
          <p:nvPr>
            <p:ph type="title"/>
          </p:nvPr>
        </p:nvSpPr>
        <p:spPr>
          <a:xfrm>
            <a:off x="407368" y="365125"/>
            <a:ext cx="11377264" cy="975643"/>
          </a:xfrm>
        </p:spPr>
        <p:txBody>
          <a:bodyPr>
            <a:normAutofit fontScale="90000"/>
          </a:bodyPr>
          <a:lstStyle/>
          <a:p>
            <a:r>
              <a:rPr lang="en-US" dirty="0">
                <a:solidFill>
                  <a:srgbClr val="6FAAAF"/>
                </a:solidFill>
              </a:rPr>
              <a:t>Where are we now compared to the dreaded triple therapy?</a:t>
            </a:r>
          </a:p>
        </p:txBody>
      </p:sp>
      <p:sp>
        <p:nvSpPr>
          <p:cNvPr id="3" name="Content Placeholder 2">
            <a:extLst>
              <a:ext uri="{FF2B5EF4-FFF2-40B4-BE49-F238E27FC236}">
                <a16:creationId xmlns:a16="http://schemas.microsoft.com/office/drawing/2014/main" id="{34543E95-3CAC-4708-AD96-2280A286D20A}"/>
              </a:ext>
            </a:extLst>
          </p:cNvPr>
          <p:cNvSpPr>
            <a:spLocks noGrp="1"/>
          </p:cNvSpPr>
          <p:nvPr>
            <p:ph idx="1"/>
          </p:nvPr>
        </p:nvSpPr>
        <p:spPr>
          <a:xfrm>
            <a:off x="729720" y="2257074"/>
            <a:ext cx="5510296" cy="3919889"/>
          </a:xfrm>
        </p:spPr>
        <p:txBody>
          <a:bodyPr/>
          <a:lstStyle/>
          <a:p>
            <a:pPr marL="0" indent="0">
              <a:buNone/>
            </a:pPr>
            <a:r>
              <a:rPr lang="en-CA" sz="2800" b="1" dirty="0">
                <a:solidFill>
                  <a:srgbClr val="800000"/>
                </a:solidFill>
              </a:rPr>
              <a:t>AF + PCI / ACS</a:t>
            </a:r>
          </a:p>
          <a:p>
            <a:pPr marL="285750" indent="-285750">
              <a:buFont typeface="Arial" panose="020B0604020202020204" pitchFamily="34" charset="0"/>
              <a:buChar char="•"/>
            </a:pPr>
            <a:r>
              <a:rPr lang="en-CA" sz="2800" dirty="0"/>
              <a:t>WOEST – WARFARIN</a:t>
            </a:r>
          </a:p>
          <a:p>
            <a:pPr marL="285750" indent="-285750">
              <a:buFont typeface="Arial" panose="020B0604020202020204" pitchFamily="34" charset="0"/>
              <a:buChar char="•"/>
            </a:pPr>
            <a:r>
              <a:rPr lang="en-CA" sz="2800" dirty="0"/>
              <a:t>PIONEER AF PCI – RIVAROXABAN</a:t>
            </a:r>
          </a:p>
          <a:p>
            <a:pPr marL="285750" indent="-285750">
              <a:buFont typeface="Arial" panose="020B0604020202020204" pitchFamily="34" charset="0"/>
              <a:buChar char="•"/>
            </a:pPr>
            <a:r>
              <a:rPr lang="en-CA" sz="2800" dirty="0"/>
              <a:t>RE-DUAL PCI – DABIGATRAN</a:t>
            </a:r>
          </a:p>
          <a:p>
            <a:pPr marL="285750" indent="-285750">
              <a:buFont typeface="Arial" panose="020B0604020202020204" pitchFamily="34" charset="0"/>
              <a:buChar char="•"/>
            </a:pPr>
            <a:r>
              <a:rPr lang="en-CA" sz="2800" dirty="0"/>
              <a:t>AUGUSTUS – APIXABAN</a:t>
            </a:r>
          </a:p>
          <a:p>
            <a:pPr marL="285750" indent="-285750">
              <a:buFont typeface="Arial" panose="020B0604020202020204" pitchFamily="34" charset="0"/>
              <a:buChar char="•"/>
            </a:pPr>
            <a:r>
              <a:rPr lang="en-CA" sz="2800" dirty="0"/>
              <a:t>ENTRUST AF – EDOXABAN</a:t>
            </a:r>
          </a:p>
          <a:p>
            <a:endParaRPr lang="en-US" dirty="0"/>
          </a:p>
        </p:txBody>
      </p:sp>
      <p:sp>
        <p:nvSpPr>
          <p:cNvPr id="6" name="TextBox 5">
            <a:extLst>
              <a:ext uri="{FF2B5EF4-FFF2-40B4-BE49-F238E27FC236}">
                <a16:creationId xmlns:a16="http://schemas.microsoft.com/office/drawing/2014/main" id="{6F89E845-F469-403C-B574-5316508BC57D}"/>
              </a:ext>
            </a:extLst>
          </p:cNvPr>
          <p:cNvSpPr txBox="1"/>
          <p:nvPr/>
        </p:nvSpPr>
        <p:spPr>
          <a:xfrm>
            <a:off x="7176120" y="2257074"/>
            <a:ext cx="5068712" cy="1273169"/>
          </a:xfrm>
          <a:prstGeom prst="rect">
            <a:avLst/>
          </a:prstGeom>
          <a:noFill/>
        </p:spPr>
        <p:txBody>
          <a:bodyPr wrap="square" rtlCol="0">
            <a:spAutoFit/>
          </a:bodyPr>
          <a:lstStyle/>
          <a:p>
            <a:pPr>
              <a:lnSpc>
                <a:spcPct val="90000"/>
              </a:lnSpc>
              <a:spcBef>
                <a:spcPts val="1000"/>
              </a:spcBef>
            </a:pPr>
            <a:r>
              <a:rPr lang="en-CA" sz="2800" b="1" dirty="0">
                <a:solidFill>
                  <a:srgbClr val="800000"/>
                </a:solidFill>
                <a:latin typeface="Arial Nova Cond" panose="020B0506020202020204" pitchFamily="34" charset="0"/>
              </a:rPr>
              <a:t>AF + STABLE CAD</a:t>
            </a:r>
          </a:p>
          <a:p>
            <a:pPr marL="285750" indent="-285750">
              <a:lnSpc>
                <a:spcPct val="90000"/>
              </a:lnSpc>
              <a:spcBef>
                <a:spcPts val="1000"/>
              </a:spcBef>
              <a:buFont typeface="Arial" panose="020B0604020202020204" pitchFamily="34" charset="0"/>
              <a:buChar char="•"/>
            </a:pPr>
            <a:r>
              <a:rPr lang="en-CA" sz="2800" dirty="0">
                <a:latin typeface="Arial Nova Cond" panose="020B0506020202020204" pitchFamily="34" charset="0"/>
              </a:rPr>
              <a:t>AFIRE - RIVAROXABAN</a:t>
            </a:r>
          </a:p>
          <a:p>
            <a:endParaRPr lang="en-CA" dirty="0">
              <a:latin typeface="Arial Nova Cond" panose="020B0506020202020204" pitchFamily="34" charset="0"/>
            </a:endParaRPr>
          </a:p>
        </p:txBody>
      </p:sp>
      <p:sp>
        <p:nvSpPr>
          <p:cNvPr id="7" name="TextBox 6">
            <a:extLst>
              <a:ext uri="{FF2B5EF4-FFF2-40B4-BE49-F238E27FC236}">
                <a16:creationId xmlns:a16="http://schemas.microsoft.com/office/drawing/2014/main" id="{2126B50A-E713-4657-81E4-C2AC51755DF4}"/>
              </a:ext>
            </a:extLst>
          </p:cNvPr>
          <p:cNvSpPr txBox="1"/>
          <p:nvPr/>
        </p:nvSpPr>
        <p:spPr>
          <a:xfrm>
            <a:off x="2150533" y="1305744"/>
            <a:ext cx="7890934" cy="707886"/>
          </a:xfrm>
          <a:prstGeom prst="rect">
            <a:avLst/>
          </a:prstGeom>
          <a:noFill/>
        </p:spPr>
        <p:txBody>
          <a:bodyPr wrap="square" rtlCol="0">
            <a:spAutoFit/>
          </a:bodyPr>
          <a:lstStyle/>
          <a:p>
            <a:pPr algn="ctr"/>
            <a:r>
              <a:rPr lang="en-CA" sz="4000" b="1" dirty="0">
                <a:solidFill>
                  <a:srgbClr val="C00000"/>
                </a:solidFill>
                <a:latin typeface="Arial Nova Cond" panose="020B0506020202020204" pitchFamily="34" charset="0"/>
              </a:rPr>
              <a:t>RANDOMIZED CONTROLLED TRIALS</a:t>
            </a:r>
          </a:p>
        </p:txBody>
      </p:sp>
    </p:spTree>
    <p:extLst>
      <p:ext uri="{BB962C8B-B14F-4D97-AF65-F5344CB8AC3E}">
        <p14:creationId xmlns:p14="http://schemas.microsoft.com/office/powerpoint/2010/main" val="2494165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62033-19BD-4E9A-A40E-6FB581ED491B}"/>
              </a:ext>
            </a:extLst>
          </p:cNvPr>
          <p:cNvSpPr>
            <a:spLocks noGrp="1"/>
          </p:cNvSpPr>
          <p:nvPr>
            <p:ph type="title"/>
          </p:nvPr>
        </p:nvSpPr>
        <p:spPr>
          <a:xfrm>
            <a:off x="695400" y="260648"/>
            <a:ext cx="10801200" cy="975643"/>
          </a:xfrm>
        </p:spPr>
        <p:txBody>
          <a:bodyPr/>
          <a:lstStyle/>
          <a:p>
            <a:r>
              <a:rPr lang="en-US" dirty="0">
                <a:solidFill>
                  <a:srgbClr val="6FAAAF"/>
                </a:solidFill>
              </a:rPr>
              <a:t>Dual pathway vs triple Rx </a:t>
            </a:r>
            <a:r>
              <a:rPr lang="en-US" dirty="0" err="1">
                <a:solidFill>
                  <a:srgbClr val="6FAAAF"/>
                </a:solidFill>
              </a:rPr>
              <a:t>Metaanalysis</a:t>
            </a:r>
            <a:endParaRPr lang="en-US" dirty="0">
              <a:solidFill>
                <a:srgbClr val="6FAAAF"/>
              </a:solidFill>
            </a:endParaRPr>
          </a:p>
        </p:txBody>
      </p:sp>
      <p:pic>
        <p:nvPicPr>
          <p:cNvPr id="4" name="Picture 2">
            <a:extLst>
              <a:ext uri="{FF2B5EF4-FFF2-40B4-BE49-F238E27FC236}">
                <a16:creationId xmlns:a16="http://schemas.microsoft.com/office/drawing/2014/main" id="{D6DD47A4-27B0-45D6-BC70-DC7E800AE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572" y="1124744"/>
            <a:ext cx="6764856" cy="521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a:extLst>
              <a:ext uri="{FF2B5EF4-FFF2-40B4-BE49-F238E27FC236}">
                <a16:creationId xmlns:a16="http://schemas.microsoft.com/office/drawing/2014/main" id="{22AF3867-AF4B-4A23-95EE-62D5AF2F669C}"/>
              </a:ext>
            </a:extLst>
          </p:cNvPr>
          <p:cNvCxnSpPr>
            <a:cxnSpLocks/>
          </p:cNvCxnSpPr>
          <p:nvPr/>
        </p:nvCxnSpPr>
        <p:spPr>
          <a:xfrm flipV="1">
            <a:off x="4831080" y="3385381"/>
            <a:ext cx="2095874" cy="158496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496EAB2-16D1-4D29-AACA-58661DC3D3F3}"/>
              </a:ext>
            </a:extLst>
          </p:cNvPr>
          <p:cNvCxnSpPr>
            <a:cxnSpLocks/>
          </p:cNvCxnSpPr>
          <p:nvPr/>
        </p:nvCxnSpPr>
        <p:spPr>
          <a:xfrm flipV="1">
            <a:off x="3855720" y="3385381"/>
            <a:ext cx="1409328" cy="204727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95DED4D-C07F-427B-BE79-7272868D36C4}"/>
              </a:ext>
            </a:extLst>
          </p:cNvPr>
          <p:cNvSpPr txBox="1"/>
          <p:nvPr/>
        </p:nvSpPr>
        <p:spPr>
          <a:xfrm>
            <a:off x="695400" y="5877272"/>
            <a:ext cx="5631323" cy="430887"/>
          </a:xfrm>
          <a:prstGeom prst="rect">
            <a:avLst/>
          </a:prstGeom>
          <a:noFill/>
        </p:spPr>
        <p:txBody>
          <a:bodyPr wrap="square" rtlCol="0">
            <a:spAutoFit/>
          </a:bodyPr>
          <a:lstStyle/>
          <a:p>
            <a:r>
              <a:rPr lang="en-US" sz="1100" dirty="0">
                <a:latin typeface="Arial Nova Cond" panose="020B0506020202020204" pitchFamily="34" charset="0"/>
              </a:rPr>
              <a:t>Lopes RD, Hong H, </a:t>
            </a:r>
            <a:r>
              <a:rPr lang="en-US" sz="1100" dirty="0" err="1">
                <a:latin typeface="Arial Nova Cond" panose="020B0506020202020204" pitchFamily="34" charset="0"/>
              </a:rPr>
              <a:t>Harskamp</a:t>
            </a:r>
            <a:r>
              <a:rPr lang="en-US" sz="1100" dirty="0">
                <a:latin typeface="Arial Nova Cond" panose="020B0506020202020204" pitchFamily="34" charset="0"/>
              </a:rPr>
              <a:t> RE, et al. </a:t>
            </a:r>
          </a:p>
          <a:p>
            <a:r>
              <a:rPr lang="en-US" sz="1100" dirty="0">
                <a:latin typeface="Arial Nova Cond" panose="020B0506020202020204" pitchFamily="34" charset="0"/>
              </a:rPr>
              <a:t>JAMA </a:t>
            </a:r>
            <a:r>
              <a:rPr lang="en-US" sz="1100" dirty="0" err="1">
                <a:latin typeface="Arial Nova Cond" panose="020B0506020202020204" pitchFamily="34" charset="0"/>
              </a:rPr>
              <a:t>Cardiol</a:t>
            </a:r>
            <a:r>
              <a:rPr lang="en-US" sz="1100" dirty="0">
                <a:latin typeface="Arial Nova Cond" panose="020B0506020202020204" pitchFamily="34" charset="0"/>
              </a:rPr>
              <a:t>. 2019;4(8):747–755</a:t>
            </a:r>
          </a:p>
        </p:txBody>
      </p:sp>
    </p:spTree>
    <p:extLst>
      <p:ext uri="{BB962C8B-B14F-4D97-AF65-F5344CB8AC3E}">
        <p14:creationId xmlns:p14="http://schemas.microsoft.com/office/powerpoint/2010/main" val="85346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E1561FEA-080B-4715-A6A2-7C8F52D66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964" y="1301484"/>
            <a:ext cx="9592770" cy="4875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74051402-348A-473A-8A5C-F280F63001E6}"/>
              </a:ext>
            </a:extLst>
          </p:cNvPr>
          <p:cNvSpPr>
            <a:spLocks noGrp="1"/>
          </p:cNvSpPr>
          <p:nvPr>
            <p:ph type="title"/>
          </p:nvPr>
        </p:nvSpPr>
        <p:spPr/>
        <p:txBody>
          <a:bodyPr/>
          <a:lstStyle/>
          <a:p>
            <a:r>
              <a:rPr lang="en-US" dirty="0">
                <a:solidFill>
                  <a:srgbClr val="6FAAAF"/>
                </a:solidFill>
              </a:rPr>
              <a:t>AF + stable CAD</a:t>
            </a:r>
          </a:p>
        </p:txBody>
      </p:sp>
      <p:grpSp>
        <p:nvGrpSpPr>
          <p:cNvPr id="4" name="Group 3">
            <a:extLst>
              <a:ext uri="{FF2B5EF4-FFF2-40B4-BE49-F238E27FC236}">
                <a16:creationId xmlns:a16="http://schemas.microsoft.com/office/drawing/2014/main" id="{431881DF-D939-4F1A-B783-1D827162E3E9}"/>
              </a:ext>
            </a:extLst>
          </p:cNvPr>
          <p:cNvGrpSpPr/>
          <p:nvPr/>
        </p:nvGrpSpPr>
        <p:grpSpPr>
          <a:xfrm>
            <a:off x="695400" y="1484784"/>
            <a:ext cx="10515600" cy="4179260"/>
            <a:chOff x="0" y="123479"/>
            <a:chExt cx="8570098" cy="3352842"/>
          </a:xfrm>
        </p:grpSpPr>
        <p:pic>
          <p:nvPicPr>
            <p:cNvPr id="5" name="Picture 3">
              <a:extLst>
                <a:ext uri="{FF2B5EF4-FFF2-40B4-BE49-F238E27FC236}">
                  <a16:creationId xmlns:a16="http://schemas.microsoft.com/office/drawing/2014/main" id="{7BD6576D-32D4-4B3C-8DE9-A90D900E49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479"/>
              <a:ext cx="4211960" cy="335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087466D4-5F40-4347-B819-FCDF000FD8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123479"/>
              <a:ext cx="4214122" cy="335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2842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25F3E-E350-4DD1-8BC0-20703209E8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7600" b="51536"/>
          <a:stretch/>
        </p:blipFill>
        <p:spPr>
          <a:xfrm>
            <a:off x="2447595" y="0"/>
            <a:ext cx="6938460" cy="6858000"/>
          </a:xfrm>
          <a:prstGeom prst="rect">
            <a:avLst/>
          </a:prstGeom>
        </p:spPr>
      </p:pic>
      <p:grpSp>
        <p:nvGrpSpPr>
          <p:cNvPr id="19" name="Group 18">
            <a:extLst>
              <a:ext uri="{FF2B5EF4-FFF2-40B4-BE49-F238E27FC236}">
                <a16:creationId xmlns:a16="http://schemas.microsoft.com/office/drawing/2014/main" id="{C5DEE8D5-DEA4-4EF8-82E8-D210D950BF3D}"/>
              </a:ext>
            </a:extLst>
          </p:cNvPr>
          <p:cNvGrpSpPr/>
          <p:nvPr/>
        </p:nvGrpSpPr>
        <p:grpSpPr>
          <a:xfrm>
            <a:off x="2639616" y="740703"/>
            <a:ext cx="1344149" cy="3648404"/>
            <a:chOff x="1979712" y="555527"/>
            <a:chExt cx="1008112" cy="2736303"/>
          </a:xfrm>
        </p:grpSpPr>
        <p:cxnSp>
          <p:nvCxnSpPr>
            <p:cNvPr id="20" name="Straight Arrow Connector 19">
              <a:extLst>
                <a:ext uri="{FF2B5EF4-FFF2-40B4-BE49-F238E27FC236}">
                  <a16:creationId xmlns:a16="http://schemas.microsoft.com/office/drawing/2014/main" id="{8CFCC7E8-AE58-4E96-BF3F-DB1E7FE0528A}"/>
                </a:ext>
              </a:extLst>
            </p:cNvPr>
            <p:cNvCxnSpPr/>
            <p:nvPr/>
          </p:nvCxnSpPr>
          <p:spPr>
            <a:xfrm flipV="1">
              <a:off x="2483768" y="555527"/>
              <a:ext cx="0" cy="11521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FACF733-F5C5-4750-83C9-747D1EDF56E8}"/>
                </a:ext>
              </a:extLst>
            </p:cNvPr>
            <p:cNvCxnSpPr/>
            <p:nvPr/>
          </p:nvCxnSpPr>
          <p:spPr>
            <a:xfrm>
              <a:off x="2483768" y="2256714"/>
              <a:ext cx="0" cy="10351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E39BD7-9AFF-4D9D-A199-608884276301}"/>
                </a:ext>
              </a:extLst>
            </p:cNvPr>
            <p:cNvSpPr txBox="1"/>
            <p:nvPr/>
          </p:nvSpPr>
          <p:spPr>
            <a:xfrm>
              <a:off x="1979712" y="1851670"/>
              <a:ext cx="1008112" cy="284742"/>
            </a:xfrm>
            <a:prstGeom prst="rect">
              <a:avLst/>
            </a:prstGeom>
            <a:noFill/>
          </p:spPr>
          <p:txBody>
            <a:bodyPr wrap="square" rtlCol="0">
              <a:spAutoFit/>
            </a:bodyPr>
            <a:lstStyle/>
            <a:p>
              <a:pPr algn="ctr" defTabSz="914354"/>
              <a:r>
                <a:rPr lang="en-CA" sz="1867" dirty="0">
                  <a:latin typeface="Calibri Light" panose="020F0302020204030204"/>
                </a:rPr>
                <a:t>1 YEAR</a:t>
              </a:r>
            </a:p>
          </p:txBody>
        </p:sp>
      </p:grpSp>
      <p:grpSp>
        <p:nvGrpSpPr>
          <p:cNvPr id="23" name="Group 22">
            <a:extLst>
              <a:ext uri="{FF2B5EF4-FFF2-40B4-BE49-F238E27FC236}">
                <a16:creationId xmlns:a16="http://schemas.microsoft.com/office/drawing/2014/main" id="{6D2E1783-91C9-4348-8AF1-65EF19D2D7F5}"/>
              </a:ext>
            </a:extLst>
          </p:cNvPr>
          <p:cNvGrpSpPr/>
          <p:nvPr/>
        </p:nvGrpSpPr>
        <p:grpSpPr>
          <a:xfrm>
            <a:off x="47328" y="1798367"/>
            <a:ext cx="4775200" cy="1569660"/>
            <a:chOff x="-1976398" y="3441582"/>
            <a:chExt cx="3581400" cy="1569660"/>
          </a:xfrm>
        </p:grpSpPr>
        <p:sp>
          <p:nvSpPr>
            <p:cNvPr id="24" name="TextBox 23">
              <a:extLst>
                <a:ext uri="{FF2B5EF4-FFF2-40B4-BE49-F238E27FC236}">
                  <a16:creationId xmlns:a16="http://schemas.microsoft.com/office/drawing/2014/main" id="{CCEE13C6-BDAD-482E-97D9-9BDDD82D9825}"/>
                </a:ext>
              </a:extLst>
            </p:cNvPr>
            <p:cNvSpPr txBox="1"/>
            <p:nvPr/>
          </p:nvSpPr>
          <p:spPr>
            <a:xfrm>
              <a:off x="-1976398" y="3441582"/>
              <a:ext cx="3200400" cy="1569660"/>
            </a:xfrm>
            <a:prstGeom prst="rect">
              <a:avLst/>
            </a:prstGeom>
            <a:solidFill>
              <a:srgbClr val="7030A0"/>
            </a:solidFill>
          </p:spPr>
          <p:txBody>
            <a:bodyPr wrap="square" rtlCol="0">
              <a:spAutoFit/>
            </a:bodyPr>
            <a:lstStyle/>
            <a:p>
              <a:pPr defTabSz="1219080"/>
              <a:r>
                <a:rPr lang="en-CA" sz="1600" dirty="0">
                  <a:solidFill>
                    <a:prstClr val="white"/>
                  </a:solidFill>
                  <a:latin typeface="Arial Nova Cond" panose="020B0506020202020204" pitchFamily="34" charset="0"/>
                </a:rPr>
                <a:t>Tested OAC regimens include:</a:t>
              </a:r>
            </a:p>
            <a:p>
              <a:pPr marL="380962" indent="-380962" defTabSz="1219080">
                <a:buFont typeface="Arial" panose="020B0604020202020204" pitchFamily="34" charset="0"/>
                <a:buChar char="•"/>
              </a:pPr>
              <a:r>
                <a:rPr lang="en-CA" sz="1600" dirty="0">
                  <a:solidFill>
                    <a:prstClr val="white"/>
                  </a:solidFill>
                  <a:latin typeface="Arial Nova Cond" panose="020B0506020202020204" pitchFamily="34" charset="0"/>
                </a:rPr>
                <a:t>Rivaroxaban 15 mg OD</a:t>
              </a:r>
            </a:p>
            <a:p>
              <a:pPr marL="380962" indent="-380962" defTabSz="1219080">
                <a:buFont typeface="Arial" panose="020B0604020202020204" pitchFamily="34" charset="0"/>
                <a:buChar char="•"/>
              </a:pPr>
              <a:r>
                <a:rPr lang="en-CA" sz="1600" dirty="0">
                  <a:solidFill>
                    <a:prstClr val="white"/>
                  </a:solidFill>
                  <a:latin typeface="Arial Nova Cond" panose="020B0506020202020204" pitchFamily="34" charset="0"/>
                </a:rPr>
                <a:t>Dabigatran 110/150 BID</a:t>
              </a:r>
            </a:p>
            <a:p>
              <a:pPr marL="380962" indent="-380962" defTabSz="1219080">
                <a:buFont typeface="Arial" panose="020B0604020202020204" pitchFamily="34" charset="0"/>
                <a:buChar char="•"/>
              </a:pPr>
              <a:r>
                <a:rPr lang="en-CA" sz="1600" dirty="0" err="1">
                  <a:solidFill>
                    <a:prstClr val="white"/>
                  </a:solidFill>
                  <a:latin typeface="Arial Nova Cond" panose="020B0506020202020204" pitchFamily="34" charset="0"/>
                </a:rPr>
                <a:t>Apixaban</a:t>
              </a:r>
              <a:r>
                <a:rPr lang="en-CA" sz="1600" dirty="0">
                  <a:solidFill>
                    <a:prstClr val="white"/>
                  </a:solidFill>
                  <a:latin typeface="Arial Nova Cond" panose="020B0506020202020204" pitchFamily="34" charset="0"/>
                </a:rPr>
                <a:t> 5/2.5 mg BID</a:t>
              </a:r>
            </a:p>
            <a:p>
              <a:pPr marL="380962" indent="-380962" defTabSz="1219080">
                <a:buFont typeface="Arial" panose="020B0604020202020204" pitchFamily="34" charset="0"/>
                <a:buChar char="•"/>
              </a:pPr>
              <a:r>
                <a:rPr lang="en-CA" sz="1600" dirty="0" err="1">
                  <a:solidFill>
                    <a:prstClr val="white"/>
                  </a:solidFill>
                  <a:latin typeface="Arial Nova Cond" panose="020B0506020202020204" pitchFamily="34" charset="0"/>
                </a:rPr>
                <a:t>Edoxaban</a:t>
              </a:r>
              <a:r>
                <a:rPr lang="en-CA" sz="1600" dirty="0">
                  <a:solidFill>
                    <a:prstClr val="white"/>
                  </a:solidFill>
                  <a:latin typeface="Arial Nova Cond" panose="020B0506020202020204" pitchFamily="34" charset="0"/>
                </a:rPr>
                <a:t> 60/30 mg OD</a:t>
              </a:r>
            </a:p>
            <a:p>
              <a:pPr marL="380962" indent="-380962" defTabSz="1219080">
                <a:buFont typeface="Arial" panose="020B0604020202020204" pitchFamily="34" charset="0"/>
                <a:buChar char="•"/>
              </a:pPr>
              <a:r>
                <a:rPr lang="en-CA" sz="1600" dirty="0">
                  <a:solidFill>
                    <a:prstClr val="white"/>
                  </a:solidFill>
                  <a:latin typeface="Arial Nova Cond" panose="020B0506020202020204" pitchFamily="34" charset="0"/>
                </a:rPr>
                <a:t>Warfarin (DOAC preferred)</a:t>
              </a:r>
            </a:p>
          </p:txBody>
        </p:sp>
        <p:cxnSp>
          <p:nvCxnSpPr>
            <p:cNvPr id="25" name="Straight Arrow Connector 24">
              <a:extLst>
                <a:ext uri="{FF2B5EF4-FFF2-40B4-BE49-F238E27FC236}">
                  <a16:creationId xmlns:a16="http://schemas.microsoft.com/office/drawing/2014/main" id="{5EC7631A-1B99-40D5-A29C-09273EAB134E}"/>
                </a:ext>
              </a:extLst>
            </p:cNvPr>
            <p:cNvCxnSpPr/>
            <p:nvPr/>
          </p:nvCxnSpPr>
          <p:spPr>
            <a:xfrm>
              <a:off x="1180459" y="4153933"/>
              <a:ext cx="424543"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C722748F-4274-4508-B1CE-9EAA9B24A6DE}"/>
              </a:ext>
            </a:extLst>
          </p:cNvPr>
          <p:cNvGrpSpPr/>
          <p:nvPr/>
        </p:nvGrpSpPr>
        <p:grpSpPr>
          <a:xfrm>
            <a:off x="7369476" y="936834"/>
            <a:ext cx="4602173" cy="2000548"/>
            <a:chOff x="5692371" y="2971800"/>
            <a:chExt cx="3451629" cy="2000546"/>
          </a:xfrm>
        </p:grpSpPr>
        <p:sp>
          <p:nvSpPr>
            <p:cNvPr id="27" name="TextBox 26">
              <a:extLst>
                <a:ext uri="{FF2B5EF4-FFF2-40B4-BE49-F238E27FC236}">
                  <a16:creationId xmlns:a16="http://schemas.microsoft.com/office/drawing/2014/main" id="{EDFCA06F-9133-4837-9C90-4DFCFC9BDA0E}"/>
                </a:ext>
              </a:extLst>
            </p:cNvPr>
            <p:cNvSpPr txBox="1"/>
            <p:nvPr/>
          </p:nvSpPr>
          <p:spPr>
            <a:xfrm>
              <a:off x="7204806" y="2971800"/>
              <a:ext cx="1939194" cy="2000546"/>
            </a:xfrm>
            <a:prstGeom prst="rect">
              <a:avLst/>
            </a:prstGeom>
            <a:solidFill>
              <a:srgbClr val="7030A0"/>
            </a:solidFill>
          </p:spPr>
          <p:txBody>
            <a:bodyPr wrap="square" rtlCol="0">
              <a:spAutoFit/>
            </a:bodyPr>
            <a:lstStyle/>
            <a:p>
              <a:pPr defTabSz="1219080"/>
              <a:r>
                <a:rPr lang="en-CA" sz="1600" dirty="0">
                  <a:solidFill>
                    <a:prstClr val="white"/>
                  </a:solidFill>
                  <a:latin typeface="Arial Nova Cond" panose="020B0506020202020204" pitchFamily="34" charset="0"/>
                </a:rPr>
                <a:t>Tested OAC regimens include:</a:t>
              </a:r>
            </a:p>
            <a:p>
              <a:pPr marL="228600" indent="-228600" defTabSz="1219080">
                <a:buFont typeface="Arial" panose="020B0604020202020204" pitchFamily="34" charset="0"/>
                <a:buChar char="•"/>
              </a:pPr>
              <a:r>
                <a:rPr lang="en-CA" sz="1600" dirty="0">
                  <a:solidFill>
                    <a:prstClr val="white"/>
                  </a:solidFill>
                  <a:latin typeface="Arial Nova Cond" panose="020B0506020202020204" pitchFamily="34" charset="0"/>
                </a:rPr>
                <a:t>Rivaroxaban 2.5 mg BID</a:t>
              </a:r>
            </a:p>
            <a:p>
              <a:pPr marL="228600" indent="-228600" defTabSz="1219080">
                <a:buFont typeface="Arial" panose="020B0604020202020204" pitchFamily="34" charset="0"/>
                <a:buChar char="•"/>
              </a:pPr>
              <a:r>
                <a:rPr lang="en-CA" sz="1600" dirty="0" err="1">
                  <a:solidFill>
                    <a:prstClr val="white"/>
                  </a:solidFill>
                  <a:latin typeface="Arial Nova Cond" panose="020B0506020202020204" pitchFamily="34" charset="0"/>
                </a:rPr>
                <a:t>Apixaban</a:t>
              </a:r>
              <a:r>
                <a:rPr lang="en-CA" sz="1600" dirty="0">
                  <a:solidFill>
                    <a:prstClr val="white"/>
                  </a:solidFill>
                  <a:latin typeface="Arial Nova Cond" panose="020B0506020202020204" pitchFamily="34" charset="0"/>
                </a:rPr>
                <a:t> 5/2.5 BID</a:t>
              </a:r>
            </a:p>
            <a:p>
              <a:pPr marL="228600" indent="-228600" defTabSz="1219080">
                <a:buFont typeface="Arial" panose="020B0604020202020204" pitchFamily="34" charset="0"/>
                <a:buChar char="•"/>
              </a:pPr>
              <a:r>
                <a:rPr lang="en-CA" sz="1600" dirty="0">
                  <a:solidFill>
                    <a:prstClr val="white"/>
                  </a:solidFill>
                  <a:latin typeface="Arial Nova Cond" panose="020B0506020202020204" pitchFamily="34" charset="0"/>
                </a:rPr>
                <a:t>NOAC Preferred over warfarin</a:t>
              </a:r>
            </a:p>
            <a:p>
              <a:pPr marL="800100" lvl="1" indent="-190500" defTabSz="1219080">
                <a:buFont typeface="Arial" panose="020B0604020202020204" pitchFamily="34" charset="0"/>
                <a:buChar char="•"/>
              </a:pPr>
              <a:r>
                <a:rPr lang="en-CA" sz="1400" dirty="0">
                  <a:solidFill>
                    <a:prstClr val="white"/>
                  </a:solidFill>
                  <a:latin typeface="Arial Nova Cond" panose="020B0506020202020204" pitchFamily="34" charset="0"/>
                </a:rPr>
                <a:t>If warfarin used target INR 2 – 2.5</a:t>
              </a:r>
            </a:p>
          </p:txBody>
        </p:sp>
        <p:cxnSp>
          <p:nvCxnSpPr>
            <p:cNvPr id="28" name="Straight Arrow Connector 27">
              <a:extLst>
                <a:ext uri="{FF2B5EF4-FFF2-40B4-BE49-F238E27FC236}">
                  <a16:creationId xmlns:a16="http://schemas.microsoft.com/office/drawing/2014/main" id="{89CCBB47-A4A0-490E-A090-765809BA5D56}"/>
                </a:ext>
              </a:extLst>
            </p:cNvPr>
            <p:cNvCxnSpPr>
              <a:cxnSpLocks/>
            </p:cNvCxnSpPr>
            <p:nvPr/>
          </p:nvCxnSpPr>
          <p:spPr>
            <a:xfrm flipH="1">
              <a:off x="5692371" y="3756630"/>
              <a:ext cx="1569719" cy="55521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9CBC4D7E-A5FB-4C0E-AB23-6706C4CDB5BB}"/>
              </a:ext>
            </a:extLst>
          </p:cNvPr>
          <p:cNvGrpSpPr/>
          <p:nvPr/>
        </p:nvGrpSpPr>
        <p:grpSpPr>
          <a:xfrm>
            <a:off x="9168343" y="3898790"/>
            <a:ext cx="2803304" cy="2308324"/>
            <a:chOff x="6876256" y="2937115"/>
            <a:chExt cx="2158008" cy="1531625"/>
          </a:xfrm>
        </p:grpSpPr>
        <p:sp>
          <p:nvSpPr>
            <p:cNvPr id="30" name="TextBox 29">
              <a:extLst>
                <a:ext uri="{FF2B5EF4-FFF2-40B4-BE49-F238E27FC236}">
                  <a16:creationId xmlns:a16="http://schemas.microsoft.com/office/drawing/2014/main" id="{ED4FD138-C4E1-44D7-AA7D-1E4AF87361FB}"/>
                </a:ext>
              </a:extLst>
            </p:cNvPr>
            <p:cNvSpPr txBox="1"/>
            <p:nvPr/>
          </p:nvSpPr>
          <p:spPr>
            <a:xfrm>
              <a:off x="7157895" y="2937115"/>
              <a:ext cx="1876369" cy="1531625"/>
            </a:xfrm>
            <a:prstGeom prst="rect">
              <a:avLst/>
            </a:prstGeom>
            <a:solidFill>
              <a:srgbClr val="7030A0"/>
            </a:solidFill>
          </p:spPr>
          <p:txBody>
            <a:bodyPr wrap="square" rtlCol="0">
              <a:spAutoFit/>
            </a:bodyPr>
            <a:lstStyle/>
            <a:p>
              <a:pPr defTabSz="1219080"/>
              <a:r>
                <a:rPr lang="en-CA" sz="1600" dirty="0">
                  <a:solidFill>
                    <a:prstClr val="white"/>
                  </a:solidFill>
                  <a:latin typeface="Arial Nova Cond" panose="020B0506020202020204" pitchFamily="34" charset="0"/>
                </a:rPr>
                <a:t>Tested OAC regimens include</a:t>
              </a:r>
            </a:p>
            <a:p>
              <a:pPr marL="228600" indent="-228600" defTabSz="1219080">
                <a:buFont typeface="Arial" panose="020B0604020202020204" pitchFamily="34" charset="0"/>
                <a:buChar char="•"/>
              </a:pPr>
              <a:r>
                <a:rPr lang="en-CA" sz="1600" dirty="0">
                  <a:solidFill>
                    <a:prstClr val="white"/>
                  </a:solidFill>
                  <a:latin typeface="Arial Nova Cond" panose="020B0506020202020204" pitchFamily="34" charset="0"/>
                </a:rPr>
                <a:t>Rivaroxaban 15/10 mg OD</a:t>
              </a:r>
            </a:p>
            <a:p>
              <a:pPr marL="228600" indent="-228600" defTabSz="1219080">
                <a:buFont typeface="Arial" panose="020B0604020202020204" pitchFamily="34" charset="0"/>
                <a:buChar char="•"/>
              </a:pPr>
              <a:r>
                <a:rPr lang="en-CA" sz="1600" dirty="0">
                  <a:solidFill>
                    <a:prstClr val="white"/>
                  </a:solidFill>
                  <a:latin typeface="Arial Nova Cond" panose="020B0506020202020204" pitchFamily="34" charset="0"/>
                </a:rPr>
                <a:t>Single antiplatelet may be added only in highly-selected patients with high-risk for ischemia and low risk of bleeding</a:t>
              </a:r>
            </a:p>
          </p:txBody>
        </p:sp>
        <p:cxnSp>
          <p:nvCxnSpPr>
            <p:cNvPr id="31" name="Straight Arrow Connector 30">
              <a:extLst>
                <a:ext uri="{FF2B5EF4-FFF2-40B4-BE49-F238E27FC236}">
                  <a16:creationId xmlns:a16="http://schemas.microsoft.com/office/drawing/2014/main" id="{A706B5C1-DBCB-4FE5-8644-851319D10E13}"/>
                </a:ext>
              </a:extLst>
            </p:cNvPr>
            <p:cNvCxnSpPr/>
            <p:nvPr/>
          </p:nvCxnSpPr>
          <p:spPr>
            <a:xfrm flipH="1">
              <a:off x="6876256" y="3580977"/>
              <a:ext cx="452790"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5983637E-0EDC-4569-947F-F40762DDEBF3}"/>
              </a:ext>
            </a:extLst>
          </p:cNvPr>
          <p:cNvGrpSpPr/>
          <p:nvPr/>
        </p:nvGrpSpPr>
        <p:grpSpPr>
          <a:xfrm>
            <a:off x="8792665" y="2999277"/>
            <a:ext cx="3178987" cy="830997"/>
            <a:chOff x="5393704" y="2971800"/>
            <a:chExt cx="3750296" cy="830996"/>
          </a:xfrm>
        </p:grpSpPr>
        <p:sp>
          <p:nvSpPr>
            <p:cNvPr id="33" name="TextBox 32">
              <a:extLst>
                <a:ext uri="{FF2B5EF4-FFF2-40B4-BE49-F238E27FC236}">
                  <a16:creationId xmlns:a16="http://schemas.microsoft.com/office/drawing/2014/main" id="{4F634EED-44EC-4458-9019-130D76214AD5}"/>
                </a:ext>
              </a:extLst>
            </p:cNvPr>
            <p:cNvSpPr txBox="1"/>
            <p:nvPr/>
          </p:nvSpPr>
          <p:spPr>
            <a:xfrm>
              <a:off x="6270170" y="2971800"/>
              <a:ext cx="2873830" cy="830996"/>
            </a:xfrm>
            <a:prstGeom prst="rect">
              <a:avLst/>
            </a:prstGeom>
            <a:solidFill>
              <a:srgbClr val="7030A0"/>
            </a:solidFill>
          </p:spPr>
          <p:txBody>
            <a:bodyPr wrap="square" rtlCol="0">
              <a:spAutoFit/>
            </a:bodyPr>
            <a:lstStyle/>
            <a:p>
              <a:pPr defTabSz="1219080"/>
              <a:r>
                <a:rPr lang="en-CA" sz="1600" dirty="0">
                  <a:solidFill>
                    <a:prstClr val="white"/>
                  </a:solidFill>
                  <a:latin typeface="Arial Nova Cond" panose="020B0506020202020204" pitchFamily="34" charset="0"/>
                </a:rPr>
                <a:t>Tested OAC regimens include</a:t>
              </a:r>
            </a:p>
            <a:p>
              <a:pPr marL="228600" indent="-228600" defTabSz="1219080">
                <a:buFont typeface="Arial" panose="020B0604020202020204" pitchFamily="34" charset="0"/>
                <a:buChar char="•"/>
              </a:pPr>
              <a:r>
                <a:rPr lang="en-CA" sz="1600" dirty="0" err="1">
                  <a:solidFill>
                    <a:prstClr val="white"/>
                  </a:solidFill>
                  <a:latin typeface="Arial Nova Cond" panose="020B0506020202020204" pitchFamily="34" charset="0"/>
                </a:rPr>
                <a:t>Apixaban</a:t>
              </a:r>
              <a:r>
                <a:rPr lang="en-CA" sz="1600" dirty="0">
                  <a:solidFill>
                    <a:prstClr val="white"/>
                  </a:solidFill>
                  <a:latin typeface="Arial Nova Cond" panose="020B0506020202020204" pitchFamily="34" charset="0"/>
                </a:rPr>
                <a:t> 5/2.5 BID</a:t>
              </a:r>
            </a:p>
          </p:txBody>
        </p:sp>
        <p:cxnSp>
          <p:nvCxnSpPr>
            <p:cNvPr id="34" name="Straight Arrow Connector 33">
              <a:extLst>
                <a:ext uri="{FF2B5EF4-FFF2-40B4-BE49-F238E27FC236}">
                  <a16:creationId xmlns:a16="http://schemas.microsoft.com/office/drawing/2014/main" id="{51DBA716-91E7-4649-B07D-9DDAE5D64684}"/>
                </a:ext>
              </a:extLst>
            </p:cNvPr>
            <p:cNvCxnSpPr/>
            <p:nvPr/>
          </p:nvCxnSpPr>
          <p:spPr>
            <a:xfrm flipH="1">
              <a:off x="5393704" y="3276600"/>
              <a:ext cx="876468"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a:extLst>
              <a:ext uri="{FF2B5EF4-FFF2-40B4-BE49-F238E27FC236}">
                <a16:creationId xmlns:a16="http://schemas.microsoft.com/office/drawing/2014/main" id="{5EC7631A-1B99-40D5-A29C-09273EAB134E}"/>
              </a:ext>
            </a:extLst>
          </p:cNvPr>
          <p:cNvCxnSpPr/>
          <p:nvPr/>
        </p:nvCxnSpPr>
        <p:spPr>
          <a:xfrm>
            <a:off x="4256474" y="2510716"/>
            <a:ext cx="2487601" cy="919445"/>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11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FF1D34-9F88-4CDD-849E-7389166A1BD2}"/>
              </a:ext>
            </a:extLst>
          </p:cNvPr>
          <p:cNvPicPr>
            <a:picLocks noChangeAspect="1"/>
          </p:cNvPicPr>
          <p:nvPr/>
        </p:nvPicPr>
        <p:blipFill rotWithShape="1">
          <a:blip r:embed="rId3">
            <a:extLst>
              <a:ext uri="{28A0092B-C50C-407E-A947-70E740481C1C}">
                <a14:useLocalDpi xmlns:a14="http://schemas.microsoft.com/office/drawing/2010/main" val="0"/>
              </a:ext>
            </a:extLst>
          </a:blip>
          <a:srcRect r="25216" b="65333"/>
          <a:stretch/>
        </p:blipFill>
        <p:spPr>
          <a:xfrm>
            <a:off x="959091" y="188640"/>
            <a:ext cx="10273818" cy="6060831"/>
          </a:xfrm>
          <a:prstGeom prst="rect">
            <a:avLst/>
          </a:prstGeom>
        </p:spPr>
      </p:pic>
    </p:spTree>
    <p:extLst>
      <p:ext uri="{BB962C8B-B14F-4D97-AF65-F5344CB8AC3E}">
        <p14:creationId xmlns:p14="http://schemas.microsoft.com/office/powerpoint/2010/main" val="13035530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5275776" y="2184827"/>
            <a:ext cx="6868896" cy="2108269"/>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L. Brent Mitchell</a:t>
            </a: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MD, FRCPC, </a:t>
            </a:r>
            <a:r>
              <a:rPr lang="en-CA" sz="2000" b="1" dirty="0">
                <a:solidFill>
                  <a:srgbClr val="FFFFFF"/>
                </a:solidFill>
                <a:latin typeface="Arial Nova Cond" panose="020B0506020202020204" pitchFamily="34" charset="0"/>
                <a:ea typeface="Calibri" panose="020F0502020204030204" pitchFamily="34" charset="0"/>
                <a:cs typeface="Calibri" panose="020F0502020204030204" pitchFamily="34" charset="0"/>
              </a:rPr>
              <a:t>CAHS</a:t>
            </a:r>
            <a:endPar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endParaRP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Calgary, AB</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5879976" y="861717"/>
            <a:ext cx="5667528" cy="1200329"/>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Anticoagulation in the context of cardioversion</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5807968" y="4415877"/>
            <a:ext cx="6080704" cy="1752384"/>
          </a:xfrm>
          <a:prstGeom prst="rect">
            <a:avLst/>
          </a:prstGeom>
        </p:spPr>
        <p:txBody>
          <a:bodyPr vert="horz" lIns="91440" tIns="45720" rIns="91440" bIns="45720" rtlCol="0" anchor="t">
            <a:normAutofit/>
          </a:body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Professor of Medicine, Department of Cardiac Sciences, </a:t>
            </a:r>
            <a:r>
              <a:rPr kumimoji="0" lang="en-US" sz="2000" b="0" i="0" u="none" strike="noStrike" kern="0" cap="none" spc="0" normalizeH="0" baseline="0" noProof="0" dirty="0" err="1">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Libin</a:t>
            </a:r>
            <a:r>
              <a:rPr kumimoji="0" lang="en-US" sz="2000"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 Cardiovascular Institute, Alberta Health Services and University of Calgary</a:t>
            </a:r>
          </a:p>
        </p:txBody>
      </p:sp>
      <p:pic>
        <p:nvPicPr>
          <p:cNvPr id="4" name="Picture 3" descr="A person wearing a hat&#10;&#10;Description automatically generated with low confidence">
            <a:extLst>
              <a:ext uri="{FF2B5EF4-FFF2-40B4-BE49-F238E27FC236}">
                <a16:creationId xmlns:a16="http://schemas.microsoft.com/office/drawing/2014/main" id="{1D740D77-8949-4E4D-B984-F578F1A84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7384"/>
            <a:ext cx="5019776" cy="6305693"/>
          </a:xfrm>
          <a:prstGeom prst="rect">
            <a:avLst/>
          </a:prstGeom>
        </p:spPr>
      </p:pic>
    </p:spTree>
    <p:extLst>
      <p:ext uri="{BB962C8B-B14F-4D97-AF65-F5344CB8AC3E}">
        <p14:creationId xmlns:p14="http://schemas.microsoft.com/office/powerpoint/2010/main" val="3180718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844A222-D34A-4E34-A473-5014D0BD11B9}"/>
              </a:ext>
            </a:extLst>
          </p:cNvPr>
          <p:cNvSpPr/>
          <p:nvPr/>
        </p:nvSpPr>
        <p:spPr>
          <a:xfrm>
            <a:off x="8586780" y="1454623"/>
            <a:ext cx="3235255" cy="284809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F33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028F5D0-99DF-4504-B862-044CC70A6AF0}"/>
              </a:ext>
            </a:extLst>
          </p:cNvPr>
          <p:cNvPicPr>
            <a:picLocks noChangeAspect="1"/>
          </p:cNvPicPr>
          <p:nvPr/>
        </p:nvPicPr>
        <p:blipFill rotWithShape="1">
          <a:blip r:embed="rId4"/>
          <a:srcRect t="8533" b="50960"/>
          <a:stretch/>
        </p:blipFill>
        <p:spPr>
          <a:xfrm>
            <a:off x="360040" y="1479395"/>
            <a:ext cx="5663952" cy="4180994"/>
          </a:xfrm>
          <a:prstGeom prst="rect">
            <a:avLst/>
          </a:prstGeom>
        </p:spPr>
      </p:pic>
      <p:sp>
        <p:nvSpPr>
          <p:cNvPr id="3" name="Oval 2">
            <a:extLst>
              <a:ext uri="{FF2B5EF4-FFF2-40B4-BE49-F238E27FC236}">
                <a16:creationId xmlns:a16="http://schemas.microsoft.com/office/drawing/2014/main" id="{15CFD1CA-AA87-4667-BF4C-1A8479083C43}"/>
              </a:ext>
            </a:extLst>
          </p:cNvPr>
          <p:cNvSpPr/>
          <p:nvPr/>
        </p:nvSpPr>
        <p:spPr>
          <a:xfrm>
            <a:off x="6283553" y="1793048"/>
            <a:ext cx="2481848" cy="217124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38100">
            <a:solidFill>
              <a:srgbClr val="F33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628C537-7DB9-4403-A664-C9D0D8AD78BE}"/>
              </a:ext>
            </a:extLst>
          </p:cNvPr>
          <p:cNvSpPr/>
          <p:nvPr/>
        </p:nvSpPr>
        <p:spPr>
          <a:xfrm>
            <a:off x="7347456" y="3567108"/>
            <a:ext cx="2886775" cy="2695742"/>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38100">
            <a:solidFill>
              <a:srgbClr val="F33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35AB656-5747-441C-8766-CE1C5072A2BE}"/>
              </a:ext>
            </a:extLst>
          </p:cNvPr>
          <p:cNvSpPr/>
          <p:nvPr/>
        </p:nvSpPr>
        <p:spPr>
          <a:xfrm>
            <a:off x="0" y="6337300"/>
            <a:ext cx="12192000" cy="520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TextBox 33">
            <a:extLst>
              <a:ext uri="{FF2B5EF4-FFF2-40B4-BE49-F238E27FC236}">
                <a16:creationId xmlns:a16="http://schemas.microsoft.com/office/drawing/2014/main" id="{85B33D60-89D3-467C-A9E6-4FDF55C4ABE4}"/>
              </a:ext>
            </a:extLst>
          </p:cNvPr>
          <p:cNvSpPr txBox="1"/>
          <p:nvPr/>
        </p:nvSpPr>
        <p:spPr>
          <a:xfrm>
            <a:off x="184448" y="6309320"/>
            <a:ext cx="11312152" cy="338554"/>
          </a:xfrm>
          <a:prstGeom prst="rect">
            <a:avLst/>
          </a:prstGeom>
          <a:noFill/>
        </p:spPr>
        <p:txBody>
          <a:bodyPr wrap="square" rtlCol="0">
            <a:spAutoFit/>
          </a:bodyPr>
          <a:lstStyle/>
          <a:p>
            <a:r>
              <a:rPr lang="en-CA" sz="1600" b="1" dirty="0">
                <a:effectLst>
                  <a:glow rad="101600">
                    <a:schemeClr val="bg1">
                      <a:alpha val="60000"/>
                    </a:schemeClr>
                  </a:glow>
                </a:effectLst>
                <a:latin typeface="Arial Nova Cond" panose="020B0506020202020204" pitchFamily="34" charset="0"/>
              </a:rPr>
              <a:t>CCS/CHRS Atrial Fibrillation Guidelines – DOI: https://doi.org/10.1016/j.cjca.2020.09.001 </a:t>
            </a:r>
          </a:p>
        </p:txBody>
      </p:sp>
      <p:sp>
        <p:nvSpPr>
          <p:cNvPr id="9" name="Title 1">
            <a:extLst>
              <a:ext uri="{FF2B5EF4-FFF2-40B4-BE49-F238E27FC236}">
                <a16:creationId xmlns:a16="http://schemas.microsoft.com/office/drawing/2014/main" id="{5E949A4B-DF06-4F1A-9B30-6BA2E376FFDE}"/>
              </a:ext>
            </a:extLst>
          </p:cNvPr>
          <p:cNvSpPr txBox="1">
            <a:spLocks/>
          </p:cNvSpPr>
          <p:nvPr/>
        </p:nvSpPr>
        <p:spPr>
          <a:xfrm>
            <a:off x="695400" y="365125"/>
            <a:ext cx="10801200" cy="9756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Nova Cond" panose="020B0506020202020204" pitchFamily="34" charset="0"/>
                <a:ea typeface="+mj-ea"/>
                <a:cs typeface="+mj-cs"/>
              </a:defRPr>
            </a:lvl1pPr>
          </a:lstStyle>
          <a:p>
            <a:r>
              <a:rPr lang="en-US" dirty="0">
                <a:solidFill>
                  <a:srgbClr val="6FAAAF"/>
                </a:solidFill>
              </a:rPr>
              <a:t>CCS/CHRS 2020 Comprehensive AF Guidelines</a:t>
            </a:r>
          </a:p>
        </p:txBody>
      </p:sp>
    </p:spTree>
    <p:extLst>
      <p:ext uri="{BB962C8B-B14F-4D97-AF65-F5344CB8AC3E}">
        <p14:creationId xmlns:p14="http://schemas.microsoft.com/office/powerpoint/2010/main" val="42744907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C9AA-4787-4699-A4B9-E7CCB3C45DE2}"/>
              </a:ext>
            </a:extLst>
          </p:cNvPr>
          <p:cNvSpPr>
            <a:spLocks noGrp="1"/>
          </p:cNvSpPr>
          <p:nvPr>
            <p:ph type="title"/>
          </p:nvPr>
        </p:nvSpPr>
        <p:spPr/>
        <p:txBody>
          <a:bodyPr/>
          <a:lstStyle/>
          <a:p>
            <a:r>
              <a:rPr lang="en-US" dirty="0">
                <a:solidFill>
                  <a:srgbClr val="6FAAAF"/>
                </a:solidFill>
              </a:rPr>
              <a:t>Learning Objectives</a:t>
            </a:r>
          </a:p>
        </p:txBody>
      </p:sp>
      <p:sp>
        <p:nvSpPr>
          <p:cNvPr id="3" name="Content Placeholder 2">
            <a:extLst>
              <a:ext uri="{FF2B5EF4-FFF2-40B4-BE49-F238E27FC236}">
                <a16:creationId xmlns:a16="http://schemas.microsoft.com/office/drawing/2014/main" id="{64ECD372-FF44-4024-8A74-6F592B870FC5}"/>
              </a:ext>
            </a:extLst>
          </p:cNvPr>
          <p:cNvSpPr>
            <a:spLocks noGrp="1"/>
          </p:cNvSpPr>
          <p:nvPr>
            <p:ph idx="1"/>
          </p:nvPr>
        </p:nvSpPr>
        <p:spPr>
          <a:xfrm>
            <a:off x="695400" y="1628800"/>
            <a:ext cx="7992888" cy="4548163"/>
          </a:xfrm>
        </p:spPr>
        <p:txBody>
          <a:bodyPr/>
          <a:lstStyle/>
          <a:p>
            <a:pPr marL="514350" indent="-514350">
              <a:spcAft>
                <a:spcPts val="1200"/>
              </a:spcAft>
              <a:buFont typeface="+mj-lt"/>
              <a:buAutoNum type="arabicPeriod"/>
            </a:pPr>
            <a:r>
              <a:rPr lang="en-US" dirty="0"/>
              <a:t>Review the CCS AF Guidelines for the selection of patients presenting to acute care with AF who may undergo immediate cardioversion in the absence of three weeks of prior therapeutic anticoagulation.</a:t>
            </a:r>
          </a:p>
          <a:p>
            <a:pPr marL="514350" indent="-514350">
              <a:spcAft>
                <a:spcPts val="1200"/>
              </a:spcAft>
              <a:buFont typeface="+mj-lt"/>
              <a:buAutoNum type="arabicPeriod"/>
            </a:pPr>
            <a:r>
              <a:rPr lang="en-US" dirty="0"/>
              <a:t>Explore the rationale for the CCS AF Guidelines recommendation that all patients receive at least one month of anticoagulation after undergoing cardioversion of atrial fibrillation.</a:t>
            </a:r>
          </a:p>
        </p:txBody>
      </p:sp>
      <p:pic>
        <p:nvPicPr>
          <p:cNvPr id="4" name="Graphic 3" descr="Checklist RTL">
            <a:extLst>
              <a:ext uri="{FF2B5EF4-FFF2-40B4-BE49-F238E27FC236}">
                <a16:creationId xmlns:a16="http://schemas.microsoft.com/office/drawing/2014/main" id="{BAEB3274-E7A2-451D-BF72-EAACC96EF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3933" y="1340768"/>
            <a:ext cx="3370699" cy="3370699"/>
          </a:xfrm>
          <a:prstGeom prst="rect">
            <a:avLst/>
          </a:prstGeom>
        </p:spPr>
      </p:pic>
    </p:spTree>
    <p:extLst>
      <p:ext uri="{BB962C8B-B14F-4D97-AF65-F5344CB8AC3E}">
        <p14:creationId xmlns:p14="http://schemas.microsoft.com/office/powerpoint/2010/main" val="1147484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08E04-45AF-4478-A5D6-6015985C456F}"/>
              </a:ext>
            </a:extLst>
          </p:cNvPr>
          <p:cNvSpPr>
            <a:spLocks noGrp="1"/>
          </p:cNvSpPr>
          <p:nvPr>
            <p:ph type="title"/>
          </p:nvPr>
        </p:nvSpPr>
        <p:spPr/>
        <p:txBody>
          <a:bodyPr/>
          <a:lstStyle/>
          <a:p>
            <a:r>
              <a:rPr lang="en-US" dirty="0">
                <a:solidFill>
                  <a:srgbClr val="6FAAAF"/>
                </a:solidFill>
              </a:rPr>
              <a:t>Stroke prevention for CV of AF: Questions</a:t>
            </a:r>
          </a:p>
        </p:txBody>
      </p:sp>
      <p:sp>
        <p:nvSpPr>
          <p:cNvPr id="3" name="Content Placeholder 2">
            <a:extLst>
              <a:ext uri="{FF2B5EF4-FFF2-40B4-BE49-F238E27FC236}">
                <a16:creationId xmlns:a16="http://schemas.microsoft.com/office/drawing/2014/main" id="{71EA6860-5947-4722-9438-981D40969790}"/>
              </a:ext>
            </a:extLst>
          </p:cNvPr>
          <p:cNvSpPr>
            <a:spLocks noGrp="1"/>
          </p:cNvSpPr>
          <p:nvPr>
            <p:ph idx="1"/>
          </p:nvPr>
        </p:nvSpPr>
        <p:spPr/>
        <p:txBody>
          <a:bodyPr>
            <a:normAutofit fontScale="85000" lnSpcReduction="10000"/>
          </a:bodyPr>
          <a:lstStyle/>
          <a:p>
            <a:pPr marL="457200" indent="-457200">
              <a:lnSpc>
                <a:spcPct val="120000"/>
              </a:lnSpc>
              <a:spcAft>
                <a:spcPts val="1200"/>
              </a:spcAft>
              <a:buAutoNum type="arabicPeriod"/>
            </a:pPr>
            <a:r>
              <a:rPr lang="en-US" sz="2800" b="1" dirty="0">
                <a:solidFill>
                  <a:schemeClr val="tx1"/>
                </a:solidFill>
                <a:cs typeface="Arial" panose="020B0604020202020204" pitchFamily="34" charset="0"/>
              </a:rPr>
              <a:t>Is CV a risk factor for stroke / STE in AF without OAC? ............</a:t>
            </a:r>
            <a:r>
              <a:rPr lang="en-US" sz="2800" b="1" dirty="0">
                <a:solidFill>
                  <a:srgbClr val="FF0000"/>
                </a:solidFill>
                <a:cs typeface="Arial" panose="020B0604020202020204" pitchFamily="34" charset="0"/>
              </a:rPr>
              <a:t>YES (RR ≈ 2.6)  </a:t>
            </a:r>
          </a:p>
          <a:p>
            <a:pPr marL="457200" indent="-457200">
              <a:lnSpc>
                <a:spcPct val="120000"/>
              </a:lnSpc>
              <a:spcAft>
                <a:spcPts val="1200"/>
              </a:spcAft>
              <a:buAutoNum type="arabicPeriod"/>
            </a:pPr>
            <a:r>
              <a:rPr lang="en-US" sz="2800" b="1" dirty="0">
                <a:solidFill>
                  <a:schemeClr val="tx1"/>
                </a:solidFill>
                <a:cs typeface="Arial" panose="020B0604020202020204" pitchFamily="34" charset="0"/>
              </a:rPr>
              <a:t>If  CV is a risk factor, does OAC decrease this risk?..............</a:t>
            </a:r>
            <a:r>
              <a:rPr lang="en-US" sz="2800" b="1" dirty="0">
                <a:solidFill>
                  <a:srgbClr val="FF0000"/>
                </a:solidFill>
                <a:cs typeface="Arial" panose="020B0604020202020204" pitchFamily="34" charset="0"/>
              </a:rPr>
              <a:t>YES (RRR ≈ 0.80)  </a:t>
            </a:r>
          </a:p>
          <a:p>
            <a:pPr marL="457200" indent="-457200">
              <a:lnSpc>
                <a:spcPct val="120000"/>
              </a:lnSpc>
              <a:spcAft>
                <a:spcPts val="1200"/>
              </a:spcAft>
              <a:buAutoNum type="arabicPeriod"/>
            </a:pPr>
            <a:r>
              <a:rPr lang="en-US" sz="2800" b="1" dirty="0">
                <a:solidFill>
                  <a:schemeClr val="tx1"/>
                </a:solidFill>
                <a:cs typeface="Arial" panose="020B0604020202020204" pitchFamily="34" charset="0"/>
              </a:rPr>
              <a:t>Is CV in acute AF (&lt;48 hours) without AC safe? </a:t>
            </a:r>
            <a:r>
              <a:rPr lang="en-US" sz="2800" b="1" dirty="0">
                <a:solidFill>
                  <a:srgbClr val="FF0000"/>
                </a:solidFill>
                <a:cs typeface="Arial" panose="020B0604020202020204" pitchFamily="34" charset="0"/>
              </a:rPr>
              <a:t>NOT ALWAYS (≈</a:t>
            </a:r>
            <a:r>
              <a:rPr lang="en-US" sz="900" b="1" dirty="0">
                <a:solidFill>
                  <a:srgbClr val="FF0000"/>
                </a:solidFill>
                <a:cs typeface="Arial" panose="020B0604020202020204" pitchFamily="34" charset="0"/>
              </a:rPr>
              <a:t> </a:t>
            </a:r>
            <a:r>
              <a:rPr lang="en-US" sz="2800" b="1" dirty="0">
                <a:solidFill>
                  <a:srgbClr val="FF0000"/>
                </a:solidFill>
                <a:cs typeface="Arial" panose="020B0604020202020204" pitchFamily="34" charset="0"/>
              </a:rPr>
              <a:t>0.8% in 30d) </a:t>
            </a:r>
          </a:p>
          <a:p>
            <a:pPr marL="457200" indent="-457200">
              <a:lnSpc>
                <a:spcPct val="120000"/>
              </a:lnSpc>
              <a:spcAft>
                <a:spcPts val="1200"/>
              </a:spcAft>
              <a:buAutoNum type="arabicPeriod"/>
            </a:pPr>
            <a:r>
              <a:rPr lang="en-US" sz="2800" b="1" dirty="0">
                <a:solidFill>
                  <a:schemeClr val="tx1"/>
                </a:solidFill>
                <a:cs typeface="Arial" panose="020B0604020202020204" pitchFamily="34" charset="0"/>
              </a:rPr>
              <a:t>When is CV of acute AF without 3 weeks of prior OAC appropriate? </a:t>
            </a:r>
          </a:p>
          <a:p>
            <a:pPr marL="457200" indent="-457200">
              <a:lnSpc>
                <a:spcPct val="120000"/>
              </a:lnSpc>
              <a:spcAft>
                <a:spcPts val="1200"/>
              </a:spcAft>
              <a:buAutoNum type="arabicPeriod"/>
            </a:pPr>
            <a:r>
              <a:rPr lang="en-US" sz="2800" b="1" dirty="0">
                <a:solidFill>
                  <a:schemeClr val="tx1"/>
                </a:solidFill>
                <a:cs typeface="Arial" panose="020B0604020202020204" pitchFamily="34" charset="0"/>
              </a:rPr>
              <a:t>Should all patients receive OAC for at least 1 month after CV of AF?</a:t>
            </a:r>
          </a:p>
          <a:p>
            <a:pPr marL="457200" indent="-457200">
              <a:lnSpc>
                <a:spcPct val="120000"/>
              </a:lnSpc>
              <a:spcAft>
                <a:spcPts val="1200"/>
              </a:spcAft>
              <a:buAutoNum type="arabicPeriod"/>
            </a:pPr>
            <a:r>
              <a:rPr lang="en-US" sz="2800" b="1" dirty="0">
                <a:solidFill>
                  <a:schemeClr val="tx1"/>
                </a:solidFill>
                <a:cs typeface="Arial" panose="020B0604020202020204" pitchFamily="34" charset="0"/>
              </a:rPr>
              <a:t>Are the DOACs acceptable alternatives to warfarin in this setting?</a:t>
            </a:r>
            <a:endParaRPr lang="en-US" sz="2800" b="1" dirty="0">
              <a:solidFill>
                <a:srgbClr val="FF0000"/>
              </a:solidFill>
              <a:cs typeface="Arial" panose="020B0604020202020204" pitchFamily="34" charset="0"/>
            </a:endParaRPr>
          </a:p>
          <a:p>
            <a:endParaRPr lang="en-US" dirty="0"/>
          </a:p>
        </p:txBody>
      </p:sp>
    </p:spTree>
    <p:extLst>
      <p:ext uri="{BB962C8B-B14F-4D97-AF65-F5344CB8AC3E}">
        <p14:creationId xmlns:p14="http://schemas.microsoft.com/office/powerpoint/2010/main" val="2351152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0532-7C5B-4408-B549-9B2734884E36}"/>
              </a:ext>
            </a:extLst>
          </p:cNvPr>
          <p:cNvSpPr>
            <a:spLocks noGrp="1"/>
          </p:cNvSpPr>
          <p:nvPr>
            <p:ph type="title"/>
          </p:nvPr>
        </p:nvSpPr>
        <p:spPr/>
        <p:txBody>
          <a:bodyPr/>
          <a:lstStyle/>
          <a:p>
            <a:r>
              <a:rPr lang="en-US" dirty="0">
                <a:solidFill>
                  <a:srgbClr val="6FAAAF"/>
                </a:solidFill>
              </a:rPr>
              <a:t>Parsing the risk of TE after CV of acute AF</a:t>
            </a:r>
          </a:p>
        </p:txBody>
      </p:sp>
      <p:sp>
        <p:nvSpPr>
          <p:cNvPr id="32" name="TextBox 39">
            <a:extLst>
              <a:ext uri="{FF2B5EF4-FFF2-40B4-BE49-F238E27FC236}">
                <a16:creationId xmlns:a16="http://schemas.microsoft.com/office/drawing/2014/main" id="{6E55C561-0717-4910-A392-BB3A84344885}"/>
              </a:ext>
            </a:extLst>
          </p:cNvPr>
          <p:cNvSpPr txBox="1">
            <a:spLocks noChangeArrowheads="1"/>
          </p:cNvSpPr>
          <p:nvPr/>
        </p:nvSpPr>
        <p:spPr bwMode="auto">
          <a:xfrm>
            <a:off x="4944592" y="1383159"/>
            <a:ext cx="6480000" cy="461665"/>
          </a:xfrm>
          <a:prstGeom prst="rect">
            <a:avLst/>
          </a:prstGeom>
          <a:solidFill>
            <a:schemeClr val="accent4">
              <a:lumMod val="10000"/>
            </a:schemeClr>
          </a:solidFill>
          <a:ln w="28575">
            <a:solidFill>
              <a:srgbClr val="002060"/>
            </a:solidFill>
            <a:miter lim="800000"/>
            <a:headEnd/>
            <a:tailEnd/>
          </a:ln>
        </p:spPr>
        <p:txBody>
          <a:bodyPr wrap="none" anchor="ctr" anchorCtr="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solidFill>
                  <a:schemeClr val="bg1"/>
                </a:solidFill>
                <a:latin typeface="Arial Nova Cond" panose="020B0506020202020204" pitchFamily="34" charset="0"/>
              </a:rPr>
              <a:t>AF &lt;48 h with CV </a:t>
            </a:r>
            <a:r>
              <a:rPr lang="en-US" altLang="en-US" sz="1600" b="1" dirty="0">
                <a:solidFill>
                  <a:srgbClr val="00FF00"/>
                </a:solidFill>
                <a:latin typeface="Arial Nova Cond" panose="020B0506020202020204" pitchFamily="34" charset="0"/>
              </a:rPr>
              <a:t>On AC </a:t>
            </a:r>
            <a:r>
              <a:rPr lang="en-US" altLang="en-US" sz="1600" b="1" dirty="0">
                <a:solidFill>
                  <a:schemeClr val="bg1"/>
                </a:solidFill>
                <a:latin typeface="Arial Nova Cond" panose="020B0506020202020204" pitchFamily="34" charset="0"/>
              </a:rPr>
              <a:t>Versus</a:t>
            </a:r>
            <a:r>
              <a:rPr lang="en-US" altLang="en-US" sz="1600" b="1" dirty="0">
                <a:latin typeface="Arial Nova Cond" panose="020B0506020202020204" pitchFamily="34" charset="0"/>
              </a:rPr>
              <a:t> </a:t>
            </a:r>
            <a:r>
              <a:rPr lang="en-US" altLang="en-US" sz="1600" b="1" dirty="0">
                <a:solidFill>
                  <a:srgbClr val="FF00FF"/>
                </a:solidFill>
                <a:latin typeface="Arial Nova Cond" panose="020B0506020202020204" pitchFamily="34" charset="0"/>
              </a:rPr>
              <a:t>Off AC </a:t>
            </a:r>
            <a:r>
              <a:rPr lang="en-US" altLang="en-US" sz="1600" b="1" dirty="0">
                <a:solidFill>
                  <a:schemeClr val="bg1"/>
                </a:solidFill>
                <a:latin typeface="Arial Nova Cond" panose="020B0506020202020204" pitchFamily="34" charset="0"/>
              </a:rPr>
              <a:t>by CHA</a:t>
            </a:r>
            <a:r>
              <a:rPr lang="en-US" altLang="en-US" sz="1600" b="1" baseline="-25000" dirty="0">
                <a:solidFill>
                  <a:schemeClr val="bg1"/>
                </a:solidFill>
                <a:latin typeface="Arial Nova Cond" panose="020B0506020202020204" pitchFamily="34" charset="0"/>
              </a:rPr>
              <a:t>2</a:t>
            </a:r>
            <a:r>
              <a:rPr lang="en-US" altLang="en-US" sz="1600" b="1" dirty="0">
                <a:solidFill>
                  <a:schemeClr val="bg1"/>
                </a:solidFill>
                <a:latin typeface="Arial Nova Cond" panose="020B0506020202020204" pitchFamily="34" charset="0"/>
              </a:rPr>
              <a:t>DS</a:t>
            </a:r>
            <a:r>
              <a:rPr lang="en-US" altLang="en-US" sz="1600" b="1" baseline="-25000" dirty="0">
                <a:solidFill>
                  <a:schemeClr val="bg1"/>
                </a:solidFill>
                <a:latin typeface="Arial Nova Cond" panose="020B0506020202020204" pitchFamily="34" charset="0"/>
              </a:rPr>
              <a:t>2</a:t>
            </a:r>
            <a:r>
              <a:rPr lang="en-US" altLang="en-US" sz="1600" b="1" dirty="0">
                <a:solidFill>
                  <a:schemeClr val="bg1"/>
                </a:solidFill>
                <a:latin typeface="Arial Nova Cond" panose="020B0506020202020204" pitchFamily="34" charset="0"/>
              </a:rPr>
              <a:t>-VASc</a:t>
            </a:r>
          </a:p>
        </p:txBody>
      </p:sp>
      <p:sp>
        <p:nvSpPr>
          <p:cNvPr id="33" name="TextBox 39">
            <a:extLst>
              <a:ext uri="{FF2B5EF4-FFF2-40B4-BE49-F238E27FC236}">
                <a16:creationId xmlns:a16="http://schemas.microsoft.com/office/drawing/2014/main" id="{96C45571-0A92-457F-B458-CB792733BBDE}"/>
              </a:ext>
            </a:extLst>
          </p:cNvPr>
          <p:cNvSpPr txBox="1">
            <a:spLocks noChangeArrowheads="1"/>
          </p:cNvSpPr>
          <p:nvPr/>
        </p:nvSpPr>
        <p:spPr bwMode="auto">
          <a:xfrm>
            <a:off x="4944592" y="2031231"/>
            <a:ext cx="6480000" cy="461665"/>
          </a:xfrm>
          <a:prstGeom prst="rect">
            <a:avLst/>
          </a:prstGeom>
          <a:solidFill>
            <a:schemeClr val="accent4">
              <a:lumMod val="10000"/>
            </a:schemeClr>
          </a:solidFill>
          <a:ln w="28575">
            <a:solidFill>
              <a:srgbClr val="002060"/>
            </a:solidFill>
            <a:miter lim="800000"/>
            <a:headEnd/>
            <a:tailEnd/>
          </a:ln>
        </p:spPr>
        <p:txBody>
          <a:bodyPr wrap="none" anchor="ctr" anchorCtr="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solidFill>
                  <a:schemeClr val="bg1"/>
                </a:solidFill>
                <a:latin typeface="Arial Nova Cond" panose="020B0506020202020204" pitchFamily="34" charset="0"/>
              </a:rPr>
              <a:t>CHAD</a:t>
            </a:r>
            <a:r>
              <a:rPr lang="en-US" altLang="en-US" sz="1600" b="1" baseline="-25000" dirty="0">
                <a:solidFill>
                  <a:schemeClr val="bg1"/>
                </a:solidFill>
                <a:latin typeface="Arial Nova Cond" panose="020B0506020202020204" pitchFamily="34" charset="0"/>
              </a:rPr>
              <a:t>2</a:t>
            </a:r>
            <a:r>
              <a:rPr lang="en-US" altLang="en-US" sz="1600" b="1" dirty="0">
                <a:solidFill>
                  <a:schemeClr val="bg1"/>
                </a:solidFill>
                <a:latin typeface="Arial Nova Cond" panose="020B0506020202020204" pitchFamily="34" charset="0"/>
              </a:rPr>
              <a:t>DS</a:t>
            </a:r>
            <a:r>
              <a:rPr lang="en-US" altLang="en-US" sz="1600" b="1" baseline="-25000" dirty="0">
                <a:solidFill>
                  <a:schemeClr val="bg1"/>
                </a:solidFill>
                <a:latin typeface="Arial Nova Cond" panose="020B0506020202020204" pitchFamily="34" charset="0"/>
              </a:rPr>
              <a:t>2</a:t>
            </a:r>
            <a:r>
              <a:rPr lang="en-US" altLang="en-US" sz="1600" b="1" dirty="0">
                <a:solidFill>
                  <a:schemeClr val="bg1"/>
                </a:solidFill>
                <a:latin typeface="Arial Nova Cond" panose="020B0506020202020204" pitchFamily="34" charset="0"/>
              </a:rPr>
              <a:t>-Vasc ≥2: </a:t>
            </a:r>
            <a:r>
              <a:rPr lang="en-US" altLang="en-US" sz="1600" b="1" dirty="0">
                <a:solidFill>
                  <a:srgbClr val="00FF00"/>
                </a:solidFill>
                <a:latin typeface="Arial Nova Cond" panose="020B0506020202020204" pitchFamily="34" charset="0"/>
              </a:rPr>
              <a:t>0.2% </a:t>
            </a:r>
            <a:r>
              <a:rPr lang="en-US" altLang="en-US" sz="1600" b="1" dirty="0">
                <a:solidFill>
                  <a:schemeClr val="bg1"/>
                </a:solidFill>
                <a:latin typeface="Arial Nova Cond" panose="020B0506020202020204" pitchFamily="34" charset="0"/>
              </a:rPr>
              <a:t>vs. </a:t>
            </a:r>
            <a:r>
              <a:rPr lang="en-US" altLang="en-US" sz="1600" b="1" dirty="0">
                <a:solidFill>
                  <a:srgbClr val="FF00F0"/>
                </a:solidFill>
                <a:latin typeface="Arial Nova Cond" panose="020B0506020202020204" pitchFamily="34" charset="0"/>
              </a:rPr>
              <a:t>1.1%</a:t>
            </a:r>
            <a:r>
              <a:rPr lang="en-US" altLang="en-US" sz="1600" b="1" dirty="0">
                <a:solidFill>
                  <a:schemeClr val="bg1"/>
                </a:solidFill>
                <a:latin typeface="Arial Nova Cond" panose="020B0506020202020204" pitchFamily="34" charset="0"/>
              </a:rPr>
              <a:t>;</a:t>
            </a:r>
            <a:r>
              <a:rPr lang="en-US" altLang="en-US" sz="1600" b="1" dirty="0">
                <a:solidFill>
                  <a:srgbClr val="FF00F0"/>
                </a:solidFill>
                <a:latin typeface="Arial Nova Cond" panose="020B0506020202020204" pitchFamily="34" charset="0"/>
              </a:rPr>
              <a:t> </a:t>
            </a:r>
            <a:r>
              <a:rPr lang="en-US" altLang="en-US" sz="1600" b="1" dirty="0">
                <a:solidFill>
                  <a:schemeClr val="bg1"/>
                </a:solidFill>
                <a:latin typeface="Arial Nova Cond" panose="020B0506020202020204" pitchFamily="34" charset="0"/>
              </a:rPr>
              <a:t> RRR 0.84 (0.47-0.95). P&lt;0.001</a:t>
            </a:r>
          </a:p>
        </p:txBody>
      </p:sp>
      <p:sp>
        <p:nvSpPr>
          <p:cNvPr id="34" name="TextBox 6">
            <a:extLst>
              <a:ext uri="{FF2B5EF4-FFF2-40B4-BE49-F238E27FC236}">
                <a16:creationId xmlns:a16="http://schemas.microsoft.com/office/drawing/2014/main" id="{FDAC169C-2165-4434-8C96-265524407D67}"/>
              </a:ext>
            </a:extLst>
          </p:cNvPr>
          <p:cNvSpPr txBox="1">
            <a:spLocks noChangeArrowheads="1"/>
          </p:cNvSpPr>
          <p:nvPr/>
        </p:nvSpPr>
        <p:spPr bwMode="auto">
          <a:xfrm rot="16200000">
            <a:off x="3994435" y="4191394"/>
            <a:ext cx="21098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latin typeface="Arial Nova Cond" panose="020B0506020202020204" pitchFamily="34" charset="0"/>
                <a:ea typeface="ＭＳ Ｐゴシック" panose="020B0600070205080204" pitchFamily="34" charset="-128"/>
              </a:rPr>
              <a:t>monthly event rate (%)</a:t>
            </a:r>
          </a:p>
        </p:txBody>
      </p:sp>
      <p:sp>
        <p:nvSpPr>
          <p:cNvPr id="35" name="TextBox 58">
            <a:extLst>
              <a:ext uri="{FF2B5EF4-FFF2-40B4-BE49-F238E27FC236}">
                <a16:creationId xmlns:a16="http://schemas.microsoft.com/office/drawing/2014/main" id="{7EB0635C-9809-4680-A7D8-0FB632A9EDF1}"/>
              </a:ext>
            </a:extLst>
          </p:cNvPr>
          <p:cNvSpPr txBox="1">
            <a:spLocks noChangeArrowheads="1"/>
          </p:cNvSpPr>
          <p:nvPr/>
        </p:nvSpPr>
        <p:spPr bwMode="auto">
          <a:xfrm>
            <a:off x="6015862" y="2782800"/>
            <a:ext cx="442692" cy="430887"/>
          </a:xfrm>
          <a:prstGeom prst="rect">
            <a:avLst/>
          </a:prstGeom>
          <a:solidFill>
            <a:srgbClr val="000000"/>
          </a:solidFill>
          <a:ln w="28575">
            <a:solidFill>
              <a:schemeClr val="tx1"/>
            </a:solidFill>
            <a:miter lim="800000"/>
            <a:headEnd/>
            <a:tailEnd/>
          </a:ln>
        </p:spPr>
        <p:txBody>
          <a:bodyPr wrap="none">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200" b="1" dirty="0">
                <a:solidFill>
                  <a:schemeClr val="bg1"/>
                </a:solidFill>
                <a:latin typeface="Arial Nova Cond" panose="020B0506020202020204" pitchFamily="34" charset="0"/>
              </a:rPr>
              <a:t>0-1</a:t>
            </a:r>
          </a:p>
        </p:txBody>
      </p:sp>
      <p:sp>
        <p:nvSpPr>
          <p:cNvPr id="36" name="TextBox 58">
            <a:extLst>
              <a:ext uri="{FF2B5EF4-FFF2-40B4-BE49-F238E27FC236}">
                <a16:creationId xmlns:a16="http://schemas.microsoft.com/office/drawing/2014/main" id="{A0FD337D-2AF5-4014-B0FE-B5938AB14B1D}"/>
              </a:ext>
            </a:extLst>
          </p:cNvPr>
          <p:cNvSpPr txBox="1">
            <a:spLocks noChangeArrowheads="1"/>
          </p:cNvSpPr>
          <p:nvPr/>
        </p:nvSpPr>
        <p:spPr bwMode="auto">
          <a:xfrm>
            <a:off x="7360722" y="2782800"/>
            <a:ext cx="442692" cy="430887"/>
          </a:xfrm>
          <a:prstGeom prst="rect">
            <a:avLst/>
          </a:prstGeom>
          <a:solidFill>
            <a:srgbClr val="000000"/>
          </a:solidFill>
          <a:ln w="28575">
            <a:solidFill>
              <a:schemeClr val="tx1"/>
            </a:solidFill>
            <a:miter lim="800000"/>
            <a:headEnd/>
            <a:tailEnd/>
          </a:ln>
        </p:spPr>
        <p:txBody>
          <a:bodyPr wrap="none">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200" b="1" dirty="0">
                <a:solidFill>
                  <a:schemeClr val="bg1"/>
                </a:solidFill>
                <a:latin typeface="Arial Nova Cond" panose="020B0506020202020204" pitchFamily="34" charset="0"/>
              </a:rPr>
              <a:t>2</a:t>
            </a:r>
          </a:p>
        </p:txBody>
      </p:sp>
      <p:sp>
        <p:nvSpPr>
          <p:cNvPr id="37" name="TextBox 58">
            <a:extLst>
              <a:ext uri="{FF2B5EF4-FFF2-40B4-BE49-F238E27FC236}">
                <a16:creationId xmlns:a16="http://schemas.microsoft.com/office/drawing/2014/main" id="{559596FC-2C07-40BA-A2CC-5EA13FC42A07}"/>
              </a:ext>
            </a:extLst>
          </p:cNvPr>
          <p:cNvSpPr txBox="1">
            <a:spLocks noChangeArrowheads="1"/>
          </p:cNvSpPr>
          <p:nvPr/>
        </p:nvSpPr>
        <p:spPr bwMode="auto">
          <a:xfrm>
            <a:off x="8811526" y="2782800"/>
            <a:ext cx="442692" cy="430887"/>
          </a:xfrm>
          <a:prstGeom prst="rect">
            <a:avLst/>
          </a:prstGeom>
          <a:solidFill>
            <a:srgbClr val="000000"/>
          </a:solidFill>
          <a:ln w="28575">
            <a:solidFill>
              <a:schemeClr val="tx1"/>
            </a:solidFill>
            <a:miter lim="800000"/>
            <a:headEnd/>
            <a:tailEnd/>
          </a:ln>
        </p:spPr>
        <p:txBody>
          <a:bodyPr wrap="none">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200" b="1" dirty="0">
                <a:solidFill>
                  <a:schemeClr val="bg1"/>
                </a:solidFill>
                <a:latin typeface="Arial Nova Cond" panose="020B0506020202020204" pitchFamily="34" charset="0"/>
              </a:rPr>
              <a:t>3-4</a:t>
            </a:r>
          </a:p>
        </p:txBody>
      </p:sp>
      <p:sp>
        <p:nvSpPr>
          <p:cNvPr id="38" name="TextBox 58">
            <a:extLst>
              <a:ext uri="{FF2B5EF4-FFF2-40B4-BE49-F238E27FC236}">
                <a16:creationId xmlns:a16="http://schemas.microsoft.com/office/drawing/2014/main" id="{BFD908DD-84B3-4D9E-8F73-BF3CF766565A}"/>
              </a:ext>
            </a:extLst>
          </p:cNvPr>
          <p:cNvSpPr txBox="1">
            <a:spLocks noChangeArrowheads="1"/>
          </p:cNvSpPr>
          <p:nvPr/>
        </p:nvSpPr>
        <p:spPr bwMode="auto">
          <a:xfrm>
            <a:off x="10179678" y="2782800"/>
            <a:ext cx="442692" cy="430887"/>
          </a:xfrm>
          <a:prstGeom prst="rect">
            <a:avLst/>
          </a:prstGeom>
          <a:solidFill>
            <a:srgbClr val="000000"/>
          </a:solidFill>
          <a:ln w="28575">
            <a:solidFill>
              <a:schemeClr val="tx1"/>
            </a:solidFill>
            <a:miter lim="800000"/>
            <a:headEnd/>
            <a:tailEnd/>
          </a:ln>
        </p:spPr>
        <p:txBody>
          <a:bodyPr wrap="none">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200" b="1" dirty="0">
                <a:solidFill>
                  <a:schemeClr val="bg1"/>
                </a:solidFill>
                <a:latin typeface="Arial Nova Cond" panose="020B0506020202020204" pitchFamily="34" charset="0"/>
              </a:rPr>
              <a:t>≥5</a:t>
            </a:r>
          </a:p>
        </p:txBody>
      </p:sp>
      <p:graphicFrame>
        <p:nvGraphicFramePr>
          <p:cNvPr id="39" name="Chart 22">
            <a:extLst>
              <a:ext uri="{FF2B5EF4-FFF2-40B4-BE49-F238E27FC236}">
                <a16:creationId xmlns:a16="http://schemas.microsoft.com/office/drawing/2014/main" id="{643B64AD-B38E-4AB5-934F-43773B214CBD}"/>
              </a:ext>
            </a:extLst>
          </p:cNvPr>
          <p:cNvGraphicFramePr>
            <a:graphicFrameLocks/>
          </p:cNvGraphicFramePr>
          <p:nvPr>
            <p:extLst>
              <p:ext uri="{D42A27DB-BD31-4B8C-83A1-F6EECF244321}">
                <p14:modId xmlns:p14="http://schemas.microsoft.com/office/powerpoint/2010/main" val="2268802701"/>
              </p:ext>
            </p:extLst>
          </p:nvPr>
        </p:nvGraphicFramePr>
        <p:xfrm>
          <a:off x="5289890" y="3213632"/>
          <a:ext cx="6206710" cy="2591632"/>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Box 31">
            <a:extLst>
              <a:ext uri="{FF2B5EF4-FFF2-40B4-BE49-F238E27FC236}">
                <a16:creationId xmlns:a16="http://schemas.microsoft.com/office/drawing/2014/main" id="{11FB7A91-F6A2-4AF2-9A20-36A97DF24ED9}"/>
              </a:ext>
            </a:extLst>
          </p:cNvPr>
          <p:cNvSpPr txBox="1">
            <a:spLocks noChangeArrowheads="1"/>
          </p:cNvSpPr>
          <p:nvPr/>
        </p:nvSpPr>
        <p:spPr bwMode="auto">
          <a:xfrm>
            <a:off x="6165791" y="5063292"/>
            <a:ext cx="4667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b="1" dirty="0">
                <a:solidFill>
                  <a:srgbClr val="FF00FF"/>
                </a:solidFill>
                <a:latin typeface="Arial Nova Cond" panose="020B0506020202020204" pitchFamily="34" charset="0"/>
              </a:rPr>
              <a:t>0.30</a:t>
            </a:r>
          </a:p>
        </p:txBody>
      </p:sp>
      <p:sp>
        <p:nvSpPr>
          <p:cNvPr id="41" name="TextBox 32">
            <a:extLst>
              <a:ext uri="{FF2B5EF4-FFF2-40B4-BE49-F238E27FC236}">
                <a16:creationId xmlns:a16="http://schemas.microsoft.com/office/drawing/2014/main" id="{B4F07AE5-E4A5-4634-9307-19A4E6ADC029}"/>
              </a:ext>
            </a:extLst>
          </p:cNvPr>
          <p:cNvSpPr txBox="1">
            <a:spLocks noChangeArrowheads="1"/>
          </p:cNvSpPr>
          <p:nvPr/>
        </p:nvSpPr>
        <p:spPr bwMode="auto">
          <a:xfrm>
            <a:off x="5703230" y="5230116"/>
            <a:ext cx="4667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00FF00"/>
                </a:solidFill>
                <a:latin typeface="Arial Nova Cond" panose="020B0506020202020204" pitchFamily="34" charset="0"/>
              </a:rPr>
              <a:t>0.00</a:t>
            </a:r>
          </a:p>
        </p:txBody>
      </p:sp>
      <p:sp>
        <p:nvSpPr>
          <p:cNvPr id="42" name="TextBox 33">
            <a:extLst>
              <a:ext uri="{FF2B5EF4-FFF2-40B4-BE49-F238E27FC236}">
                <a16:creationId xmlns:a16="http://schemas.microsoft.com/office/drawing/2014/main" id="{CF4A762F-5480-4B7C-B522-D3E1EC24B0FF}"/>
              </a:ext>
            </a:extLst>
          </p:cNvPr>
          <p:cNvSpPr txBox="1">
            <a:spLocks noChangeArrowheads="1"/>
          </p:cNvSpPr>
          <p:nvPr/>
        </p:nvSpPr>
        <p:spPr bwMode="auto">
          <a:xfrm>
            <a:off x="7116488" y="5229200"/>
            <a:ext cx="4667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00FF00"/>
                </a:solidFill>
                <a:latin typeface="Arial Nova Cond" panose="020B0506020202020204" pitchFamily="34" charset="0"/>
              </a:rPr>
              <a:t>0.00</a:t>
            </a:r>
          </a:p>
        </p:txBody>
      </p:sp>
      <p:sp>
        <p:nvSpPr>
          <p:cNvPr id="43" name="TextBox 34">
            <a:extLst>
              <a:ext uri="{FF2B5EF4-FFF2-40B4-BE49-F238E27FC236}">
                <a16:creationId xmlns:a16="http://schemas.microsoft.com/office/drawing/2014/main" id="{F8BC89F3-798F-4892-AE69-820F266567A9}"/>
              </a:ext>
            </a:extLst>
          </p:cNvPr>
          <p:cNvSpPr txBox="1">
            <a:spLocks noChangeArrowheads="1"/>
          </p:cNvSpPr>
          <p:nvPr/>
        </p:nvSpPr>
        <p:spPr bwMode="auto">
          <a:xfrm>
            <a:off x="7593923" y="5150138"/>
            <a:ext cx="4667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b="1" dirty="0">
                <a:solidFill>
                  <a:srgbClr val="FF00FF"/>
                </a:solidFill>
                <a:latin typeface="Arial Nova Cond" panose="020B0506020202020204" pitchFamily="34" charset="0"/>
              </a:rPr>
              <a:t>0.20</a:t>
            </a:r>
          </a:p>
        </p:txBody>
      </p:sp>
      <p:sp>
        <p:nvSpPr>
          <p:cNvPr id="44" name="TextBox 35">
            <a:extLst>
              <a:ext uri="{FF2B5EF4-FFF2-40B4-BE49-F238E27FC236}">
                <a16:creationId xmlns:a16="http://schemas.microsoft.com/office/drawing/2014/main" id="{E21F0957-8FC5-4CF6-91CC-D99F4826154F}"/>
              </a:ext>
            </a:extLst>
          </p:cNvPr>
          <p:cNvSpPr txBox="1">
            <a:spLocks noChangeArrowheads="1"/>
          </p:cNvSpPr>
          <p:nvPr/>
        </p:nvSpPr>
        <p:spPr bwMode="auto">
          <a:xfrm>
            <a:off x="8538407" y="5200309"/>
            <a:ext cx="4667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00FF00"/>
                </a:solidFill>
                <a:latin typeface="Arial Nova Cond" panose="020B0506020202020204" pitchFamily="34" charset="0"/>
              </a:rPr>
              <a:t>0.15</a:t>
            </a:r>
          </a:p>
        </p:txBody>
      </p:sp>
      <p:sp>
        <p:nvSpPr>
          <p:cNvPr id="45" name="TextBox 36">
            <a:extLst>
              <a:ext uri="{FF2B5EF4-FFF2-40B4-BE49-F238E27FC236}">
                <a16:creationId xmlns:a16="http://schemas.microsoft.com/office/drawing/2014/main" id="{7F14734A-9015-47FB-98CA-6426B39A37E1}"/>
              </a:ext>
            </a:extLst>
          </p:cNvPr>
          <p:cNvSpPr txBox="1">
            <a:spLocks noChangeArrowheads="1"/>
          </p:cNvSpPr>
          <p:nvPr/>
        </p:nvSpPr>
        <p:spPr bwMode="auto">
          <a:xfrm>
            <a:off x="8983785" y="3967178"/>
            <a:ext cx="4667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b="1" dirty="0">
                <a:solidFill>
                  <a:srgbClr val="FF00FF"/>
                </a:solidFill>
                <a:latin typeface="Arial Nova Cond" panose="020B0506020202020204" pitchFamily="34" charset="0"/>
              </a:rPr>
              <a:t>1.50</a:t>
            </a:r>
          </a:p>
        </p:txBody>
      </p:sp>
      <p:sp>
        <p:nvSpPr>
          <p:cNvPr id="46" name="TextBox 37">
            <a:extLst>
              <a:ext uri="{FF2B5EF4-FFF2-40B4-BE49-F238E27FC236}">
                <a16:creationId xmlns:a16="http://schemas.microsoft.com/office/drawing/2014/main" id="{0970A453-68B3-44B4-84C5-1EC5324AA7D2}"/>
              </a:ext>
            </a:extLst>
          </p:cNvPr>
          <p:cNvSpPr txBox="1">
            <a:spLocks noChangeArrowheads="1"/>
          </p:cNvSpPr>
          <p:nvPr/>
        </p:nvSpPr>
        <p:spPr bwMode="auto">
          <a:xfrm>
            <a:off x="10416323" y="3332432"/>
            <a:ext cx="4667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b="1" dirty="0">
                <a:solidFill>
                  <a:srgbClr val="FF00FF"/>
                </a:solidFill>
                <a:latin typeface="Arial Nova Cond" panose="020B0506020202020204" pitchFamily="34" charset="0"/>
              </a:rPr>
              <a:t>2.20</a:t>
            </a:r>
          </a:p>
        </p:txBody>
      </p:sp>
      <p:sp>
        <p:nvSpPr>
          <p:cNvPr id="47" name="TextBox 38">
            <a:extLst>
              <a:ext uri="{FF2B5EF4-FFF2-40B4-BE49-F238E27FC236}">
                <a16:creationId xmlns:a16="http://schemas.microsoft.com/office/drawing/2014/main" id="{C1BBB638-E412-4311-B816-DA89BC7ED2DE}"/>
              </a:ext>
            </a:extLst>
          </p:cNvPr>
          <p:cNvSpPr txBox="1">
            <a:spLocks noChangeArrowheads="1"/>
          </p:cNvSpPr>
          <p:nvPr/>
        </p:nvSpPr>
        <p:spPr bwMode="auto">
          <a:xfrm>
            <a:off x="9951230" y="5159276"/>
            <a:ext cx="4667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00FF00"/>
                </a:solidFill>
                <a:latin typeface="Arial Nova Cond" panose="020B0506020202020204" pitchFamily="34" charset="0"/>
              </a:rPr>
              <a:t>0.20</a:t>
            </a:r>
          </a:p>
        </p:txBody>
      </p:sp>
      <p:sp>
        <p:nvSpPr>
          <p:cNvPr id="48" name="TextBox 6">
            <a:extLst>
              <a:ext uri="{FF2B5EF4-FFF2-40B4-BE49-F238E27FC236}">
                <a16:creationId xmlns:a16="http://schemas.microsoft.com/office/drawing/2014/main" id="{FCBC491D-2E2D-4D20-8EB7-FED1DB29E090}"/>
              </a:ext>
            </a:extLst>
          </p:cNvPr>
          <p:cNvSpPr txBox="1">
            <a:spLocks noChangeArrowheads="1"/>
          </p:cNvSpPr>
          <p:nvPr/>
        </p:nvSpPr>
        <p:spPr bwMode="auto">
          <a:xfrm rot="16200000">
            <a:off x="-196069" y="4191394"/>
            <a:ext cx="21098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latin typeface="Arial Nova Cond" panose="020B0506020202020204" pitchFamily="34" charset="0"/>
                <a:ea typeface="ＭＳ Ｐゴシック" panose="020B0600070205080204" pitchFamily="34" charset="-128"/>
              </a:rPr>
              <a:t>monthly event rate (%)</a:t>
            </a:r>
          </a:p>
        </p:txBody>
      </p:sp>
      <p:graphicFrame>
        <p:nvGraphicFramePr>
          <p:cNvPr id="49" name="Chart 22">
            <a:extLst>
              <a:ext uri="{FF2B5EF4-FFF2-40B4-BE49-F238E27FC236}">
                <a16:creationId xmlns:a16="http://schemas.microsoft.com/office/drawing/2014/main" id="{D5AA06C5-0CF5-4D2C-A604-D548FDDBDAB2}"/>
              </a:ext>
            </a:extLst>
          </p:cNvPr>
          <p:cNvGraphicFramePr>
            <a:graphicFrameLocks/>
          </p:cNvGraphicFramePr>
          <p:nvPr>
            <p:extLst>
              <p:ext uri="{D42A27DB-BD31-4B8C-83A1-F6EECF244321}">
                <p14:modId xmlns:p14="http://schemas.microsoft.com/office/powerpoint/2010/main" val="3961369467"/>
              </p:ext>
            </p:extLst>
          </p:nvPr>
        </p:nvGraphicFramePr>
        <p:xfrm>
          <a:off x="1197699" y="3213632"/>
          <a:ext cx="3026093" cy="2591632"/>
        </p:xfrm>
        <a:graphic>
          <a:graphicData uri="http://schemas.openxmlformats.org/drawingml/2006/chart">
            <c:chart xmlns:c="http://schemas.openxmlformats.org/drawingml/2006/chart" xmlns:r="http://schemas.openxmlformats.org/officeDocument/2006/relationships" r:id="rId4"/>
          </a:graphicData>
        </a:graphic>
      </p:graphicFrame>
      <p:sp>
        <p:nvSpPr>
          <p:cNvPr id="50" name="TextBox 31">
            <a:extLst>
              <a:ext uri="{FF2B5EF4-FFF2-40B4-BE49-F238E27FC236}">
                <a16:creationId xmlns:a16="http://schemas.microsoft.com/office/drawing/2014/main" id="{21DF2CDA-5AA7-4D6D-8257-E35F6D9D5FA5}"/>
              </a:ext>
            </a:extLst>
          </p:cNvPr>
          <p:cNvSpPr txBox="1">
            <a:spLocks noChangeArrowheads="1"/>
          </p:cNvSpPr>
          <p:nvPr/>
        </p:nvSpPr>
        <p:spPr bwMode="auto">
          <a:xfrm>
            <a:off x="2624278" y="4327200"/>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b="1" dirty="0">
                <a:solidFill>
                  <a:srgbClr val="FF0000"/>
                </a:solidFill>
                <a:latin typeface="Arial Nova Cond" panose="020B0506020202020204" pitchFamily="34" charset="0"/>
              </a:rPr>
              <a:t>1.10</a:t>
            </a:r>
          </a:p>
        </p:txBody>
      </p:sp>
      <p:sp>
        <p:nvSpPr>
          <p:cNvPr id="51" name="TextBox 31">
            <a:extLst>
              <a:ext uri="{FF2B5EF4-FFF2-40B4-BE49-F238E27FC236}">
                <a16:creationId xmlns:a16="http://schemas.microsoft.com/office/drawing/2014/main" id="{2F6B2B57-B9ED-43E2-87D3-BC7826E33EDF}"/>
              </a:ext>
            </a:extLst>
          </p:cNvPr>
          <p:cNvSpPr txBox="1">
            <a:spLocks noChangeArrowheads="1"/>
          </p:cNvSpPr>
          <p:nvPr/>
        </p:nvSpPr>
        <p:spPr bwMode="auto">
          <a:xfrm>
            <a:off x="2127478" y="5047200"/>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b="1" dirty="0">
                <a:solidFill>
                  <a:srgbClr val="00B050"/>
                </a:solidFill>
                <a:latin typeface="Arial Nova Cond" panose="020B0506020202020204" pitchFamily="34" charset="0"/>
              </a:rPr>
              <a:t>0.30</a:t>
            </a:r>
          </a:p>
        </p:txBody>
      </p:sp>
      <p:sp>
        <p:nvSpPr>
          <p:cNvPr id="52" name="TextBox 39">
            <a:extLst>
              <a:ext uri="{FF2B5EF4-FFF2-40B4-BE49-F238E27FC236}">
                <a16:creationId xmlns:a16="http://schemas.microsoft.com/office/drawing/2014/main" id="{D7AA1268-7DD8-435A-A94C-AA53686534B2}"/>
              </a:ext>
            </a:extLst>
          </p:cNvPr>
          <p:cNvSpPr txBox="1">
            <a:spLocks noChangeArrowheads="1"/>
          </p:cNvSpPr>
          <p:nvPr/>
        </p:nvSpPr>
        <p:spPr bwMode="auto">
          <a:xfrm>
            <a:off x="767407" y="1382400"/>
            <a:ext cx="3875783" cy="461665"/>
          </a:xfrm>
          <a:prstGeom prst="rect">
            <a:avLst/>
          </a:prstGeom>
          <a:solidFill>
            <a:schemeClr val="accent4">
              <a:lumMod val="10000"/>
            </a:schemeClr>
          </a:solidFill>
          <a:ln w="28575">
            <a:solidFill>
              <a:srgbClr val="002060"/>
            </a:solidFill>
            <a:miter lim="800000"/>
            <a:headEnd/>
            <a:tailEnd/>
          </a:ln>
        </p:spPr>
        <p:txBody>
          <a:bodyPr wrap="none" anchor="ctr" anchorCtr="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solidFill>
                  <a:schemeClr val="bg1"/>
                </a:solidFill>
                <a:latin typeface="Arial Nova Cond" panose="020B0506020202020204" pitchFamily="34" charset="0"/>
              </a:rPr>
              <a:t>AF &lt;48 H no OAC: </a:t>
            </a:r>
            <a:r>
              <a:rPr lang="en-US" altLang="en-US" sz="1600" b="1" dirty="0">
                <a:solidFill>
                  <a:srgbClr val="00B050"/>
                </a:solidFill>
                <a:latin typeface="Arial Nova Cond" panose="020B0506020202020204" pitchFamily="34" charset="0"/>
              </a:rPr>
              <a:t>≤12 H </a:t>
            </a:r>
            <a:r>
              <a:rPr lang="en-US" altLang="en-US" sz="1600" b="1" dirty="0">
                <a:solidFill>
                  <a:schemeClr val="bg1"/>
                </a:solidFill>
                <a:latin typeface="Arial Nova Cond" panose="020B0506020202020204" pitchFamily="34" charset="0"/>
              </a:rPr>
              <a:t>Versus </a:t>
            </a:r>
            <a:r>
              <a:rPr lang="en-US" altLang="en-US" sz="1600" b="1" dirty="0">
                <a:solidFill>
                  <a:srgbClr val="F33A45"/>
                </a:solidFill>
                <a:latin typeface="Arial Nova Cond" panose="020B0506020202020204" pitchFamily="34" charset="0"/>
              </a:rPr>
              <a:t>&gt;12 H</a:t>
            </a:r>
          </a:p>
        </p:txBody>
      </p:sp>
      <p:sp>
        <p:nvSpPr>
          <p:cNvPr id="53" name="TextBox 39">
            <a:extLst>
              <a:ext uri="{FF2B5EF4-FFF2-40B4-BE49-F238E27FC236}">
                <a16:creationId xmlns:a16="http://schemas.microsoft.com/office/drawing/2014/main" id="{80D4E796-6A0C-45F7-97BC-EFB0C42109E7}"/>
              </a:ext>
            </a:extLst>
          </p:cNvPr>
          <p:cNvSpPr txBox="1">
            <a:spLocks noChangeArrowheads="1"/>
          </p:cNvSpPr>
          <p:nvPr/>
        </p:nvSpPr>
        <p:spPr bwMode="auto">
          <a:xfrm>
            <a:off x="766800" y="2031231"/>
            <a:ext cx="3877200" cy="461665"/>
          </a:xfrm>
          <a:prstGeom prst="rect">
            <a:avLst/>
          </a:prstGeom>
          <a:solidFill>
            <a:schemeClr val="accent4">
              <a:lumMod val="10000"/>
            </a:schemeClr>
          </a:solidFill>
          <a:ln w="28575">
            <a:solidFill>
              <a:srgbClr val="002060"/>
            </a:solidFill>
            <a:miter lim="800000"/>
            <a:headEnd/>
            <a:tailEnd/>
          </a:ln>
        </p:spPr>
        <p:txBody>
          <a:bodyPr wrap="none" anchor="ctr" anchorCtr="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solidFill>
                  <a:srgbClr val="F33A45"/>
                </a:solidFill>
                <a:latin typeface="Arial Nova Cond" panose="020B0506020202020204" pitchFamily="34" charset="0"/>
              </a:rPr>
              <a:t>&gt;12 H</a:t>
            </a:r>
            <a:r>
              <a:rPr lang="en-US" altLang="en-US" sz="1600" b="1" dirty="0">
                <a:solidFill>
                  <a:schemeClr val="bg1"/>
                </a:solidFill>
                <a:latin typeface="Arial Nova Cond" panose="020B0506020202020204" pitchFamily="34" charset="0"/>
              </a:rPr>
              <a:t>: RR 3.42 (1.57-7.44), P&lt;0.001</a:t>
            </a:r>
          </a:p>
        </p:txBody>
      </p:sp>
      <p:sp>
        <p:nvSpPr>
          <p:cNvPr id="54" name="Text Box 27">
            <a:extLst>
              <a:ext uri="{FF2B5EF4-FFF2-40B4-BE49-F238E27FC236}">
                <a16:creationId xmlns:a16="http://schemas.microsoft.com/office/drawing/2014/main" id="{C30C30D5-C717-4F68-9A27-EEB2492582DC}"/>
              </a:ext>
            </a:extLst>
          </p:cNvPr>
          <p:cNvSpPr txBox="1">
            <a:spLocks noChangeArrowheads="1"/>
          </p:cNvSpPr>
          <p:nvPr/>
        </p:nvSpPr>
        <p:spPr bwMode="auto">
          <a:xfrm>
            <a:off x="6534252" y="5960313"/>
            <a:ext cx="37382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pPr>
            <a:r>
              <a:rPr lang="en-US" altLang="en-US" sz="1200" b="1" dirty="0" err="1">
                <a:latin typeface="Arial Nova Cond" panose="020B0506020202020204" pitchFamily="34" charset="0"/>
              </a:rPr>
              <a:t>Grönberg</a:t>
            </a:r>
            <a:r>
              <a:rPr lang="en-US" altLang="en-US" sz="1200" b="1" dirty="0">
                <a:latin typeface="Arial Nova Cond" panose="020B0506020202020204" pitchFamily="34" charset="0"/>
              </a:rPr>
              <a:t> T et al.  Am J </a:t>
            </a:r>
            <a:r>
              <a:rPr lang="en-US" altLang="en-US" sz="1200" b="1" dirty="0" err="1">
                <a:latin typeface="Arial Nova Cond" panose="020B0506020202020204" pitchFamily="34" charset="0"/>
              </a:rPr>
              <a:t>Cardiol</a:t>
            </a:r>
            <a:r>
              <a:rPr lang="en-US" altLang="en-US" sz="1200" b="1" dirty="0">
                <a:latin typeface="Arial Nova Cond" panose="020B0506020202020204" pitchFamily="34" charset="0"/>
              </a:rPr>
              <a:t> 117:1294-8, 2016</a:t>
            </a:r>
          </a:p>
        </p:txBody>
      </p:sp>
      <p:sp>
        <p:nvSpPr>
          <p:cNvPr id="55" name="Text Box 27">
            <a:extLst>
              <a:ext uri="{FF2B5EF4-FFF2-40B4-BE49-F238E27FC236}">
                <a16:creationId xmlns:a16="http://schemas.microsoft.com/office/drawing/2014/main" id="{A742661C-7873-43D4-8189-43C984FA2464}"/>
              </a:ext>
            </a:extLst>
          </p:cNvPr>
          <p:cNvSpPr txBox="1">
            <a:spLocks noChangeArrowheads="1"/>
          </p:cNvSpPr>
          <p:nvPr/>
        </p:nvSpPr>
        <p:spPr bwMode="auto">
          <a:xfrm>
            <a:off x="1396752" y="5961600"/>
            <a:ext cx="2827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pPr>
            <a:r>
              <a:rPr lang="en-US" altLang="en-US" sz="1200" b="1" dirty="0" err="1">
                <a:latin typeface="Arial Nova Cond" panose="020B0506020202020204" pitchFamily="34" charset="0"/>
              </a:rPr>
              <a:t>Nuotio</a:t>
            </a:r>
            <a:r>
              <a:rPr lang="en-US" altLang="en-US" sz="1200" b="1" dirty="0">
                <a:latin typeface="Arial Nova Cond" panose="020B0506020202020204" pitchFamily="34" charset="0"/>
              </a:rPr>
              <a:t> I et al. JAMA 312:647-8, 2014</a:t>
            </a:r>
          </a:p>
        </p:txBody>
      </p:sp>
    </p:spTree>
    <p:extLst>
      <p:ext uri="{BB962C8B-B14F-4D97-AF65-F5344CB8AC3E}">
        <p14:creationId xmlns:p14="http://schemas.microsoft.com/office/powerpoint/2010/main" val="34959505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AFAF-7B60-4E9D-B3E5-C4118A0A987D}"/>
              </a:ext>
            </a:extLst>
          </p:cNvPr>
          <p:cNvSpPr>
            <a:spLocks noGrp="1"/>
          </p:cNvSpPr>
          <p:nvPr>
            <p:ph type="title"/>
          </p:nvPr>
        </p:nvSpPr>
        <p:spPr/>
        <p:txBody>
          <a:bodyPr/>
          <a:lstStyle/>
          <a:p>
            <a:r>
              <a:rPr lang="en-US" dirty="0">
                <a:solidFill>
                  <a:srgbClr val="6FAAAF"/>
                </a:solidFill>
              </a:rPr>
              <a:t>Anticoagulation for CV of acute AF</a:t>
            </a:r>
          </a:p>
        </p:txBody>
      </p:sp>
      <p:grpSp>
        <p:nvGrpSpPr>
          <p:cNvPr id="4" name="Group 3">
            <a:extLst>
              <a:ext uri="{FF2B5EF4-FFF2-40B4-BE49-F238E27FC236}">
                <a16:creationId xmlns:a16="http://schemas.microsoft.com/office/drawing/2014/main" id="{B4D323B8-0F6C-4364-8C36-33A9854EBAC4}"/>
              </a:ext>
            </a:extLst>
          </p:cNvPr>
          <p:cNvGrpSpPr/>
          <p:nvPr/>
        </p:nvGrpSpPr>
        <p:grpSpPr>
          <a:xfrm>
            <a:off x="5860301" y="1576870"/>
            <a:ext cx="439544" cy="324000"/>
            <a:chOff x="5860301" y="1856645"/>
            <a:chExt cx="439544" cy="324000"/>
          </a:xfrm>
        </p:grpSpPr>
        <p:sp>
          <p:nvSpPr>
            <p:cNvPr id="5" name="Rectangle 4">
              <a:extLst>
                <a:ext uri="{FF2B5EF4-FFF2-40B4-BE49-F238E27FC236}">
                  <a16:creationId xmlns:a16="http://schemas.microsoft.com/office/drawing/2014/main" id="{E2F7409F-1B8A-482C-BD78-D0997442FAD6}"/>
                </a:ext>
              </a:extLst>
            </p:cNvPr>
            <p:cNvSpPr/>
            <p:nvPr/>
          </p:nvSpPr>
          <p:spPr>
            <a:xfrm rot="2700000">
              <a:off x="5917254" y="1856476"/>
              <a:ext cx="324000" cy="324337"/>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rgbClr val="00FF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38C20C4-8FB6-4F5A-9011-9DF1EF3B4FAA}"/>
                </a:ext>
              </a:extLst>
            </p:cNvPr>
            <p:cNvSpPr txBox="1"/>
            <p:nvPr/>
          </p:nvSpPr>
          <p:spPr>
            <a:xfrm>
              <a:off x="5860301" y="1905329"/>
              <a:ext cx="439544" cy="246221"/>
            </a:xfrm>
            <a:prstGeom prst="rect">
              <a:avLst/>
            </a:prstGeom>
            <a:noFill/>
            <a:ln>
              <a:noFill/>
            </a:ln>
          </p:spPr>
          <p:txBody>
            <a:bodyPr wrap="none" rtlCol="0">
              <a:spAutoFit/>
            </a:bodyPr>
            <a:lstStyle/>
            <a:p>
              <a:pPr algn="ctr"/>
              <a:r>
                <a:rPr lang="en-US" sz="1000" b="1" dirty="0">
                  <a:solidFill>
                    <a:schemeClr val="accent4">
                      <a:lumMod val="10000"/>
                    </a:schemeClr>
                  </a:solidFill>
                  <a:latin typeface="Arial" panose="020B0604020202020204" pitchFamily="34" charset="0"/>
                  <a:cs typeface="Arial" panose="020B0604020202020204" pitchFamily="34" charset="0"/>
                </a:rPr>
                <a:t>YES</a:t>
              </a:r>
            </a:p>
          </p:txBody>
        </p:sp>
      </p:grpSp>
      <p:grpSp>
        <p:nvGrpSpPr>
          <p:cNvPr id="7" name="Group 6">
            <a:extLst>
              <a:ext uri="{FF2B5EF4-FFF2-40B4-BE49-F238E27FC236}">
                <a16:creationId xmlns:a16="http://schemas.microsoft.com/office/drawing/2014/main" id="{1C5466AF-30F0-47E8-80C7-D9E5909A7720}"/>
              </a:ext>
            </a:extLst>
          </p:cNvPr>
          <p:cNvGrpSpPr/>
          <p:nvPr/>
        </p:nvGrpSpPr>
        <p:grpSpPr>
          <a:xfrm>
            <a:off x="2852612" y="2034018"/>
            <a:ext cx="377026" cy="338400"/>
            <a:chOff x="2842338" y="2260234"/>
            <a:chExt cx="377026" cy="338400"/>
          </a:xfrm>
        </p:grpSpPr>
        <p:sp>
          <p:nvSpPr>
            <p:cNvPr id="8" name="Rectangle 7">
              <a:extLst>
                <a:ext uri="{FF2B5EF4-FFF2-40B4-BE49-F238E27FC236}">
                  <a16:creationId xmlns:a16="http://schemas.microsoft.com/office/drawing/2014/main" id="{1DE09349-65B4-4FAE-A184-2EBC00C142F0}"/>
                </a:ext>
              </a:extLst>
            </p:cNvPr>
            <p:cNvSpPr/>
            <p:nvPr/>
          </p:nvSpPr>
          <p:spPr>
            <a:xfrm rot="2700000">
              <a:off x="2862355" y="2257562"/>
              <a:ext cx="338400" cy="343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FF00"/>
                </a:solidFill>
              </a:endParaRPr>
            </a:p>
          </p:txBody>
        </p:sp>
        <p:sp>
          <p:nvSpPr>
            <p:cNvPr id="9" name="TextBox 8">
              <a:extLst>
                <a:ext uri="{FF2B5EF4-FFF2-40B4-BE49-F238E27FC236}">
                  <a16:creationId xmlns:a16="http://schemas.microsoft.com/office/drawing/2014/main" id="{505738F8-9A89-4C05-8229-DF36511155E1}"/>
                </a:ext>
              </a:extLst>
            </p:cNvPr>
            <p:cNvSpPr txBox="1"/>
            <p:nvPr/>
          </p:nvSpPr>
          <p:spPr>
            <a:xfrm>
              <a:off x="2842338" y="2312434"/>
              <a:ext cx="377026" cy="246221"/>
            </a:xfrm>
            <a:prstGeom prst="rect">
              <a:avLst/>
            </a:prstGeom>
            <a:noFill/>
            <a:ln>
              <a:noFill/>
            </a:ln>
          </p:spPr>
          <p:txBody>
            <a:bodyPr wrap="none" rtlCol="0">
              <a:spAutoFit/>
            </a:bodyPr>
            <a:lstStyle/>
            <a:p>
              <a:pPr algn="ctr"/>
              <a:r>
                <a:rPr lang="en-US" sz="1000" b="1" dirty="0">
                  <a:solidFill>
                    <a:schemeClr val="accent4">
                      <a:lumMod val="10000"/>
                    </a:schemeClr>
                  </a:solidFill>
                  <a:latin typeface="Arial" panose="020B0604020202020204" pitchFamily="34" charset="0"/>
                  <a:cs typeface="Arial" panose="020B0604020202020204" pitchFamily="34" charset="0"/>
                </a:rPr>
                <a:t>NO</a:t>
              </a:r>
            </a:p>
          </p:txBody>
        </p:sp>
      </p:grpSp>
      <p:cxnSp>
        <p:nvCxnSpPr>
          <p:cNvPr id="10" name="Straight Connector 9">
            <a:extLst>
              <a:ext uri="{FF2B5EF4-FFF2-40B4-BE49-F238E27FC236}">
                <a16:creationId xmlns:a16="http://schemas.microsoft.com/office/drawing/2014/main" id="{9B900304-BFB4-47AD-9019-79604B85628A}"/>
              </a:ext>
            </a:extLst>
          </p:cNvPr>
          <p:cNvCxnSpPr>
            <a:cxnSpLocks/>
          </p:cNvCxnSpPr>
          <p:nvPr/>
        </p:nvCxnSpPr>
        <p:spPr>
          <a:xfrm>
            <a:off x="4411413" y="1738485"/>
            <a:ext cx="1425600" cy="0"/>
          </a:xfrm>
          <a:prstGeom prst="line">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A21CB8-F004-47AA-B219-5DDB70D3239E}"/>
              </a:ext>
            </a:extLst>
          </p:cNvPr>
          <p:cNvCxnSpPr>
            <a:cxnSpLocks/>
          </p:cNvCxnSpPr>
          <p:nvPr/>
        </p:nvCxnSpPr>
        <p:spPr>
          <a:xfrm flipV="1">
            <a:off x="6313850" y="1737478"/>
            <a:ext cx="1501200" cy="484"/>
          </a:xfrm>
          <a:prstGeom prst="line">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301E5B0-31C3-4A82-BD6D-B2E64F0CEF46}"/>
              </a:ext>
            </a:extLst>
          </p:cNvPr>
          <p:cNvSpPr txBox="1"/>
          <p:nvPr/>
        </p:nvSpPr>
        <p:spPr>
          <a:xfrm>
            <a:off x="5477440" y="4370409"/>
            <a:ext cx="1244250" cy="460800"/>
          </a:xfrm>
          <a:prstGeom prst="rect">
            <a:avLst/>
          </a:prstGeom>
          <a:solidFill>
            <a:schemeClr val="accent4">
              <a:lumMod val="10000"/>
            </a:schemeClr>
          </a:solidFill>
          <a:ln w="28575">
            <a:solidFill>
              <a:schemeClr val="bg1"/>
            </a:solidFill>
          </a:ln>
        </p:spPr>
        <p:txBody>
          <a:bodyPr wrap="none" rtlCol="0" anchor="ctr" anchorCtr="0">
            <a:noAutofit/>
          </a:bodyPr>
          <a:lstStyle/>
          <a:p>
            <a:pPr algn="ctr"/>
            <a:r>
              <a:rPr lang="en-US" sz="1000" b="1" dirty="0">
                <a:solidFill>
                  <a:schemeClr val="bg1"/>
                </a:solidFill>
                <a:latin typeface="Arial" panose="020B0604020202020204" pitchFamily="34" charset="0"/>
                <a:cs typeface="Arial" panose="020B0604020202020204" pitchFamily="34" charset="0"/>
              </a:rPr>
              <a:t>CHADS</a:t>
            </a:r>
            <a:r>
              <a:rPr lang="en-US" sz="1000" b="1" baseline="-25000" dirty="0">
                <a:solidFill>
                  <a:schemeClr val="bg1"/>
                </a:solidFill>
                <a:latin typeface="Arial" panose="020B0604020202020204" pitchFamily="34" charset="0"/>
                <a:cs typeface="Arial" panose="020B0604020202020204" pitchFamily="34" charset="0"/>
              </a:rPr>
              <a:t>2</a:t>
            </a:r>
            <a:r>
              <a:rPr lang="en-US" sz="1000" b="1" dirty="0">
                <a:solidFill>
                  <a:schemeClr val="bg1"/>
                </a:solidFill>
                <a:latin typeface="Arial" panose="020B0604020202020204" pitchFamily="34" charset="0"/>
                <a:cs typeface="Arial" panose="020B0604020202020204" pitchFamily="34" charset="0"/>
              </a:rPr>
              <a:t> &lt; 2 </a:t>
            </a:r>
          </a:p>
        </p:txBody>
      </p:sp>
      <p:cxnSp>
        <p:nvCxnSpPr>
          <p:cNvPr id="13" name="Straight Connector 12">
            <a:extLst>
              <a:ext uri="{FF2B5EF4-FFF2-40B4-BE49-F238E27FC236}">
                <a16:creationId xmlns:a16="http://schemas.microsoft.com/office/drawing/2014/main" id="{C40AD521-B0D8-4AE9-B814-B38F0946DC40}"/>
              </a:ext>
            </a:extLst>
          </p:cNvPr>
          <p:cNvCxnSpPr>
            <a:cxnSpLocks/>
          </p:cNvCxnSpPr>
          <p:nvPr/>
        </p:nvCxnSpPr>
        <p:spPr>
          <a:xfrm flipV="1">
            <a:off x="4412768" y="4599138"/>
            <a:ext cx="288000" cy="1728"/>
          </a:xfrm>
          <a:prstGeom prst="line">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E81E194-A96E-48C3-A4B6-7597A805822C}"/>
              </a:ext>
            </a:extLst>
          </p:cNvPr>
          <p:cNvCxnSpPr/>
          <p:nvPr/>
        </p:nvCxnSpPr>
        <p:spPr>
          <a:xfrm>
            <a:off x="5184565" y="4599817"/>
            <a:ext cx="273600" cy="0"/>
          </a:xfrm>
          <a:prstGeom prst="line">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9528DCC-8B0C-4AA3-8F8B-6BA1DEBE10FE}"/>
              </a:ext>
            </a:extLst>
          </p:cNvPr>
          <p:cNvCxnSpPr>
            <a:stCxn id="12" idx="3"/>
          </p:cNvCxnSpPr>
          <p:nvPr/>
        </p:nvCxnSpPr>
        <p:spPr>
          <a:xfrm flipV="1">
            <a:off x="6721690" y="4349488"/>
            <a:ext cx="300952" cy="251321"/>
          </a:xfrm>
          <a:prstGeom prst="line">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43D238-2ABA-4F8D-B8E9-810A25247A0E}"/>
              </a:ext>
            </a:extLst>
          </p:cNvPr>
          <p:cNvCxnSpPr>
            <a:stCxn id="12" idx="3"/>
          </p:cNvCxnSpPr>
          <p:nvPr/>
        </p:nvCxnSpPr>
        <p:spPr>
          <a:xfrm>
            <a:off x="6721690" y="4600809"/>
            <a:ext cx="300952" cy="260054"/>
          </a:xfrm>
          <a:prstGeom prst="line">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572992-5231-455B-BC5B-A4D1B3CE0E51}"/>
              </a:ext>
            </a:extLst>
          </p:cNvPr>
          <p:cNvCxnSpPr>
            <a:cxnSpLocks/>
          </p:cNvCxnSpPr>
          <p:nvPr/>
        </p:nvCxnSpPr>
        <p:spPr>
          <a:xfrm flipV="1">
            <a:off x="7534785" y="4334120"/>
            <a:ext cx="294640" cy="5978"/>
          </a:xfrm>
          <a:prstGeom prst="line">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1B99ED-3A40-4E1E-9750-69B00BC81E2B}"/>
              </a:ext>
            </a:extLst>
          </p:cNvPr>
          <p:cNvCxnSpPr>
            <a:cxnSpLocks/>
          </p:cNvCxnSpPr>
          <p:nvPr/>
        </p:nvCxnSpPr>
        <p:spPr>
          <a:xfrm flipV="1">
            <a:off x="7530190" y="4858594"/>
            <a:ext cx="294640" cy="5978"/>
          </a:xfrm>
          <a:prstGeom prst="line">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9E0BF24-1150-4327-8893-9678C742112A}"/>
              </a:ext>
            </a:extLst>
          </p:cNvPr>
          <p:cNvSpPr txBox="1"/>
          <p:nvPr/>
        </p:nvSpPr>
        <p:spPr>
          <a:xfrm>
            <a:off x="1699200" y="1523014"/>
            <a:ext cx="2685154" cy="430887"/>
          </a:xfrm>
          <a:prstGeom prst="rect">
            <a:avLst/>
          </a:prstGeom>
          <a:solidFill>
            <a:schemeClr val="accent4">
              <a:lumMod val="10000"/>
            </a:schemeClr>
          </a:solidFill>
          <a:ln w="28575">
            <a:solidFill>
              <a:schemeClr val="bg1"/>
            </a:solidFill>
          </a:ln>
        </p:spPr>
        <p:txBody>
          <a:bodyPr wrap="square" rtlCol="0" anchor="ctr" anchorCtr="0">
            <a:noAutofit/>
          </a:bodyPr>
          <a:lstStyle/>
          <a:p>
            <a:pPr algn="ctr"/>
            <a:r>
              <a:rPr lang="en-US" sz="1000" b="1" dirty="0">
                <a:solidFill>
                  <a:schemeClr val="bg1"/>
                </a:solidFill>
                <a:latin typeface="Arial" panose="020B0604020202020204" pitchFamily="34" charset="0"/>
                <a:cs typeface="Arial" panose="020B0604020202020204" pitchFamily="34" charset="0"/>
              </a:rPr>
              <a:t>PT UNSTABLE 2º AF/AFL</a:t>
            </a:r>
          </a:p>
          <a:p>
            <a:pPr algn="ctr"/>
            <a:r>
              <a:rPr lang="en-US" sz="1000" b="1" dirty="0">
                <a:solidFill>
                  <a:schemeClr val="bg1"/>
                </a:solidFill>
                <a:latin typeface="Arial" panose="020B0604020202020204" pitchFamily="34" charset="0"/>
                <a:cs typeface="Arial" panose="020B0604020202020204" pitchFamily="34" charset="0"/>
              </a:rPr>
              <a:t>(↓BP, ACS, PUL EDEMA</a:t>
            </a:r>
            <a:r>
              <a:rPr lang="en-US" sz="1200" b="1" dirty="0">
                <a:solidFill>
                  <a:schemeClr val="bg1"/>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02CBB0C0-25DB-4880-889D-88E6729814DD}"/>
              </a:ext>
            </a:extLst>
          </p:cNvPr>
          <p:cNvSpPr txBox="1"/>
          <p:nvPr/>
        </p:nvSpPr>
        <p:spPr>
          <a:xfrm>
            <a:off x="1699200" y="2467386"/>
            <a:ext cx="2685154" cy="400110"/>
          </a:xfrm>
          <a:prstGeom prst="rect">
            <a:avLst/>
          </a:prstGeom>
          <a:solidFill>
            <a:schemeClr val="accent4">
              <a:lumMod val="10000"/>
            </a:schemeClr>
          </a:solidFill>
          <a:ln w="28575">
            <a:solidFill>
              <a:schemeClr val="bg1"/>
            </a:solidFill>
          </a:ln>
        </p:spPr>
        <p:txBody>
          <a:bodyPr wrap="square" rtlCol="0" anchor="ctr" anchorCtr="0">
            <a:noAutofit/>
          </a:bodyPr>
          <a:lstStyle/>
          <a:p>
            <a:pPr algn="ctr"/>
            <a:r>
              <a:rPr lang="en-US" sz="1000" b="1" dirty="0">
                <a:solidFill>
                  <a:schemeClr val="bg1"/>
                </a:solidFill>
                <a:latin typeface="Arial" panose="020B0604020202020204" pitchFamily="34" charset="0"/>
                <a:cs typeface="Arial" panose="020B0604020202020204" pitchFamily="34" charset="0"/>
              </a:rPr>
              <a:t>ON THERAPEUTIC</a:t>
            </a:r>
          </a:p>
          <a:p>
            <a:pPr algn="ctr"/>
            <a:r>
              <a:rPr lang="en-US" sz="1000" b="1" dirty="0">
                <a:solidFill>
                  <a:schemeClr val="bg1"/>
                </a:solidFill>
                <a:latin typeface="Arial" panose="020B0604020202020204" pitchFamily="34" charset="0"/>
                <a:cs typeface="Arial" panose="020B0604020202020204" pitchFamily="34" charset="0"/>
              </a:rPr>
              <a:t>OAC FOR ≥3 WEEKS </a:t>
            </a:r>
          </a:p>
        </p:txBody>
      </p:sp>
      <p:sp>
        <p:nvSpPr>
          <p:cNvPr id="21" name="TextBox 20">
            <a:extLst>
              <a:ext uri="{FF2B5EF4-FFF2-40B4-BE49-F238E27FC236}">
                <a16:creationId xmlns:a16="http://schemas.microsoft.com/office/drawing/2014/main" id="{B1810469-085C-4A7D-BFB7-44508E6E108D}"/>
              </a:ext>
            </a:extLst>
          </p:cNvPr>
          <p:cNvSpPr txBox="1"/>
          <p:nvPr/>
        </p:nvSpPr>
        <p:spPr>
          <a:xfrm>
            <a:off x="1699200" y="3394933"/>
            <a:ext cx="2685154" cy="461665"/>
          </a:xfrm>
          <a:prstGeom prst="rect">
            <a:avLst/>
          </a:prstGeom>
          <a:solidFill>
            <a:schemeClr val="accent4">
              <a:lumMod val="10000"/>
            </a:schemeClr>
          </a:solidFill>
          <a:ln w="28575">
            <a:solidFill>
              <a:schemeClr val="bg1"/>
            </a:solidFill>
          </a:ln>
        </p:spPr>
        <p:txBody>
          <a:bodyPr wrap="square" rtlCol="0" anchor="ctr" anchorCtr="0">
            <a:noAutofit/>
          </a:bodyPr>
          <a:lstStyle/>
          <a:p>
            <a:pPr algn="ctr"/>
            <a:r>
              <a:rPr lang="en-US" sz="1000" b="1" dirty="0">
                <a:solidFill>
                  <a:schemeClr val="bg1"/>
                </a:solidFill>
                <a:latin typeface="Arial" panose="020B0604020202020204" pitchFamily="34" charset="0"/>
                <a:cs typeface="Arial" panose="020B0604020202020204" pitchFamily="34" charset="0"/>
              </a:rPr>
              <a:t>AF/AFL &lt; 12 HRS</a:t>
            </a:r>
          </a:p>
          <a:p>
            <a:pPr algn="ctr"/>
            <a:r>
              <a:rPr lang="en-US" sz="1000" b="1" cap="all" dirty="0">
                <a:solidFill>
                  <a:schemeClr val="bg1"/>
                </a:solidFill>
                <a:latin typeface="Arial" panose="020B0604020202020204" pitchFamily="34" charset="0"/>
                <a:cs typeface="Arial" panose="020B0604020202020204" pitchFamily="34" charset="0"/>
              </a:rPr>
              <a:t>No stroke or TIA (6 </a:t>
            </a:r>
            <a:r>
              <a:rPr lang="en-US" sz="1000" b="1" cap="all" dirty="0" err="1">
                <a:solidFill>
                  <a:schemeClr val="bg1"/>
                </a:solidFill>
                <a:latin typeface="Arial" panose="020B0604020202020204" pitchFamily="34" charset="0"/>
                <a:cs typeface="Arial" panose="020B0604020202020204" pitchFamily="34" charset="0"/>
              </a:rPr>
              <a:t>mo</a:t>
            </a:r>
            <a:r>
              <a:rPr lang="en-US" sz="1000" b="1" cap="all" dirty="0">
                <a:solidFill>
                  <a:schemeClr val="bg1"/>
                </a:solidFill>
                <a:latin typeface="Arial" panose="020B0604020202020204" pitchFamily="34" charset="0"/>
                <a:cs typeface="Arial" panose="020B0604020202020204" pitchFamily="34" charset="0"/>
              </a:rPr>
              <a:t>)</a:t>
            </a:r>
            <a:endParaRPr lang="en-US" sz="1000" b="1" dirty="0">
              <a:solidFill>
                <a:schemeClr val="bg1"/>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FA2BCD9E-8EDB-4C0D-B406-A954A4F9351D}"/>
              </a:ext>
            </a:extLst>
          </p:cNvPr>
          <p:cNvGrpSpPr/>
          <p:nvPr/>
        </p:nvGrpSpPr>
        <p:grpSpPr>
          <a:xfrm>
            <a:off x="2851200" y="2956979"/>
            <a:ext cx="377026" cy="338400"/>
            <a:chOff x="2842338" y="2260234"/>
            <a:chExt cx="377026" cy="338400"/>
          </a:xfrm>
        </p:grpSpPr>
        <p:sp>
          <p:nvSpPr>
            <p:cNvPr id="23" name="Rectangle 22">
              <a:extLst>
                <a:ext uri="{FF2B5EF4-FFF2-40B4-BE49-F238E27FC236}">
                  <a16:creationId xmlns:a16="http://schemas.microsoft.com/office/drawing/2014/main" id="{966D34DC-E637-436E-824F-CDED68369B4B}"/>
                </a:ext>
              </a:extLst>
            </p:cNvPr>
            <p:cNvSpPr/>
            <p:nvPr/>
          </p:nvSpPr>
          <p:spPr>
            <a:xfrm rot="2700000">
              <a:off x="2862355" y="2257562"/>
              <a:ext cx="338400" cy="343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FF00"/>
                </a:solidFill>
              </a:endParaRPr>
            </a:p>
          </p:txBody>
        </p:sp>
        <p:sp>
          <p:nvSpPr>
            <p:cNvPr id="24" name="TextBox 23">
              <a:extLst>
                <a:ext uri="{FF2B5EF4-FFF2-40B4-BE49-F238E27FC236}">
                  <a16:creationId xmlns:a16="http://schemas.microsoft.com/office/drawing/2014/main" id="{E5E1EA45-F996-4929-B51A-CD081F77FE1B}"/>
                </a:ext>
              </a:extLst>
            </p:cNvPr>
            <p:cNvSpPr txBox="1"/>
            <p:nvPr/>
          </p:nvSpPr>
          <p:spPr>
            <a:xfrm>
              <a:off x="2842338" y="2312434"/>
              <a:ext cx="377026" cy="246221"/>
            </a:xfrm>
            <a:prstGeom prst="rect">
              <a:avLst/>
            </a:prstGeom>
            <a:noFill/>
            <a:ln>
              <a:noFill/>
            </a:ln>
          </p:spPr>
          <p:txBody>
            <a:bodyPr wrap="none" rtlCol="0">
              <a:spAutoFit/>
            </a:bodyPr>
            <a:lstStyle/>
            <a:p>
              <a:pPr algn="ctr"/>
              <a:r>
                <a:rPr lang="en-US" sz="1000" b="1" dirty="0">
                  <a:solidFill>
                    <a:schemeClr val="accent4">
                      <a:lumMod val="10000"/>
                    </a:schemeClr>
                  </a:solidFill>
                  <a:latin typeface="Arial" panose="020B0604020202020204" pitchFamily="34" charset="0"/>
                  <a:cs typeface="Arial" panose="020B0604020202020204" pitchFamily="34" charset="0"/>
                </a:rPr>
                <a:t>NO</a:t>
              </a:r>
            </a:p>
          </p:txBody>
        </p:sp>
      </p:grpSp>
      <p:sp>
        <p:nvSpPr>
          <p:cNvPr id="25" name="TextBox 24">
            <a:extLst>
              <a:ext uri="{FF2B5EF4-FFF2-40B4-BE49-F238E27FC236}">
                <a16:creationId xmlns:a16="http://schemas.microsoft.com/office/drawing/2014/main" id="{3D68A4DC-D317-4566-B809-4D97EE4D58D4}"/>
              </a:ext>
            </a:extLst>
          </p:cNvPr>
          <p:cNvSpPr txBox="1"/>
          <p:nvPr/>
        </p:nvSpPr>
        <p:spPr>
          <a:xfrm>
            <a:off x="1699200" y="4369265"/>
            <a:ext cx="2685154" cy="461665"/>
          </a:xfrm>
          <a:prstGeom prst="rect">
            <a:avLst/>
          </a:prstGeom>
          <a:solidFill>
            <a:schemeClr val="accent4">
              <a:lumMod val="10000"/>
            </a:schemeClr>
          </a:solidFill>
          <a:ln w="28575">
            <a:solidFill>
              <a:schemeClr val="bg1"/>
            </a:solidFill>
          </a:ln>
        </p:spPr>
        <p:txBody>
          <a:bodyPr wrap="square" rtlCol="0" anchor="ctr" anchorCtr="0">
            <a:noAutofit/>
          </a:bodyPr>
          <a:lstStyle/>
          <a:p>
            <a:pPr algn="ctr"/>
            <a:r>
              <a:rPr lang="en-US" sz="1000" b="1" dirty="0">
                <a:solidFill>
                  <a:schemeClr val="bg1"/>
                </a:solidFill>
                <a:latin typeface="Arial" panose="020B0604020202020204" pitchFamily="34" charset="0"/>
                <a:cs typeface="Arial" panose="020B0604020202020204" pitchFamily="34" charset="0"/>
              </a:rPr>
              <a:t>AF/AFL 12-48 HRS </a:t>
            </a:r>
          </a:p>
        </p:txBody>
      </p:sp>
      <p:grpSp>
        <p:nvGrpSpPr>
          <p:cNvPr id="26" name="Group 25">
            <a:extLst>
              <a:ext uri="{FF2B5EF4-FFF2-40B4-BE49-F238E27FC236}">
                <a16:creationId xmlns:a16="http://schemas.microsoft.com/office/drawing/2014/main" id="{8FF7A725-8B7F-40D4-9B9B-D64A03E1E837}"/>
              </a:ext>
            </a:extLst>
          </p:cNvPr>
          <p:cNvGrpSpPr/>
          <p:nvPr/>
        </p:nvGrpSpPr>
        <p:grpSpPr>
          <a:xfrm>
            <a:off x="2851200" y="3941586"/>
            <a:ext cx="377026" cy="338400"/>
            <a:chOff x="2842338" y="2260234"/>
            <a:chExt cx="377026" cy="338400"/>
          </a:xfrm>
        </p:grpSpPr>
        <p:sp>
          <p:nvSpPr>
            <p:cNvPr id="27" name="Rectangle 26">
              <a:extLst>
                <a:ext uri="{FF2B5EF4-FFF2-40B4-BE49-F238E27FC236}">
                  <a16:creationId xmlns:a16="http://schemas.microsoft.com/office/drawing/2014/main" id="{B6FDB15A-7BBE-41E2-945C-C39534D0AE70}"/>
                </a:ext>
              </a:extLst>
            </p:cNvPr>
            <p:cNvSpPr/>
            <p:nvPr/>
          </p:nvSpPr>
          <p:spPr>
            <a:xfrm rot="2700000">
              <a:off x="2862355" y="2257562"/>
              <a:ext cx="338400" cy="343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FF00"/>
                </a:solidFill>
              </a:endParaRPr>
            </a:p>
          </p:txBody>
        </p:sp>
        <p:sp>
          <p:nvSpPr>
            <p:cNvPr id="28" name="TextBox 27">
              <a:extLst>
                <a:ext uri="{FF2B5EF4-FFF2-40B4-BE49-F238E27FC236}">
                  <a16:creationId xmlns:a16="http://schemas.microsoft.com/office/drawing/2014/main" id="{4D8B68E0-2491-472E-89E4-1F984A9B2A67}"/>
                </a:ext>
              </a:extLst>
            </p:cNvPr>
            <p:cNvSpPr txBox="1"/>
            <p:nvPr/>
          </p:nvSpPr>
          <p:spPr>
            <a:xfrm>
              <a:off x="2842338" y="2312434"/>
              <a:ext cx="377026" cy="246221"/>
            </a:xfrm>
            <a:prstGeom prst="rect">
              <a:avLst/>
            </a:prstGeom>
            <a:noFill/>
            <a:ln>
              <a:noFill/>
            </a:ln>
          </p:spPr>
          <p:txBody>
            <a:bodyPr wrap="none" rtlCol="0">
              <a:spAutoFit/>
            </a:bodyPr>
            <a:lstStyle/>
            <a:p>
              <a:pPr algn="ctr"/>
              <a:r>
                <a:rPr lang="en-US" sz="1000" b="1" dirty="0">
                  <a:solidFill>
                    <a:schemeClr val="accent4">
                      <a:lumMod val="10000"/>
                    </a:schemeClr>
                  </a:solidFill>
                  <a:latin typeface="Arial" panose="020B0604020202020204" pitchFamily="34" charset="0"/>
                  <a:cs typeface="Arial" panose="020B0604020202020204" pitchFamily="34" charset="0"/>
                </a:rPr>
                <a:t>NO</a:t>
              </a:r>
            </a:p>
          </p:txBody>
        </p:sp>
      </p:grpSp>
      <p:sp>
        <p:nvSpPr>
          <p:cNvPr id="29" name="TextBox 28">
            <a:extLst>
              <a:ext uri="{FF2B5EF4-FFF2-40B4-BE49-F238E27FC236}">
                <a16:creationId xmlns:a16="http://schemas.microsoft.com/office/drawing/2014/main" id="{EF1A135A-53AE-4459-BC2F-94A6B1CFB14B}"/>
              </a:ext>
            </a:extLst>
          </p:cNvPr>
          <p:cNvSpPr txBox="1"/>
          <p:nvPr/>
        </p:nvSpPr>
        <p:spPr>
          <a:xfrm>
            <a:off x="1699200" y="5343599"/>
            <a:ext cx="2685154" cy="461665"/>
          </a:xfrm>
          <a:prstGeom prst="rect">
            <a:avLst/>
          </a:prstGeom>
          <a:solidFill>
            <a:schemeClr val="accent4">
              <a:lumMod val="10000"/>
            </a:schemeClr>
          </a:solidFill>
          <a:ln w="28575">
            <a:solidFill>
              <a:schemeClr val="bg1"/>
            </a:solidFill>
          </a:ln>
        </p:spPr>
        <p:txBody>
          <a:bodyPr wrap="square" rtlCol="0" anchor="ctr" anchorCtr="0">
            <a:noAutofit/>
          </a:bodyPr>
          <a:lstStyle/>
          <a:p>
            <a:pPr algn="ctr"/>
            <a:r>
              <a:rPr lang="en-US" sz="1000" b="1" dirty="0">
                <a:solidFill>
                  <a:schemeClr val="bg1"/>
                </a:solidFill>
                <a:latin typeface="Arial" panose="020B0604020202020204" pitchFamily="34" charset="0"/>
                <a:cs typeface="Arial" panose="020B0604020202020204" pitchFamily="34" charset="0"/>
              </a:rPr>
              <a:t>AF/AFL &gt;48 HRS </a:t>
            </a:r>
          </a:p>
        </p:txBody>
      </p:sp>
      <p:grpSp>
        <p:nvGrpSpPr>
          <p:cNvPr id="30" name="Group 29">
            <a:extLst>
              <a:ext uri="{FF2B5EF4-FFF2-40B4-BE49-F238E27FC236}">
                <a16:creationId xmlns:a16="http://schemas.microsoft.com/office/drawing/2014/main" id="{80D76F9D-4920-4C69-845F-EF1CEC6CF52C}"/>
              </a:ext>
            </a:extLst>
          </p:cNvPr>
          <p:cNvGrpSpPr/>
          <p:nvPr/>
        </p:nvGrpSpPr>
        <p:grpSpPr>
          <a:xfrm>
            <a:off x="2851200" y="4910779"/>
            <a:ext cx="377026" cy="338400"/>
            <a:chOff x="2842338" y="2260234"/>
            <a:chExt cx="377026" cy="338400"/>
          </a:xfrm>
        </p:grpSpPr>
        <p:sp>
          <p:nvSpPr>
            <p:cNvPr id="31" name="Rectangle 30">
              <a:extLst>
                <a:ext uri="{FF2B5EF4-FFF2-40B4-BE49-F238E27FC236}">
                  <a16:creationId xmlns:a16="http://schemas.microsoft.com/office/drawing/2014/main" id="{62CEAF58-AE23-4E0D-AA56-468D36FE1D3A}"/>
                </a:ext>
              </a:extLst>
            </p:cNvPr>
            <p:cNvSpPr/>
            <p:nvPr/>
          </p:nvSpPr>
          <p:spPr>
            <a:xfrm rot="2700000">
              <a:off x="2862355" y="2257562"/>
              <a:ext cx="338400" cy="343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FF00"/>
                </a:solidFill>
              </a:endParaRPr>
            </a:p>
          </p:txBody>
        </p:sp>
        <p:sp>
          <p:nvSpPr>
            <p:cNvPr id="32" name="TextBox 31">
              <a:extLst>
                <a:ext uri="{FF2B5EF4-FFF2-40B4-BE49-F238E27FC236}">
                  <a16:creationId xmlns:a16="http://schemas.microsoft.com/office/drawing/2014/main" id="{3583305C-A32B-4261-AB20-E20FF54C47D3}"/>
                </a:ext>
              </a:extLst>
            </p:cNvPr>
            <p:cNvSpPr txBox="1"/>
            <p:nvPr/>
          </p:nvSpPr>
          <p:spPr>
            <a:xfrm>
              <a:off x="2842338" y="2312434"/>
              <a:ext cx="377026" cy="246221"/>
            </a:xfrm>
            <a:prstGeom prst="rect">
              <a:avLst/>
            </a:prstGeom>
            <a:noFill/>
            <a:ln>
              <a:noFill/>
            </a:ln>
          </p:spPr>
          <p:txBody>
            <a:bodyPr wrap="none" rtlCol="0">
              <a:spAutoFit/>
            </a:bodyPr>
            <a:lstStyle/>
            <a:p>
              <a:pPr algn="ctr"/>
              <a:r>
                <a:rPr lang="en-US" sz="1000" b="1" dirty="0">
                  <a:solidFill>
                    <a:schemeClr val="accent4">
                      <a:lumMod val="10000"/>
                    </a:schemeClr>
                  </a:solidFill>
                  <a:latin typeface="Arial" panose="020B0604020202020204" pitchFamily="34" charset="0"/>
                  <a:cs typeface="Arial" panose="020B0604020202020204" pitchFamily="34" charset="0"/>
                </a:rPr>
                <a:t>NO</a:t>
              </a:r>
            </a:p>
          </p:txBody>
        </p:sp>
      </p:grpSp>
      <p:sp>
        <p:nvSpPr>
          <p:cNvPr id="33" name="TextBox 32">
            <a:extLst>
              <a:ext uri="{FF2B5EF4-FFF2-40B4-BE49-F238E27FC236}">
                <a16:creationId xmlns:a16="http://schemas.microsoft.com/office/drawing/2014/main" id="{51CE3510-C0C8-4D60-B468-4C9ACF123E39}"/>
              </a:ext>
            </a:extLst>
          </p:cNvPr>
          <p:cNvSpPr txBox="1"/>
          <p:nvPr/>
        </p:nvSpPr>
        <p:spPr>
          <a:xfrm>
            <a:off x="7830000" y="1521817"/>
            <a:ext cx="2685154" cy="430887"/>
          </a:xfrm>
          <a:prstGeom prst="rect">
            <a:avLst/>
          </a:prstGeom>
          <a:solidFill>
            <a:schemeClr val="accent4">
              <a:lumMod val="10000"/>
            </a:schemeClr>
          </a:solidFill>
          <a:ln w="28575">
            <a:solidFill>
              <a:schemeClr val="bg1"/>
            </a:solidFill>
          </a:ln>
        </p:spPr>
        <p:txBody>
          <a:bodyPr wrap="square" rtlCol="0" anchor="ctr" anchorCtr="0">
            <a:noAutofit/>
          </a:bodyPr>
          <a:lstStyle/>
          <a:p>
            <a:pPr algn="ctr"/>
            <a:r>
              <a:rPr lang="en-US" sz="1000" b="1" dirty="0">
                <a:solidFill>
                  <a:schemeClr val="bg1"/>
                </a:solidFill>
                <a:latin typeface="Arial" panose="020B0604020202020204" pitchFamily="34" charset="0"/>
                <a:cs typeface="Arial" panose="020B0604020202020204" pitchFamily="34" charset="0"/>
              </a:rPr>
              <a:t>CARDIOVERSION </a:t>
            </a:r>
          </a:p>
        </p:txBody>
      </p:sp>
      <p:sp>
        <p:nvSpPr>
          <p:cNvPr id="34" name="TextBox 33">
            <a:extLst>
              <a:ext uri="{FF2B5EF4-FFF2-40B4-BE49-F238E27FC236}">
                <a16:creationId xmlns:a16="http://schemas.microsoft.com/office/drawing/2014/main" id="{E662C809-717F-4EB1-9EA6-E74CB5F5967B}"/>
              </a:ext>
            </a:extLst>
          </p:cNvPr>
          <p:cNvSpPr txBox="1"/>
          <p:nvPr/>
        </p:nvSpPr>
        <p:spPr>
          <a:xfrm>
            <a:off x="7830000" y="4122883"/>
            <a:ext cx="2685154" cy="430887"/>
          </a:xfrm>
          <a:prstGeom prst="rect">
            <a:avLst/>
          </a:prstGeom>
          <a:solidFill>
            <a:schemeClr val="accent4">
              <a:lumMod val="10000"/>
            </a:schemeClr>
          </a:solidFill>
          <a:ln w="28575">
            <a:solidFill>
              <a:schemeClr val="bg1"/>
            </a:solidFill>
          </a:ln>
        </p:spPr>
        <p:txBody>
          <a:bodyPr wrap="square" rtlCol="0" anchor="ctr" anchorCtr="0">
            <a:noAutofit/>
          </a:bodyPr>
          <a:lstStyle/>
          <a:p>
            <a:pPr algn="ctr"/>
            <a:r>
              <a:rPr lang="en-US" sz="1000" b="1" dirty="0">
                <a:solidFill>
                  <a:schemeClr val="bg1"/>
                </a:solidFill>
                <a:latin typeface="Arial" panose="020B0604020202020204" pitchFamily="34" charset="0"/>
                <a:cs typeface="Arial" panose="020B0604020202020204" pitchFamily="34" charset="0"/>
              </a:rPr>
              <a:t>CARDIOVERSION </a:t>
            </a:r>
          </a:p>
        </p:txBody>
      </p:sp>
      <p:sp>
        <p:nvSpPr>
          <p:cNvPr id="35" name="TextBox 34">
            <a:extLst>
              <a:ext uri="{FF2B5EF4-FFF2-40B4-BE49-F238E27FC236}">
                <a16:creationId xmlns:a16="http://schemas.microsoft.com/office/drawing/2014/main" id="{693E0BB9-575A-43B7-B9C2-6691F4B86FC6}"/>
              </a:ext>
            </a:extLst>
          </p:cNvPr>
          <p:cNvSpPr txBox="1"/>
          <p:nvPr/>
        </p:nvSpPr>
        <p:spPr>
          <a:xfrm>
            <a:off x="7830000" y="2468617"/>
            <a:ext cx="2685154" cy="430887"/>
          </a:xfrm>
          <a:prstGeom prst="rect">
            <a:avLst/>
          </a:prstGeom>
          <a:solidFill>
            <a:schemeClr val="accent4">
              <a:lumMod val="10000"/>
            </a:schemeClr>
          </a:solidFill>
          <a:ln w="28575">
            <a:solidFill>
              <a:schemeClr val="bg1"/>
            </a:solidFill>
          </a:ln>
        </p:spPr>
        <p:txBody>
          <a:bodyPr wrap="square" rtlCol="0" anchor="ctr" anchorCtr="0">
            <a:noAutofit/>
          </a:bodyPr>
          <a:lstStyle/>
          <a:p>
            <a:pPr algn="ctr"/>
            <a:r>
              <a:rPr lang="en-US" sz="1000" b="1" dirty="0">
                <a:solidFill>
                  <a:schemeClr val="bg1"/>
                </a:solidFill>
                <a:latin typeface="Arial" panose="020B0604020202020204" pitchFamily="34" charset="0"/>
                <a:cs typeface="Arial" panose="020B0604020202020204" pitchFamily="34" charset="0"/>
              </a:rPr>
              <a:t>CARDIOVERSION </a:t>
            </a:r>
          </a:p>
        </p:txBody>
      </p:sp>
      <p:sp>
        <p:nvSpPr>
          <p:cNvPr id="36" name="TextBox 35">
            <a:extLst>
              <a:ext uri="{FF2B5EF4-FFF2-40B4-BE49-F238E27FC236}">
                <a16:creationId xmlns:a16="http://schemas.microsoft.com/office/drawing/2014/main" id="{E130D2B7-75B7-40EF-A9D2-795D28524CBF}"/>
              </a:ext>
            </a:extLst>
          </p:cNvPr>
          <p:cNvSpPr txBox="1"/>
          <p:nvPr/>
        </p:nvSpPr>
        <p:spPr>
          <a:xfrm>
            <a:off x="7830000" y="3393817"/>
            <a:ext cx="2685154" cy="430887"/>
          </a:xfrm>
          <a:prstGeom prst="rect">
            <a:avLst/>
          </a:prstGeom>
          <a:solidFill>
            <a:schemeClr val="accent4">
              <a:lumMod val="10000"/>
            </a:schemeClr>
          </a:solidFill>
          <a:ln w="28575">
            <a:solidFill>
              <a:schemeClr val="bg1"/>
            </a:solidFill>
          </a:ln>
        </p:spPr>
        <p:txBody>
          <a:bodyPr wrap="square" rtlCol="0" anchor="ctr" anchorCtr="0">
            <a:noAutofit/>
          </a:bodyPr>
          <a:lstStyle/>
          <a:p>
            <a:pPr algn="ctr"/>
            <a:r>
              <a:rPr lang="en-US" sz="1000" b="1" dirty="0">
                <a:solidFill>
                  <a:schemeClr val="bg1"/>
                </a:solidFill>
                <a:latin typeface="Arial" panose="020B0604020202020204" pitchFamily="34" charset="0"/>
                <a:cs typeface="Arial" panose="020B0604020202020204" pitchFamily="34" charset="0"/>
              </a:rPr>
              <a:t>CARDIOVERSION </a:t>
            </a:r>
          </a:p>
        </p:txBody>
      </p:sp>
      <p:grpSp>
        <p:nvGrpSpPr>
          <p:cNvPr id="37" name="Group 36">
            <a:extLst>
              <a:ext uri="{FF2B5EF4-FFF2-40B4-BE49-F238E27FC236}">
                <a16:creationId xmlns:a16="http://schemas.microsoft.com/office/drawing/2014/main" id="{DEDA8011-EFDB-4C45-A687-546A3B7A293C}"/>
              </a:ext>
            </a:extLst>
          </p:cNvPr>
          <p:cNvGrpSpPr/>
          <p:nvPr/>
        </p:nvGrpSpPr>
        <p:grpSpPr>
          <a:xfrm>
            <a:off x="5860800" y="2507384"/>
            <a:ext cx="439544" cy="324000"/>
            <a:chOff x="5860301" y="1856645"/>
            <a:chExt cx="439544" cy="324000"/>
          </a:xfrm>
        </p:grpSpPr>
        <p:sp>
          <p:nvSpPr>
            <p:cNvPr id="38" name="Rectangle 37">
              <a:extLst>
                <a:ext uri="{FF2B5EF4-FFF2-40B4-BE49-F238E27FC236}">
                  <a16:creationId xmlns:a16="http://schemas.microsoft.com/office/drawing/2014/main" id="{37579F90-87BB-4849-8EC3-A9234E63E1B4}"/>
                </a:ext>
              </a:extLst>
            </p:cNvPr>
            <p:cNvSpPr/>
            <p:nvPr/>
          </p:nvSpPr>
          <p:spPr>
            <a:xfrm rot="2700000">
              <a:off x="5917254" y="1856476"/>
              <a:ext cx="324000" cy="324337"/>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rgbClr val="00FF0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1FC4D288-6A86-452A-912E-D0D2B1022806}"/>
                </a:ext>
              </a:extLst>
            </p:cNvPr>
            <p:cNvSpPr txBox="1"/>
            <p:nvPr/>
          </p:nvSpPr>
          <p:spPr>
            <a:xfrm>
              <a:off x="5860301" y="1905329"/>
              <a:ext cx="439544" cy="246221"/>
            </a:xfrm>
            <a:prstGeom prst="rect">
              <a:avLst/>
            </a:prstGeom>
            <a:noFill/>
            <a:ln>
              <a:noFill/>
            </a:ln>
          </p:spPr>
          <p:txBody>
            <a:bodyPr wrap="none" rtlCol="0">
              <a:spAutoFit/>
            </a:bodyPr>
            <a:lstStyle/>
            <a:p>
              <a:pPr algn="ctr"/>
              <a:r>
                <a:rPr lang="en-US" sz="1000" b="1" dirty="0">
                  <a:solidFill>
                    <a:schemeClr val="accent4">
                      <a:lumMod val="10000"/>
                    </a:schemeClr>
                  </a:solidFill>
                  <a:latin typeface="Arial" panose="020B0604020202020204" pitchFamily="34" charset="0"/>
                  <a:cs typeface="Arial" panose="020B0604020202020204" pitchFamily="34" charset="0"/>
                </a:rPr>
                <a:t>YES</a:t>
              </a:r>
            </a:p>
          </p:txBody>
        </p:sp>
      </p:grpSp>
      <p:cxnSp>
        <p:nvCxnSpPr>
          <p:cNvPr id="40" name="Straight Connector 39">
            <a:extLst>
              <a:ext uri="{FF2B5EF4-FFF2-40B4-BE49-F238E27FC236}">
                <a16:creationId xmlns:a16="http://schemas.microsoft.com/office/drawing/2014/main" id="{3C9828D7-2FAB-4BC7-8A52-3205A5263B21}"/>
              </a:ext>
            </a:extLst>
          </p:cNvPr>
          <p:cNvCxnSpPr>
            <a:cxnSpLocks/>
          </p:cNvCxnSpPr>
          <p:nvPr/>
        </p:nvCxnSpPr>
        <p:spPr>
          <a:xfrm>
            <a:off x="4410000" y="5571971"/>
            <a:ext cx="14256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8364BB0-05F0-45FD-93A6-159ADB99F787}"/>
              </a:ext>
            </a:extLst>
          </p:cNvPr>
          <p:cNvCxnSpPr>
            <a:cxnSpLocks/>
          </p:cNvCxnSpPr>
          <p:nvPr/>
        </p:nvCxnSpPr>
        <p:spPr>
          <a:xfrm>
            <a:off x="4410000" y="3630305"/>
            <a:ext cx="1425600" cy="0"/>
          </a:xfrm>
          <a:prstGeom prst="line">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00D0853-82E8-4F91-B794-B4F5DD3BF27B}"/>
              </a:ext>
            </a:extLst>
          </p:cNvPr>
          <p:cNvCxnSpPr>
            <a:cxnSpLocks/>
          </p:cNvCxnSpPr>
          <p:nvPr/>
        </p:nvCxnSpPr>
        <p:spPr>
          <a:xfrm>
            <a:off x="4410000" y="2666072"/>
            <a:ext cx="1425600" cy="0"/>
          </a:xfrm>
          <a:prstGeom prst="line">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8C0455E-D0F1-426A-B568-C9CFA7EF06EB}"/>
              </a:ext>
            </a:extLst>
          </p:cNvPr>
          <p:cNvCxnSpPr>
            <a:cxnSpLocks/>
          </p:cNvCxnSpPr>
          <p:nvPr/>
        </p:nvCxnSpPr>
        <p:spPr>
          <a:xfrm flipV="1">
            <a:off x="6314400" y="5571817"/>
            <a:ext cx="1501200" cy="484"/>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CFA515D-70CD-4C5B-8BD2-45AD4256C225}"/>
              </a:ext>
            </a:extLst>
          </p:cNvPr>
          <p:cNvCxnSpPr>
            <a:cxnSpLocks/>
          </p:cNvCxnSpPr>
          <p:nvPr/>
        </p:nvCxnSpPr>
        <p:spPr>
          <a:xfrm flipV="1">
            <a:off x="6314400" y="3631417"/>
            <a:ext cx="1501200" cy="484"/>
          </a:xfrm>
          <a:prstGeom prst="line">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A8F7E9-8FE8-43F3-9AA6-2934B9C41814}"/>
              </a:ext>
            </a:extLst>
          </p:cNvPr>
          <p:cNvCxnSpPr>
            <a:cxnSpLocks/>
          </p:cNvCxnSpPr>
          <p:nvPr/>
        </p:nvCxnSpPr>
        <p:spPr>
          <a:xfrm flipV="1">
            <a:off x="6314400" y="2666617"/>
            <a:ext cx="1501200" cy="484"/>
          </a:xfrm>
          <a:prstGeom prst="line">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ED94889A-4C3D-42D4-9EF3-62340A092CC3}"/>
              </a:ext>
            </a:extLst>
          </p:cNvPr>
          <p:cNvGrpSpPr/>
          <p:nvPr/>
        </p:nvGrpSpPr>
        <p:grpSpPr>
          <a:xfrm>
            <a:off x="5860800" y="3473070"/>
            <a:ext cx="439544" cy="324000"/>
            <a:chOff x="5860301" y="1856645"/>
            <a:chExt cx="439544" cy="324000"/>
          </a:xfrm>
        </p:grpSpPr>
        <p:sp>
          <p:nvSpPr>
            <p:cNvPr id="47" name="Rectangle 46">
              <a:extLst>
                <a:ext uri="{FF2B5EF4-FFF2-40B4-BE49-F238E27FC236}">
                  <a16:creationId xmlns:a16="http://schemas.microsoft.com/office/drawing/2014/main" id="{5EAADB8B-3A11-4838-A2E7-6CDF6BC47B36}"/>
                </a:ext>
              </a:extLst>
            </p:cNvPr>
            <p:cNvSpPr/>
            <p:nvPr/>
          </p:nvSpPr>
          <p:spPr>
            <a:xfrm rot="2700000">
              <a:off x="5917254" y="1856476"/>
              <a:ext cx="324000" cy="324337"/>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rgbClr val="00FF00"/>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A30BE9C8-9DE9-49C6-B093-12945F0DE31F}"/>
                </a:ext>
              </a:extLst>
            </p:cNvPr>
            <p:cNvSpPr txBox="1"/>
            <p:nvPr/>
          </p:nvSpPr>
          <p:spPr>
            <a:xfrm>
              <a:off x="5860301" y="1905329"/>
              <a:ext cx="439544" cy="246221"/>
            </a:xfrm>
            <a:prstGeom prst="rect">
              <a:avLst/>
            </a:prstGeom>
            <a:noFill/>
            <a:ln>
              <a:noFill/>
            </a:ln>
          </p:spPr>
          <p:txBody>
            <a:bodyPr wrap="none" rtlCol="0">
              <a:spAutoFit/>
            </a:bodyPr>
            <a:lstStyle/>
            <a:p>
              <a:pPr algn="ctr"/>
              <a:r>
                <a:rPr lang="en-US" sz="1000" b="1" dirty="0">
                  <a:solidFill>
                    <a:schemeClr val="accent4">
                      <a:lumMod val="10000"/>
                    </a:schemeClr>
                  </a:solidFill>
                  <a:latin typeface="Arial" panose="020B0604020202020204" pitchFamily="34" charset="0"/>
                  <a:cs typeface="Arial" panose="020B0604020202020204" pitchFamily="34" charset="0"/>
                </a:rPr>
                <a:t>YES</a:t>
              </a:r>
            </a:p>
          </p:txBody>
        </p:sp>
      </p:grpSp>
      <p:grpSp>
        <p:nvGrpSpPr>
          <p:cNvPr id="49" name="Group 48">
            <a:extLst>
              <a:ext uri="{FF2B5EF4-FFF2-40B4-BE49-F238E27FC236}">
                <a16:creationId xmlns:a16="http://schemas.microsoft.com/office/drawing/2014/main" id="{8BF6DB42-0A79-462C-9C87-BCF41FBA4435}"/>
              </a:ext>
            </a:extLst>
          </p:cNvPr>
          <p:cNvGrpSpPr/>
          <p:nvPr/>
        </p:nvGrpSpPr>
        <p:grpSpPr>
          <a:xfrm>
            <a:off x="5860800" y="5405917"/>
            <a:ext cx="439544" cy="324000"/>
            <a:chOff x="5860301" y="1856645"/>
            <a:chExt cx="439544" cy="324000"/>
          </a:xfrm>
        </p:grpSpPr>
        <p:sp>
          <p:nvSpPr>
            <p:cNvPr id="50" name="Rectangle 49">
              <a:extLst>
                <a:ext uri="{FF2B5EF4-FFF2-40B4-BE49-F238E27FC236}">
                  <a16:creationId xmlns:a16="http://schemas.microsoft.com/office/drawing/2014/main" id="{E3C998CE-0112-4A28-8636-54EF97468C85}"/>
                </a:ext>
              </a:extLst>
            </p:cNvPr>
            <p:cNvSpPr/>
            <p:nvPr/>
          </p:nvSpPr>
          <p:spPr>
            <a:xfrm rot="2700000">
              <a:off x="5917254" y="1856476"/>
              <a:ext cx="324000" cy="324337"/>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rgbClr val="00FF0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F85D4BA8-4281-4962-946F-C0C4F395AA94}"/>
                </a:ext>
              </a:extLst>
            </p:cNvPr>
            <p:cNvSpPr txBox="1"/>
            <p:nvPr/>
          </p:nvSpPr>
          <p:spPr>
            <a:xfrm>
              <a:off x="5860301" y="1905329"/>
              <a:ext cx="439544" cy="246221"/>
            </a:xfrm>
            <a:prstGeom prst="rect">
              <a:avLst/>
            </a:prstGeom>
            <a:noFill/>
            <a:ln>
              <a:noFill/>
            </a:ln>
          </p:spPr>
          <p:txBody>
            <a:bodyPr wrap="none" rtlCol="0">
              <a:spAutoFit/>
            </a:bodyPr>
            <a:lstStyle/>
            <a:p>
              <a:pPr algn="ctr"/>
              <a:r>
                <a:rPr lang="en-US" sz="1000" b="1" dirty="0">
                  <a:solidFill>
                    <a:schemeClr val="accent4">
                      <a:lumMod val="10000"/>
                    </a:schemeClr>
                  </a:solidFill>
                  <a:latin typeface="Arial" panose="020B0604020202020204" pitchFamily="34" charset="0"/>
                  <a:cs typeface="Arial" panose="020B0604020202020204" pitchFamily="34" charset="0"/>
                </a:rPr>
                <a:t>YES</a:t>
              </a:r>
            </a:p>
          </p:txBody>
        </p:sp>
      </p:grpSp>
      <p:grpSp>
        <p:nvGrpSpPr>
          <p:cNvPr id="52" name="Group 51">
            <a:extLst>
              <a:ext uri="{FF2B5EF4-FFF2-40B4-BE49-F238E27FC236}">
                <a16:creationId xmlns:a16="http://schemas.microsoft.com/office/drawing/2014/main" id="{4765DB2C-EF87-4E88-9E0F-8B55EB7E192B}"/>
              </a:ext>
            </a:extLst>
          </p:cNvPr>
          <p:cNvGrpSpPr/>
          <p:nvPr/>
        </p:nvGrpSpPr>
        <p:grpSpPr>
          <a:xfrm>
            <a:off x="7059488" y="4179382"/>
            <a:ext cx="439544" cy="324000"/>
            <a:chOff x="5860301" y="1856645"/>
            <a:chExt cx="439544" cy="324000"/>
          </a:xfrm>
        </p:grpSpPr>
        <p:sp>
          <p:nvSpPr>
            <p:cNvPr id="53" name="Rectangle 52">
              <a:extLst>
                <a:ext uri="{FF2B5EF4-FFF2-40B4-BE49-F238E27FC236}">
                  <a16:creationId xmlns:a16="http://schemas.microsoft.com/office/drawing/2014/main" id="{17D1D8D1-9445-4FF8-B530-0A4243380CC0}"/>
                </a:ext>
              </a:extLst>
            </p:cNvPr>
            <p:cNvSpPr/>
            <p:nvPr/>
          </p:nvSpPr>
          <p:spPr>
            <a:xfrm rot="2700000">
              <a:off x="5917254" y="1856476"/>
              <a:ext cx="324000" cy="324337"/>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rgbClr val="00FF00"/>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35803AC5-C194-4F94-B843-BFB07354084B}"/>
                </a:ext>
              </a:extLst>
            </p:cNvPr>
            <p:cNvSpPr txBox="1"/>
            <p:nvPr/>
          </p:nvSpPr>
          <p:spPr>
            <a:xfrm>
              <a:off x="5860301" y="1905329"/>
              <a:ext cx="439544" cy="246221"/>
            </a:xfrm>
            <a:prstGeom prst="rect">
              <a:avLst/>
            </a:prstGeom>
            <a:noFill/>
            <a:ln>
              <a:noFill/>
            </a:ln>
          </p:spPr>
          <p:txBody>
            <a:bodyPr wrap="none" rtlCol="0">
              <a:spAutoFit/>
            </a:bodyPr>
            <a:lstStyle/>
            <a:p>
              <a:pPr algn="ctr"/>
              <a:r>
                <a:rPr lang="en-US" sz="1000" b="1" dirty="0">
                  <a:solidFill>
                    <a:schemeClr val="accent4">
                      <a:lumMod val="10000"/>
                    </a:schemeClr>
                  </a:solidFill>
                  <a:latin typeface="Arial" panose="020B0604020202020204" pitchFamily="34" charset="0"/>
                  <a:cs typeface="Arial" panose="020B0604020202020204" pitchFamily="34" charset="0"/>
                </a:rPr>
                <a:t>YES</a:t>
              </a:r>
            </a:p>
          </p:txBody>
        </p:sp>
      </p:grpSp>
      <p:grpSp>
        <p:nvGrpSpPr>
          <p:cNvPr id="55" name="Group 54">
            <a:extLst>
              <a:ext uri="{FF2B5EF4-FFF2-40B4-BE49-F238E27FC236}">
                <a16:creationId xmlns:a16="http://schemas.microsoft.com/office/drawing/2014/main" id="{A229BE9A-264B-40E3-B752-FBB8424295E5}"/>
              </a:ext>
            </a:extLst>
          </p:cNvPr>
          <p:cNvGrpSpPr/>
          <p:nvPr/>
        </p:nvGrpSpPr>
        <p:grpSpPr>
          <a:xfrm>
            <a:off x="4723656" y="4441686"/>
            <a:ext cx="439544" cy="324000"/>
            <a:chOff x="5860301" y="1856645"/>
            <a:chExt cx="439544" cy="324000"/>
          </a:xfrm>
        </p:grpSpPr>
        <p:sp>
          <p:nvSpPr>
            <p:cNvPr id="56" name="Rectangle 55">
              <a:extLst>
                <a:ext uri="{FF2B5EF4-FFF2-40B4-BE49-F238E27FC236}">
                  <a16:creationId xmlns:a16="http://schemas.microsoft.com/office/drawing/2014/main" id="{61052CDD-F3DB-4056-A9F7-FB9E85BDEFFC}"/>
                </a:ext>
              </a:extLst>
            </p:cNvPr>
            <p:cNvSpPr/>
            <p:nvPr/>
          </p:nvSpPr>
          <p:spPr>
            <a:xfrm rot="2700000">
              <a:off x="5917254" y="1856476"/>
              <a:ext cx="324000" cy="324337"/>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rgbClr val="00FF00"/>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6D30FB87-F6F5-478F-8060-4FBB59CA3F9C}"/>
                </a:ext>
              </a:extLst>
            </p:cNvPr>
            <p:cNvSpPr txBox="1"/>
            <p:nvPr/>
          </p:nvSpPr>
          <p:spPr>
            <a:xfrm>
              <a:off x="5860301" y="1905329"/>
              <a:ext cx="439544" cy="246221"/>
            </a:xfrm>
            <a:prstGeom prst="rect">
              <a:avLst/>
            </a:prstGeom>
            <a:noFill/>
            <a:ln>
              <a:noFill/>
            </a:ln>
          </p:spPr>
          <p:txBody>
            <a:bodyPr wrap="none" rtlCol="0">
              <a:spAutoFit/>
            </a:bodyPr>
            <a:lstStyle/>
            <a:p>
              <a:pPr algn="ctr"/>
              <a:r>
                <a:rPr lang="en-US" sz="1000" b="1" dirty="0">
                  <a:solidFill>
                    <a:schemeClr val="accent4">
                      <a:lumMod val="10000"/>
                    </a:schemeClr>
                  </a:solidFill>
                  <a:latin typeface="Arial" panose="020B0604020202020204" pitchFamily="34" charset="0"/>
                  <a:cs typeface="Arial" panose="020B0604020202020204" pitchFamily="34" charset="0"/>
                </a:rPr>
                <a:t>YES</a:t>
              </a:r>
            </a:p>
          </p:txBody>
        </p:sp>
      </p:grpSp>
      <p:grpSp>
        <p:nvGrpSpPr>
          <p:cNvPr id="58" name="Group 57">
            <a:extLst>
              <a:ext uri="{FF2B5EF4-FFF2-40B4-BE49-F238E27FC236}">
                <a16:creationId xmlns:a16="http://schemas.microsoft.com/office/drawing/2014/main" id="{38D1E341-C770-4178-9860-6E7B07A34C73}"/>
              </a:ext>
            </a:extLst>
          </p:cNvPr>
          <p:cNvGrpSpPr/>
          <p:nvPr/>
        </p:nvGrpSpPr>
        <p:grpSpPr>
          <a:xfrm>
            <a:off x="7094768" y="4696259"/>
            <a:ext cx="377026" cy="338400"/>
            <a:chOff x="2842338" y="2260234"/>
            <a:chExt cx="377026" cy="338400"/>
          </a:xfrm>
        </p:grpSpPr>
        <p:sp>
          <p:nvSpPr>
            <p:cNvPr id="59" name="Rectangle 58">
              <a:extLst>
                <a:ext uri="{FF2B5EF4-FFF2-40B4-BE49-F238E27FC236}">
                  <a16:creationId xmlns:a16="http://schemas.microsoft.com/office/drawing/2014/main" id="{A5132412-6EB2-4CAD-B078-E54226FE2F91}"/>
                </a:ext>
              </a:extLst>
            </p:cNvPr>
            <p:cNvSpPr/>
            <p:nvPr/>
          </p:nvSpPr>
          <p:spPr>
            <a:xfrm rot="2700000">
              <a:off x="2862355" y="2257562"/>
              <a:ext cx="338400" cy="343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FF00"/>
                </a:solidFill>
              </a:endParaRPr>
            </a:p>
          </p:txBody>
        </p:sp>
        <p:sp>
          <p:nvSpPr>
            <p:cNvPr id="60" name="TextBox 59">
              <a:extLst>
                <a:ext uri="{FF2B5EF4-FFF2-40B4-BE49-F238E27FC236}">
                  <a16:creationId xmlns:a16="http://schemas.microsoft.com/office/drawing/2014/main" id="{7463CA65-FE56-4629-820E-2A526B69CD49}"/>
                </a:ext>
              </a:extLst>
            </p:cNvPr>
            <p:cNvSpPr txBox="1"/>
            <p:nvPr/>
          </p:nvSpPr>
          <p:spPr>
            <a:xfrm>
              <a:off x="2842338" y="2312434"/>
              <a:ext cx="377026" cy="246221"/>
            </a:xfrm>
            <a:prstGeom prst="rect">
              <a:avLst/>
            </a:prstGeom>
            <a:noFill/>
            <a:ln>
              <a:noFill/>
            </a:ln>
          </p:spPr>
          <p:txBody>
            <a:bodyPr wrap="none" rtlCol="0">
              <a:spAutoFit/>
            </a:bodyPr>
            <a:lstStyle/>
            <a:p>
              <a:pPr algn="ctr"/>
              <a:r>
                <a:rPr lang="en-US" sz="1000" b="1" dirty="0">
                  <a:solidFill>
                    <a:schemeClr val="accent4">
                      <a:lumMod val="10000"/>
                    </a:schemeClr>
                  </a:solidFill>
                  <a:latin typeface="Arial" panose="020B0604020202020204" pitchFamily="34" charset="0"/>
                  <a:cs typeface="Arial" panose="020B0604020202020204" pitchFamily="34" charset="0"/>
                </a:rPr>
                <a:t>NO</a:t>
              </a:r>
            </a:p>
          </p:txBody>
        </p:sp>
      </p:grpSp>
      <p:sp>
        <p:nvSpPr>
          <p:cNvPr id="61" name="TextBox 60">
            <a:extLst>
              <a:ext uri="{FF2B5EF4-FFF2-40B4-BE49-F238E27FC236}">
                <a16:creationId xmlns:a16="http://schemas.microsoft.com/office/drawing/2014/main" id="{F16A2058-1C15-4463-B160-237A456CF314}"/>
              </a:ext>
            </a:extLst>
          </p:cNvPr>
          <p:cNvSpPr txBox="1"/>
          <p:nvPr/>
        </p:nvSpPr>
        <p:spPr>
          <a:xfrm>
            <a:off x="7830000" y="4644558"/>
            <a:ext cx="2685154" cy="430887"/>
          </a:xfrm>
          <a:prstGeom prst="rect">
            <a:avLst/>
          </a:prstGeom>
          <a:solidFill>
            <a:srgbClr val="FF00FF"/>
          </a:solidFill>
          <a:ln w="28575">
            <a:solidFill>
              <a:schemeClr val="bg1"/>
            </a:solidFill>
          </a:ln>
        </p:spPr>
        <p:txBody>
          <a:bodyPr wrap="square" rtlCol="0" anchor="ctr" anchorCtr="0">
            <a:noAutofit/>
          </a:bodyPr>
          <a:lstStyle/>
          <a:p>
            <a:pPr algn="ctr"/>
            <a:r>
              <a:rPr lang="en-US" sz="1000" b="1" dirty="0">
                <a:solidFill>
                  <a:schemeClr val="bg1"/>
                </a:solidFill>
                <a:latin typeface="Arial" panose="020B0604020202020204" pitchFamily="34" charset="0"/>
                <a:cs typeface="Arial" panose="020B0604020202020204" pitchFamily="34" charset="0"/>
              </a:rPr>
              <a:t>3 WEEKS THERAPEUTIC OAC</a:t>
            </a:r>
          </a:p>
          <a:p>
            <a:pPr algn="ctr"/>
            <a:r>
              <a:rPr lang="en-US" sz="1000" b="1" dirty="0">
                <a:solidFill>
                  <a:schemeClr val="bg1"/>
                </a:solidFill>
                <a:latin typeface="Arial" panose="020B0604020202020204" pitchFamily="34" charset="0"/>
                <a:cs typeface="Arial" panose="020B0604020202020204" pitchFamily="34" charset="0"/>
              </a:rPr>
              <a:t>(or TEE) THEN CARDIOVERSION</a:t>
            </a:r>
          </a:p>
        </p:txBody>
      </p:sp>
      <p:sp>
        <p:nvSpPr>
          <p:cNvPr id="62" name="TextBox 61">
            <a:extLst>
              <a:ext uri="{FF2B5EF4-FFF2-40B4-BE49-F238E27FC236}">
                <a16:creationId xmlns:a16="http://schemas.microsoft.com/office/drawing/2014/main" id="{67C96817-865D-4A34-9805-6386171CD3DD}"/>
              </a:ext>
            </a:extLst>
          </p:cNvPr>
          <p:cNvSpPr txBox="1"/>
          <p:nvPr/>
        </p:nvSpPr>
        <p:spPr>
          <a:xfrm>
            <a:off x="7830000" y="5364060"/>
            <a:ext cx="2685154" cy="430887"/>
          </a:xfrm>
          <a:prstGeom prst="rect">
            <a:avLst/>
          </a:prstGeom>
          <a:solidFill>
            <a:srgbClr val="FF00FF"/>
          </a:solidFill>
          <a:ln w="28575">
            <a:solidFill>
              <a:schemeClr val="bg1"/>
            </a:solidFill>
          </a:ln>
        </p:spPr>
        <p:txBody>
          <a:bodyPr wrap="square" rtlCol="0" anchor="ctr" anchorCtr="0">
            <a:noAutofit/>
          </a:bodyPr>
          <a:lstStyle/>
          <a:p>
            <a:pPr algn="ctr"/>
            <a:r>
              <a:rPr lang="en-US" sz="1000" b="1" dirty="0">
                <a:solidFill>
                  <a:schemeClr val="bg1"/>
                </a:solidFill>
                <a:latin typeface="Arial" panose="020B0604020202020204" pitchFamily="34" charset="0"/>
                <a:cs typeface="Arial" panose="020B0604020202020204" pitchFamily="34" charset="0"/>
              </a:rPr>
              <a:t>3 WEEKS THERAPEUTIC OAC</a:t>
            </a:r>
          </a:p>
          <a:p>
            <a:pPr algn="ctr"/>
            <a:r>
              <a:rPr lang="en-US" sz="1000" b="1" dirty="0">
                <a:solidFill>
                  <a:schemeClr val="bg1"/>
                </a:solidFill>
                <a:latin typeface="Arial" panose="020B0604020202020204" pitchFamily="34" charset="0"/>
                <a:cs typeface="Arial" panose="020B0604020202020204" pitchFamily="34" charset="0"/>
              </a:rPr>
              <a:t>(or TEE) THEN CARDIOVERSION</a:t>
            </a:r>
          </a:p>
        </p:txBody>
      </p:sp>
    </p:spTree>
    <p:extLst>
      <p:ext uri="{BB962C8B-B14F-4D97-AF65-F5344CB8AC3E}">
        <p14:creationId xmlns:p14="http://schemas.microsoft.com/office/powerpoint/2010/main" val="4067100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08E04-45AF-4478-A5D6-6015985C456F}"/>
              </a:ext>
            </a:extLst>
          </p:cNvPr>
          <p:cNvSpPr>
            <a:spLocks noGrp="1"/>
          </p:cNvSpPr>
          <p:nvPr>
            <p:ph type="title"/>
          </p:nvPr>
        </p:nvSpPr>
        <p:spPr/>
        <p:txBody>
          <a:bodyPr/>
          <a:lstStyle/>
          <a:p>
            <a:r>
              <a:rPr lang="en-US" dirty="0">
                <a:solidFill>
                  <a:srgbClr val="6FAAAF"/>
                </a:solidFill>
              </a:rPr>
              <a:t>Stroke prevention for CV of AF: Questions</a:t>
            </a:r>
          </a:p>
        </p:txBody>
      </p:sp>
      <p:sp>
        <p:nvSpPr>
          <p:cNvPr id="3" name="Content Placeholder 2">
            <a:extLst>
              <a:ext uri="{FF2B5EF4-FFF2-40B4-BE49-F238E27FC236}">
                <a16:creationId xmlns:a16="http://schemas.microsoft.com/office/drawing/2014/main" id="{71EA6860-5947-4722-9438-981D40969790}"/>
              </a:ext>
            </a:extLst>
          </p:cNvPr>
          <p:cNvSpPr>
            <a:spLocks noGrp="1"/>
          </p:cNvSpPr>
          <p:nvPr>
            <p:ph idx="1"/>
          </p:nvPr>
        </p:nvSpPr>
        <p:spPr/>
        <p:txBody>
          <a:bodyPr>
            <a:normAutofit fontScale="85000" lnSpcReduction="10000"/>
          </a:bodyPr>
          <a:lstStyle/>
          <a:p>
            <a:pPr marL="457200" indent="-457200">
              <a:lnSpc>
                <a:spcPct val="120000"/>
              </a:lnSpc>
              <a:spcAft>
                <a:spcPts val="1200"/>
              </a:spcAft>
              <a:buAutoNum type="arabicPeriod"/>
            </a:pPr>
            <a:r>
              <a:rPr lang="en-US" sz="2800" b="1" dirty="0">
                <a:solidFill>
                  <a:schemeClr val="tx1"/>
                </a:solidFill>
                <a:cs typeface="Arial" panose="020B0604020202020204" pitchFamily="34" charset="0"/>
              </a:rPr>
              <a:t>Is CV a risk factor for stroke / STE in AF without OAC? ............</a:t>
            </a:r>
            <a:r>
              <a:rPr lang="en-US" sz="2800" b="1" dirty="0">
                <a:solidFill>
                  <a:srgbClr val="FF0000"/>
                </a:solidFill>
                <a:cs typeface="Arial" panose="020B0604020202020204" pitchFamily="34" charset="0"/>
              </a:rPr>
              <a:t>YES (RR ≈ 2.6)  </a:t>
            </a:r>
          </a:p>
          <a:p>
            <a:pPr marL="457200" indent="-457200">
              <a:lnSpc>
                <a:spcPct val="120000"/>
              </a:lnSpc>
              <a:spcAft>
                <a:spcPts val="1200"/>
              </a:spcAft>
              <a:buAutoNum type="arabicPeriod"/>
            </a:pPr>
            <a:r>
              <a:rPr lang="en-US" sz="2800" b="1" dirty="0">
                <a:solidFill>
                  <a:schemeClr val="tx1"/>
                </a:solidFill>
                <a:cs typeface="Arial" panose="020B0604020202020204" pitchFamily="34" charset="0"/>
              </a:rPr>
              <a:t>If  CV is a risk factor, does OAC decrease this risk?..............</a:t>
            </a:r>
            <a:r>
              <a:rPr lang="en-US" sz="2800" b="1" dirty="0">
                <a:solidFill>
                  <a:srgbClr val="FF0000"/>
                </a:solidFill>
                <a:cs typeface="Arial" panose="020B0604020202020204" pitchFamily="34" charset="0"/>
              </a:rPr>
              <a:t>YES (RRR ≈ 0.80)  </a:t>
            </a:r>
          </a:p>
          <a:p>
            <a:pPr marL="457200" indent="-457200">
              <a:lnSpc>
                <a:spcPct val="120000"/>
              </a:lnSpc>
              <a:spcAft>
                <a:spcPts val="1200"/>
              </a:spcAft>
              <a:buAutoNum type="arabicPeriod"/>
            </a:pPr>
            <a:r>
              <a:rPr lang="en-US" sz="2800" b="1" dirty="0">
                <a:solidFill>
                  <a:schemeClr val="tx1"/>
                </a:solidFill>
                <a:cs typeface="Arial" panose="020B0604020202020204" pitchFamily="34" charset="0"/>
              </a:rPr>
              <a:t>Is CV in acute AF (&lt;48 hours) without AC safe? </a:t>
            </a:r>
            <a:r>
              <a:rPr lang="en-US" sz="2800" b="1" dirty="0">
                <a:solidFill>
                  <a:srgbClr val="FF0000"/>
                </a:solidFill>
                <a:cs typeface="Arial" panose="020B0604020202020204" pitchFamily="34" charset="0"/>
              </a:rPr>
              <a:t>NOT ALWAYS (≈</a:t>
            </a:r>
            <a:r>
              <a:rPr lang="en-US" sz="900" b="1" dirty="0">
                <a:solidFill>
                  <a:srgbClr val="FF0000"/>
                </a:solidFill>
                <a:cs typeface="Arial" panose="020B0604020202020204" pitchFamily="34" charset="0"/>
              </a:rPr>
              <a:t> </a:t>
            </a:r>
            <a:r>
              <a:rPr lang="en-US" sz="2800" b="1" dirty="0">
                <a:solidFill>
                  <a:srgbClr val="FF0000"/>
                </a:solidFill>
                <a:cs typeface="Arial" panose="020B0604020202020204" pitchFamily="34" charset="0"/>
              </a:rPr>
              <a:t>0.8% in 30d) </a:t>
            </a:r>
          </a:p>
          <a:p>
            <a:pPr marL="457200" indent="-457200">
              <a:lnSpc>
                <a:spcPct val="120000"/>
              </a:lnSpc>
              <a:spcAft>
                <a:spcPts val="1200"/>
              </a:spcAft>
              <a:buAutoNum type="arabicPeriod"/>
            </a:pPr>
            <a:r>
              <a:rPr lang="en-US" sz="2800" b="1" dirty="0">
                <a:solidFill>
                  <a:schemeClr val="tx1"/>
                </a:solidFill>
                <a:cs typeface="Arial" panose="020B0604020202020204" pitchFamily="34" charset="0"/>
              </a:rPr>
              <a:t>When is CV of acute AF without 3 weeks of prior OAC appropriate?....</a:t>
            </a:r>
            <a:r>
              <a:rPr lang="en-US" sz="2800" b="1" dirty="0">
                <a:solidFill>
                  <a:srgbClr val="FF0000"/>
                </a:solidFill>
                <a:cs typeface="Arial" panose="020B0604020202020204" pitchFamily="34" charset="0"/>
              </a:rPr>
              <a:t>CHART</a:t>
            </a:r>
            <a:r>
              <a:rPr lang="en-US" sz="2800" b="1" dirty="0">
                <a:solidFill>
                  <a:schemeClr val="tx1"/>
                </a:solidFill>
                <a:cs typeface="Arial" panose="020B0604020202020204" pitchFamily="34" charset="0"/>
              </a:rPr>
              <a:t> </a:t>
            </a:r>
          </a:p>
          <a:p>
            <a:pPr marL="457200" indent="-457200">
              <a:lnSpc>
                <a:spcPct val="120000"/>
              </a:lnSpc>
              <a:spcAft>
                <a:spcPts val="1200"/>
              </a:spcAft>
              <a:buAutoNum type="arabicPeriod"/>
            </a:pPr>
            <a:r>
              <a:rPr lang="en-US" sz="2800" b="1" dirty="0">
                <a:solidFill>
                  <a:schemeClr val="tx1"/>
                </a:solidFill>
                <a:cs typeface="Arial" panose="020B0604020202020204" pitchFamily="34" charset="0"/>
              </a:rPr>
              <a:t>Should all patients receive OAC for at least 1 month after CV of AF?</a:t>
            </a:r>
          </a:p>
          <a:p>
            <a:pPr marL="457200" indent="-457200">
              <a:lnSpc>
                <a:spcPct val="120000"/>
              </a:lnSpc>
              <a:spcAft>
                <a:spcPts val="1200"/>
              </a:spcAft>
              <a:buAutoNum type="arabicPeriod"/>
            </a:pPr>
            <a:r>
              <a:rPr lang="en-US" sz="2800" b="1" dirty="0">
                <a:solidFill>
                  <a:schemeClr val="tx1"/>
                </a:solidFill>
                <a:cs typeface="Arial" panose="020B0604020202020204" pitchFamily="34" charset="0"/>
              </a:rPr>
              <a:t>Are the DOACs acceptable alternatives to warfarin in this setting?</a:t>
            </a:r>
            <a:endParaRPr lang="en-US" sz="2800" b="1" dirty="0">
              <a:solidFill>
                <a:srgbClr val="FF0000"/>
              </a:solidFill>
              <a:cs typeface="Arial" panose="020B0604020202020204" pitchFamily="34" charset="0"/>
            </a:endParaRPr>
          </a:p>
          <a:p>
            <a:endParaRPr lang="en-US" dirty="0"/>
          </a:p>
        </p:txBody>
      </p:sp>
    </p:spTree>
    <p:extLst>
      <p:ext uri="{BB962C8B-B14F-4D97-AF65-F5344CB8AC3E}">
        <p14:creationId xmlns:p14="http://schemas.microsoft.com/office/powerpoint/2010/main" val="1964463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0A39-D6C3-466F-AB3F-7E9FDF487D81}"/>
              </a:ext>
            </a:extLst>
          </p:cNvPr>
          <p:cNvSpPr>
            <a:spLocks noGrp="1"/>
          </p:cNvSpPr>
          <p:nvPr>
            <p:ph type="title"/>
          </p:nvPr>
        </p:nvSpPr>
        <p:spPr/>
        <p:txBody>
          <a:bodyPr/>
          <a:lstStyle/>
          <a:p>
            <a:r>
              <a:rPr lang="en-US" dirty="0">
                <a:solidFill>
                  <a:srgbClr val="6FAAAF"/>
                </a:solidFill>
              </a:rPr>
              <a:t>Post-CV anticoagulation of low-risk acute AF</a:t>
            </a:r>
          </a:p>
        </p:txBody>
      </p:sp>
      <p:sp>
        <p:nvSpPr>
          <p:cNvPr id="4" name="Text Box 27">
            <a:extLst>
              <a:ext uri="{FF2B5EF4-FFF2-40B4-BE49-F238E27FC236}">
                <a16:creationId xmlns:a16="http://schemas.microsoft.com/office/drawing/2014/main" id="{FA2F1C58-C4E5-45D0-B3CC-220B69DA7498}"/>
              </a:ext>
            </a:extLst>
          </p:cNvPr>
          <p:cNvSpPr txBox="1">
            <a:spLocks noChangeArrowheads="1"/>
          </p:cNvSpPr>
          <p:nvPr/>
        </p:nvSpPr>
        <p:spPr bwMode="auto">
          <a:xfrm>
            <a:off x="713186" y="5946092"/>
            <a:ext cx="3786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200" b="1" dirty="0" err="1">
                <a:latin typeface="Arial Nova Cond" panose="020B0506020202020204" pitchFamily="34" charset="0"/>
                <a:cs typeface="Arial" panose="020B0604020202020204" pitchFamily="34" charset="0"/>
              </a:rPr>
              <a:t>Nuoto</a:t>
            </a:r>
            <a:r>
              <a:rPr lang="en-US" altLang="en-US" sz="1200" b="1" dirty="0">
                <a:latin typeface="Arial Nova Cond" panose="020B0506020202020204" pitchFamily="34" charset="0"/>
                <a:cs typeface="Arial" panose="020B0604020202020204" pitchFamily="34" charset="0"/>
              </a:rPr>
              <a:t>  I et al. JAMA 312:647-9, 2014</a:t>
            </a:r>
          </a:p>
        </p:txBody>
      </p:sp>
      <p:sp>
        <p:nvSpPr>
          <p:cNvPr id="5" name="TextBox 4">
            <a:extLst>
              <a:ext uri="{FF2B5EF4-FFF2-40B4-BE49-F238E27FC236}">
                <a16:creationId xmlns:a16="http://schemas.microsoft.com/office/drawing/2014/main" id="{567C3C29-1919-4B9B-BF09-E16500A812E2}"/>
              </a:ext>
            </a:extLst>
          </p:cNvPr>
          <p:cNvSpPr txBox="1"/>
          <p:nvPr/>
        </p:nvSpPr>
        <p:spPr>
          <a:xfrm>
            <a:off x="851555" y="1319232"/>
            <a:ext cx="3651781" cy="597600"/>
          </a:xfrm>
          <a:prstGeom prst="rect">
            <a:avLst/>
          </a:prstGeom>
          <a:solidFill>
            <a:srgbClr val="000000"/>
          </a:solidFill>
          <a:ln w="28575">
            <a:solidFill>
              <a:schemeClr val="bg1"/>
            </a:solidFill>
          </a:ln>
        </p:spPr>
        <p:txBody>
          <a:bodyPr wrap="square" rtlCol="0">
            <a:noAutofit/>
          </a:bodyPr>
          <a:lstStyle/>
          <a:p>
            <a:pPr algn="ctr"/>
            <a:r>
              <a:rPr lang="en-US" sz="1400" b="1" dirty="0" err="1">
                <a:solidFill>
                  <a:schemeClr val="bg1"/>
                </a:solidFill>
                <a:latin typeface="Arial Nova Cond" panose="020B0506020202020204" pitchFamily="34" charset="0"/>
                <a:cs typeface="Arial" panose="020B0604020202020204" pitchFamily="34" charset="0"/>
              </a:rPr>
              <a:t>FinCV</a:t>
            </a:r>
            <a:r>
              <a:rPr lang="en-US" sz="1400" b="1" dirty="0">
                <a:solidFill>
                  <a:schemeClr val="bg1"/>
                </a:solidFill>
                <a:latin typeface="Arial Nova Cond" panose="020B0506020202020204" pitchFamily="34" charset="0"/>
                <a:cs typeface="Arial" panose="020B0604020202020204" pitchFamily="34" charset="0"/>
              </a:rPr>
              <a:t>:  5116 successful CV: </a:t>
            </a:r>
            <a:r>
              <a:rPr lang="en-US" sz="1400" b="1" dirty="0">
                <a:solidFill>
                  <a:srgbClr val="00FF00"/>
                </a:solidFill>
                <a:latin typeface="Arial Nova Cond" panose="020B0506020202020204" pitchFamily="34" charset="0"/>
                <a:cs typeface="Arial" panose="020B0604020202020204" pitchFamily="34" charset="0"/>
              </a:rPr>
              <a:t>on OAC</a:t>
            </a:r>
            <a:r>
              <a:rPr lang="en-US" sz="1400" b="1" dirty="0">
                <a:solidFill>
                  <a:schemeClr val="bg1"/>
                </a:solidFill>
                <a:latin typeface="Arial Nova Cond" panose="020B0506020202020204" pitchFamily="34" charset="0"/>
                <a:cs typeface="Arial" panose="020B0604020202020204" pitchFamily="34" charset="0"/>
              </a:rPr>
              <a:t> vs</a:t>
            </a:r>
          </a:p>
          <a:p>
            <a:pPr algn="ctr"/>
            <a:r>
              <a:rPr lang="en-US" sz="1400" b="1" dirty="0">
                <a:solidFill>
                  <a:srgbClr val="FF00D4"/>
                </a:solidFill>
                <a:latin typeface="Arial Nova Cond" panose="020B0506020202020204" pitchFamily="34" charset="0"/>
                <a:cs typeface="Arial" panose="020B0604020202020204" pitchFamily="34" charset="0"/>
              </a:rPr>
              <a:t>off OAC</a:t>
            </a:r>
            <a:r>
              <a:rPr lang="en-US" sz="1400" b="1" dirty="0">
                <a:solidFill>
                  <a:schemeClr val="bg1"/>
                </a:solidFill>
                <a:latin typeface="Arial Nova Cond" panose="020B0506020202020204" pitchFamily="34" charset="0"/>
                <a:cs typeface="Arial" panose="020B0604020202020204" pitchFamily="34" charset="0"/>
              </a:rPr>
              <a:t> in CHA</a:t>
            </a:r>
            <a:r>
              <a:rPr lang="en-US" sz="1400" b="1" baseline="-25000" dirty="0">
                <a:solidFill>
                  <a:schemeClr val="bg1"/>
                </a:solidFill>
                <a:latin typeface="Arial Nova Cond" panose="020B0506020202020204" pitchFamily="34" charset="0"/>
                <a:cs typeface="Arial" panose="020B0604020202020204" pitchFamily="34" charset="0"/>
              </a:rPr>
              <a:t>2</a:t>
            </a:r>
            <a:r>
              <a:rPr lang="en-US" sz="1400" b="1" dirty="0">
                <a:solidFill>
                  <a:schemeClr val="bg1"/>
                </a:solidFill>
                <a:latin typeface="Arial Nova Cond" panose="020B0506020202020204" pitchFamily="34" charset="0"/>
                <a:cs typeface="Arial" panose="020B0604020202020204" pitchFamily="34" charset="0"/>
              </a:rPr>
              <a:t>DS</a:t>
            </a:r>
            <a:r>
              <a:rPr lang="en-US" sz="1400" b="1" baseline="-25000" dirty="0">
                <a:solidFill>
                  <a:schemeClr val="bg1"/>
                </a:solidFill>
                <a:latin typeface="Arial Nova Cond" panose="020B0506020202020204" pitchFamily="34" charset="0"/>
                <a:cs typeface="Arial" panose="020B0604020202020204" pitchFamily="34" charset="0"/>
              </a:rPr>
              <a:t>2</a:t>
            </a:r>
            <a:r>
              <a:rPr lang="en-US" sz="1400" b="1" dirty="0">
                <a:solidFill>
                  <a:schemeClr val="bg1"/>
                </a:solidFill>
                <a:latin typeface="Arial Nova Cond" panose="020B0506020202020204" pitchFamily="34" charset="0"/>
                <a:cs typeface="Arial" panose="020B0604020202020204" pitchFamily="34" charset="0"/>
              </a:rPr>
              <a:t>-VASc = 0-1 patients </a:t>
            </a:r>
          </a:p>
        </p:txBody>
      </p:sp>
      <p:grpSp>
        <p:nvGrpSpPr>
          <p:cNvPr id="6" name="Group 5">
            <a:extLst>
              <a:ext uri="{FF2B5EF4-FFF2-40B4-BE49-F238E27FC236}">
                <a16:creationId xmlns:a16="http://schemas.microsoft.com/office/drawing/2014/main" id="{F84E4A6B-4C06-499F-B9DD-A594A522C58D}"/>
              </a:ext>
            </a:extLst>
          </p:cNvPr>
          <p:cNvGrpSpPr/>
          <p:nvPr/>
        </p:nvGrpSpPr>
        <p:grpSpPr>
          <a:xfrm>
            <a:off x="750850" y="2276872"/>
            <a:ext cx="3832982" cy="3131446"/>
            <a:chOff x="1137658" y="2871699"/>
            <a:chExt cx="4615438" cy="3005432"/>
          </a:xfrm>
        </p:grpSpPr>
        <p:grpSp>
          <p:nvGrpSpPr>
            <p:cNvPr id="7" name="Group 6">
              <a:extLst>
                <a:ext uri="{FF2B5EF4-FFF2-40B4-BE49-F238E27FC236}">
                  <a16:creationId xmlns:a16="http://schemas.microsoft.com/office/drawing/2014/main" id="{EF87FB62-7632-443F-899F-4BAA78F127C5}"/>
                </a:ext>
              </a:extLst>
            </p:cNvPr>
            <p:cNvGrpSpPr/>
            <p:nvPr/>
          </p:nvGrpSpPr>
          <p:grpSpPr>
            <a:xfrm>
              <a:off x="1137658" y="2871699"/>
              <a:ext cx="4615438" cy="2851925"/>
              <a:chOff x="1480562" y="3137935"/>
              <a:chExt cx="4615438" cy="2591632"/>
            </a:xfrm>
          </p:grpSpPr>
          <p:graphicFrame>
            <p:nvGraphicFramePr>
              <p:cNvPr id="19" name="Chart 22">
                <a:extLst>
                  <a:ext uri="{FF2B5EF4-FFF2-40B4-BE49-F238E27FC236}">
                    <a16:creationId xmlns:a16="http://schemas.microsoft.com/office/drawing/2014/main" id="{B368B77A-072F-4B78-A02A-1B4F81C36F6A}"/>
                  </a:ext>
                </a:extLst>
              </p:cNvPr>
              <p:cNvGraphicFramePr>
                <a:graphicFrameLocks/>
              </p:cNvGraphicFramePr>
              <p:nvPr>
                <p:extLst>
                  <p:ext uri="{D42A27DB-BD31-4B8C-83A1-F6EECF244321}">
                    <p14:modId xmlns:p14="http://schemas.microsoft.com/office/powerpoint/2010/main" val="2994935993"/>
                  </p:ext>
                </p:extLst>
              </p:nvPr>
            </p:nvGraphicFramePr>
            <p:xfrm>
              <a:off x="1952414" y="3137935"/>
              <a:ext cx="4143586" cy="2591632"/>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84265470-1049-4829-A689-64F6E449A757}"/>
                  </a:ext>
                </a:extLst>
              </p:cNvPr>
              <p:cNvSpPr txBox="1">
                <a:spLocks noChangeArrowheads="1"/>
              </p:cNvSpPr>
              <p:nvPr/>
            </p:nvSpPr>
            <p:spPr bwMode="auto">
              <a:xfrm rot="16200000">
                <a:off x="707696" y="4233546"/>
                <a:ext cx="1953395" cy="407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latin typeface="Arial" panose="020B0604020202020204" pitchFamily="34" charset="0"/>
                    <a:ea typeface="ＭＳ Ｐゴシック" panose="020B0600070205080204" pitchFamily="34" charset="-128"/>
                    <a:cs typeface="Arial" panose="020B0604020202020204" pitchFamily="34" charset="0"/>
                  </a:rPr>
                  <a:t>30-day event rate (%)</a:t>
                </a:r>
              </a:p>
            </p:txBody>
          </p:sp>
        </p:grpSp>
        <p:sp>
          <p:nvSpPr>
            <p:cNvPr id="10" name="TextBox 32">
              <a:extLst>
                <a:ext uri="{FF2B5EF4-FFF2-40B4-BE49-F238E27FC236}">
                  <a16:creationId xmlns:a16="http://schemas.microsoft.com/office/drawing/2014/main" id="{4866F360-F59F-422B-A957-4312BBD5591E}"/>
                </a:ext>
              </a:extLst>
            </p:cNvPr>
            <p:cNvSpPr txBox="1">
              <a:spLocks noChangeArrowheads="1"/>
            </p:cNvSpPr>
            <p:nvPr/>
          </p:nvSpPr>
          <p:spPr bwMode="auto">
            <a:xfrm>
              <a:off x="2451543" y="4662969"/>
              <a:ext cx="433132" cy="33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dirty="0">
                  <a:solidFill>
                    <a:srgbClr val="FF00D4"/>
                  </a:solidFill>
                  <a:latin typeface="Arial" panose="020B0604020202020204" pitchFamily="34" charset="0"/>
                  <a:cs typeface="Arial" panose="020B0604020202020204" pitchFamily="34" charset="0"/>
                </a:rPr>
                <a:t>0.2</a:t>
              </a:r>
            </a:p>
          </p:txBody>
        </p:sp>
        <p:sp>
          <p:nvSpPr>
            <p:cNvPr id="11" name="TextBox 33">
              <a:extLst>
                <a:ext uri="{FF2B5EF4-FFF2-40B4-BE49-F238E27FC236}">
                  <a16:creationId xmlns:a16="http://schemas.microsoft.com/office/drawing/2014/main" id="{2650E5D8-F704-4174-AAFF-8C6ABF2385B5}"/>
                </a:ext>
              </a:extLst>
            </p:cNvPr>
            <p:cNvSpPr txBox="1">
              <a:spLocks noChangeArrowheads="1"/>
            </p:cNvSpPr>
            <p:nvPr/>
          </p:nvSpPr>
          <p:spPr bwMode="auto">
            <a:xfrm>
              <a:off x="4431333" y="5228968"/>
              <a:ext cx="433132" cy="33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dirty="0">
                  <a:solidFill>
                    <a:srgbClr val="00FF00"/>
                  </a:solidFill>
                  <a:latin typeface="Arial" panose="020B0604020202020204" pitchFamily="34" charset="0"/>
                  <a:cs typeface="Arial" panose="020B0604020202020204" pitchFamily="34" charset="0"/>
                </a:rPr>
                <a:t>0.0</a:t>
              </a:r>
            </a:p>
          </p:txBody>
        </p:sp>
        <p:sp>
          <p:nvSpPr>
            <p:cNvPr id="12" name="TextBox 32">
              <a:extLst>
                <a:ext uri="{FF2B5EF4-FFF2-40B4-BE49-F238E27FC236}">
                  <a16:creationId xmlns:a16="http://schemas.microsoft.com/office/drawing/2014/main" id="{A4C24573-649B-4269-BA34-02A5D4A392C5}"/>
                </a:ext>
              </a:extLst>
            </p:cNvPr>
            <p:cNvSpPr txBox="1">
              <a:spLocks noChangeArrowheads="1"/>
            </p:cNvSpPr>
            <p:nvPr/>
          </p:nvSpPr>
          <p:spPr bwMode="auto">
            <a:xfrm>
              <a:off x="3607136" y="4154596"/>
              <a:ext cx="433132" cy="33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dirty="0">
                  <a:solidFill>
                    <a:srgbClr val="FF00D4"/>
                  </a:solidFill>
                  <a:latin typeface="Arial" panose="020B0604020202020204" pitchFamily="34" charset="0"/>
                  <a:cs typeface="Arial" panose="020B0604020202020204" pitchFamily="34" charset="0"/>
                </a:rPr>
                <a:t>0.4</a:t>
              </a:r>
            </a:p>
          </p:txBody>
        </p:sp>
        <p:sp>
          <p:nvSpPr>
            <p:cNvPr id="13" name="TextBox 32">
              <a:extLst>
                <a:ext uri="{FF2B5EF4-FFF2-40B4-BE49-F238E27FC236}">
                  <a16:creationId xmlns:a16="http://schemas.microsoft.com/office/drawing/2014/main" id="{AC257C35-77A9-487D-89B1-10ED298E845C}"/>
                </a:ext>
              </a:extLst>
            </p:cNvPr>
            <p:cNvSpPr txBox="1">
              <a:spLocks noChangeArrowheads="1"/>
            </p:cNvSpPr>
            <p:nvPr/>
          </p:nvSpPr>
          <p:spPr bwMode="auto">
            <a:xfrm>
              <a:off x="4757708" y="2923004"/>
              <a:ext cx="433132" cy="33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dirty="0">
                  <a:solidFill>
                    <a:srgbClr val="FF00D4"/>
                  </a:solidFill>
                  <a:latin typeface="Arial" panose="020B0604020202020204" pitchFamily="34" charset="0"/>
                  <a:cs typeface="Arial" panose="020B0604020202020204" pitchFamily="34" charset="0"/>
                </a:rPr>
                <a:t>0.9</a:t>
              </a:r>
            </a:p>
          </p:txBody>
        </p:sp>
        <p:sp>
          <p:nvSpPr>
            <p:cNvPr id="14" name="TextBox 33">
              <a:extLst>
                <a:ext uri="{FF2B5EF4-FFF2-40B4-BE49-F238E27FC236}">
                  <a16:creationId xmlns:a16="http://schemas.microsoft.com/office/drawing/2014/main" id="{00DBB1E7-EFD4-4A05-B62C-BFC261CC79E1}"/>
                </a:ext>
              </a:extLst>
            </p:cNvPr>
            <p:cNvSpPr txBox="1">
              <a:spLocks noChangeArrowheads="1"/>
            </p:cNvSpPr>
            <p:nvPr/>
          </p:nvSpPr>
          <p:spPr bwMode="auto">
            <a:xfrm>
              <a:off x="2104751" y="5230244"/>
              <a:ext cx="433132" cy="33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dirty="0">
                  <a:solidFill>
                    <a:srgbClr val="00FF00"/>
                  </a:solidFill>
                  <a:latin typeface="Arial" panose="020B0604020202020204" pitchFamily="34" charset="0"/>
                  <a:cs typeface="Arial" panose="020B0604020202020204" pitchFamily="34" charset="0"/>
                </a:rPr>
                <a:t>0.0</a:t>
              </a:r>
            </a:p>
          </p:txBody>
        </p:sp>
        <p:sp>
          <p:nvSpPr>
            <p:cNvPr id="15" name="TextBox 33">
              <a:extLst>
                <a:ext uri="{FF2B5EF4-FFF2-40B4-BE49-F238E27FC236}">
                  <a16:creationId xmlns:a16="http://schemas.microsoft.com/office/drawing/2014/main" id="{9730CEA3-A9E1-4C55-891A-674F6C3FB195}"/>
                </a:ext>
              </a:extLst>
            </p:cNvPr>
            <p:cNvSpPr txBox="1">
              <a:spLocks noChangeArrowheads="1"/>
            </p:cNvSpPr>
            <p:nvPr/>
          </p:nvSpPr>
          <p:spPr bwMode="auto">
            <a:xfrm>
              <a:off x="3252528" y="5230244"/>
              <a:ext cx="433132" cy="33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dirty="0">
                  <a:solidFill>
                    <a:srgbClr val="00FF00"/>
                  </a:solidFill>
                  <a:latin typeface="Arial" panose="020B0604020202020204" pitchFamily="34" charset="0"/>
                  <a:cs typeface="Arial" panose="020B0604020202020204" pitchFamily="34" charset="0"/>
                </a:rPr>
                <a:t>0.0</a:t>
              </a:r>
            </a:p>
          </p:txBody>
        </p:sp>
        <p:sp>
          <p:nvSpPr>
            <p:cNvPr id="16" name="TextBox 15">
              <a:extLst>
                <a:ext uri="{FF2B5EF4-FFF2-40B4-BE49-F238E27FC236}">
                  <a16:creationId xmlns:a16="http://schemas.microsoft.com/office/drawing/2014/main" id="{BD92D78E-6A0C-497F-8A66-686989144EA1}"/>
                </a:ext>
              </a:extLst>
            </p:cNvPr>
            <p:cNvSpPr txBox="1"/>
            <p:nvPr/>
          </p:nvSpPr>
          <p:spPr>
            <a:xfrm>
              <a:off x="2163133" y="5569354"/>
              <a:ext cx="803365"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&lt;12 H</a:t>
              </a:r>
            </a:p>
          </p:txBody>
        </p:sp>
        <p:sp>
          <p:nvSpPr>
            <p:cNvPr id="17" name="TextBox 16">
              <a:extLst>
                <a:ext uri="{FF2B5EF4-FFF2-40B4-BE49-F238E27FC236}">
                  <a16:creationId xmlns:a16="http://schemas.microsoft.com/office/drawing/2014/main" id="{CACD6FE9-7D78-481B-A9AB-EA4F53F2F991}"/>
                </a:ext>
              </a:extLst>
            </p:cNvPr>
            <p:cNvSpPr txBox="1"/>
            <p:nvPr/>
          </p:nvSpPr>
          <p:spPr>
            <a:xfrm>
              <a:off x="3272799" y="5568887"/>
              <a:ext cx="988668"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12-24 H</a:t>
              </a:r>
            </a:p>
          </p:txBody>
        </p:sp>
        <p:sp>
          <p:nvSpPr>
            <p:cNvPr id="18" name="TextBox 17">
              <a:extLst>
                <a:ext uri="{FF2B5EF4-FFF2-40B4-BE49-F238E27FC236}">
                  <a16:creationId xmlns:a16="http://schemas.microsoft.com/office/drawing/2014/main" id="{F6A5B8E1-271D-4A7D-BB99-E04811B7F13D}"/>
                </a:ext>
              </a:extLst>
            </p:cNvPr>
            <p:cNvSpPr txBox="1"/>
            <p:nvPr/>
          </p:nvSpPr>
          <p:spPr>
            <a:xfrm>
              <a:off x="4468191" y="5568887"/>
              <a:ext cx="988668"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24-48 H</a:t>
              </a:r>
            </a:p>
          </p:txBody>
        </p:sp>
      </p:grpSp>
      <p:sp>
        <p:nvSpPr>
          <p:cNvPr id="44" name="TextBox 43">
            <a:extLst>
              <a:ext uri="{FF2B5EF4-FFF2-40B4-BE49-F238E27FC236}">
                <a16:creationId xmlns:a16="http://schemas.microsoft.com/office/drawing/2014/main" id="{2CC1F00D-11B0-4651-9F97-BACF34936B92}"/>
              </a:ext>
            </a:extLst>
          </p:cNvPr>
          <p:cNvSpPr txBox="1"/>
          <p:nvPr/>
        </p:nvSpPr>
        <p:spPr>
          <a:xfrm>
            <a:off x="4990344" y="1341438"/>
            <a:ext cx="6434895" cy="4269502"/>
          </a:xfrm>
          <a:prstGeom prst="rect">
            <a:avLst/>
          </a:prstGeom>
          <a:noFill/>
        </p:spPr>
        <p:txBody>
          <a:bodyPr wrap="square" rtlCol="0">
            <a:spAutoFit/>
          </a:bodyPr>
          <a:lstStyle/>
          <a:p>
            <a:pPr>
              <a:lnSpc>
                <a:spcPct val="112000"/>
              </a:lnSpc>
            </a:pPr>
            <a:r>
              <a:rPr lang="en-CA" sz="2400" b="1" dirty="0">
                <a:latin typeface="Arial Nova Cond" panose="020B0506020202020204" pitchFamily="34" charset="0"/>
                <a:cs typeface="Arial" panose="020B0604020202020204" pitchFamily="34" charset="0"/>
              </a:rPr>
              <a:t>Recommendation:</a:t>
            </a:r>
          </a:p>
          <a:p>
            <a:pPr>
              <a:lnSpc>
                <a:spcPct val="112000"/>
              </a:lnSpc>
            </a:pPr>
            <a:r>
              <a:rPr lang="en-CA" sz="2000" dirty="0">
                <a:latin typeface="Arial Nova Cond" panose="020B0506020202020204" pitchFamily="34" charset="0"/>
                <a:cs typeface="Arial" panose="020B0604020202020204" pitchFamily="34" charset="0"/>
              </a:rPr>
              <a:t>We suggest that, in the absence of a strong contraindication, all patients who undergo cardioversion of AF receive at least 4 weeks of therapeutic anticoagulation (adjusted-dose VKA or a DOAC) after cardioversion (Weak Recommendation; Low-Quality Evidence).</a:t>
            </a:r>
          </a:p>
          <a:p>
            <a:pPr>
              <a:lnSpc>
                <a:spcPct val="112000"/>
              </a:lnSpc>
            </a:pPr>
            <a:endParaRPr lang="en-CA" sz="2000" dirty="0">
              <a:latin typeface="Arial Nova Cond" panose="020B0506020202020204" pitchFamily="34" charset="0"/>
              <a:cs typeface="Arial" panose="020B0604020202020204" pitchFamily="34" charset="0"/>
            </a:endParaRPr>
          </a:p>
          <a:p>
            <a:pPr>
              <a:lnSpc>
                <a:spcPct val="112000"/>
              </a:lnSpc>
            </a:pPr>
            <a:r>
              <a:rPr lang="en-CA" sz="2000" dirty="0">
                <a:latin typeface="Arial Nova Cond" panose="020B0506020202020204" pitchFamily="34" charset="0"/>
                <a:cs typeface="Arial" panose="020B0604020202020204" pitchFamily="34" charset="0"/>
              </a:rPr>
              <a:t>Thereafter, we recommend that the need for ongoing antithrombotic therapy should be on the basis of the risk of stroke as determined by the CCS Algorithm (CHADS-65) (Strong Recommendation; Moderate-Quality Evidence).</a:t>
            </a:r>
          </a:p>
          <a:p>
            <a:pPr>
              <a:lnSpc>
                <a:spcPct val="112000"/>
              </a:lnSpc>
            </a:pPr>
            <a:endParaRPr lang="en-US" sz="2000" dirty="0">
              <a:latin typeface="Arial Nova Cond" panose="020B0506020202020204" pitchFamily="34" charset="0"/>
              <a:cs typeface="Arial" panose="020B0604020202020204" pitchFamily="34" charset="0"/>
            </a:endParaRPr>
          </a:p>
        </p:txBody>
      </p:sp>
    </p:spTree>
    <p:extLst>
      <p:ext uri="{BB962C8B-B14F-4D97-AF65-F5344CB8AC3E}">
        <p14:creationId xmlns:p14="http://schemas.microsoft.com/office/powerpoint/2010/main" val="30066709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08E04-45AF-4478-A5D6-6015985C456F}"/>
              </a:ext>
            </a:extLst>
          </p:cNvPr>
          <p:cNvSpPr>
            <a:spLocks noGrp="1"/>
          </p:cNvSpPr>
          <p:nvPr>
            <p:ph type="title"/>
          </p:nvPr>
        </p:nvSpPr>
        <p:spPr/>
        <p:txBody>
          <a:bodyPr/>
          <a:lstStyle/>
          <a:p>
            <a:r>
              <a:rPr lang="en-US" dirty="0">
                <a:solidFill>
                  <a:srgbClr val="6FAAAF"/>
                </a:solidFill>
              </a:rPr>
              <a:t>Stroke prevention for CV of AF: Questions</a:t>
            </a:r>
          </a:p>
        </p:txBody>
      </p:sp>
      <p:sp>
        <p:nvSpPr>
          <p:cNvPr id="3" name="Content Placeholder 2">
            <a:extLst>
              <a:ext uri="{FF2B5EF4-FFF2-40B4-BE49-F238E27FC236}">
                <a16:creationId xmlns:a16="http://schemas.microsoft.com/office/drawing/2014/main" id="{71EA6860-5947-4722-9438-981D40969790}"/>
              </a:ext>
            </a:extLst>
          </p:cNvPr>
          <p:cNvSpPr>
            <a:spLocks noGrp="1"/>
          </p:cNvSpPr>
          <p:nvPr>
            <p:ph idx="1"/>
          </p:nvPr>
        </p:nvSpPr>
        <p:spPr/>
        <p:txBody>
          <a:bodyPr>
            <a:normAutofit fontScale="85000" lnSpcReduction="10000"/>
          </a:bodyPr>
          <a:lstStyle/>
          <a:p>
            <a:pPr marL="457200" indent="-457200">
              <a:lnSpc>
                <a:spcPct val="120000"/>
              </a:lnSpc>
              <a:spcAft>
                <a:spcPts val="1200"/>
              </a:spcAft>
              <a:buAutoNum type="arabicPeriod"/>
            </a:pPr>
            <a:r>
              <a:rPr lang="en-US" sz="2800" b="1" dirty="0">
                <a:solidFill>
                  <a:schemeClr val="tx1"/>
                </a:solidFill>
                <a:cs typeface="Arial" panose="020B0604020202020204" pitchFamily="34" charset="0"/>
              </a:rPr>
              <a:t>Is CV a risk factor for stroke / STE in AF without OAC? ............</a:t>
            </a:r>
            <a:r>
              <a:rPr lang="en-US" sz="2800" b="1" dirty="0">
                <a:solidFill>
                  <a:srgbClr val="FF0000"/>
                </a:solidFill>
                <a:cs typeface="Arial" panose="020B0604020202020204" pitchFamily="34" charset="0"/>
              </a:rPr>
              <a:t>YES (RR ≈ 2.6)  </a:t>
            </a:r>
          </a:p>
          <a:p>
            <a:pPr marL="457200" indent="-457200">
              <a:lnSpc>
                <a:spcPct val="120000"/>
              </a:lnSpc>
              <a:spcAft>
                <a:spcPts val="1200"/>
              </a:spcAft>
              <a:buAutoNum type="arabicPeriod"/>
            </a:pPr>
            <a:r>
              <a:rPr lang="en-US" sz="2800" b="1" dirty="0">
                <a:solidFill>
                  <a:schemeClr val="tx1"/>
                </a:solidFill>
                <a:cs typeface="Arial" panose="020B0604020202020204" pitchFamily="34" charset="0"/>
              </a:rPr>
              <a:t>If  CV is a risk factor, does OAC decrease this risk?..............</a:t>
            </a:r>
            <a:r>
              <a:rPr lang="en-US" sz="2800" b="1" dirty="0">
                <a:solidFill>
                  <a:srgbClr val="FF0000"/>
                </a:solidFill>
                <a:cs typeface="Arial" panose="020B0604020202020204" pitchFamily="34" charset="0"/>
              </a:rPr>
              <a:t>YES (RRR ≈ 0.80)  </a:t>
            </a:r>
          </a:p>
          <a:p>
            <a:pPr marL="457200" indent="-457200">
              <a:lnSpc>
                <a:spcPct val="120000"/>
              </a:lnSpc>
              <a:spcAft>
                <a:spcPts val="1200"/>
              </a:spcAft>
              <a:buAutoNum type="arabicPeriod"/>
            </a:pPr>
            <a:r>
              <a:rPr lang="en-US" sz="2800" b="1" dirty="0">
                <a:solidFill>
                  <a:schemeClr val="tx1"/>
                </a:solidFill>
                <a:cs typeface="Arial" panose="020B0604020202020204" pitchFamily="34" charset="0"/>
              </a:rPr>
              <a:t>Is CV in acute AF (&lt;48 hours) without AC safe? </a:t>
            </a:r>
            <a:r>
              <a:rPr lang="en-US" sz="2800" b="1" dirty="0">
                <a:solidFill>
                  <a:srgbClr val="FF0000"/>
                </a:solidFill>
                <a:cs typeface="Arial" panose="020B0604020202020204" pitchFamily="34" charset="0"/>
              </a:rPr>
              <a:t>NOT ALWAYS (≈</a:t>
            </a:r>
            <a:r>
              <a:rPr lang="en-US" sz="900" b="1" dirty="0">
                <a:solidFill>
                  <a:srgbClr val="FF0000"/>
                </a:solidFill>
                <a:cs typeface="Arial" panose="020B0604020202020204" pitchFamily="34" charset="0"/>
              </a:rPr>
              <a:t> </a:t>
            </a:r>
            <a:r>
              <a:rPr lang="en-US" sz="2800" b="1" dirty="0">
                <a:solidFill>
                  <a:srgbClr val="FF0000"/>
                </a:solidFill>
                <a:cs typeface="Arial" panose="020B0604020202020204" pitchFamily="34" charset="0"/>
              </a:rPr>
              <a:t>0.8% in 30d) </a:t>
            </a:r>
          </a:p>
          <a:p>
            <a:pPr marL="457200" indent="-457200">
              <a:lnSpc>
                <a:spcPct val="120000"/>
              </a:lnSpc>
              <a:spcAft>
                <a:spcPts val="1200"/>
              </a:spcAft>
              <a:buAutoNum type="arabicPeriod"/>
            </a:pPr>
            <a:r>
              <a:rPr lang="en-US" sz="2800" b="1" dirty="0">
                <a:solidFill>
                  <a:schemeClr val="tx1"/>
                </a:solidFill>
                <a:cs typeface="Arial" panose="020B0604020202020204" pitchFamily="34" charset="0"/>
              </a:rPr>
              <a:t>When is CV of acute AF without 3 weeks of prior OAC appropriate?....</a:t>
            </a:r>
            <a:r>
              <a:rPr lang="en-US" sz="2800" b="1" dirty="0">
                <a:solidFill>
                  <a:srgbClr val="FF0000"/>
                </a:solidFill>
                <a:cs typeface="Arial" panose="020B0604020202020204" pitchFamily="34" charset="0"/>
              </a:rPr>
              <a:t>CHART</a:t>
            </a:r>
            <a:r>
              <a:rPr lang="en-US" sz="2800" b="1" dirty="0">
                <a:solidFill>
                  <a:schemeClr val="tx1"/>
                </a:solidFill>
                <a:cs typeface="Arial" panose="020B0604020202020204" pitchFamily="34" charset="0"/>
              </a:rPr>
              <a:t> </a:t>
            </a:r>
          </a:p>
          <a:p>
            <a:pPr marL="457200" indent="-457200">
              <a:lnSpc>
                <a:spcPct val="120000"/>
              </a:lnSpc>
              <a:spcAft>
                <a:spcPts val="1200"/>
              </a:spcAft>
              <a:buFontTx/>
              <a:buAutoNum type="arabicPeriod"/>
            </a:pPr>
            <a:r>
              <a:rPr lang="en-US" sz="2800" b="1" dirty="0">
                <a:solidFill>
                  <a:schemeClr val="tx1"/>
                </a:solidFill>
                <a:cs typeface="Arial" panose="020B0604020202020204" pitchFamily="34" charset="0"/>
              </a:rPr>
              <a:t>Should all patients receive OAC for at least 1 month after CV of AF?........</a:t>
            </a:r>
            <a:r>
              <a:rPr lang="en-US" sz="2800" b="1" dirty="0">
                <a:solidFill>
                  <a:srgbClr val="F33A45"/>
                </a:solidFill>
                <a:cs typeface="Arial" panose="020B0604020202020204" pitchFamily="34" charset="0"/>
              </a:rPr>
              <a:t>YES</a:t>
            </a:r>
          </a:p>
          <a:p>
            <a:pPr marL="457200" indent="-457200">
              <a:lnSpc>
                <a:spcPct val="120000"/>
              </a:lnSpc>
              <a:spcAft>
                <a:spcPts val="1200"/>
              </a:spcAft>
              <a:buAutoNum type="arabicPeriod"/>
            </a:pPr>
            <a:r>
              <a:rPr lang="en-US" sz="2800" b="1" dirty="0">
                <a:solidFill>
                  <a:schemeClr val="tx1"/>
                </a:solidFill>
                <a:cs typeface="Arial" panose="020B0604020202020204" pitchFamily="34" charset="0"/>
              </a:rPr>
              <a:t>Are the DOACs acceptable alternatives to warfarin in this setting?....……</a:t>
            </a:r>
            <a:r>
              <a:rPr lang="en-US" sz="2800" b="1" dirty="0">
                <a:solidFill>
                  <a:srgbClr val="F33A45"/>
                </a:solidFill>
                <a:cs typeface="Arial" panose="020B0604020202020204" pitchFamily="34" charset="0"/>
              </a:rPr>
              <a:t>YES</a:t>
            </a:r>
          </a:p>
          <a:p>
            <a:endParaRPr lang="en-US" dirty="0"/>
          </a:p>
        </p:txBody>
      </p:sp>
    </p:spTree>
    <p:extLst>
      <p:ext uri="{BB962C8B-B14F-4D97-AF65-F5344CB8AC3E}">
        <p14:creationId xmlns:p14="http://schemas.microsoft.com/office/powerpoint/2010/main" val="38779395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5015880" y="2184827"/>
            <a:ext cx="6868896" cy="2108269"/>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Kori Leblanc</a:t>
            </a: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RPh, ACPR, PharmD</a:t>
            </a: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Toronto, ON</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5541040" y="861717"/>
            <a:ext cx="5667528" cy="1200329"/>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Stroke considerations for special populations</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5375920" y="4059992"/>
            <a:ext cx="6080704" cy="2108269"/>
          </a:xfrm>
          <a:prstGeom prst="rect">
            <a:avLst/>
          </a:prstGeom>
        </p:spPr>
        <p:txBody>
          <a:bodyPr vert="horz" lIns="91440" tIns="45720" rIns="91440" bIns="45720" rtlCol="0" anchor="t">
            <a:normAutofit/>
          </a:body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A" sz="2000"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Pharmacotherapy Specialist, Department of Pharmacy, University Health Network</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A" sz="2000"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Assistant Professor of Pharmacy, Leslie Dan Faculty of Pharmacy, University of Toronto</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A" sz="2000"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Clinician Investigator, Toronto General Research Institute, University Health Network</a:t>
            </a:r>
          </a:p>
        </p:txBody>
      </p:sp>
      <p:pic>
        <p:nvPicPr>
          <p:cNvPr id="3" name="Picture 2" descr="A picture containing person, person, wall, posing&#10;&#10;Description automatically generated">
            <a:extLst>
              <a:ext uri="{FF2B5EF4-FFF2-40B4-BE49-F238E27FC236}">
                <a16:creationId xmlns:a16="http://schemas.microsoft.com/office/drawing/2014/main" id="{01B3D7BF-F2FE-44ED-AB31-AD938370D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105"/>
            <a:ext cx="4655840" cy="6364511"/>
          </a:xfrm>
          <a:prstGeom prst="rect">
            <a:avLst/>
          </a:prstGeom>
        </p:spPr>
      </p:pic>
      <p:sp>
        <p:nvSpPr>
          <p:cNvPr id="7" name="TextBox 6">
            <a:extLst>
              <a:ext uri="{FF2B5EF4-FFF2-40B4-BE49-F238E27FC236}">
                <a16:creationId xmlns:a16="http://schemas.microsoft.com/office/drawing/2014/main" id="{8AF04418-568B-4DB7-8372-AAD19F411C5C}"/>
              </a:ext>
            </a:extLst>
          </p:cNvPr>
          <p:cNvSpPr txBox="1"/>
          <p:nvPr/>
        </p:nvSpPr>
        <p:spPr>
          <a:xfrm>
            <a:off x="303328" y="5800059"/>
            <a:ext cx="183571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1800" b="1" i="0" u="none" strike="noStrike" cap="none" spc="0" normalizeH="0" baseline="0" dirty="0">
                <a:ln>
                  <a:noFill/>
                </a:ln>
                <a:solidFill>
                  <a:schemeClr val="tx1"/>
                </a:solidFill>
                <a:effectLst>
                  <a:glow rad="101600">
                    <a:schemeClr val="bg1">
                      <a:alpha val="60000"/>
                    </a:schemeClr>
                  </a:glow>
                </a:effectLst>
                <a:uFillTx/>
                <a:latin typeface="Arial Nova Cond" panose="020B0506020202020204" pitchFamily="34" charset="0"/>
                <a:sym typeface="Calibri"/>
              </a:rPr>
              <a:t>@kori_leblanc_Rx</a:t>
            </a:r>
          </a:p>
        </p:txBody>
      </p:sp>
    </p:spTree>
    <p:extLst>
      <p:ext uri="{BB962C8B-B14F-4D97-AF65-F5344CB8AC3E}">
        <p14:creationId xmlns:p14="http://schemas.microsoft.com/office/powerpoint/2010/main" val="28165256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C9AA-4787-4699-A4B9-E7CCB3C45DE2}"/>
              </a:ext>
            </a:extLst>
          </p:cNvPr>
          <p:cNvSpPr>
            <a:spLocks noGrp="1"/>
          </p:cNvSpPr>
          <p:nvPr>
            <p:ph type="title"/>
          </p:nvPr>
        </p:nvSpPr>
        <p:spPr/>
        <p:txBody>
          <a:bodyPr/>
          <a:lstStyle/>
          <a:p>
            <a:r>
              <a:rPr lang="en-US" dirty="0">
                <a:solidFill>
                  <a:srgbClr val="6FAAAF"/>
                </a:solidFill>
              </a:rPr>
              <a:t>Learning Objectives</a:t>
            </a:r>
          </a:p>
        </p:txBody>
      </p:sp>
      <p:sp>
        <p:nvSpPr>
          <p:cNvPr id="3" name="Content Placeholder 2">
            <a:extLst>
              <a:ext uri="{FF2B5EF4-FFF2-40B4-BE49-F238E27FC236}">
                <a16:creationId xmlns:a16="http://schemas.microsoft.com/office/drawing/2014/main" id="{64ECD372-FF44-4024-8A74-6F592B870FC5}"/>
              </a:ext>
            </a:extLst>
          </p:cNvPr>
          <p:cNvSpPr>
            <a:spLocks noGrp="1"/>
          </p:cNvSpPr>
          <p:nvPr>
            <p:ph idx="1"/>
          </p:nvPr>
        </p:nvSpPr>
        <p:spPr>
          <a:xfrm>
            <a:off x="695400" y="1628800"/>
            <a:ext cx="8064896" cy="4548163"/>
          </a:xfrm>
        </p:spPr>
        <p:txBody>
          <a:bodyPr/>
          <a:lstStyle/>
          <a:p>
            <a:pPr marL="514350" indent="-514350">
              <a:spcAft>
                <a:spcPts val="1200"/>
              </a:spcAft>
              <a:buFont typeface="+mj-lt"/>
              <a:buAutoNum type="arabicPeriod"/>
            </a:pPr>
            <a:r>
              <a:rPr lang="en-US" dirty="0"/>
              <a:t>Evaluate key considerations regarding antithrombotic therapy for stroke prevention in AF patients with concomitant cancer, liver disease or obesity</a:t>
            </a:r>
          </a:p>
          <a:p>
            <a:pPr marL="514350" indent="-514350">
              <a:spcAft>
                <a:spcPts val="1200"/>
              </a:spcAft>
              <a:buFont typeface="+mj-lt"/>
              <a:buAutoNum type="arabicPeriod"/>
            </a:pPr>
            <a:r>
              <a:rPr lang="en-US" dirty="0"/>
              <a:t>Select an optimal stroke prevention strategy for elderly patients in their practice</a:t>
            </a:r>
          </a:p>
        </p:txBody>
      </p:sp>
      <p:pic>
        <p:nvPicPr>
          <p:cNvPr id="4" name="Graphic 3" descr="Checklist RTL">
            <a:extLst>
              <a:ext uri="{FF2B5EF4-FFF2-40B4-BE49-F238E27FC236}">
                <a16:creationId xmlns:a16="http://schemas.microsoft.com/office/drawing/2014/main" id="{BAEB3274-E7A2-451D-BF72-EAACC96EF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3933" y="1340768"/>
            <a:ext cx="3370699" cy="3370699"/>
          </a:xfrm>
          <a:prstGeom prst="rect">
            <a:avLst/>
          </a:prstGeom>
        </p:spPr>
      </p:pic>
    </p:spTree>
    <p:extLst>
      <p:ext uri="{BB962C8B-B14F-4D97-AF65-F5344CB8AC3E}">
        <p14:creationId xmlns:p14="http://schemas.microsoft.com/office/powerpoint/2010/main" val="15916774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7A7E667-BA18-41EE-B065-AA8D94045256}"/>
              </a:ext>
            </a:extLst>
          </p:cNvPr>
          <p:cNvSpPr/>
          <p:nvPr/>
        </p:nvSpPr>
        <p:spPr>
          <a:xfrm>
            <a:off x="10535816" y="5578911"/>
            <a:ext cx="1656184" cy="739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sym typeface="Calibri"/>
            </a:endParaRPr>
          </a:p>
        </p:txBody>
      </p:sp>
      <p:sp>
        <p:nvSpPr>
          <p:cNvPr id="2" name="Title 1">
            <a:extLst>
              <a:ext uri="{FF2B5EF4-FFF2-40B4-BE49-F238E27FC236}">
                <a16:creationId xmlns:a16="http://schemas.microsoft.com/office/drawing/2014/main" id="{EF954E27-F068-4EC1-961B-F9647D3840C2}"/>
              </a:ext>
            </a:extLst>
          </p:cNvPr>
          <p:cNvSpPr>
            <a:spLocks noGrp="1"/>
          </p:cNvSpPr>
          <p:nvPr>
            <p:ph type="title"/>
          </p:nvPr>
        </p:nvSpPr>
        <p:spPr>
          <a:xfrm>
            <a:off x="562708" y="293117"/>
            <a:ext cx="10801200" cy="975643"/>
          </a:xfrm>
        </p:spPr>
        <p:txBody>
          <a:bodyPr/>
          <a:lstStyle/>
          <a:p>
            <a:r>
              <a:rPr lang="en-US" dirty="0">
                <a:solidFill>
                  <a:srgbClr val="6FAAAF"/>
                </a:solidFill>
              </a:rPr>
              <a:t>Stroke prevention in the frail elderly</a:t>
            </a:r>
          </a:p>
        </p:txBody>
      </p:sp>
      <p:sp>
        <p:nvSpPr>
          <p:cNvPr id="7" name="Footer Placeholder 4">
            <a:extLst>
              <a:ext uri="{FF2B5EF4-FFF2-40B4-BE49-F238E27FC236}">
                <a16:creationId xmlns:a16="http://schemas.microsoft.com/office/drawing/2014/main" id="{4E0ADA1D-82A1-465E-9CFE-8A11D134F3E3}"/>
              </a:ext>
            </a:extLst>
          </p:cNvPr>
          <p:cNvSpPr>
            <a:spLocks noGrp="1"/>
          </p:cNvSpPr>
          <p:nvPr>
            <p:ph type="ftr" sz="quarter" idx="11"/>
          </p:nvPr>
        </p:nvSpPr>
        <p:spPr>
          <a:xfrm>
            <a:off x="7737847" y="6281104"/>
            <a:ext cx="411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ova Cond" panose="020B0506020202020204" pitchFamily="34" charset="0"/>
                <a:ea typeface="+mj-ea"/>
                <a:cs typeface="+mj-cs"/>
                <a:sym typeface="Calibri"/>
              </a:rPr>
              <a:t>Ruff CT, et al. </a:t>
            </a:r>
            <a:r>
              <a:rPr kumimoji="0" lang="en-US" sz="1100" b="0" i="1" u="none" strike="noStrike" kern="1200" cap="none" spc="0" normalizeH="0" baseline="0" noProof="0" dirty="0">
                <a:ln>
                  <a:noFill/>
                </a:ln>
                <a:solidFill>
                  <a:prstClr val="black"/>
                </a:solidFill>
                <a:effectLst/>
                <a:uLnTx/>
                <a:uFillTx/>
                <a:latin typeface="Arial Nova Cond" panose="020B0506020202020204" pitchFamily="34" charset="0"/>
                <a:ea typeface="+mj-ea"/>
                <a:cs typeface="+mj-cs"/>
                <a:sym typeface="Calibri"/>
              </a:rPr>
              <a:t>Lancet</a:t>
            </a:r>
            <a:r>
              <a:rPr kumimoji="0" lang="en-US" sz="1100" b="0" i="0" u="none" strike="noStrike" kern="1200" cap="none" spc="0" normalizeH="0" baseline="0" noProof="0" dirty="0">
                <a:ln>
                  <a:noFill/>
                </a:ln>
                <a:solidFill>
                  <a:prstClr val="black"/>
                </a:solidFill>
                <a:effectLst/>
                <a:uLnTx/>
                <a:uFillTx/>
                <a:latin typeface="Arial Nova Cond" panose="020B0506020202020204" pitchFamily="34" charset="0"/>
                <a:ea typeface="+mj-ea"/>
                <a:cs typeface="+mj-cs"/>
                <a:sym typeface="Calibri"/>
              </a:rPr>
              <a:t>. 2014;383:955-962.</a:t>
            </a:r>
            <a:endParaRPr kumimoji="0" lang="en-US" sz="1100" b="0" i="0" u="none" strike="noStrike" kern="1200" cap="none" spc="0" normalizeH="0" baseline="0" noProof="0" dirty="0">
              <a:ln>
                <a:noFill/>
              </a:ln>
              <a:solidFill>
                <a:srgbClr val="444444"/>
              </a:solidFill>
              <a:effectLst/>
              <a:uLnTx/>
              <a:uFillTx/>
              <a:latin typeface="Arial Nova Cond" panose="020B0506020202020204" pitchFamily="34" charset="0"/>
              <a:ea typeface="+mj-ea"/>
              <a:cs typeface="+mj-cs"/>
              <a:sym typeface="Calibri"/>
            </a:endParaRPr>
          </a:p>
        </p:txBody>
      </p:sp>
      <p:sp>
        <p:nvSpPr>
          <p:cNvPr id="4" name="Content Placeholder 15">
            <a:extLst>
              <a:ext uri="{FF2B5EF4-FFF2-40B4-BE49-F238E27FC236}">
                <a16:creationId xmlns:a16="http://schemas.microsoft.com/office/drawing/2014/main" id="{CA22BAEA-8B44-4A3A-8C7A-7A831E9287CD}"/>
              </a:ext>
            </a:extLst>
          </p:cNvPr>
          <p:cNvSpPr txBox="1">
            <a:spLocks/>
          </p:cNvSpPr>
          <p:nvPr/>
        </p:nvSpPr>
        <p:spPr>
          <a:xfrm>
            <a:off x="407368" y="1248728"/>
            <a:ext cx="6328868" cy="5032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1"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sym typeface="Calibri"/>
              </a:rPr>
              <a:t>We recommend that OAC be prescribed for most frail elderly patients with AF</a:t>
            </a:r>
          </a:p>
          <a:p>
            <a:pPr marL="1778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18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sym typeface="Calibri"/>
              </a:rPr>
              <a:t>Strong Recommendation; Moderate-Quality Evidence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CA" sz="1800" b="1"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sym typeface="Calibri"/>
            </a:endParaRPr>
          </a:p>
          <a:p>
            <a:pPr marL="630238" marR="0" lvl="1" indent="-40481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CA" sz="1800" b="1"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sym typeface="Calibri"/>
              </a:rPr>
              <a:t>Values and Preferences </a:t>
            </a:r>
          </a:p>
          <a:p>
            <a:pPr marL="630238" marR="0" lvl="2" indent="-2254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sym typeface="Calibri"/>
              </a:rPr>
              <a:t>This recommendation places relatively greater value on the observation that elderly AF patients are at higher risk of stroke and, therefore, are more likely to benefit from OAC than younger patients, and places less value on the perceived increased risk of adverse treatment-related events (e.g. the risk of bleeding if the patient falls). </a:t>
            </a:r>
          </a:p>
          <a:p>
            <a:pPr marL="630238" marR="0" lvl="2" indent="-2254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sym typeface="Calibri"/>
              </a:rPr>
              <a:t>In general, the net clinical benefit is in favour of anticoagulant therapy in older patients given the high risk of ischemic stroke.</a:t>
            </a:r>
          </a:p>
          <a:p>
            <a:pPr marL="630238" marR="0" lvl="1" indent="-40481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CA" sz="1800" b="1"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sym typeface="Calibri"/>
              </a:rPr>
              <a:t>Practical Tip 	</a:t>
            </a:r>
          </a:p>
          <a:p>
            <a:pPr marL="630238"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sym typeface="Calibri"/>
              </a:rPr>
              <a:t>Treatment decisions regarding specific OAC agents profile, should carefully consider the patients co-morbidity the risk for drug-drug interactions, and the risk of drug-disease interactions. </a:t>
            </a:r>
          </a:p>
        </p:txBody>
      </p:sp>
      <p:pic>
        <p:nvPicPr>
          <p:cNvPr id="6" name="Picture 5">
            <a:extLst>
              <a:ext uri="{FF2B5EF4-FFF2-40B4-BE49-F238E27FC236}">
                <a16:creationId xmlns:a16="http://schemas.microsoft.com/office/drawing/2014/main" id="{2BF7ED28-809C-4C9E-81F9-43D0A405EABD}"/>
              </a:ext>
            </a:extLst>
          </p:cNvPr>
          <p:cNvPicPr>
            <a:picLocks noChangeAspect="1"/>
          </p:cNvPicPr>
          <p:nvPr/>
        </p:nvPicPr>
        <p:blipFill>
          <a:blip r:embed="rId3"/>
          <a:stretch>
            <a:fillRect/>
          </a:stretch>
        </p:blipFill>
        <p:spPr>
          <a:xfrm>
            <a:off x="6832272" y="1248392"/>
            <a:ext cx="4826068" cy="851660"/>
          </a:xfrm>
          <a:prstGeom prst="rect">
            <a:avLst/>
          </a:prstGeom>
          <a:effectLst>
            <a:outerShdw blurRad="50800" dist="38100" algn="l" rotWithShape="0">
              <a:prstClr val="black">
                <a:alpha val="40000"/>
              </a:prstClr>
            </a:outerShdw>
          </a:effectLst>
        </p:spPr>
      </p:pic>
      <p:graphicFrame>
        <p:nvGraphicFramePr>
          <p:cNvPr id="8" name="Table 7">
            <a:extLst>
              <a:ext uri="{FF2B5EF4-FFF2-40B4-BE49-F238E27FC236}">
                <a16:creationId xmlns:a16="http://schemas.microsoft.com/office/drawing/2014/main" id="{3BA78CFC-ACC6-463B-A300-A5E21318245E}"/>
              </a:ext>
            </a:extLst>
          </p:cNvPr>
          <p:cNvGraphicFramePr>
            <a:graphicFrameLocks noGrp="1"/>
          </p:cNvGraphicFramePr>
          <p:nvPr>
            <p:extLst>
              <p:ext uri="{D42A27DB-BD31-4B8C-83A1-F6EECF244321}">
                <p14:modId xmlns:p14="http://schemas.microsoft.com/office/powerpoint/2010/main" val="3674893650"/>
              </p:ext>
            </p:extLst>
          </p:nvPr>
        </p:nvGraphicFramePr>
        <p:xfrm>
          <a:off x="6818556" y="4804752"/>
          <a:ext cx="5182100" cy="1432560"/>
        </p:xfrm>
        <a:graphic>
          <a:graphicData uri="http://schemas.openxmlformats.org/drawingml/2006/table">
            <a:tbl>
              <a:tblPr firstRow="1" bandRow="1">
                <a:tableStyleId>{9D7B26C5-4107-4FEC-AEDC-1716B250A1EF}</a:tableStyleId>
              </a:tblPr>
              <a:tblGrid>
                <a:gridCol w="1050255">
                  <a:extLst>
                    <a:ext uri="{9D8B030D-6E8A-4147-A177-3AD203B41FA5}">
                      <a16:colId xmlns:a16="http://schemas.microsoft.com/office/drawing/2014/main" val="157307162"/>
                    </a:ext>
                  </a:extLst>
                </a:gridCol>
                <a:gridCol w="609600">
                  <a:extLst>
                    <a:ext uri="{9D8B030D-6E8A-4147-A177-3AD203B41FA5}">
                      <a16:colId xmlns:a16="http://schemas.microsoft.com/office/drawing/2014/main" val="2348601458"/>
                    </a:ext>
                  </a:extLst>
                </a:gridCol>
                <a:gridCol w="1676400">
                  <a:extLst>
                    <a:ext uri="{9D8B030D-6E8A-4147-A177-3AD203B41FA5}">
                      <a16:colId xmlns:a16="http://schemas.microsoft.com/office/drawing/2014/main" val="3768923822"/>
                    </a:ext>
                  </a:extLst>
                </a:gridCol>
                <a:gridCol w="1845845">
                  <a:extLst>
                    <a:ext uri="{9D8B030D-6E8A-4147-A177-3AD203B41FA5}">
                      <a16:colId xmlns:a16="http://schemas.microsoft.com/office/drawing/2014/main" val="2971766686"/>
                    </a:ext>
                  </a:extLst>
                </a:gridCol>
              </a:tblGrid>
              <a:tr h="293296">
                <a:tc>
                  <a:txBody>
                    <a:bodyPr/>
                    <a:lstStyle/>
                    <a:p>
                      <a:endParaRPr lang="en-CA" sz="1600" dirty="0">
                        <a:latin typeface="Arial Nova Cond" panose="020B0506020202020204" pitchFamily="34" charset="0"/>
                      </a:endParaRPr>
                    </a:p>
                  </a:txBody>
                  <a:tcPr/>
                </a:tc>
                <a:tc>
                  <a:txBody>
                    <a:bodyPr/>
                    <a:lstStyle/>
                    <a:p>
                      <a:r>
                        <a:rPr lang="en-US" sz="1200" dirty="0">
                          <a:latin typeface="Arial Nova Cond" panose="020B0506020202020204" pitchFamily="34" charset="0"/>
                        </a:rPr>
                        <a:t>Age</a:t>
                      </a:r>
                      <a:endParaRPr lang="en-CA" sz="1200" dirty="0">
                        <a:latin typeface="Arial Nova Cond" panose="020B0506020202020204" pitchFamily="34" charset="0"/>
                      </a:endParaRPr>
                    </a:p>
                  </a:txBody>
                  <a:tcPr/>
                </a:tc>
                <a:tc>
                  <a:txBody>
                    <a:bodyPr/>
                    <a:lstStyle/>
                    <a:p>
                      <a:r>
                        <a:rPr lang="en-US" sz="1200" dirty="0">
                          <a:latin typeface="Arial Nova Cond" panose="020B0506020202020204" pitchFamily="34" charset="0"/>
                        </a:rPr>
                        <a:t>DOAC events</a:t>
                      </a:r>
                      <a:endParaRPr lang="en-CA" sz="1200" dirty="0">
                        <a:latin typeface="Arial Nova Cond" panose="020B0506020202020204" pitchFamily="34" charset="0"/>
                      </a:endParaRPr>
                    </a:p>
                  </a:txBody>
                  <a:tcPr/>
                </a:tc>
                <a:tc>
                  <a:txBody>
                    <a:bodyPr/>
                    <a:lstStyle/>
                    <a:p>
                      <a:r>
                        <a:rPr lang="en-US" sz="1200" dirty="0">
                          <a:latin typeface="Arial Nova Cond" panose="020B0506020202020204" pitchFamily="34" charset="0"/>
                        </a:rPr>
                        <a:t>Warfarin</a:t>
                      </a:r>
                      <a:r>
                        <a:rPr lang="en-US" sz="1200" baseline="0" dirty="0">
                          <a:latin typeface="Arial Nova Cond" panose="020B0506020202020204" pitchFamily="34" charset="0"/>
                        </a:rPr>
                        <a:t> events</a:t>
                      </a:r>
                      <a:endParaRPr lang="en-CA" sz="1200" dirty="0">
                        <a:latin typeface="Arial Nova Cond" panose="020B0506020202020204" pitchFamily="34" charset="0"/>
                      </a:endParaRPr>
                    </a:p>
                  </a:txBody>
                  <a:tcPr/>
                </a:tc>
                <a:extLst>
                  <a:ext uri="{0D108BD9-81ED-4DB2-BD59-A6C34878D82A}">
                    <a16:rowId xmlns:a16="http://schemas.microsoft.com/office/drawing/2014/main" val="2955701078"/>
                  </a:ext>
                </a:extLst>
              </a:tr>
              <a:tr h="244413">
                <a:tc>
                  <a:txBody>
                    <a:bodyPr/>
                    <a:lstStyle/>
                    <a:p>
                      <a:r>
                        <a:rPr lang="en-US" sz="1200" dirty="0">
                          <a:latin typeface="Arial Nova Cond" panose="020B0506020202020204" pitchFamily="34" charset="0"/>
                        </a:rPr>
                        <a:t>SSE</a:t>
                      </a:r>
                      <a:endParaRPr lang="en-CA" sz="1200" dirty="0">
                        <a:latin typeface="Arial Nova Cond" panose="020B0506020202020204" pitchFamily="34" charset="0"/>
                      </a:endParaRPr>
                    </a:p>
                  </a:txBody>
                  <a:tcPr/>
                </a:tc>
                <a:tc>
                  <a:txBody>
                    <a:bodyPr/>
                    <a:lstStyle/>
                    <a:p>
                      <a:r>
                        <a:rPr lang="en-US" sz="1200" dirty="0">
                          <a:latin typeface="Arial Nova Cond" panose="020B0506020202020204" pitchFamily="34" charset="0"/>
                        </a:rPr>
                        <a:t>&lt; 75y</a:t>
                      </a:r>
                      <a:endParaRPr lang="en-CA" sz="1200" dirty="0">
                        <a:latin typeface="Arial Nova Cond" panose="020B0506020202020204" pitchFamily="34" charset="0"/>
                      </a:endParaRPr>
                    </a:p>
                  </a:txBody>
                  <a:tcPr/>
                </a:tc>
                <a:tc>
                  <a:txBody>
                    <a:bodyPr/>
                    <a:lstStyle/>
                    <a:p>
                      <a:r>
                        <a:rPr lang="en-CA" sz="1200" b="0" dirty="0">
                          <a:solidFill>
                            <a:srgbClr val="C00000"/>
                          </a:solidFill>
                          <a:latin typeface="Arial Nova Cond" panose="020B0506020202020204" pitchFamily="34" charset="0"/>
                        </a:rPr>
                        <a:t>496/18073 (2.7%)</a:t>
                      </a:r>
                    </a:p>
                  </a:txBody>
                  <a:tcPr/>
                </a:tc>
                <a:tc>
                  <a:txBody>
                    <a:bodyPr/>
                    <a:lstStyle/>
                    <a:p>
                      <a:r>
                        <a:rPr lang="en-CA" sz="1200" b="0" dirty="0">
                          <a:solidFill>
                            <a:srgbClr val="C00000"/>
                          </a:solidFill>
                          <a:latin typeface="Arial Nova Cond" panose="020B0506020202020204" pitchFamily="34" charset="0"/>
                        </a:rPr>
                        <a:t>578/18004 (3.2%)</a:t>
                      </a:r>
                    </a:p>
                  </a:txBody>
                  <a:tcPr/>
                </a:tc>
                <a:extLst>
                  <a:ext uri="{0D108BD9-81ED-4DB2-BD59-A6C34878D82A}">
                    <a16:rowId xmlns:a16="http://schemas.microsoft.com/office/drawing/2014/main" val="1893660131"/>
                  </a:ext>
                </a:extLst>
              </a:tr>
              <a:tr h="244413">
                <a:tc>
                  <a:txBody>
                    <a:bodyPr/>
                    <a:lstStyle/>
                    <a:p>
                      <a:endParaRPr lang="en-CA" sz="1200" dirty="0">
                        <a:latin typeface="Arial Nova Cond" panose="020B0506020202020204" pitchFamily="34" charset="0"/>
                      </a:endParaRPr>
                    </a:p>
                  </a:txBody>
                  <a:tcPr/>
                </a:tc>
                <a:tc>
                  <a:txBody>
                    <a:bodyPr/>
                    <a:lstStyle/>
                    <a:p>
                      <a:r>
                        <a:rPr lang="en-US" sz="1200" dirty="0">
                          <a:latin typeface="Arial Nova Cond" panose="020B0506020202020204" pitchFamily="34" charset="0"/>
                        </a:rPr>
                        <a:t>75y+</a:t>
                      </a:r>
                      <a:endParaRPr lang="en-CA" sz="1200" dirty="0">
                        <a:latin typeface="Arial Nova Cond" panose="020B0506020202020204" pitchFamily="34" charset="0"/>
                      </a:endParaRPr>
                    </a:p>
                  </a:txBody>
                  <a:tcPr/>
                </a:tc>
                <a:tc>
                  <a:txBody>
                    <a:bodyPr/>
                    <a:lstStyle/>
                    <a:p>
                      <a:r>
                        <a:rPr lang="en-CA" sz="1200" dirty="0">
                          <a:latin typeface="Arial Nova Cond" panose="020B0506020202020204" pitchFamily="34" charset="0"/>
                        </a:rPr>
                        <a:t>578/18004 (3.2%)</a:t>
                      </a:r>
                    </a:p>
                  </a:txBody>
                  <a:tcPr/>
                </a:tc>
                <a:tc>
                  <a:txBody>
                    <a:bodyPr/>
                    <a:lstStyle/>
                    <a:p>
                      <a:r>
                        <a:rPr lang="en-CA" sz="1200" dirty="0">
                          <a:latin typeface="Arial Nova Cond" panose="020B0506020202020204" pitchFamily="34" charset="0"/>
                        </a:rPr>
                        <a:t>532/11095 (4.8%)</a:t>
                      </a:r>
                    </a:p>
                  </a:txBody>
                  <a:tcPr/>
                </a:tc>
                <a:extLst>
                  <a:ext uri="{0D108BD9-81ED-4DB2-BD59-A6C34878D82A}">
                    <a16:rowId xmlns:a16="http://schemas.microsoft.com/office/drawing/2014/main" val="4161510083"/>
                  </a:ext>
                </a:extLst>
              </a:tr>
              <a:tr h="244413">
                <a:tc>
                  <a:txBody>
                    <a:bodyPr/>
                    <a:lstStyle/>
                    <a:p>
                      <a:r>
                        <a:rPr lang="en-US" sz="1200" dirty="0">
                          <a:latin typeface="Arial Nova Cond" panose="020B0506020202020204" pitchFamily="34" charset="0"/>
                        </a:rPr>
                        <a:t>MB</a:t>
                      </a:r>
                      <a:endParaRPr lang="en-CA" sz="1200" dirty="0">
                        <a:latin typeface="Arial Nova Cond" panose="020B0506020202020204" pitchFamily="34" charset="0"/>
                      </a:endParaRPr>
                    </a:p>
                  </a:txBody>
                  <a:tcPr/>
                </a:tc>
                <a:tc>
                  <a:txBody>
                    <a:bodyPr/>
                    <a:lstStyle/>
                    <a:p>
                      <a:r>
                        <a:rPr lang="en-US" sz="1200" dirty="0">
                          <a:latin typeface="Arial Nova Cond" panose="020B0506020202020204" pitchFamily="34" charset="0"/>
                        </a:rPr>
                        <a:t>&lt;75y</a:t>
                      </a:r>
                      <a:endParaRPr lang="en-CA" sz="1200" dirty="0">
                        <a:latin typeface="Arial Nova Cond" panose="020B0506020202020204" pitchFamily="34" charset="0"/>
                      </a:endParaRPr>
                    </a:p>
                  </a:txBody>
                  <a:tcPr/>
                </a:tc>
                <a:tc>
                  <a:txBody>
                    <a:bodyPr/>
                    <a:lstStyle/>
                    <a:p>
                      <a:r>
                        <a:rPr lang="en-CA" sz="1200" dirty="0">
                          <a:solidFill>
                            <a:srgbClr val="C00000"/>
                          </a:solidFill>
                          <a:latin typeface="Arial Nova Cond" panose="020B0506020202020204" pitchFamily="34" charset="0"/>
                        </a:rPr>
                        <a:t>1317/18460 (7.1%)</a:t>
                      </a:r>
                    </a:p>
                  </a:txBody>
                  <a:tcPr/>
                </a:tc>
                <a:tc>
                  <a:txBody>
                    <a:bodyPr/>
                    <a:lstStyle/>
                    <a:p>
                      <a:r>
                        <a:rPr lang="en-CA" sz="1200" dirty="0">
                          <a:solidFill>
                            <a:srgbClr val="C00000"/>
                          </a:solidFill>
                          <a:latin typeface="Arial Nova Cond" panose="020B0506020202020204" pitchFamily="34" charset="0"/>
                        </a:rPr>
                        <a:t>1543/18396 (8.4%)</a:t>
                      </a:r>
                    </a:p>
                  </a:txBody>
                  <a:tcPr/>
                </a:tc>
                <a:extLst>
                  <a:ext uri="{0D108BD9-81ED-4DB2-BD59-A6C34878D82A}">
                    <a16:rowId xmlns:a16="http://schemas.microsoft.com/office/drawing/2014/main" val="245236176"/>
                  </a:ext>
                </a:extLst>
              </a:tr>
              <a:tr h="244413">
                <a:tc>
                  <a:txBody>
                    <a:bodyPr/>
                    <a:lstStyle/>
                    <a:p>
                      <a:endParaRPr lang="en-CA" sz="1200" dirty="0">
                        <a:latin typeface="Arial Nova Cond" panose="020B0506020202020204" pitchFamily="34" charset="0"/>
                      </a:endParaRPr>
                    </a:p>
                  </a:txBody>
                  <a:tcPr/>
                </a:tc>
                <a:tc>
                  <a:txBody>
                    <a:bodyPr/>
                    <a:lstStyle/>
                    <a:p>
                      <a:r>
                        <a:rPr lang="en-US" sz="1200" dirty="0">
                          <a:latin typeface="Arial Nova Cond" panose="020B0506020202020204" pitchFamily="34" charset="0"/>
                        </a:rPr>
                        <a:t>75y+</a:t>
                      </a:r>
                      <a:endParaRPr lang="en-CA" sz="1200" dirty="0">
                        <a:latin typeface="Arial Nova Cond" panose="020B0506020202020204" pitchFamily="34" charset="0"/>
                      </a:endParaRPr>
                    </a:p>
                  </a:txBody>
                  <a:tcPr/>
                </a:tc>
                <a:tc>
                  <a:txBody>
                    <a:bodyPr/>
                    <a:lstStyle/>
                    <a:p>
                      <a:r>
                        <a:rPr lang="en-CA" sz="1200" dirty="0">
                          <a:latin typeface="Arial Nova Cond" panose="020B0506020202020204" pitchFamily="34" charset="0"/>
                        </a:rPr>
                        <a:t>1328/10771 (12.3%)</a:t>
                      </a:r>
                    </a:p>
                  </a:txBody>
                  <a:tcPr/>
                </a:tc>
                <a:tc>
                  <a:txBody>
                    <a:bodyPr/>
                    <a:lstStyle/>
                    <a:p>
                      <a:r>
                        <a:rPr lang="en-CA" sz="1200" dirty="0">
                          <a:latin typeface="Arial Nova Cond" panose="020B0506020202020204" pitchFamily="34" charset="0"/>
                        </a:rPr>
                        <a:t>1346/10686 (12.6%)</a:t>
                      </a:r>
                    </a:p>
                  </a:txBody>
                  <a:tcPr/>
                </a:tc>
                <a:extLst>
                  <a:ext uri="{0D108BD9-81ED-4DB2-BD59-A6C34878D82A}">
                    <a16:rowId xmlns:a16="http://schemas.microsoft.com/office/drawing/2014/main" val="156363411"/>
                  </a:ext>
                </a:extLst>
              </a:tr>
            </a:tbl>
          </a:graphicData>
        </a:graphic>
      </p:graphicFrame>
      <p:grpSp>
        <p:nvGrpSpPr>
          <p:cNvPr id="11" name="Group 10">
            <a:extLst>
              <a:ext uri="{FF2B5EF4-FFF2-40B4-BE49-F238E27FC236}">
                <a16:creationId xmlns:a16="http://schemas.microsoft.com/office/drawing/2014/main" id="{77AEECFF-90FE-4CB9-8650-B27CF5E5F5F4}"/>
              </a:ext>
            </a:extLst>
          </p:cNvPr>
          <p:cNvGrpSpPr/>
          <p:nvPr/>
        </p:nvGrpSpPr>
        <p:grpSpPr>
          <a:xfrm>
            <a:off x="6860861" y="2189280"/>
            <a:ext cx="5028361" cy="2549771"/>
            <a:chOff x="6656832" y="1944468"/>
            <a:chExt cx="5209531" cy="2882175"/>
          </a:xfrm>
        </p:grpSpPr>
        <p:pic>
          <p:nvPicPr>
            <p:cNvPr id="5" name="Picture 4">
              <a:extLst>
                <a:ext uri="{FF2B5EF4-FFF2-40B4-BE49-F238E27FC236}">
                  <a16:creationId xmlns:a16="http://schemas.microsoft.com/office/drawing/2014/main" id="{9D3AA0FB-CA56-453B-8DC5-E99361293F54}"/>
                </a:ext>
              </a:extLst>
            </p:cNvPr>
            <p:cNvPicPr>
              <a:picLocks noChangeAspect="1"/>
            </p:cNvPicPr>
            <p:nvPr/>
          </p:nvPicPr>
          <p:blipFill>
            <a:blip r:embed="rId4"/>
            <a:stretch>
              <a:fillRect/>
            </a:stretch>
          </p:blipFill>
          <p:spPr>
            <a:xfrm>
              <a:off x="6656832" y="1944468"/>
              <a:ext cx="5209531" cy="2882175"/>
            </a:xfrm>
            <a:prstGeom prst="rect">
              <a:avLst/>
            </a:prstGeom>
            <a:ln w="28575">
              <a:solidFill>
                <a:schemeClr val="tx1"/>
              </a:solidFill>
            </a:ln>
            <a:effectLst>
              <a:outerShdw blurRad="50800" dist="38100" algn="l" rotWithShape="0">
                <a:prstClr val="black">
                  <a:alpha val="40000"/>
                </a:prstClr>
              </a:outerShdw>
            </a:effectLst>
          </p:spPr>
        </p:pic>
        <p:sp>
          <p:nvSpPr>
            <p:cNvPr id="9" name="TextBox 8">
              <a:extLst>
                <a:ext uri="{FF2B5EF4-FFF2-40B4-BE49-F238E27FC236}">
                  <a16:creationId xmlns:a16="http://schemas.microsoft.com/office/drawing/2014/main" id="{B69CBB59-75CD-4AD9-97FB-57AA490C225B}"/>
                </a:ext>
              </a:extLst>
            </p:cNvPr>
            <p:cNvSpPr txBox="1"/>
            <p:nvPr/>
          </p:nvSpPr>
          <p:spPr>
            <a:xfrm>
              <a:off x="9767762" y="2864019"/>
              <a:ext cx="108267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itchFamily="34" charset="0"/>
                  <a:ea typeface="+mj-ea"/>
                  <a:cs typeface="+mj-cs"/>
                  <a:sym typeface="Calibri"/>
                </a:rPr>
                <a:t>P</a:t>
              </a:r>
              <a:r>
                <a:rPr kumimoji="0" lang="en-US" sz="1400" b="0" i="0" u="none" strike="noStrike" kern="1200" cap="none" spc="0" normalizeH="0" baseline="-25000" noProof="0" dirty="0">
                  <a:ln>
                    <a:noFill/>
                  </a:ln>
                  <a:solidFill>
                    <a:srgbClr val="000000"/>
                  </a:solidFill>
                  <a:effectLst>
                    <a:outerShdw blurRad="38100" dist="38100" dir="2700000" algn="tl">
                      <a:srgbClr val="000000">
                        <a:alpha val="43137"/>
                      </a:srgbClr>
                    </a:outerShdw>
                  </a:effectLst>
                  <a:uLnTx/>
                  <a:uFillTx/>
                  <a:latin typeface="Arial Narrow" pitchFamily="34" charset="0"/>
                  <a:ea typeface="+mj-ea"/>
                  <a:cs typeface="+mj-cs"/>
                  <a:sym typeface="Calibri"/>
                </a:rPr>
                <a:t>int</a:t>
              </a:r>
              <a:r>
                <a:rPr kumimoji="0" lang="en-US" sz="1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itchFamily="34" charset="0"/>
                  <a:ea typeface="+mj-ea"/>
                  <a:cs typeface="+mj-cs"/>
                  <a:sym typeface="Calibri"/>
                </a:rPr>
                <a:t>=0.38</a:t>
              </a:r>
            </a:p>
          </p:txBody>
        </p:sp>
        <p:sp>
          <p:nvSpPr>
            <p:cNvPr id="10" name="TextBox 9">
              <a:extLst>
                <a:ext uri="{FF2B5EF4-FFF2-40B4-BE49-F238E27FC236}">
                  <a16:creationId xmlns:a16="http://schemas.microsoft.com/office/drawing/2014/main" id="{EE1D8B03-2714-43D5-B080-979293A414B2}"/>
                </a:ext>
              </a:extLst>
            </p:cNvPr>
            <p:cNvSpPr txBox="1"/>
            <p:nvPr/>
          </p:nvSpPr>
          <p:spPr>
            <a:xfrm>
              <a:off x="9745990" y="3583721"/>
              <a:ext cx="108267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itchFamily="34" charset="0"/>
                  <a:ea typeface="+mj-ea"/>
                  <a:cs typeface="+mj-cs"/>
                  <a:sym typeface="Calibri"/>
                </a:rPr>
                <a:t>P</a:t>
              </a:r>
              <a:r>
                <a:rPr kumimoji="0" lang="en-US" sz="1400" b="0" i="0" u="none" strike="noStrike" kern="1200" cap="none" spc="0" normalizeH="0" baseline="-25000" noProof="0" dirty="0">
                  <a:ln>
                    <a:noFill/>
                  </a:ln>
                  <a:solidFill>
                    <a:srgbClr val="000000"/>
                  </a:solidFill>
                  <a:effectLst>
                    <a:outerShdw blurRad="38100" dist="38100" dir="2700000" algn="tl">
                      <a:srgbClr val="000000">
                        <a:alpha val="43137"/>
                      </a:srgbClr>
                    </a:outerShdw>
                  </a:effectLst>
                  <a:uLnTx/>
                  <a:uFillTx/>
                  <a:latin typeface="Arial Narrow" pitchFamily="34" charset="0"/>
                  <a:ea typeface="+mj-ea"/>
                  <a:cs typeface="+mj-cs"/>
                  <a:sym typeface="Calibri"/>
                </a:rPr>
                <a:t>int</a:t>
              </a:r>
              <a:r>
                <a:rPr kumimoji="0" lang="en-US" sz="1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itchFamily="34" charset="0"/>
                  <a:ea typeface="+mj-ea"/>
                  <a:cs typeface="+mj-cs"/>
                  <a:sym typeface="Calibri"/>
                </a:rPr>
                <a:t>=0.28</a:t>
              </a:r>
            </a:p>
          </p:txBody>
        </p:sp>
      </p:grpSp>
    </p:spTree>
    <p:extLst>
      <p:ext uri="{BB962C8B-B14F-4D97-AF65-F5344CB8AC3E}">
        <p14:creationId xmlns:p14="http://schemas.microsoft.com/office/powerpoint/2010/main" val="54328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785F-763B-4AC0-B460-65B3C1E68B9E}"/>
              </a:ext>
            </a:extLst>
          </p:cNvPr>
          <p:cNvSpPr>
            <a:spLocks noGrp="1"/>
          </p:cNvSpPr>
          <p:nvPr>
            <p:ph type="title"/>
          </p:nvPr>
        </p:nvSpPr>
        <p:spPr/>
        <p:txBody>
          <a:bodyPr/>
          <a:lstStyle/>
          <a:p>
            <a:r>
              <a:rPr lang="en-US" dirty="0">
                <a:solidFill>
                  <a:srgbClr val="6FAAAF"/>
                </a:solidFill>
              </a:rPr>
              <a:t>CCS/CHRS KTA COLLABORATION</a:t>
            </a:r>
          </a:p>
        </p:txBody>
      </p:sp>
      <p:sp>
        <p:nvSpPr>
          <p:cNvPr id="3" name="Content Placeholder 2">
            <a:extLst>
              <a:ext uri="{FF2B5EF4-FFF2-40B4-BE49-F238E27FC236}">
                <a16:creationId xmlns:a16="http://schemas.microsoft.com/office/drawing/2014/main" id="{336A4AD2-87E8-4D84-92A8-DB6598792F29}"/>
              </a:ext>
            </a:extLst>
          </p:cNvPr>
          <p:cNvSpPr>
            <a:spLocks noGrp="1"/>
          </p:cNvSpPr>
          <p:nvPr>
            <p:ph idx="1"/>
          </p:nvPr>
        </p:nvSpPr>
        <p:spPr>
          <a:xfrm>
            <a:off x="687335" y="1340768"/>
            <a:ext cx="10801200" cy="4692179"/>
          </a:xfrm>
        </p:spPr>
        <p:txBody>
          <a:bodyPr>
            <a:normAutofit/>
          </a:bodyPr>
          <a:lstStyle/>
          <a:p>
            <a:pPr>
              <a:spcAft>
                <a:spcPts val="600"/>
              </a:spcAft>
            </a:pPr>
            <a:r>
              <a:rPr lang="en-US" dirty="0"/>
              <a:t>Webinar series to encourage dissemination of key topics from the 2020 comprehensive AF guidelines</a:t>
            </a:r>
          </a:p>
          <a:p>
            <a:pPr>
              <a:spcAft>
                <a:spcPts val="600"/>
              </a:spcAft>
            </a:pPr>
            <a:r>
              <a:rPr lang="en-US" dirty="0"/>
              <a:t>Works in progress:</a:t>
            </a:r>
          </a:p>
          <a:p>
            <a:pPr lvl="1">
              <a:spcAft>
                <a:spcPts val="600"/>
              </a:spcAft>
            </a:pPr>
            <a:r>
              <a:rPr lang="en-US" dirty="0"/>
              <a:t>Website updates and online decision support tools</a:t>
            </a:r>
          </a:p>
          <a:p>
            <a:pPr lvl="1">
              <a:spcAft>
                <a:spcPts val="600"/>
              </a:spcAft>
            </a:pPr>
            <a:r>
              <a:rPr lang="en-US" dirty="0"/>
              <a:t>Collaborative communication efforts</a:t>
            </a:r>
          </a:p>
          <a:p>
            <a:pPr lvl="2">
              <a:spcAft>
                <a:spcPts val="600"/>
              </a:spcAft>
            </a:pPr>
            <a:r>
              <a:rPr lang="en-US" dirty="0"/>
              <a:t>We are working to establish a communication campaign to announce the pocket guide, webinars and additional companion publications (focused for specific audiences)</a:t>
            </a:r>
          </a:p>
          <a:p>
            <a:pPr lvl="1">
              <a:spcAft>
                <a:spcPts val="600"/>
              </a:spcAft>
            </a:pPr>
            <a:r>
              <a:rPr lang="en-US" dirty="0"/>
              <a:t>Needs assessments + themes of care</a:t>
            </a:r>
          </a:p>
          <a:p>
            <a:pPr lvl="2">
              <a:spcAft>
                <a:spcPts val="600"/>
              </a:spcAft>
            </a:pPr>
            <a:r>
              <a:rPr lang="en-US" dirty="0"/>
              <a:t>CCS Guideline Review Working Group is developing a needs assessment to rank AF themes of care, identify barriers and facilitators and assess preferences for practice tools and learning modes</a:t>
            </a:r>
          </a:p>
          <a:p>
            <a:pPr lvl="1">
              <a:spcAft>
                <a:spcPts val="600"/>
              </a:spcAft>
            </a:pPr>
            <a:endParaRPr lang="en-US" dirty="0"/>
          </a:p>
        </p:txBody>
      </p:sp>
    </p:spTree>
    <p:extLst>
      <p:ext uri="{BB962C8B-B14F-4D97-AF65-F5344CB8AC3E}">
        <p14:creationId xmlns:p14="http://schemas.microsoft.com/office/powerpoint/2010/main" val="2996962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7A7E667-BA18-41EE-B065-AA8D94045256}"/>
              </a:ext>
            </a:extLst>
          </p:cNvPr>
          <p:cNvSpPr/>
          <p:nvPr/>
        </p:nvSpPr>
        <p:spPr>
          <a:xfrm>
            <a:off x="10260980" y="5578911"/>
            <a:ext cx="1811683" cy="739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5">
            <a:extLst>
              <a:ext uri="{FF2B5EF4-FFF2-40B4-BE49-F238E27FC236}">
                <a16:creationId xmlns:a16="http://schemas.microsoft.com/office/drawing/2014/main" id="{6C566FE3-D7BD-4D9E-88C9-88BD1F6E3604}"/>
              </a:ext>
            </a:extLst>
          </p:cNvPr>
          <p:cNvPicPr>
            <a:picLocks noGrp="1" noChangeAspect="1"/>
          </p:cNvPicPr>
          <p:nvPr>
            <p:ph idx="1"/>
          </p:nvPr>
        </p:nvPicPr>
        <p:blipFill>
          <a:blip r:embed="rId3"/>
          <a:stretch>
            <a:fillRect/>
          </a:stretch>
        </p:blipFill>
        <p:spPr>
          <a:xfrm>
            <a:off x="7909177" y="1469155"/>
            <a:ext cx="3312588" cy="2290127"/>
          </a:xfrm>
          <a:prstGeom prst="rect">
            <a:avLst/>
          </a:prstGeom>
        </p:spPr>
      </p:pic>
      <p:sp>
        <p:nvSpPr>
          <p:cNvPr id="15" name="TextBox 14">
            <a:extLst>
              <a:ext uri="{FF2B5EF4-FFF2-40B4-BE49-F238E27FC236}">
                <a16:creationId xmlns:a16="http://schemas.microsoft.com/office/drawing/2014/main" id="{674A48E6-46C7-4727-8379-60B656F7EF25}"/>
              </a:ext>
            </a:extLst>
          </p:cNvPr>
          <p:cNvSpPr txBox="1"/>
          <p:nvPr/>
        </p:nvSpPr>
        <p:spPr>
          <a:xfrm>
            <a:off x="7104112" y="1139939"/>
            <a:ext cx="4819054" cy="651970"/>
          </a:xfrm>
          <a:prstGeom prst="rect">
            <a:avLst/>
          </a:prstGeom>
          <a:noFill/>
        </p:spPr>
        <p:txBody>
          <a:bodyPr wrap="square" rtlCol="0">
            <a:spAutoFit/>
          </a:bodyPr>
          <a:lstStyle/>
          <a:p>
            <a:pPr algn="ctr"/>
            <a:r>
              <a:rPr lang="en-US" b="1" dirty="0">
                <a:solidFill>
                  <a:schemeClr val="tx1"/>
                </a:solidFill>
                <a:latin typeface="Arial Nova Cond" panose="020B0506020202020204" pitchFamily="34" charset="0"/>
              </a:rPr>
              <a:t>Thromboembolic Events</a:t>
            </a:r>
          </a:p>
          <a:p>
            <a:pPr algn="ctr"/>
            <a:r>
              <a:rPr lang="en-US" b="1" dirty="0">
                <a:solidFill>
                  <a:schemeClr val="tx1"/>
                </a:solidFill>
                <a:latin typeface="Arial Nova Cond" panose="020B0506020202020204" pitchFamily="34" charset="0"/>
              </a:rPr>
              <a:t>(n per 100 patients/year)</a:t>
            </a:r>
            <a:endParaRPr lang="en-CA" b="1" dirty="0">
              <a:solidFill>
                <a:schemeClr val="tx1"/>
              </a:solidFill>
              <a:latin typeface="Arial Nova Cond" panose="020B0506020202020204" pitchFamily="34" charset="0"/>
            </a:endParaRPr>
          </a:p>
        </p:txBody>
      </p:sp>
      <p:pic>
        <p:nvPicPr>
          <p:cNvPr id="17" name="Picture 16">
            <a:extLst>
              <a:ext uri="{FF2B5EF4-FFF2-40B4-BE49-F238E27FC236}">
                <a16:creationId xmlns:a16="http://schemas.microsoft.com/office/drawing/2014/main" id="{4CEFB8E6-9A2D-4DC4-BCFF-38D4202D78A0}"/>
              </a:ext>
            </a:extLst>
          </p:cNvPr>
          <p:cNvPicPr>
            <a:picLocks noChangeAspect="1"/>
          </p:cNvPicPr>
          <p:nvPr/>
        </p:nvPicPr>
        <p:blipFill>
          <a:blip r:embed="rId4"/>
          <a:stretch>
            <a:fillRect/>
          </a:stretch>
        </p:blipFill>
        <p:spPr>
          <a:xfrm>
            <a:off x="7914357" y="3958807"/>
            <a:ext cx="3307408" cy="2413705"/>
          </a:xfrm>
          <a:prstGeom prst="rect">
            <a:avLst/>
          </a:prstGeom>
        </p:spPr>
      </p:pic>
      <p:sp>
        <p:nvSpPr>
          <p:cNvPr id="18" name="TextBox 17">
            <a:extLst>
              <a:ext uri="{FF2B5EF4-FFF2-40B4-BE49-F238E27FC236}">
                <a16:creationId xmlns:a16="http://schemas.microsoft.com/office/drawing/2014/main" id="{438989B5-4079-49DB-B02A-56E76AA0F7FA}"/>
              </a:ext>
            </a:extLst>
          </p:cNvPr>
          <p:cNvSpPr txBox="1"/>
          <p:nvPr/>
        </p:nvSpPr>
        <p:spPr>
          <a:xfrm>
            <a:off x="11005741" y="3016045"/>
            <a:ext cx="839982" cy="369332"/>
          </a:xfrm>
          <a:prstGeom prst="rect">
            <a:avLst/>
          </a:prstGeom>
          <a:noFill/>
        </p:spPr>
        <p:txBody>
          <a:bodyPr wrap="square" rtlCol="0">
            <a:spAutoFit/>
          </a:bodyPr>
          <a:lstStyle/>
          <a:p>
            <a:r>
              <a:rPr lang="en-US" b="1" dirty="0">
                <a:latin typeface="Arial Nova Cond" panose="020B0506020202020204" pitchFamily="34" charset="0"/>
              </a:rPr>
              <a:t>N=505</a:t>
            </a:r>
            <a:endParaRPr lang="en-CA" b="1" dirty="0">
              <a:latin typeface="Arial Nova Cond" panose="020B0506020202020204" pitchFamily="34" charset="0"/>
            </a:endParaRPr>
          </a:p>
        </p:txBody>
      </p:sp>
      <p:sp>
        <p:nvSpPr>
          <p:cNvPr id="19" name="TextBox 18">
            <a:extLst>
              <a:ext uri="{FF2B5EF4-FFF2-40B4-BE49-F238E27FC236}">
                <a16:creationId xmlns:a16="http://schemas.microsoft.com/office/drawing/2014/main" id="{75338A7E-3A6A-4F28-92BC-7FAB5E7870E7}"/>
              </a:ext>
            </a:extLst>
          </p:cNvPr>
          <p:cNvSpPr txBox="1"/>
          <p:nvPr/>
        </p:nvSpPr>
        <p:spPr>
          <a:xfrm>
            <a:off x="6689844" y="6318828"/>
            <a:ext cx="5531005" cy="338554"/>
          </a:xfrm>
          <a:prstGeom prst="rect">
            <a:avLst/>
          </a:prstGeom>
          <a:noFill/>
        </p:spPr>
        <p:txBody>
          <a:bodyPr wrap="square" rtlCol="0">
            <a:spAutoFit/>
          </a:bodyPr>
          <a:lstStyle/>
          <a:p>
            <a:pPr algn="r"/>
            <a:r>
              <a:rPr lang="en-CA" sz="1200" dirty="0">
                <a:latin typeface="Arial Nova Cond" panose="020B0506020202020204" pitchFamily="34" charset="0"/>
              </a:rPr>
              <a:t>J Am Heart Assoc. 2017;6:e005657. DOI:10.1161/JAHA.117.005657</a:t>
            </a:r>
            <a:r>
              <a:rPr lang="en-CA" sz="1600" dirty="0">
                <a:latin typeface="Arial Nova Cond" panose="020B0506020202020204" pitchFamily="34" charset="0"/>
              </a:rPr>
              <a:t>.</a:t>
            </a:r>
          </a:p>
        </p:txBody>
      </p:sp>
      <p:sp>
        <p:nvSpPr>
          <p:cNvPr id="16" name="TextBox 15">
            <a:extLst>
              <a:ext uri="{FF2B5EF4-FFF2-40B4-BE49-F238E27FC236}">
                <a16:creationId xmlns:a16="http://schemas.microsoft.com/office/drawing/2014/main" id="{4BEEB3B2-DAA7-4F14-A79D-F428683CB888}"/>
              </a:ext>
            </a:extLst>
          </p:cNvPr>
          <p:cNvSpPr txBox="1"/>
          <p:nvPr/>
        </p:nvSpPr>
        <p:spPr>
          <a:xfrm>
            <a:off x="7680176" y="3835812"/>
            <a:ext cx="3770590" cy="646331"/>
          </a:xfrm>
          <a:prstGeom prst="rect">
            <a:avLst/>
          </a:prstGeom>
          <a:noFill/>
        </p:spPr>
        <p:txBody>
          <a:bodyPr wrap="square" rtlCol="0">
            <a:spAutoFit/>
          </a:bodyPr>
          <a:lstStyle/>
          <a:p>
            <a:pPr algn="ctr"/>
            <a:r>
              <a:rPr lang="en-US" b="1" dirty="0">
                <a:solidFill>
                  <a:schemeClr val="tx1"/>
                </a:solidFill>
                <a:latin typeface="Arial Nova Cond" panose="020B0506020202020204" pitchFamily="34" charset="0"/>
              </a:rPr>
              <a:t>Major Bleeding Events </a:t>
            </a:r>
          </a:p>
          <a:p>
            <a:pPr algn="ctr"/>
            <a:r>
              <a:rPr lang="en-US" b="1" dirty="0">
                <a:solidFill>
                  <a:schemeClr val="tx1"/>
                </a:solidFill>
                <a:latin typeface="Arial Nova Cond" panose="020B0506020202020204" pitchFamily="34" charset="0"/>
              </a:rPr>
              <a:t>(n per 100 patients/year)</a:t>
            </a:r>
            <a:endParaRPr lang="en-CA" b="1" dirty="0">
              <a:solidFill>
                <a:schemeClr val="tx1"/>
              </a:solidFill>
              <a:latin typeface="Arial Nova Cond" panose="020B0506020202020204" pitchFamily="34" charset="0"/>
            </a:endParaRPr>
          </a:p>
        </p:txBody>
      </p:sp>
      <p:sp>
        <p:nvSpPr>
          <p:cNvPr id="20" name="Title 1">
            <a:extLst>
              <a:ext uri="{FF2B5EF4-FFF2-40B4-BE49-F238E27FC236}">
                <a16:creationId xmlns:a16="http://schemas.microsoft.com/office/drawing/2014/main" id="{1445A735-AF7F-402E-B4EE-775951DE434B}"/>
              </a:ext>
            </a:extLst>
          </p:cNvPr>
          <p:cNvSpPr txBox="1">
            <a:spLocks/>
          </p:cNvSpPr>
          <p:nvPr/>
        </p:nvSpPr>
        <p:spPr>
          <a:xfrm>
            <a:off x="562708" y="293117"/>
            <a:ext cx="10801200" cy="9756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Nova Cond" panose="020B0506020202020204" pitchFamily="34" charset="0"/>
                <a:ea typeface="+mj-ea"/>
                <a:cs typeface="+mj-cs"/>
              </a:defRPr>
            </a:lvl1pPr>
          </a:lstStyle>
          <a:p>
            <a:r>
              <a:rPr lang="en-US" dirty="0">
                <a:solidFill>
                  <a:srgbClr val="6FAAAF"/>
                </a:solidFill>
              </a:rPr>
              <a:t>Stroke prevention in the frail elderly</a:t>
            </a:r>
          </a:p>
        </p:txBody>
      </p:sp>
      <p:sp>
        <p:nvSpPr>
          <p:cNvPr id="21" name="Content Placeholder 15">
            <a:extLst>
              <a:ext uri="{FF2B5EF4-FFF2-40B4-BE49-F238E27FC236}">
                <a16:creationId xmlns:a16="http://schemas.microsoft.com/office/drawing/2014/main" id="{7B77D2E1-B4EB-4401-BC83-5558E1EEDD8C}"/>
              </a:ext>
            </a:extLst>
          </p:cNvPr>
          <p:cNvSpPr txBox="1">
            <a:spLocks/>
          </p:cNvSpPr>
          <p:nvPr/>
        </p:nvSpPr>
        <p:spPr>
          <a:xfrm>
            <a:off x="407368" y="1248728"/>
            <a:ext cx="6328868" cy="5032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1" i="0" u="none" strike="noStrike" kern="1200" cap="none" spc="0" normalizeH="0" baseline="0" noProof="0" dirty="0">
                <a:ln>
                  <a:noFill/>
                </a:ln>
                <a:solidFill>
                  <a:srgbClr val="C00000"/>
                </a:solidFill>
                <a:effectLst/>
                <a:uLnTx/>
                <a:uFillTx/>
                <a:latin typeface="Arial Nova Cond" panose="020B0506020202020204" pitchFamily="34" charset="0"/>
                <a:ea typeface="+mn-ea"/>
                <a:cs typeface="+mn-cs"/>
                <a:sym typeface="Calibri"/>
              </a:rPr>
              <a:t>We recommend that OAC be prescribed for most frail elderly patients with AF</a:t>
            </a:r>
          </a:p>
          <a:p>
            <a:pPr marL="1778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18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sym typeface="Calibri"/>
              </a:rPr>
              <a:t>Strong Recommendation; Moderate-Quality Evidence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CA" sz="1800" b="1"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sym typeface="Calibri"/>
            </a:endParaRPr>
          </a:p>
          <a:p>
            <a:pPr marL="630238" marR="0" lvl="1" indent="-40481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CA" sz="1800" b="1" i="0" u="none" strike="noStrike" kern="1200" cap="none" spc="0" normalizeH="0" baseline="0" noProof="0" dirty="0">
                <a:ln>
                  <a:noFill/>
                </a:ln>
                <a:solidFill>
                  <a:srgbClr val="C00000"/>
                </a:solidFill>
                <a:effectLst/>
                <a:uLnTx/>
                <a:uFillTx/>
                <a:latin typeface="Arial Nova Cond" panose="020B0506020202020204" pitchFamily="34" charset="0"/>
                <a:ea typeface="+mn-ea"/>
                <a:cs typeface="+mn-cs"/>
                <a:sym typeface="Calibri"/>
              </a:rPr>
              <a:t>Values and Preferences </a:t>
            </a:r>
          </a:p>
          <a:p>
            <a:pPr marL="630238" marR="0" lvl="2" indent="-2254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sym typeface="Calibri"/>
              </a:rPr>
              <a:t>This recommendation places relatively greater value on the observation that elderly AF patients are at higher risk of stroke and, therefore, are more likely to benefit from OAC than younger patients, and places less value on the perceived increased risk of adverse treatment-related events (e.g. the risk of bleeding if the patient falls). </a:t>
            </a:r>
          </a:p>
          <a:p>
            <a:pPr marL="630238" marR="0" lvl="2" indent="-2254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sym typeface="Calibri"/>
              </a:rPr>
              <a:t>In general, the net clinical benefit is in favour of anticoagulant therapy in older patients given the high risk of ischemic stroke.</a:t>
            </a:r>
          </a:p>
          <a:p>
            <a:pPr marL="630238" marR="0" lvl="1" indent="-40481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CA" sz="1800" b="1" i="0" u="none" strike="noStrike" kern="1200" cap="none" spc="0" normalizeH="0" baseline="0" noProof="0" dirty="0">
                <a:ln>
                  <a:noFill/>
                </a:ln>
                <a:solidFill>
                  <a:srgbClr val="C00000"/>
                </a:solidFill>
                <a:effectLst/>
                <a:uLnTx/>
                <a:uFillTx/>
                <a:latin typeface="Arial Nova Cond" panose="020B0506020202020204" pitchFamily="34" charset="0"/>
                <a:ea typeface="+mn-ea"/>
                <a:cs typeface="+mn-cs"/>
                <a:sym typeface="Calibri"/>
              </a:rPr>
              <a:t>Practical Tip </a:t>
            </a:r>
            <a:r>
              <a:rPr kumimoji="0" lang="en-CA" sz="1800" b="1"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sym typeface="Calibri"/>
              </a:rPr>
              <a:t>	</a:t>
            </a:r>
          </a:p>
          <a:p>
            <a:pPr marL="630238"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sym typeface="Calibri"/>
              </a:rPr>
              <a:t>Treatment decisions regarding specific OAC agents profile, should carefully consider the patients co-morbidity the risk for drug-drug interactions, and the risk of drug-disease interactions. </a:t>
            </a:r>
          </a:p>
        </p:txBody>
      </p:sp>
    </p:spTree>
    <p:extLst>
      <p:ext uri="{BB962C8B-B14F-4D97-AF65-F5344CB8AC3E}">
        <p14:creationId xmlns:p14="http://schemas.microsoft.com/office/powerpoint/2010/main" val="27753950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B04A-5268-478C-9CFF-D27E17E2D1B1}"/>
              </a:ext>
            </a:extLst>
          </p:cNvPr>
          <p:cNvSpPr>
            <a:spLocks noGrp="1"/>
          </p:cNvSpPr>
          <p:nvPr>
            <p:ph type="title"/>
          </p:nvPr>
        </p:nvSpPr>
        <p:spPr>
          <a:xfrm>
            <a:off x="695400" y="293117"/>
            <a:ext cx="10801200" cy="975643"/>
          </a:xfrm>
        </p:spPr>
        <p:txBody>
          <a:bodyPr>
            <a:normAutofit fontScale="90000"/>
          </a:bodyPr>
          <a:lstStyle/>
          <a:p>
            <a:r>
              <a:rPr lang="en-US" dirty="0">
                <a:solidFill>
                  <a:srgbClr val="6FAAAF"/>
                </a:solidFill>
              </a:rPr>
              <a:t>Stroke prevention in patients with hepatic dysfunction</a:t>
            </a:r>
          </a:p>
        </p:txBody>
      </p:sp>
      <p:sp>
        <p:nvSpPr>
          <p:cNvPr id="4" name="Content Placeholder 2">
            <a:extLst>
              <a:ext uri="{FF2B5EF4-FFF2-40B4-BE49-F238E27FC236}">
                <a16:creationId xmlns:a16="http://schemas.microsoft.com/office/drawing/2014/main" id="{CDEFEC1A-89D5-464E-A0EC-67C23F4ADBE4}"/>
              </a:ext>
            </a:extLst>
          </p:cNvPr>
          <p:cNvSpPr txBox="1">
            <a:spLocks/>
          </p:cNvSpPr>
          <p:nvPr/>
        </p:nvSpPr>
        <p:spPr>
          <a:xfrm>
            <a:off x="721320" y="3563222"/>
            <a:ext cx="11135320" cy="2386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C00000"/>
                </a:solidFill>
              </a:rPr>
              <a:t>Practical Tips:</a:t>
            </a:r>
          </a:p>
          <a:p>
            <a:pPr>
              <a:lnSpc>
                <a:spcPct val="100000"/>
              </a:lnSpc>
              <a:spcBef>
                <a:spcPts val="0"/>
              </a:spcBef>
            </a:pPr>
            <a:r>
              <a:rPr lang="en-US" sz="2400" dirty="0"/>
              <a:t>OAC may be appropriate in select patients</a:t>
            </a:r>
          </a:p>
          <a:p>
            <a:pPr>
              <a:lnSpc>
                <a:spcPct val="100000"/>
              </a:lnSpc>
              <a:spcBef>
                <a:spcPts val="0"/>
              </a:spcBef>
            </a:pPr>
            <a:r>
              <a:rPr lang="en-US" sz="2400" dirty="0"/>
              <a:t>Decisions should be made in consultation (hepatologist, hematologist)</a:t>
            </a:r>
          </a:p>
          <a:p>
            <a:pPr>
              <a:lnSpc>
                <a:spcPct val="100000"/>
              </a:lnSpc>
              <a:spcBef>
                <a:spcPts val="0"/>
              </a:spcBef>
            </a:pPr>
            <a:r>
              <a:rPr lang="en-US" sz="2400" dirty="0"/>
              <a:t>If baseline INR is &lt; 1.7, VKA may be considered with careful monitoring</a:t>
            </a:r>
          </a:p>
          <a:p>
            <a:pPr>
              <a:lnSpc>
                <a:spcPct val="100000"/>
              </a:lnSpc>
              <a:spcBef>
                <a:spcPts val="0"/>
              </a:spcBef>
            </a:pPr>
            <a:r>
              <a:rPr lang="en-US" sz="2400" dirty="0"/>
              <a:t>No evidence for safety and efficacy of DOACS in advance liver disease</a:t>
            </a:r>
            <a:endParaRPr lang="en-CA" sz="2400" dirty="0"/>
          </a:p>
        </p:txBody>
      </p:sp>
      <p:pic>
        <p:nvPicPr>
          <p:cNvPr id="5" name="Picture 4">
            <a:extLst>
              <a:ext uri="{FF2B5EF4-FFF2-40B4-BE49-F238E27FC236}">
                <a16:creationId xmlns:a16="http://schemas.microsoft.com/office/drawing/2014/main" id="{DBA572BF-24D3-476B-931E-326BE7519020}"/>
              </a:ext>
            </a:extLst>
          </p:cNvPr>
          <p:cNvPicPr>
            <a:picLocks noChangeAspect="1"/>
          </p:cNvPicPr>
          <p:nvPr/>
        </p:nvPicPr>
        <p:blipFill>
          <a:blip r:embed="rId3"/>
          <a:stretch>
            <a:fillRect/>
          </a:stretch>
        </p:blipFill>
        <p:spPr>
          <a:xfrm>
            <a:off x="4240809" y="1548779"/>
            <a:ext cx="6535711" cy="1808213"/>
          </a:xfrm>
          <a:prstGeom prst="rect">
            <a:avLst/>
          </a:prstGeom>
          <a:ln w="38100">
            <a:solidFill>
              <a:schemeClr val="tx1"/>
            </a:solidFill>
          </a:ln>
        </p:spPr>
      </p:pic>
      <p:sp>
        <p:nvSpPr>
          <p:cNvPr id="6" name="TextBox 5">
            <a:extLst>
              <a:ext uri="{FF2B5EF4-FFF2-40B4-BE49-F238E27FC236}">
                <a16:creationId xmlns:a16="http://schemas.microsoft.com/office/drawing/2014/main" id="{1C0C21E4-3D94-4481-B438-571F01C3F4D8}"/>
              </a:ext>
            </a:extLst>
          </p:cNvPr>
          <p:cNvSpPr txBox="1"/>
          <p:nvPr/>
        </p:nvSpPr>
        <p:spPr>
          <a:xfrm>
            <a:off x="742579" y="1393612"/>
            <a:ext cx="31211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Nova Cond" panose="020B0506020202020204" pitchFamily="34" charset="0"/>
                <a:ea typeface="+mn-ea"/>
                <a:cs typeface="+mn-cs"/>
              </a:rPr>
              <a:t>RECOMMENDATION</a:t>
            </a:r>
            <a:endParaRPr kumimoji="0" lang="en-CA" sz="2400" b="1" i="0" u="none" strike="noStrike" kern="1200" cap="none" spc="0" normalizeH="0" baseline="0" noProof="0" dirty="0">
              <a:ln>
                <a:noFill/>
              </a:ln>
              <a:solidFill>
                <a:srgbClr val="C00000"/>
              </a:solidFill>
              <a:effectLst/>
              <a:uLnTx/>
              <a:uFillTx/>
              <a:latin typeface="Arial Nova Cond" panose="020B0506020202020204" pitchFamily="34" charset="0"/>
              <a:ea typeface="+mn-ea"/>
              <a:cs typeface="+mn-cs"/>
            </a:endParaRPr>
          </a:p>
        </p:txBody>
      </p:sp>
    </p:spTree>
    <p:extLst>
      <p:ext uri="{BB962C8B-B14F-4D97-AF65-F5344CB8AC3E}">
        <p14:creationId xmlns:p14="http://schemas.microsoft.com/office/powerpoint/2010/main" val="652999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C3B53B-7B8C-4EFE-8B0E-3379520947F3}"/>
              </a:ext>
            </a:extLst>
          </p:cNvPr>
          <p:cNvSpPr/>
          <p:nvPr/>
        </p:nvSpPr>
        <p:spPr>
          <a:xfrm>
            <a:off x="83332" y="5966950"/>
            <a:ext cx="8028892" cy="739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5768DA0-E3C3-4F58-8E17-A9283766F5DD}"/>
              </a:ext>
            </a:extLst>
          </p:cNvPr>
          <p:cNvSpPr/>
          <p:nvPr/>
        </p:nvSpPr>
        <p:spPr>
          <a:xfrm>
            <a:off x="10535816" y="5578911"/>
            <a:ext cx="1656184" cy="739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9">
            <a:extLst>
              <a:ext uri="{FF2B5EF4-FFF2-40B4-BE49-F238E27FC236}">
                <a16:creationId xmlns:a16="http://schemas.microsoft.com/office/drawing/2014/main" id="{F6A1E148-7982-47BE-AAE8-B87D60DF50D5}"/>
              </a:ext>
            </a:extLst>
          </p:cNvPr>
          <p:cNvSpPr txBox="1">
            <a:spLocks/>
          </p:cNvSpPr>
          <p:nvPr/>
        </p:nvSpPr>
        <p:spPr>
          <a:xfrm>
            <a:off x="651902" y="1124744"/>
            <a:ext cx="9865096" cy="1196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800" dirty="0"/>
              <a:t>Obesity is an established risk factor for developing AF</a:t>
            </a:r>
          </a:p>
          <a:p>
            <a:pPr>
              <a:lnSpc>
                <a:spcPct val="100000"/>
              </a:lnSpc>
              <a:spcBef>
                <a:spcPts val="0"/>
              </a:spcBef>
            </a:pPr>
            <a:r>
              <a:rPr lang="en-US" sz="1800" dirty="0"/>
              <a:t>Patients with high BMI appear to have a lower stroke risk</a:t>
            </a:r>
          </a:p>
          <a:p>
            <a:pPr>
              <a:lnSpc>
                <a:spcPct val="100000"/>
              </a:lnSpc>
              <a:spcBef>
                <a:spcPts val="0"/>
              </a:spcBef>
            </a:pPr>
            <a:r>
              <a:rPr lang="en-US" sz="1800" dirty="0"/>
              <a:t>Data supports DOAC over warfarin for most patients with BMI 40kg/m</a:t>
            </a:r>
            <a:r>
              <a:rPr lang="en-US" sz="1800" baseline="30000" dirty="0"/>
              <a:t>2</a:t>
            </a:r>
            <a:r>
              <a:rPr lang="en-US" sz="1800" dirty="0"/>
              <a:t> or less</a:t>
            </a:r>
          </a:p>
          <a:p>
            <a:pPr marL="0" indent="0">
              <a:buFont typeface="Arial" panose="020B0604020202020204" pitchFamily="34" charset="0"/>
              <a:buNone/>
            </a:pPr>
            <a:endParaRPr lang="en-US" sz="1800" dirty="0"/>
          </a:p>
          <a:p>
            <a:endParaRPr lang="en-CA" sz="1800" dirty="0"/>
          </a:p>
        </p:txBody>
      </p:sp>
      <p:pic>
        <p:nvPicPr>
          <p:cNvPr id="5" name="Picture 4">
            <a:extLst>
              <a:ext uri="{FF2B5EF4-FFF2-40B4-BE49-F238E27FC236}">
                <a16:creationId xmlns:a16="http://schemas.microsoft.com/office/drawing/2014/main" id="{C635839A-D807-4C91-95CF-4E95091BA5FC}"/>
              </a:ext>
            </a:extLst>
          </p:cNvPr>
          <p:cNvPicPr>
            <a:picLocks noChangeAspect="1"/>
          </p:cNvPicPr>
          <p:nvPr/>
        </p:nvPicPr>
        <p:blipFill>
          <a:blip r:embed="rId3"/>
          <a:stretch>
            <a:fillRect/>
          </a:stretch>
        </p:blipFill>
        <p:spPr>
          <a:xfrm>
            <a:off x="695400" y="2393002"/>
            <a:ext cx="5368204" cy="4147569"/>
          </a:xfrm>
          <a:prstGeom prst="rect">
            <a:avLst/>
          </a:prstGeom>
        </p:spPr>
      </p:pic>
      <p:pic>
        <p:nvPicPr>
          <p:cNvPr id="6" name="Picture 5">
            <a:extLst>
              <a:ext uri="{FF2B5EF4-FFF2-40B4-BE49-F238E27FC236}">
                <a16:creationId xmlns:a16="http://schemas.microsoft.com/office/drawing/2014/main" id="{5155BD56-AFBC-4D16-9202-4C10336AF92B}"/>
              </a:ext>
            </a:extLst>
          </p:cNvPr>
          <p:cNvPicPr>
            <a:picLocks noChangeAspect="1"/>
          </p:cNvPicPr>
          <p:nvPr/>
        </p:nvPicPr>
        <p:blipFill>
          <a:blip r:embed="rId4"/>
          <a:stretch>
            <a:fillRect/>
          </a:stretch>
        </p:blipFill>
        <p:spPr>
          <a:xfrm>
            <a:off x="6279628" y="2393001"/>
            <a:ext cx="5414367" cy="4147570"/>
          </a:xfrm>
          <a:prstGeom prst="rect">
            <a:avLst/>
          </a:prstGeom>
        </p:spPr>
      </p:pic>
      <p:sp>
        <p:nvSpPr>
          <p:cNvPr id="8" name="Title 1">
            <a:extLst>
              <a:ext uri="{FF2B5EF4-FFF2-40B4-BE49-F238E27FC236}">
                <a16:creationId xmlns:a16="http://schemas.microsoft.com/office/drawing/2014/main" id="{9C7FCBC4-D3AF-4917-AD84-645F5E1032BF}"/>
              </a:ext>
            </a:extLst>
          </p:cNvPr>
          <p:cNvSpPr txBox="1">
            <a:spLocks/>
          </p:cNvSpPr>
          <p:nvPr/>
        </p:nvSpPr>
        <p:spPr>
          <a:xfrm>
            <a:off x="1199456" y="1985508"/>
            <a:ext cx="4191000" cy="4795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Nova Cond" panose="020B0506020202020204" pitchFamily="34" charset="0"/>
                <a:ea typeface="+mj-ea"/>
                <a:cs typeface="+mj-cs"/>
              </a:defRPr>
            </a:lvl1pPr>
          </a:lstStyle>
          <a:p>
            <a:pPr algn="ctr"/>
            <a:r>
              <a:rPr lang="en-US" sz="2350" dirty="0">
                <a:solidFill>
                  <a:srgbClr val="C00000"/>
                </a:solidFill>
              </a:rPr>
              <a:t>Stroke/Systemic Embolus</a:t>
            </a:r>
            <a:endParaRPr lang="en-CA" sz="2350" dirty="0">
              <a:solidFill>
                <a:srgbClr val="C00000"/>
              </a:solidFill>
            </a:endParaRPr>
          </a:p>
        </p:txBody>
      </p:sp>
      <p:sp>
        <p:nvSpPr>
          <p:cNvPr id="9" name="Title 1">
            <a:extLst>
              <a:ext uri="{FF2B5EF4-FFF2-40B4-BE49-F238E27FC236}">
                <a16:creationId xmlns:a16="http://schemas.microsoft.com/office/drawing/2014/main" id="{2A57F223-954D-4FBD-A691-88CD2ECC2FF2}"/>
              </a:ext>
            </a:extLst>
          </p:cNvPr>
          <p:cNvSpPr txBox="1">
            <a:spLocks/>
          </p:cNvSpPr>
          <p:nvPr/>
        </p:nvSpPr>
        <p:spPr>
          <a:xfrm>
            <a:off x="7752184" y="1985508"/>
            <a:ext cx="2421673" cy="4795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350" b="1" i="0" u="none" strike="noStrike" kern="1200" cap="none" spc="0" normalizeH="0" baseline="0" noProof="0" dirty="0">
                <a:ln>
                  <a:noFill/>
                </a:ln>
                <a:solidFill>
                  <a:srgbClr val="C00000"/>
                </a:solidFill>
                <a:effectLst/>
                <a:uLnTx/>
                <a:uFillTx/>
                <a:latin typeface="Arial Nova Cond" panose="020B0506020202020204" pitchFamily="34" charset="0"/>
              </a:rPr>
              <a:t>Major Bleeding</a:t>
            </a:r>
            <a:endParaRPr kumimoji="0" lang="en-CA" sz="2350" b="1" i="0" u="none" strike="noStrike" kern="1200" cap="none" spc="0" normalizeH="0" baseline="0" noProof="0" dirty="0">
              <a:ln>
                <a:noFill/>
              </a:ln>
              <a:solidFill>
                <a:srgbClr val="C00000"/>
              </a:solidFill>
              <a:effectLst/>
              <a:uLnTx/>
              <a:uFillTx/>
              <a:latin typeface="Arial Nova Cond" panose="020B0506020202020204" pitchFamily="34" charset="0"/>
            </a:endParaRPr>
          </a:p>
        </p:txBody>
      </p:sp>
      <p:sp>
        <p:nvSpPr>
          <p:cNvPr id="12" name="Footer Placeholder 3">
            <a:extLst>
              <a:ext uri="{FF2B5EF4-FFF2-40B4-BE49-F238E27FC236}">
                <a16:creationId xmlns:a16="http://schemas.microsoft.com/office/drawing/2014/main" id="{57370259-68D5-400B-A71F-66350B76B0F3}"/>
              </a:ext>
            </a:extLst>
          </p:cNvPr>
          <p:cNvSpPr>
            <a:spLocks noGrp="1"/>
          </p:cNvSpPr>
          <p:nvPr>
            <p:ph type="ftr" sz="quarter" idx="11"/>
          </p:nvPr>
        </p:nvSpPr>
        <p:spPr>
          <a:xfrm>
            <a:off x="7848486" y="1722869"/>
            <a:ext cx="3849376" cy="2806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rPr>
              <a:t>Wang, SY. </a:t>
            </a:r>
            <a:r>
              <a:rPr kumimoji="0" lang="en-CA" sz="10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rPr>
              <a:t>Am J </a:t>
            </a:r>
            <a:r>
              <a:rPr kumimoji="0" lang="en-CA" sz="1000" b="0" i="0" u="none" strike="noStrike" kern="1200" cap="none" spc="0" normalizeH="0" baseline="0" noProof="0" dirty="0" err="1">
                <a:ln>
                  <a:noFill/>
                </a:ln>
                <a:solidFill>
                  <a:prstClr val="black"/>
                </a:solidFill>
                <a:effectLst/>
                <a:uLnTx/>
                <a:uFillTx/>
                <a:latin typeface="Arial Nova Cond" panose="020B0506020202020204" pitchFamily="34" charset="0"/>
                <a:ea typeface="+mn-ea"/>
                <a:cs typeface="+mn-cs"/>
              </a:rPr>
              <a:t>Cardiol</a:t>
            </a:r>
            <a:r>
              <a:rPr kumimoji="0" lang="en-CA" sz="10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rPr>
              <a:t> 2020;127:176−183</a:t>
            </a:r>
            <a:endParaRPr kumimoji="0" lang="en-US" sz="10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endParaRPr>
          </a:p>
        </p:txBody>
      </p:sp>
      <p:sp>
        <p:nvSpPr>
          <p:cNvPr id="13" name="Title 1">
            <a:extLst>
              <a:ext uri="{FF2B5EF4-FFF2-40B4-BE49-F238E27FC236}">
                <a16:creationId xmlns:a16="http://schemas.microsoft.com/office/drawing/2014/main" id="{55187110-0A1C-4172-A64C-456CBA605AB8}"/>
              </a:ext>
            </a:extLst>
          </p:cNvPr>
          <p:cNvSpPr txBox="1">
            <a:spLocks/>
          </p:cNvSpPr>
          <p:nvPr/>
        </p:nvSpPr>
        <p:spPr>
          <a:xfrm>
            <a:off x="588179" y="293117"/>
            <a:ext cx="10801200" cy="9756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Nova Cond" panose="020B0506020202020204" pitchFamily="34" charset="0"/>
                <a:ea typeface="+mj-ea"/>
                <a:cs typeface="+mj-cs"/>
              </a:defRPr>
            </a:lvl1pPr>
          </a:lstStyle>
          <a:p>
            <a:r>
              <a:rPr lang="en-US" dirty="0">
                <a:solidFill>
                  <a:srgbClr val="6FAAAF"/>
                </a:solidFill>
              </a:rPr>
              <a:t>Stroke prevention in obese patients</a:t>
            </a:r>
          </a:p>
        </p:txBody>
      </p:sp>
    </p:spTree>
    <p:extLst>
      <p:ext uri="{BB962C8B-B14F-4D97-AF65-F5344CB8AC3E}">
        <p14:creationId xmlns:p14="http://schemas.microsoft.com/office/powerpoint/2010/main" val="27299629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C3B53B-7B8C-4EFE-8B0E-3379520947F3}"/>
              </a:ext>
            </a:extLst>
          </p:cNvPr>
          <p:cNvSpPr/>
          <p:nvPr/>
        </p:nvSpPr>
        <p:spPr>
          <a:xfrm>
            <a:off x="83332" y="6066844"/>
            <a:ext cx="8028892" cy="739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sym typeface="Calibri"/>
            </a:endParaRPr>
          </a:p>
        </p:txBody>
      </p:sp>
      <p:sp>
        <p:nvSpPr>
          <p:cNvPr id="10" name="Rectangle 9">
            <a:extLst>
              <a:ext uri="{FF2B5EF4-FFF2-40B4-BE49-F238E27FC236}">
                <a16:creationId xmlns:a16="http://schemas.microsoft.com/office/drawing/2014/main" id="{E5768DA0-E3C3-4F58-8E17-A9283766F5DD}"/>
              </a:ext>
            </a:extLst>
          </p:cNvPr>
          <p:cNvSpPr/>
          <p:nvPr/>
        </p:nvSpPr>
        <p:spPr>
          <a:xfrm>
            <a:off x="10535816" y="5578911"/>
            <a:ext cx="1656184" cy="739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sym typeface="Calibri"/>
            </a:endParaRPr>
          </a:p>
        </p:txBody>
      </p:sp>
      <p:sp>
        <p:nvSpPr>
          <p:cNvPr id="2" name="Title 1">
            <a:extLst>
              <a:ext uri="{FF2B5EF4-FFF2-40B4-BE49-F238E27FC236}">
                <a16:creationId xmlns:a16="http://schemas.microsoft.com/office/drawing/2014/main" id="{C4AFA1C6-2739-4A60-857A-4D2F40DDA2C8}"/>
              </a:ext>
            </a:extLst>
          </p:cNvPr>
          <p:cNvSpPr>
            <a:spLocks noGrp="1"/>
          </p:cNvSpPr>
          <p:nvPr>
            <p:ph type="title"/>
          </p:nvPr>
        </p:nvSpPr>
        <p:spPr>
          <a:xfrm>
            <a:off x="588179" y="293117"/>
            <a:ext cx="10801200" cy="975643"/>
          </a:xfrm>
        </p:spPr>
        <p:txBody>
          <a:bodyPr/>
          <a:lstStyle/>
          <a:p>
            <a:r>
              <a:rPr lang="en-US" dirty="0">
                <a:solidFill>
                  <a:srgbClr val="6FAAAF"/>
                </a:solidFill>
              </a:rPr>
              <a:t>Stroke prevention in patients with cancer</a:t>
            </a:r>
          </a:p>
        </p:txBody>
      </p:sp>
      <p:sp>
        <p:nvSpPr>
          <p:cNvPr id="13" name="Content Placeholder 9">
            <a:extLst>
              <a:ext uri="{FF2B5EF4-FFF2-40B4-BE49-F238E27FC236}">
                <a16:creationId xmlns:a16="http://schemas.microsoft.com/office/drawing/2014/main" id="{915CEC73-74CB-47B7-9E21-AF67A6D02F6A}"/>
              </a:ext>
            </a:extLst>
          </p:cNvPr>
          <p:cNvSpPr>
            <a:spLocks noGrp="1"/>
          </p:cNvSpPr>
          <p:nvPr>
            <p:ph idx="1"/>
          </p:nvPr>
        </p:nvSpPr>
        <p:spPr>
          <a:xfrm>
            <a:off x="695400" y="3906604"/>
            <a:ext cx="10998595" cy="2586271"/>
          </a:xfrm>
        </p:spPr>
        <p:txBody>
          <a:bodyPr>
            <a:normAutofit lnSpcReduction="10000"/>
          </a:bodyPr>
          <a:lstStyle/>
          <a:p>
            <a:pPr marL="0" indent="0">
              <a:buNone/>
            </a:pPr>
            <a:r>
              <a:rPr lang="en-US" sz="1800" b="1" dirty="0">
                <a:solidFill>
                  <a:srgbClr val="C00000"/>
                </a:solidFill>
              </a:rPr>
              <a:t>Values and Preferences</a:t>
            </a:r>
            <a:r>
              <a:rPr lang="en-US" sz="1800" dirty="0">
                <a:solidFill>
                  <a:srgbClr val="C00000"/>
                </a:solidFill>
              </a:rPr>
              <a:t>:</a:t>
            </a:r>
          </a:p>
          <a:p>
            <a:r>
              <a:rPr lang="en-CA" sz="1800" dirty="0"/>
              <a:t>This recommendation places relatively greater value on the difficulties in ensuring stable INRs and the extensive drug-drug interactions between VKAs and active cancer therapeutic agents.</a:t>
            </a:r>
          </a:p>
          <a:p>
            <a:r>
              <a:rPr lang="en-CA" sz="1800" dirty="0"/>
              <a:t>Although there are no randomized data on the use of DOACs in patients with active cancer and NVAF, this recommendation places a relatively high value on the recognition that DOACs cause no more or less major bleeding compared with VKAs; that they are associated with less ICH compared with VKAs; and on the greater ease of use of DOACs compared with dose-adjusted VKAs.</a:t>
            </a:r>
          </a:p>
          <a:p>
            <a:pPr marL="0" indent="0">
              <a:buNone/>
            </a:pPr>
            <a:r>
              <a:rPr lang="en-US" sz="1800" b="1" dirty="0">
                <a:solidFill>
                  <a:srgbClr val="C00000"/>
                </a:solidFill>
              </a:rPr>
              <a:t>Practical Tip</a:t>
            </a:r>
            <a:r>
              <a:rPr lang="en-US" sz="1800" dirty="0">
                <a:solidFill>
                  <a:srgbClr val="C00000"/>
                </a:solidFill>
              </a:rPr>
              <a:t>:</a:t>
            </a:r>
            <a:endParaRPr lang="en-CA" sz="1800" dirty="0">
              <a:solidFill>
                <a:srgbClr val="C00000"/>
              </a:solidFill>
            </a:endParaRPr>
          </a:p>
          <a:p>
            <a:r>
              <a:rPr lang="en-CA" sz="1800" dirty="0"/>
              <a:t>The specific choice of OAC should be tailored according to potential drug-drug interactions</a:t>
            </a:r>
          </a:p>
        </p:txBody>
      </p:sp>
      <p:sp>
        <p:nvSpPr>
          <p:cNvPr id="14" name="TextBox 13">
            <a:extLst>
              <a:ext uri="{FF2B5EF4-FFF2-40B4-BE49-F238E27FC236}">
                <a16:creationId xmlns:a16="http://schemas.microsoft.com/office/drawing/2014/main" id="{3652165F-E63B-49BD-8565-4DC4C75D85E6}"/>
              </a:ext>
            </a:extLst>
          </p:cNvPr>
          <p:cNvSpPr txBox="1"/>
          <p:nvPr/>
        </p:nvSpPr>
        <p:spPr>
          <a:xfrm>
            <a:off x="695919" y="1294587"/>
            <a:ext cx="257925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Nova Cond" panose="020B0506020202020204" pitchFamily="34" charset="0"/>
                <a:ea typeface="+mn-ea"/>
                <a:cs typeface="+mn-cs"/>
              </a:rPr>
              <a:t>RECOMMENDATION</a:t>
            </a:r>
            <a:endParaRPr kumimoji="0" lang="en-CA" sz="2000" b="1" i="0" u="none" strike="noStrike" kern="1200" cap="none" spc="0" normalizeH="0" baseline="0" noProof="0" dirty="0">
              <a:ln>
                <a:noFill/>
              </a:ln>
              <a:solidFill>
                <a:srgbClr val="C00000"/>
              </a:solidFill>
              <a:effectLst/>
              <a:uLnTx/>
              <a:uFillTx/>
              <a:latin typeface="Arial Nova Cond" panose="020B0506020202020204" pitchFamily="34" charset="0"/>
              <a:ea typeface="+mn-ea"/>
              <a:cs typeface="+mn-cs"/>
            </a:endParaRPr>
          </a:p>
        </p:txBody>
      </p:sp>
      <p:sp>
        <p:nvSpPr>
          <p:cNvPr id="15" name="Rectangle 14">
            <a:extLst>
              <a:ext uri="{FF2B5EF4-FFF2-40B4-BE49-F238E27FC236}">
                <a16:creationId xmlns:a16="http://schemas.microsoft.com/office/drawing/2014/main" id="{E99673EC-7994-49C0-A9D0-7AB19EE4E7FB}"/>
              </a:ext>
            </a:extLst>
          </p:cNvPr>
          <p:cNvSpPr/>
          <p:nvPr/>
        </p:nvSpPr>
        <p:spPr>
          <a:xfrm>
            <a:off x="3036761" y="1360375"/>
            <a:ext cx="8657234" cy="1261884"/>
          </a:xfrm>
          <a:prstGeom prst="rect">
            <a:avLst/>
          </a:prstGeom>
          <a:ln w="19050">
            <a:solidFill>
              <a:schemeClr val="tx1"/>
            </a:solidFill>
          </a:ln>
        </p:spPr>
        <p:txBody>
          <a:bodyPr wrap="square">
            <a:spAutoFit/>
          </a:bodyPr>
          <a:lstStyle/>
          <a:p>
            <a:r>
              <a:rPr lang="en-CA" sz="1900" dirty="0">
                <a:latin typeface="Arial Nova Cond" panose="020B0506020202020204" pitchFamily="34" charset="0"/>
              </a:rPr>
              <a:t>We suggest that OAC treatment decisions be individualized for patients with AF and active malignancy, in consideration of the goals of care, the risk of stroke/systemic embolism, the risk of bleeding, and the concomitant antineoplastic therapy(</a:t>
            </a:r>
            <a:r>
              <a:rPr lang="en-CA" sz="1900" dirty="0" err="1">
                <a:latin typeface="Arial Nova Cond" panose="020B0506020202020204" pitchFamily="34" charset="0"/>
              </a:rPr>
              <a:t>ies</a:t>
            </a:r>
            <a:r>
              <a:rPr lang="en-CA" sz="1900" dirty="0">
                <a:latin typeface="Arial Nova Cond" panose="020B0506020202020204" pitchFamily="34" charset="0"/>
              </a:rPr>
              <a:t>)</a:t>
            </a:r>
          </a:p>
          <a:p>
            <a:r>
              <a:rPr lang="en-CA" sz="1900" dirty="0">
                <a:latin typeface="Arial Nova Cond" panose="020B0506020202020204" pitchFamily="34" charset="0"/>
              </a:rPr>
              <a:t> (Weak Recommendation; Low-Quality Evidence).</a:t>
            </a:r>
          </a:p>
        </p:txBody>
      </p:sp>
      <p:sp>
        <p:nvSpPr>
          <p:cNvPr id="16" name="Rectangle 15">
            <a:extLst>
              <a:ext uri="{FF2B5EF4-FFF2-40B4-BE49-F238E27FC236}">
                <a16:creationId xmlns:a16="http://schemas.microsoft.com/office/drawing/2014/main" id="{F38CEDEE-AF23-478E-94C8-BD4A0131C63B}"/>
              </a:ext>
            </a:extLst>
          </p:cNvPr>
          <p:cNvSpPr/>
          <p:nvPr/>
        </p:nvSpPr>
        <p:spPr>
          <a:xfrm>
            <a:off x="3036761" y="2747536"/>
            <a:ext cx="8657234" cy="969496"/>
          </a:xfrm>
          <a:prstGeom prst="rect">
            <a:avLst/>
          </a:prstGeom>
          <a:ln w="19050">
            <a:solidFill>
              <a:schemeClr val="tx1"/>
            </a:solidFill>
          </a:ln>
        </p:spPr>
        <p:txBody>
          <a:bodyPr wrap="square">
            <a:spAutoFit/>
          </a:bodyPr>
          <a:lstStyle/>
          <a:p>
            <a:r>
              <a:rPr lang="en-CA" sz="1900" dirty="0">
                <a:latin typeface="Arial Nova Cond" panose="020B0506020202020204" pitchFamily="34" charset="0"/>
              </a:rPr>
              <a:t>When an OAC is indicated in the presence of active malignancy, we suggest a DOAC in preference to a VKA</a:t>
            </a:r>
          </a:p>
          <a:p>
            <a:r>
              <a:rPr lang="en-CA" sz="1900" dirty="0">
                <a:latin typeface="Arial Nova Cond" panose="020B0506020202020204" pitchFamily="34" charset="0"/>
              </a:rPr>
              <a:t>(Weak Recommendation; Low-Quality Evidence).</a:t>
            </a:r>
          </a:p>
        </p:txBody>
      </p:sp>
    </p:spTree>
    <p:extLst>
      <p:ext uri="{BB962C8B-B14F-4D97-AF65-F5344CB8AC3E}">
        <p14:creationId xmlns:p14="http://schemas.microsoft.com/office/powerpoint/2010/main" val="122695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n open computer sitting on top of a desk&#10;&#10;Description automatically generated">
            <a:extLst>
              <a:ext uri="{FF2B5EF4-FFF2-40B4-BE49-F238E27FC236}">
                <a16:creationId xmlns:a16="http://schemas.microsoft.com/office/drawing/2014/main" id="{59E7B570-9EF9-4FD1-B307-3F357AEC6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680" y="-27384"/>
            <a:ext cx="13628384" cy="6408712"/>
          </a:xfrm>
          <a:prstGeom prst="rect">
            <a:avLst/>
          </a:prstGeom>
        </p:spPr>
      </p:pic>
      <p:sp>
        <p:nvSpPr>
          <p:cNvPr id="5" name="TextBox 4">
            <a:extLst>
              <a:ext uri="{FF2B5EF4-FFF2-40B4-BE49-F238E27FC236}">
                <a16:creationId xmlns:a16="http://schemas.microsoft.com/office/drawing/2014/main" id="{30CB8500-5716-458E-B51D-18B6311C8DED}"/>
              </a:ext>
            </a:extLst>
          </p:cNvPr>
          <p:cNvSpPr txBox="1"/>
          <p:nvPr/>
        </p:nvSpPr>
        <p:spPr>
          <a:xfrm>
            <a:off x="2927648" y="2492896"/>
            <a:ext cx="4975122" cy="769441"/>
          </a:xfrm>
          <a:prstGeom prst="rect">
            <a:avLst/>
          </a:prstGeom>
          <a:noFill/>
        </p:spPr>
        <p:txBody>
          <a:bodyPr wrap="square" rtlCol="0">
            <a:spAutoFit/>
          </a:bodyPr>
          <a:lstStyle/>
          <a:p>
            <a:pPr algn="ctr"/>
            <a:r>
              <a:rPr lang="en-CA" sz="4400" b="1" dirty="0">
                <a:solidFill>
                  <a:srgbClr val="C00000"/>
                </a:solidFill>
                <a:latin typeface="Arial Nova Cond" panose="020B0506020202020204" pitchFamily="34" charset="0"/>
                <a:cs typeface="Leelawadee UI" panose="020B0604020202020204" pitchFamily="34" charset="-34"/>
              </a:rPr>
              <a:t>QUESTIONS?</a:t>
            </a:r>
          </a:p>
        </p:txBody>
      </p:sp>
      <p:pic>
        <p:nvPicPr>
          <p:cNvPr id="9" name="Picture 8" descr="A close up of a logo&#10;&#10;Description automatically generated">
            <a:extLst>
              <a:ext uri="{FF2B5EF4-FFF2-40B4-BE49-F238E27FC236}">
                <a16:creationId xmlns:a16="http://schemas.microsoft.com/office/drawing/2014/main" id="{D59D5EE3-6CE3-4888-9C84-8A056D4B6F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51855" b="-950"/>
          <a:stretch/>
        </p:blipFill>
        <p:spPr>
          <a:xfrm>
            <a:off x="11352584" y="5648375"/>
            <a:ext cx="811512" cy="516929"/>
          </a:xfrm>
          <a:prstGeom prst="rect">
            <a:avLst/>
          </a:prstGeom>
        </p:spPr>
      </p:pic>
    </p:spTree>
    <p:extLst>
      <p:ext uri="{BB962C8B-B14F-4D97-AF65-F5344CB8AC3E}">
        <p14:creationId xmlns:p14="http://schemas.microsoft.com/office/powerpoint/2010/main" val="41930896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DB98-AB60-4AFA-9209-E3FA16172A6C}"/>
              </a:ext>
            </a:extLst>
          </p:cNvPr>
          <p:cNvSpPr>
            <a:spLocks noGrp="1"/>
          </p:cNvSpPr>
          <p:nvPr>
            <p:ph type="title"/>
          </p:nvPr>
        </p:nvSpPr>
        <p:spPr/>
        <p:txBody>
          <a:bodyPr>
            <a:normAutofit/>
          </a:bodyPr>
          <a:lstStyle/>
          <a:p>
            <a:r>
              <a:rPr lang="en-US" dirty="0"/>
              <a:t>SAVE THE DATES! </a:t>
            </a:r>
          </a:p>
        </p:txBody>
      </p:sp>
      <p:sp>
        <p:nvSpPr>
          <p:cNvPr id="4" name="TextBox 3">
            <a:extLst>
              <a:ext uri="{FF2B5EF4-FFF2-40B4-BE49-F238E27FC236}">
                <a16:creationId xmlns:a16="http://schemas.microsoft.com/office/drawing/2014/main" id="{A8A84BCA-AAFB-4678-A260-841EB7AE9F62}"/>
              </a:ext>
            </a:extLst>
          </p:cNvPr>
          <p:cNvSpPr txBox="1"/>
          <p:nvPr/>
        </p:nvSpPr>
        <p:spPr>
          <a:xfrm>
            <a:off x="711831" y="3911073"/>
            <a:ext cx="11069780" cy="742063"/>
          </a:xfrm>
          <a:prstGeom prst="rect">
            <a:avLst/>
          </a:prstGeom>
          <a:noFill/>
        </p:spPr>
        <p:txBody>
          <a:bodyPr wrap="square" rtlCol="0">
            <a:spAutoFit/>
          </a:bodyPr>
          <a:lstStyle/>
          <a:p>
            <a:pPr>
              <a:lnSpc>
                <a:spcPts val="2600"/>
              </a:lnSpc>
              <a:spcAft>
                <a:spcPts val="600"/>
              </a:spcAft>
            </a:pPr>
            <a:r>
              <a:rPr lang="en-US" sz="2000" dirty="0">
                <a:effectLst/>
                <a:latin typeface="Gill Sans" panose="020B0502020104020203" pitchFamily="34" charset="0"/>
                <a:ea typeface="Calibri" panose="020F0502020204030204" pitchFamily="34" charset="0"/>
                <a:cs typeface="Times New Roman" panose="02020603050405020304" pitchFamily="18" charset="0"/>
              </a:rPr>
              <a:t>On </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Thursday, July 8</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2021 </a:t>
            </a:r>
            <a:r>
              <a:rPr lang="en-US" sz="2000" dirty="0">
                <a:effectLst/>
                <a:latin typeface="Gill Sans" panose="020B0502020104020203" pitchFamily="34" charset="0"/>
                <a:ea typeface="Calibri" panose="020F0502020204030204" pitchFamily="34" charset="0"/>
                <a:cs typeface="Times New Roman" panose="02020603050405020304" pitchFamily="18" charset="0"/>
              </a:rPr>
              <a:t>from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8</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PM – 9 PM EDT</a:t>
            </a:r>
            <a:r>
              <a:rPr lang="en-US" sz="2000" dirty="0">
                <a:effectLst/>
                <a:latin typeface="Gill Sans" panose="020B0502020104020203" pitchFamily="34" charset="0"/>
                <a:ea typeface="Calibri" panose="020F0502020204030204" pitchFamily="34" charset="0"/>
                <a:cs typeface="Times New Roman" panose="02020603050405020304" pitchFamily="18" charset="0"/>
              </a:rPr>
              <a:t>, join Drs. Bennett, Andrade, Aguilar, Atzema, Pilote, and </a:t>
            </a:r>
            <a:r>
              <a:rPr lang="en-US" sz="2000" dirty="0">
                <a:latin typeface="Gill Sans" panose="020B0502020104020203" pitchFamily="34" charset="0"/>
                <a:ea typeface="Calibri" panose="020F0502020204030204" pitchFamily="34" charset="0"/>
                <a:cs typeface="Times New Roman" panose="02020603050405020304" pitchFamily="18" charset="0"/>
              </a:rPr>
              <a:t>Verma</a:t>
            </a:r>
            <a:r>
              <a:rPr lang="en-US" sz="2000" dirty="0">
                <a:effectLst/>
                <a:latin typeface="Gill Sans" panose="020B0502020104020203" pitchFamily="34" charset="0"/>
                <a:ea typeface="Calibri" panose="020F0502020204030204" pitchFamily="34" charset="0"/>
                <a:cs typeface="Times New Roman" panose="02020603050405020304" pitchFamily="18" charset="0"/>
              </a:rPr>
              <a:t> for the “AF Guidelines: When it comes to arrhythmia management…” webinar. </a:t>
            </a:r>
            <a:endParaRPr lang="en-US" sz="2000" dirty="0">
              <a:solidFill>
                <a:srgbClr val="37898F"/>
              </a:solidFill>
              <a:latin typeface="GillSans-Light" panose="020B0400000000000000" pitchFamily="34" charset="0"/>
            </a:endParaRPr>
          </a:p>
        </p:txBody>
      </p:sp>
      <p:sp>
        <p:nvSpPr>
          <p:cNvPr id="5" name="TextBox 4">
            <a:extLst>
              <a:ext uri="{FF2B5EF4-FFF2-40B4-BE49-F238E27FC236}">
                <a16:creationId xmlns:a16="http://schemas.microsoft.com/office/drawing/2014/main" id="{6BCA2144-B047-4577-9BE8-6CAA48184DAA}"/>
              </a:ext>
            </a:extLst>
          </p:cNvPr>
          <p:cNvSpPr txBox="1"/>
          <p:nvPr/>
        </p:nvSpPr>
        <p:spPr>
          <a:xfrm>
            <a:off x="711831" y="2261499"/>
            <a:ext cx="11069780" cy="742063"/>
          </a:xfrm>
          <a:prstGeom prst="rect">
            <a:avLst/>
          </a:prstGeom>
          <a:noFill/>
        </p:spPr>
        <p:txBody>
          <a:bodyPr wrap="square" rtlCol="0">
            <a:spAutoFit/>
          </a:bodyPr>
          <a:lstStyle/>
          <a:p>
            <a:pPr>
              <a:lnSpc>
                <a:spcPts val="2600"/>
              </a:lnSpc>
              <a:spcAft>
                <a:spcPts val="600"/>
              </a:spcAft>
            </a:pPr>
            <a:r>
              <a:rPr lang="en-US" sz="2000" dirty="0">
                <a:effectLst/>
                <a:latin typeface="Gill Sans" panose="020B0502020104020203" pitchFamily="34" charset="0"/>
                <a:ea typeface="Calibri" panose="020F0502020204030204" pitchFamily="34" charset="0"/>
                <a:cs typeface="Times New Roman" panose="02020603050405020304" pitchFamily="18" charset="0"/>
              </a:rPr>
              <a:t>On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Wednes</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day,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May 19</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2021 </a:t>
            </a:r>
            <a:r>
              <a:rPr lang="en-US" sz="2000" dirty="0">
                <a:effectLst/>
                <a:latin typeface="Gill Sans" panose="020B0502020104020203" pitchFamily="34" charset="0"/>
                <a:ea typeface="Calibri" panose="020F0502020204030204" pitchFamily="34" charset="0"/>
                <a:cs typeface="Times New Roman" panose="02020603050405020304" pitchFamily="18" charset="0"/>
              </a:rPr>
              <a:t>from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8</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PM – 9 PM EDT</a:t>
            </a:r>
            <a:r>
              <a:rPr lang="en-US" sz="2000" dirty="0">
                <a:effectLst/>
                <a:latin typeface="Gill Sans" panose="020B0502020104020203" pitchFamily="34" charset="0"/>
                <a:ea typeface="Calibri" panose="020F0502020204030204" pitchFamily="34" charset="0"/>
                <a:cs typeface="Times New Roman" panose="02020603050405020304" pitchFamily="18" charset="0"/>
              </a:rPr>
              <a:t>, join Dr. Virani, Dr. </a:t>
            </a:r>
            <a:r>
              <a:rPr lang="en-US" sz="2000" dirty="0">
                <a:latin typeface="Gill Sans" panose="020B0502020104020203" pitchFamily="34" charset="0"/>
                <a:ea typeface="Calibri" panose="020F0502020204030204" pitchFamily="34" charset="0"/>
                <a:cs typeface="Times New Roman" panose="02020603050405020304" pitchFamily="18" charset="0"/>
              </a:rPr>
              <a:t>O’Meara and Dr. Howlett </a:t>
            </a:r>
            <a:r>
              <a:rPr lang="en-US" sz="2000" dirty="0">
                <a:effectLst/>
                <a:latin typeface="Gill Sans" panose="020B0502020104020203" pitchFamily="34" charset="0"/>
                <a:ea typeface="Calibri" panose="020F0502020204030204" pitchFamily="34" charset="0"/>
                <a:cs typeface="Times New Roman" panose="02020603050405020304" pitchFamily="18" charset="0"/>
              </a:rPr>
              <a:t>for the second </a:t>
            </a:r>
            <a:r>
              <a:rPr lang="en-US" sz="2000" dirty="0">
                <a:latin typeface="Gill Sans" panose="020B0502020104020203" pitchFamily="34" charset="0"/>
                <a:ea typeface="Calibri" panose="020F0502020204030204" pitchFamily="34" charset="0"/>
                <a:cs typeface="Times New Roman" panose="02020603050405020304" pitchFamily="18" charset="0"/>
              </a:rPr>
              <a:t>webinar in the HF webinar series highlighting </a:t>
            </a:r>
            <a:r>
              <a:rPr lang="en-US" sz="2000" dirty="0">
                <a:effectLst/>
                <a:latin typeface="Gill Sans" panose="020B0502020104020203" pitchFamily="34" charset="0"/>
                <a:ea typeface="Calibri" panose="020F0502020204030204" pitchFamily="34" charset="0"/>
                <a:cs typeface="Times New Roman" panose="02020603050405020304" pitchFamily="18" charset="0"/>
              </a:rPr>
              <a:t>content from the Heart Failure Guidelines</a:t>
            </a:r>
            <a:endParaRPr lang="en-US" sz="2000" dirty="0">
              <a:solidFill>
                <a:srgbClr val="37898F"/>
              </a:solidFill>
              <a:latin typeface="GillSans-Light" panose="020B0400000000000000" pitchFamily="34" charset="0"/>
            </a:endParaRPr>
          </a:p>
        </p:txBody>
      </p:sp>
      <p:sp>
        <p:nvSpPr>
          <p:cNvPr id="6" name="TextBox 5">
            <a:extLst>
              <a:ext uri="{FF2B5EF4-FFF2-40B4-BE49-F238E27FC236}">
                <a16:creationId xmlns:a16="http://schemas.microsoft.com/office/drawing/2014/main" id="{3347B8EE-0FBF-493A-8EB8-3376D5F4E207}"/>
              </a:ext>
            </a:extLst>
          </p:cNvPr>
          <p:cNvSpPr txBox="1"/>
          <p:nvPr/>
        </p:nvSpPr>
        <p:spPr>
          <a:xfrm>
            <a:off x="695400" y="5805264"/>
            <a:ext cx="6192688" cy="461665"/>
          </a:xfrm>
          <a:prstGeom prst="rect">
            <a:avLst/>
          </a:prstGeom>
          <a:noFill/>
        </p:spPr>
        <p:txBody>
          <a:bodyPr wrap="square" rtlCol="0">
            <a:spAutoFit/>
          </a:bodyPr>
          <a:lstStyle/>
          <a:p>
            <a:r>
              <a:rPr lang="en-US" sz="2400" dirty="0">
                <a:latin typeface="Arial Nova Cond" panose="020B0506020202020204" pitchFamily="34" charset="0"/>
              </a:rPr>
              <a:t>Register at </a:t>
            </a:r>
            <a:r>
              <a:rPr lang="en-US" sz="2400" b="1" dirty="0">
                <a:solidFill>
                  <a:srgbClr val="F33A45"/>
                </a:solidFill>
                <a:latin typeface="Arial Nova Cond" panose="020B0506020202020204" pitchFamily="34" charset="0"/>
              </a:rPr>
              <a:t>CCS.ca/programs-and-events/</a:t>
            </a:r>
          </a:p>
        </p:txBody>
      </p:sp>
      <p:sp>
        <p:nvSpPr>
          <p:cNvPr id="7" name="TextBox 6">
            <a:extLst>
              <a:ext uri="{FF2B5EF4-FFF2-40B4-BE49-F238E27FC236}">
                <a16:creationId xmlns:a16="http://schemas.microsoft.com/office/drawing/2014/main" id="{543C0CB0-A552-4869-A229-8AB7069CA87D}"/>
              </a:ext>
            </a:extLst>
          </p:cNvPr>
          <p:cNvSpPr txBox="1"/>
          <p:nvPr/>
        </p:nvSpPr>
        <p:spPr>
          <a:xfrm>
            <a:off x="695400" y="1146079"/>
            <a:ext cx="9577064" cy="646331"/>
          </a:xfrm>
          <a:prstGeom prst="rect">
            <a:avLst/>
          </a:prstGeom>
          <a:noFill/>
        </p:spPr>
        <p:txBody>
          <a:bodyPr wrap="square" rtlCol="0">
            <a:spAutoFit/>
          </a:bodyPr>
          <a:lstStyle/>
          <a:p>
            <a:r>
              <a:rPr lang="en-US" sz="3600" b="1" dirty="0">
                <a:solidFill>
                  <a:schemeClr val="tx1"/>
                </a:solidFill>
                <a:latin typeface="Arial Nova Cond" panose="020B0506020202020204" pitchFamily="34" charset="0"/>
              </a:rPr>
              <a:t>For our upcoming Guideline Webinars</a:t>
            </a:r>
          </a:p>
        </p:txBody>
      </p:sp>
      <p:sp>
        <p:nvSpPr>
          <p:cNvPr id="8" name="TextBox 7">
            <a:extLst>
              <a:ext uri="{FF2B5EF4-FFF2-40B4-BE49-F238E27FC236}">
                <a16:creationId xmlns:a16="http://schemas.microsoft.com/office/drawing/2014/main" id="{1CDA2BB0-C58B-46D9-9885-7CB8078DFE94}"/>
              </a:ext>
            </a:extLst>
          </p:cNvPr>
          <p:cNvSpPr txBox="1"/>
          <p:nvPr/>
        </p:nvSpPr>
        <p:spPr>
          <a:xfrm>
            <a:off x="695400" y="1844824"/>
            <a:ext cx="11069780" cy="425758"/>
          </a:xfrm>
          <a:prstGeom prst="rect">
            <a:avLst/>
          </a:prstGeom>
          <a:noFill/>
        </p:spPr>
        <p:txBody>
          <a:bodyPr wrap="square" rtlCol="0">
            <a:spAutoFit/>
          </a:bodyPr>
          <a:lstStyle/>
          <a:p>
            <a:pPr>
              <a:lnSpc>
                <a:spcPts val="2600"/>
              </a:lnSpc>
              <a:spcAft>
                <a:spcPts val="600"/>
              </a:spcAft>
            </a:pPr>
            <a:r>
              <a:rPr lang="en-US" sz="2400" b="1" dirty="0">
                <a:effectLst/>
                <a:latin typeface="Gill Sans" panose="020B0502020104020203" pitchFamily="34" charset="0"/>
                <a:ea typeface="Calibri" panose="020F0502020204030204" pitchFamily="34" charset="0"/>
                <a:cs typeface="Times New Roman" panose="02020603050405020304" pitchFamily="18" charset="0"/>
              </a:rPr>
              <a:t>Heart Failure: </a:t>
            </a:r>
            <a:r>
              <a:rPr lang="en-US" sz="2400" b="1" dirty="0">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Webinar 2: Screening + Diagnosis in </a:t>
            </a:r>
            <a:r>
              <a:rPr lang="en-US" sz="2400" b="1" dirty="0" err="1">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HFrEF</a:t>
            </a:r>
            <a:r>
              <a:rPr lang="en-US" sz="2400" b="1" dirty="0">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 and </a:t>
            </a:r>
            <a:r>
              <a:rPr lang="en-US" sz="2400" b="1" dirty="0" err="1">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HFpEF</a:t>
            </a:r>
            <a:endParaRPr lang="en-US" sz="2400" b="1" dirty="0">
              <a:solidFill>
                <a:srgbClr val="6FAAAF"/>
              </a:solidFill>
              <a:latin typeface="GillSans-Light" panose="020B0400000000000000" pitchFamily="34" charset="0"/>
            </a:endParaRPr>
          </a:p>
        </p:txBody>
      </p:sp>
      <p:sp>
        <p:nvSpPr>
          <p:cNvPr id="9" name="TextBox 8">
            <a:extLst>
              <a:ext uri="{FF2B5EF4-FFF2-40B4-BE49-F238E27FC236}">
                <a16:creationId xmlns:a16="http://schemas.microsoft.com/office/drawing/2014/main" id="{F3786251-983D-4095-B68A-E4B6AE2A5BC2}"/>
              </a:ext>
            </a:extLst>
          </p:cNvPr>
          <p:cNvSpPr txBox="1"/>
          <p:nvPr/>
        </p:nvSpPr>
        <p:spPr>
          <a:xfrm>
            <a:off x="695400" y="3186360"/>
            <a:ext cx="11069780" cy="836126"/>
          </a:xfrm>
          <a:prstGeom prst="rect">
            <a:avLst/>
          </a:prstGeom>
          <a:noFill/>
        </p:spPr>
        <p:txBody>
          <a:bodyPr wrap="square" rtlCol="0">
            <a:spAutoFit/>
          </a:bodyPr>
          <a:lstStyle/>
          <a:p>
            <a:pPr>
              <a:lnSpc>
                <a:spcPts val="2600"/>
              </a:lnSpc>
              <a:spcAft>
                <a:spcPts val="600"/>
              </a:spcAft>
            </a:pPr>
            <a:r>
              <a:rPr lang="en-US" sz="2400" b="1" dirty="0">
                <a:effectLst/>
                <a:latin typeface="Gill Sans" panose="020B0502020104020203" pitchFamily="34" charset="0"/>
                <a:ea typeface="Calibri" panose="020F0502020204030204" pitchFamily="34" charset="0"/>
                <a:cs typeface="Times New Roman" panose="02020603050405020304" pitchFamily="18" charset="0"/>
              </a:rPr>
              <a:t>Atrial Fibrillation: </a:t>
            </a:r>
          </a:p>
          <a:p>
            <a:pPr>
              <a:lnSpc>
                <a:spcPts val="2600"/>
              </a:lnSpc>
              <a:spcAft>
                <a:spcPts val="600"/>
              </a:spcAft>
            </a:pPr>
            <a:r>
              <a:rPr lang="en-US" sz="2400" b="1" dirty="0">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Webinar 2: When it comes to arrhythmia management…</a:t>
            </a:r>
            <a:endParaRPr lang="en-US" sz="2400" b="1" dirty="0">
              <a:solidFill>
                <a:srgbClr val="6FAAAF"/>
              </a:solidFill>
              <a:latin typeface="GillSans-Light" panose="020B0400000000000000" pitchFamily="34" charset="0"/>
            </a:endParaRPr>
          </a:p>
        </p:txBody>
      </p:sp>
      <p:sp>
        <p:nvSpPr>
          <p:cNvPr id="10" name="Content Placeholder 4">
            <a:extLst>
              <a:ext uri="{FF2B5EF4-FFF2-40B4-BE49-F238E27FC236}">
                <a16:creationId xmlns:a16="http://schemas.microsoft.com/office/drawing/2014/main" id="{50718469-DBF4-419A-9510-C1FC1399CEE7}"/>
              </a:ext>
            </a:extLst>
          </p:cNvPr>
          <p:cNvSpPr txBox="1">
            <a:spLocks/>
          </p:cNvSpPr>
          <p:nvPr/>
        </p:nvSpPr>
        <p:spPr>
          <a:xfrm>
            <a:off x="711831" y="5019080"/>
            <a:ext cx="10801350" cy="707886"/>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latin typeface="Gill Sans" panose="020B0502020104020203" pitchFamily="34" charset="0"/>
                <a:ea typeface="Calibri" panose="020F0502020204030204" pitchFamily="34" charset="0"/>
                <a:cs typeface="Times New Roman" panose="02020603050405020304" pitchFamily="18" charset="0"/>
              </a:rPr>
              <a:t>On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Thursday, September 23, 2021 </a:t>
            </a:r>
            <a:r>
              <a:rPr lang="en-US" sz="2000" dirty="0">
                <a:latin typeface="Gill Sans" panose="020B0502020104020203" pitchFamily="34" charset="0"/>
                <a:ea typeface="Calibri" panose="020F0502020204030204" pitchFamily="34" charset="0"/>
                <a:cs typeface="Times New Roman" panose="02020603050405020304" pitchFamily="18" charset="0"/>
              </a:rPr>
              <a:t>from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8 PM – 9 PM </a:t>
            </a:r>
            <a:r>
              <a:rPr lang="en-US" sz="2000" dirty="0">
                <a:latin typeface="Gill Sans" panose="020B0502020104020203" pitchFamily="34" charset="0"/>
                <a:ea typeface="Calibri" panose="020F0502020204030204" pitchFamily="34" charset="0"/>
                <a:cs typeface="Times New Roman" panose="02020603050405020304" pitchFamily="18" charset="0"/>
              </a:rPr>
              <a:t>ET, join Drs. Andrade, Macle, Dorian, Healey, Parkash and Sandhu for the “AF Guidelines: Focus on screening and prevention” webinar. </a:t>
            </a:r>
          </a:p>
        </p:txBody>
      </p:sp>
      <p:sp>
        <p:nvSpPr>
          <p:cNvPr id="11" name="TextBox 10">
            <a:extLst>
              <a:ext uri="{FF2B5EF4-FFF2-40B4-BE49-F238E27FC236}">
                <a16:creationId xmlns:a16="http://schemas.microsoft.com/office/drawing/2014/main" id="{3D9C4498-F80C-4B1E-ABAF-2172101FED5E}"/>
              </a:ext>
            </a:extLst>
          </p:cNvPr>
          <p:cNvSpPr txBox="1"/>
          <p:nvPr/>
        </p:nvSpPr>
        <p:spPr>
          <a:xfrm>
            <a:off x="695400" y="4725144"/>
            <a:ext cx="11069780" cy="425758"/>
          </a:xfrm>
          <a:prstGeom prst="rect">
            <a:avLst/>
          </a:prstGeom>
          <a:noFill/>
        </p:spPr>
        <p:txBody>
          <a:bodyPr wrap="square" rtlCol="0">
            <a:spAutoFit/>
          </a:bodyPr>
          <a:lstStyle/>
          <a:p>
            <a:pPr>
              <a:lnSpc>
                <a:spcPts val="2600"/>
              </a:lnSpc>
              <a:spcAft>
                <a:spcPts val="600"/>
              </a:spcAft>
            </a:pPr>
            <a:r>
              <a:rPr lang="en-US" sz="2400" b="1" dirty="0">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Webinar 3: Focus on screening and prevention</a:t>
            </a:r>
            <a:endParaRPr lang="en-US" sz="2400" b="1" dirty="0">
              <a:solidFill>
                <a:srgbClr val="6FAAAF"/>
              </a:solidFill>
              <a:latin typeface="GillSans-Light" panose="020B0400000000000000" pitchFamily="34" charset="0"/>
            </a:endParaRPr>
          </a:p>
        </p:txBody>
      </p:sp>
    </p:spTree>
    <p:extLst>
      <p:ext uri="{BB962C8B-B14F-4D97-AF65-F5344CB8AC3E}">
        <p14:creationId xmlns:p14="http://schemas.microsoft.com/office/powerpoint/2010/main" val="37653837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D673-7111-485D-93FF-F92577DBA6C5}"/>
              </a:ext>
            </a:extLst>
          </p:cNvPr>
          <p:cNvSpPr>
            <a:spLocks noGrp="1"/>
          </p:cNvSpPr>
          <p:nvPr>
            <p:ph type="title"/>
          </p:nvPr>
        </p:nvSpPr>
        <p:spPr/>
        <p:txBody>
          <a:bodyPr>
            <a:normAutofit/>
          </a:bodyPr>
          <a:lstStyle/>
          <a:p>
            <a:r>
              <a:rPr lang="en-US" dirty="0"/>
              <a:t>Visit </a:t>
            </a:r>
            <a:r>
              <a:rPr lang="en-US" dirty="0">
                <a:solidFill>
                  <a:srgbClr val="FF0000"/>
                </a:solidFill>
              </a:rPr>
              <a:t>CCS.ca </a:t>
            </a:r>
            <a:r>
              <a:rPr lang="en-US" dirty="0"/>
              <a:t>for more Guidelines and Resources </a:t>
            </a:r>
          </a:p>
        </p:txBody>
      </p:sp>
      <p:sp>
        <p:nvSpPr>
          <p:cNvPr id="3" name="Content Placeholder 2">
            <a:extLst>
              <a:ext uri="{FF2B5EF4-FFF2-40B4-BE49-F238E27FC236}">
                <a16:creationId xmlns:a16="http://schemas.microsoft.com/office/drawing/2014/main" id="{FD8620D5-98DD-4F58-AA9D-F500AC70AB39}"/>
              </a:ext>
            </a:extLst>
          </p:cNvPr>
          <p:cNvSpPr>
            <a:spLocks noGrp="1"/>
          </p:cNvSpPr>
          <p:nvPr>
            <p:ph idx="1"/>
          </p:nvPr>
        </p:nvSpPr>
        <p:spPr>
          <a:xfrm>
            <a:off x="695400" y="1628800"/>
            <a:ext cx="10801200" cy="4464496"/>
          </a:xfrm>
        </p:spPr>
        <p:txBody>
          <a:bodyPr>
            <a:normAutofit/>
          </a:bodyPr>
          <a:lstStyle/>
          <a:p>
            <a:pPr marL="0" indent="0">
              <a:lnSpc>
                <a:spcPct val="100000"/>
              </a:lnSpc>
              <a:buNone/>
            </a:pPr>
            <a:r>
              <a:rPr lang="en-US" sz="2400" dirty="0"/>
              <a:t>Guideline Library:</a:t>
            </a:r>
          </a:p>
          <a:p>
            <a:pPr>
              <a:lnSpc>
                <a:spcPct val="100000"/>
              </a:lnSpc>
            </a:pPr>
            <a:r>
              <a:rPr lang="en-US" sz="2400" dirty="0">
                <a:hlinkClick r:id="rId3"/>
              </a:rPr>
              <a:t>https://ccs.ca/guidelines-and-position-statement-library/</a:t>
            </a:r>
            <a:r>
              <a:rPr lang="en-US" sz="2400" dirty="0"/>
              <a:t> </a:t>
            </a:r>
          </a:p>
          <a:p>
            <a:pPr>
              <a:lnSpc>
                <a:spcPct val="100000"/>
              </a:lnSpc>
            </a:pPr>
            <a:endParaRPr lang="en-US" sz="2400" dirty="0"/>
          </a:p>
          <a:p>
            <a:pPr marL="0" indent="0">
              <a:lnSpc>
                <a:spcPct val="100000"/>
              </a:lnSpc>
              <a:buNone/>
            </a:pPr>
            <a:r>
              <a:rPr lang="en-US" sz="2400" dirty="0"/>
              <a:t>Guideline Resources:</a:t>
            </a:r>
          </a:p>
          <a:p>
            <a:pPr>
              <a:lnSpc>
                <a:spcPct val="100000"/>
              </a:lnSpc>
            </a:pPr>
            <a:r>
              <a:rPr lang="en-US" sz="2400" dirty="0">
                <a:hlinkClick r:id="rId4"/>
              </a:rPr>
              <a:t>https://ccs.ca/guideline-resources/</a:t>
            </a:r>
            <a:r>
              <a:rPr lang="en-US" sz="2400" dirty="0"/>
              <a:t> </a:t>
            </a:r>
          </a:p>
        </p:txBody>
      </p:sp>
    </p:spTree>
    <p:extLst>
      <p:ext uri="{BB962C8B-B14F-4D97-AF65-F5344CB8AC3E}">
        <p14:creationId xmlns:p14="http://schemas.microsoft.com/office/powerpoint/2010/main" val="45941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BAC61-356B-4636-8D4D-8C8F7DA5ADE9}"/>
              </a:ext>
            </a:extLst>
          </p:cNvPr>
          <p:cNvSpPr>
            <a:spLocks noGrp="1"/>
          </p:cNvSpPr>
          <p:nvPr>
            <p:ph type="title"/>
          </p:nvPr>
        </p:nvSpPr>
        <p:spPr/>
        <p:txBody>
          <a:bodyPr>
            <a:normAutofit fontScale="90000"/>
          </a:bodyPr>
          <a:lstStyle/>
          <a:p>
            <a:r>
              <a:rPr lang="en-US" dirty="0"/>
              <a:t>INTRODUCING THE CCS/CHRS </a:t>
            </a:r>
            <a:r>
              <a:rPr lang="en-US" dirty="0">
                <a:solidFill>
                  <a:srgbClr val="F33A45"/>
                </a:solidFill>
              </a:rPr>
              <a:t>AF WEBINAR SERIES</a:t>
            </a:r>
            <a:endParaRPr lang="en-US" dirty="0"/>
          </a:p>
        </p:txBody>
      </p:sp>
      <p:sp>
        <p:nvSpPr>
          <p:cNvPr id="4" name="TextBox 3">
            <a:extLst>
              <a:ext uri="{FF2B5EF4-FFF2-40B4-BE49-F238E27FC236}">
                <a16:creationId xmlns:a16="http://schemas.microsoft.com/office/drawing/2014/main" id="{E8AEC617-089C-45DD-8005-128A58E44728}"/>
              </a:ext>
            </a:extLst>
          </p:cNvPr>
          <p:cNvSpPr txBox="1"/>
          <p:nvPr/>
        </p:nvSpPr>
        <p:spPr>
          <a:xfrm>
            <a:off x="695400" y="1412776"/>
            <a:ext cx="11069780" cy="425758"/>
          </a:xfrm>
          <a:prstGeom prst="rect">
            <a:avLst/>
          </a:prstGeom>
          <a:noFill/>
        </p:spPr>
        <p:txBody>
          <a:bodyPr wrap="square" rtlCol="0">
            <a:spAutoFit/>
          </a:bodyPr>
          <a:lstStyle/>
          <a:p>
            <a:pPr>
              <a:lnSpc>
                <a:spcPts val="2600"/>
              </a:lnSpc>
              <a:spcAft>
                <a:spcPts val="600"/>
              </a:spcAft>
            </a:pPr>
            <a:r>
              <a:rPr lang="en-US" sz="2400" b="1" dirty="0">
                <a:solidFill>
                  <a:schemeClr val="tx1"/>
                </a:solidFill>
                <a:effectLst/>
                <a:latin typeface="Gill Sans" panose="020B0502020104020203" pitchFamily="34" charset="0"/>
                <a:ea typeface="Calibri" panose="020F0502020204030204" pitchFamily="34" charset="0"/>
                <a:cs typeface="Times New Roman" panose="02020603050405020304" pitchFamily="18" charset="0"/>
              </a:rPr>
              <a:t>Webinar 1: </a:t>
            </a:r>
            <a:r>
              <a:rPr lang="en-US" sz="2400" b="1" dirty="0">
                <a:solidFill>
                  <a:srgbClr val="6FAAAF"/>
                </a:solidFill>
                <a:latin typeface="Gill Sans" panose="020B0502020104020203" pitchFamily="34" charset="0"/>
                <a:ea typeface="Calibri" panose="020F0502020204030204" pitchFamily="34" charset="0"/>
                <a:cs typeface="Times New Roman" panose="02020603050405020304" pitchFamily="18" charset="0"/>
              </a:rPr>
              <a:t>All about stroke prevention!</a:t>
            </a:r>
            <a:endParaRPr lang="en-US" sz="2400" b="1" dirty="0">
              <a:solidFill>
                <a:srgbClr val="6FAAAF"/>
              </a:solidFill>
              <a:latin typeface="GillSans-Light" panose="020B0400000000000000" pitchFamily="34" charset="0"/>
            </a:endParaRPr>
          </a:p>
        </p:txBody>
      </p:sp>
      <p:sp>
        <p:nvSpPr>
          <p:cNvPr id="5" name="Content Placeholder 4">
            <a:extLst>
              <a:ext uri="{FF2B5EF4-FFF2-40B4-BE49-F238E27FC236}">
                <a16:creationId xmlns:a16="http://schemas.microsoft.com/office/drawing/2014/main" id="{764A4781-6B1E-40B2-BA30-8E2284965D20}"/>
              </a:ext>
            </a:extLst>
          </p:cNvPr>
          <p:cNvSpPr txBox="1">
            <a:spLocks noGrp="1"/>
          </p:cNvSpPr>
          <p:nvPr>
            <p:ph idx="1"/>
          </p:nvPr>
        </p:nvSpPr>
        <p:spPr>
          <a:xfrm>
            <a:off x="727374" y="1838534"/>
            <a:ext cx="10801350" cy="1015663"/>
          </a:xfrm>
          <a:prstGeom prst="rect">
            <a:avLst/>
          </a:prstGeom>
          <a:noFill/>
        </p:spPr>
        <p:txBody>
          <a:bodyPr wrap="square" rtlCol="0">
            <a:spAutoFit/>
          </a:bodyPr>
          <a:lstStyle/>
          <a:p>
            <a:pPr>
              <a:lnSpc>
                <a:spcPct val="100000"/>
              </a:lnSpc>
              <a:spcBef>
                <a:spcPts val="0"/>
              </a:spcBef>
            </a:pPr>
            <a:r>
              <a:rPr lang="en-US" sz="2000" dirty="0">
                <a:latin typeface="Gill Sans" panose="020B0502020104020203" pitchFamily="34" charset="0"/>
                <a:ea typeface="Calibri" panose="020F0502020204030204" pitchFamily="34" charset="0"/>
                <a:cs typeface="Times New Roman" panose="02020603050405020304" pitchFamily="18" charset="0"/>
              </a:rPr>
              <a:t>Wednes</a:t>
            </a:r>
            <a:r>
              <a:rPr lang="en-US" sz="2000" dirty="0">
                <a:effectLst/>
                <a:latin typeface="Gill Sans" panose="020B0502020104020203" pitchFamily="34" charset="0"/>
                <a:ea typeface="Calibri" panose="020F0502020204030204" pitchFamily="34" charset="0"/>
                <a:cs typeface="Times New Roman" panose="02020603050405020304" pitchFamily="18" charset="0"/>
              </a:rPr>
              <a:t>day, </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April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22,</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2021 </a:t>
            </a:r>
            <a:r>
              <a:rPr lang="en-US" sz="2000" dirty="0">
                <a:effectLst/>
                <a:latin typeface="Gill Sans" panose="020B0502020104020203" pitchFamily="34" charset="0"/>
                <a:ea typeface="Calibri" panose="020F0502020204030204" pitchFamily="34" charset="0"/>
                <a:cs typeface="Times New Roman" panose="02020603050405020304" pitchFamily="18" charset="0"/>
              </a:rPr>
              <a:t>from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8</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PM – 9 PM </a:t>
            </a:r>
            <a:r>
              <a:rPr lang="en-US" sz="2000" dirty="0">
                <a:effectLst/>
                <a:latin typeface="Gill Sans" panose="020B0502020104020203" pitchFamily="34" charset="0"/>
                <a:ea typeface="Calibri" panose="020F0502020204030204" pitchFamily="34" charset="0"/>
                <a:cs typeface="Times New Roman" panose="02020603050405020304" pitchFamily="18" charset="0"/>
              </a:rPr>
              <a:t>ET</a:t>
            </a:r>
            <a:endParaRPr lang="en-US" sz="2000" dirty="0">
              <a:latin typeface="Gill Sans" panose="020B0502020104020203"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2000" b="1" dirty="0">
                <a:effectLst/>
                <a:latin typeface="Gill Sans" panose="020B0502020104020203" pitchFamily="34" charset="0"/>
                <a:ea typeface="Calibri" panose="020F0502020204030204" pitchFamily="34" charset="0"/>
                <a:cs typeface="Times New Roman" panose="02020603050405020304" pitchFamily="18" charset="0"/>
              </a:rPr>
              <a:t>Moderators: </a:t>
            </a:r>
            <a:r>
              <a:rPr lang="en-US" sz="2000" dirty="0">
                <a:effectLst/>
                <a:latin typeface="Gill Sans" panose="020B0502020104020203" pitchFamily="34" charset="0"/>
                <a:ea typeface="Calibri" panose="020F0502020204030204" pitchFamily="34" charset="0"/>
                <a:cs typeface="Times New Roman" panose="02020603050405020304" pitchFamily="18" charset="0"/>
              </a:rPr>
              <a:t>Laurence Sterns, Laurent Macle</a:t>
            </a:r>
          </a:p>
          <a:p>
            <a:pPr>
              <a:lnSpc>
                <a:spcPct val="100000"/>
              </a:lnSpc>
              <a:spcBef>
                <a:spcPts val="0"/>
              </a:spcBef>
            </a:pPr>
            <a:r>
              <a:rPr lang="en-US" sz="2000" b="1" dirty="0">
                <a:effectLst/>
                <a:latin typeface="Gill Sans" panose="020B0502020104020203" pitchFamily="34" charset="0"/>
                <a:ea typeface="Calibri" panose="020F0502020204030204" pitchFamily="34" charset="0"/>
                <a:cs typeface="Times New Roman" panose="02020603050405020304" pitchFamily="18" charset="0"/>
              </a:rPr>
              <a:t>Faculty: </a:t>
            </a:r>
            <a:r>
              <a:rPr lang="en-US" sz="2000" dirty="0">
                <a:effectLst/>
                <a:latin typeface="Gill Sans" panose="020B0502020104020203" pitchFamily="34" charset="0"/>
                <a:ea typeface="Calibri" panose="020F0502020204030204" pitchFamily="34" charset="0"/>
                <a:cs typeface="Times New Roman" panose="02020603050405020304" pitchFamily="18" charset="0"/>
              </a:rPr>
              <a:t>Jason Andrade, Alan Bell, Kori Leblanc, L. Brent Mitchell, Teresa Tsang</a:t>
            </a:r>
            <a:endParaRPr lang="en-US" sz="2000" dirty="0">
              <a:latin typeface="GillSans-Light" panose="020B0400000000000000" pitchFamily="34" charset="0"/>
            </a:endParaRPr>
          </a:p>
        </p:txBody>
      </p:sp>
      <p:sp>
        <p:nvSpPr>
          <p:cNvPr id="6" name="TextBox 5">
            <a:extLst>
              <a:ext uri="{FF2B5EF4-FFF2-40B4-BE49-F238E27FC236}">
                <a16:creationId xmlns:a16="http://schemas.microsoft.com/office/drawing/2014/main" id="{ADF9A635-0E5B-4338-AA9C-5220F3B4BECF}"/>
              </a:ext>
            </a:extLst>
          </p:cNvPr>
          <p:cNvSpPr txBox="1"/>
          <p:nvPr/>
        </p:nvSpPr>
        <p:spPr>
          <a:xfrm>
            <a:off x="695400" y="4437112"/>
            <a:ext cx="11069780" cy="425758"/>
          </a:xfrm>
          <a:prstGeom prst="rect">
            <a:avLst/>
          </a:prstGeom>
          <a:noFill/>
        </p:spPr>
        <p:txBody>
          <a:bodyPr wrap="square" rtlCol="0">
            <a:spAutoFit/>
          </a:bodyPr>
          <a:lstStyle/>
          <a:p>
            <a:pPr>
              <a:lnSpc>
                <a:spcPts val="2600"/>
              </a:lnSpc>
              <a:spcAft>
                <a:spcPts val="600"/>
              </a:spcAft>
            </a:pPr>
            <a:r>
              <a:rPr lang="en-US" sz="2400" b="1" dirty="0">
                <a:solidFill>
                  <a:schemeClr val="tx1"/>
                </a:solidFill>
                <a:effectLst/>
                <a:latin typeface="Gill Sans" panose="020B0502020104020203" pitchFamily="34" charset="0"/>
                <a:ea typeface="Calibri" panose="020F0502020204030204" pitchFamily="34" charset="0"/>
                <a:cs typeface="Times New Roman" panose="02020603050405020304" pitchFamily="18" charset="0"/>
              </a:rPr>
              <a:t>Webinar 3: </a:t>
            </a:r>
            <a:r>
              <a:rPr lang="en-US" sz="2400" b="1" dirty="0">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Focus on </a:t>
            </a:r>
            <a:r>
              <a:rPr lang="en-US" sz="2400" b="1" dirty="0">
                <a:solidFill>
                  <a:srgbClr val="6FAAAF"/>
                </a:solidFill>
                <a:latin typeface="Gill Sans" panose="020B0502020104020203" pitchFamily="34" charset="0"/>
                <a:ea typeface="Calibri" panose="020F0502020204030204" pitchFamily="34" charset="0"/>
                <a:cs typeface="Times New Roman" panose="02020603050405020304" pitchFamily="18" charset="0"/>
              </a:rPr>
              <a:t>screening and prevention</a:t>
            </a:r>
            <a:endParaRPr lang="en-US" sz="2400" b="1" dirty="0">
              <a:solidFill>
                <a:srgbClr val="6FAAAF"/>
              </a:solidFill>
              <a:latin typeface="GillSans-Light" panose="020B0400000000000000" pitchFamily="34" charset="0"/>
            </a:endParaRPr>
          </a:p>
        </p:txBody>
      </p:sp>
      <p:sp>
        <p:nvSpPr>
          <p:cNvPr id="7" name="TextBox 6">
            <a:extLst>
              <a:ext uri="{FF2B5EF4-FFF2-40B4-BE49-F238E27FC236}">
                <a16:creationId xmlns:a16="http://schemas.microsoft.com/office/drawing/2014/main" id="{5D01DFC6-CB59-4B83-8647-D45AA3B488DB}"/>
              </a:ext>
            </a:extLst>
          </p:cNvPr>
          <p:cNvSpPr txBox="1"/>
          <p:nvPr/>
        </p:nvSpPr>
        <p:spPr>
          <a:xfrm>
            <a:off x="695400" y="2917393"/>
            <a:ext cx="11069780" cy="425758"/>
          </a:xfrm>
          <a:prstGeom prst="rect">
            <a:avLst/>
          </a:prstGeom>
          <a:noFill/>
        </p:spPr>
        <p:txBody>
          <a:bodyPr wrap="square" rtlCol="0">
            <a:spAutoFit/>
          </a:bodyPr>
          <a:lstStyle/>
          <a:p>
            <a:pPr>
              <a:lnSpc>
                <a:spcPts val="2600"/>
              </a:lnSpc>
              <a:spcAft>
                <a:spcPts val="600"/>
              </a:spcAft>
            </a:pPr>
            <a:r>
              <a:rPr lang="en-US" sz="2400" b="1" dirty="0">
                <a:solidFill>
                  <a:schemeClr val="tx1"/>
                </a:solidFill>
                <a:effectLst/>
                <a:latin typeface="Gill Sans" panose="020B0502020104020203" pitchFamily="34" charset="0"/>
                <a:ea typeface="Calibri" panose="020F0502020204030204" pitchFamily="34" charset="0"/>
                <a:cs typeface="Times New Roman" panose="02020603050405020304" pitchFamily="18" charset="0"/>
              </a:rPr>
              <a:t>Webinar 2: </a:t>
            </a:r>
            <a:r>
              <a:rPr lang="en-US" sz="2400" b="1" dirty="0">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When it comes to arrhythmia management…</a:t>
            </a:r>
            <a:endParaRPr lang="en-US" sz="2400" b="1" dirty="0">
              <a:solidFill>
                <a:srgbClr val="6FAAAF"/>
              </a:solidFill>
              <a:latin typeface="GillSans-Light" panose="020B0400000000000000" pitchFamily="34" charset="0"/>
            </a:endParaRPr>
          </a:p>
        </p:txBody>
      </p:sp>
      <p:sp>
        <p:nvSpPr>
          <p:cNvPr id="8" name="Content Placeholder 4">
            <a:extLst>
              <a:ext uri="{FF2B5EF4-FFF2-40B4-BE49-F238E27FC236}">
                <a16:creationId xmlns:a16="http://schemas.microsoft.com/office/drawing/2014/main" id="{A4C69E06-650C-4B85-9121-37E6FD0E25CA}"/>
              </a:ext>
            </a:extLst>
          </p:cNvPr>
          <p:cNvSpPr txBox="1">
            <a:spLocks/>
          </p:cNvSpPr>
          <p:nvPr/>
        </p:nvSpPr>
        <p:spPr>
          <a:xfrm>
            <a:off x="727374" y="3343151"/>
            <a:ext cx="10801350" cy="101566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dirty="0">
                <a:latin typeface="Gill Sans" panose="020B0502020104020203" pitchFamily="34" charset="0"/>
                <a:ea typeface="Calibri" panose="020F0502020204030204" pitchFamily="34" charset="0"/>
                <a:cs typeface="Times New Roman" panose="02020603050405020304" pitchFamily="18" charset="0"/>
              </a:rPr>
              <a:t>Thursday,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July 8, 2021 </a:t>
            </a:r>
            <a:r>
              <a:rPr lang="en-US" sz="2000" dirty="0">
                <a:latin typeface="Gill Sans" panose="020B0502020104020203" pitchFamily="34" charset="0"/>
                <a:ea typeface="Calibri" panose="020F0502020204030204" pitchFamily="34" charset="0"/>
                <a:cs typeface="Times New Roman" panose="02020603050405020304" pitchFamily="18" charset="0"/>
              </a:rPr>
              <a:t>from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8 PM – 9 PM </a:t>
            </a:r>
            <a:r>
              <a:rPr lang="en-US" sz="2000" dirty="0">
                <a:latin typeface="Gill Sans" panose="020B0502020104020203" pitchFamily="34" charset="0"/>
                <a:ea typeface="Calibri" panose="020F0502020204030204" pitchFamily="34" charset="0"/>
                <a:cs typeface="Times New Roman" panose="02020603050405020304" pitchFamily="18" charset="0"/>
              </a:rPr>
              <a:t>ET</a:t>
            </a:r>
          </a:p>
          <a:p>
            <a:pPr>
              <a:lnSpc>
                <a:spcPct val="100000"/>
              </a:lnSpc>
              <a:spcBef>
                <a:spcPts val="0"/>
              </a:spcBef>
            </a:pPr>
            <a:r>
              <a:rPr lang="en-US" sz="2000" b="1" dirty="0">
                <a:latin typeface="Gill Sans" panose="020B0502020104020203" pitchFamily="34" charset="0"/>
                <a:ea typeface="Calibri" panose="020F0502020204030204" pitchFamily="34" charset="0"/>
                <a:cs typeface="Times New Roman" panose="02020603050405020304" pitchFamily="18" charset="0"/>
              </a:rPr>
              <a:t>Moderators: </a:t>
            </a:r>
            <a:r>
              <a:rPr lang="en-US" sz="2000" dirty="0">
                <a:latin typeface="Gill Sans" panose="020B0502020104020203" pitchFamily="34" charset="0"/>
                <a:ea typeface="Calibri" panose="020F0502020204030204" pitchFamily="34" charset="0"/>
                <a:cs typeface="Times New Roman" panose="02020603050405020304" pitchFamily="18" charset="0"/>
              </a:rPr>
              <a:t>Matthew Bennett, Jason Andrade</a:t>
            </a:r>
          </a:p>
          <a:p>
            <a:pPr>
              <a:lnSpc>
                <a:spcPct val="100000"/>
              </a:lnSpc>
              <a:spcBef>
                <a:spcPts val="0"/>
              </a:spcBef>
            </a:pPr>
            <a:r>
              <a:rPr lang="en-US" sz="2000" b="1" dirty="0">
                <a:latin typeface="Gill Sans" panose="020B0502020104020203" pitchFamily="34" charset="0"/>
                <a:ea typeface="Calibri" panose="020F0502020204030204" pitchFamily="34" charset="0"/>
                <a:cs typeface="Times New Roman" panose="02020603050405020304" pitchFamily="18" charset="0"/>
              </a:rPr>
              <a:t>Faculty: </a:t>
            </a:r>
            <a:r>
              <a:rPr lang="en-US" sz="2000" dirty="0">
                <a:latin typeface="Gill Sans" panose="020B0502020104020203" pitchFamily="34" charset="0"/>
                <a:ea typeface="Calibri" panose="020F0502020204030204" pitchFamily="34" charset="0"/>
                <a:cs typeface="Times New Roman" panose="02020603050405020304" pitchFamily="18" charset="0"/>
              </a:rPr>
              <a:t>Martin Aguilar, Clare Atzema, Louise Pilote, Atul Verma</a:t>
            </a:r>
            <a:endParaRPr lang="en-US" sz="2000" dirty="0">
              <a:latin typeface="GillSans-Light" panose="020B0400000000000000" pitchFamily="34" charset="0"/>
            </a:endParaRPr>
          </a:p>
        </p:txBody>
      </p:sp>
      <p:sp>
        <p:nvSpPr>
          <p:cNvPr id="9" name="Content Placeholder 4">
            <a:extLst>
              <a:ext uri="{FF2B5EF4-FFF2-40B4-BE49-F238E27FC236}">
                <a16:creationId xmlns:a16="http://schemas.microsoft.com/office/drawing/2014/main" id="{9FB59A51-82D1-4285-AAFD-4F2743B0760D}"/>
              </a:ext>
            </a:extLst>
          </p:cNvPr>
          <p:cNvSpPr txBox="1">
            <a:spLocks/>
          </p:cNvSpPr>
          <p:nvPr/>
        </p:nvSpPr>
        <p:spPr>
          <a:xfrm>
            <a:off x="726854" y="4862870"/>
            <a:ext cx="10801350" cy="101566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dirty="0">
                <a:latin typeface="Gill Sans" panose="020B0502020104020203" pitchFamily="34" charset="0"/>
                <a:ea typeface="Calibri" panose="020F0502020204030204" pitchFamily="34" charset="0"/>
                <a:cs typeface="Times New Roman" panose="02020603050405020304" pitchFamily="18" charset="0"/>
              </a:rPr>
              <a:t>Thursday,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September 23, 2021 </a:t>
            </a:r>
            <a:r>
              <a:rPr lang="en-US" sz="2000" dirty="0">
                <a:latin typeface="Gill Sans" panose="020B0502020104020203" pitchFamily="34" charset="0"/>
                <a:ea typeface="Calibri" panose="020F0502020204030204" pitchFamily="34" charset="0"/>
                <a:cs typeface="Times New Roman" panose="02020603050405020304" pitchFamily="18" charset="0"/>
              </a:rPr>
              <a:t>from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8 PM – 9 PM </a:t>
            </a:r>
            <a:r>
              <a:rPr lang="en-US" sz="2000" dirty="0">
                <a:latin typeface="Gill Sans" panose="020B0502020104020203" pitchFamily="34" charset="0"/>
                <a:ea typeface="Calibri" panose="020F0502020204030204" pitchFamily="34" charset="0"/>
                <a:cs typeface="Times New Roman" panose="02020603050405020304" pitchFamily="18" charset="0"/>
              </a:rPr>
              <a:t>ET</a:t>
            </a:r>
          </a:p>
          <a:p>
            <a:pPr>
              <a:lnSpc>
                <a:spcPct val="100000"/>
              </a:lnSpc>
              <a:spcBef>
                <a:spcPts val="0"/>
              </a:spcBef>
            </a:pPr>
            <a:r>
              <a:rPr lang="en-US" sz="2000" b="1" dirty="0">
                <a:latin typeface="Gill Sans" panose="020B0502020104020203" pitchFamily="34" charset="0"/>
                <a:ea typeface="Calibri" panose="020F0502020204030204" pitchFamily="34" charset="0"/>
                <a:cs typeface="Times New Roman" panose="02020603050405020304" pitchFamily="18" charset="0"/>
              </a:rPr>
              <a:t>Moderators: </a:t>
            </a:r>
            <a:r>
              <a:rPr lang="en-US" sz="2000" dirty="0">
                <a:latin typeface="Gill Sans" panose="020B0502020104020203" pitchFamily="34" charset="0"/>
                <a:ea typeface="Calibri" panose="020F0502020204030204" pitchFamily="34" charset="0"/>
                <a:cs typeface="Times New Roman" panose="02020603050405020304" pitchFamily="18" charset="0"/>
              </a:rPr>
              <a:t>Jason Andrade, Laurent Macle</a:t>
            </a:r>
          </a:p>
          <a:p>
            <a:pPr>
              <a:lnSpc>
                <a:spcPct val="100000"/>
              </a:lnSpc>
              <a:spcBef>
                <a:spcPts val="0"/>
              </a:spcBef>
            </a:pPr>
            <a:r>
              <a:rPr lang="en-US" sz="2000" b="1" dirty="0">
                <a:latin typeface="Gill Sans" panose="020B0502020104020203" pitchFamily="34" charset="0"/>
                <a:ea typeface="Calibri" panose="020F0502020204030204" pitchFamily="34" charset="0"/>
                <a:cs typeface="Times New Roman" panose="02020603050405020304" pitchFamily="18" charset="0"/>
              </a:rPr>
              <a:t>Faculty: </a:t>
            </a:r>
            <a:r>
              <a:rPr lang="en-US" sz="2000" dirty="0">
                <a:latin typeface="Gill Sans" panose="020B0502020104020203" pitchFamily="34" charset="0"/>
                <a:ea typeface="Calibri" panose="020F0502020204030204" pitchFamily="34" charset="0"/>
                <a:cs typeface="Times New Roman" panose="02020603050405020304" pitchFamily="18" charset="0"/>
              </a:rPr>
              <a:t>Paul Dorian, Jeff Healey, Ratika Parkash, Roopinder Sandhu</a:t>
            </a:r>
            <a:endParaRPr lang="en-US" sz="2000" dirty="0">
              <a:latin typeface="GillSans-Light" panose="020B0400000000000000" pitchFamily="34" charset="0"/>
            </a:endParaRPr>
          </a:p>
        </p:txBody>
      </p:sp>
      <p:sp>
        <p:nvSpPr>
          <p:cNvPr id="10" name="TextBox 9">
            <a:extLst>
              <a:ext uri="{FF2B5EF4-FFF2-40B4-BE49-F238E27FC236}">
                <a16:creationId xmlns:a16="http://schemas.microsoft.com/office/drawing/2014/main" id="{E2A298D2-7C91-424F-8379-84C400E48197}"/>
              </a:ext>
            </a:extLst>
          </p:cNvPr>
          <p:cNvSpPr txBox="1"/>
          <p:nvPr/>
        </p:nvSpPr>
        <p:spPr>
          <a:xfrm>
            <a:off x="726854" y="5882755"/>
            <a:ext cx="6017218" cy="461665"/>
          </a:xfrm>
          <a:prstGeom prst="rect">
            <a:avLst/>
          </a:prstGeom>
          <a:noFill/>
        </p:spPr>
        <p:txBody>
          <a:bodyPr wrap="square" rtlCol="0">
            <a:spAutoFit/>
          </a:bodyPr>
          <a:lstStyle/>
          <a:p>
            <a:r>
              <a:rPr lang="en-US" sz="2400" dirty="0">
                <a:latin typeface="Arial Nova Cond" panose="020B0506020202020204" pitchFamily="34" charset="0"/>
              </a:rPr>
              <a:t>Register at </a:t>
            </a:r>
            <a:r>
              <a:rPr lang="en-US" sz="2400" b="1" dirty="0">
                <a:solidFill>
                  <a:srgbClr val="F33A45"/>
                </a:solidFill>
                <a:latin typeface="Arial Nova Cond" panose="020B0506020202020204" pitchFamily="34" charset="0"/>
              </a:rPr>
              <a:t>CCS.ca/programs-and-events/</a:t>
            </a:r>
          </a:p>
        </p:txBody>
      </p:sp>
    </p:spTree>
    <p:extLst>
      <p:ext uri="{BB962C8B-B14F-4D97-AF65-F5344CB8AC3E}">
        <p14:creationId xmlns:p14="http://schemas.microsoft.com/office/powerpoint/2010/main" val="1458684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5231904" y="2042586"/>
            <a:ext cx="6868896" cy="2231380"/>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Laurent Macle</a:t>
            </a:r>
          </a:p>
          <a:p>
            <a:pPr algn="ctr" hangingPunct="1">
              <a:spcAft>
                <a:spcPts val="600"/>
              </a:spcAft>
            </a:pPr>
            <a:r>
              <a:rPr lang="en-CA" sz="2400"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MD, FRCPC</a:t>
            </a:r>
          </a:p>
          <a:p>
            <a:pPr algn="ctr" hangingPunct="1">
              <a:spcAft>
                <a:spcPts val="600"/>
              </a:spcAft>
            </a:pPr>
            <a:r>
              <a:rPr lang="en-CA" sz="2400"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Montreal, QC</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5829072" y="908720"/>
            <a:ext cx="5667528" cy="646331"/>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MODERATOR</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5502236" y="4273966"/>
            <a:ext cx="5667528" cy="1895423"/>
          </a:xfrm>
          <a:prstGeom prst="rect">
            <a:avLst/>
          </a:prstGeom>
        </p:spPr>
        <p:txBody>
          <a:bodyPr vert="horz" lIns="91440" tIns="45720" rIns="91440" bIns="45720" rtlCol="0" anchor="t">
            <a:normAutofit/>
          </a:bodyPr>
          <a:lstStyle/>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Cardiac electrophysiologist</a:t>
            </a:r>
          </a:p>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Professor of Medicine, </a:t>
            </a:r>
            <a:r>
              <a:rPr lang="en-US" sz="2200" kern="1200" dirty="0" err="1">
                <a:solidFill>
                  <a:prstClr val="white"/>
                </a:solidFill>
                <a:latin typeface="Arial Nova Cond"/>
                <a:ea typeface="+mn-ea"/>
                <a:cs typeface="+mn-cs"/>
              </a:rPr>
              <a:t>Université</a:t>
            </a:r>
            <a:r>
              <a:rPr lang="en-US" sz="2200" kern="1200" dirty="0">
                <a:solidFill>
                  <a:prstClr val="white"/>
                </a:solidFill>
                <a:latin typeface="Arial Nova Cond"/>
                <a:ea typeface="+mn-ea"/>
                <a:cs typeface="+mn-cs"/>
              </a:rPr>
              <a:t> de Montréal</a:t>
            </a:r>
          </a:p>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Chief of electrophysiology service, Montreal Heart Institute</a:t>
            </a:r>
          </a:p>
          <a:p>
            <a:pPr marL="285750" indent="-285750" hangingPunct="1">
              <a:buFont typeface="Arial" panose="020B0604020202020204" pitchFamily="34" charset="0"/>
              <a:buChar char="•"/>
            </a:pPr>
            <a:endParaRPr lang="en-US" sz="2200" kern="1200" dirty="0">
              <a:solidFill>
                <a:prstClr val="white"/>
              </a:solidFill>
              <a:latin typeface="Arial Nova Cond"/>
              <a:ea typeface="+mn-ea"/>
              <a:cs typeface="+mn-cs"/>
            </a:endParaRPr>
          </a:p>
        </p:txBody>
      </p:sp>
      <p:pic>
        <p:nvPicPr>
          <p:cNvPr id="3" name="Picture 2" descr="A person wearing glasses&#10;&#10;Description automatically generated with medium confidence">
            <a:extLst>
              <a:ext uri="{FF2B5EF4-FFF2-40B4-BE49-F238E27FC236}">
                <a16:creationId xmlns:a16="http://schemas.microsoft.com/office/drawing/2014/main" id="{282EBD96-AED8-4AAA-BEF1-4E70E24A4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087888" cy="6342243"/>
          </a:xfrm>
          <a:prstGeom prst="rect">
            <a:avLst/>
          </a:prstGeom>
        </p:spPr>
      </p:pic>
    </p:spTree>
    <p:extLst>
      <p:ext uri="{BB962C8B-B14F-4D97-AF65-F5344CB8AC3E}">
        <p14:creationId xmlns:p14="http://schemas.microsoft.com/office/powerpoint/2010/main" val="2474783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36;g81793161dd_0_25"/>
          <p:cNvSpPr txBox="1">
            <a:spLocks/>
          </p:cNvSpPr>
          <p:nvPr/>
        </p:nvSpPr>
        <p:spPr>
          <a:xfrm>
            <a:off x="556850" y="980728"/>
            <a:ext cx="11078301" cy="2088232"/>
          </a:xfrm>
          <a:prstGeom prst="rect">
            <a:avLst/>
          </a:prstGeom>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0"/>
              </a:spcAft>
            </a:pPr>
            <a:r>
              <a:rPr lang="en-CA" sz="2800" dirty="0">
                <a:solidFill>
                  <a:srgbClr val="FF0000"/>
                </a:solidFill>
                <a:latin typeface="Arial" panose="020B0604020202020204" pitchFamily="34" charset="0"/>
                <a:ea typeface="Calibri" panose="020F0502020204030204" pitchFamily="34" charset="0"/>
                <a:cs typeface="Calibri" panose="020F0502020204030204" pitchFamily="34" charset="0"/>
              </a:rPr>
              <a:t> </a:t>
            </a:r>
            <a:endParaRPr lang="en-CA" sz="3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spcBef>
                <a:spcPts val="0"/>
              </a:spcBef>
            </a:pPr>
            <a:endParaRPr lang="en-US" sz="4000" b="1" dirty="0">
              <a:latin typeface="Arial Nova Cond" panose="020B0506020202020204" pitchFamily="34" charset="0"/>
            </a:endParaRPr>
          </a:p>
          <a:p>
            <a:pPr algn="ctr">
              <a:lnSpc>
                <a:spcPct val="120000"/>
              </a:lnSpc>
              <a:spcBef>
                <a:spcPts val="0"/>
              </a:spcBef>
            </a:pPr>
            <a:r>
              <a:rPr lang="en-CA" b="1" dirty="0">
                <a:solidFill>
                  <a:srgbClr val="6FAAAF"/>
                </a:solidFill>
                <a:latin typeface="Arial Nova Cond" panose="020B0506020202020204" pitchFamily="34" charset="0"/>
              </a:rPr>
              <a:t>Atrial Fibrillation: </a:t>
            </a:r>
          </a:p>
          <a:p>
            <a:pPr algn="ctr">
              <a:lnSpc>
                <a:spcPct val="120000"/>
              </a:lnSpc>
              <a:spcBef>
                <a:spcPts val="0"/>
              </a:spcBef>
            </a:pPr>
            <a:r>
              <a:rPr lang="en-CA" b="1" dirty="0">
                <a:solidFill>
                  <a:srgbClr val="6FAAAF"/>
                </a:solidFill>
                <a:latin typeface="Arial Nova Cond" panose="020B0506020202020204" pitchFamily="34" charset="0"/>
              </a:rPr>
              <a:t>All about stroke prevention !</a:t>
            </a:r>
          </a:p>
          <a:p>
            <a:pPr algn="ctr">
              <a:lnSpc>
                <a:spcPct val="120000"/>
              </a:lnSpc>
              <a:spcBef>
                <a:spcPts val="0"/>
              </a:spcBef>
            </a:pPr>
            <a:r>
              <a:rPr lang="en-US" sz="2400" i="1" dirty="0">
                <a:latin typeface="Arial Nova Cond" panose="020B0506020202020204" pitchFamily="34" charset="0"/>
              </a:rPr>
              <a:t>Guidance from the CCS/CHRS 2020 Atrial Fibrillation Guideline Panel</a:t>
            </a:r>
          </a:p>
          <a:p>
            <a:pPr algn="ctr">
              <a:lnSpc>
                <a:spcPct val="120000"/>
              </a:lnSpc>
              <a:spcBef>
                <a:spcPts val="0"/>
              </a:spcBef>
            </a:pPr>
            <a:endParaRPr lang="en-US" sz="3200" b="1" dirty="0">
              <a:latin typeface="Arial Nova Cond" panose="020B0506020202020204" pitchFamily="34" charset="0"/>
            </a:endParaRPr>
          </a:p>
          <a:p>
            <a:pPr algn="ctr">
              <a:lnSpc>
                <a:spcPct val="120000"/>
              </a:lnSpc>
              <a:spcBef>
                <a:spcPts val="0"/>
              </a:spcBef>
            </a:pPr>
            <a:r>
              <a:rPr lang="en-US" sz="3200" b="1" dirty="0">
                <a:latin typeface="Arial Nova Cond" panose="020B0506020202020204" pitchFamily="34" charset="0"/>
              </a:rPr>
              <a:t>April 22, 2021</a:t>
            </a:r>
          </a:p>
        </p:txBody>
      </p:sp>
      <p:sp>
        <p:nvSpPr>
          <p:cNvPr id="2" name="Rectangle 1">
            <a:extLst>
              <a:ext uri="{FF2B5EF4-FFF2-40B4-BE49-F238E27FC236}">
                <a16:creationId xmlns:a16="http://schemas.microsoft.com/office/drawing/2014/main" id="{F00B9D61-7193-4544-8531-934A7666F2BA}"/>
              </a:ext>
            </a:extLst>
          </p:cNvPr>
          <p:cNvSpPr/>
          <p:nvPr/>
        </p:nvSpPr>
        <p:spPr>
          <a:xfrm>
            <a:off x="623392" y="5085184"/>
            <a:ext cx="8352928" cy="917302"/>
          </a:xfrm>
          <a:prstGeom prst="rect">
            <a:avLst/>
          </a:prstGeom>
        </p:spPr>
        <p:txBody>
          <a:bodyPr wrap="square">
            <a:spAutoFit/>
          </a:bodyPr>
          <a:lstStyle/>
          <a:p>
            <a:pPr algn="just">
              <a:lnSpc>
                <a:spcPct val="115000"/>
              </a:lnSpc>
            </a:pPr>
            <a:r>
              <a:rPr lang="en-CA" sz="1600" b="1" dirty="0">
                <a:latin typeface="Arial Nova Cond" panose="020B0506020202020204" pitchFamily="34" charset="0"/>
                <a:ea typeface="Times New Roman" panose="02020603050405020304" pitchFamily="18" charset="0"/>
              </a:rPr>
              <a:t>This webinar is an Accredited Group Learning Activity (Section 1) as defined by the Maintenance of Certification Program of the Royal College of Physicians and Surgeons of Canada, and approved by the Canadian Cardiovascular Society. You may claim a maximum of 1 hour. </a:t>
            </a:r>
            <a:endParaRPr lang="fr-CA" sz="1600" b="1" dirty="0">
              <a:latin typeface="Arial Nova Cond" panose="020B0506020202020204" pitchFamily="34" charset="0"/>
              <a:ea typeface="Calibri" panose="020F0502020204030204" pitchFamily="34" charset="0"/>
            </a:endParaRPr>
          </a:p>
        </p:txBody>
      </p:sp>
    </p:spTree>
    <p:extLst>
      <p:ext uri="{BB962C8B-B14F-4D97-AF65-F5344CB8AC3E}">
        <p14:creationId xmlns:p14="http://schemas.microsoft.com/office/powerpoint/2010/main" val="4871990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9912</TotalTime>
  <Words>5953</Words>
  <Application>Microsoft Office PowerPoint</Application>
  <PresentationFormat>Widescreen</PresentationFormat>
  <Paragraphs>836</Paragraphs>
  <Slides>66</Slides>
  <Notes>66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66</vt:i4>
      </vt:variant>
    </vt:vector>
  </HeadingPairs>
  <TitlesOfParts>
    <vt:vector size="79" baseType="lpstr">
      <vt:lpstr>Arial</vt:lpstr>
      <vt:lpstr>Arial Narrow</vt:lpstr>
      <vt:lpstr>Arial Nova Cond</vt:lpstr>
      <vt:lpstr>Calibri</vt:lpstr>
      <vt:lpstr>Calibri Light</vt:lpstr>
      <vt:lpstr>Gill Sans</vt:lpstr>
      <vt:lpstr>GillSans-Light</vt:lpstr>
      <vt:lpstr>Helvetica</vt:lpstr>
      <vt:lpstr>Symbol</vt:lpstr>
      <vt:lpstr>Wingdings</vt:lpstr>
      <vt:lpstr>Custom Design</vt:lpstr>
      <vt:lpstr>2_Custom Design</vt:lpstr>
      <vt:lpstr>1_Custom Design</vt:lpstr>
      <vt:lpstr>PowerPoint Presentation</vt:lpstr>
      <vt:lpstr>PowerPoint Presentation</vt:lpstr>
      <vt:lpstr>WELCOME TO THE CCS/CHRS AF WEBINAR SERIES</vt:lpstr>
      <vt:lpstr>PowerPoint Presentation</vt:lpstr>
      <vt:lpstr>PowerPoint Presentation</vt:lpstr>
      <vt:lpstr>CCS/CHRS KTA COLLABORATION</vt:lpstr>
      <vt:lpstr>INTRODUCING THE CCS/CHRS AF WEBINAR SERIES</vt:lpstr>
      <vt:lpstr>PowerPoint Presentation</vt:lpstr>
      <vt:lpstr>PowerPoint Presentation</vt:lpstr>
      <vt:lpstr>Our Faculty</vt:lpstr>
      <vt:lpstr>Disclosure of potential conflicts of interest</vt:lpstr>
      <vt:lpstr>Disclosure of potential conflicts of interest</vt:lpstr>
      <vt:lpstr>PowerPoint Presentation</vt:lpstr>
      <vt:lpstr>Authors</vt:lpstr>
      <vt:lpstr>Overview of Guideline Topics</vt:lpstr>
      <vt:lpstr>Overall Learning Objectives</vt:lpstr>
      <vt:lpstr>PowerPoint Presentation</vt:lpstr>
      <vt:lpstr>PowerPoint Presentation</vt:lpstr>
      <vt:lpstr>Learning Objectives</vt:lpstr>
      <vt:lpstr>CHADS-65</vt:lpstr>
      <vt:lpstr>Special valve considerations in patients with AF</vt:lpstr>
      <vt:lpstr>HAS-BLED bleeding risk score and risk mitigation</vt:lpstr>
      <vt:lpstr>DOACs vs warfarin in clinical trials:  Efficacy and safety differences</vt:lpstr>
      <vt:lpstr>Interrupting anticoagulation for a procedure</vt:lpstr>
      <vt:lpstr>Risk categories of procedures (CCS/CHRS AF Guidelines 2020)</vt:lpstr>
      <vt:lpstr>PowerPoint Presentation</vt:lpstr>
      <vt:lpstr>PowerPoint Presentation</vt:lpstr>
      <vt:lpstr>PowerPoint Presentation</vt:lpstr>
      <vt:lpstr>Learning Objectives</vt:lpstr>
      <vt:lpstr>AF and CKD – commonly co-exist </vt:lpstr>
      <vt:lpstr>AF and CKD – commonly co-exist </vt:lpstr>
      <vt:lpstr>AF and CKD – DOACs work well for CrCl &gt;30</vt:lpstr>
      <vt:lpstr>AF and CKD – safety and efficacy for CrCl 15-30</vt:lpstr>
      <vt:lpstr>AF and ESRD</vt:lpstr>
      <vt:lpstr>AF and CKD</vt:lpstr>
      <vt:lpstr>AF and CKD – DOACs require dose adjustment</vt:lpstr>
      <vt:lpstr>AF and CKD – CrCl for dose adjustment</vt:lpstr>
      <vt:lpstr>AF and CKD</vt:lpstr>
      <vt:lpstr>PowerPoint Presentation</vt:lpstr>
      <vt:lpstr>Learning Objectives</vt:lpstr>
      <vt:lpstr>Concomitant AF and CAD</vt:lpstr>
      <vt:lpstr>Management of CAD + AF</vt:lpstr>
      <vt:lpstr>Where we were 7 years ago</vt:lpstr>
      <vt:lpstr>Where are we now compared to the dreaded triple therapy?</vt:lpstr>
      <vt:lpstr>Dual pathway vs triple Rx Metaanalysis</vt:lpstr>
      <vt:lpstr>AF + stable CAD</vt:lpstr>
      <vt:lpstr>PowerPoint Presentation</vt:lpstr>
      <vt:lpstr>PowerPoint Presentation</vt:lpstr>
      <vt:lpstr>PowerPoint Presentation</vt:lpstr>
      <vt:lpstr>Learning Objectives</vt:lpstr>
      <vt:lpstr>Stroke prevention for CV of AF: Questions</vt:lpstr>
      <vt:lpstr>Parsing the risk of TE after CV of acute AF</vt:lpstr>
      <vt:lpstr>Anticoagulation for CV of acute AF</vt:lpstr>
      <vt:lpstr>Stroke prevention for CV of AF: Questions</vt:lpstr>
      <vt:lpstr>Post-CV anticoagulation of low-risk acute AF</vt:lpstr>
      <vt:lpstr>Stroke prevention for CV of AF: Questions</vt:lpstr>
      <vt:lpstr>PowerPoint Presentation</vt:lpstr>
      <vt:lpstr>Learning Objectives</vt:lpstr>
      <vt:lpstr>Stroke prevention in the frail elderly</vt:lpstr>
      <vt:lpstr>PowerPoint Presentation</vt:lpstr>
      <vt:lpstr>Stroke prevention in patients with hepatic dysfunction</vt:lpstr>
      <vt:lpstr>PowerPoint Presentation</vt:lpstr>
      <vt:lpstr>Stroke prevention in patients with cancer</vt:lpstr>
      <vt:lpstr>PowerPoint Presentation</vt:lpstr>
      <vt:lpstr>SAVE THE DATES! </vt:lpstr>
      <vt:lpstr>Visit CCS.ca for more Guidelines and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Swiggum, Elizabeth (Dr)</dc:creator>
  <cp:lastModifiedBy>Christianna Brooks</cp:lastModifiedBy>
  <cp:revision>241</cp:revision>
  <dcterms:modified xsi:type="dcterms:W3CDTF">2021-04-26T18:33:58Z</dcterms:modified>
</cp:coreProperties>
</file>