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8.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9.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1.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2.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5"/>
    <p:sldMasterId id="2147483668" r:id="rId6"/>
    <p:sldMasterId id="2147483681" r:id="rId7"/>
    <p:sldMasterId id="2147483694" r:id="rId8"/>
    <p:sldMasterId id="2147483707" r:id="rId9"/>
    <p:sldMasterId id="2147483720" r:id="rId10"/>
    <p:sldMasterId id="2147483745" r:id="rId11"/>
    <p:sldMasterId id="2147483773" r:id="rId12"/>
    <p:sldMasterId id="2147483787" r:id="rId13"/>
    <p:sldMasterId id="2147483800" r:id="rId14"/>
    <p:sldMasterId id="2147483813" r:id="rId15"/>
    <p:sldMasterId id="2147483826" r:id="rId16"/>
    <p:sldMasterId id="2147483839" r:id="rId17"/>
    <p:sldMasterId id="2147483852" r:id="rId18"/>
    <p:sldMasterId id="2147483865" r:id="rId19"/>
    <p:sldMasterId id="2147483878" r:id="rId20"/>
    <p:sldMasterId id="2147483891" r:id="rId21"/>
    <p:sldMasterId id="2147483904" r:id="rId22"/>
    <p:sldMasterId id="2147483917" r:id="rId23"/>
    <p:sldMasterId id="2147483930" r:id="rId24"/>
    <p:sldMasterId id="2147483943" r:id="rId25"/>
    <p:sldMasterId id="2147483956" r:id="rId26"/>
    <p:sldMasterId id="2147483970" r:id="rId27"/>
  </p:sldMasterIdLst>
  <p:notesMasterIdLst>
    <p:notesMasterId r:id="rId93"/>
  </p:notesMasterIdLst>
  <p:handoutMasterIdLst>
    <p:handoutMasterId r:id="rId94"/>
  </p:handoutMasterIdLst>
  <p:sldIdLst>
    <p:sldId id="336" r:id="rId28"/>
    <p:sldId id="474" r:id="rId29"/>
    <p:sldId id="337" r:id="rId30"/>
    <p:sldId id="463" r:id="rId31"/>
    <p:sldId id="379" r:id="rId32"/>
    <p:sldId id="344" r:id="rId33"/>
    <p:sldId id="464" r:id="rId34"/>
    <p:sldId id="465" r:id="rId35"/>
    <p:sldId id="466" r:id="rId36"/>
    <p:sldId id="467" r:id="rId37"/>
    <p:sldId id="351" r:id="rId38"/>
    <p:sldId id="352" r:id="rId39"/>
    <p:sldId id="353" r:id="rId40"/>
    <p:sldId id="354" r:id="rId41"/>
    <p:sldId id="355" r:id="rId42"/>
    <p:sldId id="356" r:id="rId43"/>
    <p:sldId id="357" r:id="rId44"/>
    <p:sldId id="341" r:id="rId45"/>
    <p:sldId id="468" r:id="rId46"/>
    <p:sldId id="469" r:id="rId47"/>
    <p:sldId id="384" r:id="rId48"/>
    <p:sldId id="385" r:id="rId49"/>
    <p:sldId id="390" r:id="rId50"/>
    <p:sldId id="388" r:id="rId51"/>
    <p:sldId id="418" r:id="rId52"/>
    <p:sldId id="389" r:id="rId53"/>
    <p:sldId id="391" r:id="rId54"/>
    <p:sldId id="392" r:id="rId55"/>
    <p:sldId id="393" r:id="rId56"/>
    <p:sldId id="394" r:id="rId57"/>
    <p:sldId id="342" r:id="rId58"/>
    <p:sldId id="472" r:id="rId59"/>
    <p:sldId id="427" r:id="rId60"/>
    <p:sldId id="428" r:id="rId61"/>
    <p:sldId id="429" r:id="rId62"/>
    <p:sldId id="430" r:id="rId63"/>
    <p:sldId id="431" r:id="rId64"/>
    <p:sldId id="432" r:id="rId65"/>
    <p:sldId id="433" r:id="rId66"/>
    <p:sldId id="343" r:id="rId67"/>
    <p:sldId id="471" r:id="rId68"/>
    <p:sldId id="369" r:id="rId69"/>
    <p:sldId id="370" r:id="rId70"/>
    <p:sldId id="371" r:id="rId71"/>
    <p:sldId id="372" r:id="rId72"/>
    <p:sldId id="373" r:id="rId73"/>
    <p:sldId id="374" r:id="rId74"/>
    <p:sldId id="434" r:id="rId75"/>
    <p:sldId id="435" r:id="rId76"/>
    <p:sldId id="436" r:id="rId77"/>
    <p:sldId id="437" r:id="rId78"/>
    <p:sldId id="438" r:id="rId79"/>
    <p:sldId id="443" r:id="rId80"/>
    <p:sldId id="444" r:id="rId81"/>
    <p:sldId id="445" r:id="rId82"/>
    <p:sldId id="446" r:id="rId83"/>
    <p:sldId id="451" r:id="rId84"/>
    <p:sldId id="452" r:id="rId85"/>
    <p:sldId id="453" r:id="rId86"/>
    <p:sldId id="454" r:id="rId87"/>
    <p:sldId id="459" r:id="rId88"/>
    <p:sldId id="460" r:id="rId89"/>
    <p:sldId id="461" r:id="rId90"/>
    <p:sldId id="462" r:id="rId91"/>
    <p:sldId id="473" r:id="rId92"/>
  </p:sldIdLst>
  <p:sldSz cx="9144000" cy="6858000" type="screen4x3"/>
  <p:notesSz cx="7010400" cy="9296400"/>
  <p:custDataLst>
    <p:tags r:id="rId95"/>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0C8"/>
    <a:srgbClr val="6799C7"/>
    <a:srgbClr val="679AC5"/>
    <a:srgbClr val="6FA0C8"/>
    <a:srgbClr val="699CC8"/>
    <a:srgbClr val="6996C8"/>
    <a:srgbClr val="699AC8"/>
    <a:srgbClr val="699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54" autoAdjust="0"/>
    <p:restoredTop sz="94660"/>
  </p:normalViewPr>
  <p:slideViewPr>
    <p:cSldViewPr>
      <p:cViewPr varScale="1">
        <p:scale>
          <a:sx n="76" d="100"/>
          <a:sy n="76" d="100"/>
        </p:scale>
        <p:origin x="-16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2.xml"/><Relationship Id="rId21" Type="http://schemas.openxmlformats.org/officeDocument/2006/relationships/slideMaster" Target="slideMasters/slideMaster17.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slide" Target="slides/slide57.xml"/><Relationship Id="rId89" Type="http://schemas.openxmlformats.org/officeDocument/2006/relationships/slide" Target="slides/slide62.xml"/><Relationship Id="rId97"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slide" Target="slides/slide60.xml"/><Relationship Id="rId5" Type="http://schemas.openxmlformats.org/officeDocument/2006/relationships/slideMaster" Target="slideMasters/slideMaster1.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95" Type="http://schemas.openxmlformats.org/officeDocument/2006/relationships/tags" Target="tags/tag1.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4.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16.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6.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80"/>
      <c:rAngAx val="0"/>
      <c:perspective val="0"/>
    </c:view3D>
    <c:floor>
      <c:thickness val="0"/>
    </c:floor>
    <c:sideWall>
      <c:thickness val="0"/>
    </c:sideWall>
    <c:backWall>
      <c:thickness val="0"/>
    </c:backWall>
    <c:plotArea>
      <c:layout>
        <c:manualLayout>
          <c:layoutTarget val="inner"/>
          <c:xMode val="edge"/>
          <c:yMode val="edge"/>
          <c:x val="2.2916666666666682E-2"/>
          <c:y val="0"/>
          <c:w val="0.97708333333333353"/>
          <c:h val="0.953125000000002"/>
        </c:manualLayout>
      </c:layout>
      <c:pie3DChart>
        <c:varyColors val="1"/>
        <c:ser>
          <c:idx val="0"/>
          <c:order val="0"/>
          <c:tx>
            <c:strRef>
              <c:f>Sheet1!$B$1</c:f>
              <c:strCache>
                <c:ptCount val="1"/>
                <c:pt idx="0">
                  <c:v>Column1</c:v>
                </c:pt>
              </c:strCache>
            </c:strRef>
          </c:tx>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0.2325</cdr:x>
      <cdr:y>0.29375</cdr:y>
    </cdr:from>
    <cdr:to>
      <cdr:x>0.445</cdr:x>
      <cdr:y>0.3875</cdr:y>
    </cdr:to>
    <cdr:sp macro="" textlink="">
      <cdr:nvSpPr>
        <cdr:cNvPr id="2" name="TextBox 1"/>
        <cdr:cNvSpPr txBox="1"/>
      </cdr:nvSpPr>
      <cdr:spPr>
        <a:xfrm xmlns:a="http://schemas.openxmlformats.org/drawingml/2006/main">
          <a:off x="1417320" y="11938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b="1" dirty="0">
            <a:solidFill>
              <a:schemeClr val="tx1"/>
            </a:solidFill>
          </a:endParaRPr>
        </a:p>
      </cdr:txBody>
    </cdr:sp>
  </cdr:relSizeAnchor>
  <cdr:relSizeAnchor xmlns:cdr="http://schemas.openxmlformats.org/drawingml/2006/chartDrawing">
    <cdr:from>
      <cdr:x>0.2075</cdr:x>
      <cdr:y>0.21875</cdr:y>
    </cdr:from>
    <cdr:to>
      <cdr:x>0.495</cdr:x>
      <cdr:y>0.425</cdr:y>
    </cdr:to>
    <cdr:sp macro="" textlink="">
      <cdr:nvSpPr>
        <cdr:cNvPr id="3" name="TextBox 2"/>
        <cdr:cNvSpPr txBox="1"/>
      </cdr:nvSpPr>
      <cdr:spPr>
        <a:xfrm xmlns:a="http://schemas.openxmlformats.org/drawingml/2006/main">
          <a:off x="1264920" y="889000"/>
          <a:ext cx="17526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Anatomical burden and distribution of disease</a:t>
          </a:r>
          <a:endParaRPr lang="en-US" sz="1400" b="1" dirty="0"/>
        </a:p>
      </cdr:txBody>
    </cdr:sp>
  </cdr:relSizeAnchor>
  <cdr:relSizeAnchor xmlns:cdr="http://schemas.openxmlformats.org/drawingml/2006/chartDrawing">
    <cdr:from>
      <cdr:x>0.5325</cdr:x>
      <cdr:y>0.2375</cdr:y>
    </cdr:from>
    <cdr:to>
      <cdr:x>0.82</cdr:x>
      <cdr:y>0.44375</cdr:y>
    </cdr:to>
    <cdr:sp macro="" textlink="">
      <cdr:nvSpPr>
        <cdr:cNvPr id="4" name="TextBox 1"/>
        <cdr:cNvSpPr txBox="1"/>
      </cdr:nvSpPr>
      <cdr:spPr>
        <a:xfrm xmlns:a="http://schemas.openxmlformats.org/drawingml/2006/main">
          <a:off x="3246120" y="965200"/>
          <a:ext cx="17526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t>Ischemic burden of disease</a:t>
          </a:r>
          <a:endParaRPr lang="en-US" sz="1400" b="1" dirty="0"/>
        </a:p>
      </cdr:txBody>
    </cdr:sp>
  </cdr:relSizeAnchor>
  <cdr:relSizeAnchor xmlns:cdr="http://schemas.openxmlformats.org/drawingml/2006/chartDrawing">
    <cdr:from>
      <cdr:x>0.37</cdr:x>
      <cdr:y>0.55625</cdr:y>
    </cdr:from>
    <cdr:to>
      <cdr:x>0.6575</cdr:x>
      <cdr:y>0.7625</cdr:y>
    </cdr:to>
    <cdr:sp macro="" textlink="">
      <cdr:nvSpPr>
        <cdr:cNvPr id="5" name="TextBox 1"/>
        <cdr:cNvSpPr txBox="1"/>
      </cdr:nvSpPr>
      <cdr:spPr>
        <a:xfrm xmlns:a="http://schemas.openxmlformats.org/drawingml/2006/main">
          <a:off x="2255520" y="2260600"/>
          <a:ext cx="17526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bg1"/>
              </a:solidFill>
            </a:rPr>
            <a:t>LV ejection fraction and wall motion abnormalities</a:t>
          </a:r>
          <a:endParaRPr lang="en-US" sz="14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ea typeface="ＭＳ Ｐゴシック" pitchFamily="-84" charset="-128"/>
              </a:defRPr>
            </a:lvl1pPr>
          </a:lstStyle>
          <a:p>
            <a:pPr>
              <a:defRPr/>
            </a:pPr>
            <a:fld id="{0D2E36EA-2440-4476-86ED-E79646E709AD}" type="datetime1">
              <a:rPr lang="en-US"/>
              <a:pPr>
                <a:defRPr/>
              </a:pPr>
              <a:t>10/26/2014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ea typeface="ＭＳ Ｐゴシック" pitchFamily="-84" charset="-128"/>
              </a:defRPr>
            </a:lvl1pPr>
          </a:lstStyle>
          <a:p>
            <a:pPr>
              <a:defRPr/>
            </a:pPr>
            <a:fld id="{2FF8BEA9-B0C4-43C1-A52D-B37B6FC30F5C}" type="slidenum">
              <a:rPr lang="en-US"/>
              <a:pPr>
                <a:defRPr/>
              </a:pPr>
              <a:t>‹#›</a:t>
            </a:fld>
            <a:endParaRPr lang="en-US"/>
          </a:p>
        </p:txBody>
      </p:sp>
    </p:spTree>
    <p:extLst>
      <p:ext uri="{BB962C8B-B14F-4D97-AF65-F5344CB8AC3E}">
        <p14:creationId xmlns:p14="http://schemas.microsoft.com/office/powerpoint/2010/main" val="290219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ea typeface="ＭＳ Ｐゴシック" pitchFamily="-84" charset="-128"/>
              </a:defRPr>
            </a:lvl1pPr>
          </a:lstStyle>
          <a:p>
            <a:pPr>
              <a:defRPr/>
            </a:pPr>
            <a:fld id="{DD2DFF98-9F1D-474D-8D4F-B6FB971094BD}" type="slidenum">
              <a:rPr lang="en-US"/>
              <a:pPr>
                <a:defRPr/>
              </a:pPr>
              <a:t>‹#›</a:t>
            </a:fld>
            <a:endParaRPr lang="en-US"/>
          </a:p>
        </p:txBody>
      </p:sp>
    </p:spTree>
    <p:extLst>
      <p:ext uri="{BB962C8B-B14F-4D97-AF65-F5344CB8AC3E}">
        <p14:creationId xmlns:p14="http://schemas.microsoft.com/office/powerpoint/2010/main" val="1339874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cs typeface="Arial" pitchFamily="34"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4064" indent="-286179" eaLnBrk="0" hangingPunct="0">
              <a:spcBef>
                <a:spcPct val="30000"/>
              </a:spcBef>
              <a:defRPr sz="1200">
                <a:solidFill>
                  <a:schemeClr val="tx1"/>
                </a:solidFill>
                <a:latin typeface="Calibri" pitchFamily="34" charset="0"/>
                <a:ea typeface="ＭＳ Ｐゴシック" pitchFamily="34" charset="-128"/>
              </a:defRPr>
            </a:lvl2pPr>
            <a:lvl3pPr marL="1144715" indent="-228943" eaLnBrk="0" hangingPunct="0">
              <a:spcBef>
                <a:spcPct val="30000"/>
              </a:spcBef>
              <a:defRPr sz="1200">
                <a:solidFill>
                  <a:schemeClr val="tx1"/>
                </a:solidFill>
                <a:latin typeface="Calibri" pitchFamily="34" charset="0"/>
                <a:ea typeface="ＭＳ Ｐゴシック" pitchFamily="34" charset="-128"/>
              </a:defRPr>
            </a:lvl3pPr>
            <a:lvl4pPr marL="1602600" indent="-228943" eaLnBrk="0" hangingPunct="0">
              <a:spcBef>
                <a:spcPct val="30000"/>
              </a:spcBef>
              <a:defRPr sz="1200">
                <a:solidFill>
                  <a:schemeClr val="tx1"/>
                </a:solidFill>
                <a:latin typeface="Calibri" pitchFamily="34" charset="0"/>
                <a:ea typeface="ＭＳ Ｐゴシック" pitchFamily="34" charset="-128"/>
              </a:defRPr>
            </a:lvl4pPr>
            <a:lvl5pPr marL="2060486" indent="-228943" eaLnBrk="0" hangingPunct="0">
              <a:spcBef>
                <a:spcPct val="30000"/>
              </a:spcBef>
              <a:defRPr sz="1200">
                <a:solidFill>
                  <a:schemeClr val="tx1"/>
                </a:solidFill>
                <a:latin typeface="Calibri" pitchFamily="34" charset="0"/>
                <a:ea typeface="ＭＳ Ｐゴシック" pitchFamily="34" charset="-128"/>
              </a:defRPr>
            </a:lvl5pPr>
            <a:lvl6pPr marL="2518372" indent="-22894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6258" indent="-22894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4144" indent="-22894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92029" indent="-22894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4613F51-8D63-407D-BB7C-D4943D4B6DB6}" type="slidenum">
              <a:rPr lang="en-CA" altLang="en-US" smtClean="0">
                <a:latin typeface="Arial" pitchFamily="34" charset="0"/>
              </a:rPr>
              <a:pPr eaLnBrk="1" hangingPunct="1">
                <a:spcBef>
                  <a:spcPct val="0"/>
                </a:spcBef>
              </a:pPr>
              <a:t>2</a:t>
            </a:fld>
            <a:endParaRPr lang="en-CA"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Diamond-Forrester</a:t>
            </a:r>
            <a:r>
              <a:rPr lang="en-US" baseline="0" dirty="0" smtClean="0"/>
              <a:t> - </a:t>
            </a:r>
            <a:r>
              <a:rPr lang="en-US" dirty="0" smtClean="0">
                <a:latin typeface="+mn-lt"/>
                <a:ea typeface="+mn-ea"/>
                <a:cs typeface="+mn-cs"/>
              </a:rPr>
              <a:t>age, sex and symptoms of angina pectoris in order to calculate the likelihood of a significant coronary artery stenosis &gt;50%.</a:t>
            </a:r>
          </a:p>
          <a:p>
            <a:r>
              <a:rPr lang="en-US" dirty="0" smtClean="0">
                <a:latin typeface="+mn-lt"/>
                <a:ea typeface="+mn-ea"/>
                <a:cs typeface="+mn-cs"/>
              </a:rPr>
              <a:t>Updated Diamond-Forrester – similar to Diamond-Forrester, but extended to include patients older than 69 years old.</a:t>
            </a:r>
          </a:p>
          <a:p>
            <a:r>
              <a:rPr lang="en-US" dirty="0" smtClean="0">
                <a:latin typeface="+mn-lt"/>
                <a:ea typeface="+mn-ea"/>
                <a:cs typeface="+mn-cs"/>
              </a:rPr>
              <a:t>Duke – based on sex, age, tobacco use, diabetes, history of myocardial infarction, symptoms of angina pectoris, hypercholesterolemia, and ECG changes, and calculates the pre-test probability of at least one coronary artery stenosis≥75% lumen diameter reduction at coronary angiography.</a:t>
            </a:r>
          </a:p>
          <a:p>
            <a:r>
              <a:rPr lang="en-US" dirty="0" err="1" smtClean="0">
                <a:latin typeface="+mn-lt"/>
                <a:ea typeface="+mn-ea"/>
                <a:cs typeface="+mn-cs"/>
              </a:rPr>
              <a:t>Morise</a:t>
            </a:r>
            <a:r>
              <a:rPr lang="en-US" dirty="0" smtClean="0">
                <a:latin typeface="+mn-lt"/>
                <a:ea typeface="+mn-ea"/>
                <a:cs typeface="+mn-cs"/>
              </a:rPr>
              <a:t> - based on sex, age, tobacco use, diabetes, symptoms of angina pectoris, hypercholesterolemia, hypertension, family history of CAD, BMI, obesity (defined as BMI &gt;27), and </a:t>
            </a:r>
            <a:r>
              <a:rPr lang="en-US" dirty="0" err="1" smtClean="0">
                <a:latin typeface="+mn-lt"/>
                <a:ea typeface="+mn-ea"/>
                <a:cs typeface="+mn-cs"/>
              </a:rPr>
              <a:t>oestrogen</a:t>
            </a:r>
            <a:r>
              <a:rPr lang="en-US" dirty="0" smtClean="0">
                <a:latin typeface="+mn-lt"/>
                <a:ea typeface="+mn-ea"/>
                <a:cs typeface="+mn-cs"/>
              </a:rPr>
              <a:t> status. The </a:t>
            </a:r>
            <a:r>
              <a:rPr lang="en-US" dirty="0" err="1" smtClean="0">
                <a:latin typeface="+mn-lt"/>
                <a:ea typeface="+mn-ea"/>
                <a:cs typeface="+mn-cs"/>
              </a:rPr>
              <a:t>Morise</a:t>
            </a:r>
            <a:r>
              <a:rPr lang="en-US" dirty="0" smtClean="0">
                <a:latin typeface="+mn-lt"/>
                <a:ea typeface="+mn-ea"/>
                <a:cs typeface="+mn-cs"/>
              </a:rPr>
              <a:t> risk score calculates the pre-test probability of stenosis at coronary angiography &gt;50% in one or more coronary arteries.</a:t>
            </a:r>
          </a:p>
          <a:p>
            <a:r>
              <a:rPr lang="en-US" dirty="0" smtClean="0">
                <a:latin typeface="+mn-lt"/>
                <a:ea typeface="+mn-ea"/>
                <a:cs typeface="+mn-cs"/>
              </a:rPr>
              <a:t>CORSCORE - age, sex, tobacco use, history of myocardial infarction, CCS angina class, medically treated hypercholesterolemia, and medically treated hypertension. The model calculates the probability of at least one coronary artery stenosis &gt;50% at coronary angiography.</a:t>
            </a:r>
            <a:endParaRPr lang="en-US" dirty="0" smtClean="0"/>
          </a:p>
        </p:txBody>
      </p:sp>
      <p:sp>
        <p:nvSpPr>
          <p:cNvPr id="4" name="Slide Number Placeholder 3"/>
          <p:cNvSpPr>
            <a:spLocks noGrp="1"/>
          </p:cNvSpPr>
          <p:nvPr>
            <p:ph type="sldNum" sz="quarter" idx="10"/>
          </p:nvPr>
        </p:nvSpPr>
        <p:spPr/>
        <p:txBody>
          <a:bodyPr/>
          <a:lstStyle/>
          <a:p>
            <a:fld id="{511FC172-52B6-4C7A-80BC-D52AF334916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790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Shown are rates of the composite primary outcome of death, myocardial infarction, or stroke (Panel A) and death from any cause (Panel B) truncated at 5 years after randomization. The P value was calculated by means of the log-rank test on the basis of all available follow-up data.</a:t>
            </a:r>
            <a:endParaRPr lang="en-CA" dirty="0"/>
          </a:p>
        </p:txBody>
      </p:sp>
      <p:sp>
        <p:nvSpPr>
          <p:cNvPr id="4" name="Slide Number Placeholder 3"/>
          <p:cNvSpPr>
            <a:spLocks noGrp="1"/>
          </p:cNvSpPr>
          <p:nvPr>
            <p:ph type="sldNum" sz="quarter" idx="10"/>
          </p:nvPr>
        </p:nvSpPr>
        <p:spPr/>
        <p:txBody>
          <a:bodyPr/>
          <a:lstStyle/>
          <a:p>
            <a:fld id="{94673A6E-CC90-4B10-AD37-A4D15B1A512A}"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397620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CA" smtClean="0">
              <a:latin typeface="Arial" pitchFamily="34" charset="0"/>
              <a:ea typeface="ＭＳ Ｐゴシック" pitchFamily="34" charset="-128"/>
              <a:cs typeface="Arial" pitchFamily="34" charset="0"/>
            </a:endParaRPr>
          </a:p>
        </p:txBody>
      </p:sp>
      <p:sp>
        <p:nvSpPr>
          <p:cNvPr id="16388" name="Slide Number Placeholder 3"/>
          <p:cNvSpPr>
            <a:spLocks noGrp="1"/>
          </p:cNvSpPr>
          <p:nvPr>
            <p:ph type="sldNum" sz="quarter" idx="5"/>
          </p:nvPr>
        </p:nvSpPr>
        <p:spPr>
          <a:noFill/>
        </p:spPr>
        <p:txBody>
          <a:bodyPr/>
          <a:lstStyle/>
          <a:p>
            <a:fld id="{12B4F613-A75C-44B1-877B-6094F31D1A64}" type="slidenum">
              <a:rPr lang="en-CA">
                <a:solidFill>
                  <a:prstClr val="black"/>
                </a:solidFill>
              </a:rPr>
              <a:pPr/>
              <a:t>46</a:t>
            </a:fld>
            <a:endParaRPr lang="en-CA">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CA" smtClean="0">
              <a:latin typeface="Arial" pitchFamily="34" charset="0"/>
              <a:ea typeface="ＭＳ Ｐゴシック" pitchFamily="34" charset="-128"/>
              <a:cs typeface="Arial" pitchFamily="34" charset="0"/>
            </a:endParaRPr>
          </a:p>
        </p:txBody>
      </p:sp>
      <p:sp>
        <p:nvSpPr>
          <p:cNvPr id="17412" name="Slide Number Placeholder 3"/>
          <p:cNvSpPr>
            <a:spLocks noGrp="1"/>
          </p:cNvSpPr>
          <p:nvPr>
            <p:ph type="sldNum" sz="quarter" idx="5"/>
          </p:nvPr>
        </p:nvSpPr>
        <p:spPr>
          <a:noFill/>
        </p:spPr>
        <p:txBody>
          <a:bodyPr/>
          <a:lstStyle/>
          <a:p>
            <a:fld id="{06934B34-21EF-4AC3-9765-354EB9CB91F0}" type="slidenum">
              <a:rPr lang="en-CA">
                <a:solidFill>
                  <a:prstClr val="black"/>
                </a:solidFill>
              </a:rPr>
              <a:pPr/>
              <a:t>47</a:t>
            </a:fld>
            <a:endParaRPr lang="en-C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0495927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506249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0300853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11063128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13550028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611694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99811904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3144095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78234191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184630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85678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6290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23970073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429497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9331158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16923455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06923390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8272964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277562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0792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5960285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7737066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3873130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1373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1518277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3444094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64402139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593811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6973327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19384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6"/>
          <p:cNvSpPr txBox="1">
            <a:spLocks/>
          </p:cNvSpPr>
          <p:nvPr/>
        </p:nvSpPr>
        <p:spPr>
          <a:xfrm>
            <a:off x="6659563" y="6376988"/>
            <a:ext cx="2089150" cy="365125"/>
          </a:xfrm>
          <a:prstGeom prst="rect">
            <a:avLst/>
          </a:prstGeom>
        </p:spPr>
        <p:txBody>
          <a:bodyPr/>
          <a:lstStyle>
            <a:lvl1pPr algn="r">
              <a:defRPr/>
            </a:lvl1pPr>
          </a:lstStyle>
          <a:p>
            <a:pPr fontAlgn="auto">
              <a:spcBef>
                <a:spcPts val="0"/>
              </a:spcBef>
              <a:spcAft>
                <a:spcPts val="0"/>
              </a:spcAft>
              <a:defRPr/>
            </a:pPr>
            <a:endParaRPr lang="en-CA" sz="1200" dirty="0" smtClean="0">
              <a:solidFill>
                <a:schemeClr val="tx1">
                  <a:lumMod val="75000"/>
                  <a:lumOff val="25000"/>
                </a:schemeClr>
              </a:solidFill>
              <a:latin typeface="+mn-lt"/>
              <a:ea typeface="+mn-ea"/>
            </a:endParaRPr>
          </a:p>
        </p:txBody>
      </p:sp>
      <p:sp>
        <p:nvSpPr>
          <p:cNvPr id="5"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hangingPunct="0">
              <a:buFont typeface="Arial" pitchFamily="34" charset="0"/>
              <a:buNone/>
              <a:defRPr/>
            </a:pPr>
            <a:r>
              <a:rPr lang="en-US" dirty="0" smtClean="0">
                <a:latin typeface="+mn-lt"/>
                <a:cs typeface="ＭＳ Ｐゴシック" charset="0"/>
              </a:rPr>
              <a:t>Copyright © 2014, Canadian Cardiovascular Society</a:t>
            </a:r>
          </a:p>
        </p:txBody>
      </p:sp>
      <p:sp>
        <p:nvSpPr>
          <p:cNvPr id="6" name="Date Placeholder 4"/>
          <p:cNvSpPr txBox="1">
            <a:spLocks/>
          </p:cNvSpPr>
          <p:nvPr userDrawn="1"/>
        </p:nvSpPr>
        <p:spPr bwMode="auto">
          <a:xfrm>
            <a:off x="539750" y="6308725"/>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pPr>
            <a:fld id="{EF555AFD-385E-4484-A50D-8F2EBA00CB19}" type="datetime1">
              <a:rPr lang="en-CA" altLang="en-US" sz="1200">
                <a:solidFill>
                  <a:srgbClr val="404040"/>
                </a:solidFill>
                <a:latin typeface="Calibri" pitchFamily="34" charset="0"/>
              </a:rPr>
              <a:pPr eaLnBrk="1" hangingPunct="1">
                <a:lnSpc>
                  <a:spcPct val="150000"/>
                </a:lnSpc>
              </a:pPr>
              <a:t>26/10/2014</a:t>
            </a:fld>
            <a:endParaRPr lang="en-CA" altLang="en-US" sz="1200">
              <a:solidFill>
                <a:srgbClr val="404040"/>
              </a:solidFill>
              <a:latin typeface="Calibri" pitchFamily="34" charset="0"/>
            </a:endParaRPr>
          </a:p>
        </p:txBody>
      </p:sp>
      <p:sp>
        <p:nvSpPr>
          <p:cNvPr id="3" name="Content Placeholder 2"/>
          <p:cNvSpPr>
            <a:spLocks noGrp="1"/>
          </p:cNvSpPr>
          <p:nvPr>
            <p:ph idx="1"/>
          </p:nvPr>
        </p:nvSpPr>
        <p:spPr>
          <a:xfrm>
            <a:off x="539552" y="1556792"/>
            <a:ext cx="8280400" cy="384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3766985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2661724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405755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91108724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4619894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37770216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6312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15167732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320783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3305040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1676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6231496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8071340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2022234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531994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0870815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414435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32534855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7337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4014301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78237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6829497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4944323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9777079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6344901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2544960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595115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464526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5554010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249374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96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642396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9106429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6837905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811245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5245682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6822770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7798688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610058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6624761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73781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997022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7609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6246278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2733095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2198082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197010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837583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086760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710175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615567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9571318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9146589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39790667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3223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0524001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4941514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5048783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028852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515680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6954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600284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198374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9013436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4965648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28455413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543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7758910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462722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3445621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87457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448723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441668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04761033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622836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20830806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9211614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3261971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6410320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2973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404691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215219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5789941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0658955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9509900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3903423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4167900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99466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5353143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8220467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115449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072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595432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856854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207095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9439126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2511134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8889491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0374606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9537774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2599369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31406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32222749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1196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6356776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3684459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851411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7033747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636970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5474536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137846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98701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4256919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0645635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77939769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9321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7083509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209996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771480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4911188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669902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8794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612927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35783181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74366580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8422117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cs typeface="ＭＳ Ｐゴシック" charset="0"/>
              </a:rPr>
              <a:t>Copyright © 2014, Canadian Cardiovascular Society</a:t>
            </a:r>
          </a:p>
        </p:txBody>
      </p:sp>
    </p:spTree>
    <p:extLst>
      <p:ext uri="{BB962C8B-B14F-4D97-AF65-F5344CB8AC3E}">
        <p14:creationId xmlns:p14="http://schemas.microsoft.com/office/powerpoint/2010/main" val="19294360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02493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89600729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3683689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57587536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8108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6013902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90866778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51832523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6213570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56586967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9176414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4487235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44872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44872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44872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895962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922332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849214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21543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744872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8723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114157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477585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2935005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3655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022490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077205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235929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84787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13428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272475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333088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96931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5558927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a:solidFill>
                  <a:prstClr val="black"/>
                </a:solidFill>
                <a:latin typeface="Calibri"/>
                <a:ea typeface="+mn-ea"/>
              </a:rPr>
              <a:t>2014 CCS Guidlines</a:t>
            </a: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847061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130767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cs typeface="ＭＳ Ｐゴシック" charset="0"/>
              </a:rPr>
              <a:t>Copyright © 2014, Canadian Cardiovascular Society</a:t>
            </a:r>
          </a:p>
        </p:txBody>
      </p:sp>
    </p:spTree>
    <p:extLst>
      <p:ext uri="{BB962C8B-B14F-4D97-AF65-F5344CB8AC3E}">
        <p14:creationId xmlns:p14="http://schemas.microsoft.com/office/powerpoint/2010/main" val="128781130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1991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89596237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92233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ea typeface="+mn-ea"/>
              </a:rPr>
              <a:t>2014 CCS Guidlines</a:t>
            </a: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ea typeface="+mn-ea"/>
              </a:rPr>
              <a:pPr fontAlgn="auto">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573709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8492145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8215436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7448723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51342816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5737090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1141572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smtClean="0">
                <a:solidFill>
                  <a:prstClr val="black"/>
                </a:solidFill>
                <a:latin typeface="Calibri"/>
              </a:rPr>
              <a:t>2014 CCS Guidlines</a:t>
            </a: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p>
            <a:pPr fontAlgn="auto">
              <a:spcBef>
                <a:spcPts val="0"/>
              </a:spcBef>
              <a:spcAft>
                <a:spcPts val="0"/>
              </a:spcAft>
            </a:pPr>
            <a:fld id="{D1F334E5-BEEE-4379-8B21-E817E5E2CADD}"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4775850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38910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33135276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740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4.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5.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6.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7.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theme" Target="../theme/theme19.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heme" Target="../theme/theme20.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1.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theme" Target="../theme/theme22.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theme" Target="../theme/theme2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CCS </a:t>
            </a:r>
            <a:r>
              <a:rPr lang="en-US" sz="1200" b="1" dirty="0" smtClean="0">
                <a:solidFill>
                  <a:prstClr val="black">
                    <a:lumMod val="75000"/>
                    <a:lumOff val="25000"/>
                  </a:prstClr>
                </a:solidFill>
                <a:latin typeface="Calibri"/>
                <a:ea typeface="+mn-ea"/>
              </a:rPr>
              <a:t>Guidelines </a:t>
            </a:r>
            <a:r>
              <a:rPr lang="en-US" sz="1200" b="1" dirty="0" smtClean="0">
                <a:solidFill>
                  <a:prstClr val="black">
                    <a:lumMod val="75000"/>
                    <a:lumOff val="25000"/>
                  </a:prstClr>
                </a:solidFill>
                <a:latin typeface="Calibri"/>
                <a:ea typeface="+mn-ea"/>
              </a:rPr>
              <a:t>for the</a:t>
            </a:r>
            <a:r>
              <a:rPr lang="en-US" sz="1200" b="1" baseline="0" dirty="0" smtClean="0">
                <a:solidFill>
                  <a:prstClr val="black">
                    <a:lumMod val="75000"/>
                    <a:lumOff val="25000"/>
                  </a:prstClr>
                </a:solidFill>
                <a:latin typeface="Calibri"/>
                <a:ea typeface="+mn-ea"/>
              </a:rPr>
              <a:t> </a:t>
            </a:r>
            <a:r>
              <a:rPr lang="en-US" sz="1200" b="1" dirty="0" smtClean="0">
                <a:solidFill>
                  <a:prstClr val="black">
                    <a:lumMod val="75000"/>
                    <a:lumOff val="25000"/>
                  </a:prstClr>
                </a:solidFill>
                <a:latin typeface="Calibri"/>
                <a:ea typeface="+mn-ea"/>
              </a:rPr>
              <a:t>Diagnosis </a:t>
            </a:r>
            <a:r>
              <a:rPr lang="en-US" sz="1200" b="1" dirty="0" smtClean="0">
                <a:solidFill>
                  <a:prstClr val="black">
                    <a:lumMod val="75000"/>
                    <a:lumOff val="25000"/>
                  </a:prstClr>
                </a:solidFill>
                <a:latin typeface="Calibri"/>
                <a:ea typeface="+mn-ea"/>
              </a:rPr>
              <a:t>and Management of Stable Ischemia Heart </a:t>
            </a:r>
            <a:r>
              <a:rPr lang="en-US" sz="1200" b="1" dirty="0" smtClean="0">
                <a:solidFill>
                  <a:prstClr val="black">
                    <a:lumMod val="75000"/>
                    <a:lumOff val="25000"/>
                  </a:prstClr>
                </a:solidFill>
                <a:latin typeface="Calibri"/>
                <a:ea typeface="+mn-ea"/>
              </a:rPr>
              <a:t>Disease (2014)</a:t>
            </a:r>
            <a:endParaRPr lang="en-US" sz="1200" b="1" dirty="0" smtClean="0">
              <a:solidFill>
                <a:prstClr val="black">
                  <a:lumMod val="75000"/>
                  <a:lumOff val="25000"/>
                </a:prstClr>
              </a:solidFill>
              <a:latin typeface="Calibri"/>
              <a:ea typeface="+mn-ea"/>
            </a:endParaRP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983"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62016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859765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804482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554802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982050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030360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310746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202054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238886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8675179"/>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4716053"/>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683722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rPr>
              <a:t>2014 CCS Guidelines on the Diagnosis and Management of Stable Ischemia Heart Disease</a:t>
            </a:r>
          </a:p>
          <a:p>
            <a:pPr fontAlgn="auto">
              <a:spcBef>
                <a:spcPts val="0"/>
              </a:spcBef>
              <a:spcAft>
                <a:spcPts val="0"/>
              </a:spcAft>
            </a:pPr>
            <a:endParaRPr lang="en-US" dirty="0">
              <a:solidFill>
                <a:prstClr val="black"/>
              </a:solidFill>
              <a:latin typeface="Calibri"/>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cs typeface="Arial" panose="020B0604020202020204" pitchFamily="34" charset="0"/>
              </a:rPr>
              <a:t>Mancini GBJ, </a:t>
            </a:r>
            <a:r>
              <a:rPr lang="en-US" sz="1000" dirty="0" err="1" smtClean="0">
                <a:solidFill>
                  <a:prstClr val="black"/>
                </a:solidFill>
                <a:latin typeface="Arial" panose="020B0604020202020204" pitchFamily="34" charset="0"/>
                <a:cs typeface="Arial" panose="020B0604020202020204" pitchFamily="34" charset="0"/>
              </a:rPr>
              <a:t>Gosselin</a:t>
            </a:r>
            <a:r>
              <a:rPr lang="en-US" sz="1000" dirty="0" smtClean="0">
                <a:solidFill>
                  <a:prstClr val="black"/>
                </a:solidFill>
                <a:latin typeface="Arial" panose="020B0604020202020204" pitchFamily="34" charset="0"/>
                <a:cs typeface="Arial" panose="020B0604020202020204" pitchFamily="34" charset="0"/>
              </a:rPr>
              <a:t> G, et al., </a:t>
            </a:r>
            <a:r>
              <a:rPr lang="en-US" sz="1000" i="1" dirty="0" smtClean="0">
                <a:solidFill>
                  <a:prstClr val="black"/>
                </a:solidFill>
                <a:latin typeface="Arial" panose="020B0604020202020204" pitchFamily="34" charset="0"/>
                <a:cs typeface="Arial" panose="020B0604020202020204" pitchFamily="34" charset="0"/>
              </a:rPr>
              <a:t>Can J </a:t>
            </a:r>
            <a:r>
              <a:rPr lang="en-US" sz="1000" i="1" dirty="0" err="1" smtClean="0">
                <a:solidFill>
                  <a:prstClr val="black"/>
                </a:solidFill>
                <a:latin typeface="Arial" panose="020B0604020202020204" pitchFamily="34" charset="0"/>
                <a:cs typeface="Arial" panose="020B0604020202020204" pitchFamily="34" charset="0"/>
              </a:rPr>
              <a:t>Cardiol</a:t>
            </a:r>
            <a:r>
              <a:rPr lang="en-US" sz="1000" dirty="0" smtClean="0">
                <a:solidFill>
                  <a:prstClr val="black"/>
                </a:solidFill>
                <a:latin typeface="Arial" panose="020B0604020202020204" pitchFamily="34" charset="0"/>
                <a:cs typeface="Arial" panose="020B0604020202020204" pitchFamily="34" charset="0"/>
              </a:rPr>
              <a:t> 2014; 30: 837-849</a:t>
            </a:r>
          </a:p>
          <a:p>
            <a:pPr algn="ctr" fontAlgn="auto">
              <a:spcBef>
                <a:spcPts val="0"/>
              </a:spcBef>
              <a:spcAft>
                <a:spcPts val="0"/>
              </a:spcAft>
            </a:pP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2227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Mancini GBJ, </a:t>
            </a:r>
            <a:r>
              <a:rPr lang="en-US" sz="1000" dirty="0" err="1">
                <a:solidFill>
                  <a:prstClr val="black"/>
                </a:solidFill>
                <a:latin typeface="Arial" panose="020B0604020202020204" pitchFamily="34" charset="0"/>
                <a:ea typeface="+mn-ea"/>
                <a:cs typeface="Arial" panose="020B0604020202020204" pitchFamily="34" charset="0"/>
              </a:rPr>
              <a:t>Gosselin</a:t>
            </a:r>
            <a:r>
              <a:rPr lang="en-US" sz="1000" dirty="0">
                <a:solidFill>
                  <a:prstClr val="black"/>
                </a:solidFill>
                <a:latin typeface="Arial" panose="020B0604020202020204" pitchFamily="34" charset="0"/>
                <a:ea typeface="+mn-ea"/>
                <a:cs typeface="Arial" panose="020B0604020202020204" pitchFamily="34" charset="0"/>
              </a:rPr>
              <a:t> G, et al., </a:t>
            </a:r>
            <a:r>
              <a:rPr lang="en-US" sz="1000" i="1" dirty="0">
                <a:solidFill>
                  <a:prstClr val="black"/>
                </a:solidFill>
                <a:latin typeface="Arial" panose="020B0604020202020204" pitchFamily="34" charset="0"/>
                <a:ea typeface="+mn-ea"/>
                <a:cs typeface="Arial" panose="020B0604020202020204" pitchFamily="34" charset="0"/>
              </a:rPr>
              <a:t>Can J </a:t>
            </a:r>
            <a:r>
              <a:rPr lang="en-US" sz="1000" i="1" dirty="0" err="1">
                <a:solidFill>
                  <a:prstClr val="black"/>
                </a:solidFill>
                <a:latin typeface="Arial" panose="020B0604020202020204" pitchFamily="34" charset="0"/>
                <a:ea typeface="+mn-ea"/>
                <a:cs typeface="Arial" panose="020B0604020202020204" pitchFamily="34" charset="0"/>
              </a:rPr>
              <a:t>Cardiol</a:t>
            </a:r>
            <a:r>
              <a:rPr lang="en-US" sz="1000" dirty="0">
                <a:solidFill>
                  <a:prstClr val="black"/>
                </a:solidFill>
                <a:latin typeface="Arial" panose="020B0604020202020204" pitchFamily="34" charset="0"/>
                <a:ea typeface="+mn-ea"/>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47434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rPr>
              <a:t>2014 CCS Guidelines on the Diagnosis and Management of Stable Ischemia Heart Disease</a:t>
            </a:r>
          </a:p>
          <a:p>
            <a:pPr fontAlgn="auto">
              <a:spcBef>
                <a:spcPts val="0"/>
              </a:spcBef>
              <a:spcAft>
                <a:spcPts val="0"/>
              </a:spcAft>
            </a:pPr>
            <a:endParaRPr lang="en-US" dirty="0">
              <a:solidFill>
                <a:prstClr val="black"/>
              </a:solidFill>
              <a:latin typeface="Calibri"/>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cs typeface="Arial" panose="020B0604020202020204" pitchFamily="34" charset="0"/>
              </a:rPr>
              <a:t>Mancini GBJ, </a:t>
            </a:r>
            <a:r>
              <a:rPr lang="en-US" sz="1000" dirty="0" err="1" smtClean="0">
                <a:solidFill>
                  <a:prstClr val="black"/>
                </a:solidFill>
                <a:latin typeface="Arial" panose="020B0604020202020204" pitchFamily="34" charset="0"/>
                <a:cs typeface="Arial" panose="020B0604020202020204" pitchFamily="34" charset="0"/>
              </a:rPr>
              <a:t>Gosselin</a:t>
            </a:r>
            <a:r>
              <a:rPr lang="en-US" sz="1000" dirty="0" smtClean="0">
                <a:solidFill>
                  <a:prstClr val="black"/>
                </a:solidFill>
                <a:latin typeface="Arial" panose="020B0604020202020204" pitchFamily="34" charset="0"/>
                <a:cs typeface="Arial" panose="020B0604020202020204" pitchFamily="34" charset="0"/>
              </a:rPr>
              <a:t> G, et al., </a:t>
            </a:r>
            <a:r>
              <a:rPr lang="en-US" sz="1000" i="1" dirty="0" smtClean="0">
                <a:solidFill>
                  <a:prstClr val="black"/>
                </a:solidFill>
                <a:latin typeface="Arial" panose="020B0604020202020204" pitchFamily="34" charset="0"/>
                <a:cs typeface="Arial" panose="020B0604020202020204" pitchFamily="34" charset="0"/>
              </a:rPr>
              <a:t>Can J </a:t>
            </a:r>
            <a:r>
              <a:rPr lang="en-US" sz="1000" i="1" dirty="0" err="1" smtClean="0">
                <a:solidFill>
                  <a:prstClr val="black"/>
                </a:solidFill>
                <a:latin typeface="Arial" panose="020B0604020202020204" pitchFamily="34" charset="0"/>
                <a:cs typeface="Arial" panose="020B0604020202020204" pitchFamily="34" charset="0"/>
              </a:rPr>
              <a:t>Cardiol</a:t>
            </a:r>
            <a:r>
              <a:rPr lang="en-US" sz="1000" dirty="0" smtClean="0">
                <a:solidFill>
                  <a:prstClr val="black"/>
                </a:solidFill>
                <a:latin typeface="Arial" panose="020B0604020202020204" pitchFamily="34" charset="0"/>
                <a:cs typeface="Arial" panose="020B0604020202020204" pitchFamily="34" charset="0"/>
              </a:rPr>
              <a:t> 2014</a:t>
            </a:r>
          </a:p>
          <a:p>
            <a:pPr algn="ctr" fontAlgn="auto">
              <a:spcBef>
                <a:spcPts val="0"/>
              </a:spcBef>
              <a:spcAft>
                <a:spcPts val="0"/>
              </a:spcAft>
            </a:pP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62947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2"/>
          <p:cNvSpPr txBox="1">
            <a:spLocks/>
          </p:cNvSpPr>
          <p:nvPr userDrawn="1"/>
        </p:nvSpPr>
        <p:spPr>
          <a:xfrm>
            <a:off x="539750" y="6308725"/>
            <a:ext cx="8135938" cy="360363"/>
          </a:xfrm>
          <a:prstGeom prst="rect">
            <a:avLst/>
          </a:prstGeom>
          <a:solidFill>
            <a:srgbClr val="9AC8E9"/>
          </a:solid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eaLnBrk="0" fontAlgn="auto" hangingPunct="0">
              <a:spcAft>
                <a:spcPts val="0"/>
              </a:spcAft>
              <a:buFont typeface="Arial" pitchFamily="34" charset="0"/>
              <a:buNone/>
              <a:defRPr/>
            </a:pPr>
            <a:r>
              <a:rPr lang="en-US" dirty="0" smtClean="0">
                <a:solidFill>
                  <a:prstClr val="black">
                    <a:lumMod val="75000"/>
                    <a:lumOff val="25000"/>
                  </a:prstClr>
                </a:solidFill>
                <a:latin typeface="Calibri"/>
                <a:ea typeface="+mn-ea"/>
                <a:cs typeface="ＭＳ Ｐゴシック" charset="0"/>
              </a:rPr>
              <a:t>Copyright © 2014, Canadian Cardiovascular Society</a:t>
            </a:r>
          </a:p>
        </p:txBody>
      </p:sp>
      <p:sp>
        <p:nvSpPr>
          <p:cNvPr id="4" name="TextBox 3"/>
          <p:cNvSpPr txBox="1"/>
          <p:nvPr userDrawn="1"/>
        </p:nvSpPr>
        <p:spPr>
          <a:xfrm>
            <a:off x="381000" y="0"/>
            <a:ext cx="8458200" cy="553998"/>
          </a:xfrm>
          <a:prstGeom prst="rect">
            <a:avLst/>
          </a:prstGeom>
          <a:noFill/>
        </p:spPr>
        <p:txBody>
          <a:bodyPr wrap="square" rtlCol="0">
            <a:spAutoFit/>
          </a:bodyPr>
          <a:lstStyle/>
          <a:p>
            <a:pPr algn="ctr" fontAlgn="auto">
              <a:spcBef>
                <a:spcPts val="0"/>
              </a:spcBef>
              <a:spcAft>
                <a:spcPts val="0"/>
              </a:spcAft>
              <a:defRPr/>
            </a:pPr>
            <a:r>
              <a:rPr lang="en-US" sz="1200" b="1" dirty="0" smtClean="0">
                <a:solidFill>
                  <a:prstClr val="black">
                    <a:lumMod val="75000"/>
                    <a:lumOff val="25000"/>
                  </a:prstClr>
                </a:solidFill>
                <a:latin typeface="Calibri"/>
                <a:ea typeface="+mn-ea"/>
              </a:rPr>
              <a:t>2014 CCS Guidelines on the Diagnosis and Management of Stable Ischemia Heart Disease</a:t>
            </a:r>
          </a:p>
          <a:p>
            <a:pPr fontAlgn="auto">
              <a:spcBef>
                <a:spcPts val="0"/>
              </a:spcBef>
              <a:spcAft>
                <a:spcPts val="0"/>
              </a:spcAft>
            </a:pPr>
            <a:endParaRPr lang="en-US" dirty="0">
              <a:solidFill>
                <a:prstClr val="black"/>
              </a:solidFill>
              <a:latin typeface="Calibri"/>
              <a:ea typeface="+mn-ea"/>
            </a:endParaRPr>
          </a:p>
        </p:txBody>
      </p:sp>
      <p:sp>
        <p:nvSpPr>
          <p:cNvPr id="5" name="TextBox 4"/>
          <p:cNvSpPr txBox="1"/>
          <p:nvPr userDrawn="1"/>
        </p:nvSpPr>
        <p:spPr>
          <a:xfrm>
            <a:off x="457200" y="6096000"/>
            <a:ext cx="8218488" cy="400110"/>
          </a:xfrm>
          <a:prstGeom prst="rect">
            <a:avLst/>
          </a:prstGeom>
          <a:noFill/>
        </p:spPr>
        <p:txBody>
          <a:bodyPr wrap="square" rtlCol="0">
            <a:spAutoFit/>
          </a:bodyPr>
          <a:lstStyle/>
          <a:p>
            <a:pPr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Mancini GBJ, </a:t>
            </a:r>
            <a:r>
              <a:rPr lang="en-US" sz="1000" dirty="0" err="1" smtClean="0">
                <a:solidFill>
                  <a:prstClr val="black"/>
                </a:solidFill>
                <a:latin typeface="Arial" panose="020B0604020202020204" pitchFamily="34" charset="0"/>
                <a:ea typeface="+mn-ea"/>
                <a:cs typeface="Arial" panose="020B0604020202020204" pitchFamily="34" charset="0"/>
              </a:rPr>
              <a:t>Gosselin</a:t>
            </a:r>
            <a:r>
              <a:rPr lang="en-US" sz="1000" dirty="0" smtClean="0">
                <a:solidFill>
                  <a:prstClr val="black"/>
                </a:solidFill>
                <a:latin typeface="Arial" panose="020B0604020202020204" pitchFamily="34" charset="0"/>
                <a:ea typeface="+mn-ea"/>
                <a:cs typeface="Arial" panose="020B0604020202020204" pitchFamily="34" charset="0"/>
              </a:rPr>
              <a:t> G, et al., </a:t>
            </a:r>
            <a:r>
              <a:rPr lang="en-US" sz="1000" i="1" dirty="0" smtClean="0">
                <a:solidFill>
                  <a:prstClr val="black"/>
                </a:solidFill>
                <a:latin typeface="Arial" panose="020B0604020202020204" pitchFamily="34" charset="0"/>
                <a:ea typeface="+mn-ea"/>
                <a:cs typeface="Arial" panose="020B0604020202020204" pitchFamily="34" charset="0"/>
              </a:rPr>
              <a:t>Can J </a:t>
            </a:r>
            <a:r>
              <a:rPr lang="en-US" sz="1000" i="1" dirty="0" err="1" smtClean="0">
                <a:solidFill>
                  <a:prstClr val="black"/>
                </a:solidFill>
                <a:latin typeface="Arial" panose="020B0604020202020204" pitchFamily="34" charset="0"/>
                <a:ea typeface="+mn-ea"/>
                <a:cs typeface="Arial" panose="020B0604020202020204" pitchFamily="34" charset="0"/>
              </a:rPr>
              <a:t>Cardiol</a:t>
            </a:r>
            <a:r>
              <a:rPr lang="en-US" sz="1000" dirty="0" smtClean="0">
                <a:solidFill>
                  <a:prstClr val="black"/>
                </a:solidFill>
                <a:latin typeface="Arial" panose="020B0604020202020204" pitchFamily="34" charset="0"/>
                <a:ea typeface="+mn-ea"/>
                <a:cs typeface="Arial" panose="020B0604020202020204" pitchFamily="34" charset="0"/>
              </a:rPr>
              <a:t> 2014; 30:837-849</a:t>
            </a:r>
          </a:p>
          <a:p>
            <a:pPr algn="ctr" fontAlgn="auto">
              <a:spcBef>
                <a:spcPts val="0"/>
              </a:spcBef>
              <a:spcAft>
                <a:spcPts val="0"/>
              </a:spcAft>
            </a:pPr>
            <a:endParaRPr lang="en-US" sz="10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1367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www.onlinecjc.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7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504190" y="1628775"/>
            <a:ext cx="8135620" cy="3600450"/>
          </a:xfrm>
          <a:prstGeom prst="rect">
            <a:avLst/>
          </a:prstGeom>
          <a:solidFill>
            <a:srgbClr val="9AC8E9"/>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r>
              <a:rPr lang="en-CA" sz="1600" b="1" dirty="0">
                <a:solidFill>
                  <a:srgbClr val="000000"/>
                </a:solidFill>
                <a:latin typeface="Cambria"/>
                <a:ea typeface="MS PGothic"/>
                <a:cs typeface="MS PGothic"/>
              </a:rPr>
              <a:t/>
            </a:r>
            <a:br>
              <a:rPr lang="en-CA" sz="1600" b="1" dirty="0">
                <a:solidFill>
                  <a:srgbClr val="000000"/>
                </a:solidFill>
                <a:latin typeface="Cambria"/>
                <a:ea typeface="MS PGothic"/>
                <a:cs typeface="MS PGothic"/>
              </a:rPr>
            </a:br>
            <a:r>
              <a:rPr lang="en-CA" sz="3200" b="1" dirty="0">
                <a:solidFill>
                  <a:srgbClr val="000000"/>
                </a:solidFill>
                <a:latin typeface="Calibri" panose="020F0502020204030204" pitchFamily="34" charset="0"/>
                <a:ea typeface="MS PGothic"/>
                <a:cs typeface="MS PGothic"/>
              </a:rPr>
              <a:t>Canadian Cardiovascular </a:t>
            </a:r>
            <a:r>
              <a:rPr lang="en-CA" sz="3200" b="1" dirty="0" smtClean="0">
                <a:solidFill>
                  <a:srgbClr val="000000"/>
                </a:solidFill>
                <a:latin typeface="Calibri" panose="020F0502020204030204" pitchFamily="34" charset="0"/>
                <a:ea typeface="MS PGothic"/>
                <a:cs typeface="MS PGothic"/>
              </a:rPr>
              <a:t>Society</a:t>
            </a:r>
            <a:r>
              <a:rPr lang="en-CA" sz="3200" b="1" dirty="0">
                <a:solidFill>
                  <a:srgbClr val="000000"/>
                </a:solidFill>
                <a:latin typeface="Calibri" panose="020F0502020204030204" pitchFamily="34" charset="0"/>
                <a:ea typeface="MS PGothic"/>
                <a:cs typeface="MS PGothic"/>
              </a:rPr>
              <a:t/>
            </a:r>
            <a:br>
              <a:rPr lang="en-CA" sz="3200" b="1" dirty="0">
                <a:solidFill>
                  <a:srgbClr val="000000"/>
                </a:solidFill>
                <a:latin typeface="Calibri" panose="020F0502020204030204" pitchFamily="34" charset="0"/>
                <a:ea typeface="MS PGothic"/>
                <a:cs typeface="MS PGothic"/>
              </a:rPr>
            </a:br>
            <a:r>
              <a:rPr lang="en-CA" sz="3200" b="1" dirty="0">
                <a:solidFill>
                  <a:srgbClr val="000000"/>
                </a:solidFill>
                <a:latin typeface="Calibri" panose="020F0502020204030204" pitchFamily="34" charset="0"/>
                <a:ea typeface="MS PGothic"/>
                <a:cs typeface="MS PGothic"/>
              </a:rPr>
              <a:t/>
            </a:r>
            <a:br>
              <a:rPr lang="en-CA" sz="3200" b="1" dirty="0">
                <a:solidFill>
                  <a:srgbClr val="000000"/>
                </a:solidFill>
                <a:latin typeface="Calibri" panose="020F0502020204030204" pitchFamily="34" charset="0"/>
                <a:ea typeface="MS PGothic"/>
                <a:cs typeface="MS PGothic"/>
              </a:rPr>
            </a:br>
            <a:r>
              <a:rPr lang="en-CA" sz="3200" b="1" dirty="0" smtClean="0">
                <a:solidFill>
                  <a:srgbClr val="000000"/>
                </a:solidFill>
                <a:latin typeface="Calibri" panose="020F0502020204030204" pitchFamily="34" charset="0"/>
                <a:ea typeface="MS PGothic"/>
                <a:cs typeface="MS PGothic"/>
              </a:rPr>
              <a:t>Guidelines for the Diagnosis </a:t>
            </a:r>
            <a:r>
              <a:rPr lang="en-CA" sz="3200" b="1" dirty="0" smtClean="0">
                <a:solidFill>
                  <a:srgbClr val="000000"/>
                </a:solidFill>
                <a:latin typeface="Calibri" panose="020F0502020204030204" pitchFamily="34" charset="0"/>
                <a:ea typeface="MS PGothic"/>
                <a:cs typeface="MS PGothic"/>
              </a:rPr>
              <a:t>and Management </a:t>
            </a:r>
            <a:r>
              <a:rPr lang="en-CA" sz="3200" b="1" dirty="0" smtClean="0">
                <a:solidFill>
                  <a:srgbClr val="000000"/>
                </a:solidFill>
                <a:latin typeface="Calibri" panose="020F0502020204030204" pitchFamily="34" charset="0"/>
                <a:ea typeface="MS PGothic"/>
                <a:cs typeface="MS PGothic"/>
              </a:rPr>
              <a:t>of </a:t>
            </a:r>
            <a:r>
              <a:rPr lang="en-CA" sz="3200" b="1" dirty="0" smtClean="0">
                <a:solidFill>
                  <a:srgbClr val="000000"/>
                </a:solidFill>
                <a:latin typeface="Calibri" panose="020F0502020204030204" pitchFamily="34" charset="0"/>
                <a:ea typeface="MS PGothic"/>
              </a:rPr>
              <a:t>Stable </a:t>
            </a:r>
            <a:r>
              <a:rPr lang="en-CA" sz="3200" b="1" dirty="0" smtClean="0">
                <a:solidFill>
                  <a:srgbClr val="000000"/>
                </a:solidFill>
                <a:latin typeface="Calibri" panose="020F0502020204030204" pitchFamily="34" charset="0"/>
                <a:ea typeface="MS PGothic"/>
              </a:rPr>
              <a:t>Ischemic Heart Disease</a:t>
            </a:r>
            <a:endParaRPr lang="en-US" sz="3200" dirty="0">
              <a:solidFill>
                <a:prstClr val="black"/>
              </a:solidFill>
              <a:latin typeface="Calibri" panose="020F0502020204030204" pitchFamily="34" charset="0"/>
              <a:ea typeface="Times New Roman"/>
            </a:endParaRPr>
          </a:p>
        </p:txBody>
      </p:sp>
    </p:spTree>
    <p:extLst>
      <p:ext uri="{BB962C8B-B14F-4D97-AF65-F5344CB8AC3E}">
        <p14:creationId xmlns:p14="http://schemas.microsoft.com/office/powerpoint/2010/main" val="249300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6660852"/>
              </p:ext>
            </p:extLst>
          </p:nvPr>
        </p:nvGraphicFramePr>
        <p:xfrm>
          <a:off x="457200" y="838200"/>
          <a:ext cx="8382000" cy="4846320"/>
        </p:xfrm>
        <a:graphic>
          <a:graphicData uri="http://schemas.openxmlformats.org/drawingml/2006/table">
            <a:tbl>
              <a:tblPr firstRow="1" bandRow="1">
                <a:tableStyleId>{5C22544A-7EE6-4342-B048-85BDC9FD1C3A}</a:tableStyleId>
              </a:tblPr>
              <a:tblGrid>
                <a:gridCol w="5638800"/>
                <a:gridCol w="1676400"/>
                <a:gridCol w="1066800"/>
              </a:tblGrid>
              <a:tr h="528320">
                <a:tc>
                  <a:txBody>
                    <a:bodyPr/>
                    <a:lstStyle/>
                    <a:p>
                      <a:r>
                        <a:rPr lang="en-US" sz="1600" dirty="0" smtClean="0"/>
                        <a:t>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Strength</a:t>
                      </a:r>
                      <a:r>
                        <a:rPr lang="en-US" sz="1600" baseline="0" dirty="0" smtClean="0"/>
                        <a:t> of 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Level</a:t>
                      </a:r>
                      <a:r>
                        <a:rPr lang="en-US" sz="1600" baseline="0" dirty="0" smtClean="0"/>
                        <a:t> of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We recommend that a non-invasive assessment of rest left ventricular function be obtained in all patients with suspected SIHD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Strong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600" dirty="0" smtClean="0">
                          <a:effectLst/>
                        </a:rPr>
                        <a:t>We suggest that patients with initially equivocal or non-diagnostic test results or a strong discrepancy between clinical impression and test results be considered for further testing using a complementary, non-invasive modality )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US" sz="1600" dirty="0" smtClean="0">
                          <a:effectLst/>
                        </a:rPr>
                        <a:t>We suggest that CCTA not be used in patients felt likely to warrant invasive angiography on the basis of high risk symptom pattern, high pre-test probability of coronary artery disease, severe risk factors or important reasons to minimize exposure to radiation or contrast material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US" sz="1600" kern="1200" dirty="0" smtClean="0">
                          <a:solidFill>
                            <a:schemeClr val="dk1"/>
                          </a:solidFill>
                          <a:effectLst/>
                          <a:latin typeface="+mn-lt"/>
                          <a:ea typeface="+mn-ea"/>
                          <a:cs typeface="+mn-cs"/>
                        </a:rPr>
                        <a:t>We suggest that invasive coronary angiography be obtained in patients with SIHD who have high pre-test likelihood of CAD, high risk features on prior non-invasive testing, survived sudden cardiac arrest or who have life threatening arrhythmias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TextBox 4"/>
          <p:cNvSpPr txBox="1"/>
          <p:nvPr/>
        </p:nvSpPr>
        <p:spPr>
          <a:xfrm>
            <a:off x="533400" y="392668"/>
            <a:ext cx="7010400" cy="369332"/>
          </a:xfrm>
          <a:prstGeom prst="rect">
            <a:avLst/>
          </a:prstGeom>
          <a:noFill/>
        </p:spPr>
        <p:txBody>
          <a:bodyPr wrap="square" rtlCol="0">
            <a:spAutoFit/>
          </a:bodyPr>
          <a:lstStyle/>
          <a:p>
            <a:r>
              <a:rPr lang="en-US" b="1" dirty="0" smtClean="0"/>
              <a:t>Using Non-invasive Diagnostic and Prognostic Testing (</a:t>
            </a:r>
            <a:r>
              <a:rPr lang="en-US" b="1" dirty="0" err="1" smtClean="0"/>
              <a:t>con’d</a:t>
            </a:r>
            <a:r>
              <a:rPr lang="en-US" b="1" dirty="0" smtClean="0"/>
              <a:t>)</a:t>
            </a:r>
            <a:endParaRPr lang="en-US" b="1" dirty="0"/>
          </a:p>
        </p:txBody>
      </p:sp>
    </p:spTree>
    <p:extLst>
      <p:ext uri="{BB962C8B-B14F-4D97-AF65-F5344CB8AC3E}">
        <p14:creationId xmlns:p14="http://schemas.microsoft.com/office/powerpoint/2010/main" val="1304736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061741835"/>
              </p:ext>
            </p:extLst>
          </p:nvPr>
        </p:nvGraphicFramePr>
        <p:xfrm>
          <a:off x="155448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752600" y="533400"/>
            <a:ext cx="5867400" cy="646331"/>
          </a:xfrm>
          <a:prstGeom prst="rect">
            <a:avLst/>
          </a:prstGeom>
        </p:spPr>
        <p:txBody>
          <a:bodyPr wrap="square">
            <a:spAutoFit/>
          </a:bodyPr>
          <a:lstStyle/>
          <a:p>
            <a:pPr algn="ctr" fontAlgn="auto">
              <a:spcBef>
                <a:spcPts val="0"/>
              </a:spcBef>
              <a:spcAft>
                <a:spcPts val="0"/>
              </a:spcAft>
            </a:pPr>
            <a:r>
              <a:rPr lang="da-DK" b="1" dirty="0">
                <a:solidFill>
                  <a:prstClr val="black"/>
                </a:solidFill>
                <a:latin typeface="Calibri"/>
                <a:ea typeface="+mn-ea"/>
              </a:rPr>
              <a:t>Fundamental prognostic factors for assessing stable ischemic heart disease.</a:t>
            </a:r>
            <a:endParaRPr lang="en-US" b="1" dirty="0">
              <a:solidFill>
                <a:prstClr val="black"/>
              </a:solidFill>
              <a:latin typeface="Calibri"/>
              <a:ea typeface="+mn-ea"/>
            </a:endParaRPr>
          </a:p>
        </p:txBody>
      </p:sp>
    </p:spTree>
    <p:extLst>
      <p:ext uri="{BB962C8B-B14F-4D97-AF65-F5344CB8AC3E}">
        <p14:creationId xmlns:p14="http://schemas.microsoft.com/office/powerpoint/2010/main" val="27134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7103283"/>
              </p:ext>
            </p:extLst>
          </p:nvPr>
        </p:nvGraphicFramePr>
        <p:xfrm>
          <a:off x="1295400" y="1828800"/>
          <a:ext cx="6553197" cy="3486154"/>
        </p:xfrm>
        <a:graphic>
          <a:graphicData uri="http://schemas.openxmlformats.org/drawingml/2006/table">
            <a:tbl>
              <a:tblPr firstRow="1" firstCol="1" bandRow="1">
                <a:tableStyleId>{5C22544A-7EE6-4342-B048-85BDC9FD1C3A}</a:tableStyleId>
              </a:tblPr>
              <a:tblGrid>
                <a:gridCol w="936171"/>
                <a:gridCol w="936171"/>
                <a:gridCol w="936171"/>
                <a:gridCol w="936171"/>
                <a:gridCol w="936171"/>
                <a:gridCol w="936171"/>
                <a:gridCol w="936171"/>
              </a:tblGrid>
              <a:tr h="855514">
                <a:tc rowSpan="3">
                  <a:txBody>
                    <a:bodyPr/>
                    <a:lstStyle/>
                    <a:p>
                      <a:pPr marL="0" marR="0" algn="ctr">
                        <a:lnSpc>
                          <a:spcPct val="200000"/>
                        </a:lnSpc>
                        <a:spcBef>
                          <a:spcPts val="0"/>
                        </a:spcBef>
                        <a:spcAft>
                          <a:spcPts val="0"/>
                        </a:spcAft>
                      </a:pPr>
                      <a:r>
                        <a:rPr lang="en-US" sz="1400" dirty="0">
                          <a:effectLst/>
                        </a:rPr>
                        <a:t> </a:t>
                      </a:r>
                    </a:p>
                    <a:p>
                      <a:pPr marL="0" marR="0" algn="ctr">
                        <a:lnSpc>
                          <a:spcPct val="200000"/>
                        </a:lnSpc>
                        <a:spcBef>
                          <a:spcPts val="0"/>
                        </a:spcBef>
                        <a:spcAft>
                          <a:spcPts val="0"/>
                        </a:spcAft>
                      </a:pPr>
                      <a:r>
                        <a:rPr lang="en-US" sz="1400" dirty="0">
                          <a:effectLst/>
                        </a:rPr>
                        <a:t> </a:t>
                      </a:r>
                    </a:p>
                    <a:p>
                      <a:pPr marL="0" marR="0" algn="ctr">
                        <a:lnSpc>
                          <a:spcPct val="200000"/>
                        </a:lnSpc>
                        <a:spcBef>
                          <a:spcPts val="0"/>
                        </a:spcBef>
                        <a:spcAft>
                          <a:spcPts val="0"/>
                        </a:spcAft>
                      </a:pPr>
                      <a:r>
                        <a:rPr lang="en-US" sz="1400" dirty="0">
                          <a:effectLst/>
                        </a:rPr>
                        <a:t> </a:t>
                      </a:r>
                    </a:p>
                    <a:p>
                      <a:pPr marL="0" marR="0" algn="ctr">
                        <a:lnSpc>
                          <a:spcPct val="200000"/>
                        </a:lnSpc>
                        <a:spcBef>
                          <a:spcPts val="0"/>
                        </a:spcBef>
                        <a:spcAft>
                          <a:spcPts val="0"/>
                        </a:spcAft>
                      </a:pPr>
                      <a:r>
                        <a:rPr lang="en-US" sz="1400" dirty="0">
                          <a:effectLst/>
                        </a:rPr>
                        <a:t>Age</a:t>
                      </a:r>
                      <a:endParaRPr lang="en-US" sz="1400" dirty="0">
                        <a:effectLst/>
                        <a:latin typeface="Cambria"/>
                        <a:ea typeface="MS Mincho"/>
                        <a:cs typeface="Cambria"/>
                      </a:endParaRPr>
                    </a:p>
                  </a:txBody>
                  <a:tcPr marL="68580" marR="68580" marT="0" marB="0"/>
                </a:tc>
                <a:tc gridSpan="6">
                  <a:txBody>
                    <a:bodyPr/>
                    <a:lstStyle/>
                    <a:p>
                      <a:pPr marL="0" marR="0" algn="ctr">
                        <a:lnSpc>
                          <a:spcPct val="100000"/>
                        </a:lnSpc>
                        <a:spcBef>
                          <a:spcPts val="0"/>
                        </a:spcBef>
                        <a:spcAft>
                          <a:spcPts val="0"/>
                        </a:spcAft>
                      </a:pPr>
                      <a:r>
                        <a:rPr lang="en-US" sz="1300" dirty="0">
                          <a:effectLst/>
                        </a:rPr>
                        <a:t>Chest Pain </a:t>
                      </a:r>
                      <a:r>
                        <a:rPr lang="en-US" sz="1300" dirty="0" smtClean="0">
                          <a:effectLst/>
                        </a:rPr>
                        <a:t>Criteria:</a:t>
                      </a:r>
                    </a:p>
                    <a:p>
                      <a:pPr marL="342900" marR="0" lvl="0" indent="-342900">
                        <a:lnSpc>
                          <a:spcPct val="100000"/>
                        </a:lnSpc>
                        <a:spcBef>
                          <a:spcPts val="0"/>
                        </a:spcBef>
                        <a:spcAft>
                          <a:spcPts val="0"/>
                        </a:spcAft>
                        <a:buFont typeface="+mj-lt"/>
                        <a:buAutoNum type="arabicPeriod"/>
                      </a:pPr>
                      <a:r>
                        <a:rPr lang="en-US" sz="1300" dirty="0" smtClean="0">
                          <a:effectLst/>
                        </a:rPr>
                        <a:t>Sub-sternal chest discomfort with characteristic quality and duration</a:t>
                      </a:r>
                    </a:p>
                    <a:p>
                      <a:pPr marL="342900" marR="0" lvl="0" indent="-342900">
                        <a:lnSpc>
                          <a:spcPct val="100000"/>
                        </a:lnSpc>
                        <a:spcBef>
                          <a:spcPts val="0"/>
                        </a:spcBef>
                        <a:spcAft>
                          <a:spcPts val="0"/>
                        </a:spcAft>
                        <a:buFont typeface="+mj-lt"/>
                        <a:buAutoNum type="arabicPeriod"/>
                      </a:pPr>
                      <a:r>
                        <a:rPr lang="en-US" sz="1300" dirty="0" smtClean="0">
                          <a:effectLst/>
                        </a:rPr>
                        <a:t>Provoked </a:t>
                      </a:r>
                      <a:r>
                        <a:rPr lang="en-US" sz="1300" dirty="0">
                          <a:effectLst/>
                        </a:rPr>
                        <a:t>by exertion or emotional </a:t>
                      </a:r>
                      <a:r>
                        <a:rPr lang="en-US" sz="1300" dirty="0" smtClean="0">
                          <a:effectLst/>
                        </a:rPr>
                        <a:t>stress</a:t>
                      </a:r>
                    </a:p>
                    <a:p>
                      <a:pPr marL="342900" marR="0" lvl="0" indent="-342900">
                        <a:lnSpc>
                          <a:spcPct val="100000"/>
                        </a:lnSpc>
                        <a:spcBef>
                          <a:spcPts val="0"/>
                        </a:spcBef>
                        <a:spcAft>
                          <a:spcPts val="0"/>
                        </a:spcAft>
                        <a:buFont typeface="+mj-lt"/>
                        <a:buAutoNum type="arabicPeriod"/>
                      </a:pPr>
                      <a:r>
                        <a:rPr lang="en-US" sz="1300" dirty="0" smtClean="0">
                          <a:effectLst/>
                        </a:rPr>
                        <a:t>Relieved </a:t>
                      </a:r>
                      <a:r>
                        <a:rPr lang="en-US" sz="1300" dirty="0">
                          <a:effectLst/>
                        </a:rPr>
                        <a:t>promptly by rest or nitroglycerin</a:t>
                      </a:r>
                      <a:endParaRPr lang="en-US" sz="1300" dirty="0">
                        <a:effectLst/>
                        <a:latin typeface="Cambria"/>
                        <a:ea typeface="MS Mincho"/>
                        <a:cs typeface="Cambria"/>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gridSpan="2">
                  <a:txBody>
                    <a:bodyPr/>
                    <a:lstStyle/>
                    <a:p>
                      <a:pPr marL="0" marR="0" algn="ctr">
                        <a:lnSpc>
                          <a:spcPct val="100000"/>
                        </a:lnSpc>
                        <a:spcBef>
                          <a:spcPts val="0"/>
                        </a:spcBef>
                        <a:spcAft>
                          <a:spcPts val="0"/>
                        </a:spcAft>
                      </a:pPr>
                      <a:r>
                        <a:rPr lang="en-US" sz="1300" dirty="0">
                          <a:effectLst/>
                        </a:rPr>
                        <a:t>Non-</a:t>
                      </a:r>
                      <a:r>
                        <a:rPr lang="en-US" sz="1300" dirty="0" err="1">
                          <a:effectLst/>
                        </a:rPr>
                        <a:t>anginal</a:t>
                      </a:r>
                      <a:r>
                        <a:rPr lang="en-US" sz="1300" dirty="0">
                          <a:effectLst/>
                        </a:rPr>
                        <a:t> Chest Pain</a:t>
                      </a:r>
                    </a:p>
                    <a:p>
                      <a:pPr marL="0" marR="0" algn="ctr">
                        <a:lnSpc>
                          <a:spcPct val="100000"/>
                        </a:lnSpc>
                        <a:spcBef>
                          <a:spcPts val="0"/>
                        </a:spcBef>
                        <a:spcAft>
                          <a:spcPts val="0"/>
                        </a:spcAft>
                      </a:pPr>
                      <a:r>
                        <a:rPr lang="en-US" sz="1300" dirty="0">
                          <a:effectLst/>
                        </a:rPr>
                        <a:t>1 of 3 Criteria</a:t>
                      </a:r>
                      <a:endParaRPr lang="en-US" sz="1300" dirty="0">
                        <a:effectLst/>
                        <a:latin typeface="Cambria"/>
                        <a:ea typeface="MS Mincho"/>
                        <a:cs typeface="Cambria"/>
                      </a:endParaRPr>
                    </a:p>
                  </a:txBody>
                  <a:tcPr marL="68580" marR="68580" marT="0" marB="0"/>
                </a:tc>
                <a:tc hMerge="1">
                  <a:txBody>
                    <a:bodyPr/>
                    <a:lstStyle/>
                    <a:p>
                      <a:endParaRPr lang="en-US"/>
                    </a:p>
                  </a:txBody>
                  <a:tcPr/>
                </a:tc>
                <a:tc gridSpan="2">
                  <a:txBody>
                    <a:bodyPr/>
                    <a:lstStyle/>
                    <a:p>
                      <a:pPr marL="0" marR="0" algn="ctr">
                        <a:lnSpc>
                          <a:spcPct val="100000"/>
                        </a:lnSpc>
                        <a:spcBef>
                          <a:spcPts val="0"/>
                        </a:spcBef>
                        <a:spcAft>
                          <a:spcPts val="0"/>
                        </a:spcAft>
                      </a:pPr>
                      <a:r>
                        <a:rPr lang="en-US" sz="1300" dirty="0">
                          <a:effectLst/>
                        </a:rPr>
                        <a:t>Atypical Angina</a:t>
                      </a:r>
                    </a:p>
                    <a:p>
                      <a:pPr marL="0" marR="0" algn="ctr">
                        <a:lnSpc>
                          <a:spcPct val="100000"/>
                        </a:lnSpc>
                        <a:spcBef>
                          <a:spcPts val="0"/>
                        </a:spcBef>
                        <a:spcAft>
                          <a:spcPts val="0"/>
                        </a:spcAft>
                      </a:pPr>
                      <a:r>
                        <a:rPr lang="en-US" sz="1300" dirty="0">
                          <a:effectLst/>
                        </a:rPr>
                        <a:t>2 of 3 Criteria</a:t>
                      </a:r>
                      <a:endParaRPr lang="en-US" sz="1300" dirty="0">
                        <a:effectLst/>
                        <a:latin typeface="Cambria"/>
                        <a:ea typeface="MS Mincho"/>
                        <a:cs typeface="Cambria"/>
                      </a:endParaRPr>
                    </a:p>
                  </a:txBody>
                  <a:tcPr marL="68580" marR="68580" marT="0" marB="0"/>
                </a:tc>
                <a:tc hMerge="1">
                  <a:txBody>
                    <a:bodyPr/>
                    <a:lstStyle/>
                    <a:p>
                      <a:endParaRPr lang="en-US"/>
                    </a:p>
                  </a:txBody>
                  <a:tcPr/>
                </a:tc>
                <a:tc gridSpan="2">
                  <a:txBody>
                    <a:bodyPr/>
                    <a:lstStyle/>
                    <a:p>
                      <a:pPr marL="0" marR="0" algn="ctr">
                        <a:lnSpc>
                          <a:spcPct val="100000"/>
                        </a:lnSpc>
                        <a:spcBef>
                          <a:spcPts val="0"/>
                        </a:spcBef>
                        <a:spcAft>
                          <a:spcPts val="0"/>
                        </a:spcAft>
                      </a:pPr>
                      <a:r>
                        <a:rPr lang="en-US" sz="1300" dirty="0">
                          <a:effectLst/>
                        </a:rPr>
                        <a:t>Typical Angina</a:t>
                      </a:r>
                    </a:p>
                    <a:p>
                      <a:pPr marL="0" marR="0" algn="ctr">
                        <a:lnSpc>
                          <a:spcPct val="100000"/>
                        </a:lnSpc>
                        <a:spcBef>
                          <a:spcPts val="0"/>
                        </a:spcBef>
                        <a:spcAft>
                          <a:spcPts val="0"/>
                        </a:spcAft>
                      </a:pPr>
                      <a:r>
                        <a:rPr lang="en-US" sz="1300" dirty="0">
                          <a:effectLst/>
                        </a:rPr>
                        <a:t>3 of 3 Criteria</a:t>
                      </a:r>
                      <a:endParaRPr lang="en-US" sz="1300" dirty="0">
                        <a:effectLst/>
                        <a:latin typeface="Cambria"/>
                        <a:ea typeface="MS Mincho"/>
                        <a:cs typeface="Cambria"/>
                      </a:endParaRPr>
                    </a:p>
                  </a:txBody>
                  <a:tcPr marL="68580" marR="68580" marT="0" marB="0"/>
                </a:tc>
                <a:tc hMerge="1">
                  <a:txBody>
                    <a:bodyPr/>
                    <a:lstStyle/>
                    <a:p>
                      <a:endParaRPr lang="en-US"/>
                    </a:p>
                  </a:txBody>
                  <a:tcPr/>
                </a:tc>
              </a:tr>
              <a:tr h="527520">
                <a:tc vMerge="1">
                  <a:txBody>
                    <a:bodyPr/>
                    <a:lstStyle/>
                    <a:p>
                      <a:endParaRPr lang="en-US"/>
                    </a:p>
                  </a:txBody>
                  <a:tcPr/>
                </a:tc>
                <a:tc>
                  <a:txBody>
                    <a:bodyPr/>
                    <a:lstStyle/>
                    <a:p>
                      <a:pPr marL="0" marR="0" algn="ctr">
                        <a:lnSpc>
                          <a:spcPct val="200000"/>
                        </a:lnSpc>
                        <a:spcBef>
                          <a:spcPts val="0"/>
                        </a:spcBef>
                        <a:spcAft>
                          <a:spcPts val="0"/>
                        </a:spcAft>
                      </a:pPr>
                      <a:r>
                        <a:rPr lang="en-US" sz="1400" dirty="0">
                          <a:effectLst/>
                        </a:rPr>
                        <a:t>Male</a:t>
                      </a:r>
                      <a:endParaRPr lang="en-US" sz="1400" dirty="0">
                        <a:effectLst/>
                        <a:latin typeface="Cambria"/>
                        <a:ea typeface="MS Mincho"/>
                        <a:cs typeface="Cambria"/>
                      </a:endParaRPr>
                    </a:p>
                  </a:txBody>
                  <a:tcPr marL="68580" marR="68580" marT="0" marB="0">
                    <a:solidFill>
                      <a:schemeClr val="accent6">
                        <a:lumMod val="20000"/>
                        <a:lumOff val="80000"/>
                      </a:schemeClr>
                    </a:solidFill>
                  </a:tcPr>
                </a:tc>
                <a:tc>
                  <a:txBody>
                    <a:bodyPr/>
                    <a:lstStyle/>
                    <a:p>
                      <a:pPr marL="0" marR="0" algn="ctr">
                        <a:lnSpc>
                          <a:spcPct val="200000"/>
                        </a:lnSpc>
                        <a:spcBef>
                          <a:spcPts val="0"/>
                        </a:spcBef>
                        <a:spcAft>
                          <a:spcPts val="0"/>
                        </a:spcAft>
                      </a:pPr>
                      <a:r>
                        <a:rPr lang="en-US" sz="1400" dirty="0">
                          <a:effectLst/>
                        </a:rPr>
                        <a:t>Female</a:t>
                      </a:r>
                      <a:endParaRPr lang="en-US" sz="1400" dirty="0">
                        <a:effectLst/>
                        <a:latin typeface="Cambria"/>
                        <a:ea typeface="MS Mincho"/>
                        <a:cs typeface="Cambria"/>
                      </a:endParaRPr>
                    </a:p>
                  </a:txBody>
                  <a:tcPr marL="68580" marR="68580" marT="0" marB="0">
                    <a:solidFill>
                      <a:schemeClr val="accent6">
                        <a:lumMod val="20000"/>
                        <a:lumOff val="80000"/>
                      </a:schemeClr>
                    </a:solidFill>
                  </a:tcPr>
                </a:tc>
                <a:tc>
                  <a:txBody>
                    <a:bodyPr/>
                    <a:lstStyle/>
                    <a:p>
                      <a:pPr marL="0" marR="0" algn="ctr">
                        <a:lnSpc>
                          <a:spcPct val="200000"/>
                        </a:lnSpc>
                        <a:spcBef>
                          <a:spcPts val="0"/>
                        </a:spcBef>
                        <a:spcAft>
                          <a:spcPts val="0"/>
                        </a:spcAft>
                      </a:pPr>
                      <a:r>
                        <a:rPr lang="en-US" sz="1400" dirty="0">
                          <a:effectLst/>
                        </a:rPr>
                        <a:t>Male</a:t>
                      </a:r>
                      <a:endParaRPr lang="en-US" sz="1400" dirty="0">
                        <a:effectLst/>
                        <a:latin typeface="Cambria"/>
                        <a:ea typeface="MS Mincho"/>
                        <a:cs typeface="Cambria"/>
                      </a:endParaRPr>
                    </a:p>
                  </a:txBody>
                  <a:tcPr marL="68580" marR="68580" marT="0" marB="0">
                    <a:solidFill>
                      <a:schemeClr val="accent6">
                        <a:lumMod val="20000"/>
                        <a:lumOff val="80000"/>
                      </a:schemeClr>
                    </a:solidFill>
                  </a:tcPr>
                </a:tc>
                <a:tc>
                  <a:txBody>
                    <a:bodyPr/>
                    <a:lstStyle/>
                    <a:p>
                      <a:pPr marL="0" marR="0" algn="ctr">
                        <a:lnSpc>
                          <a:spcPct val="200000"/>
                        </a:lnSpc>
                        <a:spcBef>
                          <a:spcPts val="0"/>
                        </a:spcBef>
                        <a:spcAft>
                          <a:spcPts val="0"/>
                        </a:spcAft>
                      </a:pPr>
                      <a:r>
                        <a:rPr lang="en-US" sz="1400" dirty="0">
                          <a:effectLst/>
                        </a:rPr>
                        <a:t>Female</a:t>
                      </a:r>
                      <a:endParaRPr lang="en-US" sz="1400" dirty="0">
                        <a:effectLst/>
                        <a:latin typeface="Cambria"/>
                        <a:ea typeface="MS Mincho"/>
                        <a:cs typeface="Cambria"/>
                      </a:endParaRPr>
                    </a:p>
                  </a:txBody>
                  <a:tcPr marL="68580" marR="68580" marT="0" marB="0">
                    <a:solidFill>
                      <a:schemeClr val="accent6">
                        <a:lumMod val="20000"/>
                        <a:lumOff val="80000"/>
                      </a:schemeClr>
                    </a:solidFill>
                  </a:tcPr>
                </a:tc>
                <a:tc>
                  <a:txBody>
                    <a:bodyPr/>
                    <a:lstStyle/>
                    <a:p>
                      <a:pPr marL="0" marR="0" algn="ctr">
                        <a:lnSpc>
                          <a:spcPct val="200000"/>
                        </a:lnSpc>
                        <a:spcBef>
                          <a:spcPts val="0"/>
                        </a:spcBef>
                        <a:spcAft>
                          <a:spcPts val="0"/>
                        </a:spcAft>
                      </a:pPr>
                      <a:r>
                        <a:rPr lang="en-US" sz="1400" dirty="0">
                          <a:effectLst/>
                        </a:rPr>
                        <a:t>Male</a:t>
                      </a:r>
                      <a:endParaRPr lang="en-US" sz="1400" dirty="0">
                        <a:effectLst/>
                        <a:latin typeface="Cambria"/>
                        <a:ea typeface="MS Mincho"/>
                        <a:cs typeface="Cambria"/>
                      </a:endParaRPr>
                    </a:p>
                  </a:txBody>
                  <a:tcPr marL="68580" marR="68580" marT="0" marB="0">
                    <a:solidFill>
                      <a:schemeClr val="accent6">
                        <a:lumMod val="20000"/>
                        <a:lumOff val="80000"/>
                      </a:schemeClr>
                    </a:solidFill>
                  </a:tcPr>
                </a:tc>
                <a:tc>
                  <a:txBody>
                    <a:bodyPr/>
                    <a:lstStyle/>
                    <a:p>
                      <a:pPr marL="0" marR="0" algn="ctr">
                        <a:lnSpc>
                          <a:spcPct val="200000"/>
                        </a:lnSpc>
                        <a:spcBef>
                          <a:spcPts val="0"/>
                        </a:spcBef>
                        <a:spcAft>
                          <a:spcPts val="0"/>
                        </a:spcAft>
                      </a:pPr>
                      <a:r>
                        <a:rPr lang="en-US" sz="1400" dirty="0">
                          <a:effectLst/>
                        </a:rPr>
                        <a:t>Female</a:t>
                      </a:r>
                      <a:endParaRPr lang="en-US" sz="1400" dirty="0">
                        <a:effectLst/>
                        <a:latin typeface="Cambria"/>
                        <a:ea typeface="MS Mincho"/>
                        <a:cs typeface="Cambria"/>
                      </a:endParaRPr>
                    </a:p>
                  </a:txBody>
                  <a:tcPr marL="68580" marR="68580" marT="0" marB="0">
                    <a:solidFill>
                      <a:schemeClr val="accent6">
                        <a:lumMod val="20000"/>
                        <a:lumOff val="80000"/>
                      </a:schemeClr>
                    </a:solidFill>
                  </a:tcPr>
                </a:tc>
              </a:tr>
              <a:tr h="240506">
                <a:tc>
                  <a:txBody>
                    <a:bodyPr/>
                    <a:lstStyle/>
                    <a:p>
                      <a:pPr marL="0" marR="0" algn="ctr">
                        <a:lnSpc>
                          <a:spcPct val="200000"/>
                        </a:lnSpc>
                        <a:spcBef>
                          <a:spcPts val="0"/>
                        </a:spcBef>
                        <a:spcAft>
                          <a:spcPts val="0"/>
                        </a:spcAft>
                      </a:pPr>
                      <a:r>
                        <a:rPr lang="en-US" sz="1400" dirty="0">
                          <a:effectLst/>
                        </a:rPr>
                        <a:t>30 – 39</a:t>
                      </a:r>
                      <a:endParaRPr lang="en-US" sz="1400" dirty="0">
                        <a:effectLst/>
                        <a:latin typeface="Cambria"/>
                        <a:ea typeface="MS Mincho"/>
                        <a:cs typeface="Cambria"/>
                      </a:endParaRPr>
                    </a:p>
                  </a:txBody>
                  <a:tcPr marL="68580" marR="68580" marT="0" marB="0"/>
                </a:tc>
                <a:tc>
                  <a:txBody>
                    <a:bodyPr/>
                    <a:lstStyle/>
                    <a:p>
                      <a:pPr marL="0" marR="0" algn="ctr">
                        <a:lnSpc>
                          <a:spcPct val="200000"/>
                        </a:lnSpc>
                        <a:spcBef>
                          <a:spcPts val="0"/>
                        </a:spcBef>
                        <a:spcAft>
                          <a:spcPts val="0"/>
                        </a:spcAft>
                      </a:pPr>
                      <a:r>
                        <a:rPr lang="en-US" sz="1400" dirty="0">
                          <a:effectLst/>
                        </a:rPr>
                        <a:t>4%</a:t>
                      </a:r>
                      <a:endParaRPr lang="en-US" sz="1400" dirty="0">
                        <a:effectLst/>
                        <a:latin typeface="Cambria"/>
                        <a:ea typeface="MS Mincho"/>
                        <a:cs typeface="Cambria"/>
                      </a:endParaRPr>
                    </a:p>
                  </a:txBody>
                  <a:tcPr marL="68580" marR="68580" marT="0" marB="0">
                    <a:solidFill>
                      <a:srgbClr val="92D050"/>
                    </a:solidFill>
                  </a:tcPr>
                </a:tc>
                <a:tc>
                  <a:txBody>
                    <a:bodyPr/>
                    <a:lstStyle/>
                    <a:p>
                      <a:pPr marL="0" marR="0" algn="ctr">
                        <a:lnSpc>
                          <a:spcPct val="200000"/>
                        </a:lnSpc>
                        <a:spcBef>
                          <a:spcPts val="0"/>
                        </a:spcBef>
                        <a:spcAft>
                          <a:spcPts val="0"/>
                        </a:spcAft>
                      </a:pPr>
                      <a:r>
                        <a:rPr lang="en-US" sz="1400" dirty="0">
                          <a:effectLst/>
                        </a:rPr>
                        <a:t>2%</a:t>
                      </a:r>
                      <a:endParaRPr lang="en-US" sz="1400" dirty="0">
                        <a:effectLst/>
                        <a:latin typeface="Cambria"/>
                        <a:ea typeface="MS Mincho"/>
                        <a:cs typeface="Cambria"/>
                      </a:endParaRPr>
                    </a:p>
                  </a:txBody>
                  <a:tcPr marL="68580" marR="68580" marT="0" marB="0">
                    <a:solidFill>
                      <a:srgbClr val="92D050"/>
                    </a:solidFill>
                  </a:tcPr>
                </a:tc>
                <a:tc>
                  <a:txBody>
                    <a:bodyPr/>
                    <a:lstStyle/>
                    <a:p>
                      <a:pPr marL="0" marR="0" algn="ctr">
                        <a:lnSpc>
                          <a:spcPct val="200000"/>
                        </a:lnSpc>
                        <a:spcBef>
                          <a:spcPts val="0"/>
                        </a:spcBef>
                        <a:spcAft>
                          <a:spcPts val="0"/>
                        </a:spcAft>
                      </a:pPr>
                      <a:r>
                        <a:rPr lang="en-US" sz="1400" dirty="0">
                          <a:effectLst/>
                        </a:rPr>
                        <a:t>34%</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12%</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76%</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26%</a:t>
                      </a:r>
                      <a:endParaRPr lang="en-US" sz="1400" dirty="0">
                        <a:effectLst/>
                        <a:latin typeface="Cambria"/>
                        <a:ea typeface="MS Mincho"/>
                        <a:cs typeface="Cambria"/>
                      </a:endParaRPr>
                    </a:p>
                  </a:txBody>
                  <a:tcPr marL="68580" marR="68580" marT="0" marB="0">
                    <a:solidFill>
                      <a:srgbClr val="FFFF00"/>
                    </a:solidFill>
                  </a:tcPr>
                </a:tc>
              </a:tr>
              <a:tr h="240506">
                <a:tc>
                  <a:txBody>
                    <a:bodyPr/>
                    <a:lstStyle/>
                    <a:p>
                      <a:pPr marL="0" marR="0" algn="ctr">
                        <a:lnSpc>
                          <a:spcPct val="200000"/>
                        </a:lnSpc>
                        <a:spcBef>
                          <a:spcPts val="0"/>
                        </a:spcBef>
                        <a:spcAft>
                          <a:spcPts val="0"/>
                        </a:spcAft>
                      </a:pPr>
                      <a:r>
                        <a:rPr lang="en-US" sz="1400" dirty="0">
                          <a:effectLst/>
                        </a:rPr>
                        <a:t>40 - 49</a:t>
                      </a:r>
                      <a:endParaRPr lang="en-US" sz="1400" dirty="0">
                        <a:effectLst/>
                        <a:latin typeface="Cambria"/>
                        <a:ea typeface="MS Mincho"/>
                        <a:cs typeface="Cambria"/>
                      </a:endParaRPr>
                    </a:p>
                  </a:txBody>
                  <a:tcPr marL="68580" marR="68580" marT="0" marB="0"/>
                </a:tc>
                <a:tc>
                  <a:txBody>
                    <a:bodyPr/>
                    <a:lstStyle/>
                    <a:p>
                      <a:pPr marL="0" marR="0" algn="ctr">
                        <a:lnSpc>
                          <a:spcPct val="200000"/>
                        </a:lnSpc>
                        <a:spcBef>
                          <a:spcPts val="0"/>
                        </a:spcBef>
                        <a:spcAft>
                          <a:spcPts val="0"/>
                        </a:spcAft>
                      </a:pPr>
                      <a:r>
                        <a:rPr lang="en-US" sz="1400" dirty="0">
                          <a:effectLst/>
                        </a:rPr>
                        <a:t>13%</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3%</a:t>
                      </a:r>
                      <a:endParaRPr lang="en-US" sz="1400" dirty="0">
                        <a:effectLst/>
                        <a:latin typeface="Cambria"/>
                        <a:ea typeface="MS Mincho"/>
                        <a:cs typeface="Cambria"/>
                      </a:endParaRPr>
                    </a:p>
                  </a:txBody>
                  <a:tcPr marL="68580" marR="68580" marT="0" marB="0">
                    <a:solidFill>
                      <a:srgbClr val="92D050"/>
                    </a:solidFill>
                  </a:tcPr>
                </a:tc>
                <a:tc>
                  <a:txBody>
                    <a:bodyPr/>
                    <a:lstStyle/>
                    <a:p>
                      <a:pPr marL="0" marR="0" algn="ctr">
                        <a:lnSpc>
                          <a:spcPct val="200000"/>
                        </a:lnSpc>
                        <a:spcBef>
                          <a:spcPts val="0"/>
                        </a:spcBef>
                        <a:spcAft>
                          <a:spcPts val="0"/>
                        </a:spcAft>
                      </a:pPr>
                      <a:r>
                        <a:rPr lang="en-US" sz="1400" dirty="0">
                          <a:effectLst/>
                        </a:rPr>
                        <a:t>51%</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22%</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87%</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55%</a:t>
                      </a:r>
                      <a:endParaRPr lang="en-US" sz="1400" dirty="0">
                        <a:effectLst/>
                        <a:latin typeface="Cambria"/>
                        <a:ea typeface="MS Mincho"/>
                        <a:cs typeface="Cambria"/>
                      </a:endParaRPr>
                    </a:p>
                  </a:txBody>
                  <a:tcPr marL="68580" marR="68580" marT="0" marB="0">
                    <a:solidFill>
                      <a:srgbClr val="FFFF00"/>
                    </a:solidFill>
                  </a:tcPr>
                </a:tc>
              </a:tr>
              <a:tr h="240506">
                <a:tc>
                  <a:txBody>
                    <a:bodyPr/>
                    <a:lstStyle/>
                    <a:p>
                      <a:pPr marL="0" marR="0" algn="ctr">
                        <a:lnSpc>
                          <a:spcPct val="200000"/>
                        </a:lnSpc>
                        <a:spcBef>
                          <a:spcPts val="0"/>
                        </a:spcBef>
                        <a:spcAft>
                          <a:spcPts val="0"/>
                        </a:spcAft>
                      </a:pPr>
                      <a:r>
                        <a:rPr lang="en-US" sz="1400" dirty="0">
                          <a:effectLst/>
                        </a:rPr>
                        <a:t>50 - 59</a:t>
                      </a:r>
                      <a:endParaRPr lang="en-US" sz="1400" dirty="0">
                        <a:effectLst/>
                        <a:latin typeface="Cambria"/>
                        <a:ea typeface="MS Mincho"/>
                        <a:cs typeface="Cambria"/>
                      </a:endParaRPr>
                    </a:p>
                  </a:txBody>
                  <a:tcPr marL="68580" marR="68580" marT="0" marB="0"/>
                </a:tc>
                <a:tc>
                  <a:txBody>
                    <a:bodyPr/>
                    <a:lstStyle/>
                    <a:p>
                      <a:pPr marL="0" marR="0" algn="ctr">
                        <a:lnSpc>
                          <a:spcPct val="200000"/>
                        </a:lnSpc>
                        <a:spcBef>
                          <a:spcPts val="0"/>
                        </a:spcBef>
                        <a:spcAft>
                          <a:spcPts val="0"/>
                        </a:spcAft>
                      </a:pPr>
                      <a:r>
                        <a:rPr lang="en-US" sz="1400" dirty="0">
                          <a:effectLst/>
                        </a:rPr>
                        <a:t>20%</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7%</a:t>
                      </a:r>
                      <a:endParaRPr lang="en-US" sz="1400" dirty="0">
                        <a:effectLst/>
                        <a:latin typeface="Cambria"/>
                        <a:ea typeface="MS Mincho"/>
                        <a:cs typeface="Cambria"/>
                      </a:endParaRPr>
                    </a:p>
                  </a:txBody>
                  <a:tcPr marL="68580" marR="68580" marT="0" marB="0">
                    <a:solidFill>
                      <a:srgbClr val="92D050"/>
                    </a:solidFill>
                  </a:tcPr>
                </a:tc>
                <a:tc>
                  <a:txBody>
                    <a:bodyPr/>
                    <a:lstStyle/>
                    <a:p>
                      <a:pPr marL="0" marR="0" algn="ctr">
                        <a:lnSpc>
                          <a:spcPct val="200000"/>
                        </a:lnSpc>
                        <a:spcBef>
                          <a:spcPts val="0"/>
                        </a:spcBef>
                        <a:spcAft>
                          <a:spcPts val="0"/>
                        </a:spcAft>
                      </a:pPr>
                      <a:r>
                        <a:rPr lang="en-US" sz="1400">
                          <a:effectLst/>
                        </a:rPr>
                        <a:t>65%</a:t>
                      </a:r>
                      <a:endParaRPr lang="en-US" sz="140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33%</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93%</a:t>
                      </a:r>
                      <a:endParaRPr lang="en-US" sz="1400" dirty="0">
                        <a:effectLst/>
                        <a:latin typeface="Cambria"/>
                        <a:ea typeface="MS Mincho"/>
                        <a:cs typeface="Cambria"/>
                      </a:endParaRPr>
                    </a:p>
                  </a:txBody>
                  <a:tcPr marL="68580" marR="68580" marT="0" marB="0">
                    <a:solidFill>
                      <a:srgbClr val="FF0000"/>
                    </a:solidFill>
                  </a:tcPr>
                </a:tc>
                <a:tc>
                  <a:txBody>
                    <a:bodyPr/>
                    <a:lstStyle/>
                    <a:p>
                      <a:pPr marL="0" marR="0" algn="ctr">
                        <a:lnSpc>
                          <a:spcPct val="200000"/>
                        </a:lnSpc>
                        <a:spcBef>
                          <a:spcPts val="0"/>
                        </a:spcBef>
                        <a:spcAft>
                          <a:spcPts val="0"/>
                        </a:spcAft>
                      </a:pPr>
                      <a:r>
                        <a:rPr lang="en-US" sz="1400" dirty="0">
                          <a:effectLst/>
                        </a:rPr>
                        <a:t>73%</a:t>
                      </a:r>
                      <a:endParaRPr lang="en-US" sz="1400" dirty="0">
                        <a:effectLst/>
                        <a:latin typeface="Cambria"/>
                        <a:ea typeface="MS Mincho"/>
                        <a:cs typeface="Cambria"/>
                      </a:endParaRPr>
                    </a:p>
                  </a:txBody>
                  <a:tcPr marL="68580" marR="68580" marT="0" marB="0">
                    <a:solidFill>
                      <a:srgbClr val="FFFF00"/>
                    </a:solidFill>
                  </a:tcPr>
                </a:tc>
              </a:tr>
              <a:tr h="240506">
                <a:tc>
                  <a:txBody>
                    <a:bodyPr/>
                    <a:lstStyle/>
                    <a:p>
                      <a:pPr marL="0" marR="0" algn="ctr">
                        <a:lnSpc>
                          <a:spcPct val="200000"/>
                        </a:lnSpc>
                        <a:spcBef>
                          <a:spcPts val="0"/>
                        </a:spcBef>
                        <a:spcAft>
                          <a:spcPts val="0"/>
                        </a:spcAft>
                      </a:pPr>
                      <a:r>
                        <a:rPr lang="en-US" sz="1400" dirty="0">
                          <a:effectLst/>
                        </a:rPr>
                        <a:t>60 </a:t>
                      </a:r>
                      <a:r>
                        <a:rPr lang="en-US" sz="1400" dirty="0" smtClean="0">
                          <a:effectLst/>
                        </a:rPr>
                        <a:t>– </a:t>
                      </a:r>
                      <a:r>
                        <a:rPr lang="en-US" sz="1400" dirty="0">
                          <a:effectLst/>
                        </a:rPr>
                        <a:t>69</a:t>
                      </a:r>
                      <a:endParaRPr lang="en-US" sz="1400" dirty="0">
                        <a:effectLst/>
                        <a:latin typeface="Cambria"/>
                        <a:ea typeface="MS Mincho"/>
                        <a:cs typeface="Cambria"/>
                      </a:endParaRPr>
                    </a:p>
                  </a:txBody>
                  <a:tcPr marL="68580" marR="68580" marT="0" marB="0"/>
                </a:tc>
                <a:tc>
                  <a:txBody>
                    <a:bodyPr/>
                    <a:lstStyle/>
                    <a:p>
                      <a:pPr marL="0" marR="0" algn="ctr">
                        <a:lnSpc>
                          <a:spcPct val="200000"/>
                        </a:lnSpc>
                        <a:spcBef>
                          <a:spcPts val="0"/>
                        </a:spcBef>
                        <a:spcAft>
                          <a:spcPts val="0"/>
                        </a:spcAft>
                      </a:pPr>
                      <a:r>
                        <a:rPr lang="en-US" sz="1400" dirty="0">
                          <a:effectLst/>
                        </a:rPr>
                        <a:t>27%</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14%</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72%</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51%</a:t>
                      </a:r>
                      <a:endParaRPr lang="en-US" sz="1400" dirty="0">
                        <a:effectLst/>
                        <a:latin typeface="Cambria"/>
                        <a:ea typeface="MS Mincho"/>
                        <a:cs typeface="Cambria"/>
                      </a:endParaRPr>
                    </a:p>
                  </a:txBody>
                  <a:tcPr marL="68580" marR="68580" marT="0" marB="0">
                    <a:solidFill>
                      <a:srgbClr val="FFFF00"/>
                    </a:solidFill>
                  </a:tcPr>
                </a:tc>
                <a:tc>
                  <a:txBody>
                    <a:bodyPr/>
                    <a:lstStyle/>
                    <a:p>
                      <a:pPr marL="0" marR="0" algn="ctr">
                        <a:lnSpc>
                          <a:spcPct val="200000"/>
                        </a:lnSpc>
                        <a:spcBef>
                          <a:spcPts val="0"/>
                        </a:spcBef>
                        <a:spcAft>
                          <a:spcPts val="0"/>
                        </a:spcAft>
                      </a:pPr>
                      <a:r>
                        <a:rPr lang="en-US" sz="1400" dirty="0">
                          <a:effectLst/>
                        </a:rPr>
                        <a:t>94%</a:t>
                      </a:r>
                      <a:endParaRPr lang="en-US" sz="1400" dirty="0">
                        <a:effectLst/>
                        <a:latin typeface="Cambria"/>
                        <a:ea typeface="MS Mincho"/>
                        <a:cs typeface="Cambria"/>
                      </a:endParaRPr>
                    </a:p>
                  </a:txBody>
                  <a:tcPr marL="68580" marR="68580" marT="0" marB="0">
                    <a:solidFill>
                      <a:srgbClr val="FF0000"/>
                    </a:solidFill>
                  </a:tcPr>
                </a:tc>
                <a:tc>
                  <a:txBody>
                    <a:bodyPr/>
                    <a:lstStyle/>
                    <a:p>
                      <a:pPr marL="0" marR="0" algn="ctr">
                        <a:lnSpc>
                          <a:spcPct val="200000"/>
                        </a:lnSpc>
                        <a:spcBef>
                          <a:spcPts val="0"/>
                        </a:spcBef>
                        <a:spcAft>
                          <a:spcPts val="0"/>
                        </a:spcAft>
                      </a:pPr>
                      <a:r>
                        <a:rPr lang="en-US" sz="1400" dirty="0">
                          <a:effectLst/>
                        </a:rPr>
                        <a:t>86%</a:t>
                      </a:r>
                      <a:endParaRPr lang="en-US" sz="1400" dirty="0">
                        <a:effectLst/>
                        <a:latin typeface="Cambria"/>
                        <a:ea typeface="MS Mincho"/>
                        <a:cs typeface="Cambria"/>
                      </a:endParaRPr>
                    </a:p>
                  </a:txBody>
                  <a:tcPr marL="68580" marR="68580" marT="0" marB="0">
                    <a:solidFill>
                      <a:srgbClr val="FFFF00"/>
                    </a:solidFill>
                  </a:tcPr>
                </a:tc>
              </a:tr>
            </a:tbl>
          </a:graphicData>
        </a:graphic>
      </p:graphicFrame>
      <p:sp>
        <p:nvSpPr>
          <p:cNvPr id="5" name="Rectangle 4"/>
          <p:cNvSpPr/>
          <p:nvPr/>
        </p:nvSpPr>
        <p:spPr>
          <a:xfrm>
            <a:off x="457200" y="783848"/>
            <a:ext cx="8153400" cy="892552"/>
          </a:xfrm>
          <a:prstGeom prst="rect">
            <a:avLst/>
          </a:prstGeom>
        </p:spPr>
        <p:txBody>
          <a:bodyPr wrap="square">
            <a:spAutoFit/>
          </a:bodyPr>
          <a:lstStyle/>
          <a:p>
            <a:pPr algn="ctr" fontAlgn="auto">
              <a:spcBef>
                <a:spcPts val="0"/>
              </a:spcBef>
              <a:spcAft>
                <a:spcPts val="0"/>
              </a:spcAft>
            </a:pPr>
            <a:r>
              <a:rPr lang="en-US" sz="1400" b="1" dirty="0">
                <a:solidFill>
                  <a:prstClr val="black"/>
                </a:solidFill>
                <a:latin typeface="Calibri"/>
                <a:ea typeface="+mn-ea"/>
              </a:rPr>
              <a:t>Pretest likelihood of CAD as detected by invasive angiography in symptomatic patients according to age and sex (Combined Diamond Forrester and CASS Data</a:t>
            </a:r>
            <a:r>
              <a:rPr lang="en-US" sz="1400" dirty="0">
                <a:solidFill>
                  <a:prstClr val="black"/>
                </a:solidFill>
                <a:latin typeface="Calibri"/>
                <a:ea typeface="+mn-ea"/>
              </a:rPr>
              <a:t>).</a:t>
            </a:r>
          </a:p>
          <a:p>
            <a:pPr algn="ctr" fontAlgn="auto">
              <a:spcBef>
                <a:spcPts val="0"/>
              </a:spcBef>
              <a:spcAft>
                <a:spcPts val="0"/>
              </a:spcAft>
            </a:pPr>
            <a:r>
              <a:rPr lang="en-US" sz="1200" dirty="0">
                <a:solidFill>
                  <a:prstClr val="black"/>
                </a:solidFill>
                <a:latin typeface="Calibri"/>
                <a:ea typeface="+mn-ea"/>
              </a:rPr>
              <a:t>A low pretest risk of CAD is considered &lt; 10% (green) and a high pretest risk is considered &gt; 90% (red).  All others are at intermediate risk (yellow).</a:t>
            </a:r>
          </a:p>
        </p:txBody>
      </p:sp>
      <p:sp>
        <p:nvSpPr>
          <p:cNvPr id="6" name="Rectangle 5"/>
          <p:cNvSpPr/>
          <p:nvPr/>
        </p:nvSpPr>
        <p:spPr>
          <a:xfrm>
            <a:off x="1524000" y="5410200"/>
            <a:ext cx="6096000" cy="276999"/>
          </a:xfrm>
          <a:prstGeom prst="rect">
            <a:avLst/>
          </a:prstGeom>
        </p:spPr>
        <p:txBody>
          <a:bodyPr wrap="square">
            <a:spAutoFit/>
          </a:bodyPr>
          <a:lstStyle/>
          <a:p>
            <a:pPr fontAlgn="auto">
              <a:spcBef>
                <a:spcPts val="0"/>
              </a:spcBef>
              <a:spcAft>
                <a:spcPts val="0"/>
              </a:spcAft>
            </a:pPr>
            <a:r>
              <a:rPr lang="en-US" sz="1200" dirty="0">
                <a:solidFill>
                  <a:prstClr val="black"/>
                </a:solidFill>
                <a:latin typeface="Calibri"/>
                <a:ea typeface="+mn-ea"/>
              </a:rPr>
              <a:t>Adapted from Diamond et al </a:t>
            </a:r>
            <a:r>
              <a:rPr lang="en-US" sz="1200" i="1" dirty="0">
                <a:solidFill>
                  <a:prstClr val="black"/>
                </a:solidFill>
                <a:latin typeface="Calibri"/>
                <a:ea typeface="+mn-ea"/>
              </a:rPr>
              <a:t>NEJM</a:t>
            </a:r>
            <a:r>
              <a:rPr lang="en-US" sz="1200" dirty="0">
                <a:solidFill>
                  <a:prstClr val="black"/>
                </a:solidFill>
                <a:latin typeface="Calibri"/>
                <a:ea typeface="+mn-ea"/>
              </a:rPr>
              <a:t> 1979;300:1350-58 and Weiner et al </a:t>
            </a:r>
            <a:r>
              <a:rPr lang="en-US" sz="1200" i="1" dirty="0">
                <a:solidFill>
                  <a:prstClr val="black"/>
                </a:solidFill>
                <a:latin typeface="Calibri"/>
                <a:ea typeface="+mn-ea"/>
              </a:rPr>
              <a:t>NEJM</a:t>
            </a:r>
            <a:r>
              <a:rPr lang="en-US" sz="1200" dirty="0">
                <a:solidFill>
                  <a:prstClr val="black"/>
                </a:solidFill>
                <a:latin typeface="Calibri"/>
                <a:ea typeface="+mn-ea"/>
              </a:rPr>
              <a:t> 1979;301:230-5</a:t>
            </a:r>
          </a:p>
        </p:txBody>
      </p:sp>
    </p:spTree>
    <p:extLst>
      <p:ext uri="{BB962C8B-B14F-4D97-AF65-F5344CB8AC3E}">
        <p14:creationId xmlns:p14="http://schemas.microsoft.com/office/powerpoint/2010/main" val="1029076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6400800" cy="465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5171" y="550277"/>
            <a:ext cx="6770078" cy="338554"/>
          </a:xfrm>
          <a:prstGeom prst="rect">
            <a:avLst/>
          </a:prstGeom>
        </p:spPr>
        <p:txBody>
          <a:bodyPr wrap="square">
            <a:spAutoFit/>
          </a:bodyPr>
          <a:lstStyle/>
          <a:p>
            <a:pPr fontAlgn="auto">
              <a:spcBef>
                <a:spcPts val="0"/>
              </a:spcBef>
              <a:spcAft>
                <a:spcPts val="0"/>
              </a:spcAft>
            </a:pPr>
            <a:r>
              <a:rPr lang="en-US" sz="1600" b="1" dirty="0">
                <a:solidFill>
                  <a:prstClr val="black"/>
                </a:solidFill>
                <a:latin typeface="Calibri"/>
                <a:ea typeface="+mn-ea"/>
              </a:rPr>
              <a:t>Receiver operating characteristic (ROC) curves for five risk prediction models.</a:t>
            </a:r>
          </a:p>
        </p:txBody>
      </p:sp>
      <p:sp>
        <p:nvSpPr>
          <p:cNvPr id="5" name="TextBox 4"/>
          <p:cNvSpPr txBox="1"/>
          <p:nvPr/>
        </p:nvSpPr>
        <p:spPr>
          <a:xfrm>
            <a:off x="838200" y="5758374"/>
            <a:ext cx="38862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Calibri"/>
                <a:ea typeface="+mn-ea"/>
              </a:rPr>
              <a:t>Jensen et al. </a:t>
            </a:r>
            <a:r>
              <a:rPr lang="en-US" sz="1200" i="1" dirty="0">
                <a:solidFill>
                  <a:prstClr val="black"/>
                </a:solidFill>
                <a:latin typeface="Calibri"/>
                <a:ea typeface="+mn-ea"/>
              </a:rPr>
              <a:t>Atherosclerosis</a:t>
            </a:r>
            <a:r>
              <a:rPr lang="en-US" sz="1200" dirty="0">
                <a:solidFill>
                  <a:prstClr val="black"/>
                </a:solidFill>
                <a:latin typeface="Calibri"/>
                <a:ea typeface="+mn-ea"/>
              </a:rPr>
              <a:t> 2012; 220:557-62</a:t>
            </a:r>
          </a:p>
        </p:txBody>
      </p:sp>
      <p:sp>
        <p:nvSpPr>
          <p:cNvPr id="2" name="Rectangle 1"/>
          <p:cNvSpPr/>
          <p:nvPr/>
        </p:nvSpPr>
        <p:spPr>
          <a:xfrm>
            <a:off x="7010400" y="1093918"/>
            <a:ext cx="1600200" cy="3600986"/>
          </a:xfrm>
          <a:prstGeom prst="rect">
            <a:avLst/>
          </a:prstGeom>
        </p:spPr>
        <p:txBody>
          <a:bodyPr wrap="square">
            <a:spAutoFit/>
          </a:bodyPr>
          <a:lstStyle/>
          <a:p>
            <a:pPr fontAlgn="auto">
              <a:spcBef>
                <a:spcPts val="0"/>
              </a:spcBef>
              <a:spcAft>
                <a:spcPts val="0"/>
              </a:spcAft>
            </a:pPr>
            <a:r>
              <a:rPr lang="en-US" sz="1200" dirty="0">
                <a:solidFill>
                  <a:prstClr val="black"/>
                </a:solidFill>
                <a:latin typeface="Calibri"/>
                <a:ea typeface="+mn-ea"/>
              </a:rPr>
              <a:t>The AUC for the updated Diamond–Forrester, Duke, and CORSCORE risk models were significantly larger than the AUC for the Diamond–Forrester (p &lt; 0.001, p &lt; 0.001, and p = 0.001, respectively) and </a:t>
            </a:r>
            <a:r>
              <a:rPr lang="en-US" sz="1200" dirty="0" err="1">
                <a:solidFill>
                  <a:prstClr val="black"/>
                </a:solidFill>
                <a:latin typeface="Calibri"/>
                <a:ea typeface="+mn-ea"/>
              </a:rPr>
              <a:t>Morise</a:t>
            </a:r>
            <a:r>
              <a:rPr lang="en-US" sz="1200" dirty="0">
                <a:solidFill>
                  <a:prstClr val="black"/>
                </a:solidFill>
                <a:latin typeface="Calibri"/>
                <a:ea typeface="+mn-ea"/>
              </a:rPr>
              <a:t> (p = 0.036, p = 0.032, and p = 0.024, respectively) risk models. The AUC for the </a:t>
            </a:r>
            <a:r>
              <a:rPr lang="en-US" sz="1200" dirty="0" err="1">
                <a:solidFill>
                  <a:prstClr val="black"/>
                </a:solidFill>
                <a:latin typeface="Calibri"/>
                <a:ea typeface="+mn-ea"/>
              </a:rPr>
              <a:t>Morise</a:t>
            </a:r>
            <a:r>
              <a:rPr lang="en-US" sz="1200" dirty="0">
                <a:solidFill>
                  <a:prstClr val="black"/>
                </a:solidFill>
                <a:latin typeface="Calibri"/>
                <a:ea typeface="+mn-ea"/>
              </a:rPr>
              <a:t> model was significantly larger than the AUC for the Diamond–Forrester risk model (p = 0.049).</a:t>
            </a:r>
          </a:p>
        </p:txBody>
      </p:sp>
    </p:spTree>
    <p:extLst>
      <p:ext uri="{BB962C8B-B14F-4D97-AF65-F5344CB8AC3E}">
        <p14:creationId xmlns:p14="http://schemas.microsoft.com/office/powerpoint/2010/main" val="210644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990600" y="1042416"/>
            <a:ext cx="7086600" cy="4977384"/>
            <a:chOff x="762000" y="533400"/>
            <a:chExt cx="7315200" cy="5715000"/>
          </a:xfrm>
        </p:grpSpPr>
        <p:sp>
          <p:nvSpPr>
            <p:cNvPr id="6" name="Flowchart: Process 5"/>
            <p:cNvSpPr/>
            <p:nvPr/>
          </p:nvSpPr>
          <p:spPr>
            <a:xfrm>
              <a:off x="4114800" y="4572000"/>
              <a:ext cx="1752600" cy="1676400"/>
            </a:xfrm>
            <a:prstGeom prst="flowChartProces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Assess for other causes as appropriate</a:t>
              </a:r>
            </a:p>
          </p:txBody>
        </p:sp>
        <p:sp>
          <p:nvSpPr>
            <p:cNvPr id="7" name="Flowchart: Process 6"/>
            <p:cNvSpPr/>
            <p:nvPr/>
          </p:nvSpPr>
          <p:spPr>
            <a:xfrm>
              <a:off x="762000" y="4565737"/>
              <a:ext cx="3276600" cy="1676400"/>
            </a:xfrm>
            <a:prstGeom prst="flowChartProces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Non-invasive testing for diagnostic and/or prognostic purposes (tailored to patient characteristics, access and local expertise)</a:t>
              </a:r>
            </a:p>
          </p:txBody>
        </p:sp>
        <p:sp>
          <p:nvSpPr>
            <p:cNvPr id="8" name="Flowchart: Process 7"/>
            <p:cNvSpPr/>
            <p:nvPr/>
          </p:nvSpPr>
          <p:spPr>
            <a:xfrm>
              <a:off x="5943600" y="4572000"/>
              <a:ext cx="2133600" cy="1676400"/>
            </a:xfrm>
            <a:prstGeom prst="flowChart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Conservative diagnostic and treatment strategy</a:t>
              </a:r>
            </a:p>
          </p:txBody>
        </p:sp>
        <p:sp>
          <p:nvSpPr>
            <p:cNvPr id="9" name="Flowchart: Process 8"/>
            <p:cNvSpPr/>
            <p:nvPr/>
          </p:nvSpPr>
          <p:spPr>
            <a:xfrm>
              <a:off x="4648200" y="3196225"/>
              <a:ext cx="2057400" cy="1066800"/>
            </a:xfrm>
            <a:prstGeom prst="flowChartProces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Male &lt; 40 </a:t>
              </a:r>
              <a:r>
                <a:rPr lang="en-US" sz="1400" b="1" dirty="0" err="1">
                  <a:solidFill>
                    <a:prstClr val="black"/>
                  </a:solidFill>
                </a:rPr>
                <a:t>yo</a:t>
              </a:r>
              <a:endParaRPr lang="en-US" sz="1400" b="1" dirty="0">
                <a:solidFill>
                  <a:prstClr val="black"/>
                </a:solidFill>
              </a:endParaRPr>
            </a:p>
            <a:p>
              <a:pPr algn="ctr" fontAlgn="auto">
                <a:spcBef>
                  <a:spcPts val="0"/>
                </a:spcBef>
                <a:spcAft>
                  <a:spcPts val="0"/>
                </a:spcAft>
              </a:pPr>
              <a:r>
                <a:rPr lang="en-US" sz="1400" b="1" dirty="0">
                  <a:solidFill>
                    <a:prstClr val="black"/>
                  </a:solidFill>
                </a:rPr>
                <a:t>Female &lt; 60 </a:t>
              </a:r>
              <a:r>
                <a:rPr lang="en-US" sz="1400" b="1" dirty="0" err="1">
                  <a:solidFill>
                    <a:prstClr val="black"/>
                  </a:solidFill>
                </a:rPr>
                <a:t>yo</a:t>
              </a:r>
              <a:endParaRPr lang="en-US" sz="1400" b="1" dirty="0">
                <a:solidFill>
                  <a:prstClr val="black"/>
                </a:solidFill>
              </a:endParaRPr>
            </a:p>
            <a:p>
              <a:pPr algn="ctr" fontAlgn="auto">
                <a:spcBef>
                  <a:spcPts val="0"/>
                </a:spcBef>
                <a:spcAft>
                  <a:spcPts val="0"/>
                </a:spcAft>
              </a:pPr>
              <a:r>
                <a:rPr lang="en-US" sz="1400" b="1" dirty="0">
                  <a:solidFill>
                    <a:prstClr val="black"/>
                  </a:solidFill>
                </a:rPr>
                <a:t> No risk factors</a:t>
              </a:r>
            </a:p>
          </p:txBody>
        </p:sp>
        <p:sp>
          <p:nvSpPr>
            <p:cNvPr id="10" name="Flowchart: Process 9"/>
            <p:cNvSpPr/>
            <p:nvPr/>
          </p:nvSpPr>
          <p:spPr>
            <a:xfrm>
              <a:off x="2438400" y="3208751"/>
              <a:ext cx="2057400" cy="1066800"/>
            </a:xfrm>
            <a:prstGeom prst="flowChartProcess">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Male ≥ 40 </a:t>
              </a:r>
              <a:r>
                <a:rPr lang="en-US" sz="1400" b="1" dirty="0" err="1">
                  <a:solidFill>
                    <a:prstClr val="black"/>
                  </a:solidFill>
                </a:rPr>
                <a:t>yo</a:t>
              </a:r>
              <a:endParaRPr lang="en-US" sz="1400" b="1" dirty="0">
                <a:solidFill>
                  <a:prstClr val="black"/>
                </a:solidFill>
              </a:endParaRPr>
            </a:p>
            <a:p>
              <a:pPr algn="ctr" fontAlgn="auto">
                <a:spcBef>
                  <a:spcPts val="0"/>
                </a:spcBef>
                <a:spcAft>
                  <a:spcPts val="0"/>
                </a:spcAft>
              </a:pPr>
              <a:r>
                <a:rPr lang="en-US" sz="1400" b="1" dirty="0">
                  <a:solidFill>
                    <a:prstClr val="black"/>
                  </a:solidFill>
                </a:rPr>
                <a:t>Female ≥ 60 </a:t>
              </a:r>
              <a:r>
                <a:rPr lang="en-US" sz="1400" b="1" dirty="0" err="1">
                  <a:solidFill>
                    <a:prstClr val="black"/>
                  </a:solidFill>
                </a:rPr>
                <a:t>yo</a:t>
              </a:r>
              <a:endParaRPr lang="en-US" sz="1400" b="1" dirty="0">
                <a:solidFill>
                  <a:prstClr val="black"/>
                </a:solidFill>
              </a:endParaRPr>
            </a:p>
            <a:p>
              <a:pPr algn="ctr" fontAlgn="auto">
                <a:spcBef>
                  <a:spcPts val="0"/>
                </a:spcBef>
                <a:spcAft>
                  <a:spcPts val="0"/>
                </a:spcAft>
              </a:pPr>
              <a:r>
                <a:rPr lang="en-US" sz="1400" b="1" dirty="0">
                  <a:solidFill>
                    <a:prstClr val="black"/>
                  </a:solidFill>
                </a:rPr>
                <a:t>or single severe or multiple risk factors</a:t>
              </a:r>
            </a:p>
          </p:txBody>
        </p:sp>
        <p:sp>
          <p:nvSpPr>
            <p:cNvPr id="11" name="Flowchart: Process 10"/>
            <p:cNvSpPr/>
            <p:nvPr/>
          </p:nvSpPr>
          <p:spPr>
            <a:xfrm>
              <a:off x="5867400" y="2148254"/>
              <a:ext cx="2209800" cy="747346"/>
            </a:xfrm>
            <a:prstGeom prst="flowChart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Significant non-CV co-morbidities and quality of life issues are present</a:t>
              </a:r>
            </a:p>
          </p:txBody>
        </p:sp>
        <p:sp>
          <p:nvSpPr>
            <p:cNvPr id="12" name="Flowchart: Process 11"/>
            <p:cNvSpPr/>
            <p:nvPr/>
          </p:nvSpPr>
          <p:spPr>
            <a:xfrm>
              <a:off x="3276600" y="2148254"/>
              <a:ext cx="2476500" cy="762000"/>
            </a:xfrm>
            <a:prstGeom prst="flowChart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1/3 Chest pain criteria</a:t>
              </a:r>
            </a:p>
          </p:txBody>
        </p:sp>
        <p:sp>
          <p:nvSpPr>
            <p:cNvPr id="13" name="Flowchart: Process 12"/>
            <p:cNvSpPr/>
            <p:nvPr/>
          </p:nvSpPr>
          <p:spPr>
            <a:xfrm>
              <a:off x="762000" y="2133600"/>
              <a:ext cx="2370992" cy="762000"/>
            </a:xfrm>
            <a:prstGeom prst="flowChartProcess">
              <a:avLst/>
            </a:prstGeom>
            <a:solidFill>
              <a:srgbClr val="FCF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2 or 3/3 Chest pain criteria</a:t>
              </a:r>
            </a:p>
          </p:txBody>
        </p:sp>
        <p:sp>
          <p:nvSpPr>
            <p:cNvPr id="14" name="Flowchart: Process 13"/>
            <p:cNvSpPr/>
            <p:nvPr/>
          </p:nvSpPr>
          <p:spPr>
            <a:xfrm>
              <a:off x="762000" y="1143000"/>
              <a:ext cx="7315200" cy="609600"/>
            </a:xfrm>
            <a:prstGeom prst="flowChartProcess">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Cardiovascular history, physical, laboratory tests, 12 lead EKG</a:t>
              </a:r>
            </a:p>
          </p:txBody>
        </p:sp>
        <p:sp>
          <p:nvSpPr>
            <p:cNvPr id="15" name="Rectangle 14"/>
            <p:cNvSpPr/>
            <p:nvPr/>
          </p:nvSpPr>
          <p:spPr>
            <a:xfrm>
              <a:off x="762000" y="533400"/>
              <a:ext cx="7315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black"/>
                  </a:solidFill>
                </a:rPr>
                <a:t>Stable Chest Pain Syndrome (1 – 3/3 </a:t>
              </a:r>
              <a:r>
                <a:rPr lang="en-US" b="1" dirty="0" err="1">
                  <a:solidFill>
                    <a:prstClr val="black"/>
                  </a:solidFill>
                </a:rPr>
                <a:t>anginal</a:t>
              </a:r>
              <a:r>
                <a:rPr lang="en-US" b="1" dirty="0">
                  <a:solidFill>
                    <a:prstClr val="black"/>
                  </a:solidFill>
                </a:rPr>
                <a:t> symptoms)</a:t>
              </a:r>
            </a:p>
          </p:txBody>
        </p:sp>
        <p:cxnSp>
          <p:nvCxnSpPr>
            <p:cNvPr id="16" name="Straight Arrow Connector 15"/>
            <p:cNvCxnSpPr>
              <a:endCxn id="13" idx="0"/>
            </p:cNvCxnSpPr>
            <p:nvPr/>
          </p:nvCxnSpPr>
          <p:spPr>
            <a:xfrm>
              <a:off x="1947496" y="1752600"/>
              <a:ext cx="0" cy="381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0"/>
            </p:cNvCxnSpPr>
            <p:nvPr/>
          </p:nvCxnSpPr>
          <p:spPr>
            <a:xfrm>
              <a:off x="4514850" y="1752600"/>
              <a:ext cx="0" cy="395654"/>
            </a:xfrm>
            <a:prstGeom prst="line">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0"/>
            </p:cNvCxnSpPr>
            <p:nvPr/>
          </p:nvCxnSpPr>
          <p:spPr>
            <a:xfrm>
              <a:off x="6972300" y="1752600"/>
              <a:ext cx="0" cy="39565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p:cNvCxnSpPr>
            <p:nvPr/>
          </p:nvCxnSpPr>
          <p:spPr>
            <a:xfrm>
              <a:off x="1947496" y="2895600"/>
              <a:ext cx="0" cy="1676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p:cNvCxnSpPr>
            <p:nvPr/>
          </p:nvCxnSpPr>
          <p:spPr>
            <a:xfrm flipH="1">
              <a:off x="4000500" y="2910254"/>
              <a:ext cx="514350" cy="28597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a:off x="4514850" y="2910254"/>
              <a:ext cx="552450" cy="28597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p:cNvCxnSpPr>
            <p:nvPr/>
          </p:nvCxnSpPr>
          <p:spPr>
            <a:xfrm>
              <a:off x="3467100" y="4275551"/>
              <a:ext cx="0" cy="29644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05400" y="4275551"/>
              <a:ext cx="0" cy="29644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67600" y="2910254"/>
              <a:ext cx="0" cy="165548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838200" y="304800"/>
            <a:ext cx="7619999" cy="646331"/>
          </a:xfrm>
          <a:prstGeom prst="rect">
            <a:avLst/>
          </a:prstGeom>
        </p:spPr>
        <p:txBody>
          <a:bodyPr wrap="square">
            <a:spAutoFit/>
          </a:bodyPr>
          <a:lstStyle/>
          <a:p>
            <a:pPr algn="ctr" fontAlgn="auto">
              <a:spcBef>
                <a:spcPts val="0"/>
              </a:spcBef>
              <a:spcAft>
                <a:spcPts val="0"/>
              </a:spcAft>
            </a:pPr>
            <a:r>
              <a:rPr lang="da-DK" b="1" dirty="0">
                <a:solidFill>
                  <a:prstClr val="black"/>
                </a:solidFill>
                <a:latin typeface="Calibri"/>
                <a:ea typeface="+mn-ea"/>
              </a:rPr>
              <a:t>Use of non-invasive testing for diagnostic and prognostic purposes in patients with classical anginal chest pain symptoms suggestive of SIHD. </a:t>
            </a:r>
            <a:endParaRPr lang="en-US" b="1" dirty="0">
              <a:solidFill>
                <a:prstClr val="black"/>
              </a:solidFill>
              <a:latin typeface="Calibri"/>
              <a:ea typeface="+mn-ea"/>
            </a:endParaRPr>
          </a:p>
        </p:txBody>
      </p:sp>
    </p:spTree>
    <p:extLst>
      <p:ext uri="{BB962C8B-B14F-4D97-AF65-F5344CB8AC3E}">
        <p14:creationId xmlns:p14="http://schemas.microsoft.com/office/powerpoint/2010/main" val="201162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305800" cy="646331"/>
          </a:xfrm>
          <a:prstGeom prst="rect">
            <a:avLst/>
          </a:prstGeom>
        </p:spPr>
        <p:txBody>
          <a:bodyPr wrap="square">
            <a:spAutoFit/>
          </a:bodyPr>
          <a:lstStyle/>
          <a:p>
            <a:pPr algn="ctr" fontAlgn="auto">
              <a:spcBef>
                <a:spcPts val="0"/>
              </a:spcBef>
              <a:spcAft>
                <a:spcPts val="0"/>
              </a:spcAft>
            </a:pPr>
            <a:r>
              <a:rPr lang="en-US" b="1" dirty="0">
                <a:solidFill>
                  <a:prstClr val="black"/>
                </a:solidFill>
                <a:latin typeface="Calibri"/>
                <a:ea typeface="+mn-ea"/>
              </a:rPr>
              <a:t>Summary Estimates of Pooled Sensitivity and Specificity (with 95% confidence intervals) for Non-Invasive Cardiac Tests for the Diagnosis of Coronary Artery Disease</a:t>
            </a:r>
          </a:p>
        </p:txBody>
      </p:sp>
      <p:graphicFrame>
        <p:nvGraphicFramePr>
          <p:cNvPr id="5" name="Table 4"/>
          <p:cNvGraphicFramePr>
            <a:graphicFrameLocks noGrp="1"/>
          </p:cNvGraphicFramePr>
          <p:nvPr>
            <p:extLst>
              <p:ext uri="{D42A27DB-BD31-4B8C-83A1-F6EECF244321}">
                <p14:modId xmlns:p14="http://schemas.microsoft.com/office/powerpoint/2010/main" val="2747700208"/>
              </p:ext>
            </p:extLst>
          </p:nvPr>
        </p:nvGraphicFramePr>
        <p:xfrm>
          <a:off x="685800" y="1170801"/>
          <a:ext cx="7696200" cy="4407039"/>
        </p:xfrm>
        <a:graphic>
          <a:graphicData uri="http://schemas.openxmlformats.org/drawingml/2006/table">
            <a:tbl>
              <a:tblPr firstRow="1" firstCol="1" lastRow="1" lastCol="1" bandRow="1" bandCol="1">
                <a:tableStyleId>{5C22544A-7EE6-4342-B048-85BDC9FD1C3A}</a:tableStyleId>
              </a:tblPr>
              <a:tblGrid>
                <a:gridCol w="3886200"/>
                <a:gridCol w="2094287"/>
                <a:gridCol w="1715713"/>
              </a:tblGrid>
              <a:tr h="387107">
                <a:tc>
                  <a:txBody>
                    <a:bodyPr/>
                    <a:lstStyle/>
                    <a:p>
                      <a:pPr marL="0" marR="0" algn="ctr">
                        <a:lnSpc>
                          <a:spcPct val="200000"/>
                        </a:lnSpc>
                        <a:spcBef>
                          <a:spcPts val="0"/>
                        </a:spcBef>
                        <a:spcAft>
                          <a:spcPts val="0"/>
                        </a:spcAft>
                      </a:pPr>
                      <a:r>
                        <a:rPr lang="en-US" sz="1400" dirty="0">
                          <a:effectLst/>
                        </a:rPr>
                        <a:t>Technology</a:t>
                      </a:r>
                      <a:endParaRPr lang="en-US" sz="1400" dirty="0">
                        <a:effectLst/>
                        <a:latin typeface="Cambria"/>
                        <a:ea typeface="MS Mincho"/>
                        <a:cs typeface="Cambria"/>
                      </a:endParaRPr>
                    </a:p>
                  </a:txBody>
                  <a:tcPr marL="63374" marR="63374" marT="0" marB="0" anchor="ctr"/>
                </a:tc>
                <a:tc>
                  <a:txBody>
                    <a:bodyPr/>
                    <a:lstStyle/>
                    <a:p>
                      <a:pPr marL="0" marR="0" algn="ctr">
                        <a:lnSpc>
                          <a:spcPct val="200000"/>
                        </a:lnSpc>
                        <a:spcBef>
                          <a:spcPts val="0"/>
                        </a:spcBef>
                        <a:spcAft>
                          <a:spcPts val="0"/>
                        </a:spcAft>
                      </a:pPr>
                      <a:r>
                        <a:rPr lang="en-US" sz="1400" dirty="0">
                          <a:effectLst/>
                        </a:rPr>
                        <a:t>Sensitivity</a:t>
                      </a:r>
                      <a:endParaRPr lang="en-US" sz="1400" dirty="0">
                        <a:effectLst/>
                        <a:latin typeface="Cambria"/>
                        <a:ea typeface="MS Mincho"/>
                        <a:cs typeface="Cambria"/>
                      </a:endParaRPr>
                    </a:p>
                  </a:txBody>
                  <a:tcPr marL="63374" marR="63374" marT="0" marB="0" anchor="ctr"/>
                </a:tc>
                <a:tc>
                  <a:txBody>
                    <a:bodyPr/>
                    <a:lstStyle/>
                    <a:p>
                      <a:pPr marL="0" marR="0" algn="ctr">
                        <a:lnSpc>
                          <a:spcPct val="200000"/>
                        </a:lnSpc>
                        <a:spcBef>
                          <a:spcPts val="0"/>
                        </a:spcBef>
                        <a:spcAft>
                          <a:spcPts val="0"/>
                        </a:spcAft>
                      </a:pPr>
                      <a:r>
                        <a:rPr lang="en-US" sz="1400" dirty="0">
                          <a:effectLst/>
                        </a:rPr>
                        <a:t>Specificity</a:t>
                      </a:r>
                      <a:endParaRPr lang="en-US" sz="1400" dirty="0">
                        <a:effectLst/>
                        <a:latin typeface="Cambria"/>
                        <a:ea typeface="MS Mincho"/>
                        <a:cs typeface="Cambria"/>
                      </a:endParaRPr>
                    </a:p>
                  </a:txBody>
                  <a:tcPr marL="63374" marR="63374" marT="0" marB="0" anchor="ctr"/>
                </a:tc>
              </a:tr>
              <a:tr h="383679">
                <a:tc>
                  <a:txBody>
                    <a:bodyPr/>
                    <a:lstStyle/>
                    <a:p>
                      <a:pPr marL="0" marR="0" algn="ctr">
                        <a:lnSpc>
                          <a:spcPct val="200000"/>
                        </a:lnSpc>
                        <a:spcBef>
                          <a:spcPts val="0"/>
                        </a:spcBef>
                        <a:spcAft>
                          <a:spcPts val="0"/>
                        </a:spcAft>
                      </a:pPr>
                      <a:r>
                        <a:rPr lang="en-US" sz="1400" b="0" dirty="0">
                          <a:solidFill>
                            <a:schemeClr val="tx1"/>
                          </a:solidFill>
                          <a:effectLst/>
                        </a:rPr>
                        <a:t>Exercise Treadmill</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0.68 (0.23-1.0)</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0.77 (0.17-1.0)</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381000">
                <a:tc>
                  <a:txBody>
                    <a:bodyPr/>
                    <a:lstStyle/>
                    <a:p>
                      <a:pPr marL="0" marR="0" algn="ctr">
                        <a:lnSpc>
                          <a:spcPct val="200000"/>
                        </a:lnSpc>
                        <a:spcBef>
                          <a:spcPts val="0"/>
                        </a:spcBef>
                        <a:spcAft>
                          <a:spcPts val="0"/>
                        </a:spcAft>
                      </a:pPr>
                      <a:r>
                        <a:rPr lang="en-US" sz="1400" b="0" dirty="0">
                          <a:solidFill>
                            <a:schemeClr val="tx1"/>
                          </a:solidFill>
                          <a:effectLst/>
                        </a:rPr>
                        <a:t>Attenuation Corrected SPECT</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0.86 (0.81-0.91)</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0.82 (0.75-0.89)</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381000">
                <a:tc>
                  <a:txBody>
                    <a:bodyPr/>
                    <a:lstStyle/>
                    <a:p>
                      <a:pPr marL="0" marR="0" algn="ctr">
                        <a:lnSpc>
                          <a:spcPct val="200000"/>
                        </a:lnSpc>
                        <a:spcBef>
                          <a:spcPts val="0"/>
                        </a:spcBef>
                        <a:spcAft>
                          <a:spcPts val="0"/>
                        </a:spcAft>
                      </a:pPr>
                      <a:r>
                        <a:rPr lang="en-US" sz="1400" b="0" dirty="0">
                          <a:solidFill>
                            <a:schemeClr val="tx1"/>
                          </a:solidFill>
                          <a:effectLst/>
                        </a:rPr>
                        <a:t>Gated SPECT</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0.84 (0.79-0.88)</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0.78 (0.71-0.85)</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420613">
                <a:tc>
                  <a:txBody>
                    <a:bodyPr/>
                    <a:lstStyle/>
                    <a:p>
                      <a:pPr marL="0" marR="0" algn="ctr">
                        <a:lnSpc>
                          <a:spcPct val="200000"/>
                        </a:lnSpc>
                        <a:spcBef>
                          <a:spcPts val="0"/>
                        </a:spcBef>
                        <a:spcAft>
                          <a:spcPts val="0"/>
                        </a:spcAft>
                      </a:pPr>
                      <a:r>
                        <a:rPr lang="en-US" sz="1400" b="0" dirty="0">
                          <a:solidFill>
                            <a:schemeClr val="tx1"/>
                          </a:solidFill>
                          <a:effectLst/>
                        </a:rPr>
                        <a:t>Traditional SPECT</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0.86 (0.84-0.88)</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0.71 (0.67-0.76)</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457200">
                <a:tc>
                  <a:txBody>
                    <a:bodyPr/>
                    <a:lstStyle/>
                    <a:p>
                      <a:pPr marL="0" marR="0" algn="ctr">
                        <a:lnSpc>
                          <a:spcPct val="200000"/>
                        </a:lnSpc>
                        <a:spcBef>
                          <a:spcPts val="0"/>
                        </a:spcBef>
                        <a:spcAft>
                          <a:spcPts val="0"/>
                        </a:spcAft>
                      </a:pPr>
                      <a:r>
                        <a:rPr lang="en-US" sz="1400" b="0" dirty="0">
                          <a:solidFill>
                            <a:schemeClr val="tx1"/>
                          </a:solidFill>
                          <a:effectLst/>
                        </a:rPr>
                        <a:t>Contrast Stress </a:t>
                      </a:r>
                      <a:r>
                        <a:rPr lang="en-US" sz="1400" b="0" dirty="0" smtClean="0">
                          <a:solidFill>
                            <a:schemeClr val="tx1"/>
                          </a:solidFill>
                          <a:effectLst/>
                        </a:rPr>
                        <a:t>Echocardiography (wall </a:t>
                      </a:r>
                      <a:r>
                        <a:rPr lang="en-US" sz="1400" b="0" dirty="0">
                          <a:solidFill>
                            <a:schemeClr val="tx1"/>
                          </a:solidFill>
                          <a:effectLst/>
                        </a:rPr>
                        <a:t>motion)</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0.84 (0.79-0.90)</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0.80 (0.73-0.87)</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505599">
                <a:tc>
                  <a:txBody>
                    <a:bodyPr/>
                    <a:lstStyle/>
                    <a:p>
                      <a:pPr marL="0" marR="0" algn="ctr">
                        <a:lnSpc>
                          <a:spcPct val="200000"/>
                        </a:lnSpc>
                        <a:spcBef>
                          <a:spcPts val="0"/>
                        </a:spcBef>
                        <a:spcAft>
                          <a:spcPts val="0"/>
                        </a:spcAft>
                      </a:pPr>
                      <a:r>
                        <a:rPr lang="en-US" sz="1400" b="0" dirty="0">
                          <a:solidFill>
                            <a:schemeClr val="tx1"/>
                          </a:solidFill>
                          <a:effectLst/>
                        </a:rPr>
                        <a:t>Exercise or Pharmacologic Stress </a:t>
                      </a:r>
                      <a:r>
                        <a:rPr lang="en-US" sz="1400" b="0" dirty="0" smtClean="0">
                          <a:solidFill>
                            <a:schemeClr val="tx1"/>
                          </a:solidFill>
                          <a:effectLst/>
                        </a:rPr>
                        <a:t>Echocardiography</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0.79 (0.77-0.82)</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0.84 (0-.82-0.86)</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386833">
                <a:tc>
                  <a:txBody>
                    <a:bodyPr/>
                    <a:lstStyle/>
                    <a:p>
                      <a:pPr marL="0" marR="0" algn="ctr">
                        <a:lnSpc>
                          <a:spcPct val="200000"/>
                        </a:lnSpc>
                        <a:spcBef>
                          <a:spcPts val="0"/>
                        </a:spcBef>
                        <a:spcAft>
                          <a:spcPts val="0"/>
                        </a:spcAft>
                      </a:pPr>
                      <a:r>
                        <a:rPr lang="en-US" sz="1400" b="0" dirty="0">
                          <a:solidFill>
                            <a:schemeClr val="tx1"/>
                          </a:solidFill>
                          <a:effectLst/>
                        </a:rPr>
                        <a:t>Cardiac Computed Tomographic Angiography</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0.96 (0.94-0.98)</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0.82 (0.73-0.90)</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411480">
                <a:tc>
                  <a:txBody>
                    <a:bodyPr/>
                    <a:lstStyle/>
                    <a:p>
                      <a:pPr marL="0" marR="0" algn="ctr">
                        <a:lnSpc>
                          <a:spcPct val="200000"/>
                        </a:lnSpc>
                        <a:spcBef>
                          <a:spcPts val="0"/>
                        </a:spcBef>
                        <a:spcAft>
                          <a:spcPts val="0"/>
                        </a:spcAft>
                      </a:pPr>
                      <a:r>
                        <a:rPr lang="en-US" sz="1400" b="0" dirty="0">
                          <a:solidFill>
                            <a:schemeClr val="tx1"/>
                          </a:solidFill>
                          <a:effectLst/>
                        </a:rPr>
                        <a:t>Positron Emission Tomography</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0.90 (0.88-0.92)</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0.88 (0.85-0.91)</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r h="457200">
                <a:tc>
                  <a:txBody>
                    <a:bodyPr/>
                    <a:lstStyle/>
                    <a:p>
                      <a:pPr marL="0" marR="0" algn="ctr">
                        <a:lnSpc>
                          <a:spcPct val="200000"/>
                        </a:lnSpc>
                        <a:spcBef>
                          <a:spcPts val="0"/>
                        </a:spcBef>
                        <a:spcAft>
                          <a:spcPts val="0"/>
                        </a:spcAft>
                      </a:pPr>
                      <a:r>
                        <a:rPr lang="en-US" sz="1400" b="0" dirty="0">
                          <a:solidFill>
                            <a:schemeClr val="tx1"/>
                          </a:solidFill>
                          <a:effectLst/>
                        </a:rPr>
                        <a:t>Cardiac MRI (perfusion)</a:t>
                      </a:r>
                      <a:endParaRPr lang="en-US" sz="1400" b="0" dirty="0">
                        <a:solidFill>
                          <a:schemeClr val="tx1"/>
                        </a:solidFill>
                        <a:effectLst/>
                        <a:latin typeface="Cambria"/>
                        <a:ea typeface="MS Mincho"/>
                        <a:cs typeface="Cambria"/>
                      </a:endParaRPr>
                    </a:p>
                  </a:txBody>
                  <a:tcPr marL="63374" marR="63374" marT="0" marB="0" anchor="ctr">
                    <a:solidFill>
                      <a:schemeClr val="tx2">
                        <a:lumMod val="20000"/>
                        <a:lumOff val="8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0.91 (0.88-0.94)</a:t>
                      </a:r>
                      <a:endParaRPr lang="en-US" sz="1400" b="0" dirty="0">
                        <a:solidFill>
                          <a:schemeClr val="tx1"/>
                        </a:solidFill>
                        <a:effectLst/>
                        <a:latin typeface="Cambria"/>
                        <a:ea typeface="MS Mincho"/>
                        <a:cs typeface="Cambria"/>
                      </a:endParaRPr>
                    </a:p>
                  </a:txBody>
                  <a:tcPr marL="63374" marR="63374" marT="0" marB="0" anchor="ctr">
                    <a:solidFill>
                      <a:schemeClr val="accent2">
                        <a:lumMod val="40000"/>
                        <a:lumOff val="60000"/>
                      </a:schemeClr>
                    </a:solidFill>
                  </a:tcPr>
                </a:tc>
                <a:tc>
                  <a:txBody>
                    <a:bodyPr/>
                    <a:lstStyle/>
                    <a:p>
                      <a:pPr marL="0" marR="0" algn="ctr">
                        <a:lnSpc>
                          <a:spcPct val="200000"/>
                        </a:lnSpc>
                        <a:spcBef>
                          <a:spcPts val="0"/>
                        </a:spcBef>
                        <a:spcAft>
                          <a:spcPts val="0"/>
                        </a:spcAft>
                      </a:pPr>
                      <a:r>
                        <a:rPr lang="en-US" sz="1400" b="0" dirty="0">
                          <a:solidFill>
                            <a:schemeClr val="tx1"/>
                          </a:solidFill>
                          <a:effectLst/>
                        </a:rPr>
                        <a:t>0.81 (0.75-0.87)</a:t>
                      </a:r>
                      <a:endParaRPr lang="en-US" sz="1400" b="0" dirty="0">
                        <a:solidFill>
                          <a:schemeClr val="tx1"/>
                        </a:solidFill>
                        <a:effectLst/>
                        <a:latin typeface="Cambria"/>
                        <a:ea typeface="MS Mincho"/>
                        <a:cs typeface="Cambria"/>
                      </a:endParaRPr>
                    </a:p>
                  </a:txBody>
                  <a:tcPr marL="63374" marR="63374" marT="0" marB="0" anchor="ctr">
                    <a:solidFill>
                      <a:schemeClr val="accent3">
                        <a:lumMod val="40000"/>
                        <a:lumOff val="60000"/>
                      </a:schemeClr>
                    </a:solidFill>
                  </a:tcPr>
                </a:tc>
              </a:tr>
            </a:tbl>
          </a:graphicData>
        </a:graphic>
      </p:graphicFrame>
      <p:sp>
        <p:nvSpPr>
          <p:cNvPr id="6" name="Rectangle 5"/>
          <p:cNvSpPr/>
          <p:nvPr/>
        </p:nvSpPr>
        <p:spPr>
          <a:xfrm>
            <a:off x="770792" y="5638800"/>
            <a:ext cx="7620000" cy="461665"/>
          </a:xfrm>
          <a:prstGeom prst="rect">
            <a:avLst/>
          </a:prstGeom>
        </p:spPr>
        <p:txBody>
          <a:bodyPr wrap="square">
            <a:spAutoFit/>
          </a:bodyPr>
          <a:lstStyle/>
          <a:p>
            <a:pPr fontAlgn="auto">
              <a:spcBef>
                <a:spcPts val="0"/>
              </a:spcBef>
              <a:spcAft>
                <a:spcPts val="0"/>
              </a:spcAft>
            </a:pPr>
            <a:r>
              <a:rPr lang="en-US" sz="1200" dirty="0">
                <a:solidFill>
                  <a:prstClr val="black"/>
                </a:solidFill>
                <a:latin typeface="Calibri"/>
                <a:ea typeface="+mn-ea"/>
              </a:rPr>
              <a:t>Adapted from  </a:t>
            </a:r>
            <a:r>
              <a:rPr lang="en-US" sz="1200" dirty="0" err="1">
                <a:solidFill>
                  <a:prstClr val="black"/>
                </a:solidFill>
                <a:latin typeface="Calibri"/>
                <a:ea typeface="+mn-ea"/>
              </a:rPr>
              <a:t>Gianrossi</a:t>
            </a:r>
            <a:r>
              <a:rPr lang="en-US" sz="1200" dirty="0">
                <a:solidFill>
                  <a:prstClr val="black"/>
                </a:solidFill>
                <a:latin typeface="Calibri"/>
                <a:ea typeface="+mn-ea"/>
              </a:rPr>
              <a:t> et al Circulation 1989; 80:87-98, </a:t>
            </a:r>
            <a:r>
              <a:rPr lang="en-US" sz="1200" i="1" dirty="0">
                <a:solidFill>
                  <a:prstClr val="black"/>
                </a:solidFill>
                <a:latin typeface="Calibri"/>
                <a:ea typeface="+mn-ea"/>
              </a:rPr>
              <a:t>Medical Advisory Secretariat </a:t>
            </a:r>
            <a:r>
              <a:rPr lang="en-US" sz="1200" dirty="0">
                <a:solidFill>
                  <a:prstClr val="black"/>
                </a:solidFill>
                <a:latin typeface="Calibri"/>
                <a:ea typeface="+mn-ea"/>
              </a:rPr>
              <a:t>2010; 10:1-40,</a:t>
            </a:r>
          </a:p>
          <a:p>
            <a:pPr fontAlgn="auto">
              <a:spcBef>
                <a:spcPts val="0"/>
              </a:spcBef>
              <a:spcAft>
                <a:spcPts val="0"/>
              </a:spcAft>
            </a:pPr>
            <a:r>
              <a:rPr lang="en-US" sz="1200" dirty="0">
                <a:solidFill>
                  <a:prstClr val="black"/>
                </a:solidFill>
                <a:latin typeface="Calibri"/>
                <a:ea typeface="+mn-ea"/>
              </a:rPr>
              <a:t>and </a:t>
            </a:r>
            <a:r>
              <a:rPr lang="en-US" sz="1200" dirty="0" err="1">
                <a:solidFill>
                  <a:prstClr val="black"/>
                </a:solidFill>
                <a:latin typeface="Calibri"/>
                <a:ea typeface="+mn-ea"/>
              </a:rPr>
              <a:t>McArdle</a:t>
            </a:r>
            <a:r>
              <a:rPr lang="en-US" sz="1200" dirty="0">
                <a:solidFill>
                  <a:prstClr val="black"/>
                </a:solidFill>
                <a:latin typeface="Calibri"/>
                <a:ea typeface="+mn-ea"/>
              </a:rPr>
              <a:t> et al </a:t>
            </a:r>
            <a:r>
              <a:rPr lang="en-US" sz="1200" i="1" dirty="0">
                <a:solidFill>
                  <a:prstClr val="black"/>
                </a:solidFill>
                <a:latin typeface="Calibri"/>
                <a:ea typeface="+mn-ea"/>
              </a:rPr>
              <a:t>J Am </a:t>
            </a:r>
            <a:r>
              <a:rPr lang="en-US" sz="1200" i="1" dirty="0" err="1">
                <a:solidFill>
                  <a:prstClr val="black"/>
                </a:solidFill>
                <a:latin typeface="Calibri"/>
                <a:ea typeface="+mn-ea"/>
              </a:rPr>
              <a:t>Coll</a:t>
            </a:r>
            <a:r>
              <a:rPr lang="en-US" sz="1200" i="1" dirty="0">
                <a:solidFill>
                  <a:prstClr val="black"/>
                </a:solidFill>
                <a:latin typeface="Calibri"/>
                <a:ea typeface="+mn-ea"/>
              </a:rPr>
              <a:t> </a:t>
            </a:r>
            <a:r>
              <a:rPr lang="en-US" sz="1200" i="1" dirty="0" err="1">
                <a:solidFill>
                  <a:prstClr val="black"/>
                </a:solidFill>
                <a:latin typeface="Calibri"/>
                <a:ea typeface="+mn-ea"/>
              </a:rPr>
              <a:t>Cardiol</a:t>
            </a:r>
            <a:r>
              <a:rPr lang="en-US" sz="1200" dirty="0">
                <a:solidFill>
                  <a:prstClr val="black"/>
                </a:solidFill>
                <a:latin typeface="Calibri"/>
                <a:ea typeface="+mn-ea"/>
              </a:rPr>
              <a:t> 2012;60:1828-37</a:t>
            </a:r>
          </a:p>
        </p:txBody>
      </p:sp>
    </p:spTree>
    <p:extLst>
      <p:ext uri="{BB962C8B-B14F-4D97-AF65-F5344CB8AC3E}">
        <p14:creationId xmlns:p14="http://schemas.microsoft.com/office/powerpoint/2010/main" val="1110957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590550" y="1066801"/>
            <a:ext cx="8096250" cy="4876799"/>
            <a:chOff x="590550" y="685801"/>
            <a:chExt cx="8096250" cy="4876799"/>
          </a:xfrm>
        </p:grpSpPr>
        <p:cxnSp>
          <p:nvCxnSpPr>
            <p:cNvPr id="6" name="Straight Connector 5"/>
            <p:cNvCxnSpPr/>
            <p:nvPr/>
          </p:nvCxnSpPr>
          <p:spPr>
            <a:xfrm>
              <a:off x="3745865" y="4249420"/>
              <a:ext cx="0" cy="42291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978150" y="4232910"/>
              <a:ext cx="767715" cy="438785"/>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1093470" y="2922270"/>
              <a:ext cx="1123315" cy="174498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 name="Flowchart: Process 8"/>
            <p:cNvSpPr/>
            <p:nvPr/>
          </p:nvSpPr>
          <p:spPr>
            <a:xfrm>
              <a:off x="3472180" y="685801"/>
              <a:ext cx="2352040" cy="728980"/>
            </a:xfrm>
            <a:prstGeom prst="flowChartProcess">
              <a:avLst/>
            </a:prstGeom>
            <a:solidFill>
              <a:schemeClr val="tx2"/>
            </a:solidFill>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b="1" dirty="0">
                  <a:solidFill>
                    <a:srgbClr val="F2F2F2"/>
                  </a:solidFill>
                  <a:latin typeface="Times New Roman"/>
                  <a:ea typeface="Calibri"/>
                  <a:cs typeface="Times New Roman"/>
                </a:rPr>
                <a:t>Able to exercise adequately and no contraindications (see legend)</a:t>
              </a:r>
              <a:endParaRPr lang="en-US" sz="1100" dirty="0">
                <a:solidFill>
                  <a:prstClr val="black"/>
                </a:solidFill>
                <a:ea typeface="Calibri"/>
                <a:cs typeface="Times New Roman"/>
              </a:endParaRPr>
            </a:p>
          </p:txBody>
        </p:sp>
        <p:sp>
          <p:nvSpPr>
            <p:cNvPr id="10" name="Flowchart: Process 9"/>
            <p:cNvSpPr/>
            <p:nvPr/>
          </p:nvSpPr>
          <p:spPr>
            <a:xfrm>
              <a:off x="1435100" y="2064385"/>
              <a:ext cx="1682115" cy="857885"/>
            </a:xfrm>
            <a:prstGeom prst="flowChartProcess">
              <a:avLst/>
            </a:prstGeom>
            <a:solidFill>
              <a:srgbClr val="F9D5D5"/>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ECG normal</a:t>
              </a:r>
              <a:endParaRPr lang="en-US" sz="1100">
                <a:solidFill>
                  <a:prstClr val="black"/>
                </a:solidFill>
                <a:ea typeface="Calibri"/>
                <a:cs typeface="Times New Roman"/>
              </a:endParaRPr>
            </a:p>
          </p:txBody>
        </p:sp>
        <p:sp>
          <p:nvSpPr>
            <p:cNvPr id="11" name="Flowchart: Process 10"/>
            <p:cNvSpPr/>
            <p:nvPr/>
          </p:nvSpPr>
          <p:spPr>
            <a:xfrm>
              <a:off x="3442970" y="2076450"/>
              <a:ext cx="1918970" cy="858520"/>
            </a:xfrm>
            <a:prstGeom prst="flowChartProcess">
              <a:avLst/>
            </a:prstGeom>
            <a:solidFill>
              <a:schemeClr val="accent2">
                <a:lumMod val="60000"/>
                <a:lumOff val="4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0"/>
                </a:spcAft>
              </a:pPr>
              <a:r>
                <a:rPr lang="en-US" sz="1200">
                  <a:solidFill>
                    <a:prstClr val="black"/>
                  </a:solidFill>
                  <a:latin typeface="Times New Roman"/>
                  <a:ea typeface="Calibri"/>
                  <a:cs typeface="Times New Roman"/>
                </a:rPr>
                <a:t>ECG abnormal</a:t>
              </a:r>
              <a:endParaRPr lang="en-US" sz="1100">
                <a:solidFill>
                  <a:prstClr val="black"/>
                </a:solidFill>
                <a:ea typeface="Calibri"/>
                <a:cs typeface="Times New Roman"/>
              </a:endParaRPr>
            </a:p>
            <a:p>
              <a:pPr algn="ctr" fontAlgn="auto">
                <a:lnSpc>
                  <a:spcPct val="115000"/>
                </a:lnSpc>
                <a:spcBef>
                  <a:spcPts val="0"/>
                </a:spcBef>
                <a:spcAft>
                  <a:spcPts val="1000"/>
                </a:spcAft>
              </a:pPr>
              <a:r>
                <a:rPr lang="en-US" sz="1200">
                  <a:solidFill>
                    <a:prstClr val="black"/>
                  </a:solidFill>
                  <a:latin typeface="Times New Roman"/>
                  <a:ea typeface="Calibri"/>
                  <a:cs typeface="Times New Roman"/>
                </a:rPr>
                <a:t>(eg. ST depression ≥ 1 mm, LVH, digoxin, ventricular pre-excitation</a:t>
              </a:r>
              <a:endParaRPr lang="en-US" sz="1100">
                <a:solidFill>
                  <a:prstClr val="black"/>
                </a:solidFill>
                <a:ea typeface="Calibri"/>
                <a:cs typeface="Times New Roman"/>
              </a:endParaRPr>
            </a:p>
          </p:txBody>
        </p:sp>
        <p:sp>
          <p:nvSpPr>
            <p:cNvPr id="12" name="Flowchart: Process 11"/>
            <p:cNvSpPr/>
            <p:nvPr/>
          </p:nvSpPr>
          <p:spPr>
            <a:xfrm>
              <a:off x="3164840" y="3301365"/>
              <a:ext cx="1116330" cy="946785"/>
            </a:xfrm>
            <a:prstGeom prst="flowChartProcess">
              <a:avLst/>
            </a:prstGeom>
            <a:solidFill>
              <a:schemeClr val="accent6">
                <a:lumMod val="75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No LBBB or ventricular paced rhythm</a:t>
              </a:r>
              <a:endParaRPr lang="en-US" sz="1100">
                <a:solidFill>
                  <a:prstClr val="black"/>
                </a:solidFill>
                <a:ea typeface="Calibri"/>
                <a:cs typeface="Times New Roman"/>
              </a:endParaRPr>
            </a:p>
          </p:txBody>
        </p:sp>
        <p:sp>
          <p:nvSpPr>
            <p:cNvPr id="13" name="Flowchart: Process 12"/>
            <p:cNvSpPr/>
            <p:nvPr/>
          </p:nvSpPr>
          <p:spPr>
            <a:xfrm>
              <a:off x="4401820" y="3300095"/>
              <a:ext cx="1116330" cy="946785"/>
            </a:xfrm>
            <a:prstGeom prst="flowChartProcess">
              <a:avLst/>
            </a:prstGeom>
            <a:solidFill>
              <a:schemeClr val="accent6">
                <a:lumMod val="40000"/>
                <a:lumOff val="6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LBBB or ventricular paced rhythm</a:t>
              </a:r>
              <a:endParaRPr lang="en-US" sz="1100">
                <a:solidFill>
                  <a:prstClr val="black"/>
                </a:solidFill>
                <a:ea typeface="Calibri"/>
                <a:cs typeface="Times New Roman"/>
              </a:endParaRPr>
            </a:p>
          </p:txBody>
        </p:sp>
        <p:sp>
          <p:nvSpPr>
            <p:cNvPr id="14" name="Flowchart: Process 13"/>
            <p:cNvSpPr/>
            <p:nvPr/>
          </p:nvSpPr>
          <p:spPr>
            <a:xfrm>
              <a:off x="5826125" y="3289935"/>
              <a:ext cx="1116330" cy="946785"/>
            </a:xfrm>
            <a:prstGeom prst="flowChartProcess">
              <a:avLst/>
            </a:prstGeom>
            <a:solidFill>
              <a:schemeClr val="accent6">
                <a:lumMod val="75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No LBBB or ventricular paced rhythm</a:t>
              </a:r>
              <a:endParaRPr lang="en-US" sz="1100">
                <a:solidFill>
                  <a:prstClr val="black"/>
                </a:solidFill>
                <a:ea typeface="Calibri"/>
                <a:cs typeface="Times New Roman"/>
              </a:endParaRPr>
            </a:p>
          </p:txBody>
        </p:sp>
        <p:sp>
          <p:nvSpPr>
            <p:cNvPr id="15" name="Flowchart: Process 14"/>
            <p:cNvSpPr/>
            <p:nvPr/>
          </p:nvSpPr>
          <p:spPr>
            <a:xfrm>
              <a:off x="7047865" y="3288665"/>
              <a:ext cx="1116330" cy="946785"/>
            </a:xfrm>
            <a:prstGeom prst="flowChartProcess">
              <a:avLst/>
            </a:prstGeom>
            <a:solidFill>
              <a:schemeClr val="accent6">
                <a:lumMod val="40000"/>
                <a:lumOff val="6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LBBB or ventricular paced rhythm</a:t>
              </a:r>
              <a:endParaRPr lang="en-US" sz="1100">
                <a:solidFill>
                  <a:prstClr val="black"/>
                </a:solidFill>
                <a:ea typeface="Calibri"/>
                <a:cs typeface="Times New Roman"/>
              </a:endParaRPr>
            </a:p>
          </p:txBody>
        </p:sp>
        <p:sp>
          <p:nvSpPr>
            <p:cNvPr id="16" name="Flowchart: Process 15"/>
            <p:cNvSpPr/>
            <p:nvPr/>
          </p:nvSpPr>
          <p:spPr>
            <a:xfrm>
              <a:off x="590550" y="4667250"/>
              <a:ext cx="1067435" cy="892810"/>
            </a:xfrm>
            <a:prstGeom prst="flowChartProcess">
              <a:avLst/>
            </a:prstGeom>
            <a:solidFill>
              <a:schemeClr val="tx2">
                <a:lumMod val="20000"/>
                <a:lumOff val="8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Exercise stress test</a:t>
              </a:r>
              <a:endParaRPr lang="en-US" sz="1100">
                <a:solidFill>
                  <a:prstClr val="black"/>
                </a:solidFill>
                <a:ea typeface="Calibri"/>
                <a:cs typeface="Times New Roman"/>
              </a:endParaRPr>
            </a:p>
          </p:txBody>
        </p:sp>
        <p:sp>
          <p:nvSpPr>
            <p:cNvPr id="17" name="Flowchart: Process 16"/>
            <p:cNvSpPr/>
            <p:nvPr/>
          </p:nvSpPr>
          <p:spPr>
            <a:xfrm>
              <a:off x="1846580" y="4667885"/>
              <a:ext cx="1311910" cy="892810"/>
            </a:xfrm>
            <a:prstGeom prst="flowChartProcess">
              <a:avLst/>
            </a:prstGeom>
            <a:solidFill>
              <a:schemeClr val="accent4">
                <a:lumMod val="60000"/>
                <a:lumOff val="4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Exercise echocardiography</a:t>
              </a:r>
              <a:endParaRPr lang="en-US" sz="1100">
                <a:solidFill>
                  <a:prstClr val="black"/>
                </a:solidFill>
                <a:ea typeface="Calibri"/>
                <a:cs typeface="Times New Roman"/>
              </a:endParaRPr>
            </a:p>
          </p:txBody>
        </p:sp>
        <p:sp>
          <p:nvSpPr>
            <p:cNvPr id="18" name="Flowchart: Process 17"/>
            <p:cNvSpPr/>
            <p:nvPr/>
          </p:nvSpPr>
          <p:spPr>
            <a:xfrm>
              <a:off x="5324475" y="4669790"/>
              <a:ext cx="1297940" cy="892810"/>
            </a:xfrm>
            <a:prstGeom prst="flowChartProcess">
              <a:avLst/>
            </a:prstGeom>
            <a:solidFill>
              <a:srgbClr val="FFFF99"/>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Dobutamine or vasodilator echocardiography</a:t>
              </a:r>
              <a:endParaRPr lang="en-US" sz="1100">
                <a:solidFill>
                  <a:prstClr val="black"/>
                </a:solidFill>
                <a:ea typeface="Calibri"/>
                <a:cs typeface="Times New Roman"/>
              </a:endParaRPr>
            </a:p>
          </p:txBody>
        </p:sp>
        <p:sp>
          <p:nvSpPr>
            <p:cNvPr id="19" name="Flowchart: Process 18"/>
            <p:cNvSpPr/>
            <p:nvPr/>
          </p:nvSpPr>
          <p:spPr>
            <a:xfrm>
              <a:off x="3228975" y="4667885"/>
              <a:ext cx="979170" cy="886460"/>
            </a:xfrm>
            <a:prstGeom prst="flowChartProcess">
              <a:avLst/>
            </a:prstGeom>
            <a:solidFill>
              <a:schemeClr val="tx2">
                <a:lumMod val="60000"/>
                <a:lumOff val="4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Exercise myocardial perfusion imaging</a:t>
              </a:r>
              <a:endParaRPr lang="en-US" sz="1100">
                <a:solidFill>
                  <a:prstClr val="black"/>
                </a:solidFill>
                <a:ea typeface="Calibri"/>
                <a:cs typeface="Times New Roman"/>
              </a:endParaRPr>
            </a:p>
          </p:txBody>
        </p:sp>
        <p:sp>
          <p:nvSpPr>
            <p:cNvPr id="20" name="Flowchart: Process 19"/>
            <p:cNvSpPr/>
            <p:nvPr/>
          </p:nvSpPr>
          <p:spPr>
            <a:xfrm>
              <a:off x="4269105" y="4667885"/>
              <a:ext cx="972820" cy="886460"/>
            </a:xfrm>
            <a:prstGeom prst="flowChartProcess">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dirty="0">
                  <a:solidFill>
                    <a:prstClr val="black"/>
                  </a:solidFill>
                  <a:latin typeface="Times New Roman"/>
                  <a:ea typeface="Calibri"/>
                  <a:cs typeface="Times New Roman"/>
                </a:rPr>
                <a:t>Vasodilator myocardial perfusion imaging</a:t>
              </a:r>
              <a:endParaRPr lang="en-US" sz="1100" dirty="0">
                <a:solidFill>
                  <a:prstClr val="black"/>
                </a:solidFill>
                <a:ea typeface="Calibri"/>
                <a:cs typeface="Times New Roman"/>
              </a:endParaRPr>
            </a:p>
          </p:txBody>
        </p:sp>
        <p:sp>
          <p:nvSpPr>
            <p:cNvPr id="21" name="Flowchart: Process 20"/>
            <p:cNvSpPr/>
            <p:nvPr/>
          </p:nvSpPr>
          <p:spPr>
            <a:xfrm>
              <a:off x="6664325" y="4669790"/>
              <a:ext cx="930910" cy="886460"/>
            </a:xfrm>
            <a:prstGeom prst="flowChartProcess">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dirty="0">
                  <a:solidFill>
                    <a:prstClr val="black"/>
                  </a:solidFill>
                  <a:latin typeface="Times New Roman"/>
                  <a:ea typeface="Calibri"/>
                  <a:cs typeface="Times New Roman"/>
                </a:rPr>
                <a:t>Vasodilator myocardial perfusion imaging</a:t>
              </a:r>
              <a:endParaRPr lang="en-US" sz="1100" dirty="0">
                <a:solidFill>
                  <a:prstClr val="black"/>
                </a:solidFill>
                <a:ea typeface="Calibri"/>
                <a:cs typeface="Times New Roman"/>
              </a:endParaRPr>
            </a:p>
          </p:txBody>
        </p:sp>
        <p:sp>
          <p:nvSpPr>
            <p:cNvPr id="22" name="Flowchart: Process 21"/>
            <p:cNvSpPr/>
            <p:nvPr/>
          </p:nvSpPr>
          <p:spPr>
            <a:xfrm>
              <a:off x="7640320" y="4659630"/>
              <a:ext cx="1046480" cy="886460"/>
            </a:xfrm>
            <a:prstGeom prst="flowChartProcess">
              <a:avLst/>
            </a:prstGeom>
            <a:solidFill>
              <a:schemeClr val="accent5"/>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Cardiac computed tomographic angiography</a:t>
              </a:r>
              <a:endParaRPr lang="en-US" sz="1100">
                <a:solidFill>
                  <a:prstClr val="black"/>
                </a:solidFill>
                <a:ea typeface="Calibri"/>
                <a:cs typeface="Times New Roman"/>
              </a:endParaRPr>
            </a:p>
          </p:txBody>
        </p:sp>
        <p:sp>
          <p:nvSpPr>
            <p:cNvPr id="23" name="Flowchart: Process 22"/>
            <p:cNvSpPr/>
            <p:nvPr/>
          </p:nvSpPr>
          <p:spPr>
            <a:xfrm>
              <a:off x="6033135" y="2063750"/>
              <a:ext cx="1695450" cy="857885"/>
            </a:xfrm>
            <a:prstGeom prst="flowChartProcess">
              <a:avLst/>
            </a:prstGeom>
            <a:solidFill>
              <a:schemeClr val="accent2"/>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200">
                  <a:solidFill>
                    <a:prstClr val="black"/>
                  </a:solidFill>
                  <a:latin typeface="Times New Roman"/>
                  <a:ea typeface="Calibri"/>
                  <a:cs typeface="Times New Roman"/>
                </a:rPr>
                <a:t>ECG normal or abnormal</a:t>
              </a:r>
              <a:endParaRPr lang="en-US" sz="1100">
                <a:solidFill>
                  <a:prstClr val="black"/>
                </a:solidFill>
                <a:ea typeface="Calibri"/>
                <a:cs typeface="Times New Roman"/>
              </a:endParaRPr>
            </a:p>
          </p:txBody>
        </p:sp>
        <p:sp>
          <p:nvSpPr>
            <p:cNvPr id="24" name="Rectangle 23"/>
            <p:cNvSpPr/>
            <p:nvPr/>
          </p:nvSpPr>
          <p:spPr>
            <a:xfrm>
              <a:off x="2453640" y="1562100"/>
              <a:ext cx="1725930" cy="292735"/>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b="1" dirty="0">
                  <a:solidFill>
                    <a:srgbClr val="F2F2F2"/>
                  </a:solidFill>
                  <a:ea typeface="Calibri"/>
                  <a:cs typeface="Times New Roman"/>
                </a:rPr>
                <a:t>YES</a:t>
              </a:r>
              <a:endParaRPr lang="en-US" sz="1100" dirty="0">
                <a:solidFill>
                  <a:prstClr val="black"/>
                </a:solidFill>
                <a:ea typeface="Calibri"/>
                <a:cs typeface="Times New Roman"/>
              </a:endParaRPr>
            </a:p>
          </p:txBody>
        </p:sp>
        <p:sp>
          <p:nvSpPr>
            <p:cNvPr id="25" name="Rectangle 24"/>
            <p:cNvSpPr/>
            <p:nvPr/>
          </p:nvSpPr>
          <p:spPr>
            <a:xfrm>
              <a:off x="5407025" y="1581785"/>
              <a:ext cx="1656715" cy="292735"/>
            </a:xfrm>
            <a:prstGeom prst="rect">
              <a:avLst/>
            </a:prstGeom>
            <a:solidFill>
              <a:srgbClr val="C00000"/>
            </a:solidFill>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b="1">
                  <a:solidFill>
                    <a:srgbClr val="F2F2F2"/>
                  </a:solidFill>
                  <a:ea typeface="Calibri"/>
                  <a:cs typeface="Times New Roman"/>
                </a:rPr>
                <a:t>NO</a:t>
              </a:r>
              <a:endParaRPr lang="en-US" sz="1100">
                <a:solidFill>
                  <a:prstClr val="black"/>
                </a:solidFill>
                <a:ea typeface="Calibri"/>
                <a:cs typeface="Times New Roman"/>
              </a:endParaRPr>
            </a:p>
          </p:txBody>
        </p:sp>
        <p:cxnSp>
          <p:nvCxnSpPr>
            <p:cNvPr id="26" name="Straight Connector 25"/>
            <p:cNvCxnSpPr/>
            <p:nvPr/>
          </p:nvCxnSpPr>
          <p:spPr>
            <a:xfrm flipV="1">
              <a:off x="2789555" y="1854835"/>
              <a:ext cx="565150" cy="20955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3354705" y="1855470"/>
              <a:ext cx="648970" cy="222885"/>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815715" y="1415415"/>
              <a:ext cx="452755" cy="14605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5239385" y="1415415"/>
              <a:ext cx="446405" cy="167005"/>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258560" y="1875790"/>
              <a:ext cx="446405" cy="201930"/>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3878580" y="2936875"/>
              <a:ext cx="558165" cy="355600"/>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478655" y="2936875"/>
              <a:ext cx="537210" cy="362585"/>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911090" y="4245610"/>
              <a:ext cx="0" cy="418465"/>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6412230" y="2922270"/>
              <a:ext cx="508635" cy="370205"/>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6920865" y="2922905"/>
              <a:ext cx="614680" cy="362585"/>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5972175" y="4235450"/>
              <a:ext cx="438785" cy="42545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523990" y="4249420"/>
              <a:ext cx="481330" cy="41148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7242810" y="4232910"/>
              <a:ext cx="351155" cy="427355"/>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30490" y="4235450"/>
              <a:ext cx="390525" cy="427990"/>
            </a:xfrm>
            <a:prstGeom prst="line">
              <a:avLst/>
            </a:prstGeom>
            <a:ln w="12700"/>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685800" y="304800"/>
            <a:ext cx="8000999" cy="646331"/>
          </a:xfrm>
          <a:prstGeom prst="rect">
            <a:avLst/>
          </a:prstGeom>
        </p:spPr>
        <p:txBody>
          <a:bodyPr wrap="square">
            <a:spAutoFit/>
          </a:bodyPr>
          <a:lstStyle/>
          <a:p>
            <a:pPr algn="ctr" fontAlgn="auto">
              <a:spcBef>
                <a:spcPts val="0"/>
              </a:spcBef>
              <a:spcAft>
                <a:spcPts val="0"/>
              </a:spcAft>
            </a:pPr>
            <a:r>
              <a:rPr lang="da-DK" b="1" dirty="0">
                <a:solidFill>
                  <a:prstClr val="black"/>
                </a:solidFill>
                <a:latin typeface="Calibri"/>
                <a:ea typeface="+mn-ea"/>
              </a:rPr>
              <a:t>Guidance for selection of an initial non-invasive test for diagnosing suspected CAD in routine practice settings. </a:t>
            </a:r>
            <a:endParaRPr lang="en-US" b="1" dirty="0">
              <a:solidFill>
                <a:prstClr val="black"/>
              </a:solidFill>
              <a:latin typeface="Calibri"/>
              <a:ea typeface="+mn-ea"/>
            </a:endParaRPr>
          </a:p>
        </p:txBody>
      </p:sp>
    </p:spTree>
    <p:extLst>
      <p:ext uri="{BB962C8B-B14F-4D97-AF65-F5344CB8AC3E}">
        <p14:creationId xmlns:p14="http://schemas.microsoft.com/office/powerpoint/2010/main" val="315771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304799"/>
            <a:ext cx="6096000" cy="646331"/>
          </a:xfrm>
          <a:prstGeom prst="rect">
            <a:avLst/>
          </a:prstGeom>
        </p:spPr>
        <p:txBody>
          <a:bodyPr wrap="square">
            <a:spAutoFit/>
          </a:bodyPr>
          <a:lstStyle/>
          <a:p>
            <a:pPr algn="ctr" fontAlgn="auto">
              <a:spcBef>
                <a:spcPts val="0"/>
              </a:spcBef>
              <a:spcAft>
                <a:spcPts val="0"/>
              </a:spcAft>
            </a:pPr>
            <a:r>
              <a:rPr lang="en-US" b="1" dirty="0">
                <a:solidFill>
                  <a:prstClr val="black"/>
                </a:solidFill>
                <a:latin typeface="Calibri"/>
                <a:ea typeface="+mn-ea"/>
              </a:rPr>
              <a:t>High Risk Features of Noninvasive Test Results Associated with &gt; 3% Annual Rate of Death or MI</a:t>
            </a:r>
          </a:p>
        </p:txBody>
      </p:sp>
      <p:graphicFrame>
        <p:nvGraphicFramePr>
          <p:cNvPr id="5" name="Table 4"/>
          <p:cNvGraphicFramePr>
            <a:graphicFrameLocks noGrp="1"/>
          </p:cNvGraphicFramePr>
          <p:nvPr>
            <p:extLst>
              <p:ext uri="{D42A27DB-BD31-4B8C-83A1-F6EECF244321}">
                <p14:modId xmlns:p14="http://schemas.microsoft.com/office/powerpoint/2010/main" val="1805666964"/>
              </p:ext>
            </p:extLst>
          </p:nvPr>
        </p:nvGraphicFramePr>
        <p:xfrm>
          <a:off x="723900" y="951130"/>
          <a:ext cx="7696200" cy="4846320"/>
        </p:xfrm>
        <a:graphic>
          <a:graphicData uri="http://schemas.openxmlformats.org/drawingml/2006/table">
            <a:tbl>
              <a:tblPr firstRow="1" bandRow="1">
                <a:tableStyleId>{5C22544A-7EE6-4342-B048-85BDC9FD1C3A}</a:tableStyleId>
              </a:tblPr>
              <a:tblGrid>
                <a:gridCol w="7696200"/>
              </a:tblGrid>
              <a:tr h="370840">
                <a:tc>
                  <a:txBody>
                    <a:bodyPr/>
                    <a:lstStyle/>
                    <a:p>
                      <a:r>
                        <a:rPr lang="en-US" sz="1400" b="1" u="sng" kern="1200" dirty="0" smtClean="0">
                          <a:solidFill>
                            <a:schemeClr val="tx1"/>
                          </a:solidFill>
                          <a:effectLst/>
                          <a:latin typeface="+mn-lt"/>
                          <a:ea typeface="+mn-ea"/>
                          <a:cs typeface="+mn-cs"/>
                        </a:rPr>
                        <a:t>Exercise Treadmill</a:t>
                      </a:r>
                      <a:endParaRPr lang="en-US" sz="1400" b="1"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US" sz="1400" b="0" kern="1200" dirty="0" smtClean="0">
                          <a:solidFill>
                            <a:schemeClr val="tx1"/>
                          </a:solidFill>
                          <a:effectLst/>
                          <a:latin typeface="+mn-lt"/>
                          <a:ea typeface="+mn-ea"/>
                          <a:cs typeface="+mn-cs"/>
                        </a:rPr>
                        <a:t>≥ 2mm of ST-segment depression at low (&lt; 5 metabolic equivalents, METS) workload or persisting into recovery</a:t>
                      </a:r>
                    </a:p>
                    <a:p>
                      <a:pPr marL="285750" lvl="0" indent="-285750">
                        <a:buFont typeface="Arial" panose="020B0604020202020204" pitchFamily="34" charset="0"/>
                        <a:buChar char="•"/>
                      </a:pPr>
                      <a:r>
                        <a:rPr lang="en-US" sz="1400" b="0" kern="1200" dirty="0" smtClean="0">
                          <a:solidFill>
                            <a:schemeClr val="tx1"/>
                          </a:solidFill>
                          <a:effectLst/>
                          <a:latin typeface="+mn-lt"/>
                          <a:ea typeface="+mn-ea"/>
                          <a:cs typeface="+mn-cs"/>
                        </a:rPr>
                        <a:t>Exercise-induced ST-segment elevation</a:t>
                      </a:r>
                    </a:p>
                    <a:p>
                      <a:pPr marL="285750" lvl="0" indent="-285750">
                        <a:buFont typeface="Arial" panose="020B0604020202020204" pitchFamily="34" charset="0"/>
                        <a:buChar char="•"/>
                      </a:pPr>
                      <a:r>
                        <a:rPr lang="en-US" sz="1400" b="0" kern="1200" dirty="0" smtClean="0">
                          <a:solidFill>
                            <a:schemeClr val="tx1"/>
                          </a:solidFill>
                          <a:effectLst/>
                          <a:latin typeface="+mn-lt"/>
                          <a:ea typeface="+mn-ea"/>
                          <a:cs typeface="+mn-cs"/>
                        </a:rPr>
                        <a:t>Exercise-induced VT/VF</a:t>
                      </a:r>
                    </a:p>
                    <a:p>
                      <a:pPr marL="285750" indent="-285750">
                        <a:buFont typeface="Arial" panose="020B0604020202020204" pitchFamily="34" charset="0"/>
                        <a:buChar char="•"/>
                      </a:pPr>
                      <a:r>
                        <a:rPr lang="en-US" sz="1400" b="0" kern="1200" dirty="0" smtClean="0">
                          <a:solidFill>
                            <a:schemeClr val="tx1"/>
                          </a:solidFill>
                          <a:effectLst/>
                          <a:latin typeface="+mn-lt"/>
                          <a:ea typeface="+mn-ea"/>
                          <a:cs typeface="+mn-cs"/>
                        </a:rPr>
                        <a:t>Failure to increase systolic blood pressure to &gt; 120 mm </a:t>
                      </a:r>
                      <a:endParaRPr lang="en-US" sz="1400" b="0" dirty="0">
                        <a:solidFill>
                          <a:schemeClr val="tx1"/>
                        </a:solidFill>
                      </a:endParaRPr>
                    </a:p>
                  </a:txBody>
                  <a:tcPr>
                    <a:solidFill>
                      <a:schemeClr val="tx2">
                        <a:lumMod val="20000"/>
                        <a:lumOff val="80000"/>
                      </a:schemeClr>
                    </a:solidFill>
                  </a:tcPr>
                </a:tc>
              </a:tr>
              <a:tr h="370840">
                <a:tc>
                  <a:txBody>
                    <a:bodyPr/>
                    <a:lstStyle/>
                    <a:p>
                      <a:r>
                        <a:rPr lang="en-US" sz="1400" b="1" u="sng" kern="1200" dirty="0" smtClean="0">
                          <a:solidFill>
                            <a:schemeClr val="dk1"/>
                          </a:solidFill>
                          <a:effectLst/>
                          <a:latin typeface="+mn-lt"/>
                          <a:ea typeface="+mn-ea"/>
                          <a:cs typeface="+mn-cs"/>
                        </a:rPr>
                        <a:t>Myocardial Perfusion Imaging</a:t>
                      </a:r>
                      <a:endParaRPr lang="en-US" sz="14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Severe resting LV dysfunction (LVEF </a:t>
                      </a:r>
                      <a:r>
                        <a:rPr lang="en-US" sz="1400" u="sng" kern="1200" dirty="0" smtClean="0">
                          <a:solidFill>
                            <a:schemeClr val="dk1"/>
                          </a:solidFill>
                          <a:effectLst/>
                          <a:latin typeface="+mn-lt"/>
                          <a:ea typeface="+mn-ea"/>
                          <a:cs typeface="+mn-cs"/>
                        </a:rPr>
                        <a:t>&lt;</a:t>
                      </a:r>
                      <a:r>
                        <a:rPr lang="en-US" sz="1400" kern="1200" dirty="0" smtClean="0">
                          <a:solidFill>
                            <a:schemeClr val="dk1"/>
                          </a:solidFill>
                          <a:effectLst/>
                          <a:latin typeface="+mn-lt"/>
                          <a:ea typeface="+mn-ea"/>
                          <a:cs typeface="+mn-cs"/>
                        </a:rPr>
                        <a:t> 35%) not readily explained by non-coronary causes</a:t>
                      </a: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Resting perfusion abnormalities ≥10% of the myocardium in patients without prior history or evidence of MI</a:t>
                      </a: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Severe stress-induced LV dysfunction (peak exercise LVEF &lt;45% or drop in LVEF with stress ≥10%)</a:t>
                      </a: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Stress-induced perfusion abnormalities encumbering ≥10% myocardium or stress segmental scores indicating multiple vascular territories with abnormalities</a:t>
                      </a: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Stress-induced LV dilation</a:t>
                      </a: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Increased lung uptake</a:t>
                      </a:r>
                      <a:endParaRPr lang="en-US" sz="1400" dirty="0"/>
                    </a:p>
                  </a:txBody>
                  <a:tcPr>
                    <a:solidFill>
                      <a:schemeClr val="accent2">
                        <a:lumMod val="20000"/>
                        <a:lumOff val="80000"/>
                      </a:schemeClr>
                    </a:solidFill>
                  </a:tcPr>
                </a:tc>
              </a:tr>
              <a:tr h="370840">
                <a:tc>
                  <a:txBody>
                    <a:bodyPr/>
                    <a:lstStyle/>
                    <a:p>
                      <a:r>
                        <a:rPr lang="en-US" sz="1400" b="1" u="sng" kern="1200" dirty="0" smtClean="0">
                          <a:solidFill>
                            <a:schemeClr val="dk1"/>
                          </a:solidFill>
                          <a:effectLst/>
                          <a:latin typeface="+mn-lt"/>
                          <a:ea typeface="+mn-ea"/>
                          <a:cs typeface="+mn-cs"/>
                        </a:rPr>
                        <a:t>Stress Echocardiography</a:t>
                      </a:r>
                      <a:endParaRPr lang="en-US" sz="14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Inducible wall motion abnormality involving &gt;2 segments or 2 coronary beds</a:t>
                      </a:r>
                    </a:p>
                    <a:p>
                      <a:pPr marL="171450" lvl="0" indent="-171450">
                        <a:buFont typeface="Arial" panose="020B0604020202020204" pitchFamily="34" charset="0"/>
                        <a:buChar char="•"/>
                      </a:pPr>
                      <a:r>
                        <a:rPr lang="en-US" sz="1400" kern="1200" dirty="0" smtClean="0">
                          <a:solidFill>
                            <a:schemeClr val="dk1"/>
                          </a:solidFill>
                          <a:effectLst/>
                          <a:latin typeface="+mn-lt"/>
                          <a:ea typeface="+mn-ea"/>
                          <a:cs typeface="+mn-cs"/>
                        </a:rPr>
                        <a:t>Wall motion abnormality developing at low dose of </a:t>
                      </a:r>
                      <a:r>
                        <a:rPr lang="en-US" sz="1400" kern="1200" dirty="0" err="1" smtClean="0">
                          <a:solidFill>
                            <a:schemeClr val="dk1"/>
                          </a:solidFill>
                          <a:effectLst/>
                          <a:latin typeface="+mn-lt"/>
                          <a:ea typeface="+mn-ea"/>
                          <a:cs typeface="+mn-cs"/>
                        </a:rPr>
                        <a:t>dobutamine</a:t>
                      </a:r>
                      <a:r>
                        <a:rPr lang="en-US" sz="1400" kern="1200" dirty="0" smtClean="0">
                          <a:solidFill>
                            <a:schemeClr val="dk1"/>
                          </a:solidFill>
                          <a:effectLst/>
                          <a:latin typeface="+mn-lt"/>
                          <a:ea typeface="+mn-ea"/>
                          <a:cs typeface="+mn-cs"/>
                        </a:rPr>
                        <a:t> (</a:t>
                      </a:r>
                      <a:r>
                        <a:rPr lang="en-US" sz="1400" u="sng" kern="1200" dirty="0" smtClean="0">
                          <a:solidFill>
                            <a:schemeClr val="dk1"/>
                          </a:solidFill>
                          <a:effectLst/>
                          <a:latin typeface="+mn-lt"/>
                          <a:ea typeface="+mn-ea"/>
                          <a:cs typeface="+mn-cs"/>
                        </a:rPr>
                        <a:t>&lt;</a:t>
                      </a:r>
                      <a:r>
                        <a:rPr lang="en-US" sz="1400" kern="1200" dirty="0" smtClean="0">
                          <a:solidFill>
                            <a:schemeClr val="dk1"/>
                          </a:solidFill>
                          <a:effectLst/>
                          <a:latin typeface="+mn-lt"/>
                          <a:ea typeface="+mn-ea"/>
                          <a:cs typeface="+mn-cs"/>
                        </a:rPr>
                        <a:t> 10 micrograms/kg/min) or at a low heart rate (&lt;120 beats/min)</a:t>
                      </a:r>
                      <a:endParaRPr lang="en-US" sz="1400" dirty="0"/>
                    </a:p>
                  </a:txBody>
                  <a:tcPr>
                    <a:solidFill>
                      <a:schemeClr val="accent3">
                        <a:lumMod val="20000"/>
                        <a:lumOff val="80000"/>
                      </a:schemeClr>
                    </a:solidFill>
                  </a:tcPr>
                </a:tc>
              </a:tr>
              <a:tr h="370840">
                <a:tc>
                  <a:txBody>
                    <a:bodyPr/>
                    <a:lstStyle/>
                    <a:p>
                      <a:r>
                        <a:rPr lang="en-US" sz="1400" b="1" kern="1200" dirty="0" smtClean="0">
                          <a:solidFill>
                            <a:schemeClr val="dk1"/>
                          </a:solidFill>
                          <a:effectLst/>
                          <a:latin typeface="+mn-lt"/>
                          <a:ea typeface="+mn-ea"/>
                          <a:cs typeface="+mn-cs"/>
                        </a:rPr>
                        <a:t>Coronary Computed Tomographic Angiography</a:t>
                      </a:r>
                      <a:endParaRPr lang="en-US" sz="14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1400" kern="1200" dirty="0" err="1" smtClean="0">
                          <a:solidFill>
                            <a:schemeClr val="dk1"/>
                          </a:solidFill>
                          <a:effectLst/>
                          <a:latin typeface="+mn-lt"/>
                          <a:ea typeface="+mn-ea"/>
                          <a:cs typeface="+mn-cs"/>
                        </a:rPr>
                        <a:t>Multivessel</a:t>
                      </a:r>
                      <a:r>
                        <a:rPr lang="en-US" sz="1400" kern="1200" dirty="0" smtClean="0">
                          <a:solidFill>
                            <a:schemeClr val="dk1"/>
                          </a:solidFill>
                          <a:effectLst/>
                          <a:latin typeface="+mn-lt"/>
                          <a:ea typeface="+mn-ea"/>
                          <a:cs typeface="+mn-cs"/>
                        </a:rPr>
                        <a:t> obstructive CAD or left main stenosis on CCTA </a:t>
                      </a:r>
                      <a:endParaRPr lang="en-US" sz="1400" dirty="0"/>
                    </a:p>
                  </a:txBody>
                  <a:tcPr>
                    <a:solidFill>
                      <a:schemeClr val="accent6">
                        <a:lumMod val="20000"/>
                        <a:lumOff val="80000"/>
                      </a:schemeClr>
                    </a:solidFill>
                  </a:tcPr>
                </a:tc>
              </a:tr>
            </a:tbl>
          </a:graphicData>
        </a:graphic>
      </p:graphicFrame>
      <p:sp>
        <p:nvSpPr>
          <p:cNvPr id="6" name="Rectangle 5"/>
          <p:cNvSpPr/>
          <p:nvPr/>
        </p:nvSpPr>
        <p:spPr>
          <a:xfrm>
            <a:off x="838200" y="5791200"/>
            <a:ext cx="6248400" cy="276999"/>
          </a:xfrm>
          <a:prstGeom prst="rect">
            <a:avLst/>
          </a:prstGeom>
        </p:spPr>
        <p:txBody>
          <a:bodyPr wrap="square">
            <a:spAutoFit/>
          </a:bodyPr>
          <a:lstStyle/>
          <a:p>
            <a:pPr fontAlgn="auto">
              <a:spcBef>
                <a:spcPts val="0"/>
              </a:spcBef>
              <a:spcAft>
                <a:spcPts val="0"/>
              </a:spcAft>
            </a:pPr>
            <a:r>
              <a:rPr lang="en-US" sz="1200" dirty="0">
                <a:solidFill>
                  <a:prstClr val="black"/>
                </a:solidFill>
                <a:latin typeface="Calibri"/>
                <a:ea typeface="+mn-ea"/>
              </a:rPr>
              <a:t>Adapted from  </a:t>
            </a:r>
            <a:r>
              <a:rPr lang="en-US" sz="1200" dirty="0" err="1">
                <a:solidFill>
                  <a:prstClr val="black"/>
                </a:solidFill>
                <a:latin typeface="Calibri"/>
                <a:ea typeface="+mn-ea"/>
              </a:rPr>
              <a:t>Fihn</a:t>
            </a:r>
            <a:r>
              <a:rPr lang="en-US" sz="1200" dirty="0">
                <a:solidFill>
                  <a:prstClr val="black"/>
                </a:solidFill>
                <a:latin typeface="Calibri"/>
                <a:ea typeface="+mn-ea"/>
              </a:rPr>
              <a:t> et al </a:t>
            </a:r>
            <a:r>
              <a:rPr lang="en-US" sz="1200" dirty="0" err="1">
                <a:solidFill>
                  <a:prstClr val="black"/>
                </a:solidFill>
                <a:latin typeface="Calibri"/>
                <a:ea typeface="+mn-ea"/>
              </a:rPr>
              <a:t>Circ</a:t>
            </a:r>
            <a:r>
              <a:rPr lang="en-US" sz="1200" dirty="0">
                <a:solidFill>
                  <a:prstClr val="black"/>
                </a:solidFill>
                <a:latin typeface="Calibri"/>
                <a:ea typeface="+mn-ea"/>
              </a:rPr>
              <a:t> 2012;126:e354-e471 </a:t>
            </a:r>
          </a:p>
        </p:txBody>
      </p:sp>
    </p:spTree>
    <p:extLst>
      <p:ext uri="{BB962C8B-B14F-4D97-AF65-F5344CB8AC3E}">
        <p14:creationId xmlns:p14="http://schemas.microsoft.com/office/powerpoint/2010/main" val="388966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504190" y="1628775"/>
            <a:ext cx="8135620" cy="3600450"/>
          </a:xfrm>
          <a:prstGeom prst="rect">
            <a:avLst/>
          </a:prstGeom>
          <a:solidFill>
            <a:srgbClr val="9AC8E9"/>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r>
              <a:rPr lang="en-CA" sz="1600" b="1" dirty="0" smtClean="0">
                <a:solidFill>
                  <a:srgbClr val="000000"/>
                </a:solidFill>
                <a:latin typeface="Calibri" panose="020F0502020204030204" pitchFamily="34" charset="0"/>
                <a:ea typeface="MS PGothic"/>
                <a:cs typeface="MS PGothic"/>
              </a:rPr>
              <a:t>Canadian </a:t>
            </a:r>
            <a:r>
              <a:rPr lang="en-CA" sz="1600" b="1" dirty="0">
                <a:solidFill>
                  <a:srgbClr val="000000"/>
                </a:solidFill>
                <a:latin typeface="Calibri" panose="020F0502020204030204" pitchFamily="34" charset="0"/>
                <a:ea typeface="MS PGothic"/>
                <a:cs typeface="MS PGothic"/>
              </a:rPr>
              <a:t>Cardiovascular Society </a:t>
            </a:r>
            <a:r>
              <a:rPr lang="en-CA" sz="1600" b="1" dirty="0" smtClean="0">
                <a:solidFill>
                  <a:srgbClr val="000000"/>
                </a:solidFill>
                <a:latin typeface="Calibri" panose="020F0502020204030204" pitchFamily="34" charset="0"/>
                <a:ea typeface="MS PGothic"/>
                <a:cs typeface="MS PGothic"/>
              </a:rPr>
              <a:t>Guidelines</a:t>
            </a:r>
            <a:r>
              <a:rPr lang="en-CA" sz="1600" b="1" dirty="0">
                <a:solidFill>
                  <a:srgbClr val="000000"/>
                </a:solidFill>
                <a:latin typeface="Calibri" panose="020F0502020204030204" pitchFamily="34" charset="0"/>
                <a:ea typeface="MS PGothic"/>
                <a:cs typeface="MS PGothic"/>
              </a:rPr>
              <a:t/>
            </a:r>
            <a:br>
              <a:rPr lang="en-CA" sz="1600" b="1" dirty="0">
                <a:solidFill>
                  <a:srgbClr val="000000"/>
                </a:solidFill>
                <a:latin typeface="Calibri" panose="020F0502020204030204" pitchFamily="34" charset="0"/>
                <a:ea typeface="MS PGothic"/>
                <a:cs typeface="MS PGothic"/>
              </a:rPr>
            </a:br>
            <a:r>
              <a:rPr lang="en-CA" sz="1600" b="1" dirty="0">
                <a:solidFill>
                  <a:srgbClr val="000000"/>
                </a:solidFill>
                <a:latin typeface="Calibri" panose="020F0502020204030204" pitchFamily="34" charset="0"/>
                <a:ea typeface="MS PGothic"/>
                <a:cs typeface="MS PGothic"/>
              </a:rPr>
              <a:t> </a:t>
            </a:r>
            <a:r>
              <a:rPr lang="en-CA" sz="1600" b="1" dirty="0" smtClean="0">
                <a:solidFill>
                  <a:srgbClr val="000000"/>
                </a:solidFill>
                <a:latin typeface="Calibri" panose="020F0502020204030204" pitchFamily="34" charset="0"/>
                <a:ea typeface="MS PGothic"/>
                <a:cs typeface="MS PGothic"/>
              </a:rPr>
              <a:t>2014 Diagnosis and Management of </a:t>
            </a:r>
            <a:r>
              <a:rPr lang="en-CA" sz="1600" b="1" dirty="0" smtClean="0">
                <a:solidFill>
                  <a:srgbClr val="000000"/>
                </a:solidFill>
                <a:latin typeface="Calibri" panose="020F0502020204030204" pitchFamily="34" charset="0"/>
                <a:ea typeface="MS PGothic"/>
              </a:rPr>
              <a:t>Stable Ischemic Heart Disease</a:t>
            </a:r>
          </a:p>
          <a:p>
            <a:pPr algn="ctr">
              <a:spcBef>
                <a:spcPts val="0"/>
              </a:spcBef>
              <a:spcAft>
                <a:spcPts val="0"/>
              </a:spcAft>
            </a:pPr>
            <a:endParaRPr lang="en-CA" sz="1600" b="1" dirty="0">
              <a:solidFill>
                <a:srgbClr val="000000"/>
              </a:solidFill>
              <a:latin typeface="Calibri" panose="020F0502020204030204" pitchFamily="34" charset="0"/>
              <a:ea typeface="MS PGothic"/>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r>
              <a:rPr lang="en-US" sz="2800" b="1" dirty="0" smtClean="0">
                <a:solidFill>
                  <a:prstClr val="black"/>
                </a:solidFill>
                <a:latin typeface="Calibri" panose="020F0502020204030204" pitchFamily="34" charset="0"/>
                <a:ea typeface="Times New Roman"/>
              </a:rPr>
              <a:t>Initiation of Medical Treatment in Patient</a:t>
            </a:r>
          </a:p>
          <a:p>
            <a:pPr algn="ctr">
              <a:spcBef>
                <a:spcPts val="0"/>
              </a:spcBef>
              <a:spcAft>
                <a:spcPts val="0"/>
              </a:spcAft>
            </a:pPr>
            <a:r>
              <a:rPr lang="en-US" sz="2800" b="1" dirty="0" smtClean="0">
                <a:solidFill>
                  <a:prstClr val="black"/>
                </a:solidFill>
                <a:latin typeface="Calibri" panose="020F0502020204030204" pitchFamily="34" charset="0"/>
                <a:ea typeface="Times New Roman"/>
              </a:rPr>
              <a:t>With Established CAD</a:t>
            </a:r>
          </a:p>
        </p:txBody>
      </p:sp>
    </p:spTree>
    <p:extLst>
      <p:ext uri="{BB962C8B-B14F-4D97-AF65-F5344CB8AC3E}">
        <p14:creationId xmlns:p14="http://schemas.microsoft.com/office/powerpoint/2010/main" val="386357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1095333"/>
              </p:ext>
            </p:extLst>
          </p:nvPr>
        </p:nvGraphicFramePr>
        <p:xfrm>
          <a:off x="457200" y="609600"/>
          <a:ext cx="8382000" cy="5313680"/>
        </p:xfrm>
        <a:graphic>
          <a:graphicData uri="http://schemas.openxmlformats.org/drawingml/2006/table">
            <a:tbl>
              <a:tblPr firstRow="1" bandRow="1">
                <a:tableStyleId>{5C22544A-7EE6-4342-B048-85BDC9FD1C3A}</a:tableStyleId>
              </a:tblPr>
              <a:tblGrid>
                <a:gridCol w="5943600"/>
                <a:gridCol w="1524000"/>
                <a:gridCol w="914400"/>
              </a:tblGrid>
              <a:tr h="528320">
                <a:tc>
                  <a:txBody>
                    <a:bodyPr/>
                    <a:lstStyle/>
                    <a:p>
                      <a:r>
                        <a:rPr lang="en-US" sz="1400" dirty="0" smtClean="0"/>
                        <a:t>Recommendation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Strength</a:t>
                      </a:r>
                      <a:r>
                        <a:rPr lang="en-US" sz="1400" baseline="0" dirty="0" smtClean="0"/>
                        <a:t> of recommendation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Level</a:t>
                      </a:r>
                      <a:r>
                        <a:rPr lang="en-US" sz="1400" baseline="0" dirty="0" smtClean="0"/>
                        <a:t> of evidence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0" dirty="0" smtClean="0">
                          <a:solidFill>
                            <a:schemeClr val="tx1"/>
                          </a:solidFill>
                          <a:effectLst/>
                        </a:rPr>
                        <a:t>We recommend that all patients receive 81 mg of acetylsalicylic acid daily indefinitely, unless contraindicated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400" b="0" dirty="0" smtClean="0">
                          <a:solidFill>
                            <a:schemeClr val="tx1"/>
                          </a:solidFill>
                          <a:effectLst/>
                        </a:rPr>
                        <a:t>We recommend that </a:t>
                      </a:r>
                      <a:r>
                        <a:rPr lang="en-US" sz="1400" b="0" dirty="0" err="1" smtClean="0">
                          <a:solidFill>
                            <a:schemeClr val="tx1"/>
                          </a:solidFill>
                          <a:effectLst/>
                        </a:rPr>
                        <a:t>clopidogrel</a:t>
                      </a:r>
                      <a:r>
                        <a:rPr lang="en-US" sz="1400" b="0" dirty="0" smtClean="0">
                          <a:solidFill>
                            <a:schemeClr val="tx1"/>
                          </a:solidFill>
                          <a:effectLst/>
                        </a:rPr>
                        <a:t> 75 mg daily be used in acetylsalicylic acid intolerant individuals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400" b="0" dirty="0" smtClean="0">
                          <a:solidFill>
                            <a:schemeClr val="tx1"/>
                          </a:solidFill>
                          <a:effectLst/>
                        </a:rPr>
                        <a:t>We suggest that dual antiplatelet therapy should not be used in routine management of SIHD or beyond the time period required as a result of stenting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Conditional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t>Moderate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400" b="0" dirty="0" smtClean="0">
                          <a:solidFill>
                            <a:schemeClr val="tx1"/>
                          </a:solidFill>
                          <a:effectLst/>
                        </a:rPr>
                        <a:t>We recommend that all patients receive a statin in accordance with CCS 2012 Dyslipidemia Guidelines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CA" sz="1400" b="0" dirty="0" smtClean="0">
                          <a:solidFill>
                            <a:schemeClr val="tx1"/>
                          </a:solidFill>
                          <a:effectLst/>
                        </a:rPr>
                        <a:t>We recommend that all patients with SIHD who also have hypertension, diabetes, a left ventricular ejection fraction of &lt; 40%, or chronic kidney disease, should receive an angiotensin-converting enzyme (ACE) inhibitor, unless contraindicated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CA" sz="1400" b="0" dirty="0" smtClean="0">
                          <a:solidFill>
                            <a:schemeClr val="tx1"/>
                          </a:solidFill>
                          <a:effectLst/>
                        </a:rPr>
                        <a:t>We recommend that it is also reasonable to consider treatment with an ACE inhibitor in all patients with SIHD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400" b="0" dirty="0" smtClean="0">
                          <a:solidFill>
                            <a:schemeClr val="tx1"/>
                          </a:solidFill>
                          <a:effectLst/>
                        </a:rPr>
                        <a:t>We recommend that ARBs should be used for patients who are intolerant of ACE inhibitors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CA" sz="1400" b="0" dirty="0" smtClean="0">
                          <a:solidFill>
                            <a:schemeClr val="tx1"/>
                          </a:solidFill>
                          <a:effectLst/>
                        </a:rPr>
                        <a:t>We recommend that beta-blocker therapy be used in all patients with SIHD and left ventricular systolic dysfunction (ejection fraction &lt; 40%) with or without heart failure, unless contraindicated, and continued indefinitely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5" name="TextBox 4"/>
          <p:cNvSpPr txBox="1"/>
          <p:nvPr/>
        </p:nvSpPr>
        <p:spPr>
          <a:xfrm>
            <a:off x="457200" y="304800"/>
            <a:ext cx="6035819" cy="338554"/>
          </a:xfrm>
          <a:prstGeom prst="rect">
            <a:avLst/>
          </a:prstGeom>
          <a:noFill/>
        </p:spPr>
        <p:txBody>
          <a:bodyPr wrap="none" rtlCol="0">
            <a:spAutoFit/>
          </a:bodyPr>
          <a:lstStyle/>
          <a:p>
            <a:r>
              <a:rPr lang="en-US" sz="1600" b="1" dirty="0">
                <a:solidFill>
                  <a:prstClr val="black"/>
                </a:solidFill>
              </a:rPr>
              <a:t>Chronic Management for the Patient with SIHD to Improve </a:t>
            </a:r>
            <a:r>
              <a:rPr lang="en-US" sz="1600" b="1" dirty="0" smtClean="0">
                <a:solidFill>
                  <a:prstClr val="black"/>
                </a:solidFill>
              </a:rPr>
              <a:t>Prognosis</a:t>
            </a:r>
            <a:endParaRPr lang="en-US" sz="1600" b="1" dirty="0">
              <a:solidFill>
                <a:prstClr val="black"/>
              </a:solidFill>
            </a:endParaRPr>
          </a:p>
        </p:txBody>
      </p:sp>
    </p:spTree>
    <p:extLst>
      <p:ext uri="{BB962C8B-B14F-4D97-AF65-F5344CB8AC3E}">
        <p14:creationId xmlns:p14="http://schemas.microsoft.com/office/powerpoint/2010/main" val="1072974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7"/>
          <p:cNvSpPr txBox="1">
            <a:spLocks noChangeArrowheads="1"/>
          </p:cNvSpPr>
          <p:nvPr/>
        </p:nvSpPr>
        <p:spPr bwMode="auto">
          <a:xfrm>
            <a:off x="539750" y="549275"/>
            <a:ext cx="8064500" cy="55861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latin typeface="Arial" pitchFamily="34" charset="0"/>
              </a:rPr>
              <a:t>Disclaimer</a:t>
            </a:r>
          </a:p>
          <a:p>
            <a:pPr eaLnBrk="1" hangingPunct="1">
              <a:spcBef>
                <a:spcPct val="0"/>
              </a:spcBef>
              <a:buFontTx/>
              <a:buNone/>
            </a:pPr>
            <a:endParaRPr lang="en-US" altLang="en-US" sz="1800" dirty="0">
              <a:latin typeface="Arial" pitchFamily="34" charset="0"/>
            </a:endParaRPr>
          </a:p>
          <a:p>
            <a:pPr eaLnBrk="1" hangingPunct="1">
              <a:spcBef>
                <a:spcPct val="0"/>
              </a:spcBef>
              <a:buFontTx/>
              <a:buNone/>
            </a:pPr>
            <a:r>
              <a:rPr lang="en-US" altLang="en-US" sz="1800" dirty="0">
                <a:latin typeface="Arial" pitchFamily="34" charset="0"/>
              </a:rPr>
              <a:t>The Canadian Cardiovascular Society (CCS) welcomes reuse of our educational slide deck for medical institution internal education or training (i.e. grand rounds, medical college/classroom education, etc.).  However, if the material is being used in an industry sponsored CME program, permission must be sought through our publisher Elsevier (</a:t>
            </a:r>
            <a:r>
              <a:rPr lang="en-US" altLang="en-US" sz="1800" u="sng" dirty="0">
                <a:latin typeface="Arial" pitchFamily="34" charset="0"/>
                <a:hlinkClick r:id="rId3"/>
              </a:rPr>
              <a:t>www.onlinecjc.com</a:t>
            </a:r>
            <a:r>
              <a:rPr lang="en-US" altLang="en-US" sz="1800" dirty="0">
                <a:latin typeface="Arial" pitchFamily="34" charset="0"/>
              </a:rPr>
              <a:t>). </a:t>
            </a:r>
          </a:p>
          <a:p>
            <a:pPr eaLnBrk="1" hangingPunct="1">
              <a:spcBef>
                <a:spcPct val="0"/>
              </a:spcBef>
              <a:buFontTx/>
              <a:buNone/>
            </a:pPr>
            <a:r>
              <a:rPr lang="en-US" altLang="en-US" sz="1800" dirty="0">
                <a:latin typeface="Arial" pitchFamily="34" charset="0"/>
              </a:rPr>
              <a:t> </a:t>
            </a:r>
          </a:p>
          <a:p>
            <a:pPr eaLnBrk="1" hangingPunct="1">
              <a:spcBef>
                <a:spcPct val="0"/>
              </a:spcBef>
              <a:buFontTx/>
              <a:buNone/>
            </a:pPr>
            <a:r>
              <a:rPr lang="en-US" altLang="en-US" sz="1800" dirty="0">
                <a:latin typeface="Arial" pitchFamily="34" charset="0"/>
              </a:rPr>
              <a:t>If your reuse </a:t>
            </a:r>
            <a:r>
              <a:rPr lang="en-US" altLang="en-US" sz="1800" dirty="0" smtClean="0">
                <a:latin typeface="Arial" pitchFamily="34" charset="0"/>
              </a:rPr>
              <a:t>qualifies </a:t>
            </a:r>
            <a:r>
              <a:rPr lang="en-US" altLang="en-US" sz="1800" dirty="0">
                <a:latin typeface="Arial" pitchFamily="34" charset="0"/>
              </a:rPr>
              <a:t>as medical institution internal education, you may reuse the material under the following conditions:</a:t>
            </a:r>
          </a:p>
          <a:p>
            <a:pPr eaLnBrk="1" hangingPunct="1">
              <a:spcBef>
                <a:spcPct val="0"/>
              </a:spcBef>
              <a:buFontTx/>
              <a:buNone/>
            </a:pPr>
            <a:endParaRPr lang="en-CA" altLang="en-US" sz="1800" dirty="0">
              <a:latin typeface="Arial" pitchFamily="34" charset="0"/>
            </a:endParaRPr>
          </a:p>
          <a:p>
            <a:pPr lvl="1" eaLnBrk="1" hangingPunct="1">
              <a:spcBef>
                <a:spcPct val="0"/>
              </a:spcBef>
              <a:spcAft>
                <a:spcPts val="600"/>
              </a:spcAft>
              <a:buFont typeface="Arial" pitchFamily="34" charset="0"/>
              <a:buChar char="•"/>
            </a:pPr>
            <a:r>
              <a:rPr lang="en-CA" altLang="en-US" sz="1800" dirty="0">
                <a:latin typeface="Arial" pitchFamily="34" charset="0"/>
              </a:rPr>
              <a:t> 	You must cite the Canadian Journal of Cardiology and the Canadian     	Cardiovascular Society as references.</a:t>
            </a:r>
            <a:endParaRPr lang="en-US" altLang="en-US" sz="1800" dirty="0">
              <a:latin typeface="Arial" pitchFamily="34" charset="0"/>
            </a:endParaRPr>
          </a:p>
          <a:p>
            <a:pPr lvl="1" eaLnBrk="1" hangingPunct="1">
              <a:spcBef>
                <a:spcPct val="0"/>
              </a:spcBef>
              <a:spcAft>
                <a:spcPts val="600"/>
              </a:spcAft>
              <a:buFont typeface="Arial" pitchFamily="34" charset="0"/>
              <a:buChar char="•"/>
            </a:pPr>
            <a:r>
              <a:rPr lang="en-CA" altLang="en-US" sz="1800" dirty="0">
                <a:latin typeface="Arial" pitchFamily="34" charset="0"/>
              </a:rPr>
              <a:t> 	You may not use any Canadian Cardiovascular Society logos or 	trademarks on any slides or anywhere in your presentation or 	publications.</a:t>
            </a:r>
            <a:endParaRPr lang="en-US" altLang="en-US" sz="1800" dirty="0">
              <a:latin typeface="Arial" pitchFamily="34" charset="0"/>
            </a:endParaRPr>
          </a:p>
          <a:p>
            <a:pPr lvl="1" eaLnBrk="1" hangingPunct="1">
              <a:spcBef>
                <a:spcPct val="0"/>
              </a:spcBef>
              <a:spcAft>
                <a:spcPts val="600"/>
              </a:spcAft>
              <a:buFont typeface="Arial" pitchFamily="34" charset="0"/>
              <a:buChar char="•"/>
            </a:pPr>
            <a:r>
              <a:rPr lang="en-CA" altLang="en-US" sz="1800" dirty="0">
                <a:latin typeface="Arial" pitchFamily="34" charset="0"/>
              </a:rPr>
              <a:t> 	Do not modify the slide content.</a:t>
            </a:r>
            <a:endParaRPr lang="en-US" altLang="en-US" sz="1800" dirty="0">
              <a:latin typeface="Arial" pitchFamily="34" charset="0"/>
            </a:endParaRPr>
          </a:p>
          <a:p>
            <a:pPr lvl="1" eaLnBrk="1" hangingPunct="1">
              <a:spcBef>
                <a:spcPct val="0"/>
              </a:spcBef>
              <a:spcAft>
                <a:spcPts val="600"/>
              </a:spcAft>
              <a:buFont typeface="Arial" pitchFamily="34" charset="0"/>
              <a:buChar char="•"/>
            </a:pPr>
            <a:r>
              <a:rPr lang="en-CA" altLang="en-US" sz="1800" dirty="0">
                <a:latin typeface="Arial" pitchFamily="34" charset="0"/>
              </a:rPr>
              <a:t> 	If repeating recommendations from the published guideline, do not 	modify the recommendation wording.</a:t>
            </a:r>
            <a:endParaRPr lang="en-US" altLang="en-US" sz="1800" dirty="0">
              <a:latin typeface="Arial" pitchFamily="34" charset="0"/>
            </a:endParaRPr>
          </a:p>
        </p:txBody>
      </p:sp>
    </p:spTree>
    <p:extLst>
      <p:ext uri="{BB962C8B-B14F-4D97-AF65-F5344CB8AC3E}">
        <p14:creationId xmlns:p14="http://schemas.microsoft.com/office/powerpoint/2010/main" val="1268254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5421913"/>
              </p:ext>
            </p:extLst>
          </p:nvPr>
        </p:nvGraphicFramePr>
        <p:xfrm>
          <a:off x="457200" y="990600"/>
          <a:ext cx="8382000" cy="4917440"/>
        </p:xfrm>
        <a:graphic>
          <a:graphicData uri="http://schemas.openxmlformats.org/drawingml/2006/table">
            <a:tbl>
              <a:tblPr firstRow="1" bandRow="1">
                <a:tableStyleId>{5C22544A-7EE6-4342-B048-85BDC9FD1C3A}</a:tableStyleId>
              </a:tblPr>
              <a:tblGrid>
                <a:gridCol w="5943600"/>
                <a:gridCol w="1524000"/>
                <a:gridCol w="914400"/>
              </a:tblGrid>
              <a:tr h="528320">
                <a:tc>
                  <a:txBody>
                    <a:bodyPr/>
                    <a:lstStyle/>
                    <a:p>
                      <a:r>
                        <a:rPr lang="en-US" sz="1400" dirty="0" smtClean="0"/>
                        <a:t>Recommendation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Strength</a:t>
                      </a:r>
                      <a:r>
                        <a:rPr lang="en-US" sz="1400" baseline="0" dirty="0" smtClean="0"/>
                        <a:t> of recommendation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Level</a:t>
                      </a:r>
                      <a:r>
                        <a:rPr lang="en-US" sz="1400" baseline="0" dirty="0" smtClean="0"/>
                        <a:t> of evidence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0" dirty="0" smtClean="0">
                          <a:solidFill>
                            <a:schemeClr val="tx1"/>
                          </a:solidFill>
                          <a:effectLst/>
                        </a:rPr>
                        <a:t>We suggest that beta-blockers be used as first-line therapy for symptom relief, with the dose titrated </a:t>
                      </a:r>
                      <a:r>
                        <a:rPr lang="en-CA" sz="1400" b="0" dirty="0" smtClean="0">
                          <a:solidFill>
                            <a:schemeClr val="tx1"/>
                          </a:solidFill>
                          <a:effectLst/>
                        </a:rPr>
                        <a:t>to reach a target resting heart rate of 55 to 60 bpm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Conditional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t>Moderate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400" b="0" dirty="0" smtClean="0">
                          <a:solidFill>
                            <a:schemeClr val="tx1"/>
                          </a:solidFill>
                          <a:effectLst/>
                        </a:rPr>
                        <a:t>We suggest that</a:t>
                      </a:r>
                      <a:r>
                        <a:rPr lang="en-US" sz="1400" b="0" baseline="0" dirty="0" smtClean="0">
                          <a:solidFill>
                            <a:schemeClr val="tx1"/>
                          </a:solidFill>
                          <a:effectLst/>
                        </a:rPr>
                        <a:t> beta-blockers or long-acting calcium channel blockers be used for chronic stable angina in uncomplicated patients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Conditional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t>Moderate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CA" sz="1400" b="0" dirty="0" smtClean="0">
                          <a:solidFill>
                            <a:schemeClr val="tx1"/>
                          </a:solidFill>
                          <a:effectLst/>
                        </a:rPr>
                        <a:t>We suggest the addition of  a long-acting nitrate when initial treatment with a beta-blocker and/or long acting calcium channel blocker is not tolerated or contraindicated or does not lead to adequate symptom control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Conditional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t>Moderate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CA" sz="1400" b="0" dirty="0" smtClean="0">
                          <a:solidFill>
                            <a:schemeClr val="tx1"/>
                          </a:solidFill>
                          <a:effectLst/>
                        </a:rPr>
                        <a:t>We recommend avoiding non-</a:t>
                      </a:r>
                      <a:r>
                        <a:rPr lang="en-CA" sz="1400" b="0" dirty="0" err="1" smtClean="0">
                          <a:solidFill>
                            <a:schemeClr val="tx1"/>
                          </a:solidFill>
                          <a:effectLst/>
                        </a:rPr>
                        <a:t>dihydropyridine</a:t>
                      </a:r>
                      <a:r>
                        <a:rPr lang="en-CA" sz="1400" b="0" dirty="0" smtClean="0">
                          <a:solidFill>
                            <a:schemeClr val="tx1"/>
                          </a:solidFill>
                          <a:effectLst/>
                        </a:rPr>
                        <a:t> calcium channel blockers in conjunction with beta-blockers if there is risk of AV block or excessive bradycardia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400" b="0" dirty="0" smtClean="0">
                          <a:solidFill>
                            <a:schemeClr val="tx1"/>
                          </a:solidFill>
                          <a:effectLst/>
                        </a:rPr>
                        <a:t>We suggest that chelation therapy, allopurinol, magnesium supplementation, coenzyme Q10, </a:t>
                      </a:r>
                      <a:r>
                        <a:rPr lang="en-US" sz="1400" b="0" dirty="0" err="1" smtClean="0">
                          <a:solidFill>
                            <a:schemeClr val="tx1"/>
                          </a:solidFill>
                          <a:effectLst/>
                        </a:rPr>
                        <a:t>suxiao</a:t>
                      </a:r>
                      <a:r>
                        <a:rPr lang="en-US" sz="1400" b="0" dirty="0" smtClean="0">
                          <a:solidFill>
                            <a:schemeClr val="tx1"/>
                          </a:solidFill>
                          <a:effectLst/>
                        </a:rPr>
                        <a:t> </a:t>
                      </a:r>
                      <a:r>
                        <a:rPr lang="en-US" sz="1400" b="0" dirty="0" err="1" smtClean="0">
                          <a:solidFill>
                            <a:schemeClr val="tx1"/>
                          </a:solidFill>
                          <a:effectLst/>
                        </a:rPr>
                        <a:t>jiuxin</a:t>
                      </a:r>
                      <a:r>
                        <a:rPr lang="en-US" sz="1400" b="0" dirty="0" smtClean="0">
                          <a:solidFill>
                            <a:schemeClr val="tx1"/>
                          </a:solidFill>
                          <a:effectLst/>
                        </a:rPr>
                        <a:t> wan or </a:t>
                      </a:r>
                      <a:r>
                        <a:rPr lang="en-US" sz="1400" b="0" dirty="0" err="1" smtClean="0">
                          <a:solidFill>
                            <a:schemeClr val="tx1"/>
                          </a:solidFill>
                          <a:effectLst/>
                        </a:rPr>
                        <a:t>shenshao</a:t>
                      </a:r>
                      <a:r>
                        <a:rPr lang="en-US" sz="1400" b="0" dirty="0" smtClean="0">
                          <a:solidFill>
                            <a:schemeClr val="tx1"/>
                          </a:solidFill>
                          <a:effectLst/>
                        </a:rPr>
                        <a:t> tablets and testosterone should not be used to attempt to improve angina or exercise tolerance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Conditional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t>Moderate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400" b="0" dirty="0" smtClean="0">
                          <a:solidFill>
                            <a:schemeClr val="tx1"/>
                          </a:solidFill>
                          <a:effectLst/>
                        </a:rPr>
                        <a:t>We recommend that implementation and optimization of medical therapy should be achieved within 12 to 16 weeks of an initial evaluation suggesting presence of SIHD without high risk features during which adequacy of symptom control and quality of life can be assessed prior to consideration of revascularization therapy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Strong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High quality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6" name="TextBox 5"/>
          <p:cNvSpPr txBox="1"/>
          <p:nvPr/>
        </p:nvSpPr>
        <p:spPr>
          <a:xfrm>
            <a:off x="413238" y="621268"/>
            <a:ext cx="4322594" cy="369332"/>
          </a:xfrm>
          <a:prstGeom prst="rect">
            <a:avLst/>
          </a:prstGeom>
          <a:noFill/>
        </p:spPr>
        <p:txBody>
          <a:bodyPr wrap="none" rtlCol="0">
            <a:spAutoFit/>
          </a:bodyPr>
          <a:lstStyle/>
          <a:p>
            <a:r>
              <a:rPr lang="en-US" b="1" dirty="0">
                <a:solidFill>
                  <a:prstClr val="black"/>
                </a:solidFill>
              </a:rPr>
              <a:t>Chronic Management of </a:t>
            </a:r>
            <a:r>
              <a:rPr lang="en-US" b="1" dirty="0" err="1">
                <a:solidFill>
                  <a:prstClr val="black"/>
                </a:solidFill>
              </a:rPr>
              <a:t>Anginal</a:t>
            </a:r>
            <a:r>
              <a:rPr lang="en-US" b="1" dirty="0">
                <a:solidFill>
                  <a:prstClr val="black"/>
                </a:solidFill>
              </a:rPr>
              <a:t> </a:t>
            </a:r>
            <a:r>
              <a:rPr lang="en-US" b="1" dirty="0" smtClean="0">
                <a:solidFill>
                  <a:prstClr val="black"/>
                </a:solidFill>
              </a:rPr>
              <a:t>Symptoms</a:t>
            </a:r>
            <a:endParaRPr lang="en-US" b="1" dirty="0">
              <a:solidFill>
                <a:prstClr val="black"/>
              </a:solidFill>
            </a:endParaRPr>
          </a:p>
        </p:txBody>
      </p:sp>
    </p:spTree>
    <p:extLst>
      <p:ext uri="{BB962C8B-B14F-4D97-AF65-F5344CB8AC3E}">
        <p14:creationId xmlns:p14="http://schemas.microsoft.com/office/powerpoint/2010/main" val="3449635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762000"/>
            <a:ext cx="7681912" cy="51257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066800" y="381000"/>
            <a:ext cx="7238999" cy="629660"/>
          </a:xfrm>
          <a:prstGeom prst="rect">
            <a:avLst/>
          </a:prstGeom>
        </p:spPr>
        <p:txBody>
          <a:bodyPr wrap="square">
            <a:spAutoFit/>
          </a:bodyPr>
          <a:lstStyle/>
          <a:p>
            <a:pPr algn="ctr">
              <a:lnSpc>
                <a:spcPct val="97000"/>
              </a:lnSpc>
            </a:pPr>
            <a:r>
              <a:rPr lang="en-US" altLang="en-US" b="1" dirty="0" smtClean="0">
                <a:cs typeface="Arial Unicode MS" pitchFamily="32" charset="0"/>
              </a:rPr>
              <a:t>Freedom from Angina over Time as Assessed with the Angina-Frequency Scale of the Seattle Angina Questionnaire, According to Treatment Group.</a:t>
            </a:r>
            <a:endParaRPr lang="en-US" altLang="en-US" b="1" dirty="0">
              <a:cs typeface="Arial Unicode MS" pitchFamily="32" charset="0"/>
            </a:endParaRPr>
          </a:p>
        </p:txBody>
      </p:sp>
      <p:sp>
        <p:nvSpPr>
          <p:cNvPr id="6" name="Rectangle 4"/>
          <p:cNvSpPr txBox="1">
            <a:spLocks noChangeArrowheads="1"/>
          </p:cNvSpPr>
          <p:nvPr/>
        </p:nvSpPr>
        <p:spPr bwMode="auto">
          <a:xfrm>
            <a:off x="769937" y="5705966"/>
            <a:ext cx="5707063"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Lst>
            </a:pPr>
            <a:r>
              <a:rPr lang="en-US" altLang="en-US" sz="1200" dirty="0" err="1" smtClean="0">
                <a:cs typeface="Arial Unicode MS" pitchFamily="32" charset="0"/>
              </a:rPr>
              <a:t>Weintraub</a:t>
            </a:r>
            <a:r>
              <a:rPr lang="en-US" altLang="en-US" sz="1200" dirty="0" smtClean="0">
                <a:cs typeface="Arial Unicode MS" pitchFamily="32" charset="0"/>
              </a:rPr>
              <a:t> WS et al. N </a:t>
            </a:r>
            <a:r>
              <a:rPr lang="en-US" altLang="en-US" sz="1200" dirty="0" err="1" smtClean="0">
                <a:cs typeface="Arial Unicode MS" pitchFamily="32" charset="0"/>
              </a:rPr>
              <a:t>Engl</a:t>
            </a:r>
            <a:r>
              <a:rPr lang="en-US" altLang="en-US" sz="1200" dirty="0" smtClean="0">
                <a:cs typeface="Arial Unicode MS" pitchFamily="32" charset="0"/>
              </a:rPr>
              <a:t> J Med 2008;359:677-687.</a:t>
            </a:r>
            <a:endParaRPr lang="en-US" altLang="en-US" sz="1200" dirty="0">
              <a:cs typeface="Arial Unicode MS" pitchFamily="32" charset="0"/>
            </a:endParaRPr>
          </a:p>
        </p:txBody>
      </p:sp>
    </p:spTree>
    <p:extLst>
      <p:ext uri="{BB962C8B-B14F-4D97-AF65-F5344CB8AC3E}">
        <p14:creationId xmlns:p14="http://schemas.microsoft.com/office/powerpoint/2010/main" val="1833001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09600"/>
            <a:ext cx="4490891" cy="5524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3"/>
          <p:cNvSpPr>
            <a:spLocks noChangeArrowheads="1"/>
          </p:cNvSpPr>
          <p:nvPr/>
        </p:nvSpPr>
        <p:spPr bwMode="auto">
          <a:xfrm>
            <a:off x="533400" y="287259"/>
            <a:ext cx="8305800" cy="322341"/>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defPPr>
              <a:defRPr lang="en-GB"/>
            </a:defPPr>
            <a:lvl1pPr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ＭＳ Ｐゴシック" charset="-128"/>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ＭＳ Ｐゴシック" charset="-128"/>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ＭＳ Ｐゴシック" charset="-128"/>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ＭＳ Ｐゴシック" charset="-128"/>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a:lstStyle>
          <a:p>
            <a:pPr algn="ctr">
              <a:lnSpc>
                <a:spcPct val="97000"/>
              </a:lnSpc>
            </a:pPr>
            <a:r>
              <a:rPr lang="en-US" altLang="en-US" sz="1600" b="1" dirty="0">
                <a:solidFill>
                  <a:schemeClr val="tx1"/>
                </a:solidFill>
                <a:cs typeface="Arial Unicode MS" pitchFamily="32" charset="0"/>
              </a:rPr>
              <a:t>Mean Scores over Time in Five Domains of the Seattle Angina Questionnaire.</a:t>
            </a:r>
          </a:p>
        </p:txBody>
      </p:sp>
      <p:sp>
        <p:nvSpPr>
          <p:cNvPr id="6" name="Rectangle 5"/>
          <p:cNvSpPr/>
          <p:nvPr/>
        </p:nvSpPr>
        <p:spPr>
          <a:xfrm>
            <a:off x="6858000" y="1143000"/>
            <a:ext cx="1981200" cy="646331"/>
          </a:xfrm>
          <a:prstGeom prst="rect">
            <a:avLst/>
          </a:prstGeom>
        </p:spPr>
        <p:txBody>
          <a:bodyPr wrap="square">
            <a:spAutoFit/>
          </a:bodyPr>
          <a:lstStyle/>
          <a:p>
            <a:r>
              <a:rPr lang="en-US" altLang="en-US" sz="1200" dirty="0" smtClean="0">
                <a:latin typeface="Arial Unicode MS" pitchFamily="32" charset="0"/>
                <a:cs typeface="Arial Unicode MS" pitchFamily="32" charset="0"/>
              </a:rPr>
              <a:t>An asterisk indicates P&lt;0.01 for the difference between treatment groups</a:t>
            </a:r>
            <a:endParaRPr lang="en-US" sz="1200" dirty="0"/>
          </a:p>
        </p:txBody>
      </p:sp>
      <p:sp>
        <p:nvSpPr>
          <p:cNvPr id="7" name="Rectangle 4"/>
          <p:cNvSpPr txBox="1">
            <a:spLocks noChangeArrowheads="1"/>
          </p:cNvSpPr>
          <p:nvPr/>
        </p:nvSpPr>
        <p:spPr bwMode="auto">
          <a:xfrm>
            <a:off x="6889383" y="5562600"/>
            <a:ext cx="2102217"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rtlCol="0" anchor="ctr"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23900" algn="l"/>
                <a:tab pos="1447800" algn="l"/>
                <a:tab pos="2171700" algn="l"/>
                <a:tab pos="2895600" algn="l"/>
                <a:tab pos="3619500" algn="l"/>
                <a:tab pos="4343400" algn="l"/>
                <a:tab pos="5067300" algn="l"/>
              </a:tabLst>
            </a:pPr>
            <a:r>
              <a:rPr lang="en-US" altLang="en-US" sz="1200" dirty="0" err="1" smtClean="0">
                <a:cs typeface="Arial Unicode MS" pitchFamily="32" charset="0"/>
              </a:rPr>
              <a:t>Weintraub</a:t>
            </a:r>
            <a:r>
              <a:rPr lang="en-US" altLang="en-US" sz="1200" dirty="0" smtClean="0">
                <a:cs typeface="Arial Unicode MS" pitchFamily="32" charset="0"/>
              </a:rPr>
              <a:t> WS et al. N </a:t>
            </a:r>
            <a:r>
              <a:rPr lang="en-US" altLang="en-US" sz="1200" dirty="0" err="1" smtClean="0">
                <a:cs typeface="Arial Unicode MS" pitchFamily="32" charset="0"/>
              </a:rPr>
              <a:t>Engl</a:t>
            </a:r>
            <a:r>
              <a:rPr lang="en-US" altLang="en-US" sz="1200" dirty="0" smtClean="0">
                <a:cs typeface="Arial Unicode MS" pitchFamily="32" charset="0"/>
              </a:rPr>
              <a:t> J Med 2008;359:677-687.</a:t>
            </a:r>
            <a:endParaRPr lang="en-US" altLang="en-US" sz="1200" dirty="0">
              <a:cs typeface="Arial Unicode MS" pitchFamily="32" charset="0"/>
            </a:endParaRPr>
          </a:p>
        </p:txBody>
      </p:sp>
    </p:spTree>
    <p:extLst>
      <p:ext uri="{BB962C8B-B14F-4D97-AF65-F5344CB8AC3E}">
        <p14:creationId xmlns:p14="http://schemas.microsoft.com/office/powerpoint/2010/main" val="442756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1485"/>
          <a:stretch/>
        </p:blipFill>
        <p:spPr>
          <a:xfrm>
            <a:off x="1143000" y="1447800"/>
            <a:ext cx="6470703" cy="4242397"/>
          </a:xfrm>
          <a:prstGeom prst="rect">
            <a:avLst/>
          </a:prstGeom>
        </p:spPr>
      </p:pic>
      <p:sp>
        <p:nvSpPr>
          <p:cNvPr id="5" name="TextBox 4"/>
          <p:cNvSpPr txBox="1"/>
          <p:nvPr/>
        </p:nvSpPr>
        <p:spPr>
          <a:xfrm>
            <a:off x="457200" y="5679750"/>
            <a:ext cx="3653564" cy="261610"/>
          </a:xfrm>
          <a:prstGeom prst="rect">
            <a:avLst/>
          </a:prstGeom>
          <a:noFill/>
        </p:spPr>
        <p:txBody>
          <a:bodyPr wrap="none" rtlCol="0">
            <a:spAutoFit/>
          </a:bodyPr>
          <a:lstStyle/>
          <a:p>
            <a:pPr fontAlgn="auto">
              <a:spcBef>
                <a:spcPts val="0"/>
              </a:spcBef>
              <a:spcAft>
                <a:spcPts val="0"/>
              </a:spcAft>
            </a:pPr>
            <a:r>
              <a:rPr lang="en-US" sz="1100" dirty="0">
                <a:solidFill>
                  <a:prstClr val="black"/>
                </a:solidFill>
                <a:latin typeface="Calibri"/>
                <a:ea typeface="+mn-ea"/>
              </a:rPr>
              <a:t>Antithrombotic </a:t>
            </a:r>
            <a:r>
              <a:rPr lang="en-US" sz="1100" dirty="0" err="1">
                <a:solidFill>
                  <a:prstClr val="black"/>
                </a:solidFill>
                <a:latin typeface="Calibri"/>
                <a:ea typeface="+mn-ea"/>
              </a:rPr>
              <a:t>Trialists</a:t>
            </a:r>
            <a:r>
              <a:rPr lang="en-US" sz="1100" dirty="0">
                <a:solidFill>
                  <a:prstClr val="black"/>
                </a:solidFill>
                <a:latin typeface="Calibri"/>
                <a:ea typeface="+mn-ea"/>
              </a:rPr>
              <a:t>' Collaboration</a:t>
            </a:r>
            <a:r>
              <a:rPr lang="en-US" sz="1100" dirty="0" smtClean="0">
                <a:solidFill>
                  <a:prstClr val="black"/>
                </a:solidFill>
                <a:latin typeface="Calibri"/>
                <a:ea typeface="+mn-ea"/>
              </a:rPr>
              <a:t>. </a:t>
            </a:r>
            <a:r>
              <a:rPr lang="en-US" sz="1100" i="1" dirty="0" smtClean="0">
                <a:solidFill>
                  <a:prstClr val="black"/>
                </a:solidFill>
                <a:latin typeface="Calibri"/>
                <a:ea typeface="+mn-ea"/>
              </a:rPr>
              <a:t>BMJ. </a:t>
            </a:r>
            <a:r>
              <a:rPr lang="en-US" sz="1100" dirty="0" smtClean="0">
                <a:solidFill>
                  <a:prstClr val="black"/>
                </a:solidFill>
                <a:latin typeface="Calibri"/>
                <a:ea typeface="+mn-ea"/>
              </a:rPr>
              <a:t>2002;324:71-86</a:t>
            </a:r>
            <a:endParaRPr lang="en-US" sz="1100" dirty="0">
              <a:solidFill>
                <a:prstClr val="black"/>
              </a:solidFill>
              <a:latin typeface="Calibri"/>
              <a:ea typeface="+mn-ea"/>
            </a:endParaRPr>
          </a:p>
        </p:txBody>
      </p:sp>
      <p:sp>
        <p:nvSpPr>
          <p:cNvPr id="2" name="Rectangle 1"/>
          <p:cNvSpPr/>
          <p:nvPr/>
        </p:nvSpPr>
        <p:spPr>
          <a:xfrm>
            <a:off x="568351" y="494437"/>
            <a:ext cx="7772400" cy="954107"/>
          </a:xfrm>
          <a:prstGeom prst="rect">
            <a:avLst/>
          </a:prstGeom>
        </p:spPr>
        <p:txBody>
          <a:bodyPr wrap="square">
            <a:spAutoFit/>
          </a:bodyPr>
          <a:lstStyle/>
          <a:p>
            <a:pPr algn="ctr" fontAlgn="auto">
              <a:spcBef>
                <a:spcPts val="0"/>
              </a:spcBef>
              <a:spcAft>
                <a:spcPts val="0"/>
              </a:spcAft>
            </a:pPr>
            <a:r>
              <a:rPr lang="en-US" sz="1400" b="1" dirty="0">
                <a:solidFill>
                  <a:prstClr val="black"/>
                </a:solidFill>
                <a:latin typeface="Calibri"/>
                <a:ea typeface="+mn-ea"/>
              </a:rPr>
              <a:t>Absolute effects of antiplatelet therapy on vascular events (myocardial </a:t>
            </a:r>
            <a:r>
              <a:rPr lang="en-US" sz="1400" b="1" dirty="0" smtClean="0">
                <a:solidFill>
                  <a:prstClr val="black"/>
                </a:solidFill>
                <a:latin typeface="Calibri"/>
                <a:ea typeface="+mn-ea"/>
              </a:rPr>
              <a:t>infarction, stroke</a:t>
            </a:r>
            <a:r>
              <a:rPr lang="en-US" sz="1400" b="1" dirty="0">
                <a:solidFill>
                  <a:prstClr val="black"/>
                </a:solidFill>
                <a:latin typeface="Calibri"/>
                <a:ea typeface="+mn-ea"/>
              </a:rPr>
              <a:t>, or vascular death) in five main high risk </a:t>
            </a:r>
            <a:r>
              <a:rPr lang="en-US" sz="1400" b="1" dirty="0" smtClean="0">
                <a:solidFill>
                  <a:prstClr val="black"/>
                </a:solidFill>
                <a:latin typeface="Calibri"/>
                <a:ea typeface="+mn-ea"/>
              </a:rPr>
              <a:t>categories.</a:t>
            </a:r>
          </a:p>
          <a:p>
            <a:pPr algn="ctr" fontAlgn="auto">
              <a:spcBef>
                <a:spcPts val="0"/>
              </a:spcBef>
              <a:spcAft>
                <a:spcPts val="0"/>
              </a:spcAft>
            </a:pPr>
            <a:r>
              <a:rPr lang="en-US" sz="1400" dirty="0" smtClean="0">
                <a:solidFill>
                  <a:prstClr val="black"/>
                </a:solidFill>
                <a:latin typeface="Calibri"/>
                <a:ea typeface="+mn-ea"/>
              </a:rPr>
              <a:t>Adjusted </a:t>
            </a:r>
            <a:r>
              <a:rPr lang="en-US" sz="1400" dirty="0">
                <a:solidFill>
                  <a:prstClr val="black"/>
                </a:solidFill>
                <a:latin typeface="Calibri"/>
                <a:ea typeface="+mn-ea"/>
              </a:rPr>
              <a:t>control totals have </a:t>
            </a:r>
            <a:r>
              <a:rPr lang="en-US" sz="1400" dirty="0" smtClean="0">
                <a:solidFill>
                  <a:prstClr val="black"/>
                </a:solidFill>
                <a:latin typeface="Calibri"/>
                <a:ea typeface="+mn-ea"/>
              </a:rPr>
              <a:t>been calculated </a:t>
            </a:r>
            <a:r>
              <a:rPr lang="en-US" sz="1400" dirty="0">
                <a:solidFill>
                  <a:prstClr val="black"/>
                </a:solidFill>
                <a:latin typeface="Calibri"/>
                <a:ea typeface="+mn-ea"/>
              </a:rPr>
              <a:t>after converting any unevenly </a:t>
            </a:r>
            <a:r>
              <a:rPr lang="en-US" sz="1400" dirty="0" err="1">
                <a:solidFill>
                  <a:prstClr val="black"/>
                </a:solidFill>
                <a:latin typeface="Calibri"/>
                <a:ea typeface="+mn-ea"/>
              </a:rPr>
              <a:t>randomised</a:t>
            </a:r>
            <a:r>
              <a:rPr lang="en-US" sz="1400" dirty="0">
                <a:solidFill>
                  <a:prstClr val="black"/>
                </a:solidFill>
                <a:latin typeface="Calibri"/>
                <a:ea typeface="+mn-ea"/>
              </a:rPr>
              <a:t> trials to even ones by counting </a:t>
            </a:r>
            <a:r>
              <a:rPr lang="en-US" sz="1400" dirty="0" smtClean="0">
                <a:solidFill>
                  <a:prstClr val="black"/>
                </a:solidFill>
                <a:latin typeface="Calibri"/>
                <a:ea typeface="+mn-ea"/>
              </a:rPr>
              <a:t>control groups </a:t>
            </a:r>
            <a:r>
              <a:rPr lang="en-US" sz="1400" dirty="0">
                <a:solidFill>
                  <a:prstClr val="black"/>
                </a:solidFill>
                <a:latin typeface="Calibri"/>
                <a:ea typeface="+mn-ea"/>
              </a:rPr>
              <a:t>more than once</a:t>
            </a:r>
          </a:p>
        </p:txBody>
      </p:sp>
    </p:spTree>
    <p:extLst>
      <p:ext uri="{BB962C8B-B14F-4D97-AF65-F5344CB8AC3E}">
        <p14:creationId xmlns:p14="http://schemas.microsoft.com/office/powerpoint/2010/main" val="351326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85735"/>
            <a:ext cx="8001000" cy="306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654738"/>
            <a:ext cx="7315200" cy="830997"/>
          </a:xfrm>
          <a:prstGeom prst="rect">
            <a:avLst/>
          </a:prstGeom>
        </p:spPr>
        <p:txBody>
          <a:bodyPr wrap="square">
            <a:spAutoFit/>
          </a:bodyPr>
          <a:lstStyle/>
          <a:p>
            <a:pPr algn="ctr" fontAlgn="auto">
              <a:spcBef>
                <a:spcPts val="0"/>
              </a:spcBef>
              <a:spcAft>
                <a:spcPts val="0"/>
              </a:spcAft>
            </a:pPr>
            <a:r>
              <a:rPr lang="en-US" sz="1600" b="1" dirty="0">
                <a:solidFill>
                  <a:prstClr val="black"/>
                </a:solidFill>
                <a:latin typeface="Calibri"/>
                <a:ea typeface="+mn-ea"/>
              </a:rPr>
              <a:t>Summary of treatment thresholds and targets based on Framingham Risk Score (FRS), modified by family history. HDL-C, </a:t>
            </a:r>
            <a:r>
              <a:rPr lang="en-US" sz="1600" b="1" dirty="0" smtClean="0">
                <a:solidFill>
                  <a:prstClr val="black"/>
                </a:solidFill>
                <a:latin typeface="Calibri"/>
                <a:ea typeface="+mn-ea"/>
              </a:rPr>
              <a:t>high-density lipoprotein </a:t>
            </a:r>
            <a:r>
              <a:rPr lang="en-US" sz="1600" b="1" dirty="0">
                <a:solidFill>
                  <a:prstClr val="black"/>
                </a:solidFill>
                <a:latin typeface="Calibri"/>
                <a:ea typeface="+mn-ea"/>
              </a:rPr>
              <a:t>C; LDL-C, low-density lipoprotein cholesterol</a:t>
            </a:r>
          </a:p>
        </p:txBody>
      </p:sp>
      <p:sp>
        <p:nvSpPr>
          <p:cNvPr id="5" name="TextBox 4"/>
          <p:cNvSpPr txBox="1"/>
          <p:nvPr/>
        </p:nvSpPr>
        <p:spPr>
          <a:xfrm>
            <a:off x="762000" y="4953000"/>
            <a:ext cx="4648200" cy="276999"/>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ea typeface="+mn-ea"/>
              </a:rPr>
              <a:t>Anderson et al. </a:t>
            </a:r>
            <a:r>
              <a:rPr lang="en-US" sz="1200" i="1" dirty="0" smtClean="0">
                <a:solidFill>
                  <a:prstClr val="black"/>
                </a:solidFill>
                <a:latin typeface="Calibri"/>
                <a:ea typeface="+mn-ea"/>
              </a:rPr>
              <a:t>Can J </a:t>
            </a:r>
            <a:r>
              <a:rPr lang="en-US" sz="1200" i="1" dirty="0" err="1" smtClean="0">
                <a:solidFill>
                  <a:prstClr val="black"/>
                </a:solidFill>
                <a:latin typeface="Calibri"/>
                <a:ea typeface="+mn-ea"/>
              </a:rPr>
              <a:t>Cardiol</a:t>
            </a:r>
            <a:r>
              <a:rPr lang="en-US" sz="1200" i="1" dirty="0" smtClean="0">
                <a:solidFill>
                  <a:prstClr val="black"/>
                </a:solidFill>
                <a:latin typeface="Calibri"/>
                <a:ea typeface="+mn-ea"/>
              </a:rPr>
              <a:t> </a:t>
            </a:r>
            <a:r>
              <a:rPr lang="en-US" sz="1200" dirty="0" smtClean="0">
                <a:solidFill>
                  <a:prstClr val="black"/>
                </a:solidFill>
                <a:latin typeface="Calibri"/>
                <a:ea typeface="+mn-ea"/>
              </a:rPr>
              <a:t>2013; 29:151-67</a:t>
            </a:r>
            <a:endParaRPr lang="en-US" sz="1200" dirty="0">
              <a:solidFill>
                <a:prstClr val="black"/>
              </a:solidFill>
              <a:latin typeface="Calibri"/>
              <a:ea typeface="+mn-ea"/>
            </a:endParaRPr>
          </a:p>
        </p:txBody>
      </p:sp>
    </p:spTree>
    <p:extLst>
      <p:ext uri="{BB962C8B-B14F-4D97-AF65-F5344CB8AC3E}">
        <p14:creationId xmlns:p14="http://schemas.microsoft.com/office/powerpoint/2010/main" val="863410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9568"/>
            <a:ext cx="3200400" cy="568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81600" y="1828800"/>
            <a:ext cx="2743200" cy="1815882"/>
          </a:xfrm>
          <a:prstGeom prst="rect">
            <a:avLst/>
          </a:prstGeom>
        </p:spPr>
        <p:txBody>
          <a:bodyPr wrap="square">
            <a:spAutoFit/>
          </a:bodyPr>
          <a:lstStyle/>
          <a:p>
            <a:pPr fontAlgn="auto">
              <a:spcBef>
                <a:spcPts val="0"/>
              </a:spcBef>
              <a:spcAft>
                <a:spcPts val="0"/>
              </a:spcAft>
            </a:pPr>
            <a:r>
              <a:rPr lang="en-US" sz="1400" b="1" dirty="0">
                <a:solidFill>
                  <a:prstClr val="black"/>
                </a:solidFill>
                <a:latin typeface="Calibri"/>
              </a:rPr>
              <a:t>All-cause mortality (A) and cardiovascular mortality (B) in </a:t>
            </a:r>
            <a:r>
              <a:rPr lang="en-US" sz="1400" b="1" dirty="0" smtClean="0">
                <a:solidFill>
                  <a:prstClr val="black"/>
                </a:solidFill>
                <a:latin typeface="Calibri"/>
              </a:rPr>
              <a:t>patients with </a:t>
            </a:r>
            <a:r>
              <a:rPr lang="en-US" sz="1400" b="1" dirty="0">
                <a:solidFill>
                  <a:prstClr val="black"/>
                </a:solidFill>
                <a:latin typeface="Calibri"/>
              </a:rPr>
              <a:t>coronary artery disease and no left ventricular systolic </a:t>
            </a:r>
            <a:r>
              <a:rPr lang="en-US" sz="1400" b="1" dirty="0" smtClean="0">
                <a:solidFill>
                  <a:prstClr val="black"/>
                </a:solidFill>
                <a:latin typeface="Calibri"/>
              </a:rPr>
              <a:t>dysfunction randomized </a:t>
            </a:r>
            <a:r>
              <a:rPr lang="en-US" sz="1400" b="1" dirty="0">
                <a:solidFill>
                  <a:prstClr val="black"/>
                </a:solidFill>
                <a:latin typeface="Calibri"/>
              </a:rPr>
              <a:t>to long-term angiotensin-converting enzyme inhibitor therapy </a:t>
            </a:r>
            <a:r>
              <a:rPr lang="en-US" sz="1400" b="1" dirty="0" smtClean="0">
                <a:solidFill>
                  <a:prstClr val="black"/>
                </a:solidFill>
                <a:latin typeface="Calibri"/>
              </a:rPr>
              <a:t>or placebo</a:t>
            </a:r>
            <a:endParaRPr lang="en-US" sz="1400" b="1" dirty="0">
              <a:solidFill>
                <a:prstClr val="black"/>
              </a:solidFill>
              <a:latin typeface="Calibri"/>
            </a:endParaRPr>
          </a:p>
        </p:txBody>
      </p:sp>
      <p:sp>
        <p:nvSpPr>
          <p:cNvPr id="5" name="TextBox 4"/>
          <p:cNvSpPr txBox="1"/>
          <p:nvPr/>
        </p:nvSpPr>
        <p:spPr>
          <a:xfrm>
            <a:off x="4953000" y="5486400"/>
            <a:ext cx="34290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rPr>
              <a:t>Danchin</a:t>
            </a:r>
            <a:r>
              <a:rPr lang="en-US" sz="1200" dirty="0" smtClean="0">
                <a:solidFill>
                  <a:prstClr val="black"/>
                </a:solidFill>
                <a:latin typeface="Calibri"/>
              </a:rPr>
              <a:t> et al. </a:t>
            </a:r>
            <a:r>
              <a:rPr lang="en-US" sz="1200" i="1" dirty="0" smtClean="0">
                <a:solidFill>
                  <a:prstClr val="black"/>
                </a:solidFill>
                <a:latin typeface="Calibri"/>
              </a:rPr>
              <a:t>Arch Intern Med </a:t>
            </a:r>
            <a:r>
              <a:rPr lang="en-US" sz="1200" dirty="0" smtClean="0">
                <a:solidFill>
                  <a:prstClr val="black"/>
                </a:solidFill>
                <a:latin typeface="Calibri"/>
              </a:rPr>
              <a:t>2006; 166:787-96</a:t>
            </a:r>
            <a:endParaRPr lang="en-US" sz="1200" dirty="0">
              <a:solidFill>
                <a:prstClr val="black"/>
              </a:solidFill>
              <a:latin typeface="Calibri"/>
            </a:endParaRPr>
          </a:p>
        </p:txBody>
      </p:sp>
    </p:spTree>
    <p:extLst>
      <p:ext uri="{BB962C8B-B14F-4D97-AF65-F5344CB8AC3E}">
        <p14:creationId xmlns:p14="http://schemas.microsoft.com/office/powerpoint/2010/main" val="1257212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8" y="1752600"/>
            <a:ext cx="85439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921603"/>
            <a:ext cx="7848600" cy="830997"/>
          </a:xfrm>
          <a:prstGeom prst="rect">
            <a:avLst/>
          </a:prstGeom>
        </p:spPr>
        <p:txBody>
          <a:bodyPr wrap="square">
            <a:spAutoFit/>
          </a:bodyPr>
          <a:lstStyle/>
          <a:p>
            <a:pPr algn="ctr" fontAlgn="auto">
              <a:spcBef>
                <a:spcPts val="0"/>
              </a:spcBef>
              <a:spcAft>
                <a:spcPts val="0"/>
              </a:spcAft>
            </a:pPr>
            <a:r>
              <a:rPr lang="en-US" sz="1600" b="1" dirty="0">
                <a:solidFill>
                  <a:prstClr val="black"/>
                </a:solidFill>
                <a:latin typeface="Calibri"/>
                <a:ea typeface="+mn-ea"/>
              </a:rPr>
              <a:t>Meta-analysis of Main Clinical End Points in </a:t>
            </a:r>
            <a:r>
              <a:rPr lang="en-US" sz="1600" b="1" dirty="0" smtClean="0">
                <a:solidFill>
                  <a:prstClr val="black"/>
                </a:solidFill>
                <a:latin typeface="Calibri"/>
                <a:ea typeface="+mn-ea"/>
              </a:rPr>
              <a:t>Trials </a:t>
            </a:r>
            <a:r>
              <a:rPr lang="en-US" sz="1600" b="1" dirty="0">
                <a:solidFill>
                  <a:prstClr val="black"/>
                </a:solidFill>
                <a:latin typeface="Calibri"/>
                <a:ea typeface="+mn-ea"/>
              </a:rPr>
              <a:t>in patients with coronary artery disease and no left ventricular systolic dysfunction randomized to receive angiotensin-converting enzyme inhibitors </a:t>
            </a:r>
          </a:p>
        </p:txBody>
      </p:sp>
      <p:sp>
        <p:nvSpPr>
          <p:cNvPr id="6" name="TextBox 5"/>
          <p:cNvSpPr txBox="1"/>
          <p:nvPr/>
        </p:nvSpPr>
        <p:spPr>
          <a:xfrm>
            <a:off x="4999892" y="5181600"/>
            <a:ext cx="34290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ea typeface="+mn-ea"/>
              </a:rPr>
              <a:t>Danchin</a:t>
            </a:r>
            <a:r>
              <a:rPr lang="en-US" sz="1200" dirty="0" smtClean="0">
                <a:solidFill>
                  <a:prstClr val="black"/>
                </a:solidFill>
                <a:latin typeface="Calibri"/>
                <a:ea typeface="+mn-ea"/>
              </a:rPr>
              <a:t> et al. </a:t>
            </a:r>
            <a:r>
              <a:rPr lang="en-US" sz="1200" i="1" dirty="0" smtClean="0">
                <a:solidFill>
                  <a:prstClr val="black"/>
                </a:solidFill>
                <a:latin typeface="Calibri"/>
                <a:ea typeface="+mn-ea"/>
              </a:rPr>
              <a:t>Arch Intern Med</a:t>
            </a:r>
            <a:r>
              <a:rPr lang="en-US" sz="1200" dirty="0" smtClean="0">
                <a:solidFill>
                  <a:prstClr val="black"/>
                </a:solidFill>
                <a:latin typeface="Calibri"/>
                <a:ea typeface="+mn-ea"/>
              </a:rPr>
              <a:t> 2006; 166:787-96</a:t>
            </a:r>
            <a:endParaRPr lang="en-US" sz="1200" dirty="0">
              <a:solidFill>
                <a:prstClr val="black"/>
              </a:solidFill>
              <a:latin typeface="Calibri"/>
              <a:ea typeface="+mn-ea"/>
            </a:endParaRPr>
          </a:p>
        </p:txBody>
      </p:sp>
    </p:spTree>
    <p:extLst>
      <p:ext uri="{BB962C8B-B14F-4D97-AF65-F5344CB8AC3E}">
        <p14:creationId xmlns:p14="http://schemas.microsoft.com/office/powerpoint/2010/main" val="768376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9600" y="1307522"/>
            <a:ext cx="5028223" cy="3533346"/>
          </a:xfrm>
          <a:prstGeom prst="rect">
            <a:avLst/>
          </a:prstGeom>
        </p:spPr>
      </p:pic>
      <p:sp>
        <p:nvSpPr>
          <p:cNvPr id="5" name="Rectangle 4"/>
          <p:cNvSpPr/>
          <p:nvPr/>
        </p:nvSpPr>
        <p:spPr>
          <a:xfrm>
            <a:off x="1371600" y="685800"/>
            <a:ext cx="6629400" cy="523220"/>
          </a:xfrm>
          <a:prstGeom prst="rect">
            <a:avLst/>
          </a:prstGeom>
        </p:spPr>
        <p:txBody>
          <a:bodyPr wrap="square">
            <a:spAutoFit/>
          </a:bodyPr>
          <a:lstStyle/>
          <a:p>
            <a:pPr algn="ctr" fontAlgn="auto">
              <a:spcBef>
                <a:spcPts val="0"/>
              </a:spcBef>
              <a:spcAft>
                <a:spcPts val="0"/>
              </a:spcAft>
            </a:pPr>
            <a:r>
              <a:rPr lang="en-US" sz="1400" b="1" dirty="0" smtClean="0">
                <a:solidFill>
                  <a:prstClr val="black"/>
                </a:solidFill>
                <a:latin typeface="Arial"/>
                <a:ea typeface="+mn-ea"/>
              </a:rPr>
              <a:t>Meta regression analysis of the relationship of percentage of patients with reperfusion therapy on the risk ratio of mortality with β-blockers.</a:t>
            </a:r>
            <a:endParaRPr lang="en-US" sz="1400" b="1" dirty="0">
              <a:solidFill>
                <a:prstClr val="black"/>
              </a:solidFill>
              <a:latin typeface="Arial"/>
              <a:ea typeface="+mn-ea"/>
            </a:endParaRPr>
          </a:p>
        </p:txBody>
      </p:sp>
      <p:sp>
        <p:nvSpPr>
          <p:cNvPr id="6" name="Rectangle 5"/>
          <p:cNvSpPr/>
          <p:nvPr/>
        </p:nvSpPr>
        <p:spPr>
          <a:xfrm>
            <a:off x="5791200" y="1335881"/>
            <a:ext cx="3048000" cy="3693319"/>
          </a:xfrm>
          <a:prstGeom prst="rect">
            <a:avLst/>
          </a:prstGeom>
        </p:spPr>
        <p:txBody>
          <a:bodyPr wrap="square">
            <a:spAutoFit/>
          </a:bodyPr>
          <a:lstStyle/>
          <a:p>
            <a:pPr marL="171450" indent="-171450" fontAlgn="auto">
              <a:spcBef>
                <a:spcPts val="0"/>
              </a:spcBef>
              <a:spcAft>
                <a:spcPts val="0"/>
              </a:spcAft>
              <a:buFont typeface="Arial" panose="020B0604020202020204" pitchFamily="34" charset="0"/>
              <a:buChar char="•"/>
            </a:pPr>
            <a:r>
              <a:rPr lang="en-US" sz="1300" dirty="0">
                <a:solidFill>
                  <a:prstClr val="black"/>
                </a:solidFill>
                <a:latin typeface="Calibri"/>
                <a:ea typeface="+mn-ea"/>
              </a:rPr>
              <a:t>β-blockers reduced mortality in pre-reperfusion[IRR=0.86, 95% CI=0.79-0.94] but not </a:t>
            </a:r>
            <a:r>
              <a:rPr lang="en-US" sz="1300" dirty="0" smtClean="0">
                <a:solidFill>
                  <a:prstClr val="black"/>
                </a:solidFill>
                <a:latin typeface="Calibri"/>
                <a:ea typeface="+mn-ea"/>
              </a:rPr>
              <a:t>in the reperfusion era(IRR=0.98</a:t>
            </a:r>
            <a:r>
              <a:rPr lang="en-US" sz="1300" dirty="0">
                <a:solidFill>
                  <a:prstClr val="black"/>
                </a:solidFill>
                <a:latin typeface="Calibri"/>
                <a:ea typeface="+mn-ea"/>
              </a:rPr>
              <a:t>, 95% CI=0.92-1.05) where there was reduction (</a:t>
            </a:r>
            <a:r>
              <a:rPr lang="en-US" sz="1300" dirty="0" smtClean="0">
                <a:solidFill>
                  <a:prstClr val="black"/>
                </a:solidFill>
                <a:latin typeface="Calibri"/>
                <a:ea typeface="+mn-ea"/>
              </a:rPr>
              <a:t>short-term) in </a:t>
            </a:r>
            <a:r>
              <a:rPr lang="en-US" sz="1300" dirty="0">
                <a:solidFill>
                  <a:prstClr val="black"/>
                </a:solidFill>
                <a:latin typeface="Calibri"/>
                <a:ea typeface="+mn-ea"/>
              </a:rPr>
              <a:t>myocardial infarction(IRR=0.72, 95% CI=0.62-0.83) and angina(IRR=0.80, </a:t>
            </a:r>
            <a:r>
              <a:rPr lang="en-US" sz="1300" dirty="0" smtClean="0">
                <a:solidFill>
                  <a:prstClr val="black"/>
                </a:solidFill>
                <a:latin typeface="Calibri"/>
                <a:ea typeface="+mn-ea"/>
              </a:rPr>
              <a:t>95%CI=0.65-0.98</a:t>
            </a:r>
            <a:r>
              <a:rPr lang="en-US" sz="1300" dirty="0">
                <a:solidFill>
                  <a:prstClr val="black"/>
                </a:solidFill>
                <a:latin typeface="Calibri"/>
                <a:ea typeface="+mn-ea"/>
              </a:rPr>
              <a:t>) but increase in heart failure(IRR=1.10, 95% CI=1.05-1.16), </a:t>
            </a:r>
            <a:r>
              <a:rPr lang="en-US" sz="1300" dirty="0" smtClean="0">
                <a:solidFill>
                  <a:prstClr val="black"/>
                </a:solidFill>
                <a:latin typeface="Calibri"/>
                <a:ea typeface="+mn-ea"/>
              </a:rPr>
              <a:t>cardiogenic shock(IRR=1.29</a:t>
            </a:r>
            <a:r>
              <a:rPr lang="en-US" sz="1300" dirty="0">
                <a:solidFill>
                  <a:prstClr val="black"/>
                </a:solidFill>
                <a:latin typeface="Calibri"/>
                <a:ea typeface="+mn-ea"/>
              </a:rPr>
              <a:t>, 95% CI=1.18-1.41) and drug discontinuation</a:t>
            </a:r>
            <a:r>
              <a:rPr lang="en-US" sz="1300" dirty="0" smtClean="0">
                <a:solidFill>
                  <a:prstClr val="black"/>
                </a:solidFill>
                <a:latin typeface="Calibri"/>
                <a:ea typeface="+mn-ea"/>
              </a:rPr>
              <a:t>.</a:t>
            </a:r>
          </a:p>
          <a:p>
            <a:pPr fontAlgn="auto">
              <a:spcBef>
                <a:spcPts val="0"/>
              </a:spcBef>
              <a:spcAft>
                <a:spcPts val="0"/>
              </a:spcAft>
            </a:pPr>
            <a:endParaRPr lang="en-US" sz="1300" dirty="0" smtClean="0">
              <a:solidFill>
                <a:prstClr val="black"/>
              </a:solidFill>
              <a:latin typeface="Calibri"/>
              <a:ea typeface="+mn-ea"/>
            </a:endParaRPr>
          </a:p>
          <a:p>
            <a:pPr marL="171450" indent="-171450" fontAlgn="auto">
              <a:spcBef>
                <a:spcPts val="0"/>
              </a:spcBef>
              <a:spcAft>
                <a:spcPts val="0"/>
              </a:spcAft>
              <a:buFont typeface="Arial" panose="020B0604020202020204" pitchFamily="34" charset="0"/>
              <a:buChar char="•"/>
            </a:pPr>
            <a:r>
              <a:rPr lang="en-US" sz="1300" dirty="0" smtClean="0">
                <a:solidFill>
                  <a:prstClr val="black"/>
                </a:solidFill>
                <a:latin typeface="Calibri"/>
                <a:ea typeface="+mn-ea"/>
              </a:rPr>
              <a:t>In contemporary treatment of MI, β-blockers have no mortality benefit but reduce myocardial </a:t>
            </a:r>
            <a:r>
              <a:rPr lang="en-US" sz="1300" dirty="0">
                <a:solidFill>
                  <a:prstClr val="black"/>
                </a:solidFill>
                <a:latin typeface="Calibri"/>
                <a:ea typeface="+mn-ea"/>
              </a:rPr>
              <a:t>infarction and angina (short-term) with increase in heart failure, </a:t>
            </a:r>
            <a:r>
              <a:rPr lang="en-US" sz="1300" dirty="0" smtClean="0">
                <a:solidFill>
                  <a:prstClr val="black"/>
                </a:solidFill>
                <a:latin typeface="Calibri"/>
                <a:ea typeface="+mn-ea"/>
              </a:rPr>
              <a:t>cardiogenic shock </a:t>
            </a:r>
            <a:r>
              <a:rPr lang="en-US" sz="1300" dirty="0">
                <a:solidFill>
                  <a:prstClr val="black"/>
                </a:solidFill>
                <a:latin typeface="Calibri"/>
                <a:ea typeface="+mn-ea"/>
              </a:rPr>
              <a:t>and drug discontinuation</a:t>
            </a:r>
          </a:p>
        </p:txBody>
      </p:sp>
      <p:sp>
        <p:nvSpPr>
          <p:cNvPr id="7" name="TextBox 6"/>
          <p:cNvSpPr txBox="1"/>
          <p:nvPr/>
        </p:nvSpPr>
        <p:spPr>
          <a:xfrm>
            <a:off x="838200" y="5481935"/>
            <a:ext cx="7696200" cy="461665"/>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ea typeface="+mn-ea"/>
              </a:rPr>
              <a:t>Bangalore S, et al. </a:t>
            </a:r>
            <a:r>
              <a:rPr lang="en-US" sz="1200" i="1" dirty="0" smtClean="0">
                <a:solidFill>
                  <a:prstClr val="black"/>
                </a:solidFill>
                <a:latin typeface="Calibri"/>
                <a:ea typeface="+mn-ea"/>
              </a:rPr>
              <a:t>The American Journal of Medicine</a:t>
            </a:r>
            <a:r>
              <a:rPr lang="en-US" sz="1200" dirty="0" smtClean="0">
                <a:solidFill>
                  <a:prstClr val="black"/>
                </a:solidFill>
                <a:latin typeface="Calibri"/>
                <a:ea typeface="+mn-ea"/>
              </a:rPr>
              <a:t>, 2014 http://dx.doi.org/10.1016/j.amjmed.2014.05.032</a:t>
            </a:r>
          </a:p>
          <a:p>
            <a:pPr fontAlgn="auto">
              <a:spcBef>
                <a:spcPts val="0"/>
              </a:spcBef>
              <a:spcAft>
                <a:spcPts val="0"/>
              </a:spcAft>
            </a:pPr>
            <a:r>
              <a:rPr lang="en-US" sz="1200" dirty="0" smtClean="0">
                <a:solidFill>
                  <a:prstClr val="black"/>
                </a:solidFill>
                <a:latin typeface="Calibri"/>
                <a:ea typeface="+mn-ea"/>
              </a:rPr>
              <a:t> </a:t>
            </a:r>
            <a:endParaRPr lang="en-US" sz="1200" dirty="0">
              <a:solidFill>
                <a:prstClr val="black"/>
              </a:solidFill>
              <a:latin typeface="Calibri"/>
              <a:ea typeface="+mn-ea"/>
            </a:endParaRPr>
          </a:p>
        </p:txBody>
      </p:sp>
    </p:spTree>
    <p:extLst>
      <p:ext uri="{BB962C8B-B14F-4D97-AF65-F5344CB8AC3E}">
        <p14:creationId xmlns:p14="http://schemas.microsoft.com/office/powerpoint/2010/main" val="170202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363" y="1143000"/>
            <a:ext cx="775603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10200" y="5486400"/>
            <a:ext cx="29718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ea typeface="+mn-ea"/>
              </a:rPr>
              <a:t>Heidenreich</a:t>
            </a:r>
            <a:r>
              <a:rPr lang="en-US" sz="1200" dirty="0" smtClean="0">
                <a:solidFill>
                  <a:prstClr val="black"/>
                </a:solidFill>
                <a:latin typeface="Calibri"/>
                <a:ea typeface="+mn-ea"/>
              </a:rPr>
              <a:t> et al. </a:t>
            </a:r>
            <a:r>
              <a:rPr lang="en-US" sz="1200" i="1" dirty="0" smtClean="0">
                <a:solidFill>
                  <a:prstClr val="black"/>
                </a:solidFill>
                <a:latin typeface="Calibri"/>
                <a:ea typeface="+mn-ea"/>
              </a:rPr>
              <a:t>JAMA</a:t>
            </a:r>
            <a:r>
              <a:rPr lang="en-US" sz="1200" dirty="0" smtClean="0">
                <a:solidFill>
                  <a:prstClr val="black"/>
                </a:solidFill>
                <a:latin typeface="Calibri"/>
                <a:ea typeface="+mn-ea"/>
              </a:rPr>
              <a:t> 1999; 281-1927-36</a:t>
            </a:r>
            <a:endParaRPr lang="en-US" sz="1200" dirty="0">
              <a:solidFill>
                <a:prstClr val="black"/>
              </a:solidFill>
              <a:latin typeface="Calibri"/>
              <a:ea typeface="+mn-ea"/>
            </a:endParaRPr>
          </a:p>
        </p:txBody>
      </p:sp>
      <p:sp>
        <p:nvSpPr>
          <p:cNvPr id="4" name="Rectangle 3"/>
          <p:cNvSpPr/>
          <p:nvPr/>
        </p:nvSpPr>
        <p:spPr>
          <a:xfrm>
            <a:off x="946638" y="692277"/>
            <a:ext cx="7206762" cy="338554"/>
          </a:xfrm>
          <a:prstGeom prst="rect">
            <a:avLst/>
          </a:prstGeom>
        </p:spPr>
        <p:txBody>
          <a:bodyPr wrap="square">
            <a:spAutoFit/>
          </a:bodyPr>
          <a:lstStyle/>
          <a:p>
            <a:pPr algn="ctr" fontAlgn="auto">
              <a:spcBef>
                <a:spcPts val="0"/>
              </a:spcBef>
              <a:spcAft>
                <a:spcPts val="0"/>
              </a:spcAft>
            </a:pPr>
            <a:r>
              <a:rPr lang="en-US" sz="1600" b="1" dirty="0">
                <a:solidFill>
                  <a:prstClr val="black"/>
                </a:solidFill>
                <a:latin typeface="Calibri"/>
                <a:ea typeface="+mn-ea"/>
              </a:rPr>
              <a:t>Outcomes in Stable Angina for β-Blockers vs Calcium Antagonists</a:t>
            </a:r>
          </a:p>
        </p:txBody>
      </p:sp>
    </p:spTree>
    <p:extLst>
      <p:ext uri="{BB962C8B-B14F-4D97-AF65-F5344CB8AC3E}">
        <p14:creationId xmlns:p14="http://schemas.microsoft.com/office/powerpoint/2010/main" val="2396354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44" y="1295400"/>
            <a:ext cx="8630756" cy="36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913620"/>
            <a:ext cx="7315200" cy="369332"/>
          </a:xfrm>
          <a:prstGeom prst="rect">
            <a:avLst/>
          </a:prstGeom>
        </p:spPr>
        <p:txBody>
          <a:bodyPr wrap="square">
            <a:spAutoFit/>
          </a:bodyPr>
          <a:lstStyle/>
          <a:p>
            <a:pPr algn="ctr" fontAlgn="auto">
              <a:spcBef>
                <a:spcPts val="0"/>
              </a:spcBef>
              <a:spcAft>
                <a:spcPts val="0"/>
              </a:spcAft>
            </a:pPr>
            <a:r>
              <a:rPr lang="en-US" b="1" dirty="0">
                <a:solidFill>
                  <a:prstClr val="black"/>
                </a:solidFill>
                <a:latin typeface="Calibri"/>
                <a:ea typeface="+mn-ea"/>
              </a:rPr>
              <a:t>Outcomes in Stable Angina for Nitrates vs Calcium Antagonists</a:t>
            </a:r>
          </a:p>
        </p:txBody>
      </p:sp>
      <p:sp>
        <p:nvSpPr>
          <p:cNvPr id="6" name="TextBox 5"/>
          <p:cNvSpPr txBox="1"/>
          <p:nvPr/>
        </p:nvSpPr>
        <p:spPr>
          <a:xfrm>
            <a:off x="5410200" y="5486400"/>
            <a:ext cx="29718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ea typeface="+mn-ea"/>
              </a:rPr>
              <a:t>Heidenreich</a:t>
            </a:r>
            <a:r>
              <a:rPr lang="en-US" sz="1200" dirty="0" smtClean="0">
                <a:solidFill>
                  <a:prstClr val="black"/>
                </a:solidFill>
                <a:latin typeface="Calibri"/>
                <a:ea typeface="+mn-ea"/>
              </a:rPr>
              <a:t> et al. </a:t>
            </a:r>
            <a:r>
              <a:rPr lang="en-US" sz="1200" i="1" dirty="0" smtClean="0">
                <a:solidFill>
                  <a:prstClr val="black"/>
                </a:solidFill>
                <a:latin typeface="Calibri"/>
                <a:ea typeface="+mn-ea"/>
              </a:rPr>
              <a:t>JAMA</a:t>
            </a:r>
            <a:r>
              <a:rPr lang="en-US" sz="1200" dirty="0" smtClean="0">
                <a:solidFill>
                  <a:prstClr val="black"/>
                </a:solidFill>
                <a:latin typeface="Calibri"/>
                <a:ea typeface="+mn-ea"/>
              </a:rPr>
              <a:t> 1999; 281-1927-36</a:t>
            </a:r>
            <a:endParaRPr lang="en-US" sz="1200" dirty="0">
              <a:solidFill>
                <a:prstClr val="black"/>
              </a:solidFill>
              <a:latin typeface="Calibri"/>
              <a:ea typeface="+mn-ea"/>
            </a:endParaRPr>
          </a:p>
        </p:txBody>
      </p:sp>
    </p:spTree>
    <p:extLst>
      <p:ext uri="{BB962C8B-B14F-4D97-AF65-F5344CB8AC3E}">
        <p14:creationId xmlns:p14="http://schemas.microsoft.com/office/powerpoint/2010/main" val="207626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79437"/>
            <a:ext cx="7543800" cy="4983163"/>
          </a:xfrm>
        </p:spPr>
        <p:txBody>
          <a:bodyPr>
            <a:normAutofit fontScale="92500" lnSpcReduction="10000"/>
          </a:bodyPr>
          <a:lstStyle/>
          <a:p>
            <a:pPr marL="0" indent="0">
              <a:buNone/>
            </a:pPr>
            <a:r>
              <a:rPr lang="en-US" sz="3000" b="1" dirty="0" smtClean="0"/>
              <a:t>Primary Panel</a:t>
            </a:r>
          </a:p>
          <a:p>
            <a:pPr marL="0" indent="0">
              <a:buNone/>
            </a:pPr>
            <a:r>
              <a:rPr lang="en-US" sz="1400" b="1" dirty="0" smtClean="0"/>
              <a:t>G.B. John Mancini</a:t>
            </a:r>
            <a:r>
              <a:rPr lang="en-US" sz="1400" dirty="0" smtClean="0"/>
              <a:t> MD, Co-chair; University of British Columbia</a:t>
            </a:r>
          </a:p>
          <a:p>
            <a:pPr marL="0" indent="0">
              <a:buNone/>
            </a:pPr>
            <a:r>
              <a:rPr lang="en-US" sz="1400" b="1" dirty="0" smtClean="0"/>
              <a:t>Gilbert </a:t>
            </a:r>
            <a:r>
              <a:rPr lang="en-US" sz="1400" b="1" dirty="0" err="1" smtClean="0"/>
              <a:t>Gosselin</a:t>
            </a:r>
            <a:r>
              <a:rPr lang="en-US" sz="1400" b="1" dirty="0" smtClean="0"/>
              <a:t> </a:t>
            </a:r>
            <a:r>
              <a:rPr lang="en-US" sz="1400" dirty="0" smtClean="0"/>
              <a:t>MD, Co-chair; Montreal Heart Institute, University of Montreal</a:t>
            </a:r>
          </a:p>
          <a:p>
            <a:pPr marL="0" indent="0">
              <a:buNone/>
            </a:pPr>
            <a:r>
              <a:rPr lang="en-US" sz="1200" b="1" dirty="0" smtClean="0"/>
              <a:t>Benjamin Chow </a:t>
            </a:r>
            <a:r>
              <a:rPr lang="en-US" sz="1200" dirty="0" smtClean="0"/>
              <a:t>MD; Ottawa Heart Institute</a:t>
            </a:r>
          </a:p>
          <a:p>
            <a:pPr marL="0" indent="0">
              <a:buNone/>
            </a:pPr>
            <a:r>
              <a:rPr lang="en-US" sz="1200" b="1" dirty="0" smtClean="0"/>
              <a:t>William Kostuk </a:t>
            </a:r>
            <a:r>
              <a:rPr lang="en-US" sz="1200" dirty="0" smtClean="0"/>
              <a:t>MD; University of Western Ontario</a:t>
            </a:r>
          </a:p>
          <a:p>
            <a:pPr marL="0" indent="0">
              <a:buNone/>
            </a:pPr>
            <a:r>
              <a:rPr lang="en-US" sz="1200" b="1" dirty="0" smtClean="0"/>
              <a:t>James Stone </a:t>
            </a:r>
            <a:r>
              <a:rPr lang="en-US" sz="1200" dirty="0" smtClean="0"/>
              <a:t>MD; University of Calgary</a:t>
            </a:r>
          </a:p>
          <a:p>
            <a:pPr marL="0" indent="0">
              <a:buNone/>
            </a:pPr>
            <a:r>
              <a:rPr lang="en-US" sz="1200" b="1" dirty="0" smtClean="0"/>
              <a:t>Kenneth J. </a:t>
            </a:r>
            <a:r>
              <a:rPr lang="en-US" sz="1200" b="1" dirty="0" err="1" smtClean="0"/>
              <a:t>Yvorchuk</a:t>
            </a:r>
            <a:r>
              <a:rPr lang="en-US" sz="1200" b="1" dirty="0" smtClean="0"/>
              <a:t> </a:t>
            </a:r>
            <a:r>
              <a:rPr lang="en-US" sz="1200" dirty="0" smtClean="0"/>
              <a:t>MD; Vancouver Island Health Authority, Victoria, British Columbia</a:t>
            </a:r>
          </a:p>
          <a:p>
            <a:pPr marL="0" indent="0">
              <a:buNone/>
            </a:pPr>
            <a:r>
              <a:rPr lang="en-US" sz="1200" b="1" dirty="0" smtClean="0"/>
              <a:t>Beth L. Abramson </a:t>
            </a:r>
            <a:r>
              <a:rPr lang="en-US" sz="1200" dirty="0" smtClean="0"/>
              <a:t>MD; St. Michael’s Hospital, University of Toronto</a:t>
            </a:r>
          </a:p>
          <a:p>
            <a:pPr marL="0" indent="0">
              <a:buNone/>
            </a:pPr>
            <a:r>
              <a:rPr lang="en-US" sz="1200" b="1" dirty="0" smtClean="0"/>
              <a:t>Raymond Cartier</a:t>
            </a:r>
            <a:r>
              <a:rPr lang="en-US" sz="1200" dirty="0" smtClean="0"/>
              <a:t> MD; </a:t>
            </a:r>
            <a:r>
              <a:rPr lang="en-US" sz="1200" dirty="0"/>
              <a:t>Montreal Heart Institute, University of Montreal</a:t>
            </a:r>
          </a:p>
          <a:p>
            <a:pPr marL="0" indent="0">
              <a:buNone/>
            </a:pPr>
            <a:r>
              <a:rPr lang="en-US" sz="1200" b="1" dirty="0" smtClean="0"/>
              <a:t>Victor </a:t>
            </a:r>
            <a:r>
              <a:rPr lang="en-US" sz="1200" b="1" dirty="0" err="1" smtClean="0"/>
              <a:t>Huckell</a:t>
            </a:r>
            <a:r>
              <a:rPr lang="en-US" sz="1200" b="1" dirty="0" smtClean="0"/>
              <a:t> </a:t>
            </a:r>
            <a:r>
              <a:rPr lang="en-US" sz="1200" dirty="0" smtClean="0"/>
              <a:t>MD; </a:t>
            </a:r>
            <a:r>
              <a:rPr lang="en-US" sz="1200" dirty="0"/>
              <a:t>University of British </a:t>
            </a:r>
            <a:r>
              <a:rPr lang="en-US" sz="1200" dirty="0" smtClean="0"/>
              <a:t>Columbia</a:t>
            </a:r>
          </a:p>
          <a:p>
            <a:pPr marL="0" indent="0">
              <a:buNone/>
            </a:pPr>
            <a:r>
              <a:rPr lang="en-US" sz="1200" b="1" dirty="0" smtClean="0"/>
              <a:t>Jean-Claude Tardif </a:t>
            </a:r>
            <a:r>
              <a:rPr lang="en-US" sz="1200" dirty="0" smtClean="0"/>
              <a:t>MD; </a:t>
            </a:r>
            <a:r>
              <a:rPr lang="en-US" sz="1200" dirty="0"/>
              <a:t>Montreal Heart Institute, University of </a:t>
            </a:r>
            <a:r>
              <a:rPr lang="en-US" sz="1200" dirty="0" smtClean="0"/>
              <a:t>Montreal</a:t>
            </a:r>
          </a:p>
          <a:p>
            <a:pPr marL="0" indent="0">
              <a:buNone/>
            </a:pPr>
            <a:endParaRPr lang="en-US" sz="1200" dirty="0" smtClean="0"/>
          </a:p>
          <a:p>
            <a:pPr marL="0" indent="0">
              <a:buNone/>
            </a:pPr>
            <a:r>
              <a:rPr lang="en-US" b="1" dirty="0" smtClean="0"/>
              <a:t>Secondary Panel</a:t>
            </a:r>
          </a:p>
          <a:p>
            <a:pPr marL="0" indent="0">
              <a:buNone/>
            </a:pPr>
            <a:r>
              <a:rPr lang="en-US" sz="1200" b="1" dirty="0" smtClean="0"/>
              <a:t>Kim Connelly </a:t>
            </a:r>
            <a:r>
              <a:rPr lang="en-US" sz="1200" dirty="0" smtClean="0"/>
              <a:t>MD; </a:t>
            </a:r>
            <a:r>
              <a:rPr lang="en-US" sz="1200" dirty="0"/>
              <a:t>St. Michael’s Hospital, University of </a:t>
            </a:r>
            <a:r>
              <a:rPr lang="en-US" sz="1200" dirty="0" smtClean="0"/>
              <a:t>Toronto</a:t>
            </a:r>
          </a:p>
          <a:p>
            <a:pPr marL="0" indent="0">
              <a:buNone/>
            </a:pPr>
            <a:r>
              <a:rPr lang="en-US" sz="1200" b="1" dirty="0" smtClean="0"/>
              <a:t>John </a:t>
            </a:r>
            <a:r>
              <a:rPr lang="en-US" sz="1200" b="1" dirty="0" err="1" smtClean="0"/>
              <a:t>Ducas</a:t>
            </a:r>
            <a:r>
              <a:rPr lang="en-US" sz="1200" b="1" dirty="0" smtClean="0"/>
              <a:t> </a:t>
            </a:r>
            <a:r>
              <a:rPr lang="en-US" sz="1200" dirty="0" smtClean="0"/>
              <a:t>MD; University of Manitoba</a:t>
            </a:r>
          </a:p>
          <a:p>
            <a:pPr marL="0" indent="0">
              <a:buNone/>
            </a:pPr>
            <a:r>
              <a:rPr lang="en-US" sz="1200" b="1" dirty="0" smtClean="0"/>
              <a:t>Michael E. </a:t>
            </a:r>
            <a:r>
              <a:rPr lang="en-US" sz="1200" b="1" dirty="0" err="1" smtClean="0"/>
              <a:t>Farkouh</a:t>
            </a:r>
            <a:r>
              <a:rPr lang="en-US" sz="1200" b="1" dirty="0"/>
              <a:t> </a:t>
            </a:r>
            <a:r>
              <a:rPr lang="en-US" sz="1200" dirty="0" smtClean="0"/>
              <a:t>MD; University Health Network Hospitals, University of Toronto</a:t>
            </a:r>
          </a:p>
          <a:p>
            <a:pPr marL="0" indent="0">
              <a:buNone/>
            </a:pPr>
            <a:r>
              <a:rPr lang="en-US" sz="1200" b="1" dirty="0" smtClean="0"/>
              <a:t>Milan Gupta </a:t>
            </a:r>
            <a:r>
              <a:rPr lang="en-US" sz="1200" dirty="0" smtClean="0"/>
              <a:t>MD; McMaster University</a:t>
            </a:r>
          </a:p>
          <a:p>
            <a:pPr marL="0" indent="0">
              <a:buNone/>
            </a:pPr>
            <a:r>
              <a:rPr lang="en-US" sz="1200" b="1" dirty="0" smtClean="0"/>
              <a:t>Martin Juneau </a:t>
            </a:r>
            <a:r>
              <a:rPr lang="en-US" sz="1200" dirty="0" smtClean="0"/>
              <a:t>MD; </a:t>
            </a:r>
            <a:r>
              <a:rPr lang="en-US" sz="1200" dirty="0"/>
              <a:t>Montreal Heart Institute, University of </a:t>
            </a:r>
            <a:r>
              <a:rPr lang="en-US" sz="1200" dirty="0" smtClean="0"/>
              <a:t>Montreal</a:t>
            </a:r>
          </a:p>
          <a:p>
            <a:pPr marL="0" indent="0">
              <a:buNone/>
            </a:pPr>
            <a:r>
              <a:rPr lang="en-US" sz="1200" b="1" dirty="0" smtClean="0"/>
              <a:t>Blair O’Neill </a:t>
            </a:r>
            <a:r>
              <a:rPr lang="en-US" sz="1200" dirty="0" smtClean="0"/>
              <a:t>MD; University of Alberta</a:t>
            </a:r>
          </a:p>
          <a:p>
            <a:pPr marL="0" indent="0">
              <a:buNone/>
            </a:pPr>
            <a:r>
              <a:rPr lang="en-US" sz="1200" b="1" dirty="0" smtClean="0"/>
              <a:t>Paolo </a:t>
            </a:r>
            <a:r>
              <a:rPr lang="en-US" sz="1200" b="1" dirty="0" err="1" smtClean="0"/>
              <a:t>Raggi</a:t>
            </a:r>
            <a:r>
              <a:rPr lang="en-US" sz="1200" b="1" dirty="0" smtClean="0"/>
              <a:t> </a:t>
            </a:r>
            <a:r>
              <a:rPr lang="en-US" sz="1200" dirty="0" smtClean="0"/>
              <a:t>MD; </a:t>
            </a:r>
            <a:r>
              <a:rPr lang="en-US" sz="1200" dirty="0"/>
              <a:t>University of Alberta</a:t>
            </a:r>
          </a:p>
          <a:p>
            <a:pPr marL="0" indent="0">
              <a:buNone/>
            </a:pPr>
            <a:r>
              <a:rPr lang="en-US" sz="1200" b="1" dirty="0" smtClean="0"/>
              <a:t>Koon </a:t>
            </a:r>
            <a:r>
              <a:rPr lang="en-US" sz="1200" b="1" dirty="0" err="1" smtClean="0"/>
              <a:t>Teo</a:t>
            </a:r>
            <a:r>
              <a:rPr lang="en-US" sz="1200" b="1" dirty="0" smtClean="0"/>
              <a:t> </a:t>
            </a:r>
            <a:r>
              <a:rPr lang="en-US" sz="1200" dirty="0" smtClean="0"/>
              <a:t>MD; </a:t>
            </a:r>
            <a:r>
              <a:rPr lang="en-US" sz="1200" dirty="0"/>
              <a:t>McMaster University</a:t>
            </a:r>
          </a:p>
          <a:p>
            <a:pPr marL="0" indent="0">
              <a:buNone/>
            </a:pPr>
            <a:r>
              <a:rPr lang="en-US" sz="1200" b="1" dirty="0" err="1" smtClean="0"/>
              <a:t>Subodh</a:t>
            </a:r>
            <a:r>
              <a:rPr lang="en-US" sz="1200" b="1" dirty="0" smtClean="0"/>
              <a:t> </a:t>
            </a:r>
            <a:r>
              <a:rPr lang="en-US" sz="1200" b="1" dirty="0" err="1" smtClean="0"/>
              <a:t>Verma</a:t>
            </a:r>
            <a:r>
              <a:rPr lang="en-US" sz="1200" b="1" dirty="0" smtClean="0"/>
              <a:t> </a:t>
            </a:r>
            <a:r>
              <a:rPr lang="en-US" sz="1200" dirty="0" smtClean="0"/>
              <a:t>MD; </a:t>
            </a:r>
            <a:r>
              <a:rPr lang="en-US" sz="1200" dirty="0"/>
              <a:t>St. Michael’s Hospital, University of </a:t>
            </a:r>
            <a:r>
              <a:rPr lang="en-US" sz="1200" dirty="0" smtClean="0"/>
              <a:t>Toronto</a:t>
            </a:r>
          </a:p>
          <a:p>
            <a:pPr marL="0" indent="0">
              <a:buNone/>
            </a:pPr>
            <a:r>
              <a:rPr lang="en-US" sz="1200" b="1" dirty="0" smtClean="0"/>
              <a:t>Rodney Zimmermann </a:t>
            </a:r>
            <a:r>
              <a:rPr lang="en-US" sz="1200" dirty="0" smtClean="0"/>
              <a:t>MD; Regina Qu’Appelle Health Region, University of Saskatchewan</a:t>
            </a:r>
            <a:endParaRPr lang="en-US" sz="1200" b="1" dirty="0"/>
          </a:p>
        </p:txBody>
      </p:sp>
    </p:spTree>
    <p:extLst>
      <p:ext uri="{BB962C8B-B14F-4D97-AF65-F5344CB8AC3E}">
        <p14:creationId xmlns:p14="http://schemas.microsoft.com/office/powerpoint/2010/main" val="3007707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457779" cy="342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10200" y="5486400"/>
            <a:ext cx="29718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ea typeface="+mn-ea"/>
              </a:rPr>
              <a:t>Heidenreich</a:t>
            </a:r>
            <a:r>
              <a:rPr lang="en-US" sz="1200" dirty="0" smtClean="0">
                <a:solidFill>
                  <a:prstClr val="black"/>
                </a:solidFill>
                <a:latin typeface="Calibri"/>
                <a:ea typeface="+mn-ea"/>
              </a:rPr>
              <a:t> et al. </a:t>
            </a:r>
            <a:r>
              <a:rPr lang="en-US" sz="1200" i="1" dirty="0" smtClean="0">
                <a:solidFill>
                  <a:prstClr val="black"/>
                </a:solidFill>
                <a:latin typeface="Calibri"/>
                <a:ea typeface="+mn-ea"/>
              </a:rPr>
              <a:t>JAMA</a:t>
            </a:r>
            <a:r>
              <a:rPr lang="en-US" sz="1200" dirty="0" smtClean="0">
                <a:solidFill>
                  <a:prstClr val="black"/>
                </a:solidFill>
                <a:latin typeface="Calibri"/>
                <a:ea typeface="+mn-ea"/>
              </a:rPr>
              <a:t> 1999; 281-1927-36</a:t>
            </a:r>
            <a:endParaRPr lang="en-US" sz="1200" dirty="0">
              <a:solidFill>
                <a:prstClr val="black"/>
              </a:solidFill>
              <a:latin typeface="Calibri"/>
              <a:ea typeface="+mn-ea"/>
            </a:endParaRPr>
          </a:p>
        </p:txBody>
      </p:sp>
      <p:sp>
        <p:nvSpPr>
          <p:cNvPr id="4" name="Rectangle 3"/>
          <p:cNvSpPr/>
          <p:nvPr/>
        </p:nvSpPr>
        <p:spPr>
          <a:xfrm>
            <a:off x="838200" y="1041231"/>
            <a:ext cx="7315200" cy="338554"/>
          </a:xfrm>
          <a:prstGeom prst="rect">
            <a:avLst/>
          </a:prstGeom>
        </p:spPr>
        <p:txBody>
          <a:bodyPr wrap="square">
            <a:spAutoFit/>
          </a:bodyPr>
          <a:lstStyle/>
          <a:p>
            <a:pPr algn="ctr" fontAlgn="auto">
              <a:spcBef>
                <a:spcPts val="0"/>
              </a:spcBef>
              <a:spcAft>
                <a:spcPts val="0"/>
              </a:spcAft>
            </a:pPr>
            <a:r>
              <a:rPr lang="en-US" sz="1600" b="1" dirty="0">
                <a:solidFill>
                  <a:prstClr val="black"/>
                </a:solidFill>
                <a:latin typeface="Calibri"/>
                <a:ea typeface="+mn-ea"/>
              </a:rPr>
              <a:t>Outcomes in Stable Angina for β-Blockers vs Nitrates</a:t>
            </a:r>
          </a:p>
        </p:txBody>
      </p:sp>
    </p:spTree>
    <p:extLst>
      <p:ext uri="{BB962C8B-B14F-4D97-AF65-F5344CB8AC3E}">
        <p14:creationId xmlns:p14="http://schemas.microsoft.com/office/powerpoint/2010/main" val="2560811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504190" y="1628775"/>
            <a:ext cx="8135620" cy="3600450"/>
          </a:xfrm>
          <a:prstGeom prst="rect">
            <a:avLst/>
          </a:prstGeom>
          <a:solidFill>
            <a:srgbClr val="9AC8E9"/>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r>
              <a:rPr lang="en-CA" sz="1600" b="1" dirty="0" smtClean="0">
                <a:solidFill>
                  <a:srgbClr val="000000"/>
                </a:solidFill>
                <a:latin typeface="Calibri" panose="020F0502020204030204" pitchFamily="34" charset="0"/>
                <a:ea typeface="MS PGothic"/>
                <a:cs typeface="MS PGothic"/>
              </a:rPr>
              <a:t>Canadian </a:t>
            </a:r>
            <a:r>
              <a:rPr lang="en-CA" sz="1600" b="1" dirty="0">
                <a:solidFill>
                  <a:srgbClr val="000000"/>
                </a:solidFill>
                <a:latin typeface="Calibri" panose="020F0502020204030204" pitchFamily="34" charset="0"/>
                <a:ea typeface="MS PGothic"/>
                <a:cs typeface="MS PGothic"/>
              </a:rPr>
              <a:t>Cardiovascular Society </a:t>
            </a:r>
            <a:r>
              <a:rPr lang="en-CA" sz="1600" b="1" dirty="0" smtClean="0">
                <a:solidFill>
                  <a:srgbClr val="000000"/>
                </a:solidFill>
                <a:latin typeface="Calibri" panose="020F0502020204030204" pitchFamily="34" charset="0"/>
                <a:ea typeface="MS PGothic"/>
                <a:cs typeface="MS PGothic"/>
              </a:rPr>
              <a:t>Guidelines</a:t>
            </a:r>
            <a:r>
              <a:rPr lang="en-CA" sz="1600" b="1" dirty="0">
                <a:solidFill>
                  <a:srgbClr val="000000"/>
                </a:solidFill>
                <a:latin typeface="Calibri" panose="020F0502020204030204" pitchFamily="34" charset="0"/>
                <a:ea typeface="MS PGothic"/>
                <a:cs typeface="MS PGothic"/>
              </a:rPr>
              <a:t/>
            </a:r>
            <a:br>
              <a:rPr lang="en-CA" sz="1600" b="1" dirty="0">
                <a:solidFill>
                  <a:srgbClr val="000000"/>
                </a:solidFill>
                <a:latin typeface="Calibri" panose="020F0502020204030204" pitchFamily="34" charset="0"/>
                <a:ea typeface="MS PGothic"/>
                <a:cs typeface="MS PGothic"/>
              </a:rPr>
            </a:br>
            <a:r>
              <a:rPr lang="en-CA" sz="1600" b="1" dirty="0">
                <a:solidFill>
                  <a:srgbClr val="000000"/>
                </a:solidFill>
                <a:latin typeface="Calibri" panose="020F0502020204030204" pitchFamily="34" charset="0"/>
                <a:ea typeface="MS PGothic"/>
                <a:cs typeface="MS PGothic"/>
              </a:rPr>
              <a:t> </a:t>
            </a:r>
            <a:r>
              <a:rPr lang="en-CA" sz="1600" b="1" dirty="0" smtClean="0">
                <a:solidFill>
                  <a:srgbClr val="000000"/>
                </a:solidFill>
                <a:latin typeface="Calibri" panose="020F0502020204030204" pitchFamily="34" charset="0"/>
                <a:ea typeface="MS PGothic"/>
                <a:cs typeface="MS PGothic"/>
              </a:rPr>
              <a:t>2014 Diagnosis and Management of </a:t>
            </a:r>
            <a:r>
              <a:rPr lang="en-CA" sz="1600" b="1" dirty="0" smtClean="0">
                <a:solidFill>
                  <a:srgbClr val="000000"/>
                </a:solidFill>
                <a:latin typeface="Calibri" panose="020F0502020204030204" pitchFamily="34" charset="0"/>
                <a:ea typeface="MS PGothic"/>
              </a:rPr>
              <a:t>Stable Ischemic Heart Disease</a:t>
            </a:r>
          </a:p>
          <a:p>
            <a:pPr algn="ctr">
              <a:spcBef>
                <a:spcPts val="0"/>
              </a:spcBef>
              <a:spcAft>
                <a:spcPts val="0"/>
              </a:spcAft>
            </a:pPr>
            <a:endParaRPr lang="en-CA" sz="1600" b="1" dirty="0">
              <a:solidFill>
                <a:srgbClr val="000000"/>
              </a:solidFill>
              <a:latin typeface="Calibri" panose="020F0502020204030204" pitchFamily="34" charset="0"/>
              <a:ea typeface="MS PGothic"/>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r>
              <a:rPr lang="en-US" sz="2800" b="1" dirty="0" smtClean="0">
                <a:solidFill>
                  <a:prstClr val="black"/>
                </a:solidFill>
                <a:latin typeface="Calibri" panose="020F0502020204030204" pitchFamily="34" charset="0"/>
                <a:ea typeface="Times New Roman"/>
              </a:rPr>
              <a:t>Consideration of Revascularization Therapy</a:t>
            </a:r>
          </a:p>
        </p:txBody>
      </p:sp>
    </p:spTree>
    <p:extLst>
      <p:ext uri="{BB962C8B-B14F-4D97-AF65-F5344CB8AC3E}">
        <p14:creationId xmlns:p14="http://schemas.microsoft.com/office/powerpoint/2010/main" val="3863576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9341992"/>
              </p:ext>
            </p:extLst>
          </p:nvPr>
        </p:nvGraphicFramePr>
        <p:xfrm>
          <a:off x="457200" y="1447799"/>
          <a:ext cx="8382000" cy="2468880"/>
        </p:xfrm>
        <a:graphic>
          <a:graphicData uri="http://schemas.openxmlformats.org/drawingml/2006/table">
            <a:tbl>
              <a:tblPr firstRow="1" bandRow="1">
                <a:tableStyleId>{5C22544A-7EE6-4342-B048-85BDC9FD1C3A}</a:tableStyleId>
              </a:tblPr>
              <a:tblGrid>
                <a:gridCol w="5638800"/>
                <a:gridCol w="1676400"/>
                <a:gridCol w="1066800"/>
              </a:tblGrid>
              <a:tr h="528320">
                <a:tc>
                  <a:txBody>
                    <a:bodyPr/>
                    <a:lstStyle/>
                    <a:p>
                      <a:r>
                        <a:rPr lang="en-US" sz="1600" dirty="0" smtClean="0"/>
                        <a:t>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Strength</a:t>
                      </a:r>
                      <a:r>
                        <a:rPr lang="en-US" sz="1600" baseline="0" dirty="0" smtClean="0"/>
                        <a:t> of 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Level</a:t>
                      </a:r>
                      <a:r>
                        <a:rPr lang="en-US" sz="1600" baseline="0" dirty="0" smtClean="0"/>
                        <a:t> of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kern="1200" dirty="0" smtClean="0">
                          <a:solidFill>
                            <a:schemeClr val="dk1"/>
                          </a:solidFill>
                          <a:effectLst/>
                          <a:latin typeface="+mn-lt"/>
                          <a:ea typeface="Times New Roman"/>
                          <a:cs typeface="Cambria"/>
                        </a:rPr>
                        <a:t>We recommend that coronary angiography be considered early in patients who are identified to have high risk non-invasive test features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Strong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600" kern="1200" dirty="0" smtClean="0">
                          <a:solidFill>
                            <a:schemeClr val="dk1"/>
                          </a:solidFill>
                          <a:effectLst/>
                          <a:latin typeface="+mn-lt"/>
                          <a:ea typeface="MS Mincho"/>
                          <a:cs typeface="Cambria"/>
                        </a:rPr>
                        <a:t>We recommend that patients who develop medically refractory symptoms or inadequate CV quality of life on medical therapy should undergo elective coronary angiography in anticipation of possible revascularization procedures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Strong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5" name="TextBox 4"/>
          <p:cNvSpPr txBox="1"/>
          <p:nvPr/>
        </p:nvSpPr>
        <p:spPr>
          <a:xfrm>
            <a:off x="609600" y="990600"/>
            <a:ext cx="5029200" cy="369332"/>
          </a:xfrm>
          <a:prstGeom prst="rect">
            <a:avLst/>
          </a:prstGeom>
          <a:noFill/>
        </p:spPr>
        <p:txBody>
          <a:bodyPr wrap="square" rtlCol="0">
            <a:spAutoFit/>
          </a:bodyPr>
          <a:lstStyle/>
          <a:p>
            <a:r>
              <a:rPr lang="en-US" b="1" dirty="0" smtClean="0">
                <a:solidFill>
                  <a:prstClr val="black"/>
                </a:solidFill>
              </a:rPr>
              <a:t>Consideration of Revascularization Therapy</a:t>
            </a:r>
            <a:endParaRPr lang="en-US" b="1" dirty="0">
              <a:solidFill>
                <a:prstClr val="black"/>
              </a:solidFill>
            </a:endParaRPr>
          </a:p>
        </p:txBody>
      </p:sp>
    </p:spTree>
    <p:extLst>
      <p:ext uri="{BB962C8B-B14F-4D97-AF65-F5344CB8AC3E}">
        <p14:creationId xmlns:p14="http://schemas.microsoft.com/office/powerpoint/2010/main" val="2986097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85800"/>
            <a:ext cx="6673636"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34200" y="687621"/>
            <a:ext cx="1905000" cy="5078313"/>
          </a:xfrm>
          <a:prstGeom prst="rect">
            <a:avLst/>
          </a:prstGeom>
        </p:spPr>
        <p:txBody>
          <a:bodyPr wrap="square">
            <a:spAutoFit/>
          </a:bodyPr>
          <a:lstStyle/>
          <a:p>
            <a:pPr fontAlgn="auto">
              <a:spcBef>
                <a:spcPts val="0"/>
              </a:spcBef>
              <a:spcAft>
                <a:spcPts val="0"/>
              </a:spcAft>
            </a:pPr>
            <a:r>
              <a:rPr lang="en-US" sz="1200" b="1" dirty="0" smtClean="0">
                <a:solidFill>
                  <a:prstClr val="black"/>
                </a:solidFill>
                <a:latin typeface="Calibri"/>
                <a:ea typeface="+mn-ea"/>
              </a:rPr>
              <a:t>Kaplan–Meier </a:t>
            </a:r>
            <a:r>
              <a:rPr lang="en-US" sz="1200" b="1" dirty="0">
                <a:solidFill>
                  <a:prstClr val="black"/>
                </a:solidFill>
                <a:latin typeface="Calibri"/>
                <a:ea typeface="+mn-ea"/>
              </a:rPr>
              <a:t>Survival </a:t>
            </a:r>
            <a:r>
              <a:rPr lang="en-US" sz="1200" b="1" dirty="0" smtClean="0">
                <a:solidFill>
                  <a:prstClr val="black"/>
                </a:solidFill>
                <a:latin typeface="Calibri"/>
                <a:ea typeface="+mn-ea"/>
              </a:rPr>
              <a:t>Curves - COURAGE.</a:t>
            </a:r>
            <a:endParaRPr lang="en-US" sz="1200" b="1" dirty="0">
              <a:solidFill>
                <a:prstClr val="black"/>
              </a:solidFill>
              <a:latin typeface="Calibri"/>
              <a:ea typeface="+mn-ea"/>
            </a:endParaRPr>
          </a:p>
          <a:p>
            <a:pPr fontAlgn="auto">
              <a:spcBef>
                <a:spcPts val="0"/>
              </a:spcBef>
              <a:spcAft>
                <a:spcPts val="0"/>
              </a:spcAft>
            </a:pPr>
            <a:r>
              <a:rPr lang="en-US" sz="1200" dirty="0">
                <a:solidFill>
                  <a:prstClr val="black"/>
                </a:solidFill>
                <a:latin typeface="Calibri"/>
                <a:ea typeface="+mn-ea"/>
              </a:rPr>
              <a:t>In Panel A, the estimated 4.6-year rate of the composite primary outcome of death from any cause and nonfatal myocardial infarction</a:t>
            </a:r>
          </a:p>
          <a:p>
            <a:pPr fontAlgn="auto">
              <a:spcBef>
                <a:spcPts val="0"/>
              </a:spcBef>
              <a:spcAft>
                <a:spcPts val="0"/>
              </a:spcAft>
            </a:pPr>
            <a:r>
              <a:rPr lang="en-US" sz="1200" dirty="0">
                <a:solidFill>
                  <a:prstClr val="black"/>
                </a:solidFill>
                <a:latin typeface="Calibri"/>
                <a:ea typeface="+mn-ea"/>
              </a:rPr>
              <a:t>was 19.0% in the PCI group and 18.5% in the medical-therapy group. In Panel B, the estimated 4.6-year rate of death from any cause</a:t>
            </a:r>
          </a:p>
          <a:p>
            <a:pPr fontAlgn="auto">
              <a:spcBef>
                <a:spcPts val="0"/>
              </a:spcBef>
              <a:spcAft>
                <a:spcPts val="0"/>
              </a:spcAft>
            </a:pPr>
            <a:r>
              <a:rPr lang="en-US" sz="1200" dirty="0">
                <a:solidFill>
                  <a:prstClr val="black"/>
                </a:solidFill>
                <a:latin typeface="Calibri"/>
                <a:ea typeface="+mn-ea"/>
              </a:rPr>
              <a:t>was 7.6% in the PCI group and 8.3% in the medical-therapy group. In Panel C, the estimated 4.6-year rate of hospitalization for acute</a:t>
            </a:r>
          </a:p>
          <a:p>
            <a:pPr fontAlgn="auto">
              <a:spcBef>
                <a:spcPts val="0"/>
              </a:spcBef>
              <a:spcAft>
                <a:spcPts val="0"/>
              </a:spcAft>
            </a:pPr>
            <a:r>
              <a:rPr lang="en-US" sz="1200" dirty="0">
                <a:solidFill>
                  <a:prstClr val="black"/>
                </a:solidFill>
                <a:latin typeface="Calibri"/>
                <a:ea typeface="+mn-ea"/>
              </a:rPr>
              <a:t>coronary syndrome (ACS) was 12.4% in the PCI group and 11.8% in the medical-therapy group. In Panel D, the estimated 4.6-year rate</a:t>
            </a:r>
          </a:p>
          <a:p>
            <a:pPr fontAlgn="auto">
              <a:spcBef>
                <a:spcPts val="0"/>
              </a:spcBef>
              <a:spcAft>
                <a:spcPts val="0"/>
              </a:spcAft>
            </a:pPr>
            <a:r>
              <a:rPr lang="en-US" sz="1200" dirty="0">
                <a:solidFill>
                  <a:prstClr val="black"/>
                </a:solidFill>
                <a:latin typeface="Calibri"/>
                <a:ea typeface="+mn-ea"/>
              </a:rPr>
              <a:t>of acute myocardial infarction was 13.2% in the PCI group and 12.3% in the medical-therapy group.</a:t>
            </a:r>
          </a:p>
        </p:txBody>
      </p:sp>
      <p:sp>
        <p:nvSpPr>
          <p:cNvPr id="6" name="TextBox 5"/>
          <p:cNvSpPr txBox="1"/>
          <p:nvPr/>
        </p:nvSpPr>
        <p:spPr>
          <a:xfrm>
            <a:off x="533400" y="5791200"/>
            <a:ext cx="34290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ea typeface="+mn-ea"/>
              </a:rPr>
              <a:t>Boden</a:t>
            </a:r>
            <a:r>
              <a:rPr lang="en-US" sz="1200" dirty="0" smtClean="0">
                <a:solidFill>
                  <a:prstClr val="black"/>
                </a:solidFill>
                <a:latin typeface="Calibri"/>
                <a:ea typeface="+mn-ea"/>
              </a:rPr>
              <a:t> et al. </a:t>
            </a:r>
            <a:r>
              <a:rPr lang="en-US" sz="1200" i="1" dirty="0" smtClean="0">
                <a:solidFill>
                  <a:prstClr val="black"/>
                </a:solidFill>
                <a:latin typeface="Calibri"/>
                <a:ea typeface="+mn-ea"/>
              </a:rPr>
              <a:t>N </a:t>
            </a:r>
            <a:r>
              <a:rPr lang="en-US" sz="1200" i="1" dirty="0" err="1" smtClean="0">
                <a:solidFill>
                  <a:prstClr val="black"/>
                </a:solidFill>
                <a:latin typeface="Calibri"/>
                <a:ea typeface="+mn-ea"/>
              </a:rPr>
              <a:t>Engl</a:t>
            </a:r>
            <a:r>
              <a:rPr lang="en-US" sz="1200" i="1" dirty="0" smtClean="0">
                <a:solidFill>
                  <a:prstClr val="black"/>
                </a:solidFill>
                <a:latin typeface="Calibri"/>
                <a:ea typeface="+mn-ea"/>
              </a:rPr>
              <a:t> J Med </a:t>
            </a:r>
            <a:r>
              <a:rPr lang="en-US" sz="1200" dirty="0" smtClean="0">
                <a:solidFill>
                  <a:prstClr val="black"/>
                </a:solidFill>
                <a:latin typeface="Calibri"/>
                <a:ea typeface="+mn-ea"/>
              </a:rPr>
              <a:t>2007; 356:1503-16</a:t>
            </a:r>
            <a:endParaRPr lang="en-US" sz="1200" dirty="0">
              <a:solidFill>
                <a:prstClr val="black"/>
              </a:solidFill>
              <a:latin typeface="Calibri"/>
              <a:ea typeface="+mn-ea"/>
            </a:endParaRPr>
          </a:p>
        </p:txBody>
      </p:sp>
    </p:spTree>
    <p:extLst>
      <p:ext uri="{BB962C8B-B14F-4D97-AF65-F5344CB8AC3E}">
        <p14:creationId xmlns:p14="http://schemas.microsoft.com/office/powerpoint/2010/main" val="422339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600386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77000" y="381546"/>
            <a:ext cx="2514600" cy="5201424"/>
          </a:xfrm>
          <a:prstGeom prst="rect">
            <a:avLst/>
          </a:prstGeom>
        </p:spPr>
        <p:txBody>
          <a:bodyPr wrap="square">
            <a:spAutoFit/>
          </a:bodyPr>
          <a:lstStyle/>
          <a:p>
            <a:pPr fontAlgn="auto">
              <a:spcBef>
                <a:spcPts val="0"/>
              </a:spcBef>
              <a:spcAft>
                <a:spcPts val="0"/>
              </a:spcAft>
            </a:pPr>
            <a:r>
              <a:rPr lang="en-US" sz="1400" b="1" dirty="0">
                <a:solidFill>
                  <a:prstClr val="black"/>
                </a:solidFill>
                <a:latin typeface="Calibri"/>
                <a:ea typeface="+mn-ea"/>
              </a:rPr>
              <a:t>Rates of Survival and Freedom from Major Cardiovascular Events, According to PCI and CABG </a:t>
            </a:r>
            <a:r>
              <a:rPr lang="en-US" sz="1400" b="1" dirty="0" smtClean="0">
                <a:solidFill>
                  <a:prstClr val="black"/>
                </a:solidFill>
                <a:latin typeface="Calibri"/>
                <a:ea typeface="+mn-ea"/>
              </a:rPr>
              <a:t>Strata – BARI 2D</a:t>
            </a:r>
            <a:endParaRPr lang="en-US" sz="1400" b="1" dirty="0">
              <a:solidFill>
                <a:prstClr val="black"/>
              </a:solidFill>
              <a:latin typeface="Calibri"/>
              <a:ea typeface="+mn-ea"/>
            </a:endParaRPr>
          </a:p>
          <a:p>
            <a:pPr fontAlgn="auto">
              <a:spcBef>
                <a:spcPts val="0"/>
              </a:spcBef>
              <a:spcAft>
                <a:spcPts val="0"/>
              </a:spcAft>
            </a:pPr>
            <a:r>
              <a:rPr lang="en-US" sz="1200" dirty="0">
                <a:solidFill>
                  <a:prstClr val="black"/>
                </a:solidFill>
                <a:latin typeface="Calibri"/>
                <a:ea typeface="+mn-ea"/>
              </a:rPr>
              <a:t>There was no significant difference in rates of survival between the revascularization group and the medical-therapy group among </a:t>
            </a:r>
            <a:r>
              <a:rPr lang="en-US" sz="1200" dirty="0" smtClean="0">
                <a:solidFill>
                  <a:prstClr val="black"/>
                </a:solidFill>
                <a:latin typeface="Calibri"/>
                <a:ea typeface="+mn-ea"/>
              </a:rPr>
              <a:t>patients who </a:t>
            </a:r>
            <a:r>
              <a:rPr lang="en-US" sz="1200" dirty="0">
                <a:solidFill>
                  <a:prstClr val="black"/>
                </a:solidFill>
                <a:latin typeface="Calibri"/>
                <a:ea typeface="+mn-ea"/>
              </a:rPr>
              <a:t>were selected for the percutaneous coronary intervention (PCI) stratum (Panel A) or among those who were selected for the </a:t>
            </a:r>
            <a:r>
              <a:rPr lang="en-US" sz="1200" dirty="0" smtClean="0">
                <a:solidFill>
                  <a:prstClr val="black"/>
                </a:solidFill>
                <a:latin typeface="Calibri"/>
                <a:ea typeface="+mn-ea"/>
              </a:rPr>
              <a:t>coronary artery bypass </a:t>
            </a:r>
            <a:r>
              <a:rPr lang="en-US" sz="1200" dirty="0">
                <a:solidFill>
                  <a:prstClr val="black"/>
                </a:solidFill>
                <a:latin typeface="Calibri"/>
                <a:ea typeface="+mn-ea"/>
              </a:rPr>
              <a:t>grafting (CABG) stratum (Panel B). The rates of freedom from </a:t>
            </a:r>
            <a:r>
              <a:rPr lang="en-US" sz="1200" dirty="0" smtClean="0">
                <a:solidFill>
                  <a:prstClr val="black"/>
                </a:solidFill>
                <a:latin typeface="Calibri"/>
                <a:ea typeface="+mn-ea"/>
              </a:rPr>
              <a:t>major cardiovascular </a:t>
            </a:r>
            <a:r>
              <a:rPr lang="en-US" sz="1200" dirty="0">
                <a:solidFill>
                  <a:prstClr val="black"/>
                </a:solidFill>
                <a:latin typeface="Calibri"/>
                <a:ea typeface="+mn-ea"/>
              </a:rPr>
              <a:t>events (death, myocardial </a:t>
            </a:r>
            <a:r>
              <a:rPr lang="en-US" sz="1200" dirty="0" smtClean="0">
                <a:solidFill>
                  <a:prstClr val="black"/>
                </a:solidFill>
                <a:latin typeface="Calibri"/>
                <a:ea typeface="+mn-ea"/>
              </a:rPr>
              <a:t>infarction, or </a:t>
            </a:r>
            <a:r>
              <a:rPr lang="en-US" sz="1200" dirty="0">
                <a:solidFill>
                  <a:prstClr val="black"/>
                </a:solidFill>
                <a:latin typeface="Calibri"/>
                <a:ea typeface="+mn-ea"/>
              </a:rPr>
              <a:t>stroke) also did not differ significantly between the revascularization group and the medical-therapy group among patients in the </a:t>
            </a:r>
            <a:r>
              <a:rPr lang="en-US" sz="1200" dirty="0" smtClean="0">
                <a:solidFill>
                  <a:prstClr val="black"/>
                </a:solidFill>
                <a:latin typeface="Calibri"/>
                <a:ea typeface="+mn-ea"/>
              </a:rPr>
              <a:t>PCI stratum </a:t>
            </a:r>
            <a:r>
              <a:rPr lang="en-US" sz="1200" dirty="0">
                <a:solidFill>
                  <a:prstClr val="black"/>
                </a:solidFill>
                <a:latin typeface="Calibri"/>
                <a:ea typeface="+mn-ea"/>
              </a:rPr>
              <a:t>(Panel C), but the rates were significantly better among patients in </a:t>
            </a:r>
            <a:r>
              <a:rPr lang="en-US" sz="1200" dirty="0" smtClean="0">
                <a:solidFill>
                  <a:prstClr val="black"/>
                </a:solidFill>
                <a:latin typeface="Calibri"/>
                <a:ea typeface="+mn-ea"/>
              </a:rPr>
              <a:t>the revascularization </a:t>
            </a:r>
            <a:r>
              <a:rPr lang="en-US" sz="1200" dirty="0">
                <a:solidFill>
                  <a:prstClr val="black"/>
                </a:solidFill>
                <a:latin typeface="Calibri"/>
                <a:ea typeface="+mn-ea"/>
              </a:rPr>
              <a:t>group than in the medical-therapy </a:t>
            </a:r>
            <a:r>
              <a:rPr lang="en-US" sz="1200" dirty="0" smtClean="0">
                <a:solidFill>
                  <a:prstClr val="black"/>
                </a:solidFill>
                <a:latin typeface="Calibri"/>
                <a:ea typeface="+mn-ea"/>
              </a:rPr>
              <a:t>group within </a:t>
            </a:r>
            <a:r>
              <a:rPr lang="en-US" sz="1200" dirty="0">
                <a:solidFill>
                  <a:prstClr val="black"/>
                </a:solidFill>
                <a:latin typeface="Calibri"/>
                <a:ea typeface="+mn-ea"/>
              </a:rPr>
              <a:t>the CABG stratum (Panel D).</a:t>
            </a:r>
          </a:p>
        </p:txBody>
      </p:sp>
      <p:sp>
        <p:nvSpPr>
          <p:cNvPr id="6" name="TextBox 5"/>
          <p:cNvSpPr txBox="1"/>
          <p:nvPr/>
        </p:nvSpPr>
        <p:spPr>
          <a:xfrm>
            <a:off x="6553200" y="5791200"/>
            <a:ext cx="2286000" cy="461665"/>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ea typeface="+mn-ea"/>
              </a:rPr>
              <a:t>BARI 2D study group </a:t>
            </a:r>
            <a:r>
              <a:rPr lang="en-US" sz="1200" i="1" dirty="0" smtClean="0">
                <a:solidFill>
                  <a:prstClr val="black"/>
                </a:solidFill>
                <a:latin typeface="Calibri"/>
                <a:ea typeface="+mn-ea"/>
              </a:rPr>
              <a:t>N </a:t>
            </a:r>
            <a:r>
              <a:rPr lang="en-US" sz="1200" i="1" dirty="0" err="1" smtClean="0">
                <a:solidFill>
                  <a:prstClr val="black"/>
                </a:solidFill>
                <a:latin typeface="Calibri"/>
                <a:ea typeface="+mn-ea"/>
              </a:rPr>
              <a:t>Engl</a:t>
            </a:r>
            <a:r>
              <a:rPr lang="en-US" sz="1200" i="1" dirty="0" smtClean="0">
                <a:solidFill>
                  <a:prstClr val="black"/>
                </a:solidFill>
                <a:latin typeface="Calibri"/>
                <a:ea typeface="+mn-ea"/>
              </a:rPr>
              <a:t> J Med </a:t>
            </a:r>
            <a:r>
              <a:rPr lang="en-US" sz="1200" dirty="0" smtClean="0">
                <a:solidFill>
                  <a:prstClr val="black"/>
                </a:solidFill>
                <a:latin typeface="Calibri"/>
                <a:ea typeface="+mn-ea"/>
              </a:rPr>
              <a:t>2009; 360(4):2503-15</a:t>
            </a:r>
            <a:endParaRPr lang="en-US" sz="1200" dirty="0">
              <a:solidFill>
                <a:prstClr val="black"/>
              </a:solidFill>
              <a:latin typeface="Calibri"/>
              <a:ea typeface="+mn-ea"/>
            </a:endParaRPr>
          </a:p>
        </p:txBody>
      </p:sp>
    </p:spTree>
    <p:extLst>
      <p:ext uri="{BB962C8B-B14F-4D97-AF65-F5344CB8AC3E}">
        <p14:creationId xmlns:p14="http://schemas.microsoft.com/office/powerpoint/2010/main" val="1505529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449929"/>
          </a:xfrm>
        </p:spPr>
        <p:txBody>
          <a:bodyPr>
            <a:normAutofit/>
          </a:bodyPr>
          <a:lstStyle/>
          <a:p>
            <a:r>
              <a:rPr lang="en-CA" sz="1600" b="1" dirty="0"/>
              <a:t>Kaplan–Meier Estimates of the Composite Primary Outcome and </a:t>
            </a:r>
            <a:r>
              <a:rPr lang="en-CA" sz="1600" b="1" dirty="0" smtClean="0"/>
              <a:t>Death</a:t>
            </a:r>
            <a:endParaRPr lang="en-CA" sz="16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926" y="533400"/>
            <a:ext cx="3472148" cy="529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5791200"/>
            <a:ext cx="42672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Calibri"/>
                <a:ea typeface="+mn-ea"/>
              </a:rPr>
              <a:t>Farkouh ME, </a:t>
            </a:r>
            <a:r>
              <a:rPr lang="en-US" sz="1200" dirty="0" smtClean="0">
                <a:solidFill>
                  <a:prstClr val="black"/>
                </a:solidFill>
                <a:latin typeface="Calibri"/>
                <a:ea typeface="+mn-ea"/>
              </a:rPr>
              <a:t>et al.  FREEDOM, N </a:t>
            </a:r>
            <a:r>
              <a:rPr lang="en-US" sz="1200" dirty="0" err="1">
                <a:solidFill>
                  <a:prstClr val="black"/>
                </a:solidFill>
                <a:latin typeface="Calibri"/>
                <a:ea typeface="+mn-ea"/>
              </a:rPr>
              <a:t>Engl</a:t>
            </a:r>
            <a:r>
              <a:rPr lang="en-US" sz="1200" dirty="0">
                <a:solidFill>
                  <a:prstClr val="black"/>
                </a:solidFill>
                <a:latin typeface="Calibri"/>
                <a:ea typeface="+mn-ea"/>
              </a:rPr>
              <a:t> J Med 2012; </a:t>
            </a:r>
            <a:r>
              <a:rPr lang="en-US" sz="1200" dirty="0" smtClean="0">
                <a:solidFill>
                  <a:prstClr val="black"/>
                </a:solidFill>
                <a:latin typeface="Calibri"/>
                <a:ea typeface="+mn-ea"/>
              </a:rPr>
              <a:t>367:2375-84</a:t>
            </a:r>
            <a:endParaRPr lang="en-CA" dirty="0">
              <a:solidFill>
                <a:prstClr val="black"/>
              </a:solidFill>
              <a:latin typeface="Calibri"/>
              <a:ea typeface="+mn-ea"/>
            </a:endParaRPr>
          </a:p>
        </p:txBody>
      </p:sp>
    </p:spTree>
    <p:extLst>
      <p:ext uri="{BB962C8B-B14F-4D97-AF65-F5344CB8AC3E}">
        <p14:creationId xmlns:p14="http://schemas.microsoft.com/office/powerpoint/2010/main" val="2616660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458200" cy="472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5648730"/>
            <a:ext cx="4343400" cy="276999"/>
          </a:xfrm>
          <a:prstGeom prst="rect">
            <a:avLst/>
          </a:prstGeom>
          <a:noFill/>
        </p:spPr>
        <p:txBody>
          <a:bodyPr wrap="square" rtlCol="0">
            <a:spAutoFit/>
          </a:bodyPr>
          <a:lstStyle/>
          <a:p>
            <a:pPr fontAlgn="auto">
              <a:spcBef>
                <a:spcPts val="0"/>
              </a:spcBef>
              <a:spcAft>
                <a:spcPts val="0"/>
              </a:spcAft>
            </a:pPr>
            <a:r>
              <a:rPr lang="en-US" sz="1200" dirty="0" err="1" smtClean="0">
                <a:solidFill>
                  <a:prstClr val="black"/>
                </a:solidFill>
                <a:latin typeface="Calibri"/>
                <a:ea typeface="+mn-ea"/>
              </a:rPr>
              <a:t>Stergiopoulos</a:t>
            </a:r>
            <a:r>
              <a:rPr lang="en-US" sz="1200" dirty="0" smtClean="0">
                <a:solidFill>
                  <a:prstClr val="black"/>
                </a:solidFill>
                <a:latin typeface="Calibri"/>
                <a:ea typeface="+mn-ea"/>
              </a:rPr>
              <a:t> et al. </a:t>
            </a:r>
            <a:r>
              <a:rPr lang="en-US" sz="1200" i="1" dirty="0" smtClean="0">
                <a:solidFill>
                  <a:prstClr val="black"/>
                </a:solidFill>
                <a:latin typeface="Calibri"/>
                <a:ea typeface="+mn-ea"/>
              </a:rPr>
              <a:t>JAMA Intern Med </a:t>
            </a:r>
            <a:r>
              <a:rPr lang="en-US" sz="1200" dirty="0" smtClean="0">
                <a:solidFill>
                  <a:prstClr val="black"/>
                </a:solidFill>
                <a:latin typeface="Calibri"/>
                <a:ea typeface="+mn-ea"/>
              </a:rPr>
              <a:t>2014; 174(2):232-40</a:t>
            </a:r>
            <a:endParaRPr lang="en-US" sz="1200" dirty="0">
              <a:solidFill>
                <a:prstClr val="black"/>
              </a:solidFill>
              <a:latin typeface="Calibri"/>
              <a:ea typeface="+mn-ea"/>
            </a:endParaRPr>
          </a:p>
        </p:txBody>
      </p:sp>
      <p:sp>
        <p:nvSpPr>
          <p:cNvPr id="4" name="Rectangle 3"/>
          <p:cNvSpPr/>
          <p:nvPr/>
        </p:nvSpPr>
        <p:spPr>
          <a:xfrm>
            <a:off x="381000" y="391180"/>
            <a:ext cx="8229600" cy="523220"/>
          </a:xfrm>
          <a:prstGeom prst="rect">
            <a:avLst/>
          </a:prstGeom>
        </p:spPr>
        <p:txBody>
          <a:bodyPr wrap="square">
            <a:spAutoFit/>
          </a:bodyPr>
          <a:lstStyle/>
          <a:p>
            <a:pPr algn="ctr" fontAlgn="auto">
              <a:spcBef>
                <a:spcPts val="0"/>
              </a:spcBef>
              <a:spcAft>
                <a:spcPts val="0"/>
              </a:spcAft>
            </a:pPr>
            <a:r>
              <a:rPr lang="en-US" sz="1400" b="1" dirty="0">
                <a:solidFill>
                  <a:prstClr val="black"/>
                </a:solidFill>
                <a:latin typeface="Calibri"/>
                <a:ea typeface="+mn-ea"/>
              </a:rPr>
              <a:t>Comparison of Percutaneous Coronary Intervention (PCI) and Medical Therapy (MT) vs Medical Therapy Alone in Patients </a:t>
            </a:r>
            <a:r>
              <a:rPr lang="en-US" sz="1400" b="1" dirty="0" smtClean="0">
                <a:solidFill>
                  <a:prstClr val="black"/>
                </a:solidFill>
                <a:latin typeface="Calibri"/>
                <a:ea typeface="+mn-ea"/>
              </a:rPr>
              <a:t>With Documented </a:t>
            </a:r>
            <a:r>
              <a:rPr lang="en-US" sz="1400" b="1" dirty="0">
                <a:solidFill>
                  <a:prstClr val="black"/>
                </a:solidFill>
                <a:latin typeface="Calibri"/>
                <a:ea typeface="+mn-ea"/>
              </a:rPr>
              <a:t>Myocardial Ischemia</a:t>
            </a:r>
          </a:p>
        </p:txBody>
      </p:sp>
    </p:spTree>
    <p:extLst>
      <p:ext uri="{BB962C8B-B14F-4D97-AF65-F5344CB8AC3E}">
        <p14:creationId xmlns:p14="http://schemas.microsoft.com/office/powerpoint/2010/main" val="1009841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57300"/>
            <a:ext cx="7720984"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5742801"/>
            <a:ext cx="3657600" cy="276999"/>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ea typeface="+mn-ea"/>
              </a:rPr>
              <a:t>Mancini et al. </a:t>
            </a:r>
            <a:r>
              <a:rPr lang="en-US" sz="1200" i="1" dirty="0" smtClean="0">
                <a:solidFill>
                  <a:prstClr val="black"/>
                </a:solidFill>
                <a:latin typeface="Calibri"/>
                <a:ea typeface="+mn-ea"/>
              </a:rPr>
              <a:t>Am Heart J </a:t>
            </a:r>
            <a:r>
              <a:rPr lang="en-US" sz="1200" dirty="0" smtClean="0">
                <a:solidFill>
                  <a:prstClr val="black"/>
                </a:solidFill>
                <a:latin typeface="Calibri"/>
                <a:ea typeface="+mn-ea"/>
              </a:rPr>
              <a:t>2013; 166(3):481-7</a:t>
            </a:r>
            <a:endParaRPr lang="en-US" sz="1200" dirty="0">
              <a:solidFill>
                <a:prstClr val="black"/>
              </a:solidFill>
              <a:latin typeface="Calibri"/>
              <a:ea typeface="+mn-ea"/>
            </a:endParaRPr>
          </a:p>
        </p:txBody>
      </p:sp>
      <p:sp>
        <p:nvSpPr>
          <p:cNvPr id="4" name="Rectangle 3"/>
          <p:cNvSpPr/>
          <p:nvPr/>
        </p:nvSpPr>
        <p:spPr>
          <a:xfrm>
            <a:off x="1447800" y="634425"/>
            <a:ext cx="6477000" cy="584775"/>
          </a:xfrm>
          <a:prstGeom prst="rect">
            <a:avLst/>
          </a:prstGeom>
        </p:spPr>
        <p:txBody>
          <a:bodyPr wrap="square">
            <a:spAutoFit/>
          </a:bodyPr>
          <a:lstStyle/>
          <a:p>
            <a:pPr algn="ctr" fontAlgn="auto">
              <a:spcBef>
                <a:spcPts val="0"/>
              </a:spcBef>
              <a:spcAft>
                <a:spcPts val="0"/>
              </a:spcAft>
            </a:pPr>
            <a:r>
              <a:rPr lang="en-US" sz="1600" b="1" dirty="0">
                <a:solidFill>
                  <a:prstClr val="black"/>
                </a:solidFill>
                <a:latin typeface="Calibri"/>
                <a:ea typeface="+mn-ea"/>
              </a:rPr>
              <a:t>COURAGE “Rule of Thumb” for estimating residual risk on OMT and</a:t>
            </a:r>
          </a:p>
          <a:p>
            <a:pPr algn="ctr" fontAlgn="auto">
              <a:spcBef>
                <a:spcPts val="0"/>
              </a:spcBef>
              <a:spcAft>
                <a:spcPts val="0"/>
              </a:spcAft>
            </a:pPr>
            <a:r>
              <a:rPr lang="en-US" sz="1600" b="1" dirty="0">
                <a:solidFill>
                  <a:prstClr val="black"/>
                </a:solidFill>
                <a:latin typeface="Calibri"/>
                <a:ea typeface="+mn-ea"/>
              </a:rPr>
              <a:t>either elective or symptom-driven PCI.</a:t>
            </a:r>
          </a:p>
        </p:txBody>
      </p:sp>
    </p:spTree>
    <p:extLst>
      <p:ext uri="{BB962C8B-B14F-4D97-AF65-F5344CB8AC3E}">
        <p14:creationId xmlns:p14="http://schemas.microsoft.com/office/powerpoint/2010/main" val="3667370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28725"/>
            <a:ext cx="72104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62012" y="685800"/>
            <a:ext cx="7620000" cy="523220"/>
          </a:xfrm>
          <a:prstGeom prst="rect">
            <a:avLst/>
          </a:prstGeom>
        </p:spPr>
        <p:txBody>
          <a:bodyPr wrap="square">
            <a:spAutoFit/>
          </a:bodyPr>
          <a:lstStyle/>
          <a:p>
            <a:pPr algn="ctr" fontAlgn="auto">
              <a:spcBef>
                <a:spcPts val="0"/>
              </a:spcBef>
              <a:spcAft>
                <a:spcPts val="0"/>
              </a:spcAft>
            </a:pPr>
            <a:r>
              <a:rPr lang="en-US" sz="1400" b="1" dirty="0">
                <a:solidFill>
                  <a:prstClr val="black"/>
                </a:solidFill>
                <a:latin typeface="Calibri"/>
                <a:ea typeface="+mn-ea"/>
              </a:rPr>
              <a:t>Proportion of Patients With Death, Myocardial Infarction or Non–ST-Segment Elevation Acute Coronary Syndrome by Ischemic </a:t>
            </a:r>
            <a:r>
              <a:rPr lang="en-US" sz="1400" b="1" dirty="0" smtClean="0">
                <a:solidFill>
                  <a:prstClr val="black"/>
                </a:solidFill>
                <a:latin typeface="Calibri"/>
                <a:ea typeface="+mn-ea"/>
              </a:rPr>
              <a:t>Myocardium and </a:t>
            </a:r>
            <a:r>
              <a:rPr lang="en-US" sz="1400" b="1" dirty="0">
                <a:solidFill>
                  <a:prstClr val="black"/>
                </a:solidFill>
                <a:latin typeface="Calibri"/>
                <a:ea typeface="+mn-ea"/>
              </a:rPr>
              <a:t>Atherosclerotic Burden of Disease</a:t>
            </a:r>
          </a:p>
        </p:txBody>
      </p:sp>
      <p:sp>
        <p:nvSpPr>
          <p:cNvPr id="6" name="TextBox 5"/>
          <p:cNvSpPr txBox="1"/>
          <p:nvPr/>
        </p:nvSpPr>
        <p:spPr>
          <a:xfrm>
            <a:off x="732692" y="5666601"/>
            <a:ext cx="4191000" cy="276999"/>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ea typeface="+mn-ea"/>
              </a:rPr>
              <a:t>Mancini et al. </a:t>
            </a:r>
            <a:r>
              <a:rPr lang="en-US" sz="1200" i="1" dirty="0" smtClean="0">
                <a:solidFill>
                  <a:prstClr val="black"/>
                </a:solidFill>
                <a:latin typeface="Calibri"/>
                <a:ea typeface="+mn-ea"/>
              </a:rPr>
              <a:t>J Am </a:t>
            </a:r>
            <a:r>
              <a:rPr lang="en-US" sz="1200" i="1" dirty="0" err="1" smtClean="0">
                <a:solidFill>
                  <a:prstClr val="black"/>
                </a:solidFill>
                <a:latin typeface="Calibri"/>
                <a:ea typeface="+mn-ea"/>
              </a:rPr>
              <a:t>Coll</a:t>
            </a:r>
            <a:r>
              <a:rPr lang="en-US" sz="1200" i="1" dirty="0" smtClean="0">
                <a:solidFill>
                  <a:prstClr val="black"/>
                </a:solidFill>
                <a:latin typeface="Calibri"/>
                <a:ea typeface="+mn-ea"/>
              </a:rPr>
              <a:t> </a:t>
            </a:r>
            <a:r>
              <a:rPr lang="en-US" sz="1200" i="1" dirty="0" err="1" smtClean="0">
                <a:solidFill>
                  <a:prstClr val="black"/>
                </a:solidFill>
                <a:latin typeface="Calibri"/>
                <a:ea typeface="+mn-ea"/>
              </a:rPr>
              <a:t>Cardiol</a:t>
            </a:r>
            <a:r>
              <a:rPr lang="en-US" sz="1200" dirty="0" smtClean="0">
                <a:solidFill>
                  <a:prstClr val="black"/>
                </a:solidFill>
                <a:latin typeface="Calibri"/>
                <a:ea typeface="+mn-ea"/>
              </a:rPr>
              <a:t> 2014; 7:195-201</a:t>
            </a:r>
            <a:endParaRPr lang="en-US" sz="1200" dirty="0">
              <a:solidFill>
                <a:prstClr val="black"/>
              </a:solidFill>
              <a:latin typeface="Calibri"/>
              <a:ea typeface="+mn-ea"/>
            </a:endParaRPr>
          </a:p>
        </p:txBody>
      </p:sp>
    </p:spTree>
    <p:extLst>
      <p:ext uri="{BB962C8B-B14F-4D97-AF65-F5344CB8AC3E}">
        <p14:creationId xmlns:p14="http://schemas.microsoft.com/office/powerpoint/2010/main" val="2861225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534400" cy="1143000"/>
          </a:xfrm>
        </p:spPr>
        <p:txBody>
          <a:bodyPr>
            <a:normAutofit fontScale="90000"/>
          </a:bodyPr>
          <a:lstStyle/>
          <a:p>
            <a:r>
              <a:rPr lang="en-US" altLang="en-US" smtClean="0"/>
              <a:t>When to intervene beyond medication…</a:t>
            </a:r>
          </a:p>
        </p:txBody>
      </p:sp>
      <p:pic>
        <p:nvPicPr>
          <p:cNvPr id="358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1590675"/>
            <a:ext cx="450532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38862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80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045" y="2667000"/>
            <a:ext cx="3651910" cy="325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607" y="544075"/>
            <a:ext cx="6008787" cy="212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986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504190" y="1628775"/>
            <a:ext cx="8135620" cy="3600450"/>
          </a:xfrm>
          <a:prstGeom prst="rect">
            <a:avLst/>
          </a:prstGeom>
          <a:solidFill>
            <a:srgbClr val="9AC8E9"/>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r>
              <a:rPr lang="en-CA" sz="1600" b="1" dirty="0" smtClean="0">
                <a:solidFill>
                  <a:srgbClr val="000000"/>
                </a:solidFill>
                <a:latin typeface="Calibri" panose="020F0502020204030204" pitchFamily="34" charset="0"/>
                <a:ea typeface="MS PGothic"/>
                <a:cs typeface="MS PGothic"/>
              </a:rPr>
              <a:t>Canadian </a:t>
            </a:r>
            <a:r>
              <a:rPr lang="en-CA" sz="1600" b="1" dirty="0">
                <a:solidFill>
                  <a:srgbClr val="000000"/>
                </a:solidFill>
                <a:latin typeface="Calibri" panose="020F0502020204030204" pitchFamily="34" charset="0"/>
                <a:ea typeface="MS PGothic"/>
                <a:cs typeface="MS PGothic"/>
              </a:rPr>
              <a:t>Cardiovascular Society </a:t>
            </a:r>
            <a:r>
              <a:rPr lang="en-CA" sz="1600" b="1" dirty="0" smtClean="0">
                <a:solidFill>
                  <a:srgbClr val="000000"/>
                </a:solidFill>
                <a:latin typeface="Calibri" panose="020F0502020204030204" pitchFamily="34" charset="0"/>
                <a:ea typeface="MS PGothic"/>
                <a:cs typeface="MS PGothic"/>
              </a:rPr>
              <a:t>Guidelines</a:t>
            </a:r>
            <a:r>
              <a:rPr lang="en-CA" sz="1600" b="1" dirty="0">
                <a:solidFill>
                  <a:srgbClr val="000000"/>
                </a:solidFill>
                <a:latin typeface="Calibri" panose="020F0502020204030204" pitchFamily="34" charset="0"/>
                <a:ea typeface="MS PGothic"/>
                <a:cs typeface="MS PGothic"/>
              </a:rPr>
              <a:t/>
            </a:r>
            <a:br>
              <a:rPr lang="en-CA" sz="1600" b="1" dirty="0">
                <a:solidFill>
                  <a:srgbClr val="000000"/>
                </a:solidFill>
                <a:latin typeface="Calibri" panose="020F0502020204030204" pitchFamily="34" charset="0"/>
                <a:ea typeface="MS PGothic"/>
                <a:cs typeface="MS PGothic"/>
              </a:rPr>
            </a:br>
            <a:r>
              <a:rPr lang="en-CA" sz="1600" b="1" dirty="0">
                <a:solidFill>
                  <a:srgbClr val="000000"/>
                </a:solidFill>
                <a:latin typeface="Calibri" panose="020F0502020204030204" pitchFamily="34" charset="0"/>
                <a:ea typeface="MS PGothic"/>
                <a:cs typeface="MS PGothic"/>
              </a:rPr>
              <a:t> </a:t>
            </a:r>
            <a:r>
              <a:rPr lang="en-CA" sz="1600" b="1" dirty="0" smtClean="0">
                <a:solidFill>
                  <a:srgbClr val="000000"/>
                </a:solidFill>
                <a:latin typeface="Calibri" panose="020F0502020204030204" pitchFamily="34" charset="0"/>
                <a:ea typeface="MS PGothic"/>
                <a:cs typeface="MS PGothic"/>
              </a:rPr>
              <a:t>2014 Diagnosis and Management of </a:t>
            </a:r>
            <a:r>
              <a:rPr lang="en-CA" sz="1600" b="1" dirty="0" smtClean="0">
                <a:solidFill>
                  <a:srgbClr val="000000"/>
                </a:solidFill>
                <a:latin typeface="Calibri" panose="020F0502020204030204" pitchFamily="34" charset="0"/>
                <a:ea typeface="MS PGothic"/>
              </a:rPr>
              <a:t>Stable Ischemic Heart Disease</a:t>
            </a:r>
          </a:p>
          <a:p>
            <a:pPr algn="ctr">
              <a:spcBef>
                <a:spcPts val="0"/>
              </a:spcBef>
              <a:spcAft>
                <a:spcPts val="0"/>
              </a:spcAft>
            </a:pPr>
            <a:endParaRPr lang="en-CA" sz="1600" b="1" dirty="0">
              <a:solidFill>
                <a:srgbClr val="000000"/>
              </a:solidFill>
              <a:latin typeface="Calibri" panose="020F0502020204030204" pitchFamily="34" charset="0"/>
              <a:ea typeface="MS PGothic"/>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r>
              <a:rPr lang="en-US" sz="2800" b="1" dirty="0" smtClean="0">
                <a:solidFill>
                  <a:prstClr val="black"/>
                </a:solidFill>
                <a:latin typeface="Calibri" panose="020F0502020204030204" pitchFamily="34" charset="0"/>
                <a:ea typeface="Times New Roman"/>
              </a:rPr>
              <a:t>Provision of Appropriate Clinical Follow-up</a:t>
            </a:r>
          </a:p>
        </p:txBody>
      </p:sp>
    </p:spTree>
    <p:extLst>
      <p:ext uri="{BB962C8B-B14F-4D97-AF65-F5344CB8AC3E}">
        <p14:creationId xmlns:p14="http://schemas.microsoft.com/office/powerpoint/2010/main" val="3803828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75492"/>
            <a:ext cx="4261230" cy="369332"/>
          </a:xfrm>
          <a:prstGeom prst="rect">
            <a:avLst/>
          </a:prstGeom>
        </p:spPr>
        <p:txBody>
          <a:bodyPr wrap="none">
            <a:spAutoFit/>
          </a:bodyPr>
          <a:lstStyle/>
          <a:p>
            <a:pPr algn="ctr"/>
            <a:r>
              <a:rPr lang="en-US" b="1" dirty="0" smtClean="0">
                <a:solidFill>
                  <a:prstClr val="black"/>
                </a:solidFill>
                <a:latin typeface="Calibri" panose="020F0502020204030204" pitchFamily="34" charset="0"/>
                <a:ea typeface="Times New Roman"/>
              </a:rPr>
              <a:t>Provision of Appropriate Clinical Follow-up</a:t>
            </a:r>
            <a:endParaRPr lang="en-US" b="1" dirty="0">
              <a:solidFill>
                <a:prstClr val="black"/>
              </a:solidFill>
              <a:latin typeface="Calibri" panose="020F0502020204030204" pitchFamily="34" charset="0"/>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226546073"/>
              </p:ext>
            </p:extLst>
          </p:nvPr>
        </p:nvGraphicFramePr>
        <p:xfrm>
          <a:off x="533400" y="650658"/>
          <a:ext cx="8382000" cy="5425440"/>
        </p:xfrm>
        <a:graphic>
          <a:graphicData uri="http://schemas.openxmlformats.org/drawingml/2006/table">
            <a:tbl>
              <a:tblPr firstRow="1" bandRow="1">
                <a:tableStyleId>{5C22544A-7EE6-4342-B048-85BDC9FD1C3A}</a:tableStyleId>
              </a:tblPr>
              <a:tblGrid>
                <a:gridCol w="5638800"/>
                <a:gridCol w="1676400"/>
                <a:gridCol w="1066800"/>
              </a:tblGrid>
              <a:tr h="528320">
                <a:tc>
                  <a:txBody>
                    <a:bodyPr/>
                    <a:lstStyle/>
                    <a:p>
                      <a:r>
                        <a:rPr lang="en-US" sz="1600" dirty="0" smtClean="0"/>
                        <a:t>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Strength</a:t>
                      </a:r>
                      <a:r>
                        <a:rPr lang="en-US" sz="1600" baseline="0" dirty="0" smtClean="0"/>
                        <a:t> of 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Level</a:t>
                      </a:r>
                      <a:r>
                        <a:rPr lang="en-US" sz="1600" baseline="0" dirty="0" smtClean="0"/>
                        <a:t> of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effectLst/>
                        </a:rPr>
                        <a:t>We suggest that a resting ECG be acquired with a change in symptom status or in the setting of annual routine clinical follow-up.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US" sz="1600" dirty="0" smtClean="0">
                          <a:effectLst/>
                        </a:rPr>
                        <a:t>We suggest that patients with SIHD who have not previously participated be referred to a comprehensive cardiac rehabilitation program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err="1" smtClean="0"/>
                        <a:t>Moderatequality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effectLst/>
                        </a:rPr>
                        <a:t>We suggest that asymptomatic patients with SIHD, with the approval of their physician, should accumulate 150 minutes of moderate to vigorous physical activity per week, preferably in bouts of 10 minutes or more, with additional exercise providing additional benefits.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effectLst/>
                        </a:rPr>
                        <a:t>We suggest that patients whose symptoms are not controlled on optimal medical therapy should be re-evaluated as per the sections on diagnosis and revascularization above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US" sz="1600" kern="1200" dirty="0" smtClean="0">
                          <a:solidFill>
                            <a:schemeClr val="dk1"/>
                          </a:solidFill>
                          <a:effectLst/>
                          <a:latin typeface="+mn-lt"/>
                          <a:ea typeface="+mn-ea"/>
                          <a:cs typeface="+mn-cs"/>
                        </a:rPr>
                        <a:t>We suggest that routine use of exercise stress testing (excluding formal cardiac rehabilitation programs) or exercise/pharmacological stress cardiac imaging in asymptomatic patients with SIHD should be avoided.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653041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1143000"/>
          </a:xfrm>
        </p:spPr>
        <p:txBody>
          <a:bodyPr>
            <a:normAutofit fontScale="90000"/>
          </a:bodyPr>
          <a:lstStyle/>
          <a:p>
            <a:r>
              <a:rPr lang="en-CA" sz="2800" dirty="0" smtClean="0">
                <a:solidFill>
                  <a:srgbClr val="67A0C8"/>
                </a:solidFill>
              </a:rPr>
              <a:t>Provision of Appropriate Clinical Follow-Up</a:t>
            </a:r>
            <a:r>
              <a:rPr lang="en-CA" sz="2800" dirty="0" smtClean="0"/>
              <a:t/>
            </a:r>
            <a:br>
              <a:rPr lang="en-CA" sz="2800" dirty="0" smtClean="0"/>
            </a:br>
            <a:r>
              <a:rPr lang="en-US" altLang="en-US" dirty="0" smtClean="0">
                <a:solidFill>
                  <a:srgbClr val="67A0C8"/>
                </a:solidFill>
                <a:latin typeface="Arial Black" panose="020B0A04020102020204" pitchFamily="34" charset="0"/>
              </a:rPr>
              <a:t>Overview</a:t>
            </a:r>
          </a:p>
        </p:txBody>
      </p:sp>
      <p:sp>
        <p:nvSpPr>
          <p:cNvPr id="7171" name="Content Placeholder 2"/>
          <p:cNvSpPr>
            <a:spLocks noGrp="1"/>
          </p:cNvSpPr>
          <p:nvPr>
            <p:ph idx="1"/>
          </p:nvPr>
        </p:nvSpPr>
        <p:spPr>
          <a:xfrm>
            <a:off x="457200" y="1905000"/>
            <a:ext cx="8229600" cy="3505200"/>
          </a:xfrm>
        </p:spPr>
        <p:txBody>
          <a:bodyPr>
            <a:normAutofit fontScale="85000" lnSpcReduction="20000"/>
          </a:bodyPr>
          <a:lstStyle/>
          <a:p>
            <a:r>
              <a:rPr lang="en-US" altLang="en-US" sz="3200" b="1" dirty="0" smtClean="0"/>
              <a:t>Most Appropriate Clinical Follow-up:</a:t>
            </a:r>
          </a:p>
          <a:p>
            <a:pPr lvl="1"/>
            <a:endParaRPr lang="en-US" altLang="en-US" sz="2800" b="1" dirty="0" smtClean="0"/>
          </a:p>
          <a:p>
            <a:pPr lvl="1"/>
            <a:r>
              <a:rPr lang="en-US" altLang="en-US" sz="2800" b="1" dirty="0" smtClean="0"/>
              <a:t>Difficult to Define</a:t>
            </a:r>
          </a:p>
          <a:p>
            <a:pPr lvl="1"/>
            <a:endParaRPr lang="en-US" altLang="en-US" sz="2800" b="1" dirty="0" smtClean="0"/>
          </a:p>
          <a:p>
            <a:pPr lvl="1"/>
            <a:r>
              <a:rPr lang="en-US" altLang="en-US" sz="2800" b="1" dirty="0" smtClean="0"/>
              <a:t>Need for Regular Communication</a:t>
            </a:r>
          </a:p>
          <a:p>
            <a:pPr lvl="1"/>
            <a:endParaRPr lang="en-US" altLang="en-US" sz="2800" b="1" dirty="0" smtClean="0"/>
          </a:p>
          <a:p>
            <a:pPr lvl="1"/>
            <a:r>
              <a:rPr lang="en-US" altLang="en-US" sz="2800" b="1" dirty="0" smtClean="0"/>
              <a:t>Focused History and Physical</a:t>
            </a:r>
          </a:p>
          <a:p>
            <a:pPr lvl="1"/>
            <a:endParaRPr lang="en-US" altLang="en-US" sz="2800" b="1" dirty="0" smtClean="0"/>
          </a:p>
          <a:p>
            <a:pPr lvl="1"/>
            <a:r>
              <a:rPr lang="en-US" altLang="en-US" sz="2800" b="1" dirty="0" err="1" smtClean="0"/>
              <a:t>Cardiometabolic</a:t>
            </a:r>
            <a:r>
              <a:rPr lang="en-US" altLang="en-US" sz="2800" b="1" dirty="0" smtClean="0"/>
              <a:t> Fitness</a:t>
            </a:r>
          </a:p>
          <a:p>
            <a:pPr lvl="1"/>
            <a:endParaRPr lang="en-US" altLang="en-US" sz="2800" b="1" dirty="0" smtClean="0"/>
          </a:p>
          <a:p>
            <a:pPr lvl="1"/>
            <a:endParaRPr lang="en-US" altLang="en-US" sz="2800" b="1" dirty="0" smtClean="0"/>
          </a:p>
          <a:p>
            <a:pPr lvl="1"/>
            <a:endParaRPr lang="en-US" altLang="en-US" sz="2800" b="1" dirty="0" smtClean="0"/>
          </a:p>
          <a:p>
            <a:pPr lvl="1"/>
            <a:endParaRPr lang="en-US" altLang="en-US" sz="2800" b="1" dirty="0" smtClean="0"/>
          </a:p>
          <a:p>
            <a:pPr lvl="1"/>
            <a:endParaRPr lang="en-US" altLang="en-US" b="1" dirty="0" smtClean="0"/>
          </a:p>
          <a:p>
            <a:endParaRPr lang="en-US" alt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229600" cy="1143000"/>
          </a:xfrm>
        </p:spPr>
        <p:txBody>
          <a:bodyPr>
            <a:normAutofit/>
          </a:bodyPr>
          <a:lstStyle/>
          <a:p>
            <a:r>
              <a:rPr lang="en-CA" sz="2000" dirty="0" smtClean="0">
                <a:solidFill>
                  <a:srgbClr val="67A0C8"/>
                </a:solidFill>
              </a:rPr>
              <a:t>Provision of Appropriate Clinical Follow-Up </a:t>
            </a:r>
            <a:r>
              <a:rPr lang="en-CA" sz="3200" dirty="0" smtClean="0">
                <a:solidFill>
                  <a:srgbClr val="67A0C8"/>
                </a:solidFill>
                <a:latin typeface="Arial Black" panose="020B0A04020102020204" pitchFamily="34" charset="0"/>
              </a:rPr>
              <a:t>Recommendation 1</a:t>
            </a:r>
          </a:p>
        </p:txBody>
      </p:sp>
      <p:sp>
        <p:nvSpPr>
          <p:cNvPr id="8195" name="Content Placeholder 2"/>
          <p:cNvSpPr>
            <a:spLocks noGrp="1"/>
          </p:cNvSpPr>
          <p:nvPr>
            <p:ph idx="1"/>
          </p:nvPr>
        </p:nvSpPr>
        <p:spPr>
          <a:xfrm>
            <a:off x="457200" y="1981201"/>
            <a:ext cx="8229600" cy="2514599"/>
          </a:xfrm>
        </p:spPr>
        <p:txBody>
          <a:bodyPr>
            <a:normAutofit/>
          </a:bodyPr>
          <a:lstStyle/>
          <a:p>
            <a:pPr marL="342900" lvl="1" indent="-342900">
              <a:buFont typeface="Arial" panose="020B0604020202020204" pitchFamily="34" charset="0"/>
              <a:buChar char="•"/>
            </a:pPr>
            <a:r>
              <a:rPr lang="en-CA" sz="2400" dirty="0" smtClean="0"/>
              <a:t>Resting EKG be acquired with:</a:t>
            </a:r>
            <a:endParaRPr lang="en-CA" dirty="0" smtClean="0"/>
          </a:p>
          <a:p>
            <a:pPr lvl="1"/>
            <a:endParaRPr lang="en-CA" sz="2000" dirty="0" smtClean="0"/>
          </a:p>
          <a:p>
            <a:pPr lvl="1"/>
            <a:r>
              <a:rPr lang="en-CA" sz="2000" dirty="0" smtClean="0"/>
              <a:t>Change in Symptom Status</a:t>
            </a:r>
          </a:p>
          <a:p>
            <a:pPr lvl="1"/>
            <a:endParaRPr lang="en-CA" sz="2000" dirty="0" smtClean="0"/>
          </a:p>
          <a:p>
            <a:pPr lvl="1"/>
            <a:r>
              <a:rPr lang="en-CA" sz="2000" dirty="0" smtClean="0"/>
              <a:t>Routine Clinical Follow-Up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457200"/>
            <a:ext cx="8229600" cy="1143000"/>
          </a:xfrm>
        </p:spPr>
        <p:txBody>
          <a:bodyPr>
            <a:normAutofit/>
          </a:bodyPr>
          <a:lstStyle/>
          <a:p>
            <a:r>
              <a:rPr lang="en-CA" sz="2000" dirty="0" smtClean="0">
                <a:solidFill>
                  <a:srgbClr val="67A0C8"/>
                </a:solidFill>
              </a:rPr>
              <a:t>Provision of Appropriate Clinical Follow-Up </a:t>
            </a:r>
            <a:r>
              <a:rPr lang="en-CA" sz="3200" dirty="0" smtClean="0">
                <a:solidFill>
                  <a:srgbClr val="67A0C8"/>
                </a:solidFill>
                <a:latin typeface="Arial Black" panose="020B0A04020102020204" pitchFamily="34" charset="0"/>
              </a:rPr>
              <a:t>Recommendation 2</a:t>
            </a:r>
          </a:p>
        </p:txBody>
      </p:sp>
      <p:sp>
        <p:nvSpPr>
          <p:cNvPr id="9218" name="Content Placeholder 2"/>
          <p:cNvSpPr>
            <a:spLocks noGrp="1"/>
          </p:cNvSpPr>
          <p:nvPr>
            <p:ph idx="1"/>
          </p:nvPr>
        </p:nvSpPr>
        <p:spPr/>
        <p:txBody>
          <a:bodyPr>
            <a:normAutofit/>
          </a:bodyPr>
          <a:lstStyle/>
          <a:p>
            <a:r>
              <a:rPr lang="en-CA" sz="2000" dirty="0" smtClean="0"/>
              <a:t>Patients with Stable Ischemic Heart Disease</a:t>
            </a:r>
          </a:p>
          <a:p>
            <a:pPr lvl="1"/>
            <a:r>
              <a:rPr lang="en-CA" sz="1800" dirty="0" smtClean="0"/>
              <a:t>Cardiac Rehabilitation Referral</a:t>
            </a:r>
          </a:p>
        </p:txBody>
      </p:sp>
      <p:pic>
        <p:nvPicPr>
          <p:cNvPr id="9220" name="Picture 2"/>
          <p:cNvPicPr>
            <a:picLocks noChangeAspect="1" noChangeArrowheads="1"/>
          </p:cNvPicPr>
          <p:nvPr/>
        </p:nvPicPr>
        <p:blipFill>
          <a:blip r:embed="rId2" cstate="print"/>
          <a:srcRect/>
          <a:stretch>
            <a:fillRect/>
          </a:stretch>
        </p:blipFill>
        <p:spPr bwMode="auto">
          <a:xfrm>
            <a:off x="533400" y="2362200"/>
            <a:ext cx="3429000" cy="335280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838200" y="5791200"/>
            <a:ext cx="3028950" cy="13335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5638800" y="5778500"/>
            <a:ext cx="2190750" cy="138113"/>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4800600" y="2362200"/>
            <a:ext cx="3424238"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381000"/>
            <a:ext cx="8229600" cy="1143000"/>
          </a:xfrm>
        </p:spPr>
        <p:txBody>
          <a:bodyPr>
            <a:normAutofit/>
          </a:bodyPr>
          <a:lstStyle/>
          <a:p>
            <a:r>
              <a:rPr lang="en-CA" sz="2000" dirty="0" smtClean="0">
                <a:solidFill>
                  <a:srgbClr val="67A0C8"/>
                </a:solidFill>
              </a:rPr>
              <a:t>Provision of Appropriate Clinical Follow-Up </a:t>
            </a:r>
            <a:r>
              <a:rPr lang="en-CA" sz="3200" dirty="0" smtClean="0">
                <a:solidFill>
                  <a:srgbClr val="67A0C8"/>
                </a:solidFill>
                <a:latin typeface="Arial Black" panose="020B0A04020102020204" pitchFamily="34" charset="0"/>
              </a:rPr>
              <a:t>Recommendation 3</a:t>
            </a:r>
          </a:p>
        </p:txBody>
      </p:sp>
      <p:sp>
        <p:nvSpPr>
          <p:cNvPr id="10242" name="Content Placeholder 2"/>
          <p:cNvSpPr>
            <a:spLocks noGrp="1"/>
          </p:cNvSpPr>
          <p:nvPr>
            <p:ph idx="1"/>
          </p:nvPr>
        </p:nvSpPr>
        <p:spPr>
          <a:xfrm>
            <a:off x="457200" y="1447800"/>
            <a:ext cx="8229600" cy="4525963"/>
          </a:xfrm>
        </p:spPr>
        <p:txBody>
          <a:bodyPr>
            <a:normAutofit/>
          </a:bodyPr>
          <a:lstStyle/>
          <a:p>
            <a:r>
              <a:rPr lang="en-CA" sz="2400" dirty="0" smtClean="0"/>
              <a:t>Patients with Stable Ischemic Heart Disease</a:t>
            </a:r>
          </a:p>
          <a:p>
            <a:pPr lvl="1"/>
            <a:r>
              <a:rPr lang="en-CA" sz="2000" dirty="0" smtClean="0"/>
              <a:t>Moderate-Vigorous Physical Activity</a:t>
            </a:r>
          </a:p>
        </p:txBody>
      </p:sp>
      <p:pic>
        <p:nvPicPr>
          <p:cNvPr id="10244" name="Picture 2"/>
          <p:cNvPicPr>
            <a:picLocks noChangeAspect="1" noChangeArrowheads="1"/>
          </p:cNvPicPr>
          <p:nvPr/>
        </p:nvPicPr>
        <p:blipFill>
          <a:blip r:embed="rId2" cstate="print"/>
          <a:srcRect/>
          <a:stretch>
            <a:fillRect/>
          </a:stretch>
        </p:blipFill>
        <p:spPr bwMode="auto">
          <a:xfrm>
            <a:off x="1404938" y="2362200"/>
            <a:ext cx="6334125" cy="3502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a:bodyPr>
          <a:lstStyle/>
          <a:p>
            <a:r>
              <a:rPr lang="en-CA" sz="2000" dirty="0" smtClean="0">
                <a:solidFill>
                  <a:srgbClr val="67A0C8"/>
                </a:solidFill>
              </a:rPr>
              <a:t>Provision of Appropriate Clinical Follow-Up </a:t>
            </a:r>
            <a:r>
              <a:rPr lang="en-CA" sz="3200" dirty="0" smtClean="0">
                <a:solidFill>
                  <a:srgbClr val="67A0C8"/>
                </a:solidFill>
                <a:latin typeface="Arial Black" panose="020B0A04020102020204" pitchFamily="34" charset="0"/>
              </a:rPr>
              <a:t>Recommendation 4</a:t>
            </a:r>
          </a:p>
        </p:txBody>
      </p:sp>
      <p:sp>
        <p:nvSpPr>
          <p:cNvPr id="3" name="Content Placeholder 2"/>
          <p:cNvSpPr>
            <a:spLocks noGrp="1"/>
          </p:cNvSpPr>
          <p:nvPr>
            <p:ph idx="1"/>
          </p:nvPr>
        </p:nvSpPr>
        <p:spPr/>
        <p:txBody>
          <a:bodyPr>
            <a:normAutofit/>
          </a:bodyPr>
          <a:lstStyle/>
          <a:p>
            <a:r>
              <a:rPr lang="en-CA" sz="2800" dirty="0" smtClean="0"/>
              <a:t>Refractory Angina</a:t>
            </a:r>
          </a:p>
          <a:p>
            <a:pPr lvl="1"/>
            <a:r>
              <a:rPr lang="en-CA" sz="2000" dirty="0" smtClean="0"/>
              <a:t>CCS Refractory Angina CPGs</a:t>
            </a:r>
          </a:p>
          <a:p>
            <a:pPr lvl="2"/>
            <a:r>
              <a:rPr lang="en-CA" sz="1800" dirty="0" smtClean="0"/>
              <a:t>Despite Optimal Medical Therapy</a:t>
            </a:r>
          </a:p>
          <a:p>
            <a:pPr lvl="3"/>
            <a:r>
              <a:rPr lang="en-CA" sz="1600" dirty="0" smtClean="0"/>
              <a:t>Revascularization Re-evaluation</a:t>
            </a:r>
          </a:p>
          <a:p>
            <a:pPr lvl="3"/>
            <a:r>
              <a:rPr lang="en-CA" sz="1600" dirty="0" smtClean="0"/>
              <a:t>Spinal Cord Stimulator</a:t>
            </a:r>
          </a:p>
        </p:txBody>
      </p:sp>
      <p:pic>
        <p:nvPicPr>
          <p:cNvPr id="11268" name="Picture 2"/>
          <p:cNvPicPr>
            <a:picLocks noChangeAspect="1" noChangeArrowheads="1"/>
          </p:cNvPicPr>
          <p:nvPr/>
        </p:nvPicPr>
        <p:blipFill>
          <a:blip r:embed="rId3" cstate="print"/>
          <a:srcRect/>
          <a:stretch>
            <a:fillRect/>
          </a:stretch>
        </p:blipFill>
        <p:spPr bwMode="auto">
          <a:xfrm>
            <a:off x="2747962" y="3657600"/>
            <a:ext cx="3729038"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457200" y="381000"/>
            <a:ext cx="8229600" cy="1143000"/>
          </a:xfrm>
        </p:spPr>
        <p:txBody>
          <a:bodyPr>
            <a:normAutofit/>
          </a:bodyPr>
          <a:lstStyle/>
          <a:p>
            <a:r>
              <a:rPr lang="en-CA" sz="2000" dirty="0" smtClean="0">
                <a:solidFill>
                  <a:srgbClr val="67A0C8"/>
                </a:solidFill>
              </a:rPr>
              <a:t>Provision of Appropriate Clinical Follow-Up </a:t>
            </a:r>
            <a:r>
              <a:rPr lang="en-CA" sz="3200" dirty="0" smtClean="0">
                <a:solidFill>
                  <a:srgbClr val="67A0C8"/>
                </a:solidFill>
                <a:latin typeface="Arial Black" panose="020B0A04020102020204" pitchFamily="34" charset="0"/>
              </a:rPr>
              <a:t>Recommendation 5</a:t>
            </a:r>
          </a:p>
        </p:txBody>
      </p:sp>
      <p:sp>
        <p:nvSpPr>
          <p:cNvPr id="12290" name="Content Placeholder 2"/>
          <p:cNvSpPr>
            <a:spLocks noGrp="1"/>
          </p:cNvSpPr>
          <p:nvPr>
            <p:ph idx="1"/>
          </p:nvPr>
        </p:nvSpPr>
        <p:spPr/>
        <p:txBody>
          <a:bodyPr>
            <a:normAutofit/>
          </a:bodyPr>
          <a:lstStyle/>
          <a:p>
            <a:r>
              <a:rPr lang="en-CA" sz="2800" dirty="0" smtClean="0"/>
              <a:t>In Asymptomatic SIHD Patients:</a:t>
            </a:r>
          </a:p>
          <a:p>
            <a:pPr lvl="1"/>
            <a:r>
              <a:rPr lang="en-CA" sz="2400" dirty="0" smtClean="0"/>
              <a:t>Choose Wisely and Avoid Routine:</a:t>
            </a:r>
          </a:p>
          <a:p>
            <a:pPr lvl="2"/>
            <a:r>
              <a:rPr lang="en-CA" sz="2000" dirty="0" smtClean="0"/>
              <a:t>Exercise Stress Testing</a:t>
            </a:r>
          </a:p>
          <a:p>
            <a:pPr lvl="2"/>
            <a:r>
              <a:rPr lang="en-CA" sz="2000" dirty="0" smtClean="0"/>
              <a:t>Exercise Stress Cardiac Imaging</a:t>
            </a:r>
          </a:p>
          <a:p>
            <a:pPr lvl="2"/>
            <a:r>
              <a:rPr lang="en-CA" sz="2000" dirty="0" smtClean="0"/>
              <a:t>Pharmacological Stress Cardiac Imaging</a:t>
            </a:r>
          </a:p>
          <a:p>
            <a:pPr lvl="2"/>
            <a:r>
              <a:rPr lang="en-CA" sz="2000" dirty="0" smtClean="0"/>
              <a:t>Invasive Assessment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504190" y="1733550"/>
            <a:ext cx="8135620" cy="3600450"/>
          </a:xfrm>
          <a:prstGeom prst="rect">
            <a:avLst/>
          </a:prstGeom>
          <a:solidFill>
            <a:srgbClr val="9AC8E9"/>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r>
              <a:rPr lang="en-CA" sz="1600" b="1" dirty="0" smtClean="0">
                <a:solidFill>
                  <a:srgbClr val="000000"/>
                </a:solidFill>
                <a:latin typeface="Calibri" panose="020F0502020204030204" pitchFamily="34" charset="0"/>
                <a:ea typeface="MS PGothic"/>
                <a:cs typeface="MS PGothic"/>
              </a:rPr>
              <a:t>Canadian </a:t>
            </a:r>
            <a:r>
              <a:rPr lang="en-CA" sz="1600" b="1" dirty="0">
                <a:solidFill>
                  <a:srgbClr val="000000"/>
                </a:solidFill>
                <a:latin typeface="Calibri" panose="020F0502020204030204" pitchFamily="34" charset="0"/>
                <a:ea typeface="MS PGothic"/>
                <a:cs typeface="MS PGothic"/>
              </a:rPr>
              <a:t>Cardiovascular Society </a:t>
            </a:r>
            <a:r>
              <a:rPr lang="en-CA" sz="1600" b="1" dirty="0" smtClean="0">
                <a:solidFill>
                  <a:srgbClr val="000000"/>
                </a:solidFill>
                <a:latin typeface="Calibri" panose="020F0502020204030204" pitchFamily="34" charset="0"/>
                <a:ea typeface="MS PGothic"/>
                <a:cs typeface="MS PGothic"/>
              </a:rPr>
              <a:t>Guidelines</a:t>
            </a:r>
            <a:r>
              <a:rPr lang="en-CA" sz="1600" b="1" dirty="0">
                <a:solidFill>
                  <a:srgbClr val="000000"/>
                </a:solidFill>
                <a:latin typeface="Calibri" panose="020F0502020204030204" pitchFamily="34" charset="0"/>
                <a:ea typeface="MS PGothic"/>
                <a:cs typeface="MS PGothic"/>
              </a:rPr>
              <a:t/>
            </a:r>
            <a:br>
              <a:rPr lang="en-CA" sz="1600" b="1" dirty="0">
                <a:solidFill>
                  <a:srgbClr val="000000"/>
                </a:solidFill>
                <a:latin typeface="Calibri" panose="020F0502020204030204" pitchFamily="34" charset="0"/>
                <a:ea typeface="MS PGothic"/>
                <a:cs typeface="MS PGothic"/>
              </a:rPr>
            </a:br>
            <a:r>
              <a:rPr lang="en-CA" sz="1600" b="1" dirty="0">
                <a:solidFill>
                  <a:srgbClr val="000000"/>
                </a:solidFill>
                <a:latin typeface="Calibri" panose="020F0502020204030204" pitchFamily="34" charset="0"/>
                <a:ea typeface="MS PGothic"/>
                <a:cs typeface="MS PGothic"/>
              </a:rPr>
              <a:t> </a:t>
            </a:r>
            <a:r>
              <a:rPr lang="en-CA" sz="1600" b="1" dirty="0" smtClean="0">
                <a:solidFill>
                  <a:srgbClr val="000000"/>
                </a:solidFill>
                <a:latin typeface="Calibri" panose="020F0502020204030204" pitchFamily="34" charset="0"/>
                <a:ea typeface="MS PGothic"/>
                <a:cs typeface="MS PGothic"/>
              </a:rPr>
              <a:t>2014 Diagnosis and Management of </a:t>
            </a:r>
            <a:r>
              <a:rPr lang="en-CA" sz="1600" b="1" dirty="0" smtClean="0">
                <a:solidFill>
                  <a:srgbClr val="000000"/>
                </a:solidFill>
                <a:latin typeface="Calibri" panose="020F0502020204030204" pitchFamily="34" charset="0"/>
                <a:ea typeface="MS PGothic"/>
              </a:rPr>
              <a:t>Stable Ischemic Heart Disease</a:t>
            </a:r>
          </a:p>
          <a:p>
            <a:pPr algn="ctr">
              <a:spcBef>
                <a:spcPts val="0"/>
              </a:spcBef>
              <a:spcAft>
                <a:spcPts val="0"/>
              </a:spcAft>
            </a:pPr>
            <a:endParaRPr lang="en-CA" sz="1600" b="1" dirty="0">
              <a:solidFill>
                <a:srgbClr val="000000"/>
              </a:solidFill>
              <a:latin typeface="Calibri" panose="020F0502020204030204" pitchFamily="34" charset="0"/>
              <a:ea typeface="MS PGothic"/>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r>
              <a:rPr lang="en-US" sz="2800" b="1" dirty="0" smtClean="0">
                <a:solidFill>
                  <a:prstClr val="black"/>
                </a:solidFill>
                <a:latin typeface="Calibri" panose="020F0502020204030204" pitchFamily="34" charset="0"/>
                <a:ea typeface="Times New Roman"/>
              </a:rPr>
              <a:t>Applying the Guidelines Using</a:t>
            </a:r>
          </a:p>
          <a:p>
            <a:pPr algn="ctr">
              <a:spcBef>
                <a:spcPts val="0"/>
              </a:spcBef>
              <a:spcAft>
                <a:spcPts val="0"/>
              </a:spcAft>
            </a:pPr>
            <a:r>
              <a:rPr lang="en-US" sz="2800" b="1" dirty="0" smtClean="0">
                <a:solidFill>
                  <a:prstClr val="black"/>
                </a:solidFill>
                <a:latin typeface="Calibri" panose="020F0502020204030204" pitchFamily="34" charset="0"/>
                <a:ea typeface="Times New Roman"/>
              </a:rPr>
              <a:t>Sample Case Scenarios.</a:t>
            </a:r>
          </a:p>
          <a:p>
            <a:pPr algn="ctr">
              <a:spcBef>
                <a:spcPts val="0"/>
              </a:spcBef>
              <a:spcAft>
                <a:spcPts val="0"/>
              </a:spcAft>
            </a:pPr>
            <a:r>
              <a:rPr lang="en-US" sz="2800" b="1" dirty="0" smtClean="0">
                <a:solidFill>
                  <a:prstClr val="black"/>
                </a:solidFill>
                <a:latin typeface="Calibri" panose="020F0502020204030204" pitchFamily="34" charset="0"/>
                <a:ea typeface="Times New Roman"/>
              </a:rPr>
              <a:t>Victor </a:t>
            </a:r>
            <a:r>
              <a:rPr lang="en-US" sz="2800" b="1" dirty="0" err="1" smtClean="0">
                <a:solidFill>
                  <a:prstClr val="black"/>
                </a:solidFill>
                <a:latin typeface="Calibri" panose="020F0502020204030204" pitchFamily="34" charset="0"/>
                <a:ea typeface="Times New Roman"/>
              </a:rPr>
              <a:t>Huckell</a:t>
            </a:r>
            <a:endParaRPr lang="en-US" sz="2800" b="1" dirty="0">
              <a:solidFill>
                <a:prstClr val="black"/>
              </a:solidFill>
              <a:latin typeface="Calibri" panose="020F0502020204030204" pitchFamily="34" charset="0"/>
              <a:ea typeface="Times New Roman"/>
            </a:endParaRPr>
          </a:p>
          <a:p>
            <a:pPr algn="ctr">
              <a:spcBef>
                <a:spcPts val="0"/>
              </a:spcBef>
              <a:spcAft>
                <a:spcPts val="0"/>
              </a:spcAft>
            </a:pPr>
            <a:r>
              <a:rPr lang="en-US" sz="2800" b="1" dirty="0" smtClean="0">
                <a:solidFill>
                  <a:prstClr val="black"/>
                </a:solidFill>
                <a:latin typeface="Calibri" panose="020F0502020204030204" pitchFamily="34" charset="0"/>
                <a:ea typeface="Times New Roman"/>
              </a:rPr>
              <a:t>Supported by Beth Abramson and</a:t>
            </a:r>
          </a:p>
          <a:p>
            <a:pPr algn="ctr">
              <a:spcBef>
                <a:spcPts val="0"/>
              </a:spcBef>
              <a:spcAft>
                <a:spcPts val="0"/>
              </a:spcAft>
            </a:pPr>
            <a:r>
              <a:rPr lang="en-US" sz="2800" b="1" dirty="0" smtClean="0">
                <a:solidFill>
                  <a:prstClr val="black"/>
                </a:solidFill>
                <a:latin typeface="Calibri" panose="020F0502020204030204" pitchFamily="34" charset="0"/>
                <a:ea typeface="Times New Roman"/>
              </a:rPr>
              <a:t>Kenneth </a:t>
            </a:r>
            <a:r>
              <a:rPr lang="en-US" sz="2800" b="1" dirty="0" err="1" smtClean="0">
                <a:solidFill>
                  <a:prstClr val="black"/>
                </a:solidFill>
                <a:latin typeface="Calibri" panose="020F0502020204030204" pitchFamily="34" charset="0"/>
                <a:ea typeface="Times New Roman"/>
              </a:rPr>
              <a:t>Yvorchuk</a:t>
            </a:r>
            <a:endParaRPr lang="en-US" sz="2800" b="1" dirty="0">
              <a:solidFill>
                <a:prstClr val="black"/>
              </a:solidFill>
              <a:latin typeface="Calibri" panose="020F0502020204030204" pitchFamily="34" charset="0"/>
              <a:ea typeface="Times New Roman"/>
            </a:endParaRPr>
          </a:p>
        </p:txBody>
      </p:sp>
    </p:spTree>
    <p:extLst>
      <p:ext uri="{BB962C8B-B14F-4D97-AF65-F5344CB8AC3E}">
        <p14:creationId xmlns:p14="http://schemas.microsoft.com/office/powerpoint/2010/main" val="1402693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solidFill>
                  <a:srgbClr val="67A0C8"/>
                </a:solidFill>
                <a:latin typeface="Arial Black" panose="020B0A04020102020204" pitchFamily="34" charset="0"/>
              </a:rPr>
              <a:t>PATIENT 1</a:t>
            </a:r>
            <a:endParaRPr lang="en-US" sz="2400" dirty="0">
              <a:solidFill>
                <a:srgbClr val="67A0C8"/>
              </a:solidFill>
              <a:latin typeface="Arial Black" panose="020B0A04020102020204" pitchFamily="34" charset="0"/>
            </a:endParaRPr>
          </a:p>
        </p:txBody>
      </p:sp>
      <p:sp>
        <p:nvSpPr>
          <p:cNvPr id="7" name="Content Placeholder 6"/>
          <p:cNvSpPr>
            <a:spLocks noGrp="1"/>
          </p:cNvSpPr>
          <p:nvPr>
            <p:ph idx="1"/>
          </p:nvPr>
        </p:nvSpPr>
        <p:spPr/>
        <p:txBody>
          <a:bodyPr>
            <a:normAutofit fontScale="55000" lnSpcReduction="20000"/>
          </a:bodyPr>
          <a:lstStyle/>
          <a:p>
            <a:pPr>
              <a:buNone/>
            </a:pPr>
            <a:r>
              <a:rPr lang="en-CA" dirty="0" smtClean="0"/>
              <a:t>	52-year-old male patient with no previous cardiac history</a:t>
            </a:r>
            <a:br>
              <a:rPr lang="en-CA" dirty="0" smtClean="0"/>
            </a:br>
            <a:r>
              <a:rPr lang="en-CA" dirty="0" smtClean="0"/>
              <a:t/>
            </a:r>
            <a:br>
              <a:rPr lang="en-CA" dirty="0" smtClean="0"/>
            </a:br>
            <a:r>
              <a:rPr lang="en-CA" dirty="0" smtClean="0"/>
              <a:t>Mild hypertension, only on hydrochlorothiazide 25mg once daily – not sure of BP numbers</a:t>
            </a:r>
            <a:br>
              <a:rPr lang="en-CA" dirty="0" smtClean="0"/>
            </a:br>
            <a:r>
              <a:rPr lang="en-CA" dirty="0" smtClean="0"/>
              <a:t/>
            </a:r>
            <a:br>
              <a:rPr lang="en-CA" dirty="0" smtClean="0"/>
            </a:br>
            <a:r>
              <a:rPr lang="en-CA" dirty="0" smtClean="0"/>
              <a:t>Presents with 6 month history of vague right sided chest pain most commonly occurring while 10-pin bowling</a:t>
            </a:r>
            <a:br>
              <a:rPr lang="en-CA" dirty="0" smtClean="0"/>
            </a:br>
            <a:r>
              <a:rPr lang="en-CA" dirty="0" smtClean="0"/>
              <a:t/>
            </a:r>
            <a:br>
              <a:rPr lang="en-CA" dirty="0" smtClean="0"/>
            </a:br>
            <a:r>
              <a:rPr lang="en-CA" dirty="0" smtClean="0"/>
              <a:t>Can continue bowling but has to slow down</a:t>
            </a:r>
            <a:br>
              <a:rPr lang="en-CA" dirty="0" smtClean="0"/>
            </a:br>
            <a:r>
              <a:rPr lang="en-CA" dirty="0" smtClean="0"/>
              <a:t/>
            </a:r>
            <a:br>
              <a:rPr lang="en-CA" dirty="0" smtClean="0"/>
            </a:br>
            <a:r>
              <a:rPr lang="en-CA" dirty="0" smtClean="0"/>
              <a:t>Works as a truck driver</a:t>
            </a:r>
            <a:br>
              <a:rPr lang="en-CA" dirty="0" smtClean="0"/>
            </a:br>
            <a:r>
              <a:rPr lang="en-CA" dirty="0" smtClean="0"/>
              <a:t/>
            </a:r>
            <a:br>
              <a:rPr lang="en-CA" dirty="0" smtClean="0"/>
            </a:br>
            <a:r>
              <a:rPr lang="en-CA" dirty="0" smtClean="0"/>
              <a:t>Not certain of family history but believes that father had a stroke at age 88 and mother died of old age.  No siblings.</a:t>
            </a:r>
            <a:br>
              <a:rPr lang="en-CA" dirty="0" smtClean="0"/>
            </a:br>
            <a:r>
              <a:rPr lang="en-CA" dirty="0" smtClean="0"/>
              <a:t/>
            </a:r>
            <a:br>
              <a:rPr lang="en-CA" dirty="0" smtClean="0"/>
            </a:br>
            <a:r>
              <a:rPr lang="en-CA" dirty="0" smtClean="0"/>
              <a:t>Tends to avoid the medical profession</a:t>
            </a:r>
            <a:br>
              <a:rPr lang="en-CA" dirty="0" smtClean="0"/>
            </a:br>
            <a:r>
              <a:rPr lang="en-CA" dirty="0" smtClean="0"/>
              <a:t/>
            </a:r>
            <a:br>
              <a:rPr lang="en-CA" dirty="0" smtClean="0"/>
            </a:br>
            <a:r>
              <a:rPr lang="en-CA" dirty="0" smtClean="0"/>
              <a:t>No laboratory work available.</a:t>
            </a:r>
            <a:br>
              <a:rPr lang="en-CA"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2074985" y="1186962"/>
            <a:ext cx="4935415" cy="4528038"/>
            <a:chOff x="1846385" y="381000"/>
            <a:chExt cx="4935415" cy="4528038"/>
          </a:xfrm>
        </p:grpSpPr>
        <p:sp>
          <p:nvSpPr>
            <p:cNvPr id="6" name="Circular Arrow 5"/>
            <p:cNvSpPr/>
            <p:nvPr/>
          </p:nvSpPr>
          <p:spPr>
            <a:xfrm>
              <a:off x="2362200" y="381000"/>
              <a:ext cx="3810000" cy="2895600"/>
            </a:xfrm>
            <a:prstGeom prst="circularArrow">
              <a:avLst>
                <a:gd name="adj1" fmla="val 12500"/>
                <a:gd name="adj2" fmla="val 1031590"/>
                <a:gd name="adj3" fmla="val 20457681"/>
                <a:gd name="adj4" fmla="val 10935556"/>
                <a:gd name="adj5" fmla="val 12500"/>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7" name="TextBox 6"/>
            <p:cNvSpPr txBox="1"/>
            <p:nvPr/>
          </p:nvSpPr>
          <p:spPr>
            <a:xfrm>
              <a:off x="3238500" y="489438"/>
              <a:ext cx="2057400" cy="738664"/>
            </a:xfrm>
            <a:prstGeom prst="rect">
              <a:avLst/>
            </a:prstGeom>
            <a:solidFill>
              <a:srgbClr val="C00000"/>
            </a:solidFill>
            <a:ln>
              <a:solidFill>
                <a:schemeClr val="tx1"/>
              </a:solidFill>
            </a:ln>
          </p:spPr>
          <p:txBody>
            <a:bodyPr wrap="square" rtlCol="0">
              <a:spAutoFit/>
            </a:bodyPr>
            <a:lstStyle/>
            <a:p>
              <a:pPr algn="ctr"/>
              <a:r>
                <a:rPr lang="en-US" sz="1400" b="1" dirty="0" smtClean="0">
                  <a:solidFill>
                    <a:schemeClr val="bg1"/>
                  </a:solidFill>
                </a:rPr>
                <a:t>Make diagnosis and assess prognostic factors</a:t>
              </a:r>
              <a:endParaRPr lang="en-US" sz="1400" b="1" dirty="0">
                <a:solidFill>
                  <a:schemeClr val="bg1"/>
                </a:solidFill>
              </a:endParaRPr>
            </a:p>
          </p:txBody>
        </p:sp>
        <p:sp>
          <p:nvSpPr>
            <p:cNvPr id="8" name="Down Arrow 7"/>
            <p:cNvSpPr/>
            <p:nvPr/>
          </p:nvSpPr>
          <p:spPr>
            <a:xfrm>
              <a:off x="5410200" y="1828800"/>
              <a:ext cx="838200" cy="1600200"/>
            </a:xfrm>
            <a:prstGeom prst="downArrow">
              <a:avLst>
                <a:gd name="adj1" fmla="val 56294"/>
                <a:gd name="adj2" fmla="val 50000"/>
              </a:avLst>
            </a:prstGeom>
            <a:solidFill>
              <a:srgbClr val="00B050"/>
            </a:solidFill>
            <a:ln w="952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2362200"/>
              <a:ext cx="1676400" cy="523220"/>
            </a:xfrm>
            <a:prstGeom prst="rect">
              <a:avLst/>
            </a:prstGeom>
            <a:solidFill>
              <a:srgbClr val="00B050"/>
            </a:solidFill>
            <a:ln>
              <a:solidFill>
                <a:schemeClr val="tx1"/>
              </a:solidFill>
            </a:ln>
          </p:spPr>
          <p:txBody>
            <a:bodyPr wrap="square" rtlCol="0">
              <a:spAutoFit/>
            </a:bodyPr>
            <a:lstStyle/>
            <a:p>
              <a:pPr algn="ctr"/>
              <a:r>
                <a:rPr lang="en-US" sz="1400" b="1" dirty="0" smtClean="0">
                  <a:solidFill>
                    <a:schemeClr val="bg1"/>
                  </a:solidFill>
                </a:rPr>
                <a:t>Initiate medical treatment</a:t>
              </a:r>
              <a:endParaRPr lang="en-US" sz="1400" b="1" dirty="0">
                <a:solidFill>
                  <a:schemeClr val="bg1"/>
                </a:solidFill>
              </a:endParaRPr>
            </a:p>
          </p:txBody>
        </p:sp>
        <p:sp>
          <p:nvSpPr>
            <p:cNvPr id="10" name="Circular Arrow 9"/>
            <p:cNvSpPr/>
            <p:nvPr/>
          </p:nvSpPr>
          <p:spPr>
            <a:xfrm flipH="1" flipV="1">
              <a:off x="2362200" y="1981200"/>
              <a:ext cx="3810000" cy="2927838"/>
            </a:xfrm>
            <a:prstGeom prst="circularArrow">
              <a:avLst>
                <a:gd name="adj1" fmla="val 12500"/>
                <a:gd name="adj2" fmla="val 1031590"/>
                <a:gd name="adj3" fmla="val 20457681"/>
                <a:gd name="adj4" fmla="val 10935556"/>
                <a:gd name="adj5" fmla="val 12500"/>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 name="TextBox 10"/>
            <p:cNvSpPr txBox="1"/>
            <p:nvPr/>
          </p:nvSpPr>
          <p:spPr>
            <a:xfrm>
              <a:off x="3522785" y="4191000"/>
              <a:ext cx="1676400" cy="523220"/>
            </a:xfrm>
            <a:prstGeom prst="rect">
              <a:avLst/>
            </a:prstGeom>
            <a:solidFill>
              <a:schemeClr val="tx2">
                <a:lumMod val="60000"/>
                <a:lumOff val="40000"/>
              </a:schemeClr>
            </a:solidFill>
            <a:ln>
              <a:solidFill>
                <a:schemeClr val="tx1"/>
              </a:solidFill>
            </a:ln>
          </p:spPr>
          <p:txBody>
            <a:bodyPr wrap="square" rtlCol="0">
              <a:spAutoFit/>
            </a:bodyPr>
            <a:lstStyle/>
            <a:p>
              <a:pPr algn="ctr"/>
              <a:r>
                <a:rPr lang="en-US" sz="1400" b="1" dirty="0" smtClean="0">
                  <a:solidFill>
                    <a:schemeClr val="bg1"/>
                  </a:solidFill>
                </a:rPr>
                <a:t>Consider revascularization</a:t>
              </a:r>
              <a:endParaRPr lang="en-US" sz="1400" b="1" dirty="0">
                <a:solidFill>
                  <a:schemeClr val="bg1"/>
                </a:solidFill>
              </a:endParaRPr>
            </a:p>
          </p:txBody>
        </p:sp>
        <p:sp>
          <p:nvSpPr>
            <p:cNvPr id="12" name="Down Arrow 11"/>
            <p:cNvSpPr/>
            <p:nvPr/>
          </p:nvSpPr>
          <p:spPr>
            <a:xfrm flipV="1">
              <a:off x="2286000" y="1828800"/>
              <a:ext cx="838200" cy="1639765"/>
            </a:xfrm>
            <a:prstGeom prst="downArrow">
              <a:avLst>
                <a:gd name="adj1" fmla="val 56294"/>
                <a:gd name="adj2" fmla="val 50000"/>
              </a:avLst>
            </a:prstGeom>
            <a:solidFill>
              <a:schemeClr val="accent6">
                <a:lumMod val="75000"/>
              </a:schemeClr>
            </a:solidFill>
            <a:ln w="127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46385" y="2372380"/>
              <a:ext cx="1676400" cy="738664"/>
            </a:xfrm>
            <a:prstGeom prst="rect">
              <a:avLst/>
            </a:prstGeom>
            <a:solidFill>
              <a:schemeClr val="accent6">
                <a:lumMod val="75000"/>
              </a:schemeClr>
            </a:solidFill>
            <a:ln>
              <a:solidFill>
                <a:schemeClr val="tx1"/>
              </a:solidFill>
            </a:ln>
          </p:spPr>
          <p:txBody>
            <a:bodyPr wrap="square" rtlCol="0">
              <a:spAutoFit/>
            </a:bodyPr>
            <a:lstStyle/>
            <a:p>
              <a:pPr algn="ctr"/>
              <a:r>
                <a:rPr lang="en-US" sz="1400" b="1" dirty="0" smtClean="0">
                  <a:solidFill>
                    <a:schemeClr val="bg1"/>
                  </a:solidFill>
                </a:rPr>
                <a:t>Provide appropriate</a:t>
              </a:r>
            </a:p>
            <a:p>
              <a:pPr algn="ctr"/>
              <a:r>
                <a:rPr lang="en-US" sz="1400" b="1" dirty="0" smtClean="0">
                  <a:solidFill>
                    <a:schemeClr val="bg1"/>
                  </a:solidFill>
                </a:rPr>
                <a:t>follow-up care</a:t>
              </a:r>
              <a:endParaRPr lang="en-US" sz="1400" b="1" dirty="0">
                <a:solidFill>
                  <a:schemeClr val="bg1"/>
                </a:solidFill>
              </a:endParaRPr>
            </a:p>
          </p:txBody>
        </p:sp>
      </p:grpSp>
      <p:sp>
        <p:nvSpPr>
          <p:cNvPr id="2" name="Rectangle 1"/>
          <p:cNvSpPr/>
          <p:nvPr/>
        </p:nvSpPr>
        <p:spPr>
          <a:xfrm>
            <a:off x="0" y="697468"/>
            <a:ext cx="9144000" cy="369332"/>
          </a:xfrm>
          <a:prstGeom prst="rect">
            <a:avLst/>
          </a:prstGeom>
        </p:spPr>
        <p:txBody>
          <a:bodyPr wrap="square">
            <a:spAutoFit/>
          </a:bodyPr>
          <a:lstStyle/>
          <a:p>
            <a:pPr algn="ctr"/>
            <a:r>
              <a:rPr lang="da-DK" b="1" dirty="0"/>
              <a:t>Diagnosis and management of patients with stable ischemic heart disease</a:t>
            </a:r>
            <a:endParaRPr lang="en-US" b="1" dirty="0"/>
          </a:p>
        </p:txBody>
      </p:sp>
    </p:spTree>
    <p:extLst>
      <p:ext uri="{BB962C8B-B14F-4D97-AF65-F5344CB8AC3E}">
        <p14:creationId xmlns:p14="http://schemas.microsoft.com/office/powerpoint/2010/main" val="2124745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981200"/>
          </a:xfrm>
        </p:spPr>
        <p:txBody>
          <a:bodyPr>
            <a:noAutofit/>
          </a:bodyPr>
          <a:lstStyle/>
          <a:p>
            <a:r>
              <a:rPr lang="en-CA" sz="2400" dirty="0">
                <a:solidFill>
                  <a:srgbClr val="699AC1"/>
                </a:solidFill>
                <a:latin typeface="Arial Black" panose="020B0A04020102020204" pitchFamily="34" charset="0"/>
              </a:rPr>
              <a:t>Based only on symptoms what is this patient’s pre-test likelihood of coronary artery disease that’s </a:t>
            </a:r>
            <a:r>
              <a:rPr lang="en-CA" sz="2400" dirty="0" smtClean="0">
                <a:solidFill>
                  <a:srgbClr val="699AC1"/>
                </a:solidFill>
                <a:latin typeface="Arial Black" panose="020B0A04020102020204" pitchFamily="34" charset="0"/>
              </a:rPr>
              <a:t>detected </a:t>
            </a:r>
            <a:r>
              <a:rPr lang="en-CA" sz="2400" dirty="0">
                <a:solidFill>
                  <a:srgbClr val="699AC1"/>
                </a:solidFill>
                <a:latin typeface="Arial Black" panose="020B0A04020102020204" pitchFamily="34" charset="0"/>
              </a:rPr>
              <a:t>by invasive angiography</a:t>
            </a:r>
            <a:r>
              <a:rPr lang="en-CA" dirty="0" smtClean="0"/>
              <a:t/>
            </a:r>
            <a:br>
              <a:rPr lang="en-CA" dirty="0" smtClean="0"/>
            </a:br>
            <a:endParaRPr lang="en-US" dirty="0"/>
          </a:p>
        </p:txBody>
      </p:sp>
      <p:sp>
        <p:nvSpPr>
          <p:cNvPr id="3" name="Content Placeholder 2"/>
          <p:cNvSpPr>
            <a:spLocks noGrp="1"/>
          </p:cNvSpPr>
          <p:nvPr>
            <p:ph idx="1"/>
          </p:nvPr>
        </p:nvSpPr>
        <p:spPr>
          <a:xfrm>
            <a:off x="457200" y="2438400"/>
            <a:ext cx="8229600" cy="3429000"/>
          </a:xfrm>
        </p:spPr>
        <p:txBody>
          <a:bodyPr/>
          <a:lstStyle/>
          <a:p>
            <a:pPr marL="514350" indent="-514350">
              <a:buFont typeface="+mj-lt"/>
              <a:buAutoNum type="arabicPeriod"/>
            </a:pPr>
            <a:r>
              <a:rPr lang="en-CA" sz="2000" dirty="0" smtClean="0"/>
              <a:t>20% </a:t>
            </a:r>
          </a:p>
          <a:p>
            <a:pPr marL="514350" indent="-514350">
              <a:buFont typeface="+mj-lt"/>
              <a:buAutoNum type="arabicPeriod"/>
            </a:pPr>
            <a:r>
              <a:rPr lang="en-CA" sz="2000" dirty="0" smtClean="0"/>
              <a:t>65% </a:t>
            </a:r>
          </a:p>
          <a:p>
            <a:pPr marL="514350" indent="-514350">
              <a:buFont typeface="+mj-lt"/>
              <a:buAutoNum type="arabicPeriod"/>
            </a:pPr>
            <a:r>
              <a:rPr lang="en-CA" sz="2000" dirty="0" smtClean="0"/>
              <a:t>93%</a:t>
            </a:r>
            <a:r>
              <a:rPr lang="en-CA" dirty="0" smtClean="0"/>
              <a:t/>
            </a:r>
            <a:br>
              <a:rPr lang="en-CA" dirty="0" smtClean="0"/>
            </a:br>
            <a:r>
              <a:rPr lang="en-CA" dirty="0" smtClean="0"/>
              <a:t/>
            </a:r>
            <a:br>
              <a:rPr lang="en-CA" dirty="0" smtClean="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CA" sz="2400" dirty="0" smtClean="0">
                <a:solidFill>
                  <a:srgbClr val="67A0C8"/>
                </a:solidFill>
                <a:latin typeface="Arial Black" panose="020B0A04020102020204" pitchFamily="34" charset="0"/>
              </a:rPr>
              <a:t>Which would be an appropriate first non-invasive investigation? </a:t>
            </a:r>
            <a:endParaRPr lang="en-US" sz="2400" dirty="0">
              <a:solidFill>
                <a:srgbClr val="67A0C8"/>
              </a:solidFill>
              <a:latin typeface="Arial Black" panose="020B0A04020102020204" pitchFamily="34" charset="0"/>
            </a:endParaRPr>
          </a:p>
        </p:txBody>
      </p:sp>
      <p:sp>
        <p:nvSpPr>
          <p:cNvPr id="3" name="Content Placeholder 2"/>
          <p:cNvSpPr>
            <a:spLocks noGrp="1"/>
          </p:cNvSpPr>
          <p:nvPr>
            <p:ph idx="1"/>
          </p:nvPr>
        </p:nvSpPr>
        <p:spPr>
          <a:xfrm>
            <a:off x="533400" y="2057400"/>
            <a:ext cx="8229600" cy="3124200"/>
          </a:xfrm>
        </p:spPr>
        <p:txBody>
          <a:bodyPr>
            <a:normAutofit/>
          </a:bodyPr>
          <a:lstStyle/>
          <a:p>
            <a:pPr marL="514350" indent="-514350">
              <a:buFont typeface="+mj-lt"/>
              <a:buAutoNum type="arabicPeriod"/>
            </a:pPr>
            <a:r>
              <a:rPr lang="en-CA" sz="2000" dirty="0" smtClean="0"/>
              <a:t>Exercise testing</a:t>
            </a:r>
          </a:p>
          <a:p>
            <a:pPr marL="514350" indent="-514350">
              <a:buFont typeface="+mj-lt"/>
              <a:buAutoNum type="arabicPeriod"/>
            </a:pPr>
            <a:r>
              <a:rPr lang="en-CA" sz="2000" dirty="0" smtClean="0"/>
              <a:t>Exercise myocardial perfusion imaging</a:t>
            </a:r>
          </a:p>
          <a:p>
            <a:pPr marL="514350" indent="-514350">
              <a:buFont typeface="+mj-lt"/>
              <a:buAutoNum type="arabicPeriod"/>
            </a:pPr>
            <a:r>
              <a:rPr lang="en-CA" sz="2000" dirty="0" smtClean="0"/>
              <a:t>Exercise echocardiography</a:t>
            </a:r>
          </a:p>
          <a:p>
            <a:pPr marL="514350" indent="-514350">
              <a:buFont typeface="+mj-lt"/>
              <a:buAutoNum type="arabicPeriod"/>
            </a:pPr>
            <a:r>
              <a:rPr lang="en-CA" sz="2000" dirty="0" smtClean="0"/>
              <a:t>Vasodilator stress myocardial perfusion imaging</a:t>
            </a:r>
            <a:r>
              <a:rPr lang="en-CA" dirty="0" smtClean="0"/>
              <a:t/>
            </a:r>
            <a:br>
              <a:rPr lang="en-CA" dirty="0" smtClean="0"/>
            </a:br>
            <a:r>
              <a:rPr lang="en-CA" dirty="0" smtClean="0"/>
              <a:t/>
            </a:r>
            <a:br>
              <a:rPr lang="en-CA" dirty="0" smtClean="0"/>
            </a:b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CA" sz="2400" dirty="0" smtClean="0">
                <a:solidFill>
                  <a:srgbClr val="67A0C8"/>
                </a:solidFill>
                <a:latin typeface="Arial Black" panose="020B0A04020102020204" pitchFamily="34" charset="0"/>
              </a:rPr>
              <a:t>Which of the following is not a high RISK feature for a non-invasive stress test?</a:t>
            </a:r>
            <a:r>
              <a:rPr lang="en-CA" sz="3600" dirty="0" smtClean="0"/>
              <a:t/>
            </a:r>
            <a:br>
              <a:rPr lang="en-CA" sz="3600" dirty="0" smtClean="0"/>
            </a:br>
            <a:endParaRPr lang="en-US" sz="3600" dirty="0"/>
          </a:p>
        </p:txBody>
      </p:sp>
      <p:sp>
        <p:nvSpPr>
          <p:cNvPr id="3" name="Content Placeholder 2"/>
          <p:cNvSpPr>
            <a:spLocks noGrp="1"/>
          </p:cNvSpPr>
          <p:nvPr>
            <p:ph idx="1"/>
          </p:nvPr>
        </p:nvSpPr>
        <p:spPr>
          <a:xfrm>
            <a:off x="457200" y="1828800"/>
            <a:ext cx="8229600" cy="4525963"/>
          </a:xfrm>
        </p:spPr>
        <p:txBody>
          <a:bodyPr>
            <a:noAutofit/>
          </a:bodyPr>
          <a:lstStyle/>
          <a:p>
            <a:pPr marL="514350" indent="-514350">
              <a:buFont typeface="+mj-lt"/>
              <a:buAutoNum type="arabicPeriod"/>
            </a:pPr>
            <a:r>
              <a:rPr lang="en-CA" sz="2000" dirty="0" smtClean="0"/>
              <a:t>Greater than 2mm ST segment depression at low workload</a:t>
            </a:r>
          </a:p>
          <a:p>
            <a:pPr marL="514350" indent="-514350">
              <a:buFont typeface="+mj-lt"/>
              <a:buAutoNum type="arabicPeriod"/>
            </a:pPr>
            <a:r>
              <a:rPr lang="en-CA" sz="2000" dirty="0" smtClean="0"/>
              <a:t>Rapid resolution of ST segment depression and recovery</a:t>
            </a:r>
          </a:p>
          <a:p>
            <a:pPr marL="514350" indent="-514350">
              <a:buFont typeface="+mj-lt"/>
              <a:buAutoNum type="arabicPeriod"/>
            </a:pPr>
            <a:r>
              <a:rPr lang="en-CA" sz="2000" dirty="0" smtClean="0"/>
              <a:t>Exercise induced ST segment elevation</a:t>
            </a:r>
          </a:p>
          <a:p>
            <a:pPr marL="514350" indent="-514350">
              <a:buFont typeface="+mj-lt"/>
              <a:buAutoNum type="arabicPeriod"/>
            </a:pPr>
            <a:r>
              <a:rPr lang="en-CA" sz="2000" dirty="0" smtClean="0"/>
              <a:t>Exercise induced VT/VF </a:t>
            </a:r>
          </a:p>
          <a:p>
            <a:pPr marL="514350" indent="-514350">
              <a:buFont typeface="+mj-lt"/>
              <a:buAutoNum type="arabicPeriod"/>
            </a:pPr>
            <a:r>
              <a:rPr lang="en-CA" sz="2000" dirty="0" smtClean="0"/>
              <a:t>Failure to increase systolic blood pressure to greater than 120 mmHg </a:t>
            </a:r>
            <a:br>
              <a:rPr lang="en-CA" sz="2000" dirty="0" smtClean="0"/>
            </a:br>
            <a:r>
              <a:rPr lang="en-CA" sz="2000" dirty="0" smtClean="0"/>
              <a:t/>
            </a:r>
            <a:br>
              <a:rPr lang="en-CA" sz="2000" dirty="0" smtClean="0"/>
            </a:br>
            <a:r>
              <a:rPr lang="en-CA" sz="2000" dirty="0" smtClean="0"/>
              <a:t/>
            </a:r>
            <a:br>
              <a:rPr lang="en-CA" sz="2000" dirty="0" smtClean="0"/>
            </a:br>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rmAutofit/>
          </a:bodyPr>
          <a:lstStyle/>
          <a:p>
            <a:r>
              <a:rPr lang="en-US" sz="2400" dirty="0" smtClean="0">
                <a:solidFill>
                  <a:srgbClr val="67A0C8"/>
                </a:solidFill>
                <a:latin typeface="Arial Black" panose="020B0A04020102020204" pitchFamily="34" charset="0"/>
              </a:rPr>
              <a:t>PATIENT 1 - continued</a:t>
            </a:r>
            <a:endParaRPr lang="en-US" sz="2400" dirty="0">
              <a:solidFill>
                <a:srgbClr val="67A0C8"/>
              </a:solidFill>
              <a:latin typeface="Arial Black" panose="020B0A04020102020204" pitchFamily="34" charset="0"/>
            </a:endParaRPr>
          </a:p>
        </p:txBody>
      </p:sp>
      <p:sp>
        <p:nvSpPr>
          <p:cNvPr id="7" name="Content Placeholder 6"/>
          <p:cNvSpPr>
            <a:spLocks noGrp="1"/>
          </p:cNvSpPr>
          <p:nvPr>
            <p:ph idx="1"/>
          </p:nvPr>
        </p:nvSpPr>
        <p:spPr>
          <a:xfrm>
            <a:off x="457200" y="1676400"/>
            <a:ext cx="8229600" cy="4525963"/>
          </a:xfrm>
        </p:spPr>
        <p:txBody>
          <a:bodyPr>
            <a:normAutofit/>
          </a:bodyPr>
          <a:lstStyle/>
          <a:p>
            <a:pPr>
              <a:buNone/>
            </a:pPr>
            <a:r>
              <a:rPr lang="en-CA" sz="1800" dirty="0" smtClean="0"/>
              <a:t>The patient undergoes exercise treadmill testing which is positive with 2mm horizontal ST segment depression at 7 minutes of exercise.</a:t>
            </a:r>
          </a:p>
          <a:p>
            <a:pPr>
              <a:buNone/>
            </a:pPr>
            <a:r>
              <a:rPr lang="en-CA" sz="1800" dirty="0" smtClean="0"/>
              <a:t> There are no exercise provocable dysrhythmias.  Blood pressure response is appropriate.</a:t>
            </a:r>
          </a:p>
          <a:p>
            <a:pPr>
              <a:buNone/>
            </a:pPr>
            <a:r>
              <a:rPr lang="en-CA" sz="1800" dirty="0" smtClean="0"/>
              <a:t>The patient subsequently undergoes coronary arteriography.  This confirms the presence of atherosclerotic coronary artery disease with at least one lesion exceeding 60% narrowing.</a:t>
            </a:r>
          </a:p>
          <a:p>
            <a:pPr>
              <a:buNone/>
            </a:pPr>
            <a:r>
              <a:rPr lang="en-CA" sz="1800" dirty="0" smtClean="0"/>
              <a:t>Left ventricular function is normal on echocardiography and angiography.</a:t>
            </a:r>
          </a:p>
          <a:p>
            <a:pPr>
              <a:buNone/>
            </a:pPr>
            <a:r>
              <a:rPr lang="en-CA" sz="1800" dirty="0" smtClean="0"/>
              <a:t> Diastolic pressures are normal.</a:t>
            </a:r>
            <a:br>
              <a:rPr lang="en-CA" sz="1800" dirty="0" smtClean="0"/>
            </a:br>
            <a:r>
              <a:rPr lang="en-CA" sz="2100" dirty="0" smtClean="0"/>
              <a:t/>
            </a:r>
            <a:br>
              <a:rPr lang="en-CA" sz="2100" dirty="0" smtClean="0"/>
            </a:br>
            <a:endParaRPr lang="en-US" sz="21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2400" dirty="0" smtClean="0">
                <a:solidFill>
                  <a:srgbClr val="67A0C8"/>
                </a:solidFill>
                <a:latin typeface="Arial Black" panose="020B0A04020102020204" pitchFamily="34" charset="0"/>
              </a:rPr>
              <a:t>Which of the following medications improve prognosis in chronic management for the patient with SIHD?</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2209800"/>
            <a:ext cx="8229600" cy="3200400"/>
          </a:xfrm>
        </p:spPr>
        <p:txBody>
          <a:bodyPr>
            <a:normAutofit/>
          </a:bodyPr>
          <a:lstStyle/>
          <a:p>
            <a:pPr marL="514350" indent="-514350">
              <a:buFont typeface="+mj-lt"/>
              <a:buAutoNum type="arabicPeriod"/>
            </a:pPr>
            <a:r>
              <a:rPr lang="en-US" sz="2000" dirty="0" smtClean="0"/>
              <a:t>Acetylsalicylic acid</a:t>
            </a:r>
          </a:p>
          <a:p>
            <a:pPr marL="514350" indent="-514350">
              <a:buFont typeface="+mj-lt"/>
              <a:buAutoNum type="arabicPeriod"/>
            </a:pPr>
            <a:r>
              <a:rPr lang="en-US" sz="2000" dirty="0" smtClean="0"/>
              <a:t>Clopidogrel</a:t>
            </a:r>
          </a:p>
          <a:p>
            <a:pPr marL="514350" indent="-514350">
              <a:buFont typeface="+mj-lt"/>
              <a:buAutoNum type="arabicPeriod"/>
            </a:pPr>
            <a:r>
              <a:rPr lang="en-US" sz="2000" dirty="0" err="1" smtClean="0"/>
              <a:t>Statins</a:t>
            </a:r>
            <a:endParaRPr lang="en-US" sz="2000" dirty="0" smtClean="0"/>
          </a:p>
          <a:p>
            <a:pPr marL="514350" indent="-514350">
              <a:buFont typeface="+mj-lt"/>
              <a:buAutoNum type="arabicPeriod"/>
            </a:pPr>
            <a:r>
              <a:rPr lang="en-US" sz="2000" dirty="0" smtClean="0"/>
              <a:t>ACE inhibitors</a:t>
            </a:r>
          </a:p>
          <a:p>
            <a:pPr marL="514350" indent="-514350">
              <a:buFont typeface="+mj-lt"/>
              <a:buAutoNum type="arabicPeriod"/>
            </a:pPr>
            <a:r>
              <a:rPr lang="en-US" sz="2000" dirty="0" smtClean="0"/>
              <a:t>Beta blockers</a:t>
            </a:r>
          </a:p>
          <a:p>
            <a:pPr marL="514350" indent="-514350">
              <a:buFont typeface="+mj-lt"/>
              <a:buAutoNum type="arabicPeriod"/>
            </a:pP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r>
              <a:rPr lang="en-US" sz="2400" dirty="0" smtClean="0">
                <a:solidFill>
                  <a:srgbClr val="67A0C8"/>
                </a:solidFill>
                <a:latin typeface="Arial Black" panose="020B0A04020102020204" pitchFamily="34" charset="0"/>
              </a:rPr>
              <a:t>Which of the following tests or conditions would not impact on decisions to treat with a </a:t>
            </a:r>
            <a:r>
              <a:rPr lang="en-US" sz="2400" dirty="0" err="1" smtClean="0">
                <a:solidFill>
                  <a:srgbClr val="67A0C8"/>
                </a:solidFill>
                <a:latin typeface="Arial Black" panose="020B0A04020102020204" pitchFamily="34" charset="0"/>
              </a:rPr>
              <a:t>statin</a:t>
            </a:r>
            <a:r>
              <a:rPr lang="en-US" sz="2400" dirty="0" smtClean="0">
                <a:solidFill>
                  <a:srgbClr val="67A0C8"/>
                </a:solidFill>
                <a:latin typeface="Arial Black" panose="020B0A04020102020204" pitchFamily="34" charset="0"/>
              </a:rPr>
              <a:t>?</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2133600"/>
            <a:ext cx="8229600" cy="3124200"/>
          </a:xfrm>
        </p:spPr>
        <p:txBody>
          <a:bodyPr>
            <a:normAutofit/>
          </a:bodyPr>
          <a:lstStyle/>
          <a:p>
            <a:pPr marL="514350" indent="-514350">
              <a:buFont typeface="+mj-lt"/>
              <a:buAutoNum type="arabicPeriod"/>
            </a:pPr>
            <a:r>
              <a:rPr lang="en-US" sz="2000" dirty="0" smtClean="0"/>
              <a:t>Rheumatoid arthritis</a:t>
            </a:r>
          </a:p>
          <a:p>
            <a:pPr marL="514350" indent="-514350">
              <a:buFont typeface="+mj-lt"/>
              <a:buAutoNum type="arabicPeriod"/>
            </a:pPr>
            <a:r>
              <a:rPr lang="en-US" sz="2000" dirty="0" smtClean="0"/>
              <a:t>Elevated </a:t>
            </a:r>
            <a:r>
              <a:rPr lang="en-US" sz="2000" dirty="0" err="1" smtClean="0"/>
              <a:t>hsCRP</a:t>
            </a:r>
            <a:endParaRPr lang="en-US" sz="2000" dirty="0" smtClean="0"/>
          </a:p>
          <a:p>
            <a:pPr marL="514350" indent="-514350">
              <a:buFont typeface="+mj-lt"/>
              <a:buAutoNum type="arabicPeriod"/>
            </a:pPr>
            <a:r>
              <a:rPr lang="en-US" sz="2000" dirty="0" smtClean="0"/>
              <a:t>Elevated LP(a)</a:t>
            </a:r>
          </a:p>
          <a:p>
            <a:pPr marL="514350" indent="-514350">
              <a:buFont typeface="+mj-lt"/>
              <a:buAutoNum type="arabicPeriod"/>
            </a:pPr>
            <a:r>
              <a:rPr lang="en-US" sz="2000" dirty="0" err="1" smtClean="0"/>
              <a:t>Hyperuricemia</a:t>
            </a:r>
            <a:endParaRPr lang="en-US" sz="2000" dirty="0" smtClean="0"/>
          </a:p>
          <a:p>
            <a:pPr marL="514350" indent="-514350">
              <a:buFont typeface="+mj-lt"/>
              <a:buAutoNum type="arabicPeriod"/>
            </a:pPr>
            <a:r>
              <a:rPr lang="en-US" sz="2000" dirty="0" smtClean="0"/>
              <a:t>Metabolic syndrome</a:t>
            </a:r>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dirty="0" smtClean="0">
                <a:solidFill>
                  <a:srgbClr val="67A0C8"/>
                </a:solidFill>
                <a:latin typeface="Arial Black" panose="020B0A04020102020204" pitchFamily="34" charset="0"/>
              </a:rPr>
              <a:t>Medical therapy used to help with ischemic heart disease should include:</a:t>
            </a:r>
            <a:endParaRPr lang="en-US" sz="2400" dirty="0">
              <a:solidFill>
                <a:srgbClr val="67A0C8"/>
              </a:solidFill>
              <a:latin typeface="Arial Black" panose="020B0A04020102020204" pitchFamily="34" charset="0"/>
            </a:endParaRPr>
          </a:p>
        </p:txBody>
      </p:sp>
      <p:sp>
        <p:nvSpPr>
          <p:cNvPr id="3" name="Content Placeholder 2"/>
          <p:cNvSpPr>
            <a:spLocks noGrp="1"/>
          </p:cNvSpPr>
          <p:nvPr>
            <p:ph idx="1"/>
          </p:nvPr>
        </p:nvSpPr>
        <p:spPr>
          <a:xfrm>
            <a:off x="457200" y="1905001"/>
            <a:ext cx="8229600" cy="2667000"/>
          </a:xfrm>
        </p:spPr>
        <p:txBody>
          <a:bodyPr>
            <a:normAutofit/>
          </a:bodyPr>
          <a:lstStyle/>
          <a:p>
            <a:pPr marL="514350" indent="-514350">
              <a:buFont typeface="+mj-lt"/>
              <a:buAutoNum type="arabicPeriod"/>
            </a:pPr>
            <a:r>
              <a:rPr lang="en-US" sz="2000" dirty="0"/>
              <a:t>S</a:t>
            </a:r>
            <a:r>
              <a:rPr lang="en-US" sz="2000" dirty="0" smtClean="0"/>
              <a:t>tatins and anti-platelet agents</a:t>
            </a:r>
          </a:p>
          <a:p>
            <a:pPr marL="514350" indent="-514350">
              <a:buFont typeface="+mj-lt"/>
              <a:buAutoNum type="arabicPeriod"/>
            </a:pPr>
            <a:r>
              <a:rPr lang="en-US" sz="2000" dirty="0"/>
              <a:t>C</a:t>
            </a:r>
            <a:r>
              <a:rPr lang="en-US" sz="2000" dirty="0" smtClean="0"/>
              <a:t>helation therapy</a:t>
            </a:r>
          </a:p>
          <a:p>
            <a:pPr marL="514350" indent="-514350">
              <a:buFont typeface="+mj-lt"/>
              <a:buAutoNum type="arabicPeriod"/>
            </a:pPr>
            <a:r>
              <a:rPr lang="en-US" sz="2000" dirty="0"/>
              <a:t>C</a:t>
            </a:r>
            <a:r>
              <a:rPr lang="en-US" sz="2000" dirty="0" smtClean="0"/>
              <a:t>o-enzyme Q10</a:t>
            </a:r>
          </a:p>
          <a:p>
            <a:pPr marL="514350" indent="-514350">
              <a:buFont typeface="+mj-lt"/>
              <a:buAutoNum type="arabicPeriod"/>
            </a:pPr>
            <a:r>
              <a:rPr lang="en-US" sz="2000" dirty="0" smtClean="0"/>
              <a:t>Magnesium supplements and Vitamin E</a:t>
            </a:r>
          </a:p>
          <a:p>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normAutofit/>
          </a:bodyPr>
          <a:lstStyle/>
          <a:p>
            <a:r>
              <a:rPr lang="en-US" sz="2400" dirty="0" smtClean="0">
                <a:solidFill>
                  <a:srgbClr val="67A0C8"/>
                </a:solidFill>
                <a:latin typeface="Arial Black" panose="020B0A04020102020204" pitchFamily="34" charset="0"/>
              </a:rPr>
              <a:t>PATIENT 2</a:t>
            </a:r>
            <a:endParaRPr lang="en-US" sz="2400" dirty="0">
              <a:solidFill>
                <a:srgbClr val="67A0C8"/>
              </a:solidFill>
              <a:latin typeface="Arial Black" panose="020B0A04020102020204" pitchFamily="34" charset="0"/>
            </a:endParaRPr>
          </a:p>
        </p:txBody>
      </p:sp>
      <p:sp>
        <p:nvSpPr>
          <p:cNvPr id="7" name="Content Placeholder 6"/>
          <p:cNvSpPr>
            <a:spLocks noGrp="1"/>
          </p:cNvSpPr>
          <p:nvPr>
            <p:ph idx="1"/>
          </p:nvPr>
        </p:nvSpPr>
        <p:spPr/>
        <p:txBody>
          <a:bodyPr>
            <a:normAutofit fontScale="70000" lnSpcReduction="20000"/>
          </a:bodyPr>
          <a:lstStyle/>
          <a:p>
            <a:pPr>
              <a:buNone/>
            </a:pPr>
            <a:r>
              <a:rPr lang="en-CA" dirty="0" smtClean="0"/>
              <a:t>	</a:t>
            </a:r>
            <a:r>
              <a:rPr lang="en-CA" sz="2900" dirty="0" smtClean="0"/>
              <a:t>A 64-year-old female with classic angina and a positive treadmill test has undergone angiography for verification of the diagnosis.</a:t>
            </a:r>
            <a:br>
              <a:rPr lang="en-CA" sz="2900" dirty="0" smtClean="0"/>
            </a:br>
            <a:r>
              <a:rPr lang="en-CA" sz="2900" dirty="0" smtClean="0"/>
              <a:t/>
            </a:r>
            <a:br>
              <a:rPr lang="en-CA" sz="2900" dirty="0" smtClean="0"/>
            </a:br>
            <a:r>
              <a:rPr lang="en-CA" sz="2900" dirty="0" smtClean="0"/>
              <a:t>She has CCS Class II angina.  She tends to be a therapeutic nihilist and is reluctant to take medications.  She notes, however, that her ongoing symptoms are interfering with activities of daily living and quality of life.</a:t>
            </a:r>
            <a:br>
              <a:rPr lang="en-CA" sz="2900" dirty="0" smtClean="0"/>
            </a:br>
            <a:r>
              <a:rPr lang="en-CA" sz="2900" dirty="0" smtClean="0"/>
              <a:t/>
            </a:r>
            <a:br>
              <a:rPr lang="en-CA" sz="2900" dirty="0" smtClean="0"/>
            </a:br>
            <a:r>
              <a:rPr lang="en-CA" sz="2900" dirty="0" smtClean="0"/>
              <a:t>She is a retired cardiology medical office assistant with some understanding of biostatistics.</a:t>
            </a:r>
            <a:br>
              <a:rPr lang="en-CA" sz="2900" dirty="0" smtClean="0"/>
            </a:br>
            <a:r>
              <a:rPr lang="en-CA" sz="2900" dirty="0" smtClean="0"/>
              <a:t/>
            </a:r>
            <a:br>
              <a:rPr lang="en-CA" sz="2900" dirty="0" smtClean="0"/>
            </a:br>
            <a:r>
              <a:rPr lang="en-CA" sz="2900" dirty="0" smtClean="0"/>
              <a:t>She asks which forms of therapy would improve quality of life for the longest period of time.</a:t>
            </a:r>
            <a:br>
              <a:rPr lang="en-CA" sz="2900" dirty="0" smtClean="0"/>
            </a:br>
            <a:r>
              <a:rPr lang="en-CA" sz="2900" dirty="0" smtClean="0"/>
              <a:t/>
            </a:r>
            <a:br>
              <a:rPr lang="en-CA" sz="2900" dirty="0" smtClean="0"/>
            </a:br>
            <a:r>
              <a:rPr lang="en-CA" sz="2900" dirty="0" smtClean="0"/>
              <a:t>She also asks which form of therapy would offer a mortality benefit ­ possibly without symptomatic relief.  Following discussions she agrees to take optimum medical therapy (OMT).</a:t>
            </a:r>
            <a:br>
              <a:rPr lang="en-CA" sz="2900" dirty="0" smtClean="0"/>
            </a:br>
            <a:r>
              <a:rPr lang="en-CA" sz="2900" dirty="0" smtClean="0"/>
              <a:t/>
            </a:r>
            <a:br>
              <a:rPr lang="en-CA" sz="2900" dirty="0" smtClean="0"/>
            </a:br>
            <a:endParaRPr lang="en-US" sz="29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2400" dirty="0" smtClean="0">
                <a:solidFill>
                  <a:srgbClr val="67A0C8"/>
                </a:solidFill>
                <a:latin typeface="Arial Black" panose="020B0A04020102020204" pitchFamily="34" charset="0"/>
              </a:rPr>
              <a:t>Residual risk on optimum medical therapy for single vessel disease and normal left ventricular ejection fraction is:</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2438400"/>
            <a:ext cx="8229600" cy="2209800"/>
          </a:xfrm>
        </p:spPr>
        <p:txBody>
          <a:bodyPr>
            <a:normAutofit/>
          </a:bodyPr>
          <a:lstStyle/>
          <a:p>
            <a:pPr marL="514350" indent="-514350">
              <a:buAutoNum type="arabicPeriod"/>
            </a:pPr>
            <a:r>
              <a:rPr lang="en-US" sz="2000" dirty="0" smtClean="0"/>
              <a:t>20%</a:t>
            </a:r>
          </a:p>
          <a:p>
            <a:pPr marL="514350" indent="-514350">
              <a:buAutoNum type="arabicPeriod"/>
            </a:pPr>
            <a:r>
              <a:rPr lang="en-US" sz="2000" dirty="0" smtClean="0"/>
              <a:t>25%</a:t>
            </a:r>
          </a:p>
          <a:p>
            <a:pPr marL="514350" indent="-514350">
              <a:buAutoNum type="arabicPeriod"/>
            </a:pPr>
            <a:r>
              <a:rPr lang="en-US" sz="2000" dirty="0" smtClean="0"/>
              <a:t>30%</a:t>
            </a:r>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2400" dirty="0" smtClean="0">
                <a:solidFill>
                  <a:srgbClr val="67A0C8"/>
                </a:solidFill>
                <a:latin typeface="Arial Black" panose="020B0A04020102020204" pitchFamily="34" charset="0"/>
              </a:rPr>
              <a:t>Residual risk on optimum medical therapy for triple vessel disease with low left ventricular ejection fraction:</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2514600"/>
            <a:ext cx="8229600" cy="1905000"/>
          </a:xfrm>
        </p:spPr>
        <p:txBody>
          <a:bodyPr>
            <a:normAutofit/>
          </a:bodyPr>
          <a:lstStyle/>
          <a:p>
            <a:pPr marL="514350" indent="-514350">
              <a:buFont typeface="+mj-lt"/>
              <a:buAutoNum type="arabicPeriod"/>
            </a:pPr>
            <a:r>
              <a:rPr lang="en-US" sz="2000" dirty="0" smtClean="0"/>
              <a:t>25%</a:t>
            </a:r>
          </a:p>
          <a:p>
            <a:pPr marL="514350" indent="-514350">
              <a:buFont typeface="+mj-lt"/>
              <a:buAutoNum type="arabicPeriod"/>
            </a:pPr>
            <a:r>
              <a:rPr lang="en-US" sz="2000" dirty="0" smtClean="0"/>
              <a:t>35%</a:t>
            </a:r>
          </a:p>
          <a:p>
            <a:pPr marL="514350" indent="-514350">
              <a:buFont typeface="+mj-lt"/>
              <a:buAutoNum type="arabicPeriod"/>
            </a:pPr>
            <a:r>
              <a:rPr lang="en-US" sz="2000" dirty="0" smtClean="0"/>
              <a:t>45%</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504190" y="1143000"/>
            <a:ext cx="8135620" cy="3600450"/>
          </a:xfrm>
          <a:prstGeom prst="rect">
            <a:avLst/>
          </a:prstGeom>
          <a:solidFill>
            <a:srgbClr val="9AC8E9"/>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r>
              <a:rPr lang="en-CA" sz="1600" b="1" dirty="0" smtClean="0">
                <a:solidFill>
                  <a:srgbClr val="000000"/>
                </a:solidFill>
                <a:latin typeface="Calibri" panose="020F0502020204030204" pitchFamily="34" charset="0"/>
                <a:ea typeface="MS PGothic"/>
                <a:cs typeface="MS PGothic"/>
              </a:rPr>
              <a:t>Canadian </a:t>
            </a:r>
            <a:r>
              <a:rPr lang="en-CA" sz="1600" b="1" dirty="0">
                <a:solidFill>
                  <a:srgbClr val="000000"/>
                </a:solidFill>
                <a:latin typeface="Calibri" panose="020F0502020204030204" pitchFamily="34" charset="0"/>
                <a:ea typeface="MS PGothic"/>
                <a:cs typeface="MS PGothic"/>
              </a:rPr>
              <a:t>Cardiovascular Society </a:t>
            </a:r>
            <a:r>
              <a:rPr lang="en-CA" sz="1600" b="1" dirty="0" smtClean="0">
                <a:solidFill>
                  <a:srgbClr val="000000"/>
                </a:solidFill>
                <a:latin typeface="Calibri" panose="020F0502020204030204" pitchFamily="34" charset="0"/>
                <a:ea typeface="MS PGothic"/>
                <a:cs typeface="MS PGothic"/>
              </a:rPr>
              <a:t>Guidelines</a:t>
            </a:r>
            <a:r>
              <a:rPr lang="en-CA" sz="1600" b="1" dirty="0">
                <a:solidFill>
                  <a:srgbClr val="000000"/>
                </a:solidFill>
                <a:latin typeface="Calibri" panose="020F0502020204030204" pitchFamily="34" charset="0"/>
                <a:ea typeface="MS PGothic"/>
                <a:cs typeface="MS PGothic"/>
              </a:rPr>
              <a:t/>
            </a:r>
            <a:br>
              <a:rPr lang="en-CA" sz="1600" b="1" dirty="0">
                <a:solidFill>
                  <a:srgbClr val="000000"/>
                </a:solidFill>
                <a:latin typeface="Calibri" panose="020F0502020204030204" pitchFamily="34" charset="0"/>
                <a:ea typeface="MS PGothic"/>
                <a:cs typeface="MS PGothic"/>
              </a:rPr>
            </a:br>
            <a:r>
              <a:rPr lang="en-CA" sz="1600" b="1" dirty="0">
                <a:solidFill>
                  <a:srgbClr val="000000"/>
                </a:solidFill>
                <a:latin typeface="Calibri" panose="020F0502020204030204" pitchFamily="34" charset="0"/>
                <a:ea typeface="MS PGothic"/>
                <a:cs typeface="MS PGothic"/>
              </a:rPr>
              <a:t> </a:t>
            </a:r>
            <a:r>
              <a:rPr lang="en-CA" sz="1600" b="1" dirty="0" smtClean="0">
                <a:solidFill>
                  <a:srgbClr val="000000"/>
                </a:solidFill>
                <a:latin typeface="Calibri" panose="020F0502020204030204" pitchFamily="34" charset="0"/>
                <a:ea typeface="MS PGothic"/>
                <a:cs typeface="MS PGothic"/>
              </a:rPr>
              <a:t>2014 Diagnosis and Management of </a:t>
            </a:r>
            <a:r>
              <a:rPr lang="en-CA" sz="1600" b="1" dirty="0" smtClean="0">
                <a:solidFill>
                  <a:srgbClr val="000000"/>
                </a:solidFill>
                <a:latin typeface="Calibri" panose="020F0502020204030204" pitchFamily="34" charset="0"/>
                <a:ea typeface="MS PGothic"/>
              </a:rPr>
              <a:t>Stable Ischemic Heart Disease</a:t>
            </a:r>
          </a:p>
          <a:p>
            <a:pPr algn="ctr">
              <a:spcBef>
                <a:spcPts val="0"/>
              </a:spcBef>
              <a:spcAft>
                <a:spcPts val="0"/>
              </a:spcAft>
            </a:pPr>
            <a:endParaRPr lang="en-CA" sz="1600" b="1" dirty="0">
              <a:solidFill>
                <a:srgbClr val="000000"/>
              </a:solidFill>
              <a:latin typeface="Calibri" panose="020F0502020204030204" pitchFamily="34" charset="0"/>
              <a:ea typeface="MS PGothic"/>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endParaRPr lang="en-US" sz="1600" dirty="0" smtClean="0">
              <a:solidFill>
                <a:prstClr val="black"/>
              </a:solidFill>
              <a:latin typeface="Calibri" panose="020F0502020204030204" pitchFamily="34" charset="0"/>
              <a:ea typeface="Times New Roman"/>
            </a:endParaRPr>
          </a:p>
          <a:p>
            <a:pPr algn="ctr">
              <a:spcBef>
                <a:spcPts val="0"/>
              </a:spcBef>
              <a:spcAft>
                <a:spcPts val="0"/>
              </a:spcAft>
            </a:pPr>
            <a:endParaRPr lang="en-US" sz="1600" dirty="0">
              <a:solidFill>
                <a:prstClr val="black"/>
              </a:solidFill>
              <a:latin typeface="Calibri" panose="020F0502020204030204" pitchFamily="34" charset="0"/>
              <a:ea typeface="Times New Roman"/>
            </a:endParaRPr>
          </a:p>
          <a:p>
            <a:pPr algn="ctr">
              <a:spcBef>
                <a:spcPts val="0"/>
              </a:spcBef>
              <a:spcAft>
                <a:spcPts val="0"/>
              </a:spcAft>
            </a:pPr>
            <a:r>
              <a:rPr lang="en-US" sz="2800" b="1" dirty="0" smtClean="0">
                <a:solidFill>
                  <a:prstClr val="black"/>
                </a:solidFill>
                <a:latin typeface="Calibri" panose="020F0502020204030204" pitchFamily="34" charset="0"/>
                <a:ea typeface="Times New Roman"/>
              </a:rPr>
              <a:t>Establishing Diagnosis and Prognosis</a:t>
            </a:r>
          </a:p>
        </p:txBody>
      </p:sp>
    </p:spTree>
    <p:extLst>
      <p:ext uri="{BB962C8B-B14F-4D97-AF65-F5344CB8AC3E}">
        <p14:creationId xmlns:p14="http://schemas.microsoft.com/office/powerpoint/2010/main" val="14026939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2400" dirty="0" smtClean="0">
                <a:solidFill>
                  <a:srgbClr val="67A0C8"/>
                </a:solidFill>
                <a:latin typeface="Arial Black" panose="020B0A04020102020204" pitchFamily="34" charset="0"/>
              </a:rPr>
              <a:t>At 12 months following therapy which has a greater freedom from angina?</a:t>
            </a:r>
            <a:endParaRPr lang="en-US" sz="2400" dirty="0">
              <a:solidFill>
                <a:srgbClr val="67A0C8"/>
              </a:solidFill>
              <a:latin typeface="Arial Black" panose="020B0A04020102020204" pitchFamily="34" charset="0"/>
            </a:endParaRPr>
          </a:p>
        </p:txBody>
      </p:sp>
      <p:sp>
        <p:nvSpPr>
          <p:cNvPr id="3" name="Content Placeholder 2"/>
          <p:cNvSpPr>
            <a:spLocks noGrp="1"/>
          </p:cNvSpPr>
          <p:nvPr>
            <p:ph idx="1"/>
          </p:nvPr>
        </p:nvSpPr>
        <p:spPr>
          <a:xfrm>
            <a:off x="457200" y="1905000"/>
            <a:ext cx="8229600" cy="4525963"/>
          </a:xfrm>
        </p:spPr>
        <p:txBody>
          <a:bodyPr>
            <a:normAutofit/>
          </a:bodyPr>
          <a:lstStyle/>
          <a:p>
            <a:pPr marL="514350" indent="-514350">
              <a:buFont typeface="+mj-lt"/>
              <a:buAutoNum type="arabicPeriod"/>
            </a:pPr>
            <a:r>
              <a:rPr lang="en-US" sz="2000" dirty="0" smtClean="0"/>
              <a:t>Optimum medical therapy</a:t>
            </a:r>
          </a:p>
          <a:p>
            <a:pPr marL="514350" indent="-514350">
              <a:buFont typeface="+mj-lt"/>
              <a:buAutoNum type="arabicPeriod"/>
            </a:pPr>
            <a:r>
              <a:rPr lang="en-US" sz="2000" dirty="0" smtClean="0"/>
              <a:t>PCI plus optimum medical therapy</a:t>
            </a:r>
            <a:endParaRPr lang="en-US"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143000"/>
          </a:xfrm>
        </p:spPr>
        <p:txBody>
          <a:bodyPr>
            <a:normAutofit/>
          </a:bodyPr>
          <a:lstStyle/>
          <a:p>
            <a:r>
              <a:rPr lang="en-US" sz="2400" dirty="0" smtClean="0">
                <a:solidFill>
                  <a:srgbClr val="67A0C8"/>
                </a:solidFill>
                <a:latin typeface="Arial Black" panose="020B0A04020102020204" pitchFamily="34" charset="0"/>
              </a:rPr>
              <a:t>PATIENT 2 - continued</a:t>
            </a:r>
            <a:endParaRPr lang="en-US" sz="2400" dirty="0">
              <a:solidFill>
                <a:srgbClr val="67A0C8"/>
              </a:solidFill>
              <a:latin typeface="Arial Black" panose="020B0A04020102020204" pitchFamily="34" charset="0"/>
            </a:endParaRPr>
          </a:p>
        </p:txBody>
      </p:sp>
      <p:sp>
        <p:nvSpPr>
          <p:cNvPr id="7" name="Content Placeholder 6"/>
          <p:cNvSpPr>
            <a:spLocks noGrp="1"/>
          </p:cNvSpPr>
          <p:nvPr>
            <p:ph idx="1"/>
          </p:nvPr>
        </p:nvSpPr>
        <p:spPr>
          <a:xfrm>
            <a:off x="457200" y="1981200"/>
            <a:ext cx="8229600" cy="1981200"/>
          </a:xfrm>
        </p:spPr>
        <p:txBody>
          <a:bodyPr>
            <a:normAutofit lnSpcReduction="10000"/>
          </a:bodyPr>
          <a:lstStyle/>
          <a:p>
            <a:pPr>
              <a:buNone/>
            </a:pPr>
            <a:r>
              <a:rPr lang="en-CA" sz="1800" dirty="0" smtClean="0"/>
              <a:t>The patient has a significant reduction in symptomatology on optimum medical therapy for risk factor management plus a beta-blocker.</a:t>
            </a:r>
          </a:p>
          <a:p>
            <a:pPr>
              <a:buNone/>
            </a:pPr>
            <a:r>
              <a:rPr lang="en-CA" sz="1800" dirty="0" smtClean="0"/>
              <a:t> She decides to postpone revascularization by either mechanical or surgical means.</a:t>
            </a:r>
          </a:p>
          <a:p>
            <a:pPr>
              <a:buNone/>
            </a:pPr>
            <a:r>
              <a:rPr lang="en-CA" sz="1800" dirty="0" smtClean="0"/>
              <a:t> The patient is interested in an exercise rehabilitation program but, unfortunately, lives at a distance.</a:t>
            </a:r>
            <a:br>
              <a:rPr lang="en-CA" sz="1800" dirty="0" smtClean="0"/>
            </a:br>
            <a:r>
              <a:rPr lang="en-CA" sz="1800" dirty="0" smtClean="0"/>
              <a:t/>
            </a:r>
            <a:br>
              <a:rPr lang="en-CA" sz="1800" dirty="0" smtClean="0"/>
            </a:br>
            <a:endParaRPr lang="en-US"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CA" sz="2400" dirty="0" smtClean="0">
                <a:solidFill>
                  <a:srgbClr val="67A0C8"/>
                </a:solidFill>
                <a:latin typeface="Arial Black" panose="020B0A04020102020204" pitchFamily="34" charset="0"/>
              </a:rPr>
              <a:t>We should recommend a minimum of _______ minutes of moderate to vigorous physical activity per week.</a:t>
            </a:r>
            <a:r>
              <a:rPr lang="en-CA" sz="2400" dirty="0" smtClean="0"/>
              <a:t/>
            </a:r>
            <a:br>
              <a:rPr lang="en-CA" sz="2400" dirty="0" smtClean="0"/>
            </a:br>
            <a:r>
              <a:rPr lang="en-CA" sz="2400" dirty="0" smtClean="0"/>
              <a:t/>
            </a:r>
            <a:br>
              <a:rPr lang="en-CA" sz="2400" dirty="0" smtClean="0"/>
            </a:br>
            <a:endParaRPr lang="en-US" sz="2400" dirty="0"/>
          </a:p>
        </p:txBody>
      </p:sp>
      <p:sp>
        <p:nvSpPr>
          <p:cNvPr id="3" name="Content Placeholder 2"/>
          <p:cNvSpPr>
            <a:spLocks noGrp="1"/>
          </p:cNvSpPr>
          <p:nvPr>
            <p:ph idx="1"/>
          </p:nvPr>
        </p:nvSpPr>
        <p:spPr>
          <a:xfrm>
            <a:off x="457200" y="2209801"/>
            <a:ext cx="8229600" cy="3428999"/>
          </a:xfrm>
        </p:spPr>
        <p:txBody>
          <a:bodyPr>
            <a:normAutofit/>
          </a:bodyPr>
          <a:lstStyle/>
          <a:p>
            <a:pPr marL="514350" indent="-514350">
              <a:buFont typeface="+mj-lt"/>
              <a:buAutoNum type="arabicPeriod"/>
            </a:pPr>
            <a:r>
              <a:rPr lang="en-CA" sz="2000" dirty="0" smtClean="0"/>
              <a:t>60</a:t>
            </a:r>
          </a:p>
          <a:p>
            <a:pPr marL="514350" indent="-514350">
              <a:buFont typeface="+mj-lt"/>
              <a:buAutoNum type="arabicPeriod"/>
            </a:pPr>
            <a:r>
              <a:rPr lang="en-CA" sz="2000" dirty="0" smtClean="0"/>
              <a:t>90</a:t>
            </a:r>
          </a:p>
          <a:p>
            <a:pPr marL="514350" indent="-514350">
              <a:buFont typeface="+mj-lt"/>
              <a:buAutoNum type="arabicPeriod"/>
            </a:pPr>
            <a:r>
              <a:rPr lang="en-CA" sz="2000" dirty="0" smtClean="0"/>
              <a:t>120</a:t>
            </a:r>
          </a:p>
          <a:p>
            <a:pPr marL="514350" indent="-514350">
              <a:buFont typeface="+mj-lt"/>
              <a:buAutoNum type="arabicPeriod"/>
            </a:pPr>
            <a:r>
              <a:rPr lang="en-CA" sz="2000" dirty="0" smtClean="0"/>
              <a:t>150</a:t>
            </a:r>
          </a:p>
          <a:p>
            <a:pPr marL="514350" indent="-514350">
              <a:buFont typeface="+mj-lt"/>
              <a:buAutoNum type="arabicPeriod"/>
            </a:pPr>
            <a:r>
              <a:rPr lang="en-CA" sz="2000" dirty="0" smtClean="0"/>
              <a:t>180</a:t>
            </a:r>
            <a:br>
              <a:rPr lang="en-CA" sz="2000" dirty="0" smtClean="0"/>
            </a:br>
            <a:r>
              <a:rPr lang="en-CA" sz="2000" dirty="0" smtClean="0"/>
              <a:t/>
            </a:r>
            <a:br>
              <a:rPr lang="en-CA" sz="2000" dirty="0" smtClean="0"/>
            </a:br>
            <a:endParaRPr lang="en-US"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CA" sz="2400" dirty="0" smtClean="0">
                <a:solidFill>
                  <a:srgbClr val="67A0C8"/>
                </a:solidFill>
                <a:latin typeface="Arial Black" panose="020B0A04020102020204" pitchFamily="34" charset="0"/>
              </a:rPr>
              <a:t>Routine exercise stress testing should be carried out on a yearly basis</a:t>
            </a:r>
            <a:r>
              <a:rPr lang="en-CA" sz="2400" dirty="0" smtClean="0"/>
              <a:t/>
            </a:r>
            <a:br>
              <a:rPr lang="en-CA" sz="2400" dirty="0" smtClean="0"/>
            </a:br>
            <a:r>
              <a:rPr lang="en-CA" sz="2400" dirty="0" smtClean="0"/>
              <a:t/>
            </a:r>
            <a:br>
              <a:rPr lang="en-CA" sz="2400" dirty="0" smtClean="0"/>
            </a:br>
            <a:endParaRPr lang="en-US" sz="2400" dirty="0"/>
          </a:p>
        </p:txBody>
      </p:sp>
      <p:sp>
        <p:nvSpPr>
          <p:cNvPr id="3" name="Content Placeholder 2"/>
          <p:cNvSpPr>
            <a:spLocks noGrp="1"/>
          </p:cNvSpPr>
          <p:nvPr>
            <p:ph idx="1"/>
          </p:nvPr>
        </p:nvSpPr>
        <p:spPr>
          <a:xfrm>
            <a:off x="457200" y="1905000"/>
            <a:ext cx="8229600" cy="4525963"/>
          </a:xfrm>
        </p:spPr>
        <p:txBody>
          <a:bodyPr>
            <a:normAutofit/>
          </a:bodyPr>
          <a:lstStyle/>
          <a:p>
            <a:pPr marL="514350" indent="-514350">
              <a:buFont typeface="+mj-lt"/>
              <a:buAutoNum type="arabicPeriod"/>
            </a:pPr>
            <a:r>
              <a:rPr lang="en-CA" sz="2000" dirty="0" smtClean="0"/>
              <a:t>Yes</a:t>
            </a:r>
          </a:p>
          <a:p>
            <a:pPr marL="514350" indent="-514350">
              <a:buFont typeface="+mj-lt"/>
              <a:buAutoNum type="arabicPeriod"/>
            </a:pPr>
            <a:r>
              <a:rPr lang="en-CA" sz="2000" dirty="0" smtClean="0"/>
              <a:t>No</a:t>
            </a:r>
            <a:br>
              <a:rPr lang="en-CA" sz="2000" dirty="0" smtClean="0"/>
            </a:b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CA" sz="2400" dirty="0" smtClean="0">
                <a:solidFill>
                  <a:srgbClr val="67A0C8"/>
                </a:solidFill>
                <a:latin typeface="Arial Black" panose="020B0A04020102020204" pitchFamily="34" charset="0"/>
              </a:rPr>
              <a:t>Which of the following is NOT a primary goal of therapy for patients with chronic stable angina?</a:t>
            </a:r>
            <a:r>
              <a:rPr lang="en-CA" sz="2400" dirty="0" smtClean="0"/>
              <a:t/>
            </a:r>
            <a:br>
              <a:rPr lang="en-CA" sz="2400" dirty="0" smtClean="0"/>
            </a:br>
            <a:r>
              <a:rPr lang="en-CA" sz="2400" dirty="0" smtClean="0"/>
              <a:t/>
            </a:r>
            <a:br>
              <a:rPr lang="en-CA" sz="2400" dirty="0" smtClean="0"/>
            </a:br>
            <a:endParaRPr lang="en-US" sz="2400" dirty="0"/>
          </a:p>
        </p:txBody>
      </p:sp>
      <p:sp>
        <p:nvSpPr>
          <p:cNvPr id="3" name="Content Placeholder 2"/>
          <p:cNvSpPr>
            <a:spLocks noGrp="1"/>
          </p:cNvSpPr>
          <p:nvPr>
            <p:ph idx="1"/>
          </p:nvPr>
        </p:nvSpPr>
        <p:spPr>
          <a:xfrm>
            <a:off x="457200" y="2179637"/>
            <a:ext cx="8229600" cy="4525963"/>
          </a:xfrm>
        </p:spPr>
        <p:txBody>
          <a:bodyPr>
            <a:normAutofit/>
          </a:bodyPr>
          <a:lstStyle/>
          <a:p>
            <a:pPr marL="514350" indent="-514350">
              <a:buFont typeface="+mj-lt"/>
              <a:buAutoNum type="arabicPeriod"/>
            </a:pPr>
            <a:r>
              <a:rPr lang="en-CA" sz="2000" dirty="0" smtClean="0"/>
              <a:t>Reduce coronary perfusion pressure.</a:t>
            </a:r>
          </a:p>
          <a:p>
            <a:pPr marL="514350" indent="-514350">
              <a:buFont typeface="+mj-lt"/>
              <a:buAutoNum type="arabicPeriod"/>
            </a:pPr>
            <a:r>
              <a:rPr lang="en-CA" sz="2000" dirty="0" smtClean="0"/>
              <a:t>Increase quality of life by reducing ischemia and preventing symptoms.</a:t>
            </a:r>
          </a:p>
          <a:p>
            <a:pPr marL="514350" indent="-514350">
              <a:buFont typeface="+mj-lt"/>
              <a:buAutoNum type="arabicPeriod"/>
            </a:pPr>
            <a:r>
              <a:rPr lang="en-CA" sz="2000" dirty="0" smtClean="0"/>
              <a:t>Increase quantity of life by disease modification and prevention of myocardial infarction and death.</a:t>
            </a:r>
            <a:br>
              <a:rPr lang="en-CA" sz="2000" dirty="0" smtClean="0"/>
            </a:br>
            <a:r>
              <a:rPr lang="en-CA" sz="2000" dirty="0" smtClean="0"/>
              <a:t/>
            </a:r>
            <a:br>
              <a:rPr lang="en-CA" sz="2000" dirty="0" smtClean="0"/>
            </a:br>
            <a:r>
              <a:rPr lang="en-CA" sz="2000" dirty="0" smtClean="0"/>
              <a:t/>
            </a:r>
            <a:br>
              <a:rPr lang="en-CA" sz="2000" dirty="0" smtClean="0"/>
            </a:br>
            <a:endParaRPr lang="en-US" sz="2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457200"/>
            <a:ext cx="8153400" cy="338554"/>
          </a:xfrm>
          <a:prstGeom prst="rect">
            <a:avLst/>
          </a:prstGeom>
          <a:noFill/>
        </p:spPr>
        <p:txBody>
          <a:bodyPr wrap="square" rtlCol="0">
            <a:spAutoFit/>
          </a:bodyPr>
          <a:lstStyle/>
          <a:p>
            <a:r>
              <a:rPr lang="en-US" sz="1600" dirty="0" err="1" smtClean="0"/>
              <a:t>CardioRisk</a:t>
            </a:r>
            <a:r>
              <a:rPr lang="en-US" sz="1600" dirty="0" smtClean="0"/>
              <a:t> Calculator is available at: </a:t>
            </a:r>
            <a:r>
              <a:rPr lang="en-US" sz="1600" b="1" dirty="0" smtClean="0">
                <a:solidFill>
                  <a:schemeClr val="tx2"/>
                </a:solidFill>
              </a:rPr>
              <a:t>http://www.circl.ubc.ca/cardiorisk-calculator.html</a:t>
            </a:r>
            <a:endParaRPr lang="en-US" sz="1600" b="1"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219200"/>
            <a:ext cx="5715000" cy="4352442"/>
          </a:xfrm>
          <a:prstGeom prst="rect">
            <a:avLst/>
          </a:prstGeom>
        </p:spPr>
      </p:pic>
    </p:spTree>
    <p:extLst>
      <p:ext uri="{BB962C8B-B14F-4D97-AF65-F5344CB8AC3E}">
        <p14:creationId xmlns:p14="http://schemas.microsoft.com/office/powerpoint/2010/main" val="3425969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3911601"/>
              </p:ext>
            </p:extLst>
          </p:nvPr>
        </p:nvGraphicFramePr>
        <p:xfrm>
          <a:off x="457200" y="1447799"/>
          <a:ext cx="8382000" cy="3535680"/>
        </p:xfrm>
        <a:graphic>
          <a:graphicData uri="http://schemas.openxmlformats.org/drawingml/2006/table">
            <a:tbl>
              <a:tblPr firstRow="1" bandRow="1">
                <a:tableStyleId>{5C22544A-7EE6-4342-B048-85BDC9FD1C3A}</a:tableStyleId>
              </a:tblPr>
              <a:tblGrid>
                <a:gridCol w="5405215"/>
                <a:gridCol w="1801738"/>
                <a:gridCol w="1175047"/>
              </a:tblGrid>
              <a:tr h="528320">
                <a:tc>
                  <a:txBody>
                    <a:bodyPr/>
                    <a:lstStyle/>
                    <a:p>
                      <a:r>
                        <a:rPr lang="en-US" sz="1600" dirty="0" smtClean="0"/>
                        <a:t>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Strength</a:t>
                      </a:r>
                      <a:r>
                        <a:rPr lang="en-US" sz="1600" baseline="0" dirty="0" smtClean="0"/>
                        <a:t> of 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Level</a:t>
                      </a:r>
                      <a:r>
                        <a:rPr lang="en-US" sz="1600" baseline="0" dirty="0" smtClean="0"/>
                        <a:t> of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effectLst/>
                        </a:rPr>
                        <a:t>We recommend that a focused history and physical examination be obtained to elucidate symptoms, cardiac risk factors, past medical history and signs of cardiovascular disease or other etiologies of symptoms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Strong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600" dirty="0" smtClean="0">
                          <a:effectLst/>
                        </a:rPr>
                        <a:t>We recommend that cardiovascular co-morbidities of heart failure, </a:t>
                      </a:r>
                      <a:r>
                        <a:rPr lang="en-US" sz="1600" dirty="0" err="1" smtClean="0">
                          <a:effectLst/>
                        </a:rPr>
                        <a:t>valvular</a:t>
                      </a:r>
                      <a:r>
                        <a:rPr lang="en-US" sz="1600" dirty="0" smtClean="0">
                          <a:effectLst/>
                        </a:rPr>
                        <a:t> heart disease, cerebrovascular and peripheral vascular disease and renal disease should be fully documented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Strong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0840">
                <a:tc>
                  <a:txBody>
                    <a:bodyPr/>
                    <a:lstStyle/>
                    <a:p>
                      <a:r>
                        <a:rPr lang="en-US" sz="1600" dirty="0" smtClean="0">
                          <a:effectLst/>
                        </a:rPr>
                        <a:t>We suggest that initial assessment be supplemented by routine testing that includes hemoglobin, full cholesterol panel, fasting glucose, Hemoglobin A1c, renal function tests, liver function tests, thyroid function tests, and a 12 lead ECG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2" name="TextBox 1"/>
          <p:cNvSpPr txBox="1"/>
          <p:nvPr/>
        </p:nvSpPr>
        <p:spPr>
          <a:xfrm>
            <a:off x="609600" y="990600"/>
            <a:ext cx="5029200" cy="369332"/>
          </a:xfrm>
          <a:prstGeom prst="rect">
            <a:avLst/>
          </a:prstGeom>
          <a:noFill/>
        </p:spPr>
        <p:txBody>
          <a:bodyPr wrap="square" rtlCol="0">
            <a:spAutoFit/>
          </a:bodyPr>
          <a:lstStyle/>
          <a:p>
            <a:r>
              <a:rPr lang="en-CA" b="1" dirty="0" smtClean="0"/>
              <a:t>Making the Diagnosis</a:t>
            </a:r>
            <a:endParaRPr lang="en-CA" b="1" dirty="0"/>
          </a:p>
        </p:txBody>
      </p:sp>
    </p:spTree>
    <p:extLst>
      <p:ext uri="{BB962C8B-B14F-4D97-AF65-F5344CB8AC3E}">
        <p14:creationId xmlns:p14="http://schemas.microsoft.com/office/powerpoint/2010/main" val="2086412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5336905"/>
              </p:ext>
            </p:extLst>
          </p:nvPr>
        </p:nvGraphicFramePr>
        <p:xfrm>
          <a:off x="457200" y="1447799"/>
          <a:ext cx="8382000" cy="3291840"/>
        </p:xfrm>
        <a:graphic>
          <a:graphicData uri="http://schemas.openxmlformats.org/drawingml/2006/table">
            <a:tbl>
              <a:tblPr firstRow="1" bandRow="1">
                <a:tableStyleId>{5C22544A-7EE6-4342-B048-85BDC9FD1C3A}</a:tableStyleId>
              </a:tblPr>
              <a:tblGrid>
                <a:gridCol w="5638800"/>
                <a:gridCol w="1676400"/>
                <a:gridCol w="1066800"/>
              </a:tblGrid>
              <a:tr h="528320">
                <a:tc>
                  <a:txBody>
                    <a:bodyPr/>
                    <a:lstStyle/>
                    <a:p>
                      <a:r>
                        <a:rPr lang="en-US" sz="1600" dirty="0" smtClean="0"/>
                        <a:t>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Strength</a:t>
                      </a:r>
                      <a:r>
                        <a:rPr lang="en-US" sz="1600" baseline="0" dirty="0" smtClean="0"/>
                        <a:t> of 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Level</a:t>
                      </a:r>
                      <a:r>
                        <a:rPr lang="en-US" sz="1600" baseline="0" dirty="0" smtClean="0"/>
                        <a:t> of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effectLst/>
                        </a:rPr>
                        <a:t>We suggest that adults  </a:t>
                      </a:r>
                      <a:r>
                        <a:rPr lang="en-US" sz="1600" u="sng" dirty="0" smtClean="0">
                          <a:effectLst/>
                        </a:rPr>
                        <a:t>&gt;</a:t>
                      </a:r>
                      <a:r>
                        <a:rPr lang="en-US" sz="1600" dirty="0" smtClean="0">
                          <a:effectLst/>
                        </a:rPr>
                        <a:t> 30 years of age with 2 or 3 </a:t>
                      </a:r>
                      <a:r>
                        <a:rPr lang="en-US" sz="1600" dirty="0" err="1" smtClean="0">
                          <a:effectLst/>
                        </a:rPr>
                        <a:t>anginal</a:t>
                      </a:r>
                      <a:r>
                        <a:rPr lang="en-US" sz="1600" dirty="0" smtClean="0">
                          <a:effectLst/>
                        </a:rPr>
                        <a:t> criteria should undergo testing for diagnostic (and prognostic) purposes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effectLst/>
                        </a:rPr>
                        <a:t>We suggest that men </a:t>
                      </a:r>
                      <a:r>
                        <a:rPr lang="en-US" sz="1600" u="sng" dirty="0" smtClean="0">
                          <a:effectLst/>
                        </a:rPr>
                        <a:t>&gt;</a:t>
                      </a:r>
                      <a:r>
                        <a:rPr lang="en-US" sz="1600" dirty="0" smtClean="0">
                          <a:effectLst/>
                        </a:rPr>
                        <a:t> 40 and women </a:t>
                      </a:r>
                      <a:r>
                        <a:rPr lang="en-US" sz="1600" u="sng" dirty="0" smtClean="0">
                          <a:effectLst/>
                        </a:rPr>
                        <a:t>&gt;</a:t>
                      </a:r>
                      <a:r>
                        <a:rPr lang="en-US" sz="1600" dirty="0" smtClean="0">
                          <a:effectLst/>
                        </a:rPr>
                        <a:t> 60 years of age with 1 of 3 </a:t>
                      </a:r>
                      <a:r>
                        <a:rPr lang="en-US" sz="1600" dirty="0" err="1" smtClean="0">
                          <a:effectLst/>
                        </a:rPr>
                        <a:t>anginal</a:t>
                      </a:r>
                      <a:r>
                        <a:rPr lang="en-US" sz="1600" dirty="0" smtClean="0">
                          <a:effectLst/>
                        </a:rPr>
                        <a:t> features should undergo non-invasive testing for diagnostic (and prognostic) purposes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effectLst/>
                        </a:rPr>
                        <a:t>We suggest that men &lt; 40 and women &lt; 60 years of age with 1 of 3 </a:t>
                      </a:r>
                      <a:r>
                        <a:rPr lang="en-US" sz="1600" dirty="0" err="1" smtClean="0">
                          <a:effectLst/>
                        </a:rPr>
                        <a:t>anginal</a:t>
                      </a:r>
                      <a:r>
                        <a:rPr lang="en-US" sz="1600" dirty="0" smtClean="0">
                          <a:effectLst/>
                        </a:rPr>
                        <a:t> features have a low pre-test likelihood of CAD but should undergo non-invasive diagnostic testing if other features indicative of CV risk are present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bl>
          </a:graphicData>
        </a:graphic>
      </p:graphicFrame>
      <p:sp>
        <p:nvSpPr>
          <p:cNvPr id="5" name="TextBox 4"/>
          <p:cNvSpPr txBox="1"/>
          <p:nvPr/>
        </p:nvSpPr>
        <p:spPr>
          <a:xfrm>
            <a:off x="533400" y="990600"/>
            <a:ext cx="6477000" cy="369332"/>
          </a:xfrm>
          <a:prstGeom prst="rect">
            <a:avLst/>
          </a:prstGeom>
          <a:noFill/>
        </p:spPr>
        <p:txBody>
          <a:bodyPr wrap="square" rtlCol="0">
            <a:spAutoFit/>
          </a:bodyPr>
          <a:lstStyle/>
          <a:p>
            <a:r>
              <a:rPr lang="en-US" b="1" dirty="0" smtClean="0"/>
              <a:t>Using Non-invasive Diagnostic and Prognostic Testing</a:t>
            </a:r>
            <a:endParaRPr lang="en-US" b="1" dirty="0"/>
          </a:p>
        </p:txBody>
      </p:sp>
    </p:spTree>
    <p:extLst>
      <p:ext uri="{BB962C8B-B14F-4D97-AF65-F5344CB8AC3E}">
        <p14:creationId xmlns:p14="http://schemas.microsoft.com/office/powerpoint/2010/main" val="2603026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76109038"/>
              </p:ext>
            </p:extLst>
          </p:nvPr>
        </p:nvGraphicFramePr>
        <p:xfrm>
          <a:off x="457200" y="838200"/>
          <a:ext cx="8382000" cy="5181600"/>
        </p:xfrm>
        <a:graphic>
          <a:graphicData uri="http://schemas.openxmlformats.org/drawingml/2006/table">
            <a:tbl>
              <a:tblPr firstRow="1" bandRow="1">
                <a:tableStyleId>{5C22544A-7EE6-4342-B048-85BDC9FD1C3A}</a:tableStyleId>
              </a:tblPr>
              <a:tblGrid>
                <a:gridCol w="5638800"/>
                <a:gridCol w="1676400"/>
                <a:gridCol w="1066800"/>
              </a:tblGrid>
              <a:tr h="528320">
                <a:tc>
                  <a:txBody>
                    <a:bodyPr/>
                    <a:lstStyle/>
                    <a:p>
                      <a:r>
                        <a:rPr lang="en-US" sz="1600" dirty="0" smtClean="0"/>
                        <a:t>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Strength</a:t>
                      </a:r>
                      <a:r>
                        <a:rPr lang="en-US" sz="1600" baseline="0" dirty="0" smtClean="0"/>
                        <a:t> of recommendation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Level</a:t>
                      </a:r>
                      <a:r>
                        <a:rPr lang="en-US" sz="1600" baseline="0" dirty="0" smtClean="0"/>
                        <a:t> of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effectLst/>
                        </a:rPr>
                        <a:t>We suggest that exercise testing, if possible, is preferred as it is more strongly perceived by patients as relevant to their activities than pharmacologic testing and provides assessment of functional capacity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US" sz="1600" dirty="0" smtClean="0">
                          <a:effectLst/>
                        </a:rPr>
                        <a:t>We suggest that patients with an interpretable rest ECG who are able to exercise should have an exercise ECG test (ideally free of anti-ischemic drugs)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Low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US" sz="1600" dirty="0" smtClean="0">
                          <a:effectLst/>
                        </a:rPr>
                        <a:t>We suggest that the initial test in patients able to exercise, with a rest ECG that precludes ST segment interpretation should be exercise myocardial perfusion imaging or exercise echocardiography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effectLst/>
                        </a:rPr>
                        <a:t>We suggest that the initial test in patients without LBBB or paced rhythm who cannot exercise be vasodilator stress myocardial perfusion imaging or </a:t>
                      </a:r>
                      <a:r>
                        <a:rPr lang="en-US" sz="1600" dirty="0" err="1" smtClean="0">
                          <a:effectLst/>
                        </a:rPr>
                        <a:t>dobutamine</a:t>
                      </a:r>
                      <a:r>
                        <a:rPr lang="en-US" sz="1600" dirty="0" smtClean="0">
                          <a:effectLst/>
                        </a:rPr>
                        <a:t> echocardiography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Conditional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smtClean="0"/>
                        <a:t>Moderate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effectLst/>
                        </a:rPr>
                        <a:t>We recommend that the initial test in patients with LBBB or ventricular paced rhythm should be either vasodilator stress myocardial perfusion imaging or CCTA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Strong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3" name="TextBox 2"/>
          <p:cNvSpPr txBox="1"/>
          <p:nvPr/>
        </p:nvSpPr>
        <p:spPr>
          <a:xfrm>
            <a:off x="533400" y="392668"/>
            <a:ext cx="7010400" cy="369332"/>
          </a:xfrm>
          <a:prstGeom prst="rect">
            <a:avLst/>
          </a:prstGeom>
          <a:noFill/>
        </p:spPr>
        <p:txBody>
          <a:bodyPr wrap="square" rtlCol="0">
            <a:spAutoFit/>
          </a:bodyPr>
          <a:lstStyle/>
          <a:p>
            <a:r>
              <a:rPr lang="en-US" b="1" dirty="0" smtClean="0"/>
              <a:t>Using Non-invasive Diagnostic and Prognostic Testing (</a:t>
            </a:r>
            <a:r>
              <a:rPr lang="en-US" b="1" dirty="0" err="1" smtClean="0"/>
              <a:t>con’d</a:t>
            </a:r>
            <a:r>
              <a:rPr lang="en-US" b="1" dirty="0" smtClean="0"/>
              <a:t>)</a:t>
            </a:r>
            <a:endParaRPr lang="en-US" b="1" dirty="0"/>
          </a:p>
        </p:txBody>
      </p:sp>
    </p:spTree>
    <p:extLst>
      <p:ext uri="{BB962C8B-B14F-4D97-AF65-F5344CB8AC3E}">
        <p14:creationId xmlns:p14="http://schemas.microsoft.com/office/powerpoint/2010/main" val="1083675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CSDocument_x0020_Type xmlns="37e23d34-38a2-48aa-9cf4-399f328ef37b" xsi:nil="true"/>
    <CCSDocument_x0020_Group xmlns="37e23d34-38a2-48aa-9cf4-399f328ef37b" xsi:nil="true"/>
    <CCSYear xmlns="37e23d34-38a2-48aa-9cf4-399f328ef37b" xsi:nil="true"/>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Word Document" ma:contentTypeID="0x010100935D0C9192AD5541BC2BCE45FD8F6CAB001112BFF5F765F2458296B0BF3E5FE6B6" ma:contentTypeVersion="8" ma:contentTypeDescription="blank word document" ma:contentTypeScope="" ma:versionID="5b6b27127add5af9eb03811c7d7516e9">
  <xsd:schema xmlns:xsd="http://www.w3.org/2001/XMLSchema" xmlns:xs="http://www.w3.org/2001/XMLSchema" xmlns:p="http://schemas.microsoft.com/office/2006/metadata/properties" xmlns:ns2="37e23d34-38a2-48aa-9cf4-399f328ef37b" targetNamespace="http://schemas.microsoft.com/office/2006/metadata/properties" ma:root="true" ma:fieldsID="0dc23336597a587882cab6ea5133412a" ns2:_="">
    <xsd:import namespace="37e23d34-38a2-48aa-9cf4-399f328ef37b"/>
    <xsd:element name="properties">
      <xsd:complexType>
        <xsd:sequence>
          <xsd:element name="documentManagement">
            <xsd:complexType>
              <xsd:all>
                <xsd:element ref="ns2:CCSYear" minOccurs="0"/>
                <xsd:element ref="ns2:CCSDocument_x0020_Group" minOccurs="0"/>
                <xsd:element ref="ns2:CCS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23d34-38a2-48aa-9cf4-399f328ef37b" elementFormDefault="qualified">
    <xsd:import namespace="http://schemas.microsoft.com/office/2006/documentManagement/types"/>
    <xsd:import namespace="http://schemas.microsoft.com/office/infopath/2007/PartnerControls"/>
    <xsd:element name="CCSYear" ma:index="8" nillable="true" ma:displayName="Year" ma:description="Identifies the year that the document relates to" ma:format="Dropdown" ma:internalName="CCSYear">
      <xsd:simpleType>
        <xsd:restriction base="dms:Choice">
          <xsd:enumeration value="Prior to 2008"/>
          <xsd:enumeration value="2008"/>
          <xsd:enumeration value="2009"/>
          <xsd:enumeration value="2010"/>
          <xsd:enumeration value="2011"/>
          <xsd:enumeration value="2012"/>
          <xsd:enumeration value="2013"/>
          <xsd:enumeration value="2014"/>
          <xsd:enumeration value="2015"/>
          <xsd:enumeration value="2008-2009"/>
          <xsd:enumeration value="2009-2010"/>
          <xsd:enumeration value="2010-2011"/>
          <xsd:enumeration value="2011-2012"/>
          <xsd:enumeration value="2012-2013"/>
          <xsd:enumeration value="2013-2014"/>
          <xsd:enumeration value="2014-2015"/>
          <xsd:enumeration value="2015-2016"/>
        </xsd:restriction>
      </xsd:simpleType>
    </xsd:element>
    <xsd:element name="CCSDocument_x0020_Group" ma:index="9" nillable="true" ma:displayName="Document Group" ma:description="Identifies the document group (information type) that the document belongs with&#10;" ma:format="Dropdown" ma:internalName="CCSDocument_x0020_Group">
      <xsd:simpleType>
        <xsd:restriction base="dms:Choice">
          <xsd:enumeration value="Unassigned"/>
          <xsd:enumeration value="Committee"/>
          <xsd:enumeration value="Draft"/>
          <xsd:enumeration value="External"/>
          <xsd:enumeration value="Internal"/>
          <xsd:enumeration value="Media inquiry"/>
          <xsd:enumeration value="Media Release"/>
          <xsd:enumeration value="Meeting Logistics"/>
          <xsd:enumeration value="Meeting Material"/>
          <xsd:enumeration value="Package"/>
          <xsd:enumeration value="Speaker"/>
          <xsd:enumeration value="Status"/>
        </xsd:restriction>
      </xsd:simpleType>
    </xsd:element>
    <xsd:element name="CCSDocument_x0020_Type" ma:index="10" nillable="true" ma:displayName="Document Type" ma:format="Dropdown" ma:internalName="CCSDocument_x0020_Type">
      <xsd:simpleType>
        <xsd:restriction base="dms:Choice">
          <xsd:enumeration value="Administration"/>
          <xsd:enumeration value="Communication"/>
          <xsd:enumeration value="Configuration"/>
          <xsd:enumeration value="Contract/Legal"/>
          <xsd:enumeration value="Financial"/>
          <xsd:enumeration value="Guideline"/>
          <xsd:enumeration value="List"/>
          <xsd:enumeration value="Meeting"/>
          <xsd:enumeration value="Other"/>
          <xsd:enumeration value="Policy/Procedure"/>
          <xsd:enumeration value="Position Statement"/>
          <xsd:enumeration value="Presentation/Speech"/>
          <xsd:enumeration value="Report"/>
          <xsd:enumeration value="Status"/>
          <xsd:enumeration value="Survey/Evaluation"/>
          <xsd:enumeration value="TO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0C3D4-6204-44D3-B531-0E10F742A25D}">
  <ds:schemaRef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infopath/2007/PartnerControls"/>
    <ds:schemaRef ds:uri="37e23d34-38a2-48aa-9cf4-399f328ef37b"/>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0E54E334-1A5B-489D-BB8F-D6A945FACBE2}">
  <ds:schemaRefs>
    <ds:schemaRef ds:uri="http://schemas.microsoft.com/office/2006/metadata/customXsn"/>
  </ds:schemaRefs>
</ds:datastoreItem>
</file>

<file path=customXml/itemProps3.xml><?xml version="1.0" encoding="utf-8"?>
<ds:datastoreItem xmlns:ds="http://schemas.openxmlformats.org/officeDocument/2006/customXml" ds:itemID="{2B488022-A86B-4D2C-8F1D-3BA3468EE040}">
  <ds:schemaRefs>
    <ds:schemaRef ds:uri="http://schemas.microsoft.com/sharepoint/v3/contenttype/forms"/>
  </ds:schemaRefs>
</ds:datastoreItem>
</file>

<file path=customXml/itemProps4.xml><?xml version="1.0" encoding="utf-8"?>
<ds:datastoreItem xmlns:ds="http://schemas.openxmlformats.org/officeDocument/2006/customXml" ds:itemID="{76D8CE30-73C8-482B-9812-FC229B2F3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23d34-38a2-48aa-9cf4-399f328ef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900</TotalTime>
  <Words>4064</Words>
  <Application>Microsoft Office PowerPoint</Application>
  <PresentationFormat>On-screen Show (4:3)</PresentationFormat>
  <Paragraphs>528</Paragraphs>
  <Slides>65</Slides>
  <Notes>5</Notes>
  <HiddenSlides>0</HiddenSlides>
  <MMClips>0</MMClips>
  <ScaleCrop>false</ScaleCrop>
  <HeadingPairs>
    <vt:vector size="4" baseType="variant">
      <vt:variant>
        <vt:lpstr>Theme</vt:lpstr>
      </vt:variant>
      <vt:variant>
        <vt:i4>23</vt:i4>
      </vt:variant>
      <vt:variant>
        <vt:lpstr>Slide Titles</vt:lpstr>
      </vt:variant>
      <vt:variant>
        <vt:i4>65</vt:i4>
      </vt:variant>
    </vt:vector>
  </HeadingPairs>
  <TitlesOfParts>
    <vt:vector size="88" baseType="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Kaplan–Meier Estimates of the Composite Primary Outcome and Death</vt:lpstr>
      <vt:lpstr>PowerPoint Presentation</vt:lpstr>
      <vt:lpstr>PowerPoint Presentation</vt:lpstr>
      <vt:lpstr>PowerPoint Presentation</vt:lpstr>
      <vt:lpstr>When to intervene beyond medication…</vt:lpstr>
      <vt:lpstr>PowerPoint Presentation</vt:lpstr>
      <vt:lpstr>PowerPoint Presentation</vt:lpstr>
      <vt:lpstr>Provision of Appropriate Clinical Follow-Up Overview</vt:lpstr>
      <vt:lpstr>Provision of Appropriate Clinical Follow-Up Recommendation 1</vt:lpstr>
      <vt:lpstr>Provision of Appropriate Clinical Follow-Up Recommendation 2</vt:lpstr>
      <vt:lpstr>Provision of Appropriate Clinical Follow-Up Recommendation 3</vt:lpstr>
      <vt:lpstr>Provision of Appropriate Clinical Follow-Up Recommendation 4</vt:lpstr>
      <vt:lpstr>Provision of Appropriate Clinical Follow-Up Recommendation 5</vt:lpstr>
      <vt:lpstr>PowerPoint Presentation</vt:lpstr>
      <vt:lpstr>PATIENT 1</vt:lpstr>
      <vt:lpstr>Based only on symptoms what is this patient’s pre-test likelihood of coronary artery disease that’s detected by invasive angiography </vt:lpstr>
      <vt:lpstr>Which would be an appropriate first non-invasive investigation? </vt:lpstr>
      <vt:lpstr>Which of the following is not a high RISK feature for a non-invasive stress test? </vt:lpstr>
      <vt:lpstr>PATIENT 1 - continued</vt:lpstr>
      <vt:lpstr>Which of the following medications improve prognosis in chronic management for the patient with SIHD? </vt:lpstr>
      <vt:lpstr>Which of the following tests or conditions would not impact on decisions to treat with a statin? </vt:lpstr>
      <vt:lpstr>Medical therapy used to help with ischemic heart disease should include:</vt:lpstr>
      <vt:lpstr>PATIENT 2</vt:lpstr>
      <vt:lpstr>Residual risk on optimum medical therapy for single vessel disease and normal left ventricular ejection fraction is: </vt:lpstr>
      <vt:lpstr>Residual risk on optimum medical therapy for triple vessel disease with low left ventricular ejection fraction: </vt:lpstr>
      <vt:lpstr>At 12 months following therapy which has a greater freedom from angina?</vt:lpstr>
      <vt:lpstr>PATIENT 2 - continued</vt:lpstr>
      <vt:lpstr>We should recommend a minimum of _______ minutes of moderate to vigorous physical activity per week.  </vt:lpstr>
      <vt:lpstr>Routine exercise stress testing should be carried out on a yearly basis  </vt:lpstr>
      <vt:lpstr>Which of the following is NOT a primary goal of therapy for patients with chronic stable angina?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SUNERGIA</dc:creator>
  <cp:lastModifiedBy>Guidelines cmtee</cp:lastModifiedBy>
  <cp:revision>168</cp:revision>
  <cp:lastPrinted>1601-01-01T00:00:00Z</cp:lastPrinted>
  <dcterms:created xsi:type="dcterms:W3CDTF">2010-12-15T13:39:09Z</dcterms:created>
  <dcterms:modified xsi:type="dcterms:W3CDTF">2014-10-26T23:37:41Z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0x010100935D0C9192AD5541BC2BCE45FD8F6CAB001112BFF5F765F2458296B0BF3E5FE6B6</vt:lpwstr>
  </property>
</Properties>
</file>