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5"/>
    <p:sldMasterId id="2147483651" r:id="rId6"/>
  </p:sldMasterIdLst>
  <p:notesMasterIdLst>
    <p:notesMasterId r:id="rId107"/>
  </p:notesMasterIdLst>
  <p:handoutMasterIdLst>
    <p:handoutMasterId r:id="rId108"/>
  </p:handoutMasterIdLst>
  <p:sldIdLst>
    <p:sldId id="458" r:id="rId7"/>
    <p:sldId id="327" r:id="rId8"/>
    <p:sldId id="330" r:id="rId9"/>
    <p:sldId id="342" r:id="rId10"/>
    <p:sldId id="350" r:id="rId11"/>
    <p:sldId id="351" r:id="rId12"/>
    <p:sldId id="352" r:id="rId13"/>
    <p:sldId id="353" r:id="rId14"/>
    <p:sldId id="354" r:id="rId15"/>
    <p:sldId id="355" r:id="rId16"/>
    <p:sldId id="356" r:id="rId17"/>
    <p:sldId id="357" r:id="rId18"/>
    <p:sldId id="358" r:id="rId19"/>
    <p:sldId id="359" r:id="rId20"/>
    <p:sldId id="445" r:id="rId21"/>
    <p:sldId id="456" r:id="rId22"/>
    <p:sldId id="362" r:id="rId23"/>
    <p:sldId id="363" r:id="rId24"/>
    <p:sldId id="364" r:id="rId25"/>
    <p:sldId id="365" r:id="rId26"/>
    <p:sldId id="366" r:id="rId27"/>
    <p:sldId id="367" r:id="rId28"/>
    <p:sldId id="368" r:id="rId29"/>
    <p:sldId id="369" r:id="rId30"/>
    <p:sldId id="370" r:id="rId31"/>
    <p:sldId id="343" r:id="rId32"/>
    <p:sldId id="372" r:id="rId33"/>
    <p:sldId id="373" r:id="rId34"/>
    <p:sldId id="446" r:id="rId35"/>
    <p:sldId id="374" r:id="rId36"/>
    <p:sldId id="375" r:id="rId37"/>
    <p:sldId id="376" r:id="rId38"/>
    <p:sldId id="447" r:id="rId39"/>
    <p:sldId id="377" r:id="rId40"/>
    <p:sldId id="378" r:id="rId41"/>
    <p:sldId id="379" r:id="rId42"/>
    <p:sldId id="380" r:id="rId43"/>
    <p:sldId id="381" r:id="rId44"/>
    <p:sldId id="382" r:id="rId45"/>
    <p:sldId id="345" r:id="rId46"/>
    <p:sldId id="407" r:id="rId47"/>
    <p:sldId id="408" r:id="rId48"/>
    <p:sldId id="409" r:id="rId49"/>
    <p:sldId id="410" r:id="rId50"/>
    <p:sldId id="411" r:id="rId51"/>
    <p:sldId id="412" r:id="rId52"/>
    <p:sldId id="413" r:id="rId53"/>
    <p:sldId id="414" r:id="rId54"/>
    <p:sldId id="415" r:id="rId55"/>
    <p:sldId id="406" r:id="rId56"/>
    <p:sldId id="416" r:id="rId57"/>
    <p:sldId id="417" r:id="rId58"/>
    <p:sldId id="418" r:id="rId59"/>
    <p:sldId id="419" r:id="rId60"/>
    <p:sldId id="420" r:id="rId61"/>
    <p:sldId id="421" r:id="rId62"/>
    <p:sldId id="422" r:id="rId63"/>
    <p:sldId id="423" r:id="rId64"/>
    <p:sldId id="424" r:id="rId65"/>
    <p:sldId id="425" r:id="rId66"/>
    <p:sldId id="426" r:id="rId67"/>
    <p:sldId id="427" r:id="rId68"/>
    <p:sldId id="428" r:id="rId69"/>
    <p:sldId id="429" r:id="rId70"/>
    <p:sldId id="430" r:id="rId71"/>
    <p:sldId id="431" r:id="rId72"/>
    <p:sldId id="432" r:id="rId73"/>
    <p:sldId id="433" r:id="rId74"/>
    <p:sldId id="434" r:id="rId75"/>
    <p:sldId id="435" r:id="rId76"/>
    <p:sldId id="436" r:id="rId77"/>
    <p:sldId id="437" r:id="rId78"/>
    <p:sldId id="438" r:id="rId79"/>
    <p:sldId id="439" r:id="rId80"/>
    <p:sldId id="441" r:id="rId81"/>
    <p:sldId id="442" r:id="rId82"/>
    <p:sldId id="443" r:id="rId83"/>
    <p:sldId id="444" r:id="rId84"/>
    <p:sldId id="347" r:id="rId85"/>
    <p:sldId id="383" r:id="rId86"/>
    <p:sldId id="384" r:id="rId87"/>
    <p:sldId id="385" r:id="rId88"/>
    <p:sldId id="386" r:id="rId89"/>
    <p:sldId id="387" r:id="rId90"/>
    <p:sldId id="388" r:id="rId91"/>
    <p:sldId id="389" r:id="rId92"/>
    <p:sldId id="390" r:id="rId93"/>
    <p:sldId id="392" r:id="rId94"/>
    <p:sldId id="393" r:id="rId95"/>
    <p:sldId id="394" r:id="rId96"/>
    <p:sldId id="395" r:id="rId97"/>
    <p:sldId id="396" r:id="rId98"/>
    <p:sldId id="397" r:id="rId99"/>
    <p:sldId id="398" r:id="rId100"/>
    <p:sldId id="400" r:id="rId101"/>
    <p:sldId id="401" r:id="rId102"/>
    <p:sldId id="402" r:id="rId103"/>
    <p:sldId id="403" r:id="rId104"/>
    <p:sldId id="404" r:id="rId105"/>
    <p:sldId id="334" r:id="rId106"/>
  </p:sldIdLst>
  <p:sldSz cx="9144000" cy="6858000" type="screen4x3"/>
  <p:notesSz cx="7010400" cy="9296400"/>
  <p:custDataLst>
    <p:tags r:id="rId109"/>
  </p:custDataLst>
  <p:defaultTex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tianna Brooks" initials="C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9AC5"/>
    <a:srgbClr val="6799C7"/>
    <a:srgbClr val="67A0C8"/>
    <a:srgbClr val="6FA0C8"/>
    <a:srgbClr val="699CC8"/>
    <a:srgbClr val="6996C8"/>
    <a:srgbClr val="699AC8"/>
    <a:srgbClr val="699A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1588" autoAdjust="0"/>
  </p:normalViewPr>
  <p:slideViewPr>
    <p:cSldViewPr>
      <p:cViewPr varScale="1">
        <p:scale>
          <a:sx n="85" d="100"/>
          <a:sy n="85" d="100"/>
        </p:scale>
        <p:origin x="-516" y="-96"/>
      </p:cViewPr>
      <p:guideLst>
        <p:guide orient="horz" pos="2160"/>
        <p:guide pos="2880"/>
      </p:guideLst>
    </p:cSldViewPr>
  </p:slideViewPr>
  <p:notesTextViewPr>
    <p:cViewPr>
      <p:scale>
        <a:sx n="100" d="100"/>
        <a:sy n="100" d="100"/>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viewProps" Target="viewProps.xml"/><Relationship Id="rId16" Type="http://schemas.openxmlformats.org/officeDocument/2006/relationships/slide" Target="slides/slide10.xml"/><Relationship Id="rId107" Type="http://schemas.openxmlformats.org/officeDocument/2006/relationships/notesMaster" Target="notesMasters/notes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slide" Target="slides/slide96.xml"/><Relationship Id="rId110" Type="http://schemas.openxmlformats.org/officeDocument/2006/relationships/commentAuthors" Target="commentAuthors.xml"/><Relationship Id="rId5" Type="http://schemas.openxmlformats.org/officeDocument/2006/relationships/slideMaster" Target="slideMasters/slideMaster1.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30"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tags" Target="tags/tag1.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549320392282801"/>
          <c:y val="0.14634936227193501"/>
          <c:w val="0.57517818541701005"/>
          <c:h val="0.63976454197034005"/>
        </c:manualLayout>
      </c:layout>
      <c:barChart>
        <c:barDir val="col"/>
        <c:grouping val="clustered"/>
        <c:varyColors val="0"/>
        <c:ser>
          <c:idx val="0"/>
          <c:order val="0"/>
          <c:tx>
            <c:strRef>
              <c:f>Sheet1!$B$1</c:f>
              <c:strCache>
                <c:ptCount val="1"/>
                <c:pt idx="0">
                  <c:v>Placebo</c:v>
                </c:pt>
              </c:strCache>
            </c:strRef>
          </c:tx>
          <c:spPr>
            <a:solidFill>
              <a:srgbClr val="163784"/>
            </a:solidFill>
            <a:effectLst/>
            <a:scene3d>
              <a:camera prst="orthographicFront"/>
              <a:lightRig rig="threePt" dir="t"/>
            </a:scene3d>
            <a:sp3d/>
          </c:spPr>
          <c:invertIfNegative val="0"/>
          <c:dLbls>
            <c:spPr>
              <a:noFill/>
              <a:ln>
                <a:noFill/>
              </a:ln>
              <a:effectLst/>
            </c:spPr>
            <c:txPr>
              <a:bodyPr/>
              <a:lstStyle/>
              <a:p>
                <a:pPr>
                  <a:defRPr sz="1600">
                    <a:solidFill>
                      <a:schemeClr val="tx2"/>
                    </a:solidFill>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Sheet1!$A$2:$A$3</c:f>
              <c:strCache>
                <c:ptCount val="2"/>
                <c:pt idx="0">
                  <c:v>Patients without
heart failure 
at baseline</c:v>
                </c:pt>
                <c:pt idx="1">
                  <c:v>Patients with 
heart failure 
at baseline</c:v>
                </c:pt>
              </c:strCache>
            </c:strRef>
          </c:cat>
          <c:val>
            <c:numRef>
              <c:f>Sheet1!$B$2:$B$3</c:f>
              <c:numCache>
                <c:formatCode>General</c:formatCode>
                <c:ptCount val="2"/>
                <c:pt idx="0">
                  <c:v>3.1</c:v>
                </c:pt>
                <c:pt idx="1">
                  <c:v>12.3</c:v>
                </c:pt>
              </c:numCache>
            </c:numRef>
          </c:val>
          <c:extLst xmlns:c16r2="http://schemas.microsoft.com/office/drawing/2015/06/chart">
            <c:ext xmlns:c16="http://schemas.microsoft.com/office/drawing/2014/chart" uri="{C3380CC4-5D6E-409C-BE32-E72D297353CC}">
              <c16:uniqueId val="{00000000-E9A2-4709-8D96-E4DD07E93984}"/>
            </c:ext>
          </c:extLst>
        </c:ser>
        <c:ser>
          <c:idx val="1"/>
          <c:order val="1"/>
          <c:tx>
            <c:strRef>
              <c:f>Sheet1!$C$1</c:f>
              <c:strCache>
                <c:ptCount val="1"/>
                <c:pt idx="0">
                  <c:v>Empagliflozin</c:v>
                </c:pt>
              </c:strCache>
            </c:strRef>
          </c:tx>
          <c:spPr>
            <a:solidFill>
              <a:srgbClr val="C71B32"/>
            </a:solidFill>
            <a:scene3d>
              <a:camera prst="orthographicFront"/>
              <a:lightRig rig="threePt" dir="t"/>
            </a:scene3d>
            <a:sp3d/>
          </c:spPr>
          <c:invertIfNegative val="0"/>
          <c:dLbls>
            <c:spPr>
              <a:noFill/>
              <a:ln>
                <a:noFill/>
              </a:ln>
              <a:effectLst/>
            </c:spPr>
            <c:txPr>
              <a:bodyPr/>
              <a:lstStyle/>
              <a:p>
                <a:pPr>
                  <a:defRPr sz="1600">
                    <a:solidFill>
                      <a:schemeClr val="tx2"/>
                    </a:solidFill>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Sheet1!$A$2:$A$3</c:f>
              <c:strCache>
                <c:ptCount val="2"/>
                <c:pt idx="0">
                  <c:v>Patients without
heart failure 
at baseline</c:v>
                </c:pt>
                <c:pt idx="1">
                  <c:v>Patients with 
heart failure 
at baseline</c:v>
                </c:pt>
              </c:strCache>
            </c:strRef>
          </c:cat>
          <c:val>
            <c:numRef>
              <c:f>Sheet1!$C$2:$C$3</c:f>
              <c:numCache>
                <c:formatCode>General</c:formatCode>
                <c:ptCount val="2"/>
                <c:pt idx="0">
                  <c:v>1.8</c:v>
                </c:pt>
                <c:pt idx="1">
                  <c:v>10.4</c:v>
                </c:pt>
              </c:numCache>
            </c:numRef>
          </c:val>
          <c:extLst xmlns:c16r2="http://schemas.microsoft.com/office/drawing/2015/06/chart">
            <c:ext xmlns:c16="http://schemas.microsoft.com/office/drawing/2014/chart" uri="{C3380CC4-5D6E-409C-BE32-E72D297353CC}">
              <c16:uniqueId val="{00000001-E9A2-4709-8D96-E4DD07E93984}"/>
            </c:ext>
          </c:extLst>
        </c:ser>
        <c:dLbls>
          <c:dLblPos val="outEnd"/>
          <c:showLegendKey val="0"/>
          <c:showVal val="1"/>
          <c:showCatName val="0"/>
          <c:showSerName val="0"/>
          <c:showPercent val="0"/>
          <c:showBubbleSize val="0"/>
        </c:dLbls>
        <c:gapWidth val="150"/>
        <c:axId val="145321984"/>
        <c:axId val="145323520"/>
      </c:barChart>
      <c:catAx>
        <c:axId val="145321984"/>
        <c:scaling>
          <c:orientation val="minMax"/>
        </c:scaling>
        <c:delete val="0"/>
        <c:axPos val="b"/>
        <c:numFmt formatCode="General" sourceLinked="0"/>
        <c:majorTickMark val="out"/>
        <c:minorTickMark val="none"/>
        <c:tickLblPos val="nextTo"/>
        <c:txPr>
          <a:bodyPr/>
          <a:lstStyle/>
          <a:p>
            <a:pPr>
              <a:defRPr sz="1600" b="1">
                <a:solidFill>
                  <a:schemeClr val="tx1"/>
                </a:solidFill>
              </a:defRPr>
            </a:pPr>
            <a:endParaRPr lang="en-US"/>
          </a:p>
        </c:txPr>
        <c:crossAx val="145323520"/>
        <c:crosses val="autoZero"/>
        <c:auto val="1"/>
        <c:lblAlgn val="ctr"/>
        <c:lblOffset val="100"/>
        <c:noMultiLvlLbl val="0"/>
      </c:catAx>
      <c:valAx>
        <c:axId val="145323520"/>
        <c:scaling>
          <c:orientation val="minMax"/>
        </c:scaling>
        <c:delete val="0"/>
        <c:axPos val="l"/>
        <c:numFmt formatCode="#,##0" sourceLinked="0"/>
        <c:majorTickMark val="out"/>
        <c:minorTickMark val="none"/>
        <c:tickLblPos val="nextTo"/>
        <c:txPr>
          <a:bodyPr/>
          <a:lstStyle/>
          <a:p>
            <a:pPr>
              <a:defRPr sz="1600">
                <a:solidFill>
                  <a:schemeClr val="tx2"/>
                </a:solidFill>
              </a:defRPr>
            </a:pPr>
            <a:endParaRPr lang="en-US"/>
          </a:p>
        </c:txPr>
        <c:crossAx val="14532198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983963344788087"/>
          <c:y val="7.582938388625593E-2"/>
          <c:w val="0.78465063001145474"/>
          <c:h val="0.66587677725118488"/>
        </c:manualLayout>
      </c:layout>
      <c:lineChart>
        <c:grouping val="standard"/>
        <c:varyColors val="0"/>
        <c:ser>
          <c:idx val="0"/>
          <c:order val="0"/>
          <c:tx>
            <c:strRef>
              <c:f>Sheet1!$A$2</c:f>
              <c:strCache>
                <c:ptCount val="1"/>
                <c:pt idx="0">
                  <c:v>Placebo</c:v>
                </c:pt>
              </c:strCache>
            </c:strRef>
          </c:tx>
          <c:spPr>
            <a:ln w="27849">
              <a:solidFill>
                <a:srgbClr val="354C97"/>
              </a:solidFill>
              <a:prstDash val="solid"/>
            </a:ln>
          </c:spPr>
          <c:marker>
            <c:symbol val="x"/>
            <c:size val="4"/>
            <c:spPr>
              <a:solidFill>
                <a:srgbClr val="354C97"/>
              </a:solidFill>
              <a:ln>
                <a:solidFill>
                  <a:srgbClr val="354C97"/>
                </a:solidFill>
                <a:prstDash val="solid"/>
              </a:ln>
            </c:spPr>
          </c:marker>
          <c:cat>
            <c:numRef>
              <c:f>Sheet1!$B$1:$O$1</c:f>
              <c:numCache>
                <c:formatCode>General</c:formatCode>
                <c:ptCount val="14"/>
                <c:pt idx="0">
                  <c:v>0</c:v>
                </c:pt>
                <c:pt idx="1">
                  <c:v>0.5</c:v>
                </c:pt>
                <c:pt idx="2">
                  <c:v>1</c:v>
                </c:pt>
                <c:pt idx="3">
                  <c:v>1.5</c:v>
                </c:pt>
                <c:pt idx="4">
                  <c:v>2</c:v>
                </c:pt>
                <c:pt idx="5">
                  <c:v>2.5</c:v>
                </c:pt>
                <c:pt idx="6">
                  <c:v>3</c:v>
                </c:pt>
                <c:pt idx="7">
                  <c:v>3.5</c:v>
                </c:pt>
                <c:pt idx="8">
                  <c:v>4</c:v>
                </c:pt>
                <c:pt idx="9">
                  <c:v>4.5</c:v>
                </c:pt>
                <c:pt idx="10">
                  <c:v>5</c:v>
                </c:pt>
                <c:pt idx="11">
                  <c:v>5.5</c:v>
                </c:pt>
                <c:pt idx="12">
                  <c:v>6</c:v>
                </c:pt>
                <c:pt idx="13">
                  <c:v>6.5</c:v>
                </c:pt>
              </c:numCache>
            </c:numRef>
          </c:cat>
          <c:val>
            <c:numRef>
              <c:f>Sheet1!$B$2:$O$2</c:f>
              <c:numCache>
                <c:formatCode>General</c:formatCode>
                <c:ptCount val="14"/>
                <c:pt idx="0">
                  <c:v>0</c:v>
                </c:pt>
                <c:pt idx="1">
                  <c:v>2.8899999999999999E-2</c:v>
                </c:pt>
                <c:pt idx="2">
                  <c:v>5.8900000000000001E-2</c:v>
                </c:pt>
                <c:pt idx="3">
                  <c:v>8.3400000000000002E-2</c:v>
                </c:pt>
                <c:pt idx="4">
                  <c:v>0.1067</c:v>
                </c:pt>
                <c:pt idx="5">
                  <c:v>0.129</c:v>
                </c:pt>
                <c:pt idx="6">
                  <c:v>0.14829999999999999</c:v>
                </c:pt>
                <c:pt idx="7">
                  <c:v>0.17480000000000001</c:v>
                </c:pt>
                <c:pt idx="8">
                  <c:v>0.1938</c:v>
                </c:pt>
                <c:pt idx="9">
                  <c:v>0.20799999999999999</c:v>
                </c:pt>
                <c:pt idx="10">
                  <c:v>0.2334</c:v>
                </c:pt>
                <c:pt idx="11">
                  <c:v>0.2555</c:v>
                </c:pt>
                <c:pt idx="12">
                  <c:v>0.2792</c:v>
                </c:pt>
                <c:pt idx="13">
                  <c:v>0.29399999999999998</c:v>
                </c:pt>
              </c:numCache>
            </c:numRef>
          </c:val>
          <c:smooth val="0"/>
          <c:extLst xmlns:c16r2="http://schemas.microsoft.com/office/drawing/2015/06/chart">
            <c:ext xmlns:c16="http://schemas.microsoft.com/office/drawing/2014/chart" uri="{C3380CC4-5D6E-409C-BE32-E72D297353CC}">
              <c16:uniqueId val="{00000001-21A2-4BD9-95B6-373D116E5953}"/>
            </c:ext>
          </c:extLst>
        </c:ser>
        <c:ser>
          <c:idx val="1"/>
          <c:order val="1"/>
          <c:tx>
            <c:strRef>
              <c:f>Sheet1!$A$3</c:f>
              <c:strCache>
                <c:ptCount val="1"/>
                <c:pt idx="0">
                  <c:v>Trandolapril</c:v>
                </c:pt>
              </c:strCache>
            </c:strRef>
          </c:tx>
          <c:spPr>
            <a:ln w="27849">
              <a:solidFill>
                <a:srgbClr val="C71B32"/>
              </a:solidFill>
              <a:prstDash val="solid"/>
            </a:ln>
          </c:spPr>
          <c:marker>
            <c:symbol val="x"/>
            <c:size val="4"/>
            <c:spPr>
              <a:solidFill>
                <a:srgbClr val="C71B32"/>
              </a:solidFill>
              <a:ln>
                <a:solidFill>
                  <a:srgbClr val="C71B32"/>
                </a:solidFill>
                <a:prstDash val="solid"/>
              </a:ln>
            </c:spPr>
          </c:marker>
          <c:cat>
            <c:numRef>
              <c:f>Sheet1!$B$1:$O$1</c:f>
              <c:numCache>
                <c:formatCode>General</c:formatCode>
                <c:ptCount val="14"/>
                <c:pt idx="0">
                  <c:v>0</c:v>
                </c:pt>
                <c:pt idx="1">
                  <c:v>0.5</c:v>
                </c:pt>
                <c:pt idx="2">
                  <c:v>1</c:v>
                </c:pt>
                <c:pt idx="3">
                  <c:v>1.5</c:v>
                </c:pt>
                <c:pt idx="4">
                  <c:v>2</c:v>
                </c:pt>
                <c:pt idx="5">
                  <c:v>2.5</c:v>
                </c:pt>
                <c:pt idx="6">
                  <c:v>3</c:v>
                </c:pt>
                <c:pt idx="7">
                  <c:v>3.5</c:v>
                </c:pt>
                <c:pt idx="8">
                  <c:v>4</c:v>
                </c:pt>
                <c:pt idx="9">
                  <c:v>4.5</c:v>
                </c:pt>
                <c:pt idx="10">
                  <c:v>5</c:v>
                </c:pt>
                <c:pt idx="11">
                  <c:v>5.5</c:v>
                </c:pt>
                <c:pt idx="12">
                  <c:v>6</c:v>
                </c:pt>
                <c:pt idx="13">
                  <c:v>6.5</c:v>
                </c:pt>
              </c:numCache>
            </c:numRef>
          </c:cat>
          <c:val>
            <c:numRef>
              <c:f>Sheet1!$B$3:$O$3</c:f>
              <c:numCache>
                <c:formatCode>General</c:formatCode>
                <c:ptCount val="14"/>
                <c:pt idx="0">
                  <c:v>0</c:v>
                </c:pt>
                <c:pt idx="1">
                  <c:v>2.6800000000000001E-2</c:v>
                </c:pt>
                <c:pt idx="2">
                  <c:v>5.5899999999999998E-2</c:v>
                </c:pt>
                <c:pt idx="3">
                  <c:v>8.1699999999999995E-2</c:v>
                </c:pt>
                <c:pt idx="4">
                  <c:v>0.1043</c:v>
                </c:pt>
                <c:pt idx="5">
                  <c:v>0.1288</c:v>
                </c:pt>
                <c:pt idx="6">
                  <c:v>0.1472</c:v>
                </c:pt>
                <c:pt idx="7">
                  <c:v>0.16619999999999999</c:v>
                </c:pt>
                <c:pt idx="8">
                  <c:v>0.18479999999999999</c:v>
                </c:pt>
                <c:pt idx="9">
                  <c:v>0.21</c:v>
                </c:pt>
                <c:pt idx="10">
                  <c:v>0.22639999999999999</c:v>
                </c:pt>
                <c:pt idx="11">
                  <c:v>0.24229999999999999</c:v>
                </c:pt>
                <c:pt idx="12">
                  <c:v>0.2611</c:v>
                </c:pt>
                <c:pt idx="13">
                  <c:v>0.29360000000000003</c:v>
                </c:pt>
              </c:numCache>
            </c:numRef>
          </c:val>
          <c:smooth val="0"/>
          <c:extLst xmlns:c16r2="http://schemas.microsoft.com/office/drawing/2015/06/chart">
            <c:ext xmlns:c16="http://schemas.microsoft.com/office/drawing/2014/chart" uri="{C3380CC4-5D6E-409C-BE32-E72D297353CC}">
              <c16:uniqueId val="{00000003-21A2-4BD9-95B6-373D116E5953}"/>
            </c:ext>
          </c:extLst>
        </c:ser>
        <c:dLbls>
          <c:showLegendKey val="0"/>
          <c:showVal val="0"/>
          <c:showCatName val="0"/>
          <c:showSerName val="0"/>
          <c:showPercent val="0"/>
          <c:showBubbleSize val="0"/>
        </c:dLbls>
        <c:marker val="1"/>
        <c:smooth val="0"/>
        <c:axId val="145745408"/>
        <c:axId val="145747968"/>
      </c:lineChart>
      <c:catAx>
        <c:axId val="145745408"/>
        <c:scaling>
          <c:orientation val="minMax"/>
        </c:scaling>
        <c:delete val="0"/>
        <c:axPos val="b"/>
        <c:title>
          <c:tx>
            <c:rich>
              <a:bodyPr/>
              <a:lstStyle/>
              <a:p>
                <a:pPr>
                  <a:defRPr sz="1600" b="0"/>
                </a:pPr>
                <a:r>
                  <a:rPr lang="en-US" sz="1600" b="0"/>
                  <a:t>Years from Randomization</a:t>
                </a:r>
              </a:p>
            </c:rich>
          </c:tx>
          <c:layout>
            <c:manualLayout>
              <c:xMode val="edge"/>
              <c:yMode val="edge"/>
              <c:x val="0.39116273103802118"/>
              <c:y val="0.84357897915345381"/>
            </c:manualLayout>
          </c:layout>
          <c:overlay val="0"/>
          <c:spPr>
            <a:noFill/>
            <a:ln w="18566">
              <a:noFill/>
            </a:ln>
          </c:spPr>
        </c:title>
        <c:numFmt formatCode="General" sourceLinked="1"/>
        <c:majorTickMark val="out"/>
        <c:minorTickMark val="none"/>
        <c:tickLblPos val="nextTo"/>
        <c:spPr>
          <a:ln w="2321">
            <a:solidFill>
              <a:schemeClr val="tx1"/>
            </a:solidFill>
            <a:prstDash val="solid"/>
          </a:ln>
        </c:spPr>
        <c:txPr>
          <a:bodyPr rot="0" vert="horz"/>
          <a:lstStyle/>
          <a:p>
            <a:pPr>
              <a:defRPr sz="1200" b="0"/>
            </a:pPr>
            <a:endParaRPr lang="en-US"/>
          </a:p>
        </c:txPr>
        <c:crossAx val="145747968"/>
        <c:crosses val="autoZero"/>
        <c:auto val="1"/>
        <c:lblAlgn val="ctr"/>
        <c:lblOffset val="100"/>
        <c:tickLblSkip val="2"/>
        <c:tickMarkSkip val="1"/>
        <c:noMultiLvlLbl val="0"/>
      </c:catAx>
      <c:valAx>
        <c:axId val="145747968"/>
        <c:scaling>
          <c:orientation val="minMax"/>
        </c:scaling>
        <c:delete val="0"/>
        <c:axPos val="l"/>
        <c:title>
          <c:tx>
            <c:rich>
              <a:bodyPr/>
              <a:lstStyle/>
              <a:p>
                <a:pPr>
                  <a:defRPr sz="1600" b="0"/>
                </a:pPr>
                <a:r>
                  <a:rPr lang="en-US" sz="1600" b="0" dirty="0"/>
                  <a:t>Incidence of Primary Outcome </a:t>
                </a:r>
              </a:p>
            </c:rich>
          </c:tx>
          <c:layout>
            <c:manualLayout>
              <c:xMode val="edge"/>
              <c:yMode val="edge"/>
              <c:x val="1.6769874338487513E-2"/>
              <c:y val="6.3537677638903764E-2"/>
            </c:manualLayout>
          </c:layout>
          <c:overlay val="0"/>
          <c:spPr>
            <a:noFill/>
            <a:ln w="18566">
              <a:noFill/>
            </a:ln>
          </c:spPr>
        </c:title>
        <c:numFmt formatCode="0.00" sourceLinked="0"/>
        <c:majorTickMark val="out"/>
        <c:minorTickMark val="none"/>
        <c:tickLblPos val="nextTo"/>
        <c:spPr>
          <a:ln w="2321">
            <a:solidFill>
              <a:schemeClr val="tx1"/>
            </a:solidFill>
            <a:prstDash val="solid"/>
          </a:ln>
        </c:spPr>
        <c:txPr>
          <a:bodyPr rot="0" vert="horz"/>
          <a:lstStyle/>
          <a:p>
            <a:pPr>
              <a:defRPr sz="1200" b="0"/>
            </a:pPr>
            <a:endParaRPr lang="en-US"/>
          </a:p>
        </c:txPr>
        <c:crossAx val="145745408"/>
        <c:crosses val="autoZero"/>
        <c:crossBetween val="midCat"/>
      </c:valAx>
      <c:spPr>
        <a:noFill/>
        <a:ln w="9283">
          <a:noFill/>
          <a:prstDash val="solid"/>
        </a:ln>
      </c:spPr>
    </c:plotArea>
    <c:plotVisOnly val="1"/>
    <c:dispBlanksAs val="gap"/>
    <c:showDLblsOverMax val="0"/>
  </c:chart>
  <c:spPr>
    <a:noFill/>
    <a:ln>
      <a:noFill/>
    </a:ln>
  </c:spPr>
  <c:txPr>
    <a:bodyPr/>
    <a:lstStyle/>
    <a:p>
      <a:pPr>
        <a:defRPr sz="1316" b="1" i="0" u="none" strike="noStrike" baseline="0">
          <a:solidFill>
            <a:schemeClr val="tx1"/>
          </a:solidFill>
          <a:latin typeface="Arial" panose="020B0604020202020204" pitchFamily="34" charset="0"/>
          <a:ea typeface="Arial"/>
          <a:cs typeface="Arial" panose="020B0604020202020204" pitchFamily="34" charset="0"/>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wrap="square" lIns="93177" tIns="46589" rIns="93177" bIns="46589" numCol="1" anchor="t" anchorCtr="0" compatLnSpc="1">
            <a:prstTxWarp prst="textNoShape">
              <a:avLst/>
            </a:prstTxWarp>
          </a:bodyPr>
          <a:lstStyle>
            <a:lvl1pPr>
              <a:defRPr sz="1200">
                <a:latin typeface="Arial" charset="0"/>
                <a:ea typeface="ＭＳ Ｐゴシック" charset="-128"/>
                <a:cs typeface="+mn-cs"/>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a:defRPr sz="1200"/>
            </a:lvl1pPr>
          </a:lstStyle>
          <a:p>
            <a:fld id="{858BA9B5-F4FA-4A3B-9DE4-F5E0F55A7444}" type="datetime1">
              <a:rPr lang="en-US" altLang="en-US"/>
              <a:pPr/>
              <a:t>12/7/2017</a:t>
            </a:fld>
            <a:endParaRPr lang="en-US" altLang="en-US"/>
          </a:p>
        </p:txBody>
      </p:sp>
      <p:sp>
        <p:nvSpPr>
          <p:cNvPr id="4" name="Footer Placeholder 3"/>
          <p:cNvSpPr>
            <a:spLocks noGrp="1"/>
          </p:cNvSpPr>
          <p:nvPr>
            <p:ph type="ftr" sz="quarter" idx="2"/>
          </p:nvPr>
        </p:nvSpPr>
        <p:spPr>
          <a:xfrm>
            <a:off x="0" y="8829675"/>
            <a:ext cx="3038475" cy="465138"/>
          </a:xfrm>
          <a:prstGeom prst="rect">
            <a:avLst/>
          </a:prstGeom>
        </p:spPr>
        <p:txBody>
          <a:bodyPr vert="horz" wrap="square" lIns="93177" tIns="46589" rIns="93177" bIns="46589" numCol="1" anchor="b" anchorCtr="0" compatLnSpc="1">
            <a:prstTxWarp prst="textNoShape">
              <a:avLst/>
            </a:prstTxWarp>
          </a:bodyPr>
          <a:lstStyle>
            <a:lvl1pPr>
              <a:defRPr sz="1200">
                <a:latin typeface="Arial" charset="0"/>
                <a:ea typeface="ＭＳ Ｐゴシック" charset="-128"/>
                <a:cs typeface="+mn-cs"/>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BC69A847-89A2-4F03-8DE5-9660FAAC3371}" type="slidenum">
              <a:rPr lang="en-US" altLang="en-US"/>
              <a:pPr/>
              <a:t>‹#›</a:t>
            </a:fld>
            <a:endParaRPr lang="en-US" altLang="en-US"/>
          </a:p>
        </p:txBody>
      </p:sp>
    </p:spTree>
    <p:extLst>
      <p:ext uri="{BB962C8B-B14F-4D97-AF65-F5344CB8AC3E}">
        <p14:creationId xmlns:p14="http://schemas.microsoft.com/office/powerpoint/2010/main" val="27136612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ea typeface="ＭＳ Ｐゴシック" charset="-128"/>
                <a:cs typeface="+mn-cs"/>
              </a:defRPr>
            </a:lvl1pPr>
          </a:lstStyle>
          <a:p>
            <a:pPr>
              <a:defRPr/>
            </a:pPr>
            <a:endParaRPr lang="en-US"/>
          </a:p>
        </p:txBody>
      </p:sp>
      <p:sp>
        <p:nvSpPr>
          <p:cNvPr id="20483"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ea typeface="ＭＳ Ｐゴシック" charset="-128"/>
                <a:cs typeface="+mn-cs"/>
              </a:defRPr>
            </a:lvl1pPr>
          </a:lstStyle>
          <a:p>
            <a:pPr>
              <a:defRPr/>
            </a:pPr>
            <a:endParaRPr lang="en-US"/>
          </a:p>
        </p:txBody>
      </p:sp>
      <p:sp>
        <p:nvSpPr>
          <p:cNvPr id="614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5"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486"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ea typeface="ＭＳ Ｐゴシック" charset="-128"/>
                <a:cs typeface="+mn-cs"/>
              </a:defRPr>
            </a:lvl1pPr>
          </a:lstStyle>
          <a:p>
            <a:pPr>
              <a:defRPr/>
            </a:pPr>
            <a:endParaRPr lang="en-US"/>
          </a:p>
        </p:txBody>
      </p:sp>
      <p:sp>
        <p:nvSpPr>
          <p:cNvPr id="20487"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vl1pPr>
          </a:lstStyle>
          <a:p>
            <a:fld id="{5D5CD198-BBD2-4BDD-B39D-A987498E1D53}" type="slidenum">
              <a:rPr lang="en-US" altLang="en-US"/>
              <a:pPr/>
              <a:t>‹#›</a:t>
            </a:fld>
            <a:endParaRPr lang="en-US" altLang="en-US"/>
          </a:p>
        </p:txBody>
      </p:sp>
    </p:spTree>
    <p:extLst>
      <p:ext uri="{BB962C8B-B14F-4D97-AF65-F5344CB8AC3E}">
        <p14:creationId xmlns:p14="http://schemas.microsoft.com/office/powerpoint/2010/main" val="32915067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ea typeface="ＭＳ Ｐゴシック" pitchFamily="34" charset="-128"/>
            </a:endParaRPr>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37931725" indent="-37474525"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marL="457200" eaLnBrk="0" fontAlgn="base" hangingPunct="0">
              <a:spcBef>
                <a:spcPct val="0"/>
              </a:spcBef>
              <a:spcAft>
                <a:spcPct val="0"/>
              </a:spcAft>
              <a:defRPr sz="2400">
                <a:solidFill>
                  <a:schemeClr val="tx1"/>
                </a:solidFill>
                <a:latin typeface="Arial" charset="0"/>
                <a:ea typeface="ＭＳ Ｐゴシック" pitchFamily="34" charset="-128"/>
              </a:defRPr>
            </a:lvl6pPr>
            <a:lvl7pPr marL="914400" eaLnBrk="0" fontAlgn="base" hangingPunct="0">
              <a:spcBef>
                <a:spcPct val="0"/>
              </a:spcBef>
              <a:spcAft>
                <a:spcPct val="0"/>
              </a:spcAft>
              <a:defRPr sz="2400">
                <a:solidFill>
                  <a:schemeClr val="tx1"/>
                </a:solidFill>
                <a:latin typeface="Arial" charset="0"/>
                <a:ea typeface="ＭＳ Ｐゴシック" pitchFamily="34" charset="-128"/>
              </a:defRPr>
            </a:lvl7pPr>
            <a:lvl8pPr marL="1371600" eaLnBrk="0" fontAlgn="base" hangingPunct="0">
              <a:spcBef>
                <a:spcPct val="0"/>
              </a:spcBef>
              <a:spcAft>
                <a:spcPct val="0"/>
              </a:spcAft>
              <a:defRPr sz="2400">
                <a:solidFill>
                  <a:schemeClr val="tx1"/>
                </a:solidFill>
                <a:latin typeface="Arial" charset="0"/>
                <a:ea typeface="ＭＳ Ｐゴシック" pitchFamily="34" charset="-128"/>
              </a:defRPr>
            </a:lvl8pPr>
            <a:lvl9pPr marL="18288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5F1F3303-2CE1-4F41-BC4D-BD698FC0AE5B}" type="slidenum">
              <a:rPr lang="en-US" altLang="en-US" sz="1200">
                <a:cs typeface="Arial" charset="0"/>
              </a:rPr>
              <a:pPr eaLnBrk="1" hangingPunct="1"/>
              <a:t>1</a:t>
            </a:fld>
            <a:endParaRPr lang="en-US" altLang="en-US" sz="1200">
              <a:cs typeface="Arial" charset="0"/>
            </a:endParaRPr>
          </a:p>
        </p:txBody>
      </p:sp>
    </p:spTree>
    <p:extLst>
      <p:ext uri="{BB962C8B-B14F-4D97-AF65-F5344CB8AC3E}">
        <p14:creationId xmlns:p14="http://schemas.microsoft.com/office/powerpoint/2010/main" val="1697937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10"/>
          </p:nvPr>
        </p:nvSpPr>
        <p:spPr/>
        <p:txBody>
          <a:bodyPr/>
          <a:lstStyle/>
          <a:p>
            <a:fld id="{99526685-E59A-6C49-8A77-B69011780E9A}" type="slidenum">
              <a:rPr lang="fr-CA" smtClean="0"/>
              <a:t>62</a:t>
            </a:fld>
            <a:endParaRPr lang="fr-CA"/>
          </a:p>
        </p:txBody>
      </p:sp>
    </p:spTree>
    <p:extLst>
      <p:ext uri="{BB962C8B-B14F-4D97-AF65-F5344CB8AC3E}">
        <p14:creationId xmlns:p14="http://schemas.microsoft.com/office/powerpoint/2010/main" val="2199492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9526685-E59A-6C49-8A77-B69011780E9A}" type="slidenum">
              <a:rPr lang="fr-CA" smtClean="0">
                <a:solidFill>
                  <a:prstClr val="black"/>
                </a:solidFill>
              </a:rPr>
              <a:pPr/>
              <a:t>63</a:t>
            </a:fld>
            <a:endParaRPr lang="fr-CA">
              <a:solidFill>
                <a:prstClr val="black"/>
              </a:solidFill>
            </a:endParaRPr>
          </a:p>
        </p:txBody>
      </p:sp>
    </p:spTree>
    <p:extLst>
      <p:ext uri="{BB962C8B-B14F-4D97-AF65-F5344CB8AC3E}">
        <p14:creationId xmlns:p14="http://schemas.microsoft.com/office/powerpoint/2010/main" val="2125943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10"/>
          </p:nvPr>
        </p:nvSpPr>
        <p:spPr/>
        <p:txBody>
          <a:bodyPr/>
          <a:lstStyle/>
          <a:p>
            <a:fld id="{99526685-E59A-6C49-8A77-B69011780E9A}" type="slidenum">
              <a:rPr lang="fr-CA" smtClean="0"/>
              <a:t>65</a:t>
            </a:fld>
            <a:endParaRPr lang="fr-CA"/>
          </a:p>
        </p:txBody>
      </p:sp>
    </p:spTree>
    <p:extLst>
      <p:ext uri="{BB962C8B-B14F-4D97-AF65-F5344CB8AC3E}">
        <p14:creationId xmlns:p14="http://schemas.microsoft.com/office/powerpoint/2010/main" val="1145634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10"/>
          </p:nvPr>
        </p:nvSpPr>
        <p:spPr/>
        <p:txBody>
          <a:bodyPr/>
          <a:lstStyle/>
          <a:p>
            <a:fld id="{99526685-E59A-6C49-8A77-B69011780E9A}" type="slidenum">
              <a:rPr lang="fr-CA" smtClean="0"/>
              <a:t>66</a:t>
            </a:fld>
            <a:endParaRPr lang="fr-CA"/>
          </a:p>
        </p:txBody>
      </p:sp>
    </p:spTree>
    <p:extLst>
      <p:ext uri="{BB962C8B-B14F-4D97-AF65-F5344CB8AC3E}">
        <p14:creationId xmlns:p14="http://schemas.microsoft.com/office/powerpoint/2010/main" val="1973520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p:spPr>
        <p:txBody>
          <a:bodyPr/>
          <a:lstStyle/>
          <a:p>
            <a:fld id="{0E78A471-D789-41F3-8A64-F8CE717DD838}" type="slidenum">
              <a:rPr lang="en-GB"/>
              <a:t>67</a:t>
            </a:fld>
            <a:endParaRPr lang="en-GB"/>
          </a:p>
        </p:txBody>
      </p:sp>
      <p:sp>
        <p:nvSpPr>
          <p:cNvPr id="4099" name="Rectangle 1"/>
          <p:cNvSpPr txBox="1">
            <a:spLocks noGrp="1" noRot="1" noChangeAspect="1" noChangeArrowheads="1" noTextEdit="1"/>
          </p:cNvSpPr>
          <p:nvPr>
            <p:ph type="sldImg"/>
          </p:nvPr>
        </p:nvSpPr>
        <p:spPr>
          <a:xfrm>
            <a:off x="1146175" y="827088"/>
            <a:ext cx="5432425" cy="4075112"/>
          </a:xfrm>
          <a:solidFill>
            <a:srgbClr val="FFFFFF"/>
          </a:solidFill>
          <a:ln>
            <a:solidFill>
              <a:srgbClr val="000000"/>
            </a:solidFill>
            <a:miter lim="800000"/>
          </a:ln>
        </p:spPr>
      </p:sp>
      <p:sp>
        <p:nvSpPr>
          <p:cNvPr id="4100" name="Text Box 2"/>
          <p:cNvSpPr txBox="1">
            <a:spLocks noGrp="1" noChangeArrowheads="1"/>
          </p:cNvSpPr>
          <p:nvPr>
            <p:ph type="body" idx="1"/>
          </p:nvPr>
        </p:nvSpPr>
        <p:spPr>
          <a:xfrm>
            <a:off x="772443" y="5163053"/>
            <a:ext cx="6182783" cy="4891907"/>
          </a:xfrm>
          <a:noFill/>
          <a:ln/>
        </p:spPr>
        <p:txBody>
          <a:bodyPr tIns="10785"/>
          <a:lstStyle/>
          <a:p>
            <a:pPr algn="just" eaLnBrk="1">
              <a:lnSpc>
                <a:spcPct val="93000"/>
              </a:lnSpc>
              <a:spcBef>
                <a:spcPct val="0"/>
              </a:spcBef>
              <a:tabLst>
                <a:tab pos="737654" algn="l"/>
                <a:tab pos="1475308" algn="l"/>
                <a:tab pos="2212962" algn="l"/>
                <a:tab pos="2950616" algn="l"/>
                <a:tab pos="3688271" algn="l"/>
                <a:tab pos="4425925" algn="l"/>
                <a:tab pos="5163579" algn="l"/>
                <a:tab pos="5901233" algn="l"/>
              </a:tabLst>
            </a:pPr>
            <a:r>
              <a:t>Comparison of all‐cause mortality reduction observed in heart failure trials with the EMPA‐REG OUTCOME and LEADER cardiovascular outcome trials in patients with diabetes. </a:t>
            </a:r>
            <a:r>
              <a:rPr baseline="30000"/>
              <a:t>a</a:t>
            </a:r>
            <a:r>
              <a:t>SOLVD Treatment, </a:t>
            </a:r>
            <a:r>
              <a:rPr baseline="30000"/>
              <a:t>b</a:t>
            </a:r>
            <a:r>
              <a:t>CHARM Alternative, </a:t>
            </a:r>
            <a:r>
              <a:rPr baseline="30000"/>
              <a:t>c</a:t>
            </a:r>
            <a:r>
              <a:t>COPERNICUS and MERIT‐HF, </a:t>
            </a:r>
            <a:r>
              <a:rPr baseline="30000"/>
              <a:t>d</a:t>
            </a:r>
            <a:r>
              <a:t>RALES and EMPHASIS‐HF, </a:t>
            </a:r>
            <a:r>
              <a:rPr baseline="30000"/>
              <a:t>e</a:t>
            </a:r>
            <a:r>
              <a:t>PARADIGM, </a:t>
            </a:r>
            <a:r>
              <a:rPr baseline="30000"/>
              <a:t>f</a:t>
            </a:r>
            <a:r>
              <a:t>EMPA‐REG OUTCOME, </a:t>
            </a:r>
            <a:r>
              <a:rPr baseline="30000"/>
              <a:t>g</a:t>
            </a:r>
            <a:r>
              <a:t>LEADER.</a:t>
            </a:r>
          </a:p>
          <a:p>
            <a:endParaRPr/>
          </a:p>
          <a:p>
            <a:r>
              <a:rPr lang="en-GB"/>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a:t>
            </a:r>
            <a:endParaRPr/>
          </a:p>
        </p:txBody>
      </p:sp>
    </p:spTree>
    <p:extLst>
      <p:ext uri="{BB962C8B-B14F-4D97-AF65-F5344CB8AC3E}">
        <p14:creationId xmlns:p14="http://schemas.microsoft.com/office/powerpoint/2010/main" val="2103810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10"/>
          </p:nvPr>
        </p:nvSpPr>
        <p:spPr/>
        <p:txBody>
          <a:bodyPr/>
          <a:lstStyle/>
          <a:p>
            <a:fld id="{99526685-E59A-6C49-8A77-B69011780E9A}" type="slidenum">
              <a:rPr lang="fr-CA" smtClean="0"/>
              <a:t>70</a:t>
            </a:fld>
            <a:endParaRPr lang="fr-CA"/>
          </a:p>
        </p:txBody>
      </p:sp>
    </p:spTree>
    <p:extLst>
      <p:ext uri="{BB962C8B-B14F-4D97-AF65-F5344CB8AC3E}">
        <p14:creationId xmlns:p14="http://schemas.microsoft.com/office/powerpoint/2010/main" val="3494748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10"/>
          </p:nvPr>
        </p:nvSpPr>
        <p:spPr/>
        <p:txBody>
          <a:bodyPr/>
          <a:lstStyle/>
          <a:p>
            <a:fld id="{99526685-E59A-6C49-8A77-B69011780E9A}" type="slidenum">
              <a:rPr lang="fr-CA" smtClean="0"/>
              <a:t>71</a:t>
            </a:fld>
            <a:endParaRPr lang="fr-CA"/>
          </a:p>
        </p:txBody>
      </p:sp>
    </p:spTree>
    <p:extLst>
      <p:ext uri="{BB962C8B-B14F-4D97-AF65-F5344CB8AC3E}">
        <p14:creationId xmlns:p14="http://schemas.microsoft.com/office/powerpoint/2010/main" val="2167597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10"/>
          </p:nvPr>
        </p:nvSpPr>
        <p:spPr/>
        <p:txBody>
          <a:bodyPr/>
          <a:lstStyle/>
          <a:p>
            <a:fld id="{99526685-E59A-6C49-8A77-B69011780E9A}" type="slidenum">
              <a:rPr lang="fr-CA" smtClean="0"/>
              <a:t>72</a:t>
            </a:fld>
            <a:endParaRPr lang="fr-CA"/>
          </a:p>
        </p:txBody>
      </p:sp>
    </p:spTree>
    <p:extLst>
      <p:ext uri="{BB962C8B-B14F-4D97-AF65-F5344CB8AC3E}">
        <p14:creationId xmlns:p14="http://schemas.microsoft.com/office/powerpoint/2010/main" val="2287807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10"/>
          </p:nvPr>
        </p:nvSpPr>
        <p:spPr/>
        <p:txBody>
          <a:bodyPr/>
          <a:lstStyle/>
          <a:p>
            <a:fld id="{99526685-E59A-6C49-8A77-B69011780E9A}" type="slidenum">
              <a:rPr lang="fr-CA" smtClean="0"/>
              <a:t>73</a:t>
            </a:fld>
            <a:endParaRPr lang="fr-CA"/>
          </a:p>
        </p:txBody>
      </p:sp>
    </p:spTree>
    <p:extLst>
      <p:ext uri="{BB962C8B-B14F-4D97-AF65-F5344CB8AC3E}">
        <p14:creationId xmlns:p14="http://schemas.microsoft.com/office/powerpoint/2010/main" val="1989010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10"/>
          </p:nvPr>
        </p:nvSpPr>
        <p:spPr/>
        <p:txBody>
          <a:bodyPr/>
          <a:lstStyle/>
          <a:p>
            <a:fld id="{99526685-E59A-6C49-8A77-B69011780E9A}" type="slidenum">
              <a:rPr lang="fr-CA" smtClean="0"/>
              <a:t>75</a:t>
            </a:fld>
            <a:endParaRPr lang="fr-CA"/>
          </a:p>
        </p:txBody>
      </p:sp>
    </p:spTree>
    <p:extLst>
      <p:ext uri="{BB962C8B-B14F-4D97-AF65-F5344CB8AC3E}">
        <p14:creationId xmlns:p14="http://schemas.microsoft.com/office/powerpoint/2010/main" val="2997628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itchFamily="34" charset="-128"/>
            </a:endParaRPr>
          </a:p>
        </p:txBody>
      </p:sp>
      <p:sp>
        <p:nvSpPr>
          <p:cNvPr id="8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37931725" indent="-37474525"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marL="457200" eaLnBrk="0" fontAlgn="base" hangingPunct="0">
              <a:spcBef>
                <a:spcPct val="0"/>
              </a:spcBef>
              <a:spcAft>
                <a:spcPct val="0"/>
              </a:spcAft>
              <a:defRPr sz="2400">
                <a:solidFill>
                  <a:schemeClr val="tx1"/>
                </a:solidFill>
                <a:latin typeface="Arial" charset="0"/>
                <a:ea typeface="ＭＳ Ｐゴシック" pitchFamily="34" charset="-128"/>
              </a:defRPr>
            </a:lvl6pPr>
            <a:lvl7pPr marL="914400" eaLnBrk="0" fontAlgn="base" hangingPunct="0">
              <a:spcBef>
                <a:spcPct val="0"/>
              </a:spcBef>
              <a:spcAft>
                <a:spcPct val="0"/>
              </a:spcAft>
              <a:defRPr sz="2400">
                <a:solidFill>
                  <a:schemeClr val="tx1"/>
                </a:solidFill>
                <a:latin typeface="Arial" charset="0"/>
                <a:ea typeface="ＭＳ Ｐゴシック" pitchFamily="34" charset="-128"/>
              </a:defRPr>
            </a:lvl7pPr>
            <a:lvl8pPr marL="1371600" eaLnBrk="0" fontAlgn="base" hangingPunct="0">
              <a:spcBef>
                <a:spcPct val="0"/>
              </a:spcBef>
              <a:spcAft>
                <a:spcPct val="0"/>
              </a:spcAft>
              <a:defRPr sz="2400">
                <a:solidFill>
                  <a:schemeClr val="tx1"/>
                </a:solidFill>
                <a:latin typeface="Arial" charset="0"/>
                <a:ea typeface="ＭＳ Ｐゴシック" pitchFamily="34" charset="-128"/>
              </a:defRPr>
            </a:lvl8pPr>
            <a:lvl9pPr marL="18288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8C95C40F-3A27-498E-9867-E078B8C956CB}" type="slidenum">
              <a:rPr lang="en-US" altLang="en-US" sz="1200">
                <a:cs typeface="Arial" charset="0"/>
              </a:rPr>
              <a:pPr eaLnBrk="1" hangingPunct="1"/>
              <a:t>2</a:t>
            </a:fld>
            <a:endParaRPr lang="en-US" altLang="en-US" sz="1200">
              <a:cs typeface="Arial" charset="0"/>
            </a:endParaRPr>
          </a:p>
        </p:txBody>
      </p:sp>
    </p:spTree>
    <p:extLst>
      <p:ext uri="{BB962C8B-B14F-4D97-AF65-F5344CB8AC3E}">
        <p14:creationId xmlns:p14="http://schemas.microsoft.com/office/powerpoint/2010/main" val="318792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10"/>
          </p:nvPr>
        </p:nvSpPr>
        <p:spPr/>
        <p:txBody>
          <a:bodyPr/>
          <a:lstStyle/>
          <a:p>
            <a:fld id="{99526685-E59A-6C49-8A77-B69011780E9A}" type="slidenum">
              <a:rPr lang="fr-CA" smtClean="0"/>
              <a:t>77</a:t>
            </a:fld>
            <a:endParaRPr lang="fr-CA"/>
          </a:p>
        </p:txBody>
      </p:sp>
    </p:spTree>
    <p:extLst>
      <p:ext uri="{BB962C8B-B14F-4D97-AF65-F5344CB8AC3E}">
        <p14:creationId xmlns:p14="http://schemas.microsoft.com/office/powerpoint/2010/main" val="745451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Text Box 1">
            <a:extLst>
              <a:ext uri="{FF2B5EF4-FFF2-40B4-BE49-F238E27FC236}">
                <a16:creationId xmlns="" xmlns:a16="http://schemas.microsoft.com/office/drawing/2014/main" id="{41B8E664-1B63-492A-8AE8-2F970DA58C0A}"/>
              </a:ext>
            </a:extLst>
          </p:cNvPr>
          <p:cNvSpPr txBox="1">
            <a:spLocks noChangeArrowheads="1"/>
          </p:cNvSpPr>
          <p:nvPr/>
        </p:nvSpPr>
        <p:spPr bwMode="auto">
          <a:xfrm>
            <a:off x="1622778" y="1023249"/>
            <a:ext cx="4697942" cy="350551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177" tIns="46589" rIns="93177" bIns="46589" anchor="ctr"/>
          <a:lstStyle/>
          <a:p>
            <a:endParaRPr lang="en-CA"/>
          </a:p>
        </p:txBody>
      </p:sp>
      <p:sp>
        <p:nvSpPr>
          <p:cNvPr id="6146" name="Text Box 2">
            <a:extLst>
              <a:ext uri="{FF2B5EF4-FFF2-40B4-BE49-F238E27FC236}">
                <a16:creationId xmlns="" xmlns:a16="http://schemas.microsoft.com/office/drawing/2014/main" id="{E2EB6D11-1DCE-4D44-B9C5-0A224A8D96A2}"/>
              </a:ext>
            </a:extLst>
          </p:cNvPr>
          <p:cNvSpPr txBox="1">
            <a:spLocks noGrp="1" noChangeArrowheads="1"/>
          </p:cNvSpPr>
          <p:nvPr>
            <p:ph type="body"/>
          </p:nvPr>
        </p:nvSpPr>
        <p:spPr bwMode="auto">
          <a:xfrm>
            <a:off x="1212216" y="4867699"/>
            <a:ext cx="5527181" cy="38896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7354" indent="-87354" eaLnBrk="1">
              <a:lnSpc>
                <a:spcPct val="93000"/>
              </a:lnSpc>
              <a:spcBef>
                <a:spcPct val="0"/>
              </a:spcBef>
              <a:buSzPct val="45000"/>
              <a:tabLst>
                <a:tab pos="737654" algn="l"/>
                <a:tab pos="1475308" algn="l"/>
                <a:tab pos="2212962" algn="l"/>
                <a:tab pos="2950616" algn="l"/>
                <a:tab pos="3688271" algn="l"/>
                <a:tab pos="4425925" algn="l"/>
                <a:tab pos="5163579" algn="l"/>
              </a:tabLst>
            </a:pPr>
            <a:r>
              <a:rPr lang="en-GB" altLang="en-US" sz="1400" b="1">
                <a:latin typeface="Arial" panose="020B0604020202020204" pitchFamily="34" charset="0"/>
                <a:cs typeface="msgothic" charset="0"/>
              </a:rPr>
              <a:t>Proposed management of concomitant diuretics when initiating a sodium glucose cotransport-2 inhibitor (SGLT2i) in high-risk patients with type 2 diabetes mellitus (T2DM).</a:t>
            </a:r>
            <a:r>
              <a:rPr lang="en-GB" altLang="en-US">
                <a:latin typeface="Arial" panose="020B0604020202020204" pitchFamily="34" charset="0"/>
                <a:cs typeface="msgothic" charset="0"/>
              </a:rPr>
              <a:t> Green boxes represent scenarios in which the practitioner can typically proceed with initiation of SGLT2i therapy among stable outpatients with T2DM. Red boxes represent scenarios in which the practitioner should not initiate SGLT2i therapy given the potential for deleterious natriuresis/hemodynamic effects in these settings. Yellow boxes represent scenarios in which the practitioner may proceed with caution with initiation of SGLT2i therapy and monitor for natriuresis/hemodynamic effect. Clinical monitoring includes consideration of checking blood pressure (BP), renal function, electrolytes, and weight response to therapy within the first 2 weeks. Similar recommendations may be applicable in patients taking angiotensin II receptor-neprilysin inhibition (ARNI) therapy, and additional data on SGLT2i-ARNI combinations are required. Cr indicates creatinine.</a:t>
            </a:r>
          </a:p>
        </p:txBody>
      </p:sp>
    </p:spTree>
    <p:extLst>
      <p:ext uri="{BB962C8B-B14F-4D97-AF65-F5344CB8AC3E}">
        <p14:creationId xmlns:p14="http://schemas.microsoft.com/office/powerpoint/2010/main" val="1397067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ＭＳ Ｐゴシック" pitchFamily="34" charset="-128"/>
              </a:defRPr>
            </a:lvl1pPr>
            <a:lvl2pPr marL="757066" indent="-291179">
              <a:defRPr>
                <a:solidFill>
                  <a:schemeClr val="tx1"/>
                </a:solidFill>
                <a:latin typeface="Arial" pitchFamily="34" charset="0"/>
                <a:ea typeface="ＭＳ Ｐゴシック" pitchFamily="34" charset="-128"/>
              </a:defRPr>
            </a:lvl2pPr>
            <a:lvl3pPr marL="1164717" indent="-232943">
              <a:defRPr>
                <a:solidFill>
                  <a:schemeClr val="tx1"/>
                </a:solidFill>
                <a:latin typeface="Arial" pitchFamily="34" charset="0"/>
                <a:ea typeface="ＭＳ Ｐゴシック" pitchFamily="34" charset="-128"/>
              </a:defRPr>
            </a:lvl3pPr>
            <a:lvl4pPr marL="1630604" indent="-232943">
              <a:defRPr>
                <a:solidFill>
                  <a:schemeClr val="tx1"/>
                </a:solidFill>
                <a:latin typeface="Arial" pitchFamily="34" charset="0"/>
                <a:ea typeface="ＭＳ Ｐゴシック" pitchFamily="34" charset="-128"/>
              </a:defRPr>
            </a:lvl4pPr>
            <a:lvl5pPr marL="2096491" indent="-232943">
              <a:defRPr>
                <a:solidFill>
                  <a:schemeClr val="tx1"/>
                </a:solidFill>
                <a:latin typeface="Arial" pitchFamily="34" charset="0"/>
                <a:ea typeface="ＭＳ Ｐゴシック" pitchFamily="34" charset="-128"/>
              </a:defRPr>
            </a:lvl5pPr>
            <a:lvl6pPr marL="2562377" indent="-232943" fontAlgn="base">
              <a:spcBef>
                <a:spcPct val="0"/>
              </a:spcBef>
              <a:spcAft>
                <a:spcPct val="0"/>
              </a:spcAft>
              <a:defRPr>
                <a:solidFill>
                  <a:schemeClr val="tx1"/>
                </a:solidFill>
                <a:latin typeface="Arial" pitchFamily="34" charset="0"/>
                <a:ea typeface="ＭＳ Ｐゴシック" pitchFamily="34" charset="-128"/>
              </a:defRPr>
            </a:lvl6pPr>
            <a:lvl7pPr marL="3028264" indent="-232943" fontAlgn="base">
              <a:spcBef>
                <a:spcPct val="0"/>
              </a:spcBef>
              <a:spcAft>
                <a:spcPct val="0"/>
              </a:spcAft>
              <a:defRPr>
                <a:solidFill>
                  <a:schemeClr val="tx1"/>
                </a:solidFill>
                <a:latin typeface="Arial" pitchFamily="34" charset="0"/>
                <a:ea typeface="ＭＳ Ｐゴシック" pitchFamily="34" charset="-128"/>
              </a:defRPr>
            </a:lvl7pPr>
            <a:lvl8pPr marL="3494151" indent="-232943" fontAlgn="base">
              <a:spcBef>
                <a:spcPct val="0"/>
              </a:spcBef>
              <a:spcAft>
                <a:spcPct val="0"/>
              </a:spcAft>
              <a:defRPr>
                <a:solidFill>
                  <a:schemeClr val="tx1"/>
                </a:solidFill>
                <a:latin typeface="Arial" pitchFamily="34" charset="0"/>
                <a:ea typeface="ＭＳ Ｐゴシック" pitchFamily="34" charset="-128"/>
              </a:defRPr>
            </a:lvl8pPr>
            <a:lvl9pPr marL="3960038" indent="-232943" fontAlgn="base">
              <a:spcBef>
                <a:spcPct val="0"/>
              </a:spcBef>
              <a:spcAft>
                <a:spcPct val="0"/>
              </a:spcAft>
              <a:defRPr>
                <a:solidFill>
                  <a:schemeClr val="tx1"/>
                </a:solidFill>
                <a:latin typeface="Arial" pitchFamily="34" charset="0"/>
                <a:ea typeface="ＭＳ Ｐゴシック" pitchFamily="34" charset="-128"/>
              </a:defRPr>
            </a:lvl9pPr>
          </a:lstStyle>
          <a:p>
            <a:pPr fontAlgn="base">
              <a:spcBef>
                <a:spcPct val="0"/>
              </a:spcBef>
              <a:spcAft>
                <a:spcPct val="0"/>
              </a:spcAft>
            </a:pPr>
            <a:fld id="{A5AD389B-2771-45F2-9B9C-E9ADB79B8248}" type="slidenum">
              <a:rPr lang="en-US" altLang="en-US">
                <a:latin typeface="Calibri" pitchFamily="34" charset="0"/>
              </a:rPr>
              <a:pPr fontAlgn="base">
                <a:spcBef>
                  <a:spcPct val="0"/>
                </a:spcBef>
                <a:spcAft>
                  <a:spcPct val="0"/>
                </a:spcAft>
              </a:pPr>
              <a:t>84</a:t>
            </a:fld>
            <a:endParaRPr lang="en-US" altLang="en-US">
              <a:latin typeface="Calibri" pitchFamily="34" charset="0"/>
            </a:endParaRPr>
          </a:p>
        </p:txBody>
      </p:sp>
    </p:spTree>
    <p:extLst>
      <p:ext uri="{BB962C8B-B14F-4D97-AF65-F5344CB8AC3E}">
        <p14:creationId xmlns:p14="http://schemas.microsoft.com/office/powerpoint/2010/main" val="33704552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CA" altLang="en-US">
                <a:latin typeface="Arial" pitchFamily="34" charset="0"/>
                <a:ea typeface="ＭＳ Ｐゴシック" pitchFamily="34" charset="-128"/>
                <a:cs typeface="Arial" pitchFamily="34" charset="0"/>
              </a:rPr>
              <a:t>The MAGGIC meta-analysis includes individual data on 39 372 patients with HF, both reduced and preserved left-ventricular ejection fraction (EF), from 30 cohort studies, six of which were clinical trials. 40.2% of patients died during a median follow-up of 2.5 years. Using multivariable piecewise Poisson regression methods with stepwise variable selection, a final model included 13 highly significant independent predictors of mortality in the following order of predictive strength: age, lower EF, NYHA class, serum creatinine, diabetes, not prescribed beta-blocker, lower systolic BP, lower body mass, time since diagnosis, current smoker, chronic obstructive pulmonary disease, male gender, and not prescribed ACE-inhibitor or angiotensin-receptor blockers. In preserved EF, age was more predictive and systolic BP was less predictive of mortality than in reduced EF. Conversion into an easy-to-use integer risk score identified a very marked gradient in risk, with 3-year mortality rates of 10 and 70% in the bottom quintile and top decile of risk, respectively.</a:t>
            </a:r>
          </a:p>
          <a:p>
            <a:pPr>
              <a:spcBef>
                <a:spcPct val="0"/>
              </a:spcBef>
            </a:pPr>
            <a:r>
              <a:rPr lang="en-CA" altLang="en-US" b="1">
                <a:latin typeface="Arial" pitchFamily="34" charset="0"/>
                <a:ea typeface="ＭＳ Ｐゴシック" pitchFamily="34" charset="-128"/>
                <a:cs typeface="Arial" pitchFamily="34" charset="0"/>
              </a:rPr>
              <a:t>CONCLUSION: </a:t>
            </a:r>
          </a:p>
          <a:p>
            <a:pPr>
              <a:spcBef>
                <a:spcPct val="0"/>
              </a:spcBef>
            </a:pPr>
            <a:r>
              <a:rPr lang="en-CA" altLang="en-US">
                <a:latin typeface="Arial" pitchFamily="34" charset="0"/>
                <a:ea typeface="ＭＳ Ｐゴシック" pitchFamily="34" charset="-128"/>
                <a:cs typeface="Arial" pitchFamily="34" charset="0"/>
              </a:rPr>
              <a:t>In patients with HF of both reduced and preserved EF, the influences of readily available predictors of mortality can be quantified in an integer score accessible by an easy-to-use website www.heartfailurerisk.org. The score has the potential for widespread implementation in a clinical setting.</a:t>
            </a:r>
          </a:p>
          <a:p>
            <a:pPr>
              <a:spcBef>
                <a:spcPct val="0"/>
              </a:spcBef>
            </a:pPr>
            <a:endParaRPr lang="en-CA" altLang="en-US">
              <a:latin typeface="Arial" pitchFamily="34" charset="0"/>
              <a:ea typeface="ＭＳ Ｐゴシック" pitchFamily="34" charset="-128"/>
              <a:cs typeface="Arial" pitchFamily="34" charset="0"/>
            </a:endParaRP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ＭＳ Ｐゴシック" pitchFamily="34" charset="-128"/>
              </a:defRPr>
            </a:lvl1pPr>
            <a:lvl2pPr marL="742508" indent="-284709">
              <a:defRPr>
                <a:solidFill>
                  <a:schemeClr val="tx1"/>
                </a:solidFill>
                <a:latin typeface="Arial" pitchFamily="34" charset="0"/>
                <a:ea typeface="ＭＳ Ｐゴシック" pitchFamily="34" charset="-128"/>
              </a:defRPr>
            </a:lvl2pPr>
            <a:lvl3pPr marL="1142070" indent="-228091">
              <a:defRPr>
                <a:solidFill>
                  <a:schemeClr val="tx1"/>
                </a:solidFill>
                <a:latin typeface="Arial" pitchFamily="34" charset="0"/>
                <a:ea typeface="ＭＳ Ｐゴシック" pitchFamily="34" charset="-128"/>
              </a:defRPr>
            </a:lvl3pPr>
            <a:lvl4pPr marL="1599869" indent="-228091">
              <a:defRPr>
                <a:solidFill>
                  <a:schemeClr val="tx1"/>
                </a:solidFill>
                <a:latin typeface="Arial" pitchFamily="34" charset="0"/>
                <a:ea typeface="ＭＳ Ｐゴシック" pitchFamily="34" charset="-128"/>
              </a:defRPr>
            </a:lvl4pPr>
            <a:lvl5pPr marL="2056050" indent="-228091">
              <a:defRPr>
                <a:solidFill>
                  <a:schemeClr val="tx1"/>
                </a:solidFill>
                <a:latin typeface="Arial" pitchFamily="34" charset="0"/>
                <a:ea typeface="ＭＳ Ｐゴシック" pitchFamily="34" charset="-128"/>
              </a:defRPr>
            </a:lvl5pPr>
            <a:lvl6pPr marL="2521936" indent="-228091" fontAlgn="base">
              <a:spcBef>
                <a:spcPct val="0"/>
              </a:spcBef>
              <a:spcAft>
                <a:spcPct val="0"/>
              </a:spcAft>
              <a:defRPr>
                <a:solidFill>
                  <a:schemeClr val="tx1"/>
                </a:solidFill>
                <a:latin typeface="Arial" pitchFamily="34" charset="0"/>
                <a:ea typeface="ＭＳ Ｐゴシック" pitchFamily="34" charset="-128"/>
              </a:defRPr>
            </a:lvl6pPr>
            <a:lvl7pPr marL="2987823" indent="-228091" fontAlgn="base">
              <a:spcBef>
                <a:spcPct val="0"/>
              </a:spcBef>
              <a:spcAft>
                <a:spcPct val="0"/>
              </a:spcAft>
              <a:defRPr>
                <a:solidFill>
                  <a:schemeClr val="tx1"/>
                </a:solidFill>
                <a:latin typeface="Arial" pitchFamily="34" charset="0"/>
                <a:ea typeface="ＭＳ Ｐゴシック" pitchFamily="34" charset="-128"/>
              </a:defRPr>
            </a:lvl7pPr>
            <a:lvl8pPr marL="3453710" indent="-228091" fontAlgn="base">
              <a:spcBef>
                <a:spcPct val="0"/>
              </a:spcBef>
              <a:spcAft>
                <a:spcPct val="0"/>
              </a:spcAft>
              <a:defRPr>
                <a:solidFill>
                  <a:schemeClr val="tx1"/>
                </a:solidFill>
                <a:latin typeface="Arial" pitchFamily="34" charset="0"/>
                <a:ea typeface="ＭＳ Ｐゴシック" pitchFamily="34" charset="-128"/>
              </a:defRPr>
            </a:lvl8pPr>
            <a:lvl9pPr marL="3919597" indent="-228091" fontAlgn="base">
              <a:spcBef>
                <a:spcPct val="0"/>
              </a:spcBef>
              <a:spcAft>
                <a:spcPct val="0"/>
              </a:spcAft>
              <a:defRPr>
                <a:solidFill>
                  <a:schemeClr val="tx1"/>
                </a:solidFill>
                <a:latin typeface="Arial" pitchFamily="34" charset="0"/>
                <a:ea typeface="ＭＳ Ｐゴシック" pitchFamily="34" charset="-128"/>
              </a:defRPr>
            </a:lvl9pPr>
          </a:lstStyle>
          <a:p>
            <a:pPr fontAlgn="base">
              <a:spcBef>
                <a:spcPct val="0"/>
              </a:spcBef>
              <a:spcAft>
                <a:spcPct val="0"/>
              </a:spcAft>
            </a:pPr>
            <a:fld id="{66C4143F-3F04-4901-9F5C-72F45184CCD8}" type="slidenum">
              <a:rPr lang="en-US" altLang="en-US"/>
              <a:pPr fontAlgn="base">
                <a:spcBef>
                  <a:spcPct val="0"/>
                </a:spcBef>
                <a:spcAft>
                  <a:spcPct val="0"/>
                </a:spcAft>
              </a:pPr>
              <a:t>88</a:t>
            </a:fld>
            <a:endParaRPr lang="en-US" altLang="en-US"/>
          </a:p>
        </p:txBody>
      </p:sp>
    </p:spTree>
    <p:extLst>
      <p:ext uri="{BB962C8B-B14F-4D97-AF65-F5344CB8AC3E}">
        <p14:creationId xmlns:p14="http://schemas.microsoft.com/office/powerpoint/2010/main" val="6545534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spcBef>
                <a:spcPct val="0"/>
              </a:spcBef>
            </a:pPr>
            <a:r>
              <a:rPr lang="en-CA" altLang="en-US">
                <a:latin typeface="Arial" pitchFamily="34" charset="0"/>
                <a:cs typeface="Arial" pitchFamily="34" charset="0"/>
              </a:rPr>
              <a:t>The paradigm study PARADIGM-HF (Prospective Comparison of ARNI [Angiotensin Receptor–Neprilysin Inhibitor] with ACEI [Angiotensin-Converting–Enzyme Inhibitor] to Determine Impact on Global Mortality</a:t>
            </a:r>
          </a:p>
          <a:p>
            <a:pPr>
              <a:lnSpc>
                <a:spcPct val="90000"/>
              </a:lnSpc>
              <a:spcBef>
                <a:spcPct val="0"/>
              </a:spcBef>
            </a:pPr>
            <a:r>
              <a:rPr lang="en-CA" altLang="en-US">
                <a:latin typeface="Arial" pitchFamily="34" charset="0"/>
                <a:cs typeface="Arial" pitchFamily="34" charset="0"/>
              </a:rPr>
              <a:t>and Morbidity in Heart Failure Trial), was deliberately designed to provide evidence to support the replacement of Ace I or ARB’s with LCZ696 in the management of HF.  It was undertaken in 2009 and is the largest clinical trial in HF ever undertaken in over 1000 sites thoughout the world</a:t>
            </a:r>
          </a:p>
          <a:p>
            <a:pPr>
              <a:lnSpc>
                <a:spcPct val="90000"/>
              </a:lnSpc>
              <a:spcBef>
                <a:spcPct val="0"/>
              </a:spcBef>
            </a:pPr>
            <a:endParaRPr lang="en-CA" altLang="en-US">
              <a:latin typeface="Arial" pitchFamily="34" charset="0"/>
              <a:cs typeface="Arial" pitchFamily="34" charset="0"/>
            </a:endParaRP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ＭＳ Ｐゴシック" pitchFamily="34" charset="-128"/>
              </a:defRPr>
            </a:lvl1pPr>
            <a:lvl2pPr marL="742508" indent="-284709">
              <a:defRPr>
                <a:solidFill>
                  <a:schemeClr val="tx1"/>
                </a:solidFill>
                <a:latin typeface="Arial" pitchFamily="34" charset="0"/>
                <a:ea typeface="ＭＳ Ｐゴシック" pitchFamily="34" charset="-128"/>
              </a:defRPr>
            </a:lvl2pPr>
            <a:lvl3pPr marL="1142070" indent="-228091">
              <a:defRPr>
                <a:solidFill>
                  <a:schemeClr val="tx1"/>
                </a:solidFill>
                <a:latin typeface="Arial" pitchFamily="34" charset="0"/>
                <a:ea typeface="ＭＳ Ｐゴシック" pitchFamily="34" charset="-128"/>
              </a:defRPr>
            </a:lvl3pPr>
            <a:lvl4pPr marL="1599869" indent="-228091">
              <a:defRPr>
                <a:solidFill>
                  <a:schemeClr val="tx1"/>
                </a:solidFill>
                <a:latin typeface="Arial" pitchFamily="34" charset="0"/>
                <a:ea typeface="ＭＳ Ｐゴシック" pitchFamily="34" charset="-128"/>
              </a:defRPr>
            </a:lvl4pPr>
            <a:lvl5pPr marL="2056050" indent="-228091">
              <a:defRPr>
                <a:solidFill>
                  <a:schemeClr val="tx1"/>
                </a:solidFill>
                <a:latin typeface="Arial" pitchFamily="34" charset="0"/>
                <a:ea typeface="ＭＳ Ｐゴシック" pitchFamily="34" charset="-128"/>
              </a:defRPr>
            </a:lvl5pPr>
            <a:lvl6pPr marL="2521936" indent="-228091" fontAlgn="base">
              <a:spcBef>
                <a:spcPct val="0"/>
              </a:spcBef>
              <a:spcAft>
                <a:spcPct val="0"/>
              </a:spcAft>
              <a:defRPr>
                <a:solidFill>
                  <a:schemeClr val="tx1"/>
                </a:solidFill>
                <a:latin typeface="Arial" pitchFamily="34" charset="0"/>
                <a:ea typeface="ＭＳ Ｐゴシック" pitchFamily="34" charset="-128"/>
              </a:defRPr>
            </a:lvl6pPr>
            <a:lvl7pPr marL="2987823" indent="-228091" fontAlgn="base">
              <a:spcBef>
                <a:spcPct val="0"/>
              </a:spcBef>
              <a:spcAft>
                <a:spcPct val="0"/>
              </a:spcAft>
              <a:defRPr>
                <a:solidFill>
                  <a:schemeClr val="tx1"/>
                </a:solidFill>
                <a:latin typeface="Arial" pitchFamily="34" charset="0"/>
                <a:ea typeface="ＭＳ Ｐゴシック" pitchFamily="34" charset="-128"/>
              </a:defRPr>
            </a:lvl7pPr>
            <a:lvl8pPr marL="3453710" indent="-228091" fontAlgn="base">
              <a:spcBef>
                <a:spcPct val="0"/>
              </a:spcBef>
              <a:spcAft>
                <a:spcPct val="0"/>
              </a:spcAft>
              <a:defRPr>
                <a:solidFill>
                  <a:schemeClr val="tx1"/>
                </a:solidFill>
                <a:latin typeface="Arial" pitchFamily="34" charset="0"/>
                <a:ea typeface="ＭＳ Ｐゴシック" pitchFamily="34" charset="-128"/>
              </a:defRPr>
            </a:lvl8pPr>
            <a:lvl9pPr marL="3919597" indent="-228091" fontAlgn="base">
              <a:spcBef>
                <a:spcPct val="0"/>
              </a:spcBef>
              <a:spcAft>
                <a:spcPct val="0"/>
              </a:spcAft>
              <a:defRPr>
                <a:solidFill>
                  <a:schemeClr val="tx1"/>
                </a:solidFill>
                <a:latin typeface="Arial" pitchFamily="34" charset="0"/>
                <a:ea typeface="ＭＳ Ｐゴシック" pitchFamily="34" charset="-128"/>
              </a:defRPr>
            </a:lvl9pPr>
          </a:lstStyle>
          <a:p>
            <a:pPr fontAlgn="base">
              <a:spcBef>
                <a:spcPct val="0"/>
              </a:spcBef>
              <a:spcAft>
                <a:spcPct val="0"/>
              </a:spcAft>
            </a:pPr>
            <a:fld id="{5FD0E005-FC1D-4053-8F61-DD7AF6ADFB12}" type="slidenum">
              <a:rPr lang="en-US" altLang="en-US">
                <a:latin typeface="Calibri" pitchFamily="34" charset="0"/>
              </a:rPr>
              <a:pPr fontAlgn="base">
                <a:spcBef>
                  <a:spcPct val="0"/>
                </a:spcBef>
                <a:spcAft>
                  <a:spcPct val="0"/>
                </a:spcAft>
              </a:pPr>
              <a:t>89</a:t>
            </a:fld>
            <a:endParaRPr lang="en-US" altLang="en-US">
              <a:latin typeface="Calibri" pitchFamily="34" charset="0"/>
            </a:endParaRPr>
          </a:p>
        </p:txBody>
      </p:sp>
    </p:spTree>
    <p:extLst>
      <p:ext uri="{BB962C8B-B14F-4D97-AF65-F5344CB8AC3E}">
        <p14:creationId xmlns:p14="http://schemas.microsoft.com/office/powerpoint/2010/main" val="24066319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spcBef>
                <a:spcPct val="0"/>
              </a:spcBef>
            </a:pPr>
            <a:r>
              <a:rPr lang="en-CA" altLang="en-US"/>
              <a:t>The paradigm study PARADIGM-HF (Prospective Comparison of ARNI [Angiotensin Receptor–Neprilysin Inhibitor] with ACEI [Angiotensin-Converting–Enzyme Inhibitor] to Determine Impact on Global Mortality</a:t>
            </a:r>
          </a:p>
          <a:p>
            <a:pPr>
              <a:lnSpc>
                <a:spcPct val="90000"/>
              </a:lnSpc>
              <a:spcBef>
                <a:spcPct val="0"/>
              </a:spcBef>
            </a:pPr>
            <a:r>
              <a:rPr lang="en-CA" altLang="en-US"/>
              <a:t>and Morbidity in Heart Failure Trial), ), was deliberately designed to provide evidence to support the replacement of Ace I or ARB’s with LCZ696 in the management of HF.  It was undertaken in 2009 and is the largest clinical trial in HF ever undertaken in over 1000 sites thoughout the world</a:t>
            </a:r>
          </a:p>
          <a:p>
            <a:pPr>
              <a:lnSpc>
                <a:spcPct val="90000"/>
              </a:lnSpc>
              <a:spcBef>
                <a:spcPct val="0"/>
              </a:spcBef>
            </a:pPr>
            <a:endParaRPr lang="en-US" altLang="en-US"/>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ＭＳ Ｐゴシック" pitchFamily="34" charset="-128"/>
              </a:defRPr>
            </a:lvl1pPr>
            <a:lvl2pPr marL="757066" indent="-291179">
              <a:defRPr>
                <a:solidFill>
                  <a:schemeClr val="tx1"/>
                </a:solidFill>
                <a:latin typeface="Arial" pitchFamily="34" charset="0"/>
                <a:ea typeface="ＭＳ Ｐゴシック" pitchFamily="34" charset="-128"/>
              </a:defRPr>
            </a:lvl2pPr>
            <a:lvl3pPr marL="1164717" indent="-232943">
              <a:defRPr>
                <a:solidFill>
                  <a:schemeClr val="tx1"/>
                </a:solidFill>
                <a:latin typeface="Arial" pitchFamily="34" charset="0"/>
                <a:ea typeface="ＭＳ Ｐゴシック" pitchFamily="34" charset="-128"/>
              </a:defRPr>
            </a:lvl3pPr>
            <a:lvl4pPr marL="1630604" indent="-232943">
              <a:defRPr>
                <a:solidFill>
                  <a:schemeClr val="tx1"/>
                </a:solidFill>
                <a:latin typeface="Arial" pitchFamily="34" charset="0"/>
                <a:ea typeface="ＭＳ Ｐゴシック" pitchFamily="34" charset="-128"/>
              </a:defRPr>
            </a:lvl4pPr>
            <a:lvl5pPr marL="2096491" indent="-232943">
              <a:defRPr>
                <a:solidFill>
                  <a:schemeClr val="tx1"/>
                </a:solidFill>
                <a:latin typeface="Arial" pitchFamily="34" charset="0"/>
                <a:ea typeface="ＭＳ Ｐゴシック" pitchFamily="34" charset="-128"/>
              </a:defRPr>
            </a:lvl5pPr>
            <a:lvl6pPr marL="2562377" indent="-232943" fontAlgn="base">
              <a:spcBef>
                <a:spcPct val="0"/>
              </a:spcBef>
              <a:spcAft>
                <a:spcPct val="0"/>
              </a:spcAft>
              <a:defRPr>
                <a:solidFill>
                  <a:schemeClr val="tx1"/>
                </a:solidFill>
                <a:latin typeface="Arial" pitchFamily="34" charset="0"/>
                <a:ea typeface="ＭＳ Ｐゴシック" pitchFamily="34" charset="-128"/>
              </a:defRPr>
            </a:lvl6pPr>
            <a:lvl7pPr marL="3028264" indent="-232943" fontAlgn="base">
              <a:spcBef>
                <a:spcPct val="0"/>
              </a:spcBef>
              <a:spcAft>
                <a:spcPct val="0"/>
              </a:spcAft>
              <a:defRPr>
                <a:solidFill>
                  <a:schemeClr val="tx1"/>
                </a:solidFill>
                <a:latin typeface="Arial" pitchFamily="34" charset="0"/>
                <a:ea typeface="ＭＳ Ｐゴシック" pitchFamily="34" charset="-128"/>
              </a:defRPr>
            </a:lvl7pPr>
            <a:lvl8pPr marL="3494151" indent="-232943" fontAlgn="base">
              <a:spcBef>
                <a:spcPct val="0"/>
              </a:spcBef>
              <a:spcAft>
                <a:spcPct val="0"/>
              </a:spcAft>
              <a:defRPr>
                <a:solidFill>
                  <a:schemeClr val="tx1"/>
                </a:solidFill>
                <a:latin typeface="Arial" pitchFamily="34" charset="0"/>
                <a:ea typeface="ＭＳ Ｐゴシック" pitchFamily="34" charset="-128"/>
              </a:defRPr>
            </a:lvl8pPr>
            <a:lvl9pPr marL="3960038" indent="-232943" fontAlgn="base">
              <a:spcBef>
                <a:spcPct val="0"/>
              </a:spcBef>
              <a:spcAft>
                <a:spcPct val="0"/>
              </a:spcAft>
              <a:defRPr>
                <a:solidFill>
                  <a:schemeClr val="tx1"/>
                </a:solidFill>
                <a:latin typeface="Arial" pitchFamily="34" charset="0"/>
                <a:ea typeface="ＭＳ Ｐゴシック" pitchFamily="34" charset="-128"/>
              </a:defRPr>
            </a:lvl9pPr>
          </a:lstStyle>
          <a:p>
            <a:pPr fontAlgn="base">
              <a:spcBef>
                <a:spcPct val="0"/>
              </a:spcBef>
              <a:spcAft>
                <a:spcPct val="0"/>
              </a:spcAft>
            </a:pPr>
            <a:fld id="{EB36ED97-FC8A-4333-A1CD-E7ACCE6B4D62}" type="slidenum">
              <a:rPr lang="en-US" altLang="en-US">
                <a:latin typeface="Calibri" pitchFamily="34" charset="0"/>
              </a:rPr>
              <a:pPr fontAlgn="base">
                <a:spcBef>
                  <a:spcPct val="0"/>
                </a:spcBef>
                <a:spcAft>
                  <a:spcPct val="0"/>
                </a:spcAft>
              </a:pPr>
              <a:t>90</a:t>
            </a:fld>
            <a:endParaRPr lang="en-US" altLang="en-US">
              <a:latin typeface="Calibri" pitchFamily="34" charset="0"/>
            </a:endParaRPr>
          </a:p>
        </p:txBody>
      </p:sp>
    </p:spTree>
    <p:extLst>
      <p:ext uri="{BB962C8B-B14F-4D97-AF65-F5344CB8AC3E}">
        <p14:creationId xmlns:p14="http://schemas.microsoft.com/office/powerpoint/2010/main" val="526474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ＭＳ Ｐゴシック" pitchFamily="34" charset="-128"/>
              </a:defRPr>
            </a:lvl1pPr>
            <a:lvl2pPr marL="757066" indent="-291179">
              <a:defRPr>
                <a:solidFill>
                  <a:schemeClr val="tx1"/>
                </a:solidFill>
                <a:latin typeface="Arial" pitchFamily="34" charset="0"/>
                <a:ea typeface="ＭＳ Ｐゴシック" pitchFamily="34" charset="-128"/>
              </a:defRPr>
            </a:lvl2pPr>
            <a:lvl3pPr marL="1164717" indent="-232943">
              <a:defRPr>
                <a:solidFill>
                  <a:schemeClr val="tx1"/>
                </a:solidFill>
                <a:latin typeface="Arial" pitchFamily="34" charset="0"/>
                <a:ea typeface="ＭＳ Ｐゴシック" pitchFamily="34" charset="-128"/>
              </a:defRPr>
            </a:lvl3pPr>
            <a:lvl4pPr marL="1630604" indent="-232943">
              <a:defRPr>
                <a:solidFill>
                  <a:schemeClr val="tx1"/>
                </a:solidFill>
                <a:latin typeface="Arial" pitchFamily="34" charset="0"/>
                <a:ea typeface="ＭＳ Ｐゴシック" pitchFamily="34" charset="-128"/>
              </a:defRPr>
            </a:lvl4pPr>
            <a:lvl5pPr marL="2096491" indent="-232943">
              <a:defRPr>
                <a:solidFill>
                  <a:schemeClr val="tx1"/>
                </a:solidFill>
                <a:latin typeface="Arial" pitchFamily="34" charset="0"/>
                <a:ea typeface="ＭＳ Ｐゴシック" pitchFamily="34" charset="-128"/>
              </a:defRPr>
            </a:lvl5pPr>
            <a:lvl6pPr marL="2562377" indent="-232943" fontAlgn="base">
              <a:spcBef>
                <a:spcPct val="0"/>
              </a:spcBef>
              <a:spcAft>
                <a:spcPct val="0"/>
              </a:spcAft>
              <a:defRPr>
                <a:solidFill>
                  <a:schemeClr val="tx1"/>
                </a:solidFill>
                <a:latin typeface="Arial" pitchFamily="34" charset="0"/>
                <a:ea typeface="ＭＳ Ｐゴシック" pitchFamily="34" charset="-128"/>
              </a:defRPr>
            </a:lvl6pPr>
            <a:lvl7pPr marL="3028264" indent="-232943" fontAlgn="base">
              <a:spcBef>
                <a:spcPct val="0"/>
              </a:spcBef>
              <a:spcAft>
                <a:spcPct val="0"/>
              </a:spcAft>
              <a:defRPr>
                <a:solidFill>
                  <a:schemeClr val="tx1"/>
                </a:solidFill>
                <a:latin typeface="Arial" pitchFamily="34" charset="0"/>
                <a:ea typeface="ＭＳ Ｐゴシック" pitchFamily="34" charset="-128"/>
              </a:defRPr>
            </a:lvl7pPr>
            <a:lvl8pPr marL="3494151" indent="-232943" fontAlgn="base">
              <a:spcBef>
                <a:spcPct val="0"/>
              </a:spcBef>
              <a:spcAft>
                <a:spcPct val="0"/>
              </a:spcAft>
              <a:defRPr>
                <a:solidFill>
                  <a:schemeClr val="tx1"/>
                </a:solidFill>
                <a:latin typeface="Arial" pitchFamily="34" charset="0"/>
                <a:ea typeface="ＭＳ Ｐゴシック" pitchFamily="34" charset="-128"/>
              </a:defRPr>
            </a:lvl8pPr>
            <a:lvl9pPr marL="3960038" indent="-232943" fontAlgn="base">
              <a:spcBef>
                <a:spcPct val="0"/>
              </a:spcBef>
              <a:spcAft>
                <a:spcPct val="0"/>
              </a:spcAft>
              <a:defRPr>
                <a:solidFill>
                  <a:schemeClr val="tx1"/>
                </a:solidFill>
                <a:latin typeface="Arial" pitchFamily="34" charset="0"/>
                <a:ea typeface="ＭＳ Ｐゴシック" pitchFamily="34" charset="-128"/>
              </a:defRPr>
            </a:lvl9pPr>
          </a:lstStyle>
          <a:p>
            <a:pPr fontAlgn="base">
              <a:spcBef>
                <a:spcPct val="0"/>
              </a:spcBef>
              <a:spcAft>
                <a:spcPct val="0"/>
              </a:spcAft>
            </a:pPr>
            <a:fld id="{AABF4E0D-AE35-44EE-BD1D-379460820ACB}" type="slidenum">
              <a:rPr lang="en-US" altLang="en-US">
                <a:latin typeface="Calibri" pitchFamily="34" charset="0"/>
              </a:rPr>
              <a:pPr fontAlgn="base">
                <a:spcBef>
                  <a:spcPct val="0"/>
                </a:spcBef>
                <a:spcAft>
                  <a:spcPct val="0"/>
                </a:spcAft>
              </a:pPr>
              <a:t>91</a:t>
            </a:fld>
            <a:endParaRPr lang="en-US" altLang="en-US">
              <a:latin typeface="Calibri" pitchFamily="34" charset="0"/>
            </a:endParaRPr>
          </a:p>
        </p:txBody>
      </p:sp>
    </p:spTree>
    <p:extLst>
      <p:ext uri="{BB962C8B-B14F-4D97-AF65-F5344CB8AC3E}">
        <p14:creationId xmlns:p14="http://schemas.microsoft.com/office/powerpoint/2010/main" val="19687384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ＭＳ Ｐゴシック" pitchFamily="34" charset="-128"/>
              </a:defRPr>
            </a:lvl1pPr>
            <a:lvl2pPr marL="757066" indent="-291179">
              <a:defRPr>
                <a:solidFill>
                  <a:schemeClr val="tx1"/>
                </a:solidFill>
                <a:latin typeface="Arial" pitchFamily="34" charset="0"/>
                <a:ea typeface="ＭＳ Ｐゴシック" pitchFamily="34" charset="-128"/>
              </a:defRPr>
            </a:lvl2pPr>
            <a:lvl3pPr marL="1164717" indent="-232943">
              <a:defRPr>
                <a:solidFill>
                  <a:schemeClr val="tx1"/>
                </a:solidFill>
                <a:latin typeface="Arial" pitchFamily="34" charset="0"/>
                <a:ea typeface="ＭＳ Ｐゴシック" pitchFamily="34" charset="-128"/>
              </a:defRPr>
            </a:lvl3pPr>
            <a:lvl4pPr marL="1630604" indent="-232943">
              <a:defRPr>
                <a:solidFill>
                  <a:schemeClr val="tx1"/>
                </a:solidFill>
                <a:latin typeface="Arial" pitchFamily="34" charset="0"/>
                <a:ea typeface="ＭＳ Ｐゴシック" pitchFamily="34" charset="-128"/>
              </a:defRPr>
            </a:lvl4pPr>
            <a:lvl5pPr marL="2096491" indent="-232943">
              <a:defRPr>
                <a:solidFill>
                  <a:schemeClr val="tx1"/>
                </a:solidFill>
                <a:latin typeface="Arial" pitchFamily="34" charset="0"/>
                <a:ea typeface="ＭＳ Ｐゴシック" pitchFamily="34" charset="-128"/>
              </a:defRPr>
            </a:lvl5pPr>
            <a:lvl6pPr marL="2562377" indent="-232943" fontAlgn="base">
              <a:spcBef>
                <a:spcPct val="0"/>
              </a:spcBef>
              <a:spcAft>
                <a:spcPct val="0"/>
              </a:spcAft>
              <a:defRPr>
                <a:solidFill>
                  <a:schemeClr val="tx1"/>
                </a:solidFill>
                <a:latin typeface="Arial" pitchFamily="34" charset="0"/>
                <a:ea typeface="ＭＳ Ｐゴシック" pitchFamily="34" charset="-128"/>
              </a:defRPr>
            </a:lvl6pPr>
            <a:lvl7pPr marL="3028264" indent="-232943" fontAlgn="base">
              <a:spcBef>
                <a:spcPct val="0"/>
              </a:spcBef>
              <a:spcAft>
                <a:spcPct val="0"/>
              </a:spcAft>
              <a:defRPr>
                <a:solidFill>
                  <a:schemeClr val="tx1"/>
                </a:solidFill>
                <a:latin typeface="Arial" pitchFamily="34" charset="0"/>
                <a:ea typeface="ＭＳ Ｐゴシック" pitchFamily="34" charset="-128"/>
              </a:defRPr>
            </a:lvl7pPr>
            <a:lvl8pPr marL="3494151" indent="-232943" fontAlgn="base">
              <a:spcBef>
                <a:spcPct val="0"/>
              </a:spcBef>
              <a:spcAft>
                <a:spcPct val="0"/>
              </a:spcAft>
              <a:defRPr>
                <a:solidFill>
                  <a:schemeClr val="tx1"/>
                </a:solidFill>
                <a:latin typeface="Arial" pitchFamily="34" charset="0"/>
                <a:ea typeface="ＭＳ Ｐゴシック" pitchFamily="34" charset="-128"/>
              </a:defRPr>
            </a:lvl8pPr>
            <a:lvl9pPr marL="3960038" indent="-232943" fontAlgn="base">
              <a:spcBef>
                <a:spcPct val="0"/>
              </a:spcBef>
              <a:spcAft>
                <a:spcPct val="0"/>
              </a:spcAft>
              <a:defRPr>
                <a:solidFill>
                  <a:schemeClr val="tx1"/>
                </a:solidFill>
                <a:latin typeface="Arial" pitchFamily="34" charset="0"/>
                <a:ea typeface="ＭＳ Ｐゴシック" pitchFamily="34" charset="-128"/>
              </a:defRPr>
            </a:lvl9pPr>
          </a:lstStyle>
          <a:p>
            <a:pPr fontAlgn="base">
              <a:spcBef>
                <a:spcPct val="0"/>
              </a:spcBef>
              <a:spcAft>
                <a:spcPct val="0"/>
              </a:spcAft>
            </a:pPr>
            <a:fld id="{E6ED08A1-4020-4DC5-A2BA-F445CDD7F6A5}" type="slidenum">
              <a:rPr lang="en-US" altLang="en-US">
                <a:latin typeface="Calibri" pitchFamily="34" charset="0"/>
              </a:rPr>
              <a:pPr fontAlgn="base">
                <a:spcBef>
                  <a:spcPct val="0"/>
                </a:spcBef>
                <a:spcAft>
                  <a:spcPct val="0"/>
                </a:spcAft>
              </a:pPr>
              <a:t>92</a:t>
            </a:fld>
            <a:endParaRPr lang="en-US" altLang="en-US">
              <a:latin typeface="Calibri" pitchFamily="34" charset="0"/>
            </a:endParaRPr>
          </a:p>
        </p:txBody>
      </p:sp>
    </p:spTree>
    <p:extLst>
      <p:ext uri="{BB962C8B-B14F-4D97-AF65-F5344CB8AC3E}">
        <p14:creationId xmlns:p14="http://schemas.microsoft.com/office/powerpoint/2010/main" val="2270174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a:t>S</a:t>
            </a:r>
            <a:r>
              <a:rPr lang="en-US" altLang="en-US"/>
              <a:t>ystolic </a:t>
            </a:r>
            <a:r>
              <a:rPr lang="en-US" altLang="en-US" b="1"/>
              <a:t>H</a:t>
            </a:r>
            <a:r>
              <a:rPr lang="en-US" altLang="en-US"/>
              <a:t>eart Failure treatment with the </a:t>
            </a:r>
            <a:r>
              <a:rPr lang="en-US" altLang="en-US" b="1"/>
              <a:t>If</a:t>
            </a:r>
            <a:r>
              <a:rPr lang="en-US" altLang="en-US"/>
              <a:t> inhibitor ivabradine </a:t>
            </a:r>
            <a:r>
              <a:rPr lang="en-US" altLang="en-US" b="1"/>
              <a:t>T</a:t>
            </a:r>
            <a:r>
              <a:rPr lang="en-US" altLang="en-US"/>
              <a:t>rial</a:t>
            </a: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ＭＳ Ｐゴシック" pitchFamily="34" charset="-128"/>
              </a:defRPr>
            </a:lvl1pPr>
            <a:lvl2pPr marL="757066" indent="-291179">
              <a:defRPr>
                <a:solidFill>
                  <a:schemeClr val="tx1"/>
                </a:solidFill>
                <a:latin typeface="Arial" pitchFamily="34" charset="0"/>
                <a:ea typeface="ＭＳ Ｐゴシック" pitchFamily="34" charset="-128"/>
              </a:defRPr>
            </a:lvl2pPr>
            <a:lvl3pPr marL="1164717" indent="-232943">
              <a:defRPr>
                <a:solidFill>
                  <a:schemeClr val="tx1"/>
                </a:solidFill>
                <a:latin typeface="Arial" pitchFamily="34" charset="0"/>
                <a:ea typeface="ＭＳ Ｐゴシック" pitchFamily="34" charset="-128"/>
              </a:defRPr>
            </a:lvl3pPr>
            <a:lvl4pPr marL="1630604" indent="-232943">
              <a:defRPr>
                <a:solidFill>
                  <a:schemeClr val="tx1"/>
                </a:solidFill>
                <a:latin typeface="Arial" pitchFamily="34" charset="0"/>
                <a:ea typeface="ＭＳ Ｐゴシック" pitchFamily="34" charset="-128"/>
              </a:defRPr>
            </a:lvl4pPr>
            <a:lvl5pPr marL="2096491" indent="-232943">
              <a:defRPr>
                <a:solidFill>
                  <a:schemeClr val="tx1"/>
                </a:solidFill>
                <a:latin typeface="Arial" pitchFamily="34" charset="0"/>
                <a:ea typeface="ＭＳ Ｐゴシック" pitchFamily="34" charset="-128"/>
              </a:defRPr>
            </a:lvl5pPr>
            <a:lvl6pPr marL="2562377" indent="-232943" fontAlgn="base">
              <a:spcBef>
                <a:spcPct val="0"/>
              </a:spcBef>
              <a:spcAft>
                <a:spcPct val="0"/>
              </a:spcAft>
              <a:defRPr>
                <a:solidFill>
                  <a:schemeClr val="tx1"/>
                </a:solidFill>
                <a:latin typeface="Arial" pitchFamily="34" charset="0"/>
                <a:ea typeface="ＭＳ Ｐゴシック" pitchFamily="34" charset="-128"/>
              </a:defRPr>
            </a:lvl6pPr>
            <a:lvl7pPr marL="3028264" indent="-232943" fontAlgn="base">
              <a:spcBef>
                <a:spcPct val="0"/>
              </a:spcBef>
              <a:spcAft>
                <a:spcPct val="0"/>
              </a:spcAft>
              <a:defRPr>
                <a:solidFill>
                  <a:schemeClr val="tx1"/>
                </a:solidFill>
                <a:latin typeface="Arial" pitchFamily="34" charset="0"/>
                <a:ea typeface="ＭＳ Ｐゴシック" pitchFamily="34" charset="-128"/>
              </a:defRPr>
            </a:lvl7pPr>
            <a:lvl8pPr marL="3494151" indent="-232943" fontAlgn="base">
              <a:spcBef>
                <a:spcPct val="0"/>
              </a:spcBef>
              <a:spcAft>
                <a:spcPct val="0"/>
              </a:spcAft>
              <a:defRPr>
                <a:solidFill>
                  <a:schemeClr val="tx1"/>
                </a:solidFill>
                <a:latin typeface="Arial" pitchFamily="34" charset="0"/>
                <a:ea typeface="ＭＳ Ｐゴシック" pitchFamily="34" charset="-128"/>
              </a:defRPr>
            </a:lvl8pPr>
            <a:lvl9pPr marL="3960038" indent="-232943" fontAlgn="base">
              <a:spcBef>
                <a:spcPct val="0"/>
              </a:spcBef>
              <a:spcAft>
                <a:spcPct val="0"/>
              </a:spcAft>
              <a:defRPr>
                <a:solidFill>
                  <a:schemeClr val="tx1"/>
                </a:solidFill>
                <a:latin typeface="Arial" pitchFamily="34" charset="0"/>
                <a:ea typeface="ＭＳ Ｐゴシック" pitchFamily="34" charset="-128"/>
              </a:defRPr>
            </a:lvl9pPr>
          </a:lstStyle>
          <a:p>
            <a:pPr fontAlgn="base">
              <a:spcBef>
                <a:spcPct val="0"/>
              </a:spcBef>
              <a:spcAft>
                <a:spcPct val="0"/>
              </a:spcAft>
            </a:pPr>
            <a:fld id="{75B5A7A9-9613-4874-9F65-85E09660A49A}" type="slidenum">
              <a:rPr lang="en-US" altLang="en-US">
                <a:latin typeface="Calibri" pitchFamily="34" charset="0"/>
              </a:rPr>
              <a:pPr fontAlgn="base">
                <a:spcBef>
                  <a:spcPct val="0"/>
                </a:spcBef>
                <a:spcAft>
                  <a:spcPct val="0"/>
                </a:spcAft>
              </a:pPr>
              <a:t>95</a:t>
            </a:fld>
            <a:endParaRPr lang="en-US" altLang="en-US">
              <a:latin typeface="Calibri" pitchFamily="34" charset="0"/>
            </a:endParaRPr>
          </a:p>
        </p:txBody>
      </p:sp>
    </p:spTree>
    <p:extLst>
      <p:ext uri="{BB962C8B-B14F-4D97-AF65-F5344CB8AC3E}">
        <p14:creationId xmlns:p14="http://schemas.microsoft.com/office/powerpoint/2010/main" val="26038597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ＭＳ Ｐゴシック" pitchFamily="34" charset="-128"/>
              </a:defRPr>
            </a:lvl1pPr>
            <a:lvl2pPr marL="757066" indent="-291179">
              <a:defRPr>
                <a:solidFill>
                  <a:schemeClr val="tx1"/>
                </a:solidFill>
                <a:latin typeface="Arial" pitchFamily="34" charset="0"/>
                <a:ea typeface="ＭＳ Ｐゴシック" pitchFamily="34" charset="-128"/>
              </a:defRPr>
            </a:lvl2pPr>
            <a:lvl3pPr marL="1164717" indent="-232943">
              <a:defRPr>
                <a:solidFill>
                  <a:schemeClr val="tx1"/>
                </a:solidFill>
                <a:latin typeface="Arial" pitchFamily="34" charset="0"/>
                <a:ea typeface="ＭＳ Ｐゴシック" pitchFamily="34" charset="-128"/>
              </a:defRPr>
            </a:lvl3pPr>
            <a:lvl4pPr marL="1630604" indent="-232943">
              <a:defRPr>
                <a:solidFill>
                  <a:schemeClr val="tx1"/>
                </a:solidFill>
                <a:latin typeface="Arial" pitchFamily="34" charset="0"/>
                <a:ea typeface="ＭＳ Ｐゴシック" pitchFamily="34" charset="-128"/>
              </a:defRPr>
            </a:lvl4pPr>
            <a:lvl5pPr marL="2096491" indent="-232943">
              <a:defRPr>
                <a:solidFill>
                  <a:schemeClr val="tx1"/>
                </a:solidFill>
                <a:latin typeface="Arial" pitchFamily="34" charset="0"/>
                <a:ea typeface="ＭＳ Ｐゴシック" pitchFamily="34" charset="-128"/>
              </a:defRPr>
            </a:lvl5pPr>
            <a:lvl6pPr marL="2562377" indent="-232943" fontAlgn="base">
              <a:spcBef>
                <a:spcPct val="0"/>
              </a:spcBef>
              <a:spcAft>
                <a:spcPct val="0"/>
              </a:spcAft>
              <a:defRPr>
                <a:solidFill>
                  <a:schemeClr val="tx1"/>
                </a:solidFill>
                <a:latin typeface="Arial" pitchFamily="34" charset="0"/>
                <a:ea typeface="ＭＳ Ｐゴシック" pitchFamily="34" charset="-128"/>
              </a:defRPr>
            </a:lvl6pPr>
            <a:lvl7pPr marL="3028264" indent="-232943" fontAlgn="base">
              <a:spcBef>
                <a:spcPct val="0"/>
              </a:spcBef>
              <a:spcAft>
                <a:spcPct val="0"/>
              </a:spcAft>
              <a:defRPr>
                <a:solidFill>
                  <a:schemeClr val="tx1"/>
                </a:solidFill>
                <a:latin typeface="Arial" pitchFamily="34" charset="0"/>
                <a:ea typeface="ＭＳ Ｐゴシック" pitchFamily="34" charset="-128"/>
              </a:defRPr>
            </a:lvl7pPr>
            <a:lvl8pPr marL="3494151" indent="-232943" fontAlgn="base">
              <a:spcBef>
                <a:spcPct val="0"/>
              </a:spcBef>
              <a:spcAft>
                <a:spcPct val="0"/>
              </a:spcAft>
              <a:defRPr>
                <a:solidFill>
                  <a:schemeClr val="tx1"/>
                </a:solidFill>
                <a:latin typeface="Arial" pitchFamily="34" charset="0"/>
                <a:ea typeface="ＭＳ Ｐゴシック" pitchFamily="34" charset="-128"/>
              </a:defRPr>
            </a:lvl8pPr>
            <a:lvl9pPr marL="3960038" indent="-232943" fontAlgn="base">
              <a:spcBef>
                <a:spcPct val="0"/>
              </a:spcBef>
              <a:spcAft>
                <a:spcPct val="0"/>
              </a:spcAft>
              <a:defRPr>
                <a:solidFill>
                  <a:schemeClr val="tx1"/>
                </a:solidFill>
                <a:latin typeface="Arial" pitchFamily="34" charset="0"/>
                <a:ea typeface="ＭＳ Ｐゴシック" pitchFamily="34" charset="-128"/>
              </a:defRPr>
            </a:lvl9pPr>
          </a:lstStyle>
          <a:p>
            <a:pPr fontAlgn="base">
              <a:spcBef>
                <a:spcPct val="0"/>
              </a:spcBef>
              <a:spcAft>
                <a:spcPct val="0"/>
              </a:spcAft>
            </a:pPr>
            <a:fld id="{8DECCAF1-8891-4777-9F93-02541CD34930}" type="slidenum">
              <a:rPr lang="en-US" altLang="en-US">
                <a:latin typeface="Calibri" pitchFamily="34" charset="0"/>
              </a:rPr>
              <a:pPr fontAlgn="base">
                <a:spcBef>
                  <a:spcPct val="0"/>
                </a:spcBef>
                <a:spcAft>
                  <a:spcPct val="0"/>
                </a:spcAft>
              </a:pPr>
              <a:t>96</a:t>
            </a:fld>
            <a:endParaRPr lang="en-US" altLang="en-US">
              <a:latin typeface="Calibri" pitchFamily="34" charset="0"/>
            </a:endParaRPr>
          </a:p>
        </p:txBody>
      </p:sp>
    </p:spTree>
    <p:extLst>
      <p:ext uri="{BB962C8B-B14F-4D97-AF65-F5344CB8AC3E}">
        <p14:creationId xmlns:p14="http://schemas.microsoft.com/office/powerpoint/2010/main" val="199610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ea typeface="ＭＳ Ｐゴシック" pitchFamily="34" charset="-128"/>
            </a:endParaRPr>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37931725" indent="-37474525"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marL="457200" eaLnBrk="0" fontAlgn="base" hangingPunct="0">
              <a:spcBef>
                <a:spcPct val="0"/>
              </a:spcBef>
              <a:spcAft>
                <a:spcPct val="0"/>
              </a:spcAft>
              <a:defRPr sz="2400">
                <a:solidFill>
                  <a:schemeClr val="tx1"/>
                </a:solidFill>
                <a:latin typeface="Arial" charset="0"/>
                <a:ea typeface="ＭＳ Ｐゴシック" pitchFamily="34" charset="-128"/>
              </a:defRPr>
            </a:lvl6pPr>
            <a:lvl7pPr marL="914400" eaLnBrk="0" fontAlgn="base" hangingPunct="0">
              <a:spcBef>
                <a:spcPct val="0"/>
              </a:spcBef>
              <a:spcAft>
                <a:spcPct val="0"/>
              </a:spcAft>
              <a:defRPr sz="2400">
                <a:solidFill>
                  <a:schemeClr val="tx1"/>
                </a:solidFill>
                <a:latin typeface="Arial" charset="0"/>
                <a:ea typeface="ＭＳ Ｐゴシック" pitchFamily="34" charset="-128"/>
              </a:defRPr>
            </a:lvl7pPr>
            <a:lvl8pPr marL="1371600" eaLnBrk="0" fontAlgn="base" hangingPunct="0">
              <a:spcBef>
                <a:spcPct val="0"/>
              </a:spcBef>
              <a:spcAft>
                <a:spcPct val="0"/>
              </a:spcAft>
              <a:defRPr sz="2400">
                <a:solidFill>
                  <a:schemeClr val="tx1"/>
                </a:solidFill>
                <a:latin typeface="Arial" charset="0"/>
                <a:ea typeface="ＭＳ Ｐゴシック" pitchFamily="34" charset="-128"/>
              </a:defRPr>
            </a:lvl8pPr>
            <a:lvl9pPr marL="18288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5F1F3303-2CE1-4F41-BC4D-BD698FC0AE5B}" type="slidenum">
              <a:rPr lang="en-US" altLang="en-US" sz="1200">
                <a:cs typeface="Arial" charset="0"/>
              </a:rPr>
              <a:pPr eaLnBrk="1" hangingPunct="1"/>
              <a:t>3</a:t>
            </a:fld>
            <a:endParaRPr lang="en-US" altLang="en-US" sz="1200">
              <a:cs typeface="Arial" charset="0"/>
            </a:endParaRPr>
          </a:p>
        </p:txBody>
      </p:sp>
    </p:spTree>
    <p:extLst>
      <p:ext uri="{BB962C8B-B14F-4D97-AF65-F5344CB8AC3E}">
        <p14:creationId xmlns:p14="http://schemas.microsoft.com/office/powerpoint/2010/main" val="1358165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ＭＳ Ｐゴシック" pitchFamily="34" charset="-128"/>
              </a:defRPr>
            </a:lvl1pPr>
            <a:lvl2pPr marL="757066" indent="-291179">
              <a:defRPr>
                <a:solidFill>
                  <a:schemeClr val="tx1"/>
                </a:solidFill>
                <a:latin typeface="Arial" pitchFamily="34" charset="0"/>
                <a:ea typeface="ＭＳ Ｐゴシック" pitchFamily="34" charset="-128"/>
              </a:defRPr>
            </a:lvl2pPr>
            <a:lvl3pPr marL="1164717" indent="-232943">
              <a:defRPr>
                <a:solidFill>
                  <a:schemeClr val="tx1"/>
                </a:solidFill>
                <a:latin typeface="Arial" pitchFamily="34" charset="0"/>
                <a:ea typeface="ＭＳ Ｐゴシック" pitchFamily="34" charset="-128"/>
              </a:defRPr>
            </a:lvl3pPr>
            <a:lvl4pPr marL="1630604" indent="-232943">
              <a:defRPr>
                <a:solidFill>
                  <a:schemeClr val="tx1"/>
                </a:solidFill>
                <a:latin typeface="Arial" pitchFamily="34" charset="0"/>
                <a:ea typeface="ＭＳ Ｐゴシック" pitchFamily="34" charset="-128"/>
              </a:defRPr>
            </a:lvl4pPr>
            <a:lvl5pPr marL="2096491" indent="-232943">
              <a:defRPr>
                <a:solidFill>
                  <a:schemeClr val="tx1"/>
                </a:solidFill>
                <a:latin typeface="Arial" pitchFamily="34" charset="0"/>
                <a:ea typeface="ＭＳ Ｐゴシック" pitchFamily="34" charset="-128"/>
              </a:defRPr>
            </a:lvl5pPr>
            <a:lvl6pPr marL="2562377" indent="-232943" fontAlgn="base">
              <a:spcBef>
                <a:spcPct val="0"/>
              </a:spcBef>
              <a:spcAft>
                <a:spcPct val="0"/>
              </a:spcAft>
              <a:defRPr>
                <a:solidFill>
                  <a:schemeClr val="tx1"/>
                </a:solidFill>
                <a:latin typeface="Arial" pitchFamily="34" charset="0"/>
                <a:ea typeface="ＭＳ Ｐゴシック" pitchFamily="34" charset="-128"/>
              </a:defRPr>
            </a:lvl6pPr>
            <a:lvl7pPr marL="3028264" indent="-232943" fontAlgn="base">
              <a:spcBef>
                <a:spcPct val="0"/>
              </a:spcBef>
              <a:spcAft>
                <a:spcPct val="0"/>
              </a:spcAft>
              <a:defRPr>
                <a:solidFill>
                  <a:schemeClr val="tx1"/>
                </a:solidFill>
                <a:latin typeface="Arial" pitchFamily="34" charset="0"/>
                <a:ea typeface="ＭＳ Ｐゴシック" pitchFamily="34" charset="-128"/>
              </a:defRPr>
            </a:lvl7pPr>
            <a:lvl8pPr marL="3494151" indent="-232943" fontAlgn="base">
              <a:spcBef>
                <a:spcPct val="0"/>
              </a:spcBef>
              <a:spcAft>
                <a:spcPct val="0"/>
              </a:spcAft>
              <a:defRPr>
                <a:solidFill>
                  <a:schemeClr val="tx1"/>
                </a:solidFill>
                <a:latin typeface="Arial" pitchFamily="34" charset="0"/>
                <a:ea typeface="ＭＳ Ｐゴシック" pitchFamily="34" charset="-128"/>
              </a:defRPr>
            </a:lvl8pPr>
            <a:lvl9pPr marL="3960038" indent="-232943" fontAlgn="base">
              <a:spcBef>
                <a:spcPct val="0"/>
              </a:spcBef>
              <a:spcAft>
                <a:spcPct val="0"/>
              </a:spcAft>
              <a:defRPr>
                <a:solidFill>
                  <a:schemeClr val="tx1"/>
                </a:solidFill>
                <a:latin typeface="Arial" pitchFamily="34" charset="0"/>
                <a:ea typeface="ＭＳ Ｐゴシック" pitchFamily="34" charset="-128"/>
              </a:defRPr>
            </a:lvl9pPr>
          </a:lstStyle>
          <a:p>
            <a:pPr fontAlgn="base">
              <a:spcBef>
                <a:spcPct val="0"/>
              </a:spcBef>
              <a:spcAft>
                <a:spcPct val="0"/>
              </a:spcAft>
            </a:pPr>
            <a:fld id="{15805CD4-2C0F-4A18-AFF3-810CEBE44E9B}" type="slidenum">
              <a:rPr lang="en-US" altLang="en-US">
                <a:latin typeface="Calibri" pitchFamily="34" charset="0"/>
              </a:rPr>
              <a:pPr fontAlgn="base">
                <a:spcBef>
                  <a:spcPct val="0"/>
                </a:spcBef>
                <a:spcAft>
                  <a:spcPct val="0"/>
                </a:spcAft>
              </a:pPr>
              <a:t>98</a:t>
            </a:fld>
            <a:endParaRPr lang="en-US" altLang="en-US">
              <a:latin typeface="Calibri" pitchFamily="34" charset="0"/>
            </a:endParaRPr>
          </a:p>
        </p:txBody>
      </p:sp>
    </p:spTree>
    <p:extLst>
      <p:ext uri="{BB962C8B-B14F-4D97-AF65-F5344CB8AC3E}">
        <p14:creationId xmlns:p14="http://schemas.microsoft.com/office/powerpoint/2010/main" val="41258526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ea typeface="ＭＳ Ｐゴシック" pitchFamily="34" charset="-128"/>
            </a:endParaRP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37931725" indent="-37474525"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marL="457200" eaLnBrk="0" fontAlgn="base" hangingPunct="0">
              <a:spcBef>
                <a:spcPct val="0"/>
              </a:spcBef>
              <a:spcAft>
                <a:spcPct val="0"/>
              </a:spcAft>
              <a:defRPr sz="2400">
                <a:solidFill>
                  <a:schemeClr val="tx1"/>
                </a:solidFill>
                <a:latin typeface="Arial" charset="0"/>
                <a:ea typeface="ＭＳ Ｐゴシック" pitchFamily="34" charset="-128"/>
              </a:defRPr>
            </a:lvl6pPr>
            <a:lvl7pPr marL="914400" eaLnBrk="0" fontAlgn="base" hangingPunct="0">
              <a:spcBef>
                <a:spcPct val="0"/>
              </a:spcBef>
              <a:spcAft>
                <a:spcPct val="0"/>
              </a:spcAft>
              <a:defRPr sz="2400">
                <a:solidFill>
                  <a:schemeClr val="tx1"/>
                </a:solidFill>
                <a:latin typeface="Arial" charset="0"/>
                <a:ea typeface="ＭＳ Ｐゴシック" pitchFamily="34" charset="-128"/>
              </a:defRPr>
            </a:lvl7pPr>
            <a:lvl8pPr marL="1371600" eaLnBrk="0" fontAlgn="base" hangingPunct="0">
              <a:spcBef>
                <a:spcPct val="0"/>
              </a:spcBef>
              <a:spcAft>
                <a:spcPct val="0"/>
              </a:spcAft>
              <a:defRPr sz="2400">
                <a:solidFill>
                  <a:schemeClr val="tx1"/>
                </a:solidFill>
                <a:latin typeface="Arial" charset="0"/>
                <a:ea typeface="ＭＳ Ｐゴシック" pitchFamily="34" charset="-128"/>
              </a:defRPr>
            </a:lvl8pPr>
            <a:lvl9pPr marL="18288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198F2517-2194-4EF3-B990-66929E7A5E10}" type="slidenum">
              <a:rPr lang="en-US" altLang="en-US" sz="1200">
                <a:cs typeface="Arial" charset="0"/>
              </a:rPr>
              <a:pPr eaLnBrk="1" hangingPunct="1"/>
              <a:t>100</a:t>
            </a:fld>
            <a:endParaRPr lang="en-US" altLang="en-US" sz="1200">
              <a:cs typeface="Arial" charset="0"/>
            </a:endParaRPr>
          </a:p>
        </p:txBody>
      </p:sp>
    </p:spTree>
    <p:extLst>
      <p:ext uri="{BB962C8B-B14F-4D97-AF65-F5344CB8AC3E}">
        <p14:creationId xmlns:p14="http://schemas.microsoft.com/office/powerpoint/2010/main" val="1053151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CA" alt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57066" indent="-291179">
              <a:defRPr>
                <a:solidFill>
                  <a:schemeClr val="tx1"/>
                </a:solidFill>
                <a:latin typeface="Arial" pitchFamily="34" charset="0"/>
                <a:ea typeface="ＭＳ Ｐゴシック" pitchFamily="34" charset="-128"/>
              </a:defRPr>
            </a:lvl2pPr>
            <a:lvl3pPr marL="1164717" indent="-232943">
              <a:defRPr>
                <a:solidFill>
                  <a:schemeClr val="tx1"/>
                </a:solidFill>
                <a:latin typeface="Arial" pitchFamily="34" charset="0"/>
                <a:ea typeface="ＭＳ Ｐゴシック" pitchFamily="34" charset="-128"/>
              </a:defRPr>
            </a:lvl3pPr>
            <a:lvl4pPr marL="1630604" indent="-232943">
              <a:defRPr>
                <a:solidFill>
                  <a:schemeClr val="tx1"/>
                </a:solidFill>
                <a:latin typeface="Arial" pitchFamily="34" charset="0"/>
                <a:ea typeface="ＭＳ Ｐゴシック" pitchFamily="34" charset="-128"/>
              </a:defRPr>
            </a:lvl4pPr>
            <a:lvl5pPr marL="2096491" indent="-232943">
              <a:defRPr>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207E94E1-A4CB-4B93-B6BD-7DA6007F6CF8}" type="slidenum">
              <a:rPr lang="en-US" altLang="en-US">
                <a:latin typeface="Calibri" pitchFamily="34" charset="0"/>
              </a:rPr>
              <a:pPr/>
              <a:t>17</a:t>
            </a:fld>
            <a:endParaRPr lang="en-US" altLang="en-US">
              <a:latin typeface="Calibri" pitchFamily="34" charset="0"/>
            </a:endParaRPr>
          </a:p>
        </p:txBody>
      </p:sp>
    </p:spTree>
    <p:extLst>
      <p:ext uri="{BB962C8B-B14F-4D97-AF65-F5344CB8AC3E}">
        <p14:creationId xmlns:p14="http://schemas.microsoft.com/office/powerpoint/2010/main" val="3690407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ahoma" panose="020B0604030504040204" pitchFamily="34" charset="0"/>
              </a:defRPr>
            </a:lvl1pPr>
            <a:lvl2pPr marL="757066" indent="-291179">
              <a:defRPr sz="2000">
                <a:solidFill>
                  <a:schemeClr val="tx1"/>
                </a:solidFill>
                <a:latin typeface="Tahoma" panose="020B0604030504040204" pitchFamily="34" charset="0"/>
              </a:defRPr>
            </a:lvl2pPr>
            <a:lvl3pPr marL="1164717" indent="-232943">
              <a:defRPr sz="2000">
                <a:solidFill>
                  <a:schemeClr val="tx1"/>
                </a:solidFill>
                <a:latin typeface="Tahoma" panose="020B0604030504040204" pitchFamily="34" charset="0"/>
              </a:defRPr>
            </a:lvl3pPr>
            <a:lvl4pPr marL="1630604" indent="-232943">
              <a:defRPr sz="2000">
                <a:solidFill>
                  <a:schemeClr val="tx1"/>
                </a:solidFill>
                <a:latin typeface="Tahoma" panose="020B0604030504040204" pitchFamily="34" charset="0"/>
              </a:defRPr>
            </a:lvl4pPr>
            <a:lvl5pPr marL="2096491" indent="-232943">
              <a:defRPr sz="2000">
                <a:solidFill>
                  <a:schemeClr val="tx1"/>
                </a:solidFill>
                <a:latin typeface="Tahoma" panose="020B0604030504040204" pitchFamily="34" charset="0"/>
              </a:defRPr>
            </a:lvl5pPr>
            <a:lvl6pPr marL="2562377" indent="-232943" eaLnBrk="0" fontAlgn="base" hangingPunct="0">
              <a:spcBef>
                <a:spcPct val="0"/>
              </a:spcBef>
              <a:spcAft>
                <a:spcPct val="0"/>
              </a:spcAft>
              <a:defRPr sz="2000">
                <a:solidFill>
                  <a:schemeClr val="tx1"/>
                </a:solidFill>
                <a:latin typeface="Tahoma" panose="020B0604030504040204" pitchFamily="34" charset="0"/>
              </a:defRPr>
            </a:lvl6pPr>
            <a:lvl7pPr marL="3028264" indent="-232943" eaLnBrk="0" fontAlgn="base" hangingPunct="0">
              <a:spcBef>
                <a:spcPct val="0"/>
              </a:spcBef>
              <a:spcAft>
                <a:spcPct val="0"/>
              </a:spcAft>
              <a:defRPr sz="2000">
                <a:solidFill>
                  <a:schemeClr val="tx1"/>
                </a:solidFill>
                <a:latin typeface="Tahoma" panose="020B0604030504040204" pitchFamily="34" charset="0"/>
              </a:defRPr>
            </a:lvl7pPr>
            <a:lvl8pPr marL="3494151" indent="-232943" eaLnBrk="0" fontAlgn="base" hangingPunct="0">
              <a:spcBef>
                <a:spcPct val="0"/>
              </a:spcBef>
              <a:spcAft>
                <a:spcPct val="0"/>
              </a:spcAft>
              <a:defRPr sz="2000">
                <a:solidFill>
                  <a:schemeClr val="tx1"/>
                </a:solidFill>
                <a:latin typeface="Tahoma" panose="020B0604030504040204" pitchFamily="34" charset="0"/>
              </a:defRPr>
            </a:lvl8pPr>
            <a:lvl9pPr marL="3960038" indent="-232943" eaLnBrk="0" fontAlgn="base" hangingPunct="0">
              <a:spcBef>
                <a:spcPct val="0"/>
              </a:spcBef>
              <a:spcAft>
                <a:spcPct val="0"/>
              </a:spcAft>
              <a:defRPr sz="2000">
                <a:solidFill>
                  <a:schemeClr val="tx1"/>
                </a:solidFill>
                <a:latin typeface="Tahoma" panose="020B0604030504040204" pitchFamily="34" charset="0"/>
              </a:defRPr>
            </a:lvl9pPr>
          </a:lstStyle>
          <a:p>
            <a:fld id="{87BE3FB3-749A-49C3-B55B-30D90E471F29}" type="slidenum">
              <a:rPr lang="en-US" altLang="en-US" sz="1200">
                <a:solidFill>
                  <a:prstClr val="black"/>
                </a:solidFill>
                <a:latin typeface="Times New Roman" panose="02020603050405020304" pitchFamily="18" charset="0"/>
              </a:rPr>
              <a:pPr/>
              <a:t>52</a:t>
            </a:fld>
            <a:endParaRPr lang="en-US" altLang="en-US" sz="1200">
              <a:solidFill>
                <a:prstClr val="black"/>
              </a:solidFill>
              <a:latin typeface="Times New Roman" panose="02020603050405020304" pitchFamily="18" charset="0"/>
            </a:endParaRPr>
          </a:p>
        </p:txBody>
      </p:sp>
      <p:sp>
        <p:nvSpPr>
          <p:cNvPr id="155651" name="Rectangle 2"/>
          <p:cNvSpPr>
            <a:spLocks noGrp="1" noRot="1" noChangeAspect="1" noChangeArrowheads="1" noTextEdit="1"/>
          </p:cNvSpPr>
          <p:nvPr>
            <p:ph type="sldImg"/>
          </p:nvPr>
        </p:nvSpPr>
        <p:spPr>
          <a:xfrm>
            <a:off x="1452563" y="644525"/>
            <a:ext cx="4303712" cy="3227388"/>
          </a:xfrm>
          <a:ln/>
        </p:spPr>
      </p:sp>
      <p:sp>
        <p:nvSpPr>
          <p:cNvPr id="155652" name="Rectangle 3"/>
          <p:cNvSpPr>
            <a:spLocks noGrp="1" noChangeArrowheads="1"/>
          </p:cNvSpPr>
          <p:nvPr>
            <p:ph type="body" idx="1"/>
          </p:nvPr>
        </p:nvSpPr>
        <p:spPr>
          <a:xfrm>
            <a:off x="960969" y="4088563"/>
            <a:ext cx="5285327" cy="387487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dirty="0"/>
              <a:t>Message: HF is the dominant</a:t>
            </a:r>
            <a:r>
              <a:rPr lang="en-CA" altLang="en-US" baseline="0" dirty="0"/>
              <a:t> outcome for people with diabetes</a:t>
            </a:r>
            <a:endParaRPr lang="en-CA" altLang="en-US" dirty="0"/>
          </a:p>
        </p:txBody>
      </p:sp>
    </p:spTree>
    <p:extLst>
      <p:ext uri="{BB962C8B-B14F-4D97-AF65-F5344CB8AC3E}">
        <p14:creationId xmlns:p14="http://schemas.microsoft.com/office/powerpoint/2010/main" val="3874965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08"/>
              </a:spcBef>
            </a:pPr>
            <a:r>
              <a:rPr lang="en-GB" dirty="0"/>
              <a:t>Study medication was given in addition </a:t>
            </a:r>
            <a:br>
              <a:rPr lang="en-GB" dirty="0"/>
            </a:br>
            <a:r>
              <a:rPr lang="en-GB" dirty="0"/>
              <a:t>to standard of care.</a:t>
            </a:r>
          </a:p>
          <a:p>
            <a:pPr>
              <a:spcBef>
                <a:spcPts val="408"/>
              </a:spcBef>
            </a:pPr>
            <a:r>
              <a:rPr lang="en-US" dirty="0"/>
              <a:t>The trial was to continue until ≥691 patients </a:t>
            </a:r>
            <a:br>
              <a:rPr lang="en-US" dirty="0"/>
            </a:br>
            <a:r>
              <a:rPr lang="en-US" dirty="0"/>
              <a:t>experienced an adjudicated primary outcome event.</a:t>
            </a:r>
          </a:p>
          <a:p>
            <a:endParaRPr lang="en-GB" dirty="0"/>
          </a:p>
        </p:txBody>
      </p:sp>
      <p:sp>
        <p:nvSpPr>
          <p:cNvPr id="4" name="Slide Number Placeholder 3"/>
          <p:cNvSpPr>
            <a:spLocks noGrp="1"/>
          </p:cNvSpPr>
          <p:nvPr>
            <p:ph type="sldNum" sz="quarter" idx="10"/>
          </p:nvPr>
        </p:nvSpPr>
        <p:spPr/>
        <p:txBody>
          <a:bodyPr/>
          <a:lstStyle/>
          <a:p>
            <a:fld id="{4C0B2A28-4996-47B4-AC2C-288A394EC056}" type="slidenum">
              <a:rPr lang="en-GB" smtClean="0">
                <a:solidFill>
                  <a:prstClr val="black"/>
                </a:solidFill>
              </a:rPr>
              <a:pPr/>
              <a:t>56</a:t>
            </a:fld>
            <a:endParaRPr lang="en-GB" dirty="0">
              <a:solidFill>
                <a:prstClr val="black"/>
              </a:solidFill>
            </a:endParaRPr>
          </a:p>
        </p:txBody>
      </p:sp>
    </p:spTree>
    <p:extLst>
      <p:ext uri="{BB962C8B-B14F-4D97-AF65-F5344CB8AC3E}">
        <p14:creationId xmlns:p14="http://schemas.microsoft.com/office/powerpoint/2010/main" val="1081801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10"/>
          </p:nvPr>
        </p:nvSpPr>
        <p:spPr/>
        <p:txBody>
          <a:bodyPr/>
          <a:lstStyle/>
          <a:p>
            <a:fld id="{99526685-E59A-6C49-8A77-B69011780E9A}" type="slidenum">
              <a:rPr lang="fr-CA" smtClean="0"/>
              <a:t>57</a:t>
            </a:fld>
            <a:endParaRPr lang="fr-CA"/>
          </a:p>
        </p:txBody>
      </p:sp>
    </p:spTree>
    <p:extLst>
      <p:ext uri="{BB962C8B-B14F-4D97-AF65-F5344CB8AC3E}">
        <p14:creationId xmlns:p14="http://schemas.microsoft.com/office/powerpoint/2010/main" val="83622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p:spPr>
        <p:txBody>
          <a:bodyPr/>
          <a:lstStyle/>
          <a:p>
            <a:fld id="{0E78A471-D789-41F3-8A64-F8CE717DD838}" type="slidenum">
              <a:rPr lang="en-GB"/>
              <a:t>58</a:t>
            </a:fld>
            <a:endParaRPr lang="en-GB"/>
          </a:p>
        </p:txBody>
      </p:sp>
      <p:sp>
        <p:nvSpPr>
          <p:cNvPr id="4099" name="Rectangle 1"/>
          <p:cNvSpPr txBox="1">
            <a:spLocks noGrp="1" noRot="1" noChangeAspect="1" noChangeArrowheads="1" noTextEdit="1"/>
          </p:cNvSpPr>
          <p:nvPr>
            <p:ph type="sldImg"/>
          </p:nvPr>
        </p:nvSpPr>
        <p:spPr>
          <a:xfrm>
            <a:off x="1146175" y="827088"/>
            <a:ext cx="5432425" cy="4075112"/>
          </a:xfrm>
          <a:solidFill>
            <a:srgbClr val="FFFFFF"/>
          </a:solidFill>
          <a:ln>
            <a:solidFill>
              <a:srgbClr val="000000"/>
            </a:solidFill>
            <a:miter lim="800000"/>
          </a:ln>
        </p:spPr>
      </p:sp>
      <p:sp>
        <p:nvSpPr>
          <p:cNvPr id="4100" name="Text Box 2"/>
          <p:cNvSpPr txBox="1">
            <a:spLocks noGrp="1" noChangeArrowheads="1"/>
          </p:cNvSpPr>
          <p:nvPr>
            <p:ph type="body" idx="1"/>
          </p:nvPr>
        </p:nvSpPr>
        <p:spPr>
          <a:xfrm>
            <a:off x="772443" y="5163053"/>
            <a:ext cx="6182783" cy="4891907"/>
          </a:xfrm>
          <a:noFill/>
          <a:ln/>
        </p:spPr>
        <p:txBody>
          <a:bodyPr tIns="10785"/>
          <a:lstStyle/>
          <a:p>
            <a:pPr algn="just" eaLnBrk="1">
              <a:lnSpc>
                <a:spcPct val="93000"/>
              </a:lnSpc>
              <a:spcBef>
                <a:spcPct val="0"/>
              </a:spcBef>
              <a:tabLst>
                <a:tab pos="737654" algn="l"/>
                <a:tab pos="1475308" algn="l"/>
                <a:tab pos="2212962" algn="l"/>
                <a:tab pos="2950616" algn="l"/>
                <a:tab pos="3688271" algn="l"/>
                <a:tab pos="4425925" algn="l"/>
                <a:tab pos="5163579" algn="l"/>
                <a:tab pos="5901233" algn="l"/>
              </a:tabLst>
            </a:pPr>
            <a:r>
              <a:t>Time to first hospitalization for heart failure or cardiovascular death in patients receiving empagliflozin or placebo in the EMPA‐REG OUTCOME trial. Reprinted with permission from Fitchett </a:t>
            </a:r>
            <a:r>
              <a:rPr i="1"/>
              <a:t>et al.</a:t>
            </a:r>
            <a:r>
              <a:t> CI, confidence interval; HR, hazard ratio.</a:t>
            </a:r>
          </a:p>
          <a:p>
            <a:endParaRPr/>
          </a:p>
          <a:p>
            <a:r>
              <a:rPr lang="en-GB"/>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a:t>
            </a:r>
            <a:endParaRPr/>
          </a:p>
        </p:txBody>
      </p:sp>
    </p:spTree>
    <p:extLst>
      <p:ext uri="{BB962C8B-B14F-4D97-AF65-F5344CB8AC3E}">
        <p14:creationId xmlns:p14="http://schemas.microsoft.com/office/powerpoint/2010/main" val="1363671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10"/>
          </p:nvPr>
        </p:nvSpPr>
        <p:spPr/>
        <p:txBody>
          <a:bodyPr/>
          <a:lstStyle/>
          <a:p>
            <a:fld id="{99526685-E59A-6C49-8A77-B69011780E9A}" type="slidenum">
              <a:rPr lang="fr-CA" smtClean="0"/>
              <a:t>61</a:t>
            </a:fld>
            <a:endParaRPr lang="fr-CA"/>
          </a:p>
        </p:txBody>
      </p:sp>
    </p:spTree>
    <p:extLst>
      <p:ext uri="{BB962C8B-B14F-4D97-AF65-F5344CB8AC3E}">
        <p14:creationId xmlns:p14="http://schemas.microsoft.com/office/powerpoint/2010/main" val="29252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165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318272"/>
            <a:ext cx="8229600" cy="1038369"/>
          </a:xfrm>
        </p:spPr>
        <p:txBody>
          <a:bodyPr/>
          <a:lstStyle>
            <a:lvl1pPr>
              <a:defRPr/>
            </a:lvl1pPr>
          </a:lstStyle>
          <a:p>
            <a:r>
              <a:rPr lang="fr-CA" dirty="0"/>
              <a:t>Cliquez et modifiez le titre</a:t>
            </a:r>
            <a:endParaRPr lang="fr-FR" dirty="0"/>
          </a:p>
        </p:txBody>
      </p:sp>
      <p:sp>
        <p:nvSpPr>
          <p:cNvPr id="3" name="Espace réservé du texte 4"/>
          <p:cNvSpPr>
            <a:spLocks noGrp="1"/>
          </p:cNvSpPr>
          <p:nvPr>
            <p:ph type="body" sz="quarter" idx="10"/>
          </p:nvPr>
        </p:nvSpPr>
        <p:spPr>
          <a:xfrm>
            <a:off x="457200" y="5598940"/>
            <a:ext cx="8229600" cy="609600"/>
          </a:xfrm>
        </p:spPr>
        <p:txBody>
          <a:bodyPr tIns="0" rIns="0" bIns="0" anchor="b"/>
          <a:lstStyle>
            <a:lvl1pPr>
              <a:lnSpc>
                <a:spcPct val="90000"/>
              </a:lnSpc>
              <a:spcBef>
                <a:spcPts val="0"/>
              </a:spcBef>
              <a:defRPr sz="800">
                <a:solidFill>
                  <a:srgbClr val="999999"/>
                </a:solidFill>
              </a:defRPr>
            </a:lvl1pPr>
          </a:lstStyle>
          <a:p>
            <a:pPr lvl="0"/>
            <a:r>
              <a:rPr lang="fr-CA" dirty="0"/>
              <a:t>Cliquez pour modifier les styles du texte du masque</a:t>
            </a:r>
          </a:p>
        </p:txBody>
      </p:sp>
    </p:spTree>
    <p:extLst>
      <p:ext uri="{BB962C8B-B14F-4D97-AF65-F5344CB8AC3E}">
        <p14:creationId xmlns:p14="http://schemas.microsoft.com/office/powerpoint/2010/main" val="1515303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0_Title and Content">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3161" y="188640"/>
            <a:ext cx="8601174" cy="1154162"/>
          </a:xfrm>
        </p:spPr>
        <p:txBody>
          <a:bodyPr anchor="ctr"/>
          <a:lstStyle/>
          <a:p>
            <a:r>
              <a:rPr lang="en-US" dirty="0"/>
              <a:t>Click to edit Master title style</a:t>
            </a:r>
          </a:p>
        </p:txBody>
      </p:sp>
      <p:sp>
        <p:nvSpPr>
          <p:cNvPr id="3" name="Content Placeholder 2"/>
          <p:cNvSpPr>
            <a:spLocks noGrp="1"/>
          </p:cNvSpPr>
          <p:nvPr>
            <p:ph idx="1"/>
          </p:nvPr>
        </p:nvSpPr>
        <p:spPr>
          <a:xfrm>
            <a:off x="633845" y="1669951"/>
            <a:ext cx="7886700" cy="4351337"/>
          </a:xfrm>
        </p:spPr>
        <p:txBody>
          <a:bodyPr/>
          <a:lstStyle>
            <a:lvl1pPr>
              <a:buClr>
                <a:schemeClr val="accent1">
                  <a:lumMod val="50000"/>
                </a:schemeClr>
              </a:buClr>
              <a:defRPr/>
            </a:lvl1pPr>
            <a:lvl2pPr>
              <a:buClr>
                <a:schemeClr val="accent1">
                  <a:lumMod val="50000"/>
                </a:schemeClr>
              </a:buClr>
              <a:defRPr/>
            </a:lvl2pPr>
            <a:lvl3pPr>
              <a:buClr>
                <a:schemeClr val="accent1">
                  <a:lumMod val="50000"/>
                </a:schemeClr>
              </a:buClr>
              <a:defRPr/>
            </a:lvl3pPr>
            <a:lvl4pPr>
              <a:buClr>
                <a:schemeClr val="accent1">
                  <a:lumMod val="50000"/>
                </a:schemeClr>
              </a:buClr>
              <a:defRPr/>
            </a:lvl4pPr>
            <a:lvl5pPr>
              <a:buClr>
                <a:schemeClr val="accent1">
                  <a:lumMod val="5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52000" y="6382800"/>
            <a:ext cx="6843600" cy="244800"/>
          </a:xfrm>
          <a:prstGeom prst="rect">
            <a:avLst/>
          </a:prstGeom>
        </p:spPr>
        <p:txBody>
          <a:bodyPr/>
          <a:lstStyle>
            <a:lvl1pPr>
              <a:defRPr sz="1200">
                <a:solidFill>
                  <a:schemeClr val="tx1"/>
                </a:solidFill>
              </a:defRPr>
            </a:lvl1pPr>
          </a:lstStyle>
          <a:p>
            <a:endParaRPr lang="en-GB" dirty="0"/>
          </a:p>
        </p:txBody>
      </p:sp>
    </p:spTree>
    <p:extLst>
      <p:ext uri="{BB962C8B-B14F-4D97-AF65-F5344CB8AC3E}">
        <p14:creationId xmlns:p14="http://schemas.microsoft.com/office/powerpoint/2010/main" val="1768458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p>
        </p:txBody>
      </p:sp>
      <p:sp>
        <p:nvSpPr>
          <p:cNvPr id="3" name="Content Placeholder 2"/>
          <p:cNvSpPr>
            <a:spLocks noGrp="1"/>
          </p:cNvSpPr>
          <p:nvPr>
            <p:ph sz="half" idx="1"/>
          </p:nvPr>
        </p:nvSpPr>
        <p:spPr>
          <a:xfrm>
            <a:off x="456481" y="1604329"/>
            <a:ext cx="82267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481" y="3935934"/>
            <a:ext cx="82267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endParaRPr lang="en-US"/>
          </a:p>
        </p:txBody>
      </p:sp>
      <p:sp>
        <p:nvSpPr>
          <p:cNvPr id="6" name="Rectangle 4"/>
          <p:cNvSpPr>
            <a:spLocks noGrp="1" noChangeArrowheads="1"/>
          </p:cNvSpPr>
          <p:nvPr>
            <p:ph type="ftr" idx="11"/>
          </p:nvPr>
        </p:nvSpPr>
        <p:spPr>
          <a:ln/>
        </p:spPr>
        <p:txBody>
          <a:bodyPr/>
          <a:lstStyle>
            <a:lvl1pPr>
              <a:defRPr/>
            </a:lvl1pPr>
          </a:lstStyle>
          <a:p>
            <a:endParaRPr lang="en-US"/>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pPr/>
              <a:t>‹#›</a:t>
            </a:fld>
            <a:endParaRPr lang="en-GB"/>
          </a:p>
        </p:txBody>
      </p:sp>
    </p:spTree>
    <p:extLst>
      <p:ext uri="{BB962C8B-B14F-4D97-AF65-F5344CB8AC3E}">
        <p14:creationId xmlns:p14="http://schemas.microsoft.com/office/powerpoint/2010/main" val="3371958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Vide">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152400"/>
            <a:ext cx="9144000" cy="457200"/>
          </a:xfrm>
          <a:prstGeom prst="rect">
            <a:avLst/>
          </a:prstGeom>
          <a:noFill/>
          <a:ln w="9525">
            <a:noFill/>
            <a:miter lim="800000"/>
            <a:headEnd/>
            <a:tailEnd/>
          </a:ln>
        </p:spPr>
        <p:txBody>
          <a:bodyPr/>
          <a:lstStyle>
            <a:lvl1pPr>
              <a:defRPr>
                <a:solidFill>
                  <a:srgbClr val="699AC1"/>
                </a:solidFill>
              </a:defRPr>
            </a:lvl1pPr>
          </a:lstStyle>
          <a:p>
            <a:pPr lvl="0"/>
            <a:r>
              <a:rPr lang="en-US" dirty="0"/>
              <a:t>Click to edit Master title</a:t>
            </a:r>
          </a:p>
        </p:txBody>
      </p:sp>
      <p:sp>
        <p:nvSpPr>
          <p:cNvPr id="5" name="Content Placeholder 4"/>
          <p:cNvSpPr>
            <a:spLocks noGrp="1"/>
          </p:cNvSpPr>
          <p:nvPr>
            <p:ph sz="quarter" idx="10"/>
          </p:nvPr>
        </p:nvSpPr>
        <p:spPr>
          <a:xfrm>
            <a:off x="381000" y="838200"/>
            <a:ext cx="8382000" cy="5029200"/>
          </a:xfrm>
        </p:spPr>
        <p:txBody>
          <a:bodyPr/>
          <a:lstStyle>
            <a:lvl1pPr>
              <a:defRPr b="0"/>
            </a:lvl1pPr>
            <a:lvl2pPr>
              <a:defRPr b="0"/>
            </a:lvl2pPr>
            <a:lvl3pPr>
              <a:defRPr b="0"/>
            </a:lvl3pPr>
            <a:lvl4pPr>
              <a:defRPr b="0"/>
            </a:lvl4pPr>
            <a:lvl5pPr>
              <a:defRPr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1863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423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7325" y="114300"/>
            <a:ext cx="8785225" cy="6477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a:xfrm>
            <a:off x="179388" y="1066800"/>
            <a:ext cx="8785225" cy="49688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1BB2C7E-686A-45F7-8E77-A5F8FC6F1AE4}" type="datetimeFigureOut">
              <a:rPr lang="en-CA" smtClean="0"/>
              <a:t>07/12/2017</a:t>
            </a:fld>
            <a:endParaRPr lang="en-CA"/>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0A005C59-8ACD-4C43-A44F-B304765E6F61}" type="slidenum">
              <a:rPr lang="en-CA" smtClean="0"/>
              <a:t>‹#›</a:t>
            </a:fld>
            <a:endParaRPr lang="en-CA"/>
          </a:p>
        </p:txBody>
      </p:sp>
    </p:spTree>
    <p:extLst>
      <p:ext uri="{BB962C8B-B14F-4D97-AF65-F5344CB8AC3E}">
        <p14:creationId xmlns:p14="http://schemas.microsoft.com/office/powerpoint/2010/main" val="1089353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79388" y="2286000"/>
            <a:ext cx="8785225" cy="6477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005256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1892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79388" y="2286000"/>
            <a:ext cx="8785225" cy="647700"/>
          </a:xfrm>
        </p:spPr>
        <p:txBody>
          <a:bodyPr/>
          <a:lstStyle/>
          <a:p>
            <a:r>
              <a:rPr lang="en-US"/>
              <a:t>Click to edit Master title style</a:t>
            </a:r>
          </a:p>
        </p:txBody>
      </p:sp>
    </p:spTree>
    <p:extLst>
      <p:ext uri="{BB962C8B-B14F-4D97-AF65-F5344CB8AC3E}">
        <p14:creationId xmlns:p14="http://schemas.microsoft.com/office/powerpoint/2010/main" val="3025345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3"/>
          <p:cNvSpPr>
            <a:spLocks noGrp="1"/>
          </p:cNvSpPr>
          <p:nvPr>
            <p:ph type="title"/>
          </p:nvPr>
        </p:nvSpPr>
        <p:spPr>
          <a:xfrm>
            <a:off x="539751" y="614365"/>
            <a:ext cx="7993063" cy="498475"/>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900011024"/>
      </p:ext>
    </p:extLst>
  </p:cSld>
  <p:clrMapOvr>
    <a:masterClrMapping/>
  </p:clrMapOvr>
  <p:transition/>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1BB2C7E-686A-45F7-8E77-A5F8FC6F1AE4}" type="datetimeFigureOut">
              <a:rPr lang="en-CA" smtClean="0"/>
              <a:t>07/12/2017</a:t>
            </a:fld>
            <a:endParaRPr lang="en-CA"/>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0A005C59-8ACD-4C43-A44F-B304765E6F61}" type="slidenum">
              <a:rPr lang="en-CA" smtClean="0"/>
              <a:t>‹#›</a:t>
            </a:fld>
            <a:endParaRPr lang="en-CA"/>
          </a:p>
        </p:txBody>
      </p:sp>
    </p:spTree>
    <p:extLst>
      <p:ext uri="{BB962C8B-B14F-4D97-AF65-F5344CB8AC3E}">
        <p14:creationId xmlns:p14="http://schemas.microsoft.com/office/powerpoint/2010/main" val="3825137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1_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e la date 2"/>
          <p:cNvSpPr>
            <a:spLocks noGrp="1"/>
          </p:cNvSpPr>
          <p:nvPr>
            <p:ph type="dt" sz="half" idx="10"/>
          </p:nvPr>
        </p:nvSpPr>
        <p:spPr>
          <a:xfrm>
            <a:off x="5791200" y="6203950"/>
            <a:ext cx="2590800" cy="384175"/>
          </a:xfrm>
          <a:prstGeom prst="rect">
            <a:avLst/>
          </a:prstGeom>
        </p:spPr>
        <p:txBody>
          <a:bodyPr/>
          <a:lstStyle>
            <a:lvl1pPr fontAlgn="auto">
              <a:spcBef>
                <a:spcPts val="0"/>
              </a:spcBef>
              <a:spcAft>
                <a:spcPts val="0"/>
              </a:spcAft>
              <a:defRPr>
                <a:latin typeface="+mn-lt"/>
                <a:ea typeface="+mn-ea"/>
              </a:defRPr>
            </a:lvl1pPr>
          </a:lstStyle>
          <a:p>
            <a:pPr>
              <a:defRPr/>
            </a:pPr>
            <a:fld id="{BEE59EE0-36A9-40F1-BB65-21D68A50B81A}" type="datetimeFigureOut">
              <a:rPr lang="fr-CA"/>
              <a:pPr>
                <a:defRPr/>
              </a:pPr>
              <a:t>2017-12-07</a:t>
            </a:fld>
            <a:endParaRPr lang="fr-CA"/>
          </a:p>
        </p:txBody>
      </p:sp>
      <p:sp>
        <p:nvSpPr>
          <p:cNvPr id="4" name="Espace réservé du pied de page 3"/>
          <p:cNvSpPr>
            <a:spLocks noGrp="1"/>
          </p:cNvSpPr>
          <p:nvPr>
            <p:ph type="ftr" sz="quarter" idx="11"/>
          </p:nvPr>
        </p:nvSpPr>
        <p:spPr>
          <a:xfrm>
            <a:off x="2133600" y="6203950"/>
            <a:ext cx="3581400" cy="384175"/>
          </a:xfrm>
          <a:prstGeom prst="rect">
            <a:avLst/>
          </a:prstGeom>
        </p:spPr>
        <p:txBody>
          <a:bodyPr/>
          <a:lstStyle>
            <a:lvl1pPr fontAlgn="auto">
              <a:spcBef>
                <a:spcPts val="0"/>
              </a:spcBef>
              <a:spcAft>
                <a:spcPts val="0"/>
              </a:spcAft>
              <a:defRPr>
                <a:latin typeface="+mn-lt"/>
                <a:ea typeface="+mn-ea"/>
              </a:defRPr>
            </a:lvl1pPr>
          </a:lstStyle>
          <a:p>
            <a:pPr>
              <a:defRPr/>
            </a:pPr>
            <a:endParaRPr lang="fr-CA"/>
          </a:p>
        </p:txBody>
      </p:sp>
      <p:sp>
        <p:nvSpPr>
          <p:cNvPr id="5" name="Espace réservé du numéro de diapositive 4"/>
          <p:cNvSpPr>
            <a:spLocks noGrp="1"/>
          </p:cNvSpPr>
          <p:nvPr>
            <p:ph type="sldNum" sz="quarter" idx="12"/>
          </p:nvPr>
        </p:nvSpPr>
        <p:spPr>
          <a:xfrm>
            <a:off x="8410575" y="6181725"/>
            <a:ext cx="609600" cy="457200"/>
          </a:xfrm>
          <a:prstGeom prst="rect">
            <a:avLst/>
          </a:prstGeom>
        </p:spPr>
        <p:txBody>
          <a:bodyPr/>
          <a:lstStyle>
            <a:lvl1pPr fontAlgn="auto">
              <a:spcBef>
                <a:spcPts val="0"/>
              </a:spcBef>
              <a:spcAft>
                <a:spcPts val="0"/>
              </a:spcAft>
              <a:defRPr>
                <a:latin typeface="+mn-lt"/>
                <a:ea typeface="+mn-ea"/>
              </a:defRPr>
            </a:lvl1pPr>
          </a:lstStyle>
          <a:p>
            <a:pPr>
              <a:defRPr/>
            </a:pPr>
            <a:fld id="{B3B7800A-F78F-4A42-9B94-61B09B82452A}" type="slidenum">
              <a:rPr lang="fr-CA"/>
              <a:pPr>
                <a:defRPr/>
              </a:pPr>
              <a:t>‹#›</a:t>
            </a:fld>
            <a:endParaRPr lang="fr-CA"/>
          </a:p>
        </p:txBody>
      </p:sp>
    </p:spTree>
    <p:extLst>
      <p:ext uri="{BB962C8B-B14F-4D97-AF65-F5344CB8AC3E}">
        <p14:creationId xmlns:p14="http://schemas.microsoft.com/office/powerpoint/2010/main" val="1852774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Vide">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228600"/>
            <a:ext cx="9144000" cy="457200"/>
          </a:xfrm>
          <a:prstGeom prst="rect">
            <a:avLst/>
          </a:prstGeom>
          <a:noFill/>
          <a:ln w="9525">
            <a:noFill/>
            <a:miter lim="800000"/>
            <a:headEnd/>
            <a:tailEnd/>
          </a:ln>
        </p:spPr>
        <p:txBody>
          <a:bodyPr/>
          <a:lstStyle>
            <a:lvl1pPr>
              <a:defRPr>
                <a:solidFill>
                  <a:srgbClr val="699AC1"/>
                </a:solidFill>
              </a:defRPr>
            </a:lvl1pPr>
          </a:lstStyle>
          <a:p>
            <a:pPr lvl="0"/>
            <a:r>
              <a:rPr lang="en-US" dirty="0"/>
              <a:t>Click to edit Master title</a:t>
            </a:r>
          </a:p>
        </p:txBody>
      </p:sp>
      <p:sp>
        <p:nvSpPr>
          <p:cNvPr id="5" name="Content Placeholder 4"/>
          <p:cNvSpPr>
            <a:spLocks noGrp="1"/>
          </p:cNvSpPr>
          <p:nvPr>
            <p:ph sz="quarter" idx="10"/>
          </p:nvPr>
        </p:nvSpPr>
        <p:spPr>
          <a:xfrm>
            <a:off x="381000" y="914400"/>
            <a:ext cx="8382000" cy="5029200"/>
          </a:xfrm>
        </p:spPr>
        <p:txBody>
          <a:bodyPr/>
          <a:lstStyle>
            <a:lvl1pPr>
              <a:defRPr b="0"/>
            </a:lvl1pPr>
            <a:lvl2pPr>
              <a:defRPr b="0"/>
            </a:lvl2pPr>
            <a:lvl3pPr>
              <a:defRPr b="0"/>
            </a:lvl3pPr>
            <a:lvl4pPr>
              <a:defRPr b="0"/>
            </a:lvl4pPr>
            <a:lvl5pPr>
              <a:defRPr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50091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1050036" y="6457890"/>
            <a:ext cx="7043928" cy="400110"/>
          </a:xfrm>
          <a:prstGeom prst="rect">
            <a:avLst/>
          </a:prstGeom>
        </p:spPr>
        <p:txBody>
          <a:bodyPr wrap="square">
            <a:spAutoFit/>
          </a:bodyPr>
          <a:lstStyle/>
          <a:p>
            <a:pPr algn="ctr"/>
            <a:r>
              <a:rPr lang="en-US" sz="1000" b="0" i="0" dirty="0" smtClean="0">
                <a:solidFill>
                  <a:srgbClr val="333333"/>
                </a:solidFill>
                <a:effectLst/>
                <a:latin typeface="Helvetica Neue"/>
              </a:rPr>
              <a:t>Ezekowitz J, et al., </a:t>
            </a:r>
            <a:r>
              <a:rPr lang="en-US" sz="1000" b="0" i="1" dirty="0" smtClean="0">
                <a:solidFill>
                  <a:srgbClr val="333333"/>
                </a:solidFill>
                <a:effectLst/>
                <a:latin typeface="Helvetica Neue"/>
              </a:rPr>
              <a:t>Canadian Journal of Cardiology</a:t>
            </a:r>
            <a:r>
              <a:rPr lang="en-US" sz="1000" b="0" i="0" dirty="0" smtClean="0">
                <a:solidFill>
                  <a:srgbClr val="333333"/>
                </a:solidFill>
                <a:effectLst/>
                <a:latin typeface="Helvetica Neue"/>
              </a:rPr>
              <a:t>, DOI: http://dx.doi.org/10.1016/j.cjca.2017.08.022</a:t>
            </a:r>
          </a:p>
          <a:p>
            <a:pPr marL="0" marR="0" indent="0" algn="ctr" defTabSz="914400" rtl="0" eaLnBrk="1" fontAlgn="base" latinLnBrk="0" hangingPunct="1">
              <a:lnSpc>
                <a:spcPct val="100000"/>
              </a:lnSpc>
              <a:spcBef>
                <a:spcPct val="0"/>
              </a:spcBef>
              <a:spcAft>
                <a:spcPct val="0"/>
              </a:spcAft>
              <a:buClrTx/>
              <a:buSzTx/>
              <a:buFontTx/>
              <a:buNone/>
              <a:tabLst/>
              <a:defRPr/>
            </a:pPr>
            <a:r>
              <a:rPr lang="en-US" sz="1000" b="1" i="0" kern="1200" dirty="0" smtClean="0">
                <a:solidFill>
                  <a:schemeClr val="tx1"/>
                </a:solidFill>
                <a:effectLst/>
                <a:latin typeface="Arial" pitchFamily="34" charset="0"/>
                <a:ea typeface="ＭＳ Ｐゴシック" pitchFamily="34" charset="-128"/>
                <a:cs typeface="+mn-cs"/>
              </a:rPr>
              <a:t>Copyright © 2017 Canadian Cardiovascular Society™ All Rights Reserved</a:t>
            </a:r>
            <a:endParaRPr lang="en-US" sz="1000" b="1" dirty="0" smtClean="0"/>
          </a:p>
        </p:txBody>
      </p:sp>
    </p:spTree>
  </p:cSld>
  <p:clrMap bg1="lt1" tx1="dk1" bg2="lt2" tx2="dk2" accent1="accent1" accent2="accent2" accent3="accent3" accent4="accent4" accent5="accent5" accent6="accent6" hlink="hlink" folHlink="folHlink"/>
  <p:sldLayoutIdLst>
    <p:sldLayoutId id="2147483652" r:id="rId1"/>
    <p:sldLayoutId id="2147483676" r:id="rId2"/>
    <p:sldLayoutId id="2147483677" r:id="rId3"/>
  </p:sldLayoutIdLst>
  <p:txStyles>
    <p:titleStyle>
      <a:lvl1pPr algn="l" rtl="0" eaLnBrk="0" fontAlgn="base" hangingPunct="0">
        <a:spcBef>
          <a:spcPct val="0"/>
        </a:spcBef>
        <a:spcAft>
          <a:spcPct val="0"/>
        </a:spcAft>
        <a:defRPr lang="en-CA" sz="3200" dirty="0">
          <a:solidFill>
            <a:schemeClr val="tx1"/>
          </a:solidFill>
          <a:latin typeface="+mj-lt"/>
          <a:ea typeface="+mj-ea"/>
          <a:cs typeface="+mj-cs"/>
        </a:defRPr>
      </a:lvl1pPr>
      <a:lvl2pPr algn="l"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2pPr>
      <a:lvl3pPr algn="l"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3pPr>
      <a:lvl4pPr algn="l"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4pPr>
      <a:lvl5pPr algn="l"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5pPr>
      <a:lvl6pPr marL="4572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6pPr>
      <a:lvl7pPr marL="9144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7pPr>
      <a:lvl8pPr marL="13716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8pPr>
      <a:lvl9pPr marL="18288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9pPr>
    </p:titleStyle>
    <p:bodyStyle>
      <a:lvl1pPr marL="342900" indent="-342900" algn="l" rtl="0" eaLnBrk="0" fontAlgn="base" hangingPunct="0">
        <a:spcBef>
          <a:spcPct val="20000"/>
        </a:spcBef>
        <a:spcAft>
          <a:spcPct val="0"/>
        </a:spcAft>
        <a:defRPr lang="en-US" sz="2400" b="1" i="1" dirty="0">
          <a:solidFill>
            <a:schemeClr val="tx1"/>
          </a:solidFill>
          <a:latin typeface="+mn-lt"/>
          <a:ea typeface="+mj-ea"/>
          <a:cs typeface="+mj-cs"/>
        </a:defRPr>
      </a:lvl1pPr>
      <a:lvl2pPr marL="742950" indent="-285750" algn="l" rtl="0" eaLnBrk="0" fontAlgn="base" hangingPunct="0">
        <a:spcBef>
          <a:spcPct val="20000"/>
        </a:spcBef>
        <a:spcAft>
          <a:spcPct val="0"/>
        </a:spcAft>
        <a:buChar char="–"/>
        <a:defRPr lang="en-US" sz="3200" b="1" kern="1200" dirty="0">
          <a:solidFill>
            <a:schemeClr val="bg1"/>
          </a:solidFill>
          <a:latin typeface="Arial Black" pitchFamily="34" charset="0"/>
          <a:ea typeface="ＭＳ Ｐゴシック" pitchFamily="34" charset="-128"/>
          <a:cs typeface="Arial" charset="0"/>
        </a:defRPr>
      </a:lvl2pPr>
      <a:lvl3pPr marL="1143000" indent="-228600" algn="l" rtl="0" eaLnBrk="0" fontAlgn="base" hangingPunct="0">
        <a:spcBef>
          <a:spcPct val="20000"/>
        </a:spcBef>
        <a:spcAft>
          <a:spcPct val="0"/>
        </a:spcAft>
        <a:buChar char="•"/>
        <a:defRPr lang="en-US" sz="3200" b="1" kern="1200" dirty="0">
          <a:solidFill>
            <a:schemeClr val="bg1"/>
          </a:solidFill>
          <a:latin typeface="Arial Black" pitchFamily="34" charset="0"/>
          <a:ea typeface="ＭＳ Ｐゴシック" pitchFamily="34" charset="-128"/>
          <a:cs typeface="Arial" charset="0"/>
        </a:defRPr>
      </a:lvl3pPr>
      <a:lvl4pPr marL="1600200" indent="-228600" algn="l" rtl="0" eaLnBrk="0" fontAlgn="base" hangingPunct="0">
        <a:spcBef>
          <a:spcPct val="20000"/>
        </a:spcBef>
        <a:spcAft>
          <a:spcPct val="0"/>
        </a:spcAft>
        <a:buChar char="–"/>
        <a:defRPr lang="en-US" sz="3200" b="1" kern="1200" dirty="0">
          <a:solidFill>
            <a:schemeClr val="bg1"/>
          </a:solidFill>
          <a:latin typeface="Arial Black" pitchFamily="34" charset="0"/>
          <a:ea typeface="ＭＳ Ｐゴシック" pitchFamily="34" charset="-128"/>
          <a:cs typeface="Arial" charset="0"/>
        </a:defRPr>
      </a:lvl4pPr>
      <a:lvl5pPr marL="2057400" indent="-228600" algn="l" rtl="0" eaLnBrk="0" fontAlgn="base" hangingPunct="0">
        <a:spcBef>
          <a:spcPct val="20000"/>
        </a:spcBef>
        <a:spcAft>
          <a:spcPct val="0"/>
        </a:spcAft>
        <a:buChar char="»"/>
        <a:defRPr lang="en-CA" sz="3200" b="1" kern="1200" dirty="0">
          <a:solidFill>
            <a:schemeClr val="bg1"/>
          </a:solidFill>
          <a:latin typeface="Arial Black" pitchFamily="34" charset="0"/>
          <a:ea typeface="ＭＳ Ｐゴシック" pitchFamily="34" charset="-128"/>
          <a:cs typeface="Arial" charset="0"/>
        </a:defRPr>
      </a:lvl5pPr>
      <a:lvl6pPr marL="2514600" indent="-228600" algn="l" rtl="0" fontAlgn="base">
        <a:spcBef>
          <a:spcPct val="20000"/>
        </a:spcBef>
        <a:spcAft>
          <a:spcPct val="0"/>
        </a:spcAft>
        <a:buChar char="»"/>
        <a:defRPr sz="1200" b="1">
          <a:solidFill>
            <a:schemeClr val="tx1"/>
          </a:solidFill>
          <a:latin typeface="+mn-lt"/>
          <a:ea typeface="+mn-ea"/>
          <a:cs typeface="+mn-cs"/>
        </a:defRPr>
      </a:lvl6pPr>
      <a:lvl7pPr marL="2971800" indent="-228600" algn="l" rtl="0" fontAlgn="base">
        <a:spcBef>
          <a:spcPct val="20000"/>
        </a:spcBef>
        <a:spcAft>
          <a:spcPct val="0"/>
        </a:spcAft>
        <a:buChar char="»"/>
        <a:defRPr sz="1200" b="1">
          <a:solidFill>
            <a:schemeClr val="tx1"/>
          </a:solidFill>
          <a:latin typeface="+mn-lt"/>
          <a:ea typeface="+mn-ea"/>
          <a:cs typeface="+mn-cs"/>
        </a:defRPr>
      </a:lvl7pPr>
      <a:lvl8pPr marL="3429000" indent="-228600" algn="l" rtl="0" fontAlgn="base">
        <a:spcBef>
          <a:spcPct val="20000"/>
        </a:spcBef>
        <a:spcAft>
          <a:spcPct val="0"/>
        </a:spcAft>
        <a:buChar char="»"/>
        <a:defRPr sz="1200" b="1">
          <a:solidFill>
            <a:schemeClr val="tx1"/>
          </a:solidFill>
          <a:latin typeface="+mn-lt"/>
          <a:ea typeface="+mn-ea"/>
          <a:cs typeface="+mn-cs"/>
        </a:defRPr>
      </a:lvl8pPr>
      <a:lvl9pPr marL="3886200" indent="-228600" algn="l" rtl="0" fontAlgn="base">
        <a:spcBef>
          <a:spcPct val="20000"/>
        </a:spcBef>
        <a:spcAft>
          <a:spcPct val="0"/>
        </a:spcAft>
        <a:buChar char="»"/>
        <a:defRPr sz="1200" b="1">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187325" y="114300"/>
            <a:ext cx="87852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endParaRPr lang="en-CA" altLang="en-US" dirty="0"/>
          </a:p>
        </p:txBody>
      </p:sp>
      <p:sp>
        <p:nvSpPr>
          <p:cNvPr id="3075" name="Text Placeholder 2"/>
          <p:cNvSpPr>
            <a:spLocks noGrp="1"/>
          </p:cNvSpPr>
          <p:nvPr>
            <p:ph type="body" idx="1"/>
          </p:nvPr>
        </p:nvSpPr>
        <p:spPr bwMode="auto">
          <a:xfrm>
            <a:off x="179388" y="1066800"/>
            <a:ext cx="878522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CA" altLang="en-US" dirty="0"/>
          </a:p>
        </p:txBody>
      </p:sp>
      <p:sp>
        <p:nvSpPr>
          <p:cNvPr id="5" name="Rectangle 4"/>
          <p:cNvSpPr/>
          <p:nvPr userDrawn="1"/>
        </p:nvSpPr>
        <p:spPr>
          <a:xfrm>
            <a:off x="1050036" y="6457890"/>
            <a:ext cx="7043928" cy="400110"/>
          </a:xfrm>
          <a:prstGeom prst="rect">
            <a:avLst/>
          </a:prstGeom>
        </p:spPr>
        <p:txBody>
          <a:bodyPr wrap="square">
            <a:spAutoFit/>
          </a:bodyPr>
          <a:lstStyle/>
          <a:p>
            <a:pPr algn="ctr"/>
            <a:r>
              <a:rPr lang="en-US" sz="1000" b="0" i="0" dirty="0" smtClean="0">
                <a:solidFill>
                  <a:srgbClr val="333333"/>
                </a:solidFill>
                <a:effectLst/>
                <a:latin typeface="Helvetica Neue"/>
              </a:rPr>
              <a:t>Ezekowitz J, et al., </a:t>
            </a:r>
            <a:r>
              <a:rPr lang="en-US" sz="1000" b="0" i="1" dirty="0" smtClean="0">
                <a:solidFill>
                  <a:srgbClr val="333333"/>
                </a:solidFill>
                <a:effectLst/>
                <a:latin typeface="Helvetica Neue"/>
              </a:rPr>
              <a:t>Canadian Journal of Cardiology</a:t>
            </a:r>
            <a:r>
              <a:rPr lang="en-US" sz="1000" b="0" i="0" dirty="0" smtClean="0">
                <a:solidFill>
                  <a:srgbClr val="333333"/>
                </a:solidFill>
                <a:effectLst/>
                <a:latin typeface="Helvetica Neue"/>
              </a:rPr>
              <a:t>, DOI: http://dx.doi.org/10.1016/j.cjca.2017.08.022</a:t>
            </a:r>
          </a:p>
          <a:p>
            <a:pPr marL="0" marR="0" indent="0" algn="ctr" defTabSz="914400" rtl="0" eaLnBrk="1" fontAlgn="base" latinLnBrk="0" hangingPunct="1">
              <a:lnSpc>
                <a:spcPct val="100000"/>
              </a:lnSpc>
              <a:spcBef>
                <a:spcPct val="0"/>
              </a:spcBef>
              <a:spcAft>
                <a:spcPct val="0"/>
              </a:spcAft>
              <a:buClrTx/>
              <a:buSzTx/>
              <a:buFontTx/>
              <a:buNone/>
              <a:tabLst/>
              <a:defRPr/>
            </a:pPr>
            <a:r>
              <a:rPr lang="en-US" sz="1000" b="1" i="0" kern="1200" dirty="0" smtClean="0">
                <a:solidFill>
                  <a:schemeClr val="tx1"/>
                </a:solidFill>
                <a:effectLst/>
                <a:latin typeface="Arial" pitchFamily="34" charset="0"/>
                <a:ea typeface="ＭＳ Ｐゴシック" pitchFamily="34" charset="-128"/>
                <a:cs typeface="+mn-cs"/>
              </a:rPr>
              <a:t>Copyright © 2017 Canadian Cardiovascular Society™ All Rights Reserved</a:t>
            </a:r>
            <a:endParaRPr lang="en-US" sz="1000" b="1" dirty="0" smtClean="0"/>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9" r:id="rId3"/>
    <p:sldLayoutId id="2147483660" r:id="rId4"/>
    <p:sldLayoutId id="2147483666" r:id="rId5"/>
    <p:sldLayoutId id="2147483667" r:id="rId6"/>
    <p:sldLayoutId id="2147483668" r:id="rId7"/>
    <p:sldLayoutId id="2147483669" r:id="rId8"/>
    <p:sldLayoutId id="2147483670" r:id="rId9"/>
    <p:sldLayoutId id="2147483671" r:id="rId10"/>
    <p:sldLayoutId id="2147483674" r:id="rId11"/>
  </p:sldLayoutIdLst>
  <p:txStyles>
    <p:titleStyle>
      <a:lvl1pPr algn="ctr" rtl="0" eaLnBrk="0" fontAlgn="base" hangingPunct="0">
        <a:spcBef>
          <a:spcPct val="0"/>
        </a:spcBef>
        <a:spcAft>
          <a:spcPct val="0"/>
        </a:spcAft>
        <a:defRPr sz="3200">
          <a:solidFill>
            <a:schemeClr val="tx1"/>
          </a:solidFill>
          <a:latin typeface="+mj-lt"/>
          <a:ea typeface="+mj-ea"/>
          <a:cs typeface="+mj-cs"/>
        </a:defRPr>
      </a:lvl1pPr>
      <a:lvl2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2pPr>
      <a:lvl3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3pPr>
      <a:lvl4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4pPr>
      <a:lvl5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5pPr>
      <a:lvl6pPr marL="4572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6pPr>
      <a:lvl7pPr marL="9144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7pPr>
      <a:lvl8pPr marL="13716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8pPr>
      <a:lvl9pPr marL="18288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b="1">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b="1">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b="1">
          <a:solidFill>
            <a:schemeClr val="tx1"/>
          </a:solidFill>
          <a:latin typeface="+mn-lt"/>
          <a:ea typeface="+mn-ea"/>
          <a:cs typeface="+mn-cs"/>
        </a:defRPr>
      </a:lvl5pPr>
      <a:lvl6pPr marL="2514600" indent="-228600" algn="l" rtl="0" fontAlgn="base">
        <a:spcBef>
          <a:spcPct val="20000"/>
        </a:spcBef>
        <a:spcAft>
          <a:spcPct val="0"/>
        </a:spcAft>
        <a:buChar char="»"/>
        <a:defRPr sz="1200" b="1">
          <a:solidFill>
            <a:schemeClr val="tx1"/>
          </a:solidFill>
          <a:latin typeface="+mn-lt"/>
          <a:ea typeface="+mn-ea"/>
          <a:cs typeface="+mn-cs"/>
        </a:defRPr>
      </a:lvl6pPr>
      <a:lvl7pPr marL="2971800" indent="-228600" algn="l" rtl="0" fontAlgn="base">
        <a:spcBef>
          <a:spcPct val="20000"/>
        </a:spcBef>
        <a:spcAft>
          <a:spcPct val="0"/>
        </a:spcAft>
        <a:buChar char="»"/>
        <a:defRPr sz="1200" b="1">
          <a:solidFill>
            <a:schemeClr val="tx1"/>
          </a:solidFill>
          <a:latin typeface="+mn-lt"/>
          <a:ea typeface="+mn-ea"/>
          <a:cs typeface="+mn-cs"/>
        </a:defRPr>
      </a:lvl7pPr>
      <a:lvl8pPr marL="3429000" indent="-228600" algn="l" rtl="0" fontAlgn="base">
        <a:spcBef>
          <a:spcPct val="20000"/>
        </a:spcBef>
        <a:spcAft>
          <a:spcPct val="0"/>
        </a:spcAft>
        <a:buChar char="»"/>
        <a:defRPr sz="1200" b="1">
          <a:solidFill>
            <a:schemeClr val="tx1"/>
          </a:solidFill>
          <a:latin typeface="+mn-lt"/>
          <a:ea typeface="+mn-ea"/>
          <a:cs typeface="+mn-cs"/>
        </a:defRPr>
      </a:lvl8pPr>
      <a:lvl9pPr marL="3886200" indent="-228600" algn="l" rtl="0" fontAlgn="base">
        <a:spcBef>
          <a:spcPct val="20000"/>
        </a:spcBef>
        <a:spcAft>
          <a:spcPct val="0"/>
        </a:spcAft>
        <a:buChar char="»"/>
        <a:defRPr sz="1200" b="1">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onlinecjc.com/"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hyperlink" Target="http://onlinelibrary.wiley.com/doi/10.1002/ejhf.633/full#ejhf633-fig-0004" TargetMode="External"/></Relationships>
</file>

<file path=ppt/slides/_rels/slide56.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notesSlide" Target="../notesSlides/notesSlide6.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7.xml"/><Relationship Id="rId5" Type="http://schemas.openxmlformats.org/officeDocument/2006/relationships/tags" Target="../tags/tag7.xml"/><Relationship Id="rId4" Type="http://schemas.openxmlformats.org/officeDocument/2006/relationships/tags" Target="../tags/tag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hyperlink" Target="http://onlinelibrary.wiley.com/doi/10.1002/ejhf.633/full#ejhf633-fig-0003" TargetMode="External"/><Relationship Id="rId4" Type="http://schemas.openxmlformats.org/officeDocument/2006/relationships/image" Target="../media/image20.png"/></Relationships>
</file>

<file path=ppt/slides/_rels/slide5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hyperlink" Target="http://onlinelibrary.wiley.com/doi/10.1002/ejhf.633/full#ejhf633-fig-0005" TargetMode="External"/><Relationship Id="rId4" Type="http://schemas.openxmlformats.org/officeDocument/2006/relationships/image" Target="../media/image20.png"/></Relationships>
</file>

<file path=ppt/slides/_rels/slide6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8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2.png"/><Relationship Id="rId5" Type="http://schemas.openxmlformats.org/officeDocument/2006/relationships/oleObject" Target="../embeddings/oleObject1.bin"/><Relationship Id="rId4" Type="http://schemas.openxmlformats.org/officeDocument/2006/relationships/image" Target="../media/image43.png"/></Relationships>
</file>

<file path=ppt/slides/_rels/slide9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28600"/>
            <a:ext cx="9144000" cy="457200"/>
          </a:xfrm>
          <a:prstGeom prst="rect">
            <a:avLst/>
          </a:prstGeom>
          <a:ln>
            <a:noFill/>
          </a:ln>
        </p:spPr>
        <p:txBody>
          <a:bodyPr rtlCol="0">
            <a:normAutofit fontScale="90000" lnSpcReduction="20000"/>
          </a:bodyPr>
          <a:lstStyle>
            <a:lvl1pPr algn="l" rtl="0" eaLnBrk="0" fontAlgn="base" hangingPunct="0">
              <a:spcBef>
                <a:spcPct val="0"/>
              </a:spcBef>
              <a:spcAft>
                <a:spcPct val="0"/>
              </a:spcAft>
              <a:defRPr lang="en-CA" sz="3200" dirty="0">
                <a:solidFill>
                  <a:schemeClr val="tx1"/>
                </a:solidFill>
                <a:latin typeface="+mj-lt"/>
                <a:ea typeface="+mj-ea"/>
                <a:cs typeface="+mj-cs"/>
              </a:defRPr>
            </a:lvl1pPr>
            <a:lvl2pPr algn="l"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2pPr>
            <a:lvl3pPr algn="l"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3pPr>
            <a:lvl4pPr algn="l"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4pPr>
            <a:lvl5pPr algn="l"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5pPr>
            <a:lvl6pPr marL="4572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6pPr>
            <a:lvl7pPr marL="9144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7pPr>
            <a:lvl8pPr marL="13716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8pPr>
            <a:lvl9pPr marL="18288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9pPr>
          </a:lstStyle>
          <a:p>
            <a:pPr algn="ctr">
              <a:defRPr/>
            </a:pPr>
            <a:r>
              <a:rPr lang="en-US" altLang="en-US" kern="0" dirty="0" smtClean="0"/>
              <a:t>Disclaimer</a:t>
            </a:r>
            <a:endParaRPr lang="en-US" altLang="en-US" kern="0" dirty="0"/>
          </a:p>
        </p:txBody>
      </p:sp>
      <p:sp>
        <p:nvSpPr>
          <p:cNvPr id="7" name="Content Placeholder 6"/>
          <p:cNvSpPr>
            <a:spLocks noGrp="1"/>
          </p:cNvSpPr>
          <p:nvPr>
            <p:ph sz="quarter" idx="10"/>
          </p:nvPr>
        </p:nvSpPr>
        <p:spPr/>
        <p:txBody>
          <a:bodyPr/>
          <a:lstStyle/>
          <a:p>
            <a:pPr eaLnBrk="1" hangingPunct="1"/>
            <a:r>
              <a:rPr lang="en-US" altLang="en-US" sz="2000" dirty="0">
                <a:latin typeface="Calibri" pitchFamily="34" charset="0"/>
              </a:rPr>
              <a:t>The Canadian Cardiovascular Society (CCS) welcomes reuse of our educational slide deck for medical institution internal education or training (i.e. grand rounds, medical college/classroom education, etc.).  However, if the material is being used in an industry sponsored CME program, permission must be sought through our publisher Elsevier (</a:t>
            </a:r>
            <a:r>
              <a:rPr lang="en-US" altLang="en-US" sz="2000" u="sng" dirty="0">
                <a:latin typeface="Calibri" pitchFamily="34" charset="0"/>
                <a:hlinkClick r:id="rId3"/>
              </a:rPr>
              <a:t>www.onlinecjc.com</a:t>
            </a:r>
            <a:r>
              <a:rPr lang="en-US" altLang="en-US" sz="2000" dirty="0">
                <a:latin typeface="Calibri" pitchFamily="34" charset="0"/>
              </a:rPr>
              <a:t>).  </a:t>
            </a:r>
          </a:p>
          <a:p>
            <a:pPr eaLnBrk="1" hangingPunct="1"/>
            <a:r>
              <a:rPr lang="en-US" altLang="en-US" sz="2000" dirty="0">
                <a:latin typeface="Calibri" pitchFamily="34" charset="0"/>
              </a:rPr>
              <a:t>If your reuse request qualifies as medical institution internal education, you may reuse the material under the following conditions:</a:t>
            </a:r>
          </a:p>
          <a:p>
            <a:pPr eaLnBrk="1" hangingPunct="1"/>
            <a:endParaRPr lang="en-CA" altLang="en-US" sz="700" dirty="0">
              <a:latin typeface="Calibri" pitchFamily="34" charset="0"/>
            </a:endParaRPr>
          </a:p>
          <a:p>
            <a:pPr lvl="1" eaLnBrk="1" hangingPunct="1">
              <a:buFont typeface="Arial" charset="0"/>
              <a:buChar char="•"/>
            </a:pPr>
            <a:r>
              <a:rPr lang="en-CA" altLang="en-US" sz="1800" dirty="0" smtClean="0">
                <a:latin typeface="Calibri" pitchFamily="34" charset="0"/>
              </a:rPr>
              <a:t>You </a:t>
            </a:r>
            <a:r>
              <a:rPr lang="en-CA" altLang="en-US" sz="1800" dirty="0">
                <a:latin typeface="Calibri" pitchFamily="34" charset="0"/>
              </a:rPr>
              <a:t>must cite the Canadian Journal of Cardiology and the Canadian    </a:t>
            </a:r>
            <a:r>
              <a:rPr lang="en-CA" altLang="en-US" sz="1800" dirty="0" smtClean="0">
                <a:latin typeface="Calibri" pitchFamily="34" charset="0"/>
              </a:rPr>
              <a:t>Cardiovascular </a:t>
            </a:r>
            <a:r>
              <a:rPr lang="en-CA" altLang="en-US" sz="1800" dirty="0">
                <a:latin typeface="Calibri" pitchFamily="34" charset="0"/>
              </a:rPr>
              <a:t>Society as </a:t>
            </a:r>
            <a:r>
              <a:rPr lang="en-CA" altLang="en-US" sz="1800" dirty="0" smtClean="0">
                <a:latin typeface="Calibri" pitchFamily="34" charset="0"/>
              </a:rPr>
              <a:t>references.</a:t>
            </a:r>
            <a:endParaRPr lang="en-US" altLang="en-US" sz="1800" dirty="0" smtClean="0">
              <a:latin typeface="Calibri" pitchFamily="34" charset="0"/>
            </a:endParaRPr>
          </a:p>
          <a:p>
            <a:pPr lvl="1" eaLnBrk="1" hangingPunct="1">
              <a:buFont typeface="Arial" charset="0"/>
              <a:buChar char="•"/>
            </a:pPr>
            <a:r>
              <a:rPr lang="en-CA" altLang="en-US" sz="1800" dirty="0" smtClean="0">
                <a:latin typeface="Calibri" pitchFamily="34" charset="0"/>
              </a:rPr>
              <a:t>You </a:t>
            </a:r>
            <a:r>
              <a:rPr lang="en-CA" altLang="en-US" sz="1800" dirty="0">
                <a:latin typeface="Calibri" pitchFamily="34" charset="0"/>
              </a:rPr>
              <a:t>may not use any Canadian Cardiovascular Society logos or </a:t>
            </a:r>
            <a:r>
              <a:rPr lang="en-CA" altLang="en-US" sz="1800" dirty="0" smtClean="0">
                <a:latin typeface="Calibri" pitchFamily="34" charset="0"/>
              </a:rPr>
              <a:t>trademarks </a:t>
            </a:r>
            <a:r>
              <a:rPr lang="en-CA" altLang="en-US" sz="1800" dirty="0">
                <a:latin typeface="Calibri" pitchFamily="34" charset="0"/>
              </a:rPr>
              <a:t>on any slides or anywhere in your presentation or </a:t>
            </a:r>
            <a:r>
              <a:rPr lang="en-CA" altLang="en-US" sz="1800" dirty="0" smtClean="0">
                <a:latin typeface="Calibri" pitchFamily="34" charset="0"/>
              </a:rPr>
              <a:t>publications</a:t>
            </a:r>
            <a:r>
              <a:rPr lang="en-CA" altLang="en-US" sz="1800" dirty="0">
                <a:latin typeface="Calibri" pitchFamily="34" charset="0"/>
              </a:rPr>
              <a:t>.</a:t>
            </a:r>
            <a:endParaRPr lang="en-US" altLang="en-US" sz="1800" dirty="0">
              <a:latin typeface="Calibri" pitchFamily="34" charset="0"/>
            </a:endParaRPr>
          </a:p>
          <a:p>
            <a:pPr lvl="1" eaLnBrk="1" hangingPunct="1">
              <a:buFont typeface="Arial" charset="0"/>
              <a:buChar char="•"/>
            </a:pPr>
            <a:r>
              <a:rPr lang="en-CA" altLang="en-US" sz="1800" dirty="0" smtClean="0">
                <a:latin typeface="Calibri" pitchFamily="34" charset="0"/>
              </a:rPr>
              <a:t>Do </a:t>
            </a:r>
            <a:r>
              <a:rPr lang="en-CA" altLang="en-US" sz="1800" dirty="0">
                <a:latin typeface="Calibri" pitchFamily="34" charset="0"/>
              </a:rPr>
              <a:t>not modify the slide </a:t>
            </a:r>
            <a:r>
              <a:rPr lang="en-CA" altLang="en-US" sz="1800" dirty="0" smtClean="0">
                <a:latin typeface="Calibri" pitchFamily="34" charset="0"/>
              </a:rPr>
              <a:t>content.</a:t>
            </a:r>
            <a:endParaRPr lang="en-US" altLang="en-US" sz="1800" dirty="0" smtClean="0">
              <a:latin typeface="Calibri" pitchFamily="34" charset="0"/>
            </a:endParaRPr>
          </a:p>
          <a:p>
            <a:pPr lvl="1" eaLnBrk="1" hangingPunct="1">
              <a:buFont typeface="Arial" charset="0"/>
              <a:buChar char="•"/>
            </a:pPr>
            <a:r>
              <a:rPr lang="en-CA" altLang="en-US" sz="1800" dirty="0" smtClean="0">
                <a:latin typeface="Calibri" pitchFamily="34" charset="0"/>
              </a:rPr>
              <a:t>If </a:t>
            </a:r>
            <a:r>
              <a:rPr lang="en-CA" altLang="en-US" sz="1800" dirty="0">
                <a:latin typeface="Calibri" pitchFamily="34" charset="0"/>
              </a:rPr>
              <a:t>repeating recommendations from the published guideline, do </a:t>
            </a:r>
            <a:r>
              <a:rPr lang="en-CA" altLang="en-US" sz="1800">
                <a:latin typeface="Calibri" pitchFamily="34" charset="0"/>
              </a:rPr>
              <a:t>not </a:t>
            </a:r>
            <a:r>
              <a:rPr lang="en-CA" altLang="en-US" sz="1800" smtClean="0">
                <a:latin typeface="Calibri" pitchFamily="34" charset="0"/>
              </a:rPr>
              <a:t>modify </a:t>
            </a:r>
            <a:r>
              <a:rPr lang="en-CA" altLang="en-US" sz="1800" dirty="0">
                <a:latin typeface="Calibri" pitchFamily="34" charset="0"/>
              </a:rPr>
              <a:t>the recommendation wording.</a:t>
            </a:r>
            <a:endParaRPr lang="en-US" altLang="en-US" sz="1800" dirty="0">
              <a:latin typeface="Calibri" pitchFamily="34" charset="0"/>
            </a:endParaRPr>
          </a:p>
        </p:txBody>
      </p:sp>
    </p:spTree>
    <p:extLst>
      <p:ext uri="{BB962C8B-B14F-4D97-AF65-F5344CB8AC3E}">
        <p14:creationId xmlns:p14="http://schemas.microsoft.com/office/powerpoint/2010/main" val="2723308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a:xfrm>
            <a:off x="575469" y="187325"/>
            <a:ext cx="7993062" cy="498475"/>
          </a:xfrm>
        </p:spPr>
        <p:txBody>
          <a:bodyPr/>
          <a:lstStyle/>
          <a:p>
            <a:r>
              <a:rPr lang="en-US" altLang="en-US" sz="2900" dirty="0"/>
              <a:t>Evaluating for Coronary Disease </a:t>
            </a:r>
          </a:p>
        </p:txBody>
      </p:sp>
      <p:pic>
        <p:nvPicPr>
          <p:cNvPr id="13315" name="Picture 2"/>
          <p:cNvPicPr>
            <a:picLocks noChangeAspect="1" noChangeArrowheads="1"/>
          </p:cNvPicPr>
          <p:nvPr/>
        </p:nvPicPr>
        <p:blipFill>
          <a:blip r:embed="rId2">
            <a:extLst>
              <a:ext uri="{28A0092B-C50C-407E-A947-70E740481C1C}">
                <a14:useLocalDpi xmlns:a14="http://schemas.microsoft.com/office/drawing/2010/main" val="0"/>
              </a:ext>
            </a:extLst>
          </a:blip>
          <a:srcRect l="25639" t="27328" r="28242" b="27371"/>
          <a:stretch>
            <a:fillRect/>
          </a:stretch>
        </p:blipFill>
        <p:spPr bwMode="auto">
          <a:xfrm>
            <a:off x="381000" y="1219200"/>
            <a:ext cx="8172450" cy="493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a:grpSpLocks/>
          </p:cNvGrpSpPr>
          <p:nvPr/>
        </p:nvGrpSpPr>
        <p:grpSpPr bwMode="auto">
          <a:xfrm>
            <a:off x="5029200" y="2133600"/>
            <a:ext cx="2514600" cy="3733800"/>
            <a:chOff x="5029200" y="2362200"/>
            <a:chExt cx="2514600" cy="3733800"/>
          </a:xfrm>
        </p:grpSpPr>
        <p:cxnSp>
          <p:nvCxnSpPr>
            <p:cNvPr id="3" name="Straight Arrow Connector 2"/>
            <p:cNvCxnSpPr/>
            <p:nvPr/>
          </p:nvCxnSpPr>
          <p:spPr>
            <a:xfrm flipH="1">
              <a:off x="6705600" y="2362200"/>
              <a:ext cx="8382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5029200" y="5105400"/>
              <a:ext cx="0" cy="9906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5715000" y="3352800"/>
              <a:ext cx="6096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177519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idx="4294967295"/>
          </p:nvPr>
        </p:nvSpPr>
        <p:spPr>
          <a:xfrm>
            <a:off x="0" y="228600"/>
            <a:ext cx="9144000" cy="457200"/>
          </a:xfrm>
        </p:spPr>
        <p:txBody>
          <a:bodyPr rtlCol="0">
            <a:noAutofit/>
          </a:bodyPr>
          <a:lstStyle/>
          <a:p>
            <a:pPr>
              <a:defRPr/>
            </a:pPr>
            <a:r>
              <a:rPr lang="en-US" altLang="en-US" sz="2900" dirty="0"/>
              <a:t>Questions?</a:t>
            </a:r>
          </a:p>
        </p:txBody>
      </p:sp>
      <p:pic>
        <p:nvPicPr>
          <p:cNvPr id="18435" name="Picture 4" descr="questionm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1676400"/>
            <a:ext cx="45847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a:spLocks noChangeArrowheads="1"/>
          </p:cNvSpPr>
          <p:nvPr/>
        </p:nvSpPr>
        <p:spPr bwMode="auto">
          <a:xfrm>
            <a:off x="457200" y="1604962"/>
            <a:ext cx="8296275" cy="4093428"/>
          </a:xfrm>
          <a:prstGeom prst="rect">
            <a:avLst/>
          </a:prstGeom>
          <a:solidFill>
            <a:srgbClr val="62C8EC"/>
          </a:solidFill>
          <a:ln w="9525">
            <a:solidFill>
              <a:srgbClr val="62C8EC"/>
            </a:solidFill>
            <a:miter lim="800000"/>
            <a:headEnd/>
            <a:tailEnd/>
          </a:ln>
        </p:spPr>
        <p:txBody>
          <a:bodyPr>
            <a:spAutoFit/>
          </a:bodyPr>
          <a:lstStyle>
            <a:lvl1pPr>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n-US" altLang="en-US" sz="2000" b="0" dirty="0">
                <a:solidFill>
                  <a:srgbClr val="000000"/>
                </a:solidFill>
              </a:rPr>
              <a:t>We recommend that coronary angiography be: </a:t>
            </a:r>
          </a:p>
          <a:p>
            <a:pPr eaLnBrk="1" hangingPunct="1">
              <a:spcBef>
                <a:spcPct val="0"/>
              </a:spcBef>
              <a:buFontTx/>
              <a:buNone/>
            </a:pPr>
            <a:endParaRPr lang="en-US" altLang="en-US" sz="2000" b="0" dirty="0">
              <a:solidFill>
                <a:srgbClr val="000000"/>
              </a:solidFill>
            </a:endParaRPr>
          </a:p>
          <a:p>
            <a:pPr eaLnBrk="1" hangingPunct="1">
              <a:spcBef>
                <a:spcPct val="0"/>
              </a:spcBef>
              <a:buFontTx/>
              <a:buNone/>
            </a:pPr>
            <a:r>
              <a:rPr lang="en-US" altLang="en-US" sz="2000" b="0" dirty="0" err="1">
                <a:solidFill>
                  <a:srgbClr val="000000"/>
                </a:solidFill>
              </a:rPr>
              <a:t>i</a:t>
            </a:r>
            <a:r>
              <a:rPr lang="en-US" altLang="en-US" sz="2000" b="0" dirty="0">
                <a:solidFill>
                  <a:srgbClr val="000000"/>
                </a:solidFill>
              </a:rPr>
              <a:t>. Performed in patients with HF with ischemic symptoms and who are likely to be good candidates for revascularization </a:t>
            </a:r>
            <a:r>
              <a:rPr lang="en-US" altLang="en-US" sz="2000" b="0" i="1" dirty="0">
                <a:solidFill>
                  <a:srgbClr val="000000"/>
                </a:solidFill>
              </a:rPr>
              <a:t>(Strong Recommendation, Moderate Quality Evidence); </a:t>
            </a:r>
          </a:p>
          <a:p>
            <a:pPr eaLnBrk="1" hangingPunct="1">
              <a:spcBef>
                <a:spcPct val="0"/>
              </a:spcBef>
              <a:buFontTx/>
              <a:buNone/>
            </a:pPr>
            <a:endParaRPr lang="en-US" altLang="en-US" sz="2000" b="0" dirty="0">
              <a:solidFill>
                <a:srgbClr val="000000"/>
              </a:solidFill>
            </a:endParaRPr>
          </a:p>
          <a:p>
            <a:pPr eaLnBrk="1" hangingPunct="1">
              <a:spcBef>
                <a:spcPct val="0"/>
              </a:spcBef>
              <a:buFontTx/>
              <a:buNone/>
            </a:pPr>
            <a:r>
              <a:rPr lang="en-US" altLang="en-US" sz="2000" b="0" dirty="0">
                <a:solidFill>
                  <a:srgbClr val="000000"/>
                </a:solidFill>
              </a:rPr>
              <a:t>ii. Considered in patients with systolic HF, LVEF &lt; 35%, at risk of CAD, irrespective of angina, who might be good candidates for revascularization </a:t>
            </a:r>
            <a:r>
              <a:rPr lang="en-US" altLang="en-US" sz="2000" b="0" i="1" dirty="0">
                <a:solidFill>
                  <a:srgbClr val="000000"/>
                </a:solidFill>
              </a:rPr>
              <a:t>(Strong Recommendation, Low Quality Evidence); </a:t>
            </a:r>
          </a:p>
          <a:p>
            <a:pPr eaLnBrk="1" hangingPunct="1">
              <a:spcBef>
                <a:spcPct val="0"/>
              </a:spcBef>
              <a:buFontTx/>
              <a:buNone/>
            </a:pPr>
            <a:endParaRPr lang="en-US" altLang="en-US" sz="2000" b="0" dirty="0">
              <a:solidFill>
                <a:srgbClr val="000000"/>
              </a:solidFill>
            </a:endParaRPr>
          </a:p>
          <a:p>
            <a:pPr eaLnBrk="1" hangingPunct="1">
              <a:spcBef>
                <a:spcPct val="0"/>
              </a:spcBef>
              <a:buFontTx/>
              <a:buNone/>
            </a:pPr>
            <a:r>
              <a:rPr lang="en-US" altLang="en-US" sz="2000" b="0" dirty="0">
                <a:solidFill>
                  <a:srgbClr val="000000"/>
                </a:solidFill>
              </a:rPr>
              <a:t>iii. Considered in patients with systolic HF and in whom noninvasive coronary perfusion testing yields features consistent with high risk </a:t>
            </a:r>
            <a:r>
              <a:rPr lang="en-US" altLang="en-US" sz="2000" b="0" i="1" dirty="0">
                <a:solidFill>
                  <a:srgbClr val="000000"/>
                </a:solidFill>
              </a:rPr>
              <a:t>(Strong Recommendation, Moderate Quality Evidence). </a:t>
            </a:r>
          </a:p>
        </p:txBody>
      </p:sp>
      <p:sp>
        <p:nvSpPr>
          <p:cNvPr id="7" name="TextBox 4"/>
          <p:cNvSpPr txBox="1">
            <a:spLocks noChangeArrowheads="1"/>
          </p:cNvSpPr>
          <p:nvPr/>
        </p:nvSpPr>
        <p:spPr bwMode="auto">
          <a:xfrm>
            <a:off x="457200" y="1066800"/>
            <a:ext cx="8296275" cy="461962"/>
          </a:xfrm>
          <a:prstGeom prst="rect">
            <a:avLst/>
          </a:prstGeom>
          <a:noFill/>
          <a:ln w="9525">
            <a:solidFill>
              <a:srgbClr val="62C8E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n-US" altLang="en-US" dirty="0">
                <a:solidFill>
                  <a:srgbClr val="000000"/>
                </a:solidFill>
              </a:rPr>
              <a:t>Recommendation</a:t>
            </a:r>
          </a:p>
        </p:txBody>
      </p:sp>
      <p:sp>
        <p:nvSpPr>
          <p:cNvPr id="9" name="Title 2"/>
          <p:cNvSpPr>
            <a:spLocks noGrp="1"/>
          </p:cNvSpPr>
          <p:nvPr>
            <p:ph type="title"/>
          </p:nvPr>
        </p:nvSpPr>
        <p:spPr>
          <a:xfrm>
            <a:off x="575469" y="187325"/>
            <a:ext cx="7993062" cy="498475"/>
          </a:xfrm>
        </p:spPr>
        <p:txBody>
          <a:bodyPr/>
          <a:lstStyle/>
          <a:p>
            <a:r>
              <a:rPr lang="en-US" altLang="en-US" sz="2900" dirty="0"/>
              <a:t>Evaluating for Coronary Disease </a:t>
            </a:r>
          </a:p>
        </p:txBody>
      </p:sp>
      <p:sp>
        <p:nvSpPr>
          <p:cNvPr id="2" name="Rectangle 1"/>
          <p:cNvSpPr/>
          <p:nvPr/>
        </p:nvSpPr>
        <p:spPr>
          <a:xfrm>
            <a:off x="411162" y="3352800"/>
            <a:ext cx="8388350" cy="2438400"/>
          </a:xfrm>
          <a:prstGeom prst="rect">
            <a:avLst/>
          </a:prstGeom>
          <a:noFill/>
          <a:ln>
            <a:solidFill>
              <a:srgbClr val="FF0000"/>
            </a:solidFill>
          </a:ln>
          <a:effectLst>
            <a:glow rad="63500">
              <a:schemeClr val="bg1">
                <a:alpha val="77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MS PGothic" pitchFamily="34" charset="-128"/>
              </a:defRPr>
            </a:lvl1pPr>
            <a:lvl2pPr marL="742950" indent="-285750">
              <a:defRPr>
                <a:solidFill>
                  <a:schemeClr val="tx1"/>
                </a:solidFill>
                <a:latin typeface="Arial" charset="0"/>
                <a:ea typeface="MS PGothic" pitchFamily="34" charset="-128"/>
              </a:defRPr>
            </a:lvl2pPr>
            <a:lvl3pPr marL="1143000" indent="-228600">
              <a:defRPr>
                <a:solidFill>
                  <a:schemeClr val="tx1"/>
                </a:solidFill>
                <a:latin typeface="Arial" charset="0"/>
                <a:ea typeface="MS PGothic" pitchFamily="34" charset="-128"/>
              </a:defRPr>
            </a:lvl3pPr>
            <a:lvl4pPr marL="1600200" indent="-228600">
              <a:defRPr>
                <a:solidFill>
                  <a:schemeClr val="tx1"/>
                </a:solidFill>
                <a:latin typeface="Arial" charset="0"/>
                <a:ea typeface="MS PGothic" pitchFamily="34" charset="-128"/>
              </a:defRPr>
            </a:lvl4pPr>
            <a:lvl5pPr marL="2057400" indent="-22860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endParaRPr lang="en-US" altLang="en-US">
              <a:solidFill>
                <a:srgbClr val="FFFFFF"/>
              </a:solidFill>
            </a:endParaRPr>
          </a:p>
        </p:txBody>
      </p:sp>
    </p:spTree>
    <p:extLst>
      <p:ext uri="{BB962C8B-B14F-4D97-AF65-F5344CB8AC3E}">
        <p14:creationId xmlns:p14="http://schemas.microsoft.com/office/powerpoint/2010/main" val="24842508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Content Placeholder 1"/>
          <p:cNvSpPr>
            <a:spLocks noGrp="1"/>
          </p:cNvSpPr>
          <p:nvPr>
            <p:ph idx="1"/>
          </p:nvPr>
        </p:nvSpPr>
        <p:spPr>
          <a:xfrm>
            <a:off x="4495800" y="1143000"/>
            <a:ext cx="4343400" cy="4968875"/>
          </a:xfrm>
        </p:spPr>
        <p:txBody>
          <a:bodyPr/>
          <a:lstStyle/>
          <a:p>
            <a:pPr>
              <a:defRPr/>
            </a:pPr>
            <a:r>
              <a:rPr lang="en-CA" altLang="en-US" dirty="0">
                <a:ea typeface="MS PGothic" pitchFamily="34" charset="-128"/>
              </a:rPr>
              <a:t>Question:</a:t>
            </a:r>
          </a:p>
          <a:p>
            <a:pPr lvl="1">
              <a:defRPr/>
            </a:pPr>
            <a:r>
              <a:rPr lang="en-CA" altLang="en-US" dirty="0">
                <a:ea typeface="MS PGothic" pitchFamily="34" charset="-128"/>
              </a:rPr>
              <a:t>What might be the next appropriate investigation?</a:t>
            </a:r>
          </a:p>
          <a:p>
            <a:pPr lvl="1">
              <a:defRPr/>
            </a:pPr>
            <a:endParaRPr lang="en-CA" altLang="en-US" dirty="0" smtClean="0">
              <a:ea typeface="MS PGothic" pitchFamily="34" charset="-128"/>
            </a:endParaRPr>
          </a:p>
          <a:p>
            <a:pPr marL="457200" lvl="1" indent="0">
              <a:spcAft>
                <a:spcPts val="600"/>
              </a:spcAft>
              <a:buFontTx/>
              <a:buNone/>
              <a:defRPr/>
            </a:pPr>
            <a:r>
              <a:rPr lang="en-CA" altLang="en-US" dirty="0"/>
              <a:t>A) PET scan</a:t>
            </a:r>
          </a:p>
          <a:p>
            <a:pPr marL="457200" lvl="1" indent="0">
              <a:spcAft>
                <a:spcPts val="600"/>
              </a:spcAft>
              <a:buFontTx/>
              <a:buNone/>
              <a:defRPr/>
            </a:pPr>
            <a:r>
              <a:rPr lang="en-CA" altLang="en-US" dirty="0" smtClean="0"/>
              <a:t>B</a:t>
            </a:r>
            <a:r>
              <a:rPr lang="en-CA" altLang="en-US" dirty="0"/>
              <a:t>) Genetics referral</a:t>
            </a:r>
          </a:p>
          <a:p>
            <a:pPr marL="457200" lvl="1" indent="0">
              <a:spcAft>
                <a:spcPts val="600"/>
              </a:spcAft>
              <a:buFontTx/>
              <a:buNone/>
              <a:defRPr/>
            </a:pPr>
            <a:r>
              <a:rPr lang="en-CA" altLang="en-US" dirty="0" smtClean="0"/>
              <a:t>C</a:t>
            </a:r>
            <a:r>
              <a:rPr lang="en-CA" altLang="en-US" dirty="0"/>
              <a:t>) Selenium and thiamine        	levels</a:t>
            </a:r>
          </a:p>
          <a:p>
            <a:pPr marL="457200" lvl="1" indent="0">
              <a:spcAft>
                <a:spcPts val="600"/>
              </a:spcAft>
              <a:buFontTx/>
              <a:buNone/>
              <a:defRPr/>
            </a:pPr>
            <a:r>
              <a:rPr lang="en-CA" altLang="en-US" dirty="0" smtClean="0"/>
              <a:t>D</a:t>
            </a:r>
            <a:r>
              <a:rPr lang="en-CA" altLang="en-US" dirty="0"/>
              <a:t>) No further diagnostic test</a:t>
            </a:r>
            <a:endParaRPr lang="en-US" altLang="en-US" dirty="0"/>
          </a:p>
          <a:p>
            <a:pPr lvl="1">
              <a:defRPr/>
            </a:pPr>
            <a:endParaRPr lang="en-CA" altLang="en-US" dirty="0">
              <a:ea typeface="MS PGothic" pitchFamily="34" charset="-128"/>
            </a:endParaRPr>
          </a:p>
        </p:txBody>
      </p:sp>
      <p:sp>
        <p:nvSpPr>
          <p:cNvPr id="15363" name="Title 2"/>
          <p:cNvSpPr>
            <a:spLocks noGrp="1"/>
          </p:cNvSpPr>
          <p:nvPr>
            <p:ph type="title"/>
          </p:nvPr>
        </p:nvSpPr>
        <p:spPr>
          <a:xfrm>
            <a:off x="533400" y="187325"/>
            <a:ext cx="7993063" cy="498475"/>
          </a:xfrm>
        </p:spPr>
        <p:txBody>
          <a:bodyPr/>
          <a:lstStyle/>
          <a:p>
            <a:r>
              <a:rPr lang="en-CA" altLang="en-US" sz="2900"/>
              <a:t>Investigation</a:t>
            </a:r>
            <a:endParaRPr lang="en-US" altLang="en-US" sz="2900"/>
          </a:p>
        </p:txBody>
      </p:sp>
      <p:pic>
        <p:nvPicPr>
          <p:cNvPr id="15364" name="Picture 3"/>
          <p:cNvPicPr>
            <a:picLocks noChangeAspect="1" noChangeArrowheads="1"/>
          </p:cNvPicPr>
          <p:nvPr/>
        </p:nvPicPr>
        <p:blipFill>
          <a:blip r:embed="rId2">
            <a:extLst>
              <a:ext uri="{28A0092B-C50C-407E-A947-70E740481C1C}">
                <a14:useLocalDpi xmlns:a14="http://schemas.microsoft.com/office/drawing/2010/main" val="0"/>
              </a:ext>
            </a:extLst>
          </a:blip>
          <a:srcRect l="13766" t="11678" r="49098" b="19936"/>
          <a:stretch>
            <a:fillRect/>
          </a:stretch>
        </p:blipFill>
        <p:spPr bwMode="auto">
          <a:xfrm>
            <a:off x="144462" y="1295400"/>
            <a:ext cx="4198938" cy="434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5" name="TextBox 1"/>
          <p:cNvSpPr txBox="1">
            <a:spLocks noChangeArrowheads="1"/>
          </p:cNvSpPr>
          <p:nvPr/>
        </p:nvSpPr>
        <p:spPr bwMode="auto">
          <a:xfrm>
            <a:off x="914400" y="5562600"/>
            <a:ext cx="2070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a:spcBef>
                <a:spcPct val="0"/>
              </a:spcBef>
              <a:buFontTx/>
              <a:buNone/>
            </a:pPr>
            <a:r>
              <a:rPr lang="en-CA" altLang="en-US" sz="1800" b="0" dirty="0"/>
              <a:t>Normal coronaries</a:t>
            </a:r>
            <a:endParaRPr lang="en-US" altLang="en-US" sz="1800" b="0" dirty="0"/>
          </a:p>
        </p:txBody>
      </p:sp>
      <p:pic>
        <p:nvPicPr>
          <p:cNvPr id="6" name="Picture 25" descr="C:\Users\Hemali\Downloads\CCC_Icon_2016_Q&amp;A_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228600"/>
            <a:ext cx="10668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069799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bwMode="auto">
          <a:xfrm>
            <a:off x="533400" y="187325"/>
            <a:ext cx="7993063"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chemeClr val="tx1"/>
                </a:solidFill>
                <a:latin typeface="+mj-lt"/>
                <a:ea typeface="+mj-ea"/>
                <a:cs typeface="+mj-cs"/>
              </a:defRPr>
            </a:lvl1pPr>
            <a:lvl2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2pPr>
            <a:lvl3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3pPr>
            <a:lvl4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4pPr>
            <a:lvl5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5pPr>
            <a:lvl6pPr marL="4572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6pPr>
            <a:lvl7pPr marL="9144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7pPr>
            <a:lvl8pPr marL="13716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8pPr>
            <a:lvl9pPr marL="18288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9pPr>
          </a:lstStyle>
          <a:p>
            <a:r>
              <a:rPr lang="en-CA" altLang="en-US" sz="2900" kern="0" dirty="0"/>
              <a:t>Investigation</a:t>
            </a:r>
            <a:endParaRPr lang="en-US" altLang="en-US" sz="2900" kern="0" dirty="0"/>
          </a:p>
        </p:txBody>
      </p:sp>
      <p:sp>
        <p:nvSpPr>
          <p:cNvPr id="6" name="TextBox 5"/>
          <p:cNvSpPr txBox="1">
            <a:spLocks noChangeArrowheads="1"/>
          </p:cNvSpPr>
          <p:nvPr/>
        </p:nvSpPr>
        <p:spPr bwMode="auto">
          <a:xfrm>
            <a:off x="457200" y="1604962"/>
            <a:ext cx="8296275" cy="1631216"/>
          </a:xfrm>
          <a:prstGeom prst="rect">
            <a:avLst/>
          </a:prstGeom>
          <a:solidFill>
            <a:srgbClr val="62C8EC"/>
          </a:solidFill>
          <a:ln w="9525">
            <a:solidFill>
              <a:srgbClr val="62C8EC"/>
            </a:solidFill>
            <a:miter lim="800000"/>
            <a:headEnd/>
            <a:tailEnd/>
          </a:ln>
        </p:spPr>
        <p:txBody>
          <a:bodyPr>
            <a:spAutoFit/>
          </a:bodyPr>
          <a:lstStyle>
            <a:lvl1pPr>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n-US" altLang="en-US" sz="2000" b="0" dirty="0">
                <a:solidFill>
                  <a:srgbClr val="000000"/>
                </a:solidFill>
              </a:rPr>
              <a:t>We recommend the choice of investigations should first be guided by careful history and physical examination and when clinical evidence suggests a possible cause and the planned test(s) result would be reasonably expected to lead to a change in clinical care </a:t>
            </a:r>
            <a:r>
              <a:rPr lang="en-US" altLang="en-US" sz="2000" b="0" i="1" dirty="0">
                <a:solidFill>
                  <a:srgbClr val="000000"/>
                </a:solidFill>
              </a:rPr>
              <a:t>(Strong Recommendation, Low Quality Evidence).</a:t>
            </a:r>
            <a:r>
              <a:rPr lang="en-US" altLang="en-US" sz="2000" b="0" dirty="0">
                <a:solidFill>
                  <a:srgbClr val="000000"/>
                </a:solidFill>
              </a:rPr>
              <a:t> </a:t>
            </a:r>
          </a:p>
        </p:txBody>
      </p:sp>
      <p:sp>
        <p:nvSpPr>
          <p:cNvPr id="7" name="TextBox 4"/>
          <p:cNvSpPr txBox="1">
            <a:spLocks noChangeArrowheads="1"/>
          </p:cNvSpPr>
          <p:nvPr/>
        </p:nvSpPr>
        <p:spPr bwMode="auto">
          <a:xfrm>
            <a:off x="457200" y="1066800"/>
            <a:ext cx="8296275" cy="461962"/>
          </a:xfrm>
          <a:prstGeom prst="rect">
            <a:avLst/>
          </a:prstGeom>
          <a:noFill/>
          <a:ln w="9525">
            <a:solidFill>
              <a:srgbClr val="62C8E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n-US" altLang="en-US" dirty="0">
                <a:solidFill>
                  <a:srgbClr val="000000"/>
                </a:solidFill>
              </a:rPr>
              <a:t>Recommendation</a:t>
            </a:r>
          </a:p>
        </p:txBody>
      </p:sp>
      <p:sp>
        <p:nvSpPr>
          <p:cNvPr id="8" name="TextBox 7"/>
          <p:cNvSpPr txBox="1">
            <a:spLocks noChangeArrowheads="1"/>
          </p:cNvSpPr>
          <p:nvPr/>
        </p:nvSpPr>
        <p:spPr bwMode="auto">
          <a:xfrm>
            <a:off x="457200" y="3397984"/>
            <a:ext cx="8296275" cy="2246769"/>
          </a:xfrm>
          <a:prstGeom prst="rect">
            <a:avLst/>
          </a:prstGeom>
          <a:solidFill>
            <a:srgbClr val="62C8EC"/>
          </a:solidFill>
          <a:ln w="9525">
            <a:solidFill>
              <a:srgbClr val="62C8EC"/>
            </a:solidFill>
            <a:miter lim="800000"/>
            <a:headEnd/>
            <a:tailEnd/>
          </a:ln>
        </p:spPr>
        <p:txBody>
          <a:bodyPr>
            <a:spAutoFit/>
          </a:bodyPr>
          <a:lstStyle>
            <a:lvl1pPr>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a:spcBef>
                <a:spcPct val="0"/>
              </a:spcBef>
              <a:buNone/>
            </a:pPr>
            <a:r>
              <a:rPr lang="en-US" altLang="en-US" sz="2000" b="0" dirty="0"/>
              <a:t>We recommend that in a patient suspected of a cardiomyopathy, an inquiry should be made regarding family history, concomitant illnesses, prior malignancy requiring radiation or chemotherapy, symptoms of hypo- or hyperthyroidism, </a:t>
            </a:r>
            <a:r>
              <a:rPr lang="en-US" altLang="en-US" sz="2000" b="0" dirty="0" err="1"/>
              <a:t>pheochromocytoma</a:t>
            </a:r>
            <a:r>
              <a:rPr lang="en-US" altLang="en-US" sz="2000" b="0" dirty="0"/>
              <a:t>, acromegaly, previous travel, occupational exposure to chemicals or heavy metals, nutritional status, alternative medicine or naturopathic agents, illicit drug use and exposure to HIV </a:t>
            </a:r>
            <a:r>
              <a:rPr lang="en-US" altLang="en-US" sz="2000" b="0" i="1" dirty="0" smtClean="0">
                <a:solidFill>
                  <a:srgbClr val="000000"/>
                </a:solidFill>
              </a:rPr>
              <a:t>(</a:t>
            </a:r>
            <a:r>
              <a:rPr lang="en-US" altLang="en-US" sz="2000" b="0" i="1" dirty="0">
                <a:solidFill>
                  <a:srgbClr val="000000"/>
                </a:solidFill>
              </a:rPr>
              <a:t>Strong Recommendation, Low Quality Evidence).</a:t>
            </a:r>
            <a:r>
              <a:rPr lang="en-US" altLang="en-US" sz="2000" b="0" dirty="0">
                <a:solidFill>
                  <a:srgbClr val="000000"/>
                </a:solidFill>
              </a:rPr>
              <a:t> </a:t>
            </a:r>
          </a:p>
        </p:txBody>
      </p:sp>
    </p:spTree>
    <p:extLst>
      <p:ext uri="{BB962C8B-B14F-4D97-AF65-F5344CB8AC3E}">
        <p14:creationId xmlns:p14="http://schemas.microsoft.com/office/powerpoint/2010/main" val="405889418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2"/>
          <p:cNvSpPr>
            <a:spLocks noGrp="1"/>
          </p:cNvSpPr>
          <p:nvPr>
            <p:ph type="title"/>
          </p:nvPr>
        </p:nvSpPr>
        <p:spPr>
          <a:xfrm>
            <a:off x="539750" y="187325"/>
            <a:ext cx="7993063" cy="498475"/>
          </a:xfrm>
        </p:spPr>
        <p:txBody>
          <a:bodyPr/>
          <a:lstStyle/>
          <a:p>
            <a:r>
              <a:rPr lang="en-CA" altLang="en-US" sz="2900" dirty="0"/>
              <a:t>Other etiology considerations</a:t>
            </a:r>
            <a:endParaRPr lang="en-US" altLang="en-US" sz="2900" dirty="0"/>
          </a:p>
        </p:txBody>
      </p:sp>
      <p:pic>
        <p:nvPicPr>
          <p:cNvPr id="17411" name="Picture 2"/>
          <p:cNvPicPr>
            <a:picLocks noChangeAspect="1" noChangeArrowheads="1"/>
          </p:cNvPicPr>
          <p:nvPr/>
        </p:nvPicPr>
        <p:blipFill>
          <a:blip r:embed="rId2">
            <a:extLst>
              <a:ext uri="{28A0092B-C50C-407E-A947-70E740481C1C}">
                <a14:useLocalDpi xmlns:a14="http://schemas.microsoft.com/office/drawing/2010/main" val="0"/>
              </a:ext>
            </a:extLst>
          </a:blip>
          <a:srcRect l="25037" t="62549" r="28688" b="12172"/>
          <a:stretch>
            <a:fillRect/>
          </a:stretch>
        </p:blipFill>
        <p:spPr bwMode="auto">
          <a:xfrm>
            <a:off x="384175" y="1306512"/>
            <a:ext cx="8305800" cy="417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394660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Content Placeholder 1"/>
          <p:cNvSpPr>
            <a:spLocks noGrp="1"/>
          </p:cNvSpPr>
          <p:nvPr>
            <p:ph idx="1"/>
          </p:nvPr>
        </p:nvSpPr>
        <p:spPr>
          <a:xfrm>
            <a:off x="377031" y="838200"/>
            <a:ext cx="8305800" cy="5105400"/>
          </a:xfrm>
        </p:spPr>
        <p:txBody>
          <a:bodyPr/>
          <a:lstStyle/>
          <a:p>
            <a:pPr>
              <a:defRPr/>
            </a:pPr>
            <a:r>
              <a:rPr lang="en-CA" altLang="en-US" dirty="0" smtClean="0">
                <a:ea typeface="MS PGothic" pitchFamily="34" charset="-128"/>
              </a:rPr>
              <a:t>Main complaint remains leg weakness</a:t>
            </a:r>
          </a:p>
          <a:p>
            <a:pPr lvl="1">
              <a:defRPr/>
            </a:pPr>
            <a:r>
              <a:rPr lang="en-CA" altLang="en-US" dirty="0" smtClean="0">
                <a:ea typeface="MS PGothic" pitchFamily="34" charset="-128"/>
              </a:rPr>
              <a:t>CK </a:t>
            </a:r>
            <a:r>
              <a:rPr lang="en-CA" altLang="en-US" dirty="0">
                <a:ea typeface="MS PGothic" pitchFamily="34" charset="-128"/>
              </a:rPr>
              <a:t>levels consistently 500-800 (off statin)</a:t>
            </a:r>
          </a:p>
          <a:p>
            <a:pPr lvl="1">
              <a:defRPr/>
            </a:pPr>
            <a:r>
              <a:rPr lang="en-CA" altLang="en-US" dirty="0" smtClean="0">
                <a:ea typeface="MS PGothic" pitchFamily="34" charset="-128"/>
              </a:rPr>
              <a:t>Troponin </a:t>
            </a:r>
            <a:r>
              <a:rPr lang="en-CA" altLang="en-US" dirty="0">
                <a:ea typeface="MS PGothic" pitchFamily="34" charset="-128"/>
              </a:rPr>
              <a:t>levels fluctuate – </a:t>
            </a:r>
            <a:r>
              <a:rPr lang="en-CA" altLang="en-US" dirty="0" err="1">
                <a:ea typeface="MS PGothic" pitchFamily="34" charset="-128"/>
              </a:rPr>
              <a:t>hsTn</a:t>
            </a:r>
            <a:r>
              <a:rPr lang="en-CA" altLang="en-US" dirty="0">
                <a:ea typeface="MS PGothic" pitchFamily="34" charset="-128"/>
              </a:rPr>
              <a:t> 50 - 10,000 ng/L</a:t>
            </a:r>
          </a:p>
          <a:p>
            <a:pPr>
              <a:defRPr/>
            </a:pPr>
            <a:endParaRPr lang="en-CA" altLang="en-US" dirty="0">
              <a:ea typeface="MS PGothic" pitchFamily="34" charset="-128"/>
            </a:endParaRPr>
          </a:p>
          <a:p>
            <a:pPr>
              <a:defRPr/>
            </a:pPr>
            <a:r>
              <a:rPr lang="en-CA" altLang="en-US" dirty="0">
                <a:ea typeface="MS PGothic" pitchFamily="34" charset="-128"/>
              </a:rPr>
              <a:t>Densely dependent on RV pacing</a:t>
            </a:r>
          </a:p>
          <a:p>
            <a:pPr>
              <a:defRPr/>
            </a:pPr>
            <a:endParaRPr lang="en-CA" altLang="en-US" dirty="0">
              <a:ea typeface="MS PGothic" pitchFamily="34" charset="-128"/>
            </a:endParaRPr>
          </a:p>
          <a:p>
            <a:pPr>
              <a:defRPr/>
            </a:pPr>
            <a:endParaRPr lang="en-CA" altLang="en-US" dirty="0">
              <a:ea typeface="MS PGothic" pitchFamily="34" charset="-128"/>
            </a:endParaRPr>
          </a:p>
          <a:p>
            <a:pPr marL="0" indent="0">
              <a:buFontTx/>
              <a:buNone/>
              <a:defRPr/>
            </a:pPr>
            <a:endParaRPr lang="en-CA" altLang="en-US" dirty="0">
              <a:ea typeface="MS PGothic" pitchFamily="34" charset="-128"/>
            </a:endParaRPr>
          </a:p>
        </p:txBody>
      </p:sp>
      <p:sp>
        <p:nvSpPr>
          <p:cNvPr id="18435" name="Title 2"/>
          <p:cNvSpPr>
            <a:spLocks noGrp="1"/>
          </p:cNvSpPr>
          <p:nvPr>
            <p:ph type="title"/>
          </p:nvPr>
        </p:nvSpPr>
        <p:spPr>
          <a:xfrm>
            <a:off x="533400" y="187325"/>
            <a:ext cx="7993063" cy="498475"/>
          </a:xfrm>
        </p:spPr>
        <p:txBody>
          <a:bodyPr/>
          <a:lstStyle/>
          <a:p>
            <a:r>
              <a:rPr lang="en-CA" altLang="en-US" sz="2900" dirty="0"/>
              <a:t>Case – clues?</a:t>
            </a:r>
            <a:endParaRPr lang="en-US" altLang="en-US" sz="2900" dirty="0"/>
          </a:p>
        </p:txBody>
      </p:sp>
    </p:spTree>
    <p:extLst>
      <p:ext uri="{BB962C8B-B14F-4D97-AF65-F5344CB8AC3E}">
        <p14:creationId xmlns:p14="http://schemas.microsoft.com/office/powerpoint/2010/main" val="162069762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Content Placeholder 1"/>
          <p:cNvSpPr>
            <a:spLocks noGrp="1"/>
          </p:cNvSpPr>
          <p:nvPr>
            <p:ph idx="1"/>
          </p:nvPr>
        </p:nvSpPr>
        <p:spPr>
          <a:xfrm>
            <a:off x="377031" y="838200"/>
            <a:ext cx="8305800" cy="5105400"/>
          </a:xfrm>
        </p:spPr>
        <p:txBody>
          <a:bodyPr/>
          <a:lstStyle/>
          <a:p>
            <a:r>
              <a:rPr lang="en-CA" altLang="en-US" dirty="0"/>
              <a:t>Rheumatology and neurology evaluation</a:t>
            </a:r>
          </a:p>
          <a:p>
            <a:pPr lvl="1"/>
            <a:r>
              <a:rPr lang="en-CA" altLang="en-US" dirty="0"/>
              <a:t>Skeletal muscle biopsy, nerve conduction studies – all normal</a:t>
            </a:r>
          </a:p>
          <a:p>
            <a:pPr lvl="1"/>
            <a:r>
              <a:rPr lang="en-CA" altLang="en-US" dirty="0"/>
              <a:t>Connective tissue disease work up – normal</a:t>
            </a:r>
          </a:p>
          <a:p>
            <a:endParaRPr lang="en-CA" altLang="en-US" dirty="0"/>
          </a:p>
          <a:p>
            <a:r>
              <a:rPr lang="en-CA" altLang="en-US" dirty="0" smtClean="0"/>
              <a:t>PET </a:t>
            </a:r>
            <a:r>
              <a:rPr lang="en-CA" altLang="en-US" dirty="0"/>
              <a:t>scan – no evidence for active inflammation</a:t>
            </a:r>
          </a:p>
          <a:p>
            <a:pPr lvl="1"/>
            <a:r>
              <a:rPr lang="en-CA" altLang="en-US" dirty="0"/>
              <a:t>Unlikely to be sarcoid or giant cell myocarditis</a:t>
            </a:r>
          </a:p>
          <a:p>
            <a:pPr lvl="1"/>
            <a:endParaRPr lang="en-CA" altLang="en-US" dirty="0"/>
          </a:p>
          <a:p>
            <a:r>
              <a:rPr lang="en-CA" altLang="en-US" dirty="0" smtClean="0"/>
              <a:t>Etiology </a:t>
            </a:r>
            <a:r>
              <a:rPr lang="en-CA" altLang="en-US" dirty="0"/>
              <a:t>remains obscure</a:t>
            </a:r>
          </a:p>
          <a:p>
            <a:pPr lvl="1"/>
            <a:r>
              <a:rPr lang="en-CA" altLang="en-US" dirty="0"/>
              <a:t>Other tests unlikely to yield specific diagnosis that impacts management</a:t>
            </a:r>
          </a:p>
          <a:p>
            <a:pPr>
              <a:defRPr/>
            </a:pPr>
            <a:endParaRPr lang="en-CA" altLang="en-US" dirty="0">
              <a:ea typeface="MS PGothic" pitchFamily="34" charset="-128"/>
            </a:endParaRPr>
          </a:p>
          <a:p>
            <a:pPr marL="0" indent="0">
              <a:buFontTx/>
              <a:buNone/>
              <a:defRPr/>
            </a:pPr>
            <a:endParaRPr lang="en-CA" altLang="en-US" dirty="0">
              <a:ea typeface="MS PGothic" pitchFamily="34" charset="-128"/>
            </a:endParaRPr>
          </a:p>
        </p:txBody>
      </p:sp>
      <p:sp>
        <p:nvSpPr>
          <p:cNvPr id="18435" name="Title 2"/>
          <p:cNvSpPr>
            <a:spLocks noGrp="1"/>
          </p:cNvSpPr>
          <p:nvPr>
            <p:ph type="title"/>
          </p:nvPr>
        </p:nvSpPr>
        <p:spPr>
          <a:xfrm>
            <a:off x="533400" y="187325"/>
            <a:ext cx="7993063" cy="498475"/>
          </a:xfrm>
        </p:spPr>
        <p:txBody>
          <a:bodyPr/>
          <a:lstStyle/>
          <a:p>
            <a:r>
              <a:rPr lang="en-CA" altLang="en-US" sz="2900" dirty="0" smtClean="0"/>
              <a:t>Further work-up</a:t>
            </a:r>
            <a:endParaRPr lang="en-US" altLang="en-US" sz="2900" dirty="0"/>
          </a:p>
        </p:txBody>
      </p:sp>
    </p:spTree>
    <p:extLst>
      <p:ext uri="{BB962C8B-B14F-4D97-AF65-F5344CB8AC3E}">
        <p14:creationId xmlns:p14="http://schemas.microsoft.com/office/powerpoint/2010/main" val="112736064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2"/>
          <p:cNvSpPr>
            <a:spLocks noGrp="1"/>
          </p:cNvSpPr>
          <p:nvPr>
            <p:ph type="title"/>
          </p:nvPr>
        </p:nvSpPr>
        <p:spPr>
          <a:xfrm>
            <a:off x="533400" y="187325"/>
            <a:ext cx="7993063" cy="498475"/>
          </a:xfrm>
        </p:spPr>
        <p:txBody>
          <a:bodyPr/>
          <a:lstStyle/>
          <a:p>
            <a:r>
              <a:rPr lang="en-CA" altLang="fr-FR" sz="2900" dirty="0"/>
              <a:t>47 </a:t>
            </a:r>
            <a:r>
              <a:rPr lang="en-CA" altLang="fr-FR" sz="2900" dirty="0" err="1"/>
              <a:t>yo</a:t>
            </a:r>
            <a:r>
              <a:rPr lang="en-CA" altLang="fr-FR" sz="2900" dirty="0"/>
              <a:t> with new onset HF</a:t>
            </a:r>
            <a:endParaRPr lang="fr-CA" altLang="fr-FR" sz="2900" dirty="0"/>
          </a:p>
        </p:txBody>
      </p:sp>
      <p:sp>
        <p:nvSpPr>
          <p:cNvPr id="20483" name="Content Placeholder 4"/>
          <p:cNvSpPr>
            <a:spLocks noGrp="1"/>
          </p:cNvSpPr>
          <p:nvPr>
            <p:ph idx="1"/>
          </p:nvPr>
        </p:nvSpPr>
        <p:spPr>
          <a:xfrm>
            <a:off x="381001" y="990600"/>
            <a:ext cx="8382000" cy="4968875"/>
          </a:xfrm>
        </p:spPr>
        <p:txBody>
          <a:bodyPr/>
          <a:lstStyle/>
          <a:p>
            <a:r>
              <a:rPr lang="fr-CA" altLang="fr-FR" dirty="0"/>
              <a:t>47 M, </a:t>
            </a:r>
            <a:r>
              <a:rPr lang="fr-CA" altLang="fr-FR" dirty="0" err="1"/>
              <a:t>admitted</a:t>
            </a:r>
            <a:r>
              <a:rPr lang="fr-CA" altLang="fr-FR" dirty="0"/>
              <a:t> on 9/4, </a:t>
            </a:r>
            <a:r>
              <a:rPr lang="fr-CA" altLang="fr-FR" dirty="0" err="1"/>
              <a:t>transferred</a:t>
            </a:r>
            <a:r>
              <a:rPr lang="fr-CA" altLang="fr-FR" dirty="0"/>
              <a:t> </a:t>
            </a:r>
            <a:r>
              <a:rPr lang="fr-CA" altLang="fr-FR" dirty="0" err="1"/>
              <a:t>from</a:t>
            </a:r>
            <a:r>
              <a:rPr lang="fr-CA" altLang="fr-FR" dirty="0"/>
              <a:t> </a:t>
            </a:r>
            <a:r>
              <a:rPr lang="fr-CA" altLang="fr-FR" dirty="0" err="1"/>
              <a:t>community</a:t>
            </a:r>
            <a:r>
              <a:rPr lang="fr-CA" altLang="fr-FR" dirty="0"/>
              <a:t> center for HF and </a:t>
            </a:r>
            <a:r>
              <a:rPr lang="fr-CA" altLang="fr-FR" dirty="0" err="1"/>
              <a:t>rapid</a:t>
            </a:r>
            <a:r>
              <a:rPr lang="fr-CA" altLang="fr-FR" dirty="0"/>
              <a:t> atrial flutter </a:t>
            </a:r>
            <a:r>
              <a:rPr lang="fr-CA" altLang="fr-FR" dirty="0" err="1"/>
              <a:t>with</a:t>
            </a:r>
            <a:r>
              <a:rPr lang="fr-CA" altLang="fr-FR" dirty="0"/>
              <a:t> </a:t>
            </a:r>
            <a:r>
              <a:rPr lang="fr-CA" altLang="fr-FR" dirty="0" err="1"/>
              <a:t>intraLV</a:t>
            </a:r>
            <a:r>
              <a:rPr lang="fr-CA" altLang="fr-FR" dirty="0"/>
              <a:t> thrombus and LVEF 15%</a:t>
            </a:r>
          </a:p>
          <a:p>
            <a:r>
              <a:rPr lang="fr-CA" altLang="fr-FR" dirty="0"/>
              <a:t>No </a:t>
            </a:r>
            <a:r>
              <a:rPr lang="fr-CA" altLang="fr-FR" dirty="0" err="1"/>
              <a:t>past</a:t>
            </a:r>
            <a:r>
              <a:rPr lang="fr-CA" altLang="fr-FR" dirty="0"/>
              <a:t> </a:t>
            </a:r>
            <a:r>
              <a:rPr lang="fr-CA" altLang="fr-FR" dirty="0" err="1"/>
              <a:t>cardiac</a:t>
            </a:r>
            <a:r>
              <a:rPr lang="fr-CA" altLang="fr-FR" dirty="0"/>
              <a:t> </a:t>
            </a:r>
            <a:r>
              <a:rPr lang="fr-CA" altLang="fr-FR" dirty="0" err="1"/>
              <a:t>history</a:t>
            </a:r>
            <a:r>
              <a:rPr lang="fr-CA" altLang="fr-FR" dirty="0"/>
              <a:t> or </a:t>
            </a:r>
            <a:r>
              <a:rPr lang="fr-CA" altLang="fr-FR" dirty="0" err="1"/>
              <a:t>risk</a:t>
            </a:r>
            <a:r>
              <a:rPr lang="fr-CA" altLang="fr-FR" dirty="0"/>
              <a:t> fx </a:t>
            </a:r>
            <a:r>
              <a:rPr lang="fr-CA" altLang="fr-FR" dirty="0" err="1"/>
              <a:t>other</a:t>
            </a:r>
            <a:r>
              <a:rPr lang="fr-CA" altLang="fr-FR" dirty="0"/>
              <a:t> </a:t>
            </a:r>
            <a:r>
              <a:rPr lang="fr-CA" altLang="fr-FR" dirty="0" err="1"/>
              <a:t>than</a:t>
            </a:r>
            <a:r>
              <a:rPr lang="fr-CA" altLang="fr-FR" dirty="0"/>
              <a:t> smoking 1 </a:t>
            </a:r>
            <a:r>
              <a:rPr lang="fr-CA" altLang="fr-FR" dirty="0" err="1"/>
              <a:t>pq</a:t>
            </a:r>
            <a:r>
              <a:rPr lang="fr-CA" altLang="fr-FR" dirty="0"/>
              <a:t>/</a:t>
            </a:r>
            <a:r>
              <a:rPr lang="fr-CA" altLang="fr-FR" dirty="0" err="1"/>
              <a:t>week</a:t>
            </a:r>
            <a:r>
              <a:rPr lang="fr-CA" altLang="fr-FR" dirty="0"/>
              <a:t>.</a:t>
            </a:r>
          </a:p>
          <a:p>
            <a:r>
              <a:rPr lang="fr-CA" altLang="fr-FR" dirty="0" err="1"/>
              <a:t>Had</a:t>
            </a:r>
            <a:r>
              <a:rPr lang="fr-CA" altLang="fr-FR" dirty="0"/>
              <a:t> </a:t>
            </a:r>
            <a:r>
              <a:rPr lang="fr-CA" altLang="fr-FR" dirty="0" err="1"/>
              <a:t>respiratory</a:t>
            </a:r>
            <a:r>
              <a:rPr lang="fr-CA" altLang="fr-FR" dirty="0"/>
              <a:t> infection 3 </a:t>
            </a:r>
            <a:r>
              <a:rPr lang="fr-CA" altLang="fr-FR" dirty="0" err="1"/>
              <a:t>weeks</a:t>
            </a:r>
            <a:r>
              <a:rPr lang="fr-CA" altLang="fr-FR" dirty="0"/>
              <a:t> </a:t>
            </a:r>
            <a:r>
              <a:rPr lang="fr-CA" altLang="fr-FR" dirty="0" err="1"/>
              <a:t>before</a:t>
            </a:r>
            <a:r>
              <a:rPr lang="fr-CA" altLang="fr-FR" dirty="0"/>
              <a:t> </a:t>
            </a:r>
            <a:r>
              <a:rPr lang="fr-CA" altLang="fr-FR" dirty="0" err="1"/>
              <a:t>adm</a:t>
            </a:r>
            <a:r>
              <a:rPr lang="fr-CA" altLang="fr-FR" dirty="0"/>
              <a:t> and progressive SOB up to NYHA III 1 </a:t>
            </a:r>
            <a:r>
              <a:rPr lang="fr-CA" altLang="fr-FR" dirty="0" err="1"/>
              <a:t>week</a:t>
            </a:r>
            <a:r>
              <a:rPr lang="fr-CA" altLang="fr-FR" dirty="0"/>
              <a:t> </a:t>
            </a:r>
            <a:r>
              <a:rPr lang="fr-CA" altLang="fr-FR" dirty="0" err="1"/>
              <a:t>before</a:t>
            </a:r>
            <a:r>
              <a:rPr lang="fr-CA" altLang="fr-FR" dirty="0"/>
              <a:t> </a:t>
            </a:r>
            <a:r>
              <a:rPr lang="fr-CA" altLang="fr-FR" dirty="0" err="1"/>
              <a:t>adm</a:t>
            </a:r>
            <a:endParaRPr lang="fr-CA" altLang="fr-FR" dirty="0"/>
          </a:p>
          <a:p>
            <a:r>
              <a:rPr lang="fr-CA" altLang="fr-FR" dirty="0"/>
              <a:t>Scan in </a:t>
            </a:r>
            <a:r>
              <a:rPr lang="fr-CA" altLang="fr-FR" dirty="0" err="1"/>
              <a:t>ref</a:t>
            </a:r>
            <a:r>
              <a:rPr lang="fr-CA" altLang="fr-FR" dirty="0"/>
              <a:t> </a:t>
            </a:r>
            <a:r>
              <a:rPr lang="fr-CA" altLang="fr-FR" dirty="0" err="1"/>
              <a:t>hospital</a:t>
            </a:r>
            <a:r>
              <a:rPr lang="fr-CA" altLang="fr-FR" dirty="0"/>
              <a:t> </a:t>
            </a:r>
            <a:r>
              <a:rPr lang="fr-CA" altLang="fr-FR" dirty="0" err="1"/>
              <a:t>showed</a:t>
            </a:r>
            <a:r>
              <a:rPr lang="fr-CA" altLang="fr-FR" dirty="0"/>
              <a:t> </a:t>
            </a:r>
            <a:r>
              <a:rPr lang="fr-CA" altLang="fr-FR" dirty="0" err="1"/>
              <a:t>broncho-pneumonia</a:t>
            </a:r>
            <a:r>
              <a:rPr lang="fr-CA" altLang="fr-FR" dirty="0"/>
              <a:t> (no PE) </a:t>
            </a:r>
            <a:r>
              <a:rPr lang="fr-CA" altLang="fr-FR" dirty="0">
                <a:sym typeface="Wingdings" pitchFamily="2" charset="2"/>
              </a:rPr>
              <a:t> </a:t>
            </a:r>
            <a:r>
              <a:rPr lang="fr-CA" altLang="fr-FR" dirty="0" err="1"/>
              <a:t>Ceftriaxone-azithromycin</a:t>
            </a:r>
            <a:r>
              <a:rPr lang="fr-CA" altLang="fr-FR" dirty="0"/>
              <a:t> </a:t>
            </a:r>
            <a:r>
              <a:rPr lang="fr-CA" altLang="fr-FR" dirty="0" err="1"/>
              <a:t>started</a:t>
            </a:r>
            <a:r>
              <a:rPr lang="fr-CA" altLang="fr-FR" dirty="0"/>
              <a:t>. </a:t>
            </a:r>
          </a:p>
          <a:p>
            <a:r>
              <a:rPr lang="fr-CA" altLang="fr-FR" dirty="0" err="1"/>
              <a:t>Remains</a:t>
            </a:r>
            <a:r>
              <a:rPr lang="fr-CA" altLang="fr-FR" dirty="0"/>
              <a:t> in flutter ≈ 150/no </a:t>
            </a:r>
            <a:r>
              <a:rPr lang="fr-CA" altLang="fr-FR" dirty="0" err="1"/>
              <a:t>CVersion</a:t>
            </a:r>
            <a:r>
              <a:rPr lang="fr-CA" altLang="fr-FR" dirty="0"/>
              <a:t> </a:t>
            </a:r>
            <a:r>
              <a:rPr lang="fr-CA" altLang="fr-FR" dirty="0" err="1"/>
              <a:t>because</a:t>
            </a:r>
            <a:r>
              <a:rPr lang="fr-CA" altLang="fr-FR" dirty="0"/>
              <a:t> of </a:t>
            </a:r>
            <a:r>
              <a:rPr lang="fr-CA" altLang="fr-FR" dirty="0" err="1"/>
              <a:t>fear</a:t>
            </a:r>
            <a:r>
              <a:rPr lang="fr-CA" altLang="fr-FR" dirty="0"/>
              <a:t> of </a:t>
            </a:r>
            <a:r>
              <a:rPr lang="fr-CA" altLang="fr-FR" dirty="0" err="1"/>
              <a:t>reducing</a:t>
            </a:r>
            <a:r>
              <a:rPr lang="fr-CA" altLang="fr-FR" dirty="0"/>
              <a:t> CO by </a:t>
            </a:r>
            <a:r>
              <a:rPr lang="fr-CA" altLang="fr-FR" dirty="0" err="1"/>
              <a:t>reducing</a:t>
            </a:r>
            <a:r>
              <a:rPr lang="fr-CA" altLang="fr-FR" dirty="0"/>
              <a:t> HR and </a:t>
            </a:r>
            <a:r>
              <a:rPr lang="fr-CA" altLang="fr-FR" dirty="0" err="1"/>
              <a:t>given</a:t>
            </a:r>
            <a:r>
              <a:rPr lang="fr-CA" altLang="fr-FR" dirty="0"/>
              <a:t> the 3 large </a:t>
            </a:r>
            <a:r>
              <a:rPr lang="fr-CA" altLang="fr-FR" dirty="0" err="1"/>
              <a:t>thrombi</a:t>
            </a:r>
            <a:r>
              <a:rPr lang="fr-CA" altLang="fr-FR" dirty="0"/>
              <a:t> at apex. </a:t>
            </a:r>
          </a:p>
        </p:txBody>
      </p:sp>
    </p:spTree>
    <p:extLst>
      <p:ext uri="{BB962C8B-B14F-4D97-AF65-F5344CB8AC3E}">
        <p14:creationId xmlns:p14="http://schemas.microsoft.com/office/powerpoint/2010/main" val="67896343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2"/>
          <p:cNvSpPr>
            <a:spLocks noGrp="1"/>
          </p:cNvSpPr>
          <p:nvPr>
            <p:ph type="title"/>
          </p:nvPr>
        </p:nvSpPr>
        <p:spPr>
          <a:xfrm>
            <a:off x="539750" y="187325"/>
            <a:ext cx="7993063" cy="498475"/>
          </a:xfrm>
        </p:spPr>
        <p:txBody>
          <a:bodyPr/>
          <a:lstStyle/>
          <a:p>
            <a:r>
              <a:rPr lang="en-CA" altLang="fr-FR" sz="2900" dirty="0"/>
              <a:t>47 </a:t>
            </a:r>
            <a:r>
              <a:rPr lang="en-CA" altLang="fr-FR" sz="2900" dirty="0" err="1"/>
              <a:t>yo</a:t>
            </a:r>
            <a:r>
              <a:rPr lang="en-CA" altLang="fr-FR" sz="2900" dirty="0"/>
              <a:t> with new onset HF</a:t>
            </a:r>
            <a:endParaRPr lang="fr-CA" altLang="fr-FR" sz="2900" dirty="0"/>
          </a:p>
        </p:txBody>
      </p:sp>
      <p:sp>
        <p:nvSpPr>
          <p:cNvPr id="6" name="Content Placeholder 4"/>
          <p:cNvSpPr>
            <a:spLocks noGrp="1"/>
          </p:cNvSpPr>
          <p:nvPr>
            <p:ph idx="1"/>
          </p:nvPr>
        </p:nvSpPr>
        <p:spPr>
          <a:xfrm>
            <a:off x="342900" y="914400"/>
            <a:ext cx="8458200" cy="4953000"/>
          </a:xfrm>
        </p:spPr>
        <p:txBody>
          <a:bodyPr/>
          <a:lstStyle/>
          <a:p>
            <a:r>
              <a:rPr lang="fr-CA" altLang="fr-FR" dirty="0" err="1" smtClean="0"/>
              <a:t>Tachypneic</a:t>
            </a:r>
            <a:r>
              <a:rPr lang="fr-CA" altLang="fr-FR" dirty="0" smtClean="0"/>
              <a:t> on </a:t>
            </a:r>
            <a:r>
              <a:rPr lang="fr-CA" altLang="fr-FR" dirty="0" err="1" smtClean="0"/>
              <a:t>arrival</a:t>
            </a:r>
            <a:r>
              <a:rPr lang="fr-CA" altLang="fr-FR" dirty="0" smtClean="0"/>
              <a:t>, </a:t>
            </a:r>
            <a:r>
              <a:rPr lang="fr-CA" altLang="fr-FR" dirty="0" err="1" smtClean="0"/>
              <a:t>mild</a:t>
            </a:r>
            <a:r>
              <a:rPr lang="fr-CA" altLang="fr-FR" dirty="0" smtClean="0"/>
              <a:t> </a:t>
            </a:r>
            <a:r>
              <a:rPr lang="fr-CA" altLang="fr-FR" dirty="0" err="1" smtClean="0"/>
              <a:t>cyanosis</a:t>
            </a:r>
            <a:r>
              <a:rPr lang="fr-CA" altLang="fr-FR" dirty="0" smtClean="0"/>
              <a:t>, cold and </a:t>
            </a:r>
            <a:r>
              <a:rPr lang="fr-CA" altLang="fr-FR" dirty="0" err="1" smtClean="0"/>
              <a:t>wet</a:t>
            </a:r>
            <a:endParaRPr lang="fr-CA" altLang="fr-FR" dirty="0" smtClean="0"/>
          </a:p>
          <a:p>
            <a:r>
              <a:rPr lang="fr-CA" altLang="fr-FR" dirty="0" smtClean="0"/>
              <a:t>CPAP, IV </a:t>
            </a:r>
            <a:r>
              <a:rPr lang="fr-CA" altLang="fr-FR" dirty="0" err="1" smtClean="0"/>
              <a:t>lasix</a:t>
            </a:r>
            <a:r>
              <a:rPr lang="fr-CA" altLang="fr-FR" dirty="0" smtClean="0"/>
              <a:t>, central line, art line, </a:t>
            </a:r>
            <a:r>
              <a:rPr lang="fr-CA" altLang="fr-FR" dirty="0" err="1" smtClean="0"/>
              <a:t>milrinone</a:t>
            </a:r>
            <a:r>
              <a:rPr lang="fr-CA" altLang="fr-FR" dirty="0" smtClean="0"/>
              <a:t> and </a:t>
            </a:r>
            <a:r>
              <a:rPr lang="fr-CA" altLang="fr-FR" dirty="0" err="1" smtClean="0"/>
              <a:t>digoxin</a:t>
            </a:r>
            <a:r>
              <a:rPr lang="fr-CA" altLang="fr-FR" dirty="0" smtClean="0"/>
              <a:t>!</a:t>
            </a:r>
          </a:p>
          <a:p>
            <a:r>
              <a:rPr lang="fr-CA" altLang="fr-FR" dirty="0" smtClean="0"/>
              <a:t>NT </a:t>
            </a:r>
            <a:r>
              <a:rPr lang="fr-CA" altLang="fr-FR" dirty="0" err="1" smtClean="0"/>
              <a:t>proBNP</a:t>
            </a:r>
            <a:r>
              <a:rPr lang="fr-CA" altLang="fr-FR" dirty="0" smtClean="0"/>
              <a:t> 13000, </a:t>
            </a:r>
            <a:r>
              <a:rPr lang="fr-CA" altLang="fr-FR" dirty="0" err="1" smtClean="0"/>
              <a:t>hsTnT</a:t>
            </a:r>
            <a:r>
              <a:rPr lang="fr-CA" altLang="fr-FR" dirty="0" smtClean="0"/>
              <a:t> 36</a:t>
            </a:r>
          </a:p>
          <a:p>
            <a:r>
              <a:rPr lang="fr-CA" altLang="fr-FR" dirty="0" smtClean="0"/>
              <a:t>TTE on </a:t>
            </a:r>
            <a:r>
              <a:rPr lang="fr-CA" altLang="fr-FR" dirty="0" err="1" smtClean="0"/>
              <a:t>arrival</a:t>
            </a:r>
            <a:r>
              <a:rPr lang="fr-CA" altLang="fr-FR" dirty="0" smtClean="0"/>
              <a:t> (stable </a:t>
            </a:r>
            <a:r>
              <a:rPr lang="fr-CA" altLang="fr-FR" dirty="0" err="1" smtClean="0"/>
              <a:t>after</a:t>
            </a:r>
            <a:r>
              <a:rPr lang="fr-CA" altLang="fr-FR" dirty="0" smtClean="0"/>
              <a:t> </a:t>
            </a:r>
            <a:r>
              <a:rPr lang="fr-CA" altLang="fr-FR" dirty="0" err="1" smtClean="0"/>
              <a:t>lasix</a:t>
            </a:r>
            <a:r>
              <a:rPr lang="fr-CA" altLang="fr-FR" dirty="0" smtClean="0"/>
              <a:t>):  non </a:t>
            </a:r>
            <a:r>
              <a:rPr lang="fr-CA" altLang="fr-FR" dirty="0" err="1" smtClean="0"/>
              <a:t>dil</a:t>
            </a:r>
            <a:r>
              <a:rPr lang="fr-CA" altLang="fr-FR" dirty="0" smtClean="0"/>
              <a:t> LV, no LVH, EF</a:t>
            </a:r>
            <a:r>
              <a:rPr lang="en-US" altLang="fr-FR" dirty="0" smtClean="0"/>
              <a:t> 10-15%, thrombus x 3 at apex ad 27mm long. </a:t>
            </a:r>
          </a:p>
          <a:p>
            <a:r>
              <a:rPr lang="en-US" altLang="fr-FR" dirty="0" smtClean="0"/>
              <a:t>C</a:t>
            </a:r>
            <a:r>
              <a:rPr lang="fr-CA" altLang="fr-FR" dirty="0" smtClean="0"/>
              <a:t>I 1.6 L/min/m</a:t>
            </a:r>
            <a:r>
              <a:rPr lang="fr-CA" altLang="fr-FR" baseline="30000" dirty="0" smtClean="0"/>
              <a:t>2</a:t>
            </a:r>
            <a:r>
              <a:rPr lang="fr-CA" altLang="fr-FR" dirty="0" smtClean="0"/>
              <a:t> </a:t>
            </a:r>
            <a:r>
              <a:rPr lang="fr-CA" altLang="fr-FR" dirty="0" err="1" smtClean="0"/>
              <a:t>pre-milrinone</a:t>
            </a:r>
            <a:r>
              <a:rPr lang="fr-CA" altLang="fr-FR" dirty="0" smtClean="0"/>
              <a:t>.  RV: </a:t>
            </a:r>
            <a:r>
              <a:rPr lang="fr-CA" altLang="fr-FR" dirty="0" err="1" smtClean="0"/>
              <a:t>moderate</a:t>
            </a:r>
            <a:r>
              <a:rPr lang="fr-CA" altLang="fr-FR" dirty="0" smtClean="0"/>
              <a:t> </a:t>
            </a:r>
            <a:r>
              <a:rPr lang="fr-CA" altLang="fr-FR" dirty="0" err="1" smtClean="0"/>
              <a:t>hypokinesis</a:t>
            </a:r>
            <a:r>
              <a:rPr lang="fr-CA" altLang="fr-FR" dirty="0" smtClean="0"/>
              <a:t>, MR 1, TR1</a:t>
            </a:r>
          </a:p>
          <a:p>
            <a:r>
              <a:rPr lang="fr-CA" altLang="fr-FR" dirty="0" smtClean="0"/>
              <a:t>CXR: RLL </a:t>
            </a:r>
            <a:r>
              <a:rPr lang="fr-CA" altLang="fr-FR" dirty="0" err="1" smtClean="0"/>
              <a:t>infiltrate</a:t>
            </a:r>
            <a:r>
              <a:rPr lang="fr-CA" altLang="fr-FR" dirty="0" smtClean="0"/>
              <a:t> </a:t>
            </a:r>
          </a:p>
          <a:p>
            <a:r>
              <a:rPr lang="en-CA" altLang="fr-FR" dirty="0" smtClean="0"/>
              <a:t>What is the diagnosis and what else would you do?</a:t>
            </a:r>
            <a:endParaRPr lang="fr-CA" altLang="fr-FR" dirty="0" smtClean="0"/>
          </a:p>
        </p:txBody>
      </p:sp>
    </p:spTree>
    <p:extLst>
      <p:ext uri="{BB962C8B-B14F-4D97-AF65-F5344CB8AC3E}">
        <p14:creationId xmlns:p14="http://schemas.microsoft.com/office/powerpoint/2010/main" val="270908235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2"/>
          <p:cNvSpPr>
            <a:spLocks noGrp="1"/>
          </p:cNvSpPr>
          <p:nvPr>
            <p:ph type="title"/>
          </p:nvPr>
        </p:nvSpPr>
        <p:spPr>
          <a:xfrm>
            <a:off x="539750" y="187325"/>
            <a:ext cx="7993063" cy="498475"/>
          </a:xfrm>
        </p:spPr>
        <p:txBody>
          <a:bodyPr/>
          <a:lstStyle/>
          <a:p>
            <a:r>
              <a:rPr lang="en-US" altLang="en-US" sz="2900" dirty="0"/>
              <a:t>Etiology of HF</a:t>
            </a:r>
          </a:p>
        </p:txBody>
      </p:sp>
      <p:pic>
        <p:nvPicPr>
          <p:cNvPr id="23555" name="Picture 2"/>
          <p:cNvPicPr>
            <a:picLocks noChangeAspect="1" noChangeArrowheads="1"/>
          </p:cNvPicPr>
          <p:nvPr/>
        </p:nvPicPr>
        <p:blipFill>
          <a:blip r:embed="rId2">
            <a:extLst>
              <a:ext uri="{28A0092B-C50C-407E-A947-70E740481C1C}">
                <a14:useLocalDpi xmlns:a14="http://schemas.microsoft.com/office/drawing/2010/main" val="0"/>
              </a:ext>
            </a:extLst>
          </a:blip>
          <a:srcRect l="25037" t="24194" r="28688" b="38696"/>
          <a:stretch>
            <a:fillRect/>
          </a:stretch>
        </p:blipFill>
        <p:spPr bwMode="auto">
          <a:xfrm>
            <a:off x="265113" y="1143000"/>
            <a:ext cx="8740775" cy="4545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1524000" y="3630612"/>
            <a:ext cx="12954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Tree>
    <p:extLst>
      <p:ext uri="{BB962C8B-B14F-4D97-AF65-F5344CB8AC3E}">
        <p14:creationId xmlns:p14="http://schemas.microsoft.com/office/powerpoint/2010/main" val="34069224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idx="4294967295"/>
          </p:nvPr>
        </p:nvSpPr>
        <p:spPr bwMode="auto">
          <a:xfrm>
            <a:off x="228600" y="1981200"/>
            <a:ext cx="8686800" cy="1752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altLang="en-US" dirty="0"/>
              <a:t>CCS Guidelines for the Management of Heart Failure: </a:t>
            </a:r>
            <a:br>
              <a:rPr lang="en-US" altLang="en-US" dirty="0"/>
            </a:br>
            <a:r>
              <a:rPr lang="en-US" altLang="en-US" dirty="0"/>
              <a:t>2017 Comprehensive Update</a:t>
            </a:r>
          </a:p>
        </p:txBody>
      </p:sp>
      <p:sp>
        <p:nvSpPr>
          <p:cNvPr id="7171" name="Rectangle 3"/>
          <p:cNvSpPr>
            <a:spLocks noGrp="1" noChangeArrowheads="1"/>
          </p:cNvSpPr>
          <p:nvPr>
            <p:ph type="subTitle" idx="4294967295"/>
          </p:nvPr>
        </p:nvSpPr>
        <p:spPr bwMode="auto">
          <a:xfrm>
            <a:off x="838200" y="3810000"/>
            <a:ext cx="75438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eaLnBrk="1" hangingPunct="1"/>
            <a:r>
              <a:rPr lang="fr-CA" altLang="en-US" b="0" i="0" dirty="0" err="1"/>
              <a:t>October</a:t>
            </a:r>
            <a:r>
              <a:rPr lang="fr-CA" altLang="en-US" b="0" i="0" dirty="0"/>
              <a:t> 2017</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2"/>
          <p:cNvSpPr>
            <a:spLocks noGrp="1"/>
          </p:cNvSpPr>
          <p:nvPr>
            <p:ph type="title"/>
          </p:nvPr>
        </p:nvSpPr>
        <p:spPr>
          <a:xfrm>
            <a:off x="539750" y="187325"/>
            <a:ext cx="7993063" cy="498475"/>
          </a:xfrm>
        </p:spPr>
        <p:txBody>
          <a:bodyPr/>
          <a:lstStyle/>
          <a:p>
            <a:r>
              <a:rPr lang="en-CA" altLang="en-US" sz="2900" dirty="0"/>
              <a:t>Other etiology considerations</a:t>
            </a:r>
            <a:endParaRPr lang="en-US" altLang="en-US" sz="2900" dirty="0"/>
          </a:p>
        </p:txBody>
      </p:sp>
      <p:pic>
        <p:nvPicPr>
          <p:cNvPr id="24579" name="Picture 2"/>
          <p:cNvPicPr>
            <a:picLocks noChangeAspect="1" noChangeArrowheads="1"/>
          </p:cNvPicPr>
          <p:nvPr/>
        </p:nvPicPr>
        <p:blipFill>
          <a:blip r:embed="rId2">
            <a:extLst>
              <a:ext uri="{28A0092B-C50C-407E-A947-70E740481C1C}">
                <a14:useLocalDpi xmlns:a14="http://schemas.microsoft.com/office/drawing/2010/main" val="0"/>
              </a:ext>
            </a:extLst>
          </a:blip>
          <a:srcRect l="25037" t="62549" r="28688" b="12172"/>
          <a:stretch>
            <a:fillRect/>
          </a:stretch>
        </p:blipFill>
        <p:spPr bwMode="auto">
          <a:xfrm>
            <a:off x="384175" y="1447800"/>
            <a:ext cx="8305800" cy="417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733800" y="2438400"/>
            <a:ext cx="6858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Tree>
    <p:extLst>
      <p:ext uri="{BB962C8B-B14F-4D97-AF65-F5344CB8AC3E}">
        <p14:creationId xmlns:p14="http://schemas.microsoft.com/office/powerpoint/2010/main" val="38339988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2"/>
          <p:cNvSpPr>
            <a:spLocks noGrp="1"/>
          </p:cNvSpPr>
          <p:nvPr>
            <p:ph type="title"/>
          </p:nvPr>
        </p:nvSpPr>
        <p:spPr>
          <a:xfrm>
            <a:off x="533400" y="187325"/>
            <a:ext cx="7993063" cy="498475"/>
          </a:xfrm>
        </p:spPr>
        <p:txBody>
          <a:bodyPr/>
          <a:lstStyle/>
          <a:p>
            <a:r>
              <a:rPr lang="en-CA" altLang="fr-FR" sz="2900" dirty="0"/>
              <a:t>47 </a:t>
            </a:r>
            <a:r>
              <a:rPr lang="en-CA" altLang="fr-FR" sz="2900" dirty="0" err="1"/>
              <a:t>yo</a:t>
            </a:r>
            <a:r>
              <a:rPr lang="en-CA" altLang="fr-FR" sz="2900" dirty="0"/>
              <a:t> with new onset HF</a:t>
            </a:r>
            <a:endParaRPr lang="fr-CA" altLang="fr-FR" sz="2900" dirty="0"/>
          </a:p>
        </p:txBody>
      </p:sp>
      <p:sp>
        <p:nvSpPr>
          <p:cNvPr id="25603" name="Content Placeholder 4"/>
          <p:cNvSpPr>
            <a:spLocks noGrp="1"/>
          </p:cNvSpPr>
          <p:nvPr>
            <p:ph idx="1"/>
          </p:nvPr>
        </p:nvSpPr>
        <p:spPr>
          <a:xfrm>
            <a:off x="381001" y="1066800"/>
            <a:ext cx="8305800" cy="4968875"/>
          </a:xfrm>
        </p:spPr>
        <p:txBody>
          <a:bodyPr/>
          <a:lstStyle/>
          <a:p>
            <a:pPr>
              <a:spcAft>
                <a:spcPts val="600"/>
              </a:spcAft>
            </a:pPr>
            <a:r>
              <a:rPr lang="fr-CA" altLang="fr-FR" dirty="0"/>
              <a:t>Coronary </a:t>
            </a:r>
            <a:r>
              <a:rPr lang="fr-CA" altLang="fr-FR" dirty="0" err="1"/>
              <a:t>angiogram</a:t>
            </a:r>
            <a:r>
              <a:rPr lang="fr-CA" altLang="fr-FR" dirty="0"/>
              <a:t> and RHC: </a:t>
            </a:r>
            <a:r>
              <a:rPr lang="fr-CA" altLang="fr-FR" dirty="0" err="1"/>
              <a:t>mPAP</a:t>
            </a:r>
            <a:r>
              <a:rPr lang="fr-CA" altLang="fr-FR" dirty="0"/>
              <a:t> 19, W 11, RA 7, </a:t>
            </a:r>
            <a:r>
              <a:rPr lang="fr-CA" altLang="fr-FR" dirty="0" err="1"/>
              <a:t>Angio</a:t>
            </a:r>
            <a:r>
              <a:rPr lang="fr-CA" altLang="fr-FR" dirty="0"/>
              <a:t> N, Biopsies RV (</a:t>
            </a:r>
            <a:r>
              <a:rPr lang="fr-CA" altLang="fr-FR" dirty="0" err="1"/>
              <a:t>later</a:t>
            </a:r>
            <a:r>
              <a:rPr lang="fr-CA" altLang="fr-FR" dirty="0"/>
              <a:t> </a:t>
            </a:r>
            <a:r>
              <a:rPr lang="fr-CA" altLang="fr-FR" dirty="0" err="1"/>
              <a:t>negative</a:t>
            </a:r>
            <a:r>
              <a:rPr lang="fr-CA" altLang="fr-FR" dirty="0"/>
              <a:t>). </a:t>
            </a:r>
          </a:p>
          <a:p>
            <a:pPr>
              <a:spcAft>
                <a:spcPts val="600"/>
              </a:spcAft>
            </a:pPr>
            <a:r>
              <a:rPr lang="fr-CA" altLang="fr-FR" dirty="0"/>
              <a:t>CI on </a:t>
            </a:r>
            <a:r>
              <a:rPr lang="fr-CA" altLang="fr-FR" dirty="0" err="1"/>
              <a:t>milrinone</a:t>
            </a:r>
            <a:r>
              <a:rPr lang="fr-CA" altLang="fr-FR" dirty="0"/>
              <a:t> (0.375mcg/kg/min) = 2.4 L/min/m</a:t>
            </a:r>
            <a:r>
              <a:rPr lang="fr-CA" altLang="fr-FR" baseline="30000" dirty="0"/>
              <a:t>2</a:t>
            </a:r>
            <a:r>
              <a:rPr lang="fr-CA" altLang="fr-FR" dirty="0"/>
              <a:t> </a:t>
            </a:r>
          </a:p>
          <a:p>
            <a:pPr>
              <a:spcAft>
                <a:spcPts val="600"/>
              </a:spcAft>
            </a:pPr>
            <a:r>
              <a:rPr lang="fr-CA" altLang="fr-FR" dirty="0" err="1"/>
              <a:t>Progressively</a:t>
            </a:r>
            <a:r>
              <a:rPr lang="fr-CA" altLang="fr-FR" dirty="0"/>
              <a:t> </a:t>
            </a:r>
            <a:r>
              <a:rPr lang="fr-CA" altLang="fr-FR" dirty="0" err="1"/>
              <a:t>started</a:t>
            </a:r>
            <a:r>
              <a:rPr lang="fr-CA" altLang="fr-FR" dirty="0"/>
              <a:t> HF </a:t>
            </a:r>
            <a:r>
              <a:rPr lang="fr-CA" altLang="fr-FR" dirty="0" err="1"/>
              <a:t>thx</a:t>
            </a:r>
            <a:r>
              <a:rPr lang="fr-CA" altLang="fr-FR" dirty="0"/>
              <a:t> w </a:t>
            </a:r>
            <a:r>
              <a:rPr lang="fr-CA" altLang="fr-FR" dirty="0" err="1"/>
              <a:t>ramipril</a:t>
            </a:r>
            <a:r>
              <a:rPr lang="fr-CA" altLang="fr-FR" dirty="0"/>
              <a:t> 2.5 </a:t>
            </a:r>
            <a:r>
              <a:rPr lang="fr-CA" altLang="fr-FR" dirty="0" err="1"/>
              <a:t>bid</a:t>
            </a:r>
            <a:r>
              <a:rPr lang="fr-CA" altLang="fr-FR" dirty="0"/>
              <a:t>, </a:t>
            </a:r>
            <a:r>
              <a:rPr lang="fr-CA" altLang="fr-FR" dirty="0" err="1"/>
              <a:t>bisoprolol</a:t>
            </a:r>
            <a:r>
              <a:rPr lang="fr-CA" altLang="fr-FR" dirty="0"/>
              <a:t> 2.5 </a:t>
            </a:r>
            <a:r>
              <a:rPr lang="fr-CA" altLang="fr-FR" dirty="0" err="1"/>
              <a:t>bid</a:t>
            </a:r>
            <a:r>
              <a:rPr lang="fr-CA" altLang="fr-FR" dirty="0"/>
              <a:t>, </a:t>
            </a:r>
            <a:r>
              <a:rPr lang="fr-CA" altLang="fr-FR" dirty="0" err="1"/>
              <a:t>digoxin</a:t>
            </a:r>
            <a:r>
              <a:rPr lang="fr-CA" altLang="fr-FR" dirty="0"/>
              <a:t> 0.125mg </a:t>
            </a:r>
            <a:r>
              <a:rPr lang="fr-CA" altLang="fr-FR" dirty="0" err="1"/>
              <a:t>qd</a:t>
            </a:r>
            <a:r>
              <a:rPr lang="fr-CA" altLang="fr-FR" dirty="0"/>
              <a:t>… </a:t>
            </a:r>
          </a:p>
          <a:p>
            <a:pPr>
              <a:spcAft>
                <a:spcPts val="600"/>
              </a:spcAft>
            </a:pPr>
            <a:r>
              <a:rPr lang="fr-CA" altLang="fr-FR" dirty="0" err="1"/>
              <a:t>Milrinone</a:t>
            </a:r>
            <a:r>
              <a:rPr lang="fr-CA" altLang="fr-FR" dirty="0"/>
              <a:t> </a:t>
            </a:r>
            <a:r>
              <a:rPr lang="fr-CA" altLang="fr-FR" dirty="0" err="1"/>
              <a:t>weaned</a:t>
            </a:r>
            <a:r>
              <a:rPr lang="fr-CA" altLang="fr-FR" dirty="0"/>
              <a:t> on 10-11/9 </a:t>
            </a:r>
            <a:r>
              <a:rPr lang="fr-CA" altLang="fr-FR" dirty="0" err="1"/>
              <a:t>with</a:t>
            </a:r>
            <a:r>
              <a:rPr lang="fr-CA" altLang="fr-FR" dirty="0"/>
              <a:t> </a:t>
            </a:r>
            <a:r>
              <a:rPr lang="fr-CA" altLang="fr-FR" dirty="0" err="1"/>
              <a:t>succes</a:t>
            </a:r>
            <a:r>
              <a:rPr lang="fr-CA" altLang="fr-FR" dirty="0"/>
              <a:t>! </a:t>
            </a:r>
          </a:p>
          <a:p>
            <a:pPr>
              <a:spcAft>
                <a:spcPts val="600"/>
              </a:spcAft>
            </a:pPr>
            <a:r>
              <a:rPr lang="en-CA" altLang="fr-FR" dirty="0"/>
              <a:t>HR ≈ 120, 0</a:t>
            </a:r>
            <a:r>
              <a:rPr lang="en-CA" altLang="fr-FR" baseline="-25000" dirty="0"/>
              <a:t>2</a:t>
            </a:r>
            <a:r>
              <a:rPr lang="en-CA" altLang="fr-FR" dirty="0"/>
              <a:t> 2L/min, eager to walk!</a:t>
            </a:r>
          </a:p>
          <a:p>
            <a:pPr>
              <a:spcAft>
                <a:spcPts val="600"/>
              </a:spcAft>
            </a:pPr>
            <a:r>
              <a:rPr lang="en-CA" altLang="fr-FR" dirty="0"/>
              <a:t>CMR when HR permits but discussion with EP re possible ablation… </a:t>
            </a:r>
            <a:endParaRPr lang="fr-CA" altLang="fr-FR" dirty="0"/>
          </a:p>
          <a:p>
            <a:endParaRPr lang="fr-CA" altLang="fr-FR" dirty="0"/>
          </a:p>
        </p:txBody>
      </p:sp>
    </p:spTree>
    <p:extLst>
      <p:ext uri="{BB962C8B-B14F-4D97-AF65-F5344CB8AC3E}">
        <p14:creationId xmlns:p14="http://schemas.microsoft.com/office/powerpoint/2010/main" val="9958372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tle 2"/>
          <p:cNvSpPr>
            <a:spLocks noGrp="1"/>
          </p:cNvSpPr>
          <p:nvPr>
            <p:ph type="title"/>
          </p:nvPr>
        </p:nvSpPr>
        <p:spPr>
          <a:xfrm>
            <a:off x="533400" y="187325"/>
            <a:ext cx="7993063" cy="498475"/>
          </a:xfrm>
        </p:spPr>
        <p:txBody>
          <a:bodyPr/>
          <a:lstStyle/>
          <a:p>
            <a:r>
              <a:rPr lang="en-US" altLang="en-US" sz="2900" dirty="0"/>
              <a:t>Recommendation</a:t>
            </a:r>
          </a:p>
        </p:txBody>
      </p:sp>
      <p:sp>
        <p:nvSpPr>
          <p:cNvPr id="5" name="TextBox 5"/>
          <p:cNvSpPr txBox="1">
            <a:spLocks noChangeArrowheads="1"/>
          </p:cNvSpPr>
          <p:nvPr/>
        </p:nvSpPr>
        <p:spPr bwMode="auto">
          <a:xfrm>
            <a:off x="457200" y="1604962"/>
            <a:ext cx="8296275" cy="3862596"/>
          </a:xfrm>
          <a:prstGeom prst="rect">
            <a:avLst/>
          </a:prstGeom>
          <a:solidFill>
            <a:srgbClr val="62C8EC"/>
          </a:solidFill>
          <a:ln w="9525">
            <a:solidFill>
              <a:srgbClr val="62C8EC"/>
            </a:solidFill>
            <a:miter lim="800000"/>
            <a:headEnd/>
            <a:tailEnd/>
          </a:ln>
        </p:spPr>
        <p:txBody>
          <a:bodyPr>
            <a:spAutoFit/>
          </a:bodyPr>
          <a:lstStyle>
            <a:lvl1pPr>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a:spcAft>
                <a:spcPts val="1800"/>
              </a:spcAft>
              <a:buNone/>
              <a:defRPr/>
            </a:pPr>
            <a:r>
              <a:rPr lang="en-US" altLang="en-US" b="0" dirty="0">
                <a:ea typeface="MS PGothic" pitchFamily="34" charset="-128"/>
              </a:rPr>
              <a:t>We recommend that myocarditis should be suspected in the following clinical scenarios:</a:t>
            </a:r>
          </a:p>
          <a:p>
            <a:pPr lvl="1">
              <a:spcAft>
                <a:spcPts val="1800"/>
              </a:spcAft>
              <a:defRPr/>
            </a:pPr>
            <a:r>
              <a:rPr lang="en-US" altLang="en-US" b="0" dirty="0">
                <a:ea typeface="MS PGothic" pitchFamily="34" charset="-128"/>
              </a:rPr>
              <a:t>Cardiogenic shock due to LV systolic dysfunction (global or regional), where etiology is not apparent. </a:t>
            </a:r>
          </a:p>
          <a:p>
            <a:pPr lvl="1">
              <a:spcAft>
                <a:spcPts val="1800"/>
              </a:spcAft>
              <a:defRPr/>
            </a:pPr>
            <a:r>
              <a:rPr lang="en-US" altLang="en-US" b="0" dirty="0">
                <a:ea typeface="MS PGothic" pitchFamily="34" charset="-128"/>
              </a:rPr>
              <a:t>Acute or subacute development of LV systolic dysfunction (global or regional), where etiology is not apparent. </a:t>
            </a:r>
          </a:p>
          <a:p>
            <a:pPr lvl="1">
              <a:spcAft>
                <a:spcPts val="1800"/>
              </a:spcAft>
              <a:defRPr/>
            </a:pPr>
            <a:r>
              <a:rPr lang="en-US" altLang="en-US" b="0" dirty="0">
                <a:ea typeface="MS PGothic" pitchFamily="34" charset="-128"/>
              </a:rPr>
              <a:t>Evidence of myocardial damage not attributable to </a:t>
            </a:r>
            <a:r>
              <a:rPr lang="en-US" altLang="en-US" b="0" dirty="0" err="1">
                <a:ea typeface="MS PGothic" pitchFamily="34" charset="-128"/>
              </a:rPr>
              <a:t>epicardial</a:t>
            </a:r>
            <a:r>
              <a:rPr lang="en-US" altLang="en-US" b="0" dirty="0">
                <a:ea typeface="MS PGothic" pitchFamily="34" charset="-128"/>
              </a:rPr>
              <a:t> CAD or another cause (Strong Recommendation, Low Quality Evidence). </a:t>
            </a:r>
          </a:p>
        </p:txBody>
      </p:sp>
      <p:sp>
        <p:nvSpPr>
          <p:cNvPr id="6" name="TextBox 4"/>
          <p:cNvSpPr txBox="1">
            <a:spLocks noChangeArrowheads="1"/>
          </p:cNvSpPr>
          <p:nvPr/>
        </p:nvSpPr>
        <p:spPr bwMode="auto">
          <a:xfrm>
            <a:off x="457200" y="1066800"/>
            <a:ext cx="8296275" cy="461962"/>
          </a:xfrm>
          <a:prstGeom prst="rect">
            <a:avLst/>
          </a:prstGeom>
          <a:noFill/>
          <a:ln w="9525">
            <a:solidFill>
              <a:srgbClr val="62C8E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n-US" altLang="en-US" dirty="0">
                <a:solidFill>
                  <a:srgbClr val="000000"/>
                </a:solidFill>
              </a:rPr>
              <a:t>Recommendation</a:t>
            </a:r>
          </a:p>
        </p:txBody>
      </p:sp>
      <p:sp>
        <p:nvSpPr>
          <p:cNvPr id="4" name="Rectangle 3"/>
          <p:cNvSpPr/>
          <p:nvPr/>
        </p:nvSpPr>
        <p:spPr>
          <a:xfrm>
            <a:off x="533400" y="4419600"/>
            <a:ext cx="8153400" cy="990600"/>
          </a:xfrm>
          <a:prstGeom prst="rect">
            <a:avLst/>
          </a:prstGeom>
          <a:noFill/>
          <a:ln>
            <a:solidFill>
              <a:srgbClr val="FF0000"/>
            </a:solidFill>
          </a:ln>
          <a:effectLst>
            <a:glow rad="63500">
              <a:schemeClr val="bg1">
                <a:alpha val="72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MS PGothic" pitchFamily="34" charset="-128"/>
              </a:defRPr>
            </a:lvl1pPr>
            <a:lvl2pPr marL="742950" indent="-285750">
              <a:defRPr>
                <a:solidFill>
                  <a:schemeClr val="tx1"/>
                </a:solidFill>
                <a:latin typeface="Arial" charset="0"/>
                <a:ea typeface="MS PGothic" pitchFamily="34" charset="-128"/>
              </a:defRPr>
            </a:lvl2pPr>
            <a:lvl3pPr marL="1143000" indent="-228600">
              <a:defRPr>
                <a:solidFill>
                  <a:schemeClr val="tx1"/>
                </a:solidFill>
                <a:latin typeface="Arial" charset="0"/>
                <a:ea typeface="MS PGothic" pitchFamily="34" charset="-128"/>
              </a:defRPr>
            </a:lvl3pPr>
            <a:lvl4pPr marL="1600200" indent="-228600">
              <a:defRPr>
                <a:solidFill>
                  <a:schemeClr val="tx1"/>
                </a:solidFill>
                <a:latin typeface="Arial" charset="0"/>
                <a:ea typeface="MS PGothic" pitchFamily="34" charset="-128"/>
              </a:defRPr>
            </a:lvl4pPr>
            <a:lvl5pPr marL="2057400" indent="-22860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defRPr/>
            </a:pPr>
            <a:endParaRPr lang="en-US" altLang="en-US">
              <a:solidFill>
                <a:srgbClr val="FFFFFF"/>
              </a:solidFill>
            </a:endParaRPr>
          </a:p>
        </p:txBody>
      </p:sp>
    </p:spTree>
    <p:extLst>
      <p:ext uri="{BB962C8B-B14F-4D97-AF65-F5344CB8AC3E}">
        <p14:creationId xmlns:p14="http://schemas.microsoft.com/office/powerpoint/2010/main" val="37242969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2"/>
          <p:cNvSpPr>
            <a:spLocks noGrp="1"/>
          </p:cNvSpPr>
          <p:nvPr>
            <p:ph type="title"/>
          </p:nvPr>
        </p:nvSpPr>
        <p:spPr>
          <a:xfrm>
            <a:off x="575469" y="187325"/>
            <a:ext cx="7993063" cy="498475"/>
          </a:xfrm>
        </p:spPr>
        <p:txBody>
          <a:bodyPr/>
          <a:lstStyle/>
          <a:p>
            <a:r>
              <a:rPr lang="en-CA" altLang="fr-FR" sz="2900" dirty="0"/>
              <a:t>Last but not least…</a:t>
            </a:r>
            <a:endParaRPr lang="fr-CA" altLang="fr-FR" sz="2900" dirty="0"/>
          </a:p>
        </p:txBody>
      </p:sp>
      <p:sp>
        <p:nvSpPr>
          <p:cNvPr id="27651" name="Content Placeholder 4"/>
          <p:cNvSpPr>
            <a:spLocks noGrp="1"/>
          </p:cNvSpPr>
          <p:nvPr>
            <p:ph idx="1"/>
          </p:nvPr>
        </p:nvSpPr>
        <p:spPr>
          <a:xfrm>
            <a:off x="381000" y="914400"/>
            <a:ext cx="8534400" cy="5105400"/>
          </a:xfrm>
        </p:spPr>
        <p:txBody>
          <a:bodyPr/>
          <a:lstStyle/>
          <a:p>
            <a:pPr>
              <a:spcAft>
                <a:spcPts val="600"/>
              </a:spcAft>
            </a:pPr>
            <a:r>
              <a:rPr lang="fr-CA" altLang="fr-FR" dirty="0"/>
              <a:t>M 53 T </a:t>
            </a:r>
            <a:r>
              <a:rPr lang="fr-CA" altLang="fr-FR" dirty="0" err="1"/>
              <a:t>from</a:t>
            </a:r>
            <a:r>
              <a:rPr lang="fr-CA" altLang="fr-FR" dirty="0"/>
              <a:t> </a:t>
            </a:r>
            <a:r>
              <a:rPr lang="fr-CA" altLang="fr-FR" dirty="0" err="1"/>
              <a:t>community</a:t>
            </a:r>
            <a:r>
              <a:rPr lang="fr-CA" altLang="fr-FR" dirty="0"/>
              <a:t> </a:t>
            </a:r>
            <a:r>
              <a:rPr lang="fr-CA" altLang="fr-FR" dirty="0" err="1"/>
              <a:t>hospital</a:t>
            </a:r>
            <a:r>
              <a:rPr lang="fr-CA" altLang="fr-FR" dirty="0"/>
              <a:t> 9/9 PM for </a:t>
            </a:r>
            <a:r>
              <a:rPr lang="fr-CA" altLang="fr-FR" dirty="0" err="1"/>
              <a:t>cardiogenic</a:t>
            </a:r>
            <a:r>
              <a:rPr lang="fr-CA" altLang="fr-FR" dirty="0"/>
              <a:t> </a:t>
            </a:r>
            <a:r>
              <a:rPr lang="fr-CA" altLang="fr-FR" dirty="0" err="1"/>
              <a:t>shock</a:t>
            </a:r>
            <a:endParaRPr lang="fr-CA" altLang="fr-FR" dirty="0"/>
          </a:p>
          <a:p>
            <a:pPr>
              <a:spcAft>
                <a:spcPts val="600"/>
              </a:spcAft>
            </a:pPr>
            <a:r>
              <a:rPr lang="fr-CA" altLang="fr-FR" dirty="0"/>
              <a:t>Progressive SOB x 6 </a:t>
            </a:r>
            <a:r>
              <a:rPr lang="fr-CA" altLang="fr-FR" dirty="0" err="1"/>
              <a:t>months</a:t>
            </a:r>
            <a:r>
              <a:rPr lang="fr-CA" altLang="fr-FR" dirty="0">
                <a:sym typeface="Wingdings" panose="05000000000000000000" pitchFamily="2" charset="2"/>
              </a:rPr>
              <a:t> </a:t>
            </a:r>
            <a:r>
              <a:rPr lang="fr-CA" altLang="fr-FR" dirty="0" err="1">
                <a:sym typeface="Wingdings" panose="05000000000000000000" pitchFamily="2" charset="2"/>
              </a:rPr>
              <a:t>severe</a:t>
            </a:r>
            <a:r>
              <a:rPr lang="fr-CA" altLang="fr-FR" dirty="0">
                <a:sym typeface="Wingdings" panose="05000000000000000000" pitchFamily="2" charset="2"/>
              </a:rPr>
              <a:t> </a:t>
            </a:r>
            <a:r>
              <a:rPr lang="fr-CA" altLang="fr-FR" dirty="0" err="1">
                <a:sym typeface="Wingdings" panose="05000000000000000000" pitchFamily="2" charset="2"/>
              </a:rPr>
              <a:t>since</a:t>
            </a:r>
            <a:r>
              <a:rPr lang="fr-CA" altLang="fr-FR" dirty="0">
                <a:sym typeface="Wingdings" panose="05000000000000000000" pitchFamily="2" charset="2"/>
              </a:rPr>
              <a:t> 8/17 </a:t>
            </a:r>
            <a:r>
              <a:rPr lang="fr-CA" altLang="fr-FR" dirty="0" err="1">
                <a:sym typeface="Wingdings" panose="05000000000000000000" pitchFamily="2" charset="2"/>
              </a:rPr>
              <a:t>with</a:t>
            </a:r>
            <a:r>
              <a:rPr lang="fr-CA" altLang="fr-FR" dirty="0">
                <a:sym typeface="Wingdings" panose="05000000000000000000" pitchFamily="2" charset="2"/>
              </a:rPr>
              <a:t> </a:t>
            </a:r>
            <a:r>
              <a:rPr lang="fr-CA" altLang="fr-FR" dirty="0"/>
              <a:t> OTP, NYHA 3-4/4</a:t>
            </a:r>
            <a:r>
              <a:rPr lang="fr-CA" altLang="fr-FR" dirty="0">
                <a:sym typeface="Wingdings" panose="05000000000000000000" pitchFamily="2" charset="2"/>
              </a:rPr>
              <a:t></a:t>
            </a:r>
            <a:r>
              <a:rPr lang="fr-CA" altLang="fr-FR" dirty="0"/>
              <a:t> </a:t>
            </a:r>
            <a:r>
              <a:rPr lang="fr-CA" altLang="fr-FR" dirty="0" err="1"/>
              <a:t>admitted</a:t>
            </a:r>
            <a:r>
              <a:rPr lang="fr-CA" altLang="fr-FR" dirty="0"/>
              <a:t> to </a:t>
            </a:r>
            <a:r>
              <a:rPr lang="fr-CA" altLang="fr-FR" dirty="0" err="1"/>
              <a:t>other</a:t>
            </a:r>
            <a:r>
              <a:rPr lang="fr-CA" altLang="fr-FR" dirty="0"/>
              <a:t> </a:t>
            </a:r>
            <a:r>
              <a:rPr lang="fr-CA" altLang="fr-FR" dirty="0" err="1"/>
              <a:t>hospital</a:t>
            </a:r>
            <a:endParaRPr lang="fr-CA" altLang="fr-FR" dirty="0"/>
          </a:p>
          <a:p>
            <a:pPr>
              <a:spcAft>
                <a:spcPts val="600"/>
              </a:spcAft>
            </a:pPr>
            <a:r>
              <a:rPr lang="fr-CA" altLang="fr-FR" dirty="0" err="1"/>
              <a:t>hsTnT</a:t>
            </a:r>
            <a:r>
              <a:rPr lang="fr-CA" altLang="fr-FR" dirty="0"/>
              <a:t>&gt; 1000. </a:t>
            </a:r>
            <a:r>
              <a:rPr lang="fr-CA" altLang="fr-FR" dirty="0" err="1"/>
              <a:t>Dx</a:t>
            </a:r>
            <a:r>
              <a:rPr lang="fr-CA" altLang="fr-FR" dirty="0"/>
              <a:t> NI CMP (</a:t>
            </a:r>
            <a:r>
              <a:rPr lang="fr-CA" altLang="fr-FR" dirty="0" err="1"/>
              <a:t>angio</a:t>
            </a:r>
            <a:r>
              <a:rPr lang="fr-CA" altLang="fr-FR" dirty="0"/>
              <a:t>  RCA </a:t>
            </a:r>
            <a:r>
              <a:rPr lang="fr-CA" altLang="fr-FR" dirty="0" err="1"/>
              <a:t>prox</a:t>
            </a:r>
            <a:r>
              <a:rPr lang="fr-CA" altLang="fr-FR" dirty="0"/>
              <a:t> 40%: ASA)</a:t>
            </a:r>
          </a:p>
          <a:p>
            <a:pPr>
              <a:spcAft>
                <a:spcPts val="600"/>
              </a:spcAft>
            </a:pPr>
            <a:r>
              <a:rPr lang="fr-CA" altLang="fr-FR" dirty="0"/>
              <a:t>LVEF </a:t>
            </a:r>
            <a:r>
              <a:rPr lang="fr-CA" altLang="fr-FR" dirty="0" err="1"/>
              <a:t>then</a:t>
            </a:r>
            <a:r>
              <a:rPr lang="fr-CA" altLang="fr-FR" dirty="0"/>
              <a:t> 28%, </a:t>
            </a:r>
            <a:r>
              <a:rPr lang="fr-CA" altLang="fr-FR" dirty="0" err="1"/>
              <a:t>med</a:t>
            </a:r>
            <a:r>
              <a:rPr lang="fr-CA" altLang="fr-FR" dirty="0"/>
              <a:t> </a:t>
            </a:r>
            <a:r>
              <a:rPr lang="fr-CA" altLang="fr-FR" dirty="0" err="1"/>
              <a:t>thx</a:t>
            </a:r>
            <a:r>
              <a:rPr lang="fr-CA" altLang="fr-FR" dirty="0"/>
              <a:t> </a:t>
            </a:r>
            <a:r>
              <a:rPr lang="fr-CA" altLang="fr-FR" dirty="0" err="1"/>
              <a:t>started</a:t>
            </a:r>
            <a:r>
              <a:rPr lang="fr-CA" altLang="fr-FR" dirty="0"/>
              <a:t>, </a:t>
            </a:r>
            <a:r>
              <a:rPr lang="fr-CA" altLang="fr-FR" dirty="0" err="1"/>
              <a:t>bisoprolol</a:t>
            </a:r>
            <a:r>
              <a:rPr lang="fr-CA" altLang="fr-FR" dirty="0"/>
              <a:t> ad 7.5mg </a:t>
            </a:r>
            <a:r>
              <a:rPr lang="fr-CA" altLang="fr-FR" dirty="0" err="1"/>
              <a:t>qd</a:t>
            </a:r>
            <a:r>
              <a:rPr lang="fr-CA" altLang="fr-FR" dirty="0"/>
              <a:t>, </a:t>
            </a:r>
            <a:r>
              <a:rPr lang="fr-CA" altLang="fr-FR" dirty="0" err="1"/>
              <a:t>spironolactone</a:t>
            </a:r>
            <a:r>
              <a:rPr lang="fr-CA" altLang="fr-FR" dirty="0"/>
              <a:t> 12.5mg </a:t>
            </a:r>
            <a:r>
              <a:rPr lang="fr-CA" altLang="fr-FR" dirty="0" err="1"/>
              <a:t>qd</a:t>
            </a:r>
            <a:r>
              <a:rPr lang="fr-CA" altLang="fr-FR" dirty="0"/>
              <a:t>, </a:t>
            </a:r>
            <a:r>
              <a:rPr lang="fr-CA" altLang="fr-FR" dirty="0" err="1"/>
              <a:t>lisinopril</a:t>
            </a:r>
            <a:r>
              <a:rPr lang="fr-CA" altLang="fr-FR" dirty="0"/>
              <a:t> 2.5 </a:t>
            </a:r>
            <a:r>
              <a:rPr lang="fr-CA" altLang="fr-FR" dirty="0" err="1"/>
              <a:t>qd</a:t>
            </a:r>
            <a:r>
              <a:rPr lang="fr-CA" altLang="fr-FR" dirty="0"/>
              <a:t> and </a:t>
            </a:r>
            <a:r>
              <a:rPr lang="fr-CA" altLang="fr-FR" dirty="0" err="1"/>
              <a:t>furosemide</a:t>
            </a:r>
            <a:r>
              <a:rPr lang="fr-CA" altLang="fr-FR" dirty="0"/>
              <a:t> 40 </a:t>
            </a:r>
            <a:r>
              <a:rPr lang="fr-CA" altLang="fr-FR" dirty="0" err="1"/>
              <a:t>qd</a:t>
            </a:r>
            <a:endParaRPr lang="fr-CA" altLang="fr-FR" dirty="0"/>
          </a:p>
          <a:p>
            <a:pPr>
              <a:spcAft>
                <a:spcPts val="600"/>
              </a:spcAft>
            </a:pPr>
            <a:r>
              <a:rPr lang="fr-CA" altLang="fr-FR" dirty="0" err="1"/>
              <a:t>Consults</a:t>
            </a:r>
            <a:r>
              <a:rPr lang="fr-CA" altLang="fr-FR" dirty="0"/>
              <a:t> </a:t>
            </a:r>
            <a:r>
              <a:rPr lang="fr-CA" altLang="fr-FR" dirty="0" err="1"/>
              <a:t>again</a:t>
            </a:r>
            <a:r>
              <a:rPr lang="fr-CA" altLang="fr-FR" dirty="0"/>
              <a:t> on 9/6 for NYHA, OTP, NSVT, </a:t>
            </a:r>
            <a:r>
              <a:rPr lang="fr-CA" altLang="fr-FR" dirty="0" err="1"/>
              <a:t>meds</a:t>
            </a:r>
            <a:r>
              <a:rPr lang="fr-CA" altLang="fr-FR" dirty="0"/>
              <a:t> </a:t>
            </a:r>
            <a:r>
              <a:rPr lang="fr-CA" altLang="fr-FR" dirty="0" err="1"/>
              <a:t>withdrawn</a:t>
            </a:r>
            <a:r>
              <a:rPr lang="fr-CA" altLang="fr-FR" dirty="0"/>
              <a:t>/</a:t>
            </a:r>
            <a:r>
              <a:rPr lang="fr-CA" altLang="fr-FR" dirty="0" err="1"/>
              <a:t>low</a:t>
            </a:r>
            <a:r>
              <a:rPr lang="fr-CA" altLang="fr-FR" dirty="0"/>
              <a:t> BP, </a:t>
            </a:r>
            <a:r>
              <a:rPr lang="fr-CA" altLang="fr-FR" dirty="0" err="1"/>
              <a:t>amio</a:t>
            </a:r>
            <a:r>
              <a:rPr lang="fr-CA" altLang="fr-FR" dirty="0"/>
              <a:t> </a:t>
            </a:r>
            <a:r>
              <a:rPr lang="fr-CA" altLang="fr-FR" dirty="0" err="1"/>
              <a:t>started</a:t>
            </a:r>
            <a:r>
              <a:rPr lang="fr-CA" altLang="fr-FR" dirty="0"/>
              <a:t> </a:t>
            </a:r>
            <a:r>
              <a:rPr lang="fr-CA" altLang="fr-FR" dirty="0" err="1"/>
              <a:t>then</a:t>
            </a:r>
            <a:r>
              <a:rPr lang="fr-CA" altLang="fr-FR" dirty="0"/>
              <a:t> in </a:t>
            </a:r>
            <a:r>
              <a:rPr lang="fr-CA" altLang="fr-FR" dirty="0" err="1"/>
              <a:t>shock</a:t>
            </a:r>
            <a:r>
              <a:rPr lang="fr-CA" altLang="fr-FR" dirty="0"/>
              <a:t> on 9/9 </a:t>
            </a:r>
            <a:r>
              <a:rPr lang="fr-CA" altLang="fr-FR" dirty="0" err="1"/>
              <a:t>with</a:t>
            </a:r>
            <a:r>
              <a:rPr lang="fr-CA" altLang="fr-FR" dirty="0"/>
              <a:t> </a:t>
            </a:r>
            <a:r>
              <a:rPr lang="fr-CA" altLang="fr-FR" dirty="0" err="1"/>
              <a:t>noradrenaline</a:t>
            </a:r>
            <a:r>
              <a:rPr lang="fr-CA" altLang="fr-FR" dirty="0"/>
              <a:t> and </a:t>
            </a:r>
            <a:r>
              <a:rPr lang="fr-CA" altLang="fr-FR" dirty="0" err="1"/>
              <a:t>dobutamine</a:t>
            </a:r>
            <a:r>
              <a:rPr lang="fr-CA" altLang="fr-FR" dirty="0"/>
              <a:t> </a:t>
            </a:r>
            <a:r>
              <a:rPr lang="fr-CA" altLang="fr-FR" dirty="0" err="1"/>
              <a:t>started</a:t>
            </a:r>
            <a:r>
              <a:rPr lang="fr-CA" altLang="fr-FR" dirty="0"/>
              <a:t> </a:t>
            </a:r>
          </a:p>
        </p:txBody>
      </p:sp>
    </p:spTree>
    <p:extLst>
      <p:ext uri="{BB962C8B-B14F-4D97-AF65-F5344CB8AC3E}">
        <p14:creationId xmlns:p14="http://schemas.microsoft.com/office/powerpoint/2010/main" val="36179382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2"/>
          <p:cNvSpPr>
            <a:spLocks noGrp="1"/>
          </p:cNvSpPr>
          <p:nvPr>
            <p:ph type="title"/>
          </p:nvPr>
        </p:nvSpPr>
        <p:spPr>
          <a:xfrm>
            <a:off x="575469" y="187325"/>
            <a:ext cx="7993063" cy="498475"/>
          </a:xfrm>
        </p:spPr>
        <p:txBody>
          <a:bodyPr/>
          <a:lstStyle/>
          <a:p>
            <a:r>
              <a:rPr lang="en-CA" altLang="fr-FR" sz="2900" dirty="0"/>
              <a:t>Last but not least…</a:t>
            </a:r>
            <a:endParaRPr lang="fr-CA" altLang="fr-FR" sz="2900" dirty="0"/>
          </a:p>
        </p:txBody>
      </p:sp>
      <p:sp>
        <p:nvSpPr>
          <p:cNvPr id="28675" name="Content Placeholder 4"/>
          <p:cNvSpPr>
            <a:spLocks noGrp="1"/>
          </p:cNvSpPr>
          <p:nvPr>
            <p:ph idx="1"/>
          </p:nvPr>
        </p:nvSpPr>
        <p:spPr>
          <a:xfrm>
            <a:off x="381000" y="914400"/>
            <a:ext cx="8534399" cy="4968875"/>
          </a:xfrm>
        </p:spPr>
        <p:txBody>
          <a:bodyPr/>
          <a:lstStyle/>
          <a:p>
            <a:r>
              <a:rPr lang="fr-CA" altLang="fr-FR" dirty="0"/>
              <a:t>H 53 in </a:t>
            </a:r>
            <a:r>
              <a:rPr lang="fr-CA" altLang="fr-FR" dirty="0" err="1"/>
              <a:t>cardiogenic</a:t>
            </a:r>
            <a:r>
              <a:rPr lang="fr-CA" altLang="fr-FR" dirty="0"/>
              <a:t> </a:t>
            </a:r>
            <a:r>
              <a:rPr lang="fr-CA" altLang="fr-FR" dirty="0" err="1"/>
              <a:t>shock</a:t>
            </a:r>
            <a:r>
              <a:rPr lang="fr-CA" altLang="fr-FR" dirty="0"/>
              <a:t> </a:t>
            </a:r>
            <a:r>
              <a:rPr lang="fr-CA" altLang="fr-FR" dirty="0" err="1"/>
              <a:t>with</a:t>
            </a:r>
            <a:r>
              <a:rPr lang="fr-CA" altLang="fr-FR" dirty="0"/>
              <a:t> NSVT</a:t>
            </a:r>
          </a:p>
          <a:p>
            <a:r>
              <a:rPr lang="fr-CA" altLang="fr-FR" dirty="0" err="1"/>
              <a:t>Low</a:t>
            </a:r>
            <a:r>
              <a:rPr lang="fr-CA" altLang="fr-FR" dirty="0"/>
              <a:t> dose </a:t>
            </a:r>
            <a:r>
              <a:rPr lang="fr-CA" altLang="fr-FR" dirty="0" err="1"/>
              <a:t>Dobu</a:t>
            </a:r>
            <a:r>
              <a:rPr lang="fr-CA" altLang="fr-FR" dirty="0"/>
              <a:t> </a:t>
            </a:r>
            <a:r>
              <a:rPr lang="fr-CA" altLang="fr-FR" dirty="0" err="1"/>
              <a:t>changed</a:t>
            </a:r>
            <a:r>
              <a:rPr lang="fr-CA" altLang="fr-FR" dirty="0"/>
              <a:t> to </a:t>
            </a:r>
            <a:r>
              <a:rPr lang="fr-CA" altLang="fr-FR" dirty="0" err="1"/>
              <a:t>milrinone</a:t>
            </a:r>
            <a:r>
              <a:rPr lang="fr-CA" altLang="fr-FR" dirty="0"/>
              <a:t> 0.375mcg/Kg/min. </a:t>
            </a:r>
          </a:p>
          <a:p>
            <a:r>
              <a:rPr lang="fr-CA" altLang="fr-FR" dirty="0"/>
              <a:t>Fragile, </a:t>
            </a:r>
            <a:r>
              <a:rPr lang="fr-CA" altLang="fr-FR" dirty="0" err="1"/>
              <a:t>cachectic</a:t>
            </a:r>
            <a:r>
              <a:rPr lang="fr-CA" altLang="fr-FR" dirty="0"/>
              <a:t> but albumine 31</a:t>
            </a:r>
          </a:p>
          <a:p>
            <a:r>
              <a:rPr lang="fr-CA" altLang="fr-FR" dirty="0" err="1"/>
              <a:t>Creatinine</a:t>
            </a:r>
            <a:r>
              <a:rPr lang="fr-CA" altLang="fr-FR" dirty="0"/>
              <a:t> 110umol/L but </a:t>
            </a:r>
            <a:r>
              <a:rPr lang="fr-CA" altLang="fr-FR" dirty="0" err="1"/>
              <a:t>solitary</a:t>
            </a:r>
            <a:r>
              <a:rPr lang="fr-CA" altLang="fr-FR" dirty="0"/>
              <a:t> </a:t>
            </a:r>
            <a:r>
              <a:rPr lang="fr-CA" altLang="fr-FR" dirty="0" err="1"/>
              <a:t>kidney</a:t>
            </a:r>
            <a:endParaRPr lang="fr-CA" altLang="fr-FR" dirty="0"/>
          </a:p>
          <a:p>
            <a:r>
              <a:rPr lang="fr-CA" altLang="fr-FR" dirty="0"/>
              <a:t>Has </a:t>
            </a:r>
            <a:r>
              <a:rPr lang="fr-CA" altLang="fr-FR" dirty="0" err="1"/>
              <a:t>lost</a:t>
            </a:r>
            <a:r>
              <a:rPr lang="fr-CA" altLang="fr-FR" dirty="0"/>
              <a:t> </a:t>
            </a:r>
            <a:r>
              <a:rPr lang="fr-CA" altLang="fr-FR" dirty="0" err="1"/>
              <a:t>some</a:t>
            </a:r>
            <a:r>
              <a:rPr lang="fr-CA" altLang="fr-FR" dirty="0"/>
              <a:t> 15 pounds</a:t>
            </a:r>
          </a:p>
          <a:p>
            <a:r>
              <a:rPr lang="fr-CA" altLang="fr-FR" dirty="0"/>
              <a:t>TTE 9/9 on </a:t>
            </a:r>
            <a:r>
              <a:rPr lang="fr-CA" altLang="fr-FR" dirty="0" err="1"/>
              <a:t>arrival</a:t>
            </a:r>
            <a:r>
              <a:rPr lang="fr-CA" altLang="fr-FR" dirty="0"/>
              <a:t> :   LVEF 15%, non </a:t>
            </a:r>
            <a:r>
              <a:rPr lang="fr-CA" altLang="fr-FR" dirty="0" err="1"/>
              <a:t>dilated</a:t>
            </a:r>
            <a:r>
              <a:rPr lang="fr-CA" altLang="fr-FR" dirty="0"/>
              <a:t> LV. CI on </a:t>
            </a:r>
            <a:r>
              <a:rPr lang="fr-CA" altLang="fr-FR" dirty="0" err="1"/>
              <a:t>low</a:t>
            </a:r>
            <a:r>
              <a:rPr lang="fr-CA" altLang="fr-FR" dirty="0"/>
              <a:t> dose </a:t>
            </a:r>
            <a:r>
              <a:rPr lang="fr-CA" altLang="fr-FR" dirty="0" err="1"/>
              <a:t>dobu</a:t>
            </a:r>
            <a:r>
              <a:rPr lang="fr-CA" altLang="fr-FR" dirty="0"/>
              <a:t> (+</a:t>
            </a:r>
            <a:r>
              <a:rPr lang="fr-CA" altLang="fr-FR" dirty="0" err="1"/>
              <a:t>noradrenaline</a:t>
            </a:r>
            <a:r>
              <a:rPr lang="fr-CA" altLang="fr-FR" dirty="0"/>
              <a:t>) = 1.4L/min/m2, at 100 </a:t>
            </a:r>
            <a:r>
              <a:rPr lang="fr-CA" altLang="fr-FR" dirty="0" err="1"/>
              <a:t>bpm</a:t>
            </a:r>
            <a:r>
              <a:rPr lang="fr-CA" altLang="fr-FR" dirty="0"/>
              <a:t>, RV OK on </a:t>
            </a:r>
            <a:r>
              <a:rPr lang="fr-CA" altLang="fr-FR" dirty="0" err="1"/>
              <a:t>dobu</a:t>
            </a:r>
            <a:r>
              <a:rPr lang="fr-CA" altLang="fr-FR" dirty="0"/>
              <a:t>,  MR ¾ </a:t>
            </a:r>
            <a:r>
              <a:rPr lang="fr-CA" altLang="fr-FR" dirty="0" err="1"/>
              <a:t>IIIb</a:t>
            </a:r>
            <a:r>
              <a:rPr lang="fr-CA" altLang="fr-FR" dirty="0"/>
              <a:t>, TR 2, </a:t>
            </a:r>
            <a:r>
              <a:rPr lang="fr-CA" altLang="fr-FR" dirty="0" err="1"/>
              <a:t>PAPs</a:t>
            </a:r>
            <a:r>
              <a:rPr lang="fr-CA" altLang="fr-FR" dirty="0"/>
              <a:t> 56-60 </a:t>
            </a:r>
          </a:p>
          <a:p>
            <a:r>
              <a:rPr lang="fr-CA" altLang="fr-FR" dirty="0"/>
              <a:t>Possible </a:t>
            </a:r>
            <a:r>
              <a:rPr lang="fr-CA" altLang="fr-FR" dirty="0" err="1"/>
              <a:t>myocarditis</a:t>
            </a:r>
            <a:r>
              <a:rPr lang="fr-CA" altLang="fr-FR" dirty="0"/>
              <a:t>, no </a:t>
            </a:r>
            <a:r>
              <a:rPr lang="fr-CA" altLang="fr-FR" dirty="0" err="1"/>
              <a:t>drugs</a:t>
            </a:r>
            <a:endParaRPr lang="fr-CA" altLang="fr-FR" dirty="0"/>
          </a:p>
          <a:p>
            <a:r>
              <a:rPr lang="fr-CA" altLang="fr-FR" dirty="0"/>
              <a:t>ETOH in the </a:t>
            </a:r>
            <a:r>
              <a:rPr lang="fr-CA" altLang="fr-FR" dirty="0" err="1"/>
              <a:t>past</a:t>
            </a:r>
            <a:r>
              <a:rPr lang="fr-CA" altLang="fr-FR" dirty="0"/>
              <a:t> but </a:t>
            </a:r>
            <a:r>
              <a:rPr lang="fr-CA" altLang="fr-FR" dirty="0" err="1"/>
              <a:t>stopped</a:t>
            </a:r>
            <a:r>
              <a:rPr lang="fr-CA" altLang="fr-FR" dirty="0"/>
              <a:t> </a:t>
            </a:r>
            <a:r>
              <a:rPr lang="fr-CA" altLang="fr-FR" dirty="0" err="1"/>
              <a:t>many</a:t>
            </a:r>
            <a:r>
              <a:rPr lang="fr-CA" altLang="fr-FR" dirty="0"/>
              <a:t> </a:t>
            </a:r>
            <a:r>
              <a:rPr lang="fr-CA" altLang="fr-FR" dirty="0" err="1"/>
              <a:t>years</a:t>
            </a:r>
            <a:r>
              <a:rPr lang="fr-CA" altLang="fr-FR" dirty="0"/>
              <a:t> </a:t>
            </a:r>
            <a:r>
              <a:rPr lang="fr-CA" altLang="fr-FR" dirty="0" err="1"/>
              <a:t>ago</a:t>
            </a:r>
            <a:endParaRPr lang="fr-CA" altLang="fr-FR" dirty="0"/>
          </a:p>
          <a:p>
            <a:r>
              <a:rPr lang="en-CA" altLang="fr-FR" dirty="0"/>
              <a:t>CXR shows pulmonary oedema, lactate levels around 2</a:t>
            </a:r>
            <a:endParaRPr lang="fr-CA" altLang="fr-FR" dirty="0"/>
          </a:p>
          <a:p>
            <a:endParaRPr lang="fr-CA" altLang="en-US" dirty="0"/>
          </a:p>
        </p:txBody>
      </p:sp>
    </p:spTree>
    <p:extLst>
      <p:ext uri="{BB962C8B-B14F-4D97-AF65-F5344CB8AC3E}">
        <p14:creationId xmlns:p14="http://schemas.microsoft.com/office/powerpoint/2010/main" val="226563841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
          <p:cNvSpPr>
            <a:spLocks noGrp="1"/>
          </p:cNvSpPr>
          <p:nvPr>
            <p:ph type="title"/>
          </p:nvPr>
        </p:nvSpPr>
        <p:spPr>
          <a:xfrm>
            <a:off x="575469" y="187325"/>
            <a:ext cx="7993063" cy="498475"/>
          </a:xfrm>
        </p:spPr>
        <p:txBody>
          <a:bodyPr/>
          <a:lstStyle/>
          <a:p>
            <a:r>
              <a:rPr lang="en-CA" altLang="fr-FR" sz="2900" dirty="0"/>
              <a:t>Last but not least…</a:t>
            </a:r>
            <a:endParaRPr lang="fr-CA" altLang="fr-FR" sz="2900" dirty="0"/>
          </a:p>
        </p:txBody>
      </p:sp>
      <p:sp>
        <p:nvSpPr>
          <p:cNvPr id="29699" name="Content Placeholder 4"/>
          <p:cNvSpPr>
            <a:spLocks noGrp="1"/>
          </p:cNvSpPr>
          <p:nvPr>
            <p:ph idx="1"/>
          </p:nvPr>
        </p:nvSpPr>
        <p:spPr>
          <a:xfrm>
            <a:off x="179388" y="1219200"/>
            <a:ext cx="4773612" cy="4968875"/>
          </a:xfrm>
        </p:spPr>
        <p:txBody>
          <a:bodyPr/>
          <a:lstStyle/>
          <a:p>
            <a:pPr>
              <a:spcBef>
                <a:spcPts val="1200"/>
              </a:spcBef>
              <a:spcAft>
                <a:spcPts val="600"/>
              </a:spcAft>
            </a:pPr>
            <a:r>
              <a:rPr lang="en-CA" altLang="en-US" dirty="0"/>
              <a:t>2 days later, patient goes in refractory VT </a:t>
            </a:r>
            <a:r>
              <a:rPr lang="en-CA" altLang="en-US" dirty="0">
                <a:sym typeface="Wingdings" pitchFamily="2" charset="2"/>
              </a:rPr>
              <a:t> ECMO decided but in the mean time treating physician gives … which stops the arrhythmia rapidly (still had to go on ECMO)</a:t>
            </a:r>
          </a:p>
          <a:p>
            <a:pPr>
              <a:spcBef>
                <a:spcPts val="1200"/>
              </a:spcBef>
              <a:spcAft>
                <a:spcPts val="600"/>
              </a:spcAft>
            </a:pPr>
            <a:r>
              <a:rPr lang="en-CA" altLang="en-US" dirty="0">
                <a:sym typeface="Wingdings" pitchFamily="2" charset="2"/>
              </a:rPr>
              <a:t>Right heart catheter and biopsies done</a:t>
            </a:r>
          </a:p>
          <a:p>
            <a:pPr>
              <a:spcBef>
                <a:spcPts val="1200"/>
              </a:spcBef>
              <a:spcAft>
                <a:spcPts val="600"/>
              </a:spcAft>
            </a:pPr>
            <a:r>
              <a:rPr lang="en-CA" altLang="en-US" dirty="0">
                <a:sym typeface="Wingdings" pitchFamily="2" charset="2"/>
              </a:rPr>
              <a:t>What is this??</a:t>
            </a:r>
            <a:endParaRPr lang="fr-CA" alt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1343025"/>
            <a:ext cx="3987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4114800" y="2409825"/>
            <a:ext cx="1365250" cy="369888"/>
          </a:xfrm>
          <a:prstGeom prst="rect">
            <a:avLst/>
          </a:prstGeom>
          <a:solidFill>
            <a:schemeClr val="bg1"/>
          </a:solidFill>
          <a:ln w="76200">
            <a:solidFill>
              <a:schemeClr val="accent2"/>
            </a:solidFill>
            <a:miter lim="800000"/>
            <a:headEnd/>
            <a:tailEnd/>
          </a:ln>
        </p:spPr>
        <p:txBody>
          <a:bodyPr wrap="none">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CA" altLang="en-US"/>
              <a:t>STEROIDS</a:t>
            </a:r>
            <a:endParaRPr lang="fr-CA" altLang="en-US"/>
          </a:p>
        </p:txBody>
      </p:sp>
    </p:spTree>
    <p:extLst>
      <p:ext uri="{BB962C8B-B14F-4D97-AF65-F5344CB8AC3E}">
        <p14:creationId xmlns:p14="http://schemas.microsoft.com/office/powerpoint/2010/main" val="11857730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Prognostic Risk Scores</a:t>
            </a:r>
          </a:p>
        </p:txBody>
      </p:sp>
    </p:spTree>
    <p:extLst>
      <p:ext uri="{BB962C8B-B14F-4D97-AF65-F5344CB8AC3E}">
        <p14:creationId xmlns:p14="http://schemas.microsoft.com/office/powerpoint/2010/main" val="3966020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sz="2900" dirty="0"/>
              <a:t>Case</a:t>
            </a:r>
          </a:p>
        </p:txBody>
      </p:sp>
      <p:sp>
        <p:nvSpPr>
          <p:cNvPr id="3" name="Content Placeholder 2"/>
          <p:cNvSpPr>
            <a:spLocks noGrp="1"/>
          </p:cNvSpPr>
          <p:nvPr>
            <p:ph idx="1"/>
          </p:nvPr>
        </p:nvSpPr>
        <p:spPr>
          <a:xfrm>
            <a:off x="381001" y="1066800"/>
            <a:ext cx="8382000" cy="5181600"/>
          </a:xfrm>
        </p:spPr>
        <p:txBody>
          <a:bodyPr>
            <a:noAutofit/>
          </a:bodyPr>
          <a:lstStyle/>
          <a:p>
            <a:pPr>
              <a:spcBef>
                <a:spcPts val="600"/>
              </a:spcBef>
              <a:spcAft>
                <a:spcPts val="600"/>
              </a:spcAft>
            </a:pPr>
            <a:r>
              <a:rPr lang="en-CA" sz="2000" dirty="0"/>
              <a:t>76 </a:t>
            </a:r>
            <a:r>
              <a:rPr lang="en-CA" sz="2000" dirty="0" err="1"/>
              <a:t>yo</a:t>
            </a:r>
            <a:r>
              <a:rPr lang="en-CA" sz="2000" dirty="0"/>
              <a:t> man</a:t>
            </a:r>
          </a:p>
          <a:p>
            <a:pPr>
              <a:spcBef>
                <a:spcPts val="600"/>
              </a:spcBef>
              <a:spcAft>
                <a:spcPts val="600"/>
              </a:spcAft>
            </a:pPr>
            <a:r>
              <a:rPr lang="en-CA" sz="2000" dirty="0"/>
              <a:t>Known ischemic heart disease with prior MI in 2010</a:t>
            </a:r>
          </a:p>
          <a:p>
            <a:pPr>
              <a:spcBef>
                <a:spcPts val="600"/>
              </a:spcBef>
              <a:spcAft>
                <a:spcPts val="600"/>
              </a:spcAft>
            </a:pPr>
            <a:r>
              <a:rPr lang="en-CA" sz="2000" dirty="0"/>
              <a:t>CRT-D</a:t>
            </a:r>
          </a:p>
          <a:p>
            <a:pPr>
              <a:spcBef>
                <a:spcPts val="600"/>
              </a:spcBef>
              <a:spcAft>
                <a:spcPts val="600"/>
              </a:spcAft>
            </a:pPr>
            <a:r>
              <a:rPr lang="en-CA" sz="2000" dirty="0"/>
              <a:t>Echo 6 months ago: Enlarged LV with EF 25%, mild MR, mod TR, diffuse RV </a:t>
            </a:r>
            <a:r>
              <a:rPr lang="en-CA" sz="2000" dirty="0" err="1"/>
              <a:t>hypokinesis</a:t>
            </a:r>
            <a:r>
              <a:rPr lang="en-CA" sz="2000" dirty="0"/>
              <a:t>, PAP 30  </a:t>
            </a:r>
          </a:p>
          <a:p>
            <a:pPr>
              <a:spcBef>
                <a:spcPts val="600"/>
              </a:spcBef>
              <a:spcAft>
                <a:spcPts val="600"/>
              </a:spcAft>
            </a:pPr>
            <a:r>
              <a:rPr lang="en-CA" sz="2000" dirty="0"/>
              <a:t>Remote smoker, mild COPD, non-diabetic, No HF hospitalization in last year</a:t>
            </a:r>
          </a:p>
          <a:p>
            <a:pPr>
              <a:spcBef>
                <a:spcPts val="600"/>
              </a:spcBef>
              <a:spcAft>
                <a:spcPts val="600"/>
              </a:spcAft>
            </a:pPr>
            <a:r>
              <a:rPr lang="en-CA" sz="2000" dirty="0"/>
              <a:t>c/o fatigue, SOB, low effort tolerance NYHA III-type symptoms</a:t>
            </a:r>
          </a:p>
          <a:p>
            <a:pPr>
              <a:spcBef>
                <a:spcPts val="600"/>
              </a:spcBef>
              <a:spcAft>
                <a:spcPts val="600"/>
              </a:spcAft>
            </a:pPr>
            <a:r>
              <a:rPr lang="en-CA" sz="2000" dirty="0"/>
              <a:t>2 pillow orthopnea, no </a:t>
            </a:r>
            <a:r>
              <a:rPr lang="en-CA" sz="2000" dirty="0" err="1"/>
              <a:t>pnd</a:t>
            </a:r>
            <a:r>
              <a:rPr lang="en-CA" sz="2000" dirty="0"/>
              <a:t>, mild persistent edema, abdomen fullness</a:t>
            </a:r>
          </a:p>
          <a:p>
            <a:pPr>
              <a:spcBef>
                <a:spcPts val="600"/>
              </a:spcBef>
              <a:spcAft>
                <a:spcPts val="600"/>
              </a:spcAft>
            </a:pPr>
            <a:r>
              <a:rPr lang="en-CA" sz="2000" dirty="0"/>
              <a:t>Exam: BP 88/60, HR 62, RR 20, weight 60kg(stable)/height 1.68m</a:t>
            </a:r>
          </a:p>
          <a:p>
            <a:pPr>
              <a:spcBef>
                <a:spcPts val="600"/>
              </a:spcBef>
              <a:spcAft>
                <a:spcPts val="600"/>
              </a:spcAft>
            </a:pPr>
            <a:r>
              <a:rPr lang="en-CA" sz="2000" dirty="0" err="1"/>
              <a:t>Inc</a:t>
            </a:r>
            <a:r>
              <a:rPr lang="en-CA" sz="2000" dirty="0"/>
              <a:t> JVP, displaced apex, S3, </a:t>
            </a:r>
            <a:r>
              <a:rPr lang="en-CA" sz="2000" dirty="0" err="1"/>
              <a:t>hs</a:t>
            </a:r>
            <a:r>
              <a:rPr lang="en-CA" sz="2000" dirty="0"/>
              <a:t> murmur, chest: clear, 2+ edema, no ascites</a:t>
            </a:r>
          </a:p>
        </p:txBody>
      </p:sp>
    </p:spTree>
    <p:extLst>
      <p:ext uri="{BB962C8B-B14F-4D97-AF65-F5344CB8AC3E}">
        <p14:creationId xmlns:p14="http://schemas.microsoft.com/office/powerpoint/2010/main" val="1592305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sz="2900" dirty="0"/>
              <a:t>Case</a:t>
            </a:r>
          </a:p>
        </p:txBody>
      </p:sp>
      <p:sp>
        <p:nvSpPr>
          <p:cNvPr id="3" name="Content Placeholder 2"/>
          <p:cNvSpPr>
            <a:spLocks noGrp="1"/>
          </p:cNvSpPr>
          <p:nvPr>
            <p:ph idx="1"/>
          </p:nvPr>
        </p:nvSpPr>
        <p:spPr>
          <a:xfrm>
            <a:off x="381001" y="1066800"/>
            <a:ext cx="8382000" cy="4968875"/>
          </a:xfrm>
        </p:spPr>
        <p:txBody>
          <a:bodyPr/>
          <a:lstStyle/>
          <a:p>
            <a:r>
              <a:rPr lang="en-CA" dirty="0"/>
              <a:t>ECG: AV paced CRT</a:t>
            </a:r>
          </a:p>
          <a:p>
            <a:r>
              <a:rPr lang="en-CA" dirty="0"/>
              <a:t>Labs: Hemoglobin 100g/L, </a:t>
            </a:r>
            <a:r>
              <a:rPr lang="en-CA" dirty="0" err="1"/>
              <a:t>creat</a:t>
            </a:r>
            <a:r>
              <a:rPr lang="en-CA" dirty="0"/>
              <a:t> 188 </a:t>
            </a:r>
            <a:r>
              <a:rPr lang="en-CA" dirty="0" err="1"/>
              <a:t>micromol</a:t>
            </a:r>
            <a:r>
              <a:rPr lang="en-CA" dirty="0"/>
              <a:t>/L, Na 132mEq/L,        K+ 5.0mEq/L</a:t>
            </a:r>
          </a:p>
          <a:p>
            <a:r>
              <a:rPr lang="en-CA" dirty="0"/>
              <a:t>Meds: </a:t>
            </a:r>
          </a:p>
          <a:p>
            <a:pPr lvl="1"/>
            <a:r>
              <a:rPr lang="en-CA" dirty="0" err="1"/>
              <a:t>Sacubitril</a:t>
            </a:r>
            <a:r>
              <a:rPr lang="en-CA" dirty="0"/>
              <a:t>/valsartan 24/26 mg bid (dizzy with higher dose)</a:t>
            </a:r>
          </a:p>
          <a:p>
            <a:pPr lvl="1"/>
            <a:r>
              <a:rPr lang="en-CA" dirty="0" err="1"/>
              <a:t>Bisoprolol</a:t>
            </a:r>
            <a:r>
              <a:rPr lang="en-CA" dirty="0"/>
              <a:t> 5mg OD (max dose tolerated, weakness with higher dose)</a:t>
            </a:r>
          </a:p>
          <a:p>
            <a:pPr lvl="1"/>
            <a:r>
              <a:rPr lang="en-CA" dirty="0"/>
              <a:t>Spironolactone 25mg OD</a:t>
            </a:r>
          </a:p>
          <a:p>
            <a:pPr lvl="1"/>
            <a:r>
              <a:rPr lang="en-CA" dirty="0"/>
              <a:t>Lasix 40mg in am, 20mg in pm</a:t>
            </a:r>
          </a:p>
          <a:p>
            <a:pPr lvl="1"/>
            <a:r>
              <a:rPr lang="en-CA" dirty="0"/>
              <a:t>Atorvastatin 40mg OD</a:t>
            </a:r>
          </a:p>
          <a:p>
            <a:pPr lvl="1"/>
            <a:r>
              <a:rPr lang="en-CA" dirty="0"/>
              <a:t>ASA 80mg OD</a:t>
            </a:r>
          </a:p>
          <a:p>
            <a:endParaRPr lang="en-CA" dirty="0"/>
          </a:p>
        </p:txBody>
      </p:sp>
    </p:spTree>
    <p:extLst>
      <p:ext uri="{BB962C8B-B14F-4D97-AF65-F5344CB8AC3E}">
        <p14:creationId xmlns:p14="http://schemas.microsoft.com/office/powerpoint/2010/main" val="30287985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900" dirty="0"/>
              <a:t>Question:</a:t>
            </a:r>
          </a:p>
        </p:txBody>
      </p:sp>
      <p:sp>
        <p:nvSpPr>
          <p:cNvPr id="3" name="Content Placeholder 2"/>
          <p:cNvSpPr>
            <a:spLocks noGrp="1"/>
          </p:cNvSpPr>
          <p:nvPr>
            <p:ph idx="1"/>
          </p:nvPr>
        </p:nvSpPr>
        <p:spPr>
          <a:xfrm>
            <a:off x="381001" y="1355725"/>
            <a:ext cx="8305800" cy="4968875"/>
          </a:xfrm>
        </p:spPr>
        <p:txBody>
          <a:bodyPr/>
          <a:lstStyle/>
          <a:p>
            <a:r>
              <a:rPr lang="en-US" dirty="0"/>
              <a:t>Based on this clinical presentation, your estimate of 1 year mortality would be?</a:t>
            </a:r>
          </a:p>
          <a:p>
            <a:endParaRPr lang="en-US" dirty="0"/>
          </a:p>
          <a:p>
            <a:pPr marL="457200" indent="-457200">
              <a:buFont typeface="+mj-lt"/>
              <a:buAutoNum type="alphaUcPeriod"/>
            </a:pPr>
            <a:r>
              <a:rPr lang="en-US" dirty="0"/>
              <a:t>1-10%</a:t>
            </a:r>
          </a:p>
          <a:p>
            <a:pPr marL="457200" indent="-457200">
              <a:buFont typeface="+mj-lt"/>
              <a:buAutoNum type="alphaUcPeriod"/>
            </a:pPr>
            <a:endParaRPr lang="en-US" dirty="0"/>
          </a:p>
          <a:p>
            <a:pPr marL="457200" indent="-457200">
              <a:buFont typeface="+mj-lt"/>
              <a:buAutoNum type="alphaUcPeriod"/>
            </a:pPr>
            <a:r>
              <a:rPr lang="en-US" dirty="0"/>
              <a:t>10-20%</a:t>
            </a:r>
          </a:p>
          <a:p>
            <a:pPr marL="457200" indent="-457200">
              <a:buFont typeface="+mj-lt"/>
              <a:buAutoNum type="alphaUcPeriod"/>
            </a:pPr>
            <a:endParaRPr lang="en-US" dirty="0"/>
          </a:p>
          <a:p>
            <a:pPr marL="457200" indent="-457200">
              <a:buFont typeface="+mj-lt"/>
              <a:buAutoNum type="alphaUcPeriod"/>
            </a:pPr>
            <a:r>
              <a:rPr lang="en-US" dirty="0"/>
              <a:t>20-40%</a:t>
            </a:r>
          </a:p>
          <a:p>
            <a:pPr marL="457200" indent="-457200">
              <a:buFont typeface="+mj-lt"/>
              <a:buAutoNum type="alphaUcPeriod"/>
            </a:pPr>
            <a:endParaRPr lang="en-US" dirty="0"/>
          </a:p>
          <a:p>
            <a:pPr marL="457200" indent="-457200">
              <a:buFont typeface="+mj-lt"/>
              <a:buAutoNum type="alphaUcPeriod"/>
            </a:pPr>
            <a:r>
              <a:rPr lang="en-US" dirty="0"/>
              <a:t> &gt;60%</a:t>
            </a:r>
          </a:p>
          <a:p>
            <a:endParaRPr lang="en-US" dirty="0"/>
          </a:p>
          <a:p>
            <a:endParaRPr lang="en-US" dirty="0"/>
          </a:p>
        </p:txBody>
      </p:sp>
      <p:pic>
        <p:nvPicPr>
          <p:cNvPr id="4" name="Picture 25" descr="C:\Users\Hemali\Downloads\CCC_Icon_2016_Q&amp;A_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228600"/>
            <a:ext cx="10668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432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28600"/>
            <a:ext cx="9144000" cy="457200"/>
          </a:xfrm>
          <a:prstGeom prst="rect">
            <a:avLst/>
          </a:prstGeom>
          <a:ln>
            <a:noFill/>
          </a:ln>
        </p:spPr>
        <p:txBody>
          <a:bodyPr rtlCol="0">
            <a:normAutofit fontScale="90000" lnSpcReduction="20000"/>
          </a:bodyPr>
          <a:lstStyle>
            <a:lvl1pPr algn="l" rtl="0" eaLnBrk="0" fontAlgn="base" hangingPunct="0">
              <a:spcBef>
                <a:spcPct val="0"/>
              </a:spcBef>
              <a:spcAft>
                <a:spcPct val="0"/>
              </a:spcAft>
              <a:defRPr lang="en-CA" sz="3200" dirty="0">
                <a:solidFill>
                  <a:schemeClr val="tx1"/>
                </a:solidFill>
                <a:latin typeface="+mj-lt"/>
                <a:ea typeface="+mj-ea"/>
                <a:cs typeface="+mj-cs"/>
              </a:defRPr>
            </a:lvl1pPr>
            <a:lvl2pPr algn="l"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2pPr>
            <a:lvl3pPr algn="l"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3pPr>
            <a:lvl4pPr algn="l"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4pPr>
            <a:lvl5pPr algn="l"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5pPr>
            <a:lvl6pPr marL="4572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6pPr>
            <a:lvl7pPr marL="9144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7pPr>
            <a:lvl8pPr marL="13716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8pPr>
            <a:lvl9pPr marL="18288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9pPr>
          </a:lstStyle>
          <a:p>
            <a:pPr algn="ctr">
              <a:defRPr/>
            </a:pPr>
            <a:r>
              <a:rPr lang="en-US" altLang="en-US" kern="0" dirty="0" smtClean="0"/>
              <a:t>Session Outline</a:t>
            </a:r>
            <a:endParaRPr lang="en-US" altLang="en-US" kern="0" dirty="0"/>
          </a:p>
        </p:txBody>
      </p:sp>
      <p:sp>
        <p:nvSpPr>
          <p:cNvPr id="6" name="Content Placeholder 2"/>
          <p:cNvSpPr txBox="1">
            <a:spLocks/>
          </p:cNvSpPr>
          <p:nvPr/>
        </p:nvSpPr>
        <p:spPr bwMode="auto">
          <a:xfrm>
            <a:off x="381000" y="1066800"/>
            <a:ext cx="838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b="1">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b="1">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b="1">
                <a:solidFill>
                  <a:schemeClr val="tx1"/>
                </a:solidFill>
                <a:latin typeface="+mn-lt"/>
                <a:ea typeface="+mn-ea"/>
                <a:cs typeface="+mn-cs"/>
              </a:defRPr>
            </a:lvl5pPr>
            <a:lvl6pPr marL="2514600" indent="-228600" algn="l" rtl="0" fontAlgn="base">
              <a:spcBef>
                <a:spcPct val="20000"/>
              </a:spcBef>
              <a:spcAft>
                <a:spcPct val="0"/>
              </a:spcAft>
              <a:buChar char="»"/>
              <a:defRPr sz="1200" b="1">
                <a:solidFill>
                  <a:schemeClr val="tx1"/>
                </a:solidFill>
                <a:latin typeface="+mn-lt"/>
                <a:ea typeface="+mn-ea"/>
                <a:cs typeface="+mn-cs"/>
              </a:defRPr>
            </a:lvl6pPr>
            <a:lvl7pPr marL="2971800" indent="-228600" algn="l" rtl="0" fontAlgn="base">
              <a:spcBef>
                <a:spcPct val="20000"/>
              </a:spcBef>
              <a:spcAft>
                <a:spcPct val="0"/>
              </a:spcAft>
              <a:buChar char="»"/>
              <a:defRPr sz="1200" b="1">
                <a:solidFill>
                  <a:schemeClr val="tx1"/>
                </a:solidFill>
                <a:latin typeface="+mn-lt"/>
                <a:ea typeface="+mn-ea"/>
                <a:cs typeface="+mn-cs"/>
              </a:defRPr>
            </a:lvl7pPr>
            <a:lvl8pPr marL="3429000" indent="-228600" algn="l" rtl="0" fontAlgn="base">
              <a:spcBef>
                <a:spcPct val="20000"/>
              </a:spcBef>
              <a:spcAft>
                <a:spcPct val="0"/>
              </a:spcAft>
              <a:buChar char="»"/>
              <a:defRPr sz="1200" b="1">
                <a:solidFill>
                  <a:schemeClr val="tx1"/>
                </a:solidFill>
                <a:latin typeface="+mn-lt"/>
                <a:ea typeface="+mn-ea"/>
                <a:cs typeface="+mn-cs"/>
              </a:defRPr>
            </a:lvl8pPr>
            <a:lvl9pPr marL="3886200" indent="-228600" algn="l" rtl="0" fontAlgn="base">
              <a:spcBef>
                <a:spcPct val="20000"/>
              </a:spcBef>
              <a:spcAft>
                <a:spcPct val="0"/>
              </a:spcAft>
              <a:buChar char="»"/>
              <a:defRPr sz="1200" b="1">
                <a:solidFill>
                  <a:schemeClr val="tx1"/>
                </a:solidFill>
                <a:latin typeface="+mn-lt"/>
                <a:ea typeface="+mn-ea"/>
                <a:cs typeface="+mn-cs"/>
              </a:defRPr>
            </a:lvl9pPr>
          </a:lstStyle>
          <a:p>
            <a:r>
              <a:rPr lang="en-US" altLang="en-US" sz="2800" kern="0" dirty="0" smtClean="0"/>
              <a:t>Introduction</a:t>
            </a:r>
          </a:p>
          <a:p>
            <a:r>
              <a:rPr lang="en-US" altLang="en-US" sz="2800" kern="0" dirty="0" smtClean="0"/>
              <a:t>Etiology – Which investigation for which patient </a:t>
            </a:r>
          </a:p>
          <a:p>
            <a:r>
              <a:rPr lang="en-US" altLang="en-US" sz="2800" kern="0" dirty="0" smtClean="0"/>
              <a:t>Prognostic Risk Scores</a:t>
            </a:r>
          </a:p>
          <a:p>
            <a:r>
              <a:rPr lang="en-US" altLang="en-US" sz="2800" kern="0" dirty="0" smtClean="0"/>
              <a:t>Acute HF – What if they don’t get better?</a:t>
            </a:r>
          </a:p>
          <a:p>
            <a:r>
              <a:rPr lang="en-US" altLang="en-US" sz="2800" kern="0" dirty="0" smtClean="0"/>
              <a:t>Prevention vs Treatment of HF</a:t>
            </a:r>
          </a:p>
          <a:p>
            <a:r>
              <a:rPr lang="en-US" altLang="en-US" sz="2800" kern="0" dirty="0" smtClean="0"/>
              <a:t>Medical Therapies – Order + Timing of Titration</a:t>
            </a:r>
          </a:p>
          <a:p>
            <a:r>
              <a:rPr lang="en-US" altLang="en-US" sz="2800" kern="0" dirty="0" smtClean="0"/>
              <a:t>Conclusions</a:t>
            </a:r>
            <a:endParaRPr lang="en-US" altLang="en-US" sz="2800" kern="0" dirty="0"/>
          </a:p>
          <a:p>
            <a:pPr lvl="1"/>
            <a:endParaRPr lang="en-US" altLang="en-US" b="0" kern="0" dirty="0"/>
          </a:p>
          <a:p>
            <a:pPr lvl="1"/>
            <a:endParaRPr lang="en-US" altLang="en-US" sz="2800" kern="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sz="2900" dirty="0"/>
              <a:t>Discussion with patient</a:t>
            </a:r>
          </a:p>
        </p:txBody>
      </p:sp>
      <p:sp>
        <p:nvSpPr>
          <p:cNvPr id="3" name="Content Placeholder 2"/>
          <p:cNvSpPr>
            <a:spLocks noGrp="1"/>
          </p:cNvSpPr>
          <p:nvPr>
            <p:ph idx="1"/>
          </p:nvPr>
        </p:nvSpPr>
        <p:spPr>
          <a:xfrm>
            <a:off x="381001" y="1066800"/>
            <a:ext cx="8458200" cy="4968875"/>
          </a:xfrm>
        </p:spPr>
        <p:txBody>
          <a:bodyPr/>
          <a:lstStyle/>
          <a:p>
            <a:r>
              <a:rPr lang="en-CA" dirty="0"/>
              <a:t>What are the patient’s expectations?</a:t>
            </a:r>
          </a:p>
          <a:p>
            <a:r>
              <a:rPr lang="en-CA" dirty="0"/>
              <a:t>What are the goals of therapy for a particular patient? </a:t>
            </a:r>
          </a:p>
          <a:p>
            <a:pPr marL="457200" lvl="1" indent="0">
              <a:buNone/>
            </a:pPr>
            <a:endParaRPr lang="en-CA" dirty="0"/>
          </a:p>
          <a:p>
            <a:pPr lvl="1"/>
            <a:r>
              <a:rPr lang="en-CA" dirty="0"/>
              <a:t>Decrease hospitalizations?</a:t>
            </a:r>
          </a:p>
          <a:p>
            <a:pPr lvl="1"/>
            <a:r>
              <a:rPr lang="en-CA" dirty="0"/>
              <a:t>Prolong life?</a:t>
            </a:r>
          </a:p>
          <a:p>
            <a:pPr lvl="1"/>
            <a:r>
              <a:rPr lang="en-CA" dirty="0"/>
              <a:t>Improve quality of life? </a:t>
            </a:r>
          </a:p>
          <a:p>
            <a:pPr lvl="1"/>
            <a:r>
              <a:rPr lang="en-CA" dirty="0"/>
              <a:t>Provide supportive care? </a:t>
            </a:r>
          </a:p>
        </p:txBody>
      </p:sp>
    </p:spTree>
    <p:extLst>
      <p:ext uri="{BB962C8B-B14F-4D97-AF65-F5344CB8AC3E}">
        <p14:creationId xmlns:p14="http://schemas.microsoft.com/office/powerpoint/2010/main" val="27260307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325" y="114300"/>
            <a:ext cx="8785225" cy="647700"/>
          </a:xfrm>
        </p:spPr>
        <p:txBody>
          <a:bodyPr/>
          <a:lstStyle/>
          <a:p>
            <a:pPr algn="ctr"/>
            <a:r>
              <a:rPr lang="en-CA" sz="2900" dirty="0"/>
              <a:t>Prognostic Risk Scores</a:t>
            </a:r>
          </a:p>
        </p:txBody>
      </p:sp>
      <p:sp>
        <p:nvSpPr>
          <p:cNvPr id="3" name="Content Placeholder 2"/>
          <p:cNvSpPr>
            <a:spLocks noGrp="1"/>
          </p:cNvSpPr>
          <p:nvPr>
            <p:ph idx="1"/>
          </p:nvPr>
        </p:nvSpPr>
        <p:spPr>
          <a:xfrm>
            <a:off x="381001" y="1066800"/>
            <a:ext cx="8381999" cy="4968875"/>
          </a:xfrm>
        </p:spPr>
        <p:txBody>
          <a:bodyPr/>
          <a:lstStyle/>
          <a:p>
            <a:pPr>
              <a:spcBef>
                <a:spcPts val="1200"/>
              </a:spcBef>
              <a:spcAft>
                <a:spcPts val="600"/>
              </a:spcAft>
            </a:pPr>
            <a:r>
              <a:rPr lang="en-CA" dirty="0"/>
              <a:t>Facilitate discussion about expectations and reasonable goals of therapy by incorporating objective measures into discussion</a:t>
            </a:r>
          </a:p>
          <a:p>
            <a:pPr>
              <a:spcBef>
                <a:spcPts val="1200"/>
              </a:spcBef>
              <a:spcAft>
                <a:spcPts val="600"/>
              </a:spcAft>
            </a:pPr>
            <a:r>
              <a:rPr lang="en-CA" dirty="0"/>
              <a:t>Avoid relying on single, opinion-based prognostic factors </a:t>
            </a:r>
          </a:p>
          <a:p>
            <a:pPr>
              <a:spcBef>
                <a:spcPts val="1200"/>
              </a:spcBef>
              <a:spcAft>
                <a:spcPts val="600"/>
              </a:spcAft>
            </a:pPr>
            <a:r>
              <a:rPr lang="en-CA" dirty="0"/>
              <a:t>Help plan approach to patient care moving forward</a:t>
            </a:r>
          </a:p>
        </p:txBody>
      </p:sp>
    </p:spTree>
    <p:extLst>
      <p:ext uri="{BB962C8B-B14F-4D97-AF65-F5344CB8AC3E}">
        <p14:creationId xmlns:p14="http://schemas.microsoft.com/office/powerpoint/2010/main" val="38722855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325" y="304800"/>
            <a:ext cx="8785225" cy="647700"/>
          </a:xfrm>
        </p:spPr>
        <p:txBody>
          <a:bodyPr/>
          <a:lstStyle/>
          <a:p>
            <a:pPr algn="ctr"/>
            <a:r>
              <a:rPr lang="en-CA" sz="2900" dirty="0"/>
              <a:t>2017 Guidelines: </a:t>
            </a:r>
            <a:br>
              <a:rPr lang="en-CA" sz="2900" dirty="0"/>
            </a:br>
            <a:r>
              <a:rPr lang="en-CA" sz="2900" dirty="0"/>
              <a:t>Prognostic risk scores</a:t>
            </a:r>
          </a:p>
        </p:txBody>
      </p:sp>
      <p:sp>
        <p:nvSpPr>
          <p:cNvPr id="3" name="Content Placeholder 2"/>
          <p:cNvSpPr>
            <a:spLocks noGrp="1"/>
          </p:cNvSpPr>
          <p:nvPr>
            <p:ph idx="1"/>
          </p:nvPr>
        </p:nvSpPr>
        <p:spPr>
          <a:xfrm>
            <a:off x="381000" y="1371600"/>
            <a:ext cx="8305800" cy="4876800"/>
          </a:xfrm>
        </p:spPr>
        <p:txBody>
          <a:bodyPr>
            <a:normAutofit fontScale="92500" lnSpcReduction="20000"/>
          </a:bodyPr>
          <a:lstStyle/>
          <a:p>
            <a:r>
              <a:rPr lang="en-CA" dirty="0"/>
              <a:t>A table with examples of HF prognostic scores </a:t>
            </a:r>
          </a:p>
          <a:p>
            <a:endParaRPr lang="en-CA" dirty="0"/>
          </a:p>
          <a:p>
            <a:pPr lvl="1"/>
            <a:r>
              <a:rPr lang="en-CA" dirty="0"/>
              <a:t>Score name and reference</a:t>
            </a:r>
          </a:p>
          <a:p>
            <a:pPr lvl="1"/>
            <a:r>
              <a:rPr lang="en-CA" dirty="0"/>
              <a:t>Population studied</a:t>
            </a:r>
          </a:p>
          <a:p>
            <a:pPr lvl="1"/>
            <a:r>
              <a:rPr lang="en-CA" dirty="0"/>
              <a:t>Endpoints measured</a:t>
            </a:r>
          </a:p>
          <a:p>
            <a:pPr lvl="1"/>
            <a:r>
              <a:rPr lang="en-CA" dirty="0"/>
              <a:t>Strengths and limitations of the studies used to develop these scores</a:t>
            </a:r>
          </a:p>
          <a:p>
            <a:pPr lvl="1"/>
            <a:r>
              <a:rPr lang="en-CA" dirty="0"/>
              <a:t>How to access</a:t>
            </a:r>
          </a:p>
          <a:p>
            <a:pPr lvl="1"/>
            <a:r>
              <a:rPr lang="en-CA" dirty="0"/>
              <a:t>Variables measured </a:t>
            </a:r>
          </a:p>
          <a:p>
            <a:endParaRPr lang="en-CA" dirty="0"/>
          </a:p>
          <a:p>
            <a:pPr>
              <a:spcBef>
                <a:spcPts val="1200"/>
              </a:spcBef>
              <a:spcAft>
                <a:spcPts val="600"/>
              </a:spcAft>
            </a:pPr>
            <a:r>
              <a:rPr lang="en-CA" dirty="0"/>
              <a:t>Scores included are easy to access and calculate</a:t>
            </a:r>
          </a:p>
          <a:p>
            <a:pPr>
              <a:spcBef>
                <a:spcPts val="1200"/>
              </a:spcBef>
              <a:spcAft>
                <a:spcPts val="600"/>
              </a:spcAft>
            </a:pPr>
            <a:r>
              <a:rPr lang="en-CA" dirty="0"/>
              <a:t>Emphasis on methodologically sound, externally-valid risk scores to provide more accurate risk stratification </a:t>
            </a:r>
          </a:p>
          <a:p>
            <a:pPr>
              <a:spcBef>
                <a:spcPts val="1200"/>
              </a:spcBef>
              <a:spcAft>
                <a:spcPts val="600"/>
              </a:spcAft>
            </a:pPr>
            <a:r>
              <a:rPr lang="en-CA" dirty="0"/>
              <a:t>Many others risk scores available and can be used</a:t>
            </a:r>
          </a:p>
          <a:p>
            <a:endParaRPr lang="en-CA" dirty="0"/>
          </a:p>
          <a:p>
            <a:endParaRPr lang="en-CA" dirty="0"/>
          </a:p>
        </p:txBody>
      </p:sp>
    </p:spTree>
    <p:extLst>
      <p:ext uri="{BB962C8B-B14F-4D97-AF65-F5344CB8AC3E}">
        <p14:creationId xmlns:p14="http://schemas.microsoft.com/office/powerpoint/2010/main" val="32654942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519378241"/>
              </p:ext>
            </p:extLst>
          </p:nvPr>
        </p:nvGraphicFramePr>
        <p:xfrm>
          <a:off x="457200" y="1143000"/>
          <a:ext cx="8305799" cy="5414061"/>
        </p:xfrm>
        <a:graphic>
          <a:graphicData uri="http://schemas.openxmlformats.org/drawingml/2006/table">
            <a:tbl>
              <a:tblPr firstRow="1" firstCol="1" bandRow="1">
                <a:tableStyleId>{5C22544A-7EE6-4342-B048-85BDC9FD1C3A}</a:tableStyleId>
              </a:tblPr>
              <a:tblGrid>
                <a:gridCol w="990600">
                  <a:extLst>
                    <a:ext uri="{9D8B030D-6E8A-4147-A177-3AD203B41FA5}">
                      <a16:colId xmlns="" xmlns:a16="http://schemas.microsoft.com/office/drawing/2014/main" val="20000"/>
                    </a:ext>
                  </a:extLst>
                </a:gridCol>
                <a:gridCol w="1066800">
                  <a:extLst>
                    <a:ext uri="{9D8B030D-6E8A-4147-A177-3AD203B41FA5}">
                      <a16:colId xmlns="" xmlns:a16="http://schemas.microsoft.com/office/drawing/2014/main" val="20001"/>
                    </a:ext>
                  </a:extLst>
                </a:gridCol>
                <a:gridCol w="1143000">
                  <a:extLst>
                    <a:ext uri="{9D8B030D-6E8A-4147-A177-3AD203B41FA5}">
                      <a16:colId xmlns="" xmlns:a16="http://schemas.microsoft.com/office/drawing/2014/main" val="20002"/>
                    </a:ext>
                  </a:extLst>
                </a:gridCol>
                <a:gridCol w="1905000">
                  <a:extLst>
                    <a:ext uri="{9D8B030D-6E8A-4147-A177-3AD203B41FA5}">
                      <a16:colId xmlns="" xmlns:a16="http://schemas.microsoft.com/office/drawing/2014/main" val="20003"/>
                    </a:ext>
                  </a:extLst>
                </a:gridCol>
                <a:gridCol w="685800">
                  <a:extLst>
                    <a:ext uri="{9D8B030D-6E8A-4147-A177-3AD203B41FA5}">
                      <a16:colId xmlns="" xmlns:a16="http://schemas.microsoft.com/office/drawing/2014/main" val="20004"/>
                    </a:ext>
                  </a:extLst>
                </a:gridCol>
                <a:gridCol w="2514599">
                  <a:extLst>
                    <a:ext uri="{9D8B030D-6E8A-4147-A177-3AD203B41FA5}">
                      <a16:colId xmlns="" xmlns:a16="http://schemas.microsoft.com/office/drawing/2014/main" val="20005"/>
                    </a:ext>
                  </a:extLst>
                </a:gridCol>
              </a:tblGrid>
              <a:tr h="101783">
                <a:tc gridSpan="6">
                  <a:txBody>
                    <a:bodyPr/>
                    <a:lstStyle/>
                    <a:p>
                      <a:pPr marL="0" marR="0" algn="ctr"/>
                      <a:r>
                        <a:rPr lang="en-CA" sz="1050" dirty="0">
                          <a:effectLst/>
                        </a:rPr>
                        <a:t>Risk Scores</a:t>
                      </a:r>
                      <a:endParaRPr lang="en-US" sz="1000" dirty="0">
                        <a:effectLst/>
                        <a:latin typeface="Calibri"/>
                        <a:ea typeface="Calibri"/>
                      </a:endParaRPr>
                    </a:p>
                  </a:txBody>
                  <a:tcPr marL="41639" marR="41639"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203567">
                <a:tc>
                  <a:txBody>
                    <a:bodyPr/>
                    <a:lstStyle/>
                    <a:p>
                      <a:pPr marL="0" marR="0"/>
                      <a:r>
                        <a:rPr lang="en-CA" sz="1050">
                          <a:effectLst/>
                        </a:rPr>
                        <a:t>Score Name</a:t>
                      </a:r>
                      <a:endParaRPr lang="en-US" sz="1000">
                        <a:effectLst/>
                        <a:latin typeface="Calibri"/>
                        <a:ea typeface="Calibri"/>
                      </a:endParaRPr>
                    </a:p>
                  </a:txBody>
                  <a:tcPr marL="41639" marR="41639" marT="0" marB="0"/>
                </a:tc>
                <a:tc>
                  <a:txBody>
                    <a:bodyPr/>
                    <a:lstStyle/>
                    <a:p>
                      <a:pPr marL="0" marR="0"/>
                      <a:r>
                        <a:rPr lang="en-CA" sz="1050">
                          <a:effectLst/>
                        </a:rPr>
                        <a:t>Population</a:t>
                      </a:r>
                      <a:endParaRPr lang="en-US" sz="1000">
                        <a:effectLst/>
                        <a:latin typeface="Calibri"/>
                        <a:ea typeface="Calibri"/>
                      </a:endParaRPr>
                    </a:p>
                  </a:txBody>
                  <a:tcPr marL="41639" marR="41639" marT="0" marB="0"/>
                </a:tc>
                <a:tc>
                  <a:txBody>
                    <a:bodyPr/>
                    <a:lstStyle/>
                    <a:p>
                      <a:pPr marL="0" marR="0"/>
                      <a:r>
                        <a:rPr lang="en-CA" sz="1050" dirty="0">
                          <a:effectLst/>
                        </a:rPr>
                        <a:t>Endpoint</a:t>
                      </a:r>
                      <a:endParaRPr lang="en-US" sz="1000" dirty="0">
                        <a:effectLst/>
                        <a:latin typeface="Calibri"/>
                        <a:ea typeface="Calibri"/>
                      </a:endParaRPr>
                    </a:p>
                  </a:txBody>
                  <a:tcPr marL="41639" marR="41639" marT="0" marB="0"/>
                </a:tc>
                <a:tc>
                  <a:txBody>
                    <a:bodyPr/>
                    <a:lstStyle/>
                    <a:p>
                      <a:pPr marL="0" marR="0"/>
                      <a:r>
                        <a:rPr lang="en-CA" sz="1050">
                          <a:effectLst/>
                        </a:rPr>
                        <a:t>Other Considerations</a:t>
                      </a:r>
                      <a:endParaRPr lang="en-US" sz="1000">
                        <a:effectLst/>
                        <a:latin typeface="Calibri"/>
                        <a:ea typeface="Calibri"/>
                      </a:endParaRPr>
                    </a:p>
                  </a:txBody>
                  <a:tcPr marL="41639" marR="41639" marT="0" marB="0"/>
                </a:tc>
                <a:tc>
                  <a:txBody>
                    <a:bodyPr/>
                    <a:lstStyle/>
                    <a:p>
                      <a:pPr marL="0" marR="0"/>
                      <a:r>
                        <a:rPr lang="en-CA" sz="1050">
                          <a:effectLst/>
                        </a:rPr>
                        <a:t>Access</a:t>
                      </a:r>
                      <a:endParaRPr lang="en-US" sz="1000">
                        <a:effectLst/>
                        <a:latin typeface="Calibri"/>
                        <a:ea typeface="Calibri"/>
                      </a:endParaRPr>
                    </a:p>
                  </a:txBody>
                  <a:tcPr marL="41639" marR="41639" marT="0" marB="0"/>
                </a:tc>
                <a:tc>
                  <a:txBody>
                    <a:bodyPr/>
                    <a:lstStyle/>
                    <a:p>
                      <a:pPr marL="0" marR="0"/>
                      <a:r>
                        <a:rPr lang="en-CA" sz="1050">
                          <a:effectLst/>
                        </a:rPr>
                        <a:t>Variables</a:t>
                      </a:r>
                      <a:endParaRPr lang="en-US" sz="1000">
                        <a:effectLst/>
                        <a:latin typeface="Calibri"/>
                        <a:ea typeface="Calibri"/>
                      </a:endParaRPr>
                    </a:p>
                  </a:txBody>
                  <a:tcPr marL="41639" marR="41639" marT="0" marB="0"/>
                </a:tc>
                <a:extLst>
                  <a:ext uri="{0D108BD9-81ED-4DB2-BD59-A6C34878D82A}">
                    <a16:rowId xmlns="" xmlns:a16="http://schemas.microsoft.com/office/drawing/2014/main" val="10001"/>
                  </a:ext>
                </a:extLst>
              </a:tr>
              <a:tr h="749495">
                <a:tc>
                  <a:txBody>
                    <a:bodyPr/>
                    <a:lstStyle/>
                    <a:p>
                      <a:pPr marL="0" marR="0">
                        <a:spcBef>
                          <a:spcPts val="0"/>
                        </a:spcBef>
                        <a:spcAft>
                          <a:spcPts val="0"/>
                        </a:spcAft>
                      </a:pPr>
                      <a:r>
                        <a:rPr lang="en-CA" sz="900">
                          <a:effectLst/>
                        </a:rPr>
                        <a:t>Seattle Heart Failure Model</a:t>
                      </a:r>
                      <a:r>
                        <a:rPr lang="en-CA" sz="900" baseline="30000">
                          <a:effectLst/>
                        </a:rPr>
                        <a:t>645</a:t>
                      </a:r>
                      <a:endParaRPr lang="en-US" sz="1050">
                        <a:effectLst/>
                        <a:latin typeface="Times New Roman"/>
                        <a:ea typeface="Calibri"/>
                      </a:endParaRPr>
                    </a:p>
                  </a:txBody>
                  <a:tcPr marL="41639" marR="41639" marT="0" marB="0"/>
                </a:tc>
                <a:tc>
                  <a:txBody>
                    <a:bodyPr/>
                    <a:lstStyle/>
                    <a:p>
                      <a:pPr marL="0" marR="0">
                        <a:spcBef>
                          <a:spcPts val="0"/>
                        </a:spcBef>
                        <a:spcAft>
                          <a:spcPts val="0"/>
                        </a:spcAft>
                      </a:pPr>
                      <a:r>
                        <a:rPr lang="en-CA" sz="900">
                          <a:effectLst/>
                        </a:rPr>
                        <a:t>HFrEF</a:t>
                      </a:r>
                      <a:endParaRPr lang="en-US" sz="1050">
                        <a:effectLst/>
                      </a:endParaRPr>
                    </a:p>
                    <a:p>
                      <a:pPr marL="0" marR="0"/>
                      <a:r>
                        <a:rPr lang="en-CA" sz="900">
                          <a:effectLst/>
                        </a:rPr>
                        <a:t> </a:t>
                      </a:r>
                      <a:endParaRPr lang="en-US" sz="1000">
                        <a:effectLst/>
                        <a:latin typeface="Calibri"/>
                        <a:ea typeface="Calibri"/>
                      </a:endParaRPr>
                    </a:p>
                  </a:txBody>
                  <a:tcPr marL="41639" marR="41639" marT="0" marB="0"/>
                </a:tc>
                <a:tc>
                  <a:txBody>
                    <a:bodyPr/>
                    <a:lstStyle/>
                    <a:p>
                      <a:pPr marL="0" marR="0">
                        <a:spcBef>
                          <a:spcPts val="0"/>
                        </a:spcBef>
                        <a:spcAft>
                          <a:spcPts val="0"/>
                        </a:spcAft>
                      </a:pPr>
                      <a:r>
                        <a:rPr lang="en-CA" sz="900">
                          <a:effectLst/>
                        </a:rPr>
                        <a:t>Mortality risk at 1, 2 and 5 years with or without intervention. Mean life expectancy.</a:t>
                      </a:r>
                      <a:endParaRPr lang="en-US" sz="1050">
                        <a:effectLst/>
                      </a:endParaRPr>
                    </a:p>
                    <a:p>
                      <a:pPr marL="0" marR="0"/>
                      <a:r>
                        <a:rPr lang="en-CA" sz="900">
                          <a:effectLst/>
                        </a:rPr>
                        <a:t> </a:t>
                      </a:r>
                      <a:endParaRPr lang="en-US" sz="1000">
                        <a:effectLst/>
                        <a:latin typeface="Calibri"/>
                        <a:ea typeface="Calibri"/>
                      </a:endParaRPr>
                    </a:p>
                  </a:txBody>
                  <a:tcPr marL="41639" marR="41639" marT="0" marB="0"/>
                </a:tc>
                <a:tc>
                  <a:txBody>
                    <a:bodyPr/>
                    <a:lstStyle/>
                    <a:p>
                      <a:pPr marL="0" marR="0">
                        <a:spcBef>
                          <a:spcPts val="0"/>
                        </a:spcBef>
                        <a:spcAft>
                          <a:spcPts val="0"/>
                        </a:spcAft>
                      </a:pPr>
                      <a:r>
                        <a:rPr lang="en-CA" sz="900" dirty="0">
                          <a:effectLst/>
                        </a:rPr>
                        <a:t>Restricted to clinical trial patients with ‘severe’ HF; Lab data entry non-SI units; More than 20 variables to enter.</a:t>
                      </a:r>
                      <a:endParaRPr lang="en-US" sz="1050" dirty="0">
                        <a:effectLst/>
                      </a:endParaRPr>
                    </a:p>
                    <a:p>
                      <a:pPr marL="0" marR="0"/>
                      <a:r>
                        <a:rPr lang="en-CA" sz="900" dirty="0">
                          <a:effectLst/>
                        </a:rPr>
                        <a:t> </a:t>
                      </a:r>
                      <a:endParaRPr lang="en-US" sz="1000" dirty="0">
                        <a:effectLst/>
                        <a:latin typeface="Calibri"/>
                        <a:ea typeface="Calibri"/>
                      </a:endParaRPr>
                    </a:p>
                  </a:txBody>
                  <a:tcPr marL="41639" marR="41639" marT="0" marB="0"/>
                </a:tc>
                <a:tc>
                  <a:txBody>
                    <a:bodyPr/>
                    <a:lstStyle/>
                    <a:p>
                      <a:pPr marL="0" marR="0">
                        <a:spcBef>
                          <a:spcPts val="0"/>
                        </a:spcBef>
                        <a:spcAft>
                          <a:spcPts val="0"/>
                        </a:spcAft>
                      </a:pPr>
                      <a:r>
                        <a:rPr lang="en-CA" sz="900" u="sng" dirty="0">
                          <a:effectLst/>
                        </a:rPr>
                        <a:t>https://depts.washington.edu/shfm/</a:t>
                      </a:r>
                      <a:endParaRPr lang="en-US" sz="1050" dirty="0">
                        <a:effectLst/>
                      </a:endParaRPr>
                    </a:p>
                    <a:p>
                      <a:pPr marL="0" marR="0"/>
                      <a:r>
                        <a:rPr lang="en-CA" sz="900" dirty="0">
                          <a:effectLst/>
                        </a:rPr>
                        <a:t> </a:t>
                      </a:r>
                      <a:endParaRPr lang="en-US" sz="1000" dirty="0">
                        <a:effectLst/>
                        <a:latin typeface="Calibri"/>
                        <a:ea typeface="Calibri"/>
                      </a:endParaRPr>
                    </a:p>
                  </a:txBody>
                  <a:tcPr marL="41639" marR="41639" marT="0" marB="0"/>
                </a:tc>
                <a:tc>
                  <a:txBody>
                    <a:bodyPr/>
                    <a:lstStyle/>
                    <a:p>
                      <a:pPr marL="0" marR="0">
                        <a:spcBef>
                          <a:spcPts val="0"/>
                        </a:spcBef>
                        <a:spcAft>
                          <a:spcPts val="0"/>
                        </a:spcAft>
                      </a:pPr>
                      <a:r>
                        <a:rPr lang="en-CA" sz="900">
                          <a:effectLst/>
                        </a:rPr>
                        <a:t>Age, gender, NYHA class, weight, EF, SBP, ischemic etiology, diuretic dose, Na, lymphocyte count, Hgb, cholesterol, uric acid, use of ACEi/ARB/BB/aldosterone blocker/allopurinol/statins, QRS&gt;120msec, use of device therapy</a:t>
                      </a:r>
                      <a:endParaRPr lang="en-US" sz="1050">
                        <a:effectLst/>
                        <a:latin typeface="Times New Roman"/>
                        <a:ea typeface="Calibri"/>
                      </a:endParaRPr>
                    </a:p>
                  </a:txBody>
                  <a:tcPr marL="41639" marR="41639" marT="0" marB="0"/>
                </a:tc>
                <a:extLst>
                  <a:ext uri="{0D108BD9-81ED-4DB2-BD59-A6C34878D82A}">
                    <a16:rowId xmlns="" xmlns:a16="http://schemas.microsoft.com/office/drawing/2014/main" val="10002"/>
                  </a:ext>
                </a:extLst>
              </a:tr>
              <a:tr h="416386">
                <a:tc>
                  <a:txBody>
                    <a:bodyPr/>
                    <a:lstStyle/>
                    <a:p>
                      <a:pPr marL="0" marR="0">
                        <a:spcBef>
                          <a:spcPts val="0"/>
                        </a:spcBef>
                        <a:spcAft>
                          <a:spcPts val="0"/>
                        </a:spcAft>
                      </a:pPr>
                      <a:r>
                        <a:rPr lang="en-CA" sz="900">
                          <a:effectLst/>
                        </a:rPr>
                        <a:t>MAGGIC Risk Score</a:t>
                      </a:r>
                      <a:r>
                        <a:rPr lang="en-CA" sz="900" baseline="30000">
                          <a:effectLst/>
                        </a:rPr>
                        <a:t>646</a:t>
                      </a:r>
                      <a:endParaRPr lang="en-US" sz="1050">
                        <a:effectLst/>
                        <a:latin typeface="Times New Roman"/>
                        <a:ea typeface="Calibri"/>
                      </a:endParaRPr>
                    </a:p>
                  </a:txBody>
                  <a:tcPr marL="41639" marR="41639" marT="0" marB="0"/>
                </a:tc>
                <a:tc>
                  <a:txBody>
                    <a:bodyPr/>
                    <a:lstStyle/>
                    <a:p>
                      <a:pPr marL="0" marR="0">
                        <a:spcBef>
                          <a:spcPts val="0"/>
                        </a:spcBef>
                        <a:spcAft>
                          <a:spcPts val="0"/>
                        </a:spcAft>
                      </a:pPr>
                      <a:r>
                        <a:rPr lang="en-CA" sz="900">
                          <a:effectLst/>
                        </a:rPr>
                        <a:t>HFrEF and HFpEF</a:t>
                      </a:r>
                      <a:endParaRPr lang="en-US" sz="1050">
                        <a:effectLst/>
                      </a:endParaRPr>
                    </a:p>
                    <a:p>
                      <a:pPr marL="0" marR="0"/>
                      <a:r>
                        <a:rPr lang="en-CA" sz="900">
                          <a:effectLst/>
                        </a:rPr>
                        <a:t> </a:t>
                      </a:r>
                      <a:endParaRPr lang="en-US" sz="1000">
                        <a:effectLst/>
                        <a:latin typeface="Calibri"/>
                        <a:ea typeface="Calibri"/>
                      </a:endParaRPr>
                    </a:p>
                  </a:txBody>
                  <a:tcPr marL="41639" marR="41639" marT="0" marB="0"/>
                </a:tc>
                <a:tc>
                  <a:txBody>
                    <a:bodyPr/>
                    <a:lstStyle/>
                    <a:p>
                      <a:pPr marL="0" marR="0">
                        <a:spcBef>
                          <a:spcPts val="0"/>
                        </a:spcBef>
                        <a:spcAft>
                          <a:spcPts val="0"/>
                        </a:spcAft>
                      </a:pPr>
                      <a:r>
                        <a:rPr lang="en-CA" sz="900">
                          <a:effectLst/>
                        </a:rPr>
                        <a:t>Mortality risk at 1 and 3 years</a:t>
                      </a:r>
                      <a:endParaRPr lang="en-US" sz="1050">
                        <a:effectLst/>
                      </a:endParaRPr>
                    </a:p>
                    <a:p>
                      <a:pPr marL="0" marR="0"/>
                      <a:r>
                        <a:rPr lang="en-CA" sz="900">
                          <a:effectLst/>
                        </a:rPr>
                        <a:t> </a:t>
                      </a:r>
                      <a:endParaRPr lang="en-US" sz="1000">
                        <a:effectLst/>
                        <a:latin typeface="Calibri"/>
                        <a:ea typeface="Calibri"/>
                      </a:endParaRPr>
                    </a:p>
                  </a:txBody>
                  <a:tcPr marL="41639" marR="41639" marT="0" marB="0"/>
                </a:tc>
                <a:tc>
                  <a:txBody>
                    <a:bodyPr/>
                    <a:lstStyle/>
                    <a:p>
                      <a:pPr marL="0" marR="0">
                        <a:spcBef>
                          <a:spcPts val="0"/>
                        </a:spcBef>
                        <a:spcAft>
                          <a:spcPts val="0"/>
                        </a:spcAft>
                      </a:pPr>
                      <a:r>
                        <a:rPr lang="en-CA" sz="900">
                          <a:effectLst/>
                        </a:rPr>
                        <a:t>Cohorts from many sites; missing data in the overall analysis. </a:t>
                      </a:r>
                      <a:endParaRPr lang="en-US" sz="1050">
                        <a:effectLst/>
                        <a:latin typeface="Times New Roman"/>
                        <a:ea typeface="Calibri"/>
                      </a:endParaRPr>
                    </a:p>
                  </a:txBody>
                  <a:tcPr marL="41639" marR="41639" marT="0" marB="0"/>
                </a:tc>
                <a:tc>
                  <a:txBody>
                    <a:bodyPr/>
                    <a:lstStyle/>
                    <a:p>
                      <a:pPr marL="0" marR="0">
                        <a:spcBef>
                          <a:spcPts val="0"/>
                        </a:spcBef>
                        <a:spcAft>
                          <a:spcPts val="0"/>
                        </a:spcAft>
                      </a:pPr>
                      <a:r>
                        <a:rPr lang="en-CA" sz="900" u="sng" dirty="0">
                          <a:effectLst/>
                        </a:rPr>
                        <a:t>www.heartfailurerisk.org</a:t>
                      </a:r>
                      <a:r>
                        <a:rPr lang="en-CA" sz="900" dirty="0">
                          <a:effectLst/>
                        </a:rPr>
                        <a:t> </a:t>
                      </a:r>
                      <a:endParaRPr lang="en-US" sz="1050" dirty="0">
                        <a:effectLst/>
                        <a:latin typeface="Times New Roman"/>
                        <a:ea typeface="Calibri"/>
                      </a:endParaRPr>
                    </a:p>
                  </a:txBody>
                  <a:tcPr marL="41639" marR="41639" marT="0" marB="0"/>
                </a:tc>
                <a:tc>
                  <a:txBody>
                    <a:bodyPr/>
                    <a:lstStyle/>
                    <a:p>
                      <a:pPr marL="0" marR="0">
                        <a:spcBef>
                          <a:spcPts val="0"/>
                        </a:spcBef>
                        <a:spcAft>
                          <a:spcPts val="0"/>
                        </a:spcAft>
                      </a:pPr>
                      <a:r>
                        <a:rPr lang="en-CA" sz="900">
                          <a:effectLst/>
                        </a:rPr>
                        <a:t>Age, gender, NYHA class, diabetes, COPD, timing of diagnosis, EF, smoking, SBP, creatinine, BMI, use of beta-blocker/ACEi/ARB</a:t>
                      </a:r>
                      <a:endParaRPr lang="en-US" sz="1050">
                        <a:effectLst/>
                        <a:latin typeface="Times New Roman"/>
                        <a:ea typeface="Calibri"/>
                      </a:endParaRPr>
                    </a:p>
                  </a:txBody>
                  <a:tcPr marL="41639" marR="41639" marT="0" marB="0"/>
                </a:tc>
                <a:extLst>
                  <a:ext uri="{0D108BD9-81ED-4DB2-BD59-A6C34878D82A}">
                    <a16:rowId xmlns="" xmlns:a16="http://schemas.microsoft.com/office/drawing/2014/main" val="10003"/>
                  </a:ext>
                </a:extLst>
              </a:tr>
              <a:tr h="666218">
                <a:tc>
                  <a:txBody>
                    <a:bodyPr/>
                    <a:lstStyle/>
                    <a:p>
                      <a:pPr marL="0" marR="0">
                        <a:spcBef>
                          <a:spcPts val="0"/>
                        </a:spcBef>
                        <a:spcAft>
                          <a:spcPts val="0"/>
                        </a:spcAft>
                      </a:pPr>
                      <a:r>
                        <a:rPr lang="en-CA" sz="900">
                          <a:effectLst/>
                        </a:rPr>
                        <a:t>3C-HF</a:t>
                      </a:r>
                      <a:r>
                        <a:rPr lang="en-CA" sz="900" baseline="30000">
                          <a:effectLst/>
                        </a:rPr>
                        <a:t>647</a:t>
                      </a:r>
                      <a:r>
                        <a:rPr lang="en-CA" sz="900">
                          <a:effectLst/>
                        </a:rPr>
                        <a:t> </a:t>
                      </a:r>
                      <a:endParaRPr lang="en-US" sz="1050">
                        <a:effectLst/>
                        <a:latin typeface="Times New Roman"/>
                        <a:ea typeface="Calibri"/>
                      </a:endParaRPr>
                    </a:p>
                  </a:txBody>
                  <a:tcPr marL="41639" marR="41639" marT="0" marB="0"/>
                </a:tc>
                <a:tc>
                  <a:txBody>
                    <a:bodyPr/>
                    <a:lstStyle/>
                    <a:p>
                      <a:pPr marL="0" marR="0">
                        <a:spcBef>
                          <a:spcPts val="0"/>
                        </a:spcBef>
                        <a:spcAft>
                          <a:spcPts val="0"/>
                        </a:spcAft>
                      </a:pPr>
                      <a:r>
                        <a:rPr lang="en-CA" sz="900">
                          <a:effectLst/>
                        </a:rPr>
                        <a:t>HFrEF and HFpEF</a:t>
                      </a:r>
                      <a:endParaRPr lang="en-US" sz="1050">
                        <a:effectLst/>
                      </a:endParaRPr>
                    </a:p>
                    <a:p>
                      <a:pPr marL="0" marR="0"/>
                      <a:r>
                        <a:rPr lang="en-CA" sz="900">
                          <a:effectLst/>
                        </a:rPr>
                        <a:t> </a:t>
                      </a:r>
                      <a:endParaRPr lang="en-US" sz="1000">
                        <a:effectLst/>
                        <a:latin typeface="Calibri"/>
                        <a:ea typeface="Calibri"/>
                      </a:endParaRPr>
                    </a:p>
                  </a:txBody>
                  <a:tcPr marL="41639" marR="41639" marT="0" marB="0"/>
                </a:tc>
                <a:tc>
                  <a:txBody>
                    <a:bodyPr/>
                    <a:lstStyle/>
                    <a:p>
                      <a:pPr marL="0" marR="0">
                        <a:spcBef>
                          <a:spcPts val="0"/>
                        </a:spcBef>
                        <a:spcAft>
                          <a:spcPts val="0"/>
                        </a:spcAft>
                      </a:pPr>
                      <a:r>
                        <a:rPr lang="en-CA" sz="900">
                          <a:effectLst/>
                        </a:rPr>
                        <a:t>Mortality risk at 1 year </a:t>
                      </a:r>
                      <a:endParaRPr lang="en-US" sz="1050">
                        <a:effectLst/>
                      </a:endParaRPr>
                    </a:p>
                    <a:p>
                      <a:pPr marL="0" marR="0"/>
                      <a:r>
                        <a:rPr lang="en-CA" sz="900">
                          <a:effectLst/>
                        </a:rPr>
                        <a:t> </a:t>
                      </a:r>
                      <a:endParaRPr lang="en-US" sz="1000">
                        <a:effectLst/>
                        <a:latin typeface="Calibri"/>
                        <a:ea typeface="Calibri"/>
                      </a:endParaRPr>
                    </a:p>
                  </a:txBody>
                  <a:tcPr marL="41639" marR="41639" marT="0" marB="0"/>
                </a:tc>
                <a:tc>
                  <a:txBody>
                    <a:bodyPr/>
                    <a:lstStyle/>
                    <a:p>
                      <a:pPr marL="0" marR="0">
                        <a:spcBef>
                          <a:spcPts val="0"/>
                        </a:spcBef>
                        <a:spcAft>
                          <a:spcPts val="0"/>
                        </a:spcAft>
                      </a:pPr>
                      <a:r>
                        <a:rPr lang="en-CA" sz="900">
                          <a:effectLst/>
                        </a:rPr>
                        <a:t>Patients from centres with experience with HF management; mostly Caucasian patients; Lab data entry in non-SI units.</a:t>
                      </a:r>
                      <a:endParaRPr lang="en-US" sz="1050">
                        <a:effectLst/>
                        <a:latin typeface="Times New Roman"/>
                        <a:ea typeface="Calibri"/>
                      </a:endParaRPr>
                    </a:p>
                  </a:txBody>
                  <a:tcPr marL="41639" marR="41639" marT="0" marB="0"/>
                </a:tc>
                <a:tc>
                  <a:txBody>
                    <a:bodyPr/>
                    <a:lstStyle/>
                    <a:p>
                      <a:pPr marL="0" marR="0">
                        <a:spcBef>
                          <a:spcPts val="0"/>
                        </a:spcBef>
                        <a:spcAft>
                          <a:spcPts val="0"/>
                        </a:spcAft>
                      </a:pPr>
                      <a:r>
                        <a:rPr lang="en-CA" sz="900" u="sng" dirty="0">
                          <a:effectLst/>
                        </a:rPr>
                        <a:t>http://www.3chf.org/site/home.php</a:t>
                      </a:r>
                      <a:endParaRPr lang="en-US" sz="1050" dirty="0">
                        <a:effectLst/>
                      </a:endParaRPr>
                    </a:p>
                    <a:p>
                      <a:pPr marL="0" marR="0"/>
                      <a:r>
                        <a:rPr lang="en-CA" sz="900" dirty="0">
                          <a:effectLst/>
                        </a:rPr>
                        <a:t> </a:t>
                      </a:r>
                      <a:endParaRPr lang="en-US" sz="1000" dirty="0">
                        <a:effectLst/>
                        <a:latin typeface="Calibri"/>
                        <a:ea typeface="Calibri"/>
                      </a:endParaRPr>
                    </a:p>
                  </a:txBody>
                  <a:tcPr marL="41639" marR="41639" marT="0" marB="0"/>
                </a:tc>
                <a:tc>
                  <a:txBody>
                    <a:bodyPr/>
                    <a:lstStyle/>
                    <a:p>
                      <a:pPr marL="0" marR="0">
                        <a:spcBef>
                          <a:spcPts val="0"/>
                        </a:spcBef>
                        <a:spcAft>
                          <a:spcPts val="0"/>
                        </a:spcAft>
                      </a:pPr>
                      <a:r>
                        <a:rPr lang="en-CA" sz="900">
                          <a:effectLst/>
                        </a:rPr>
                        <a:t>Age, NYHA class, AF, valvular heart disease, EF, anemia, diabetes, hypertension, creatinine, use of ACEi/ARB or beta-blockers.</a:t>
                      </a:r>
                      <a:endParaRPr lang="en-US" sz="1050">
                        <a:effectLst/>
                        <a:latin typeface="Times New Roman"/>
                        <a:ea typeface="Calibri"/>
                      </a:endParaRPr>
                    </a:p>
                  </a:txBody>
                  <a:tcPr marL="41639" marR="41639" marT="0" marB="0"/>
                </a:tc>
                <a:extLst>
                  <a:ext uri="{0D108BD9-81ED-4DB2-BD59-A6C34878D82A}">
                    <a16:rowId xmlns="" xmlns:a16="http://schemas.microsoft.com/office/drawing/2014/main" val="10004"/>
                  </a:ext>
                </a:extLst>
              </a:tr>
              <a:tr h="749495">
                <a:tc>
                  <a:txBody>
                    <a:bodyPr/>
                    <a:lstStyle/>
                    <a:p>
                      <a:pPr marL="0" marR="0">
                        <a:spcBef>
                          <a:spcPts val="0"/>
                        </a:spcBef>
                        <a:spcAft>
                          <a:spcPts val="0"/>
                        </a:spcAft>
                      </a:pPr>
                      <a:r>
                        <a:rPr lang="en-CA" sz="900">
                          <a:effectLst/>
                        </a:rPr>
                        <a:t>BCN- Bio-HF</a:t>
                      </a:r>
                      <a:r>
                        <a:rPr lang="en-CA" sz="900" baseline="30000">
                          <a:effectLst/>
                        </a:rPr>
                        <a:t>648</a:t>
                      </a:r>
                      <a:endParaRPr lang="en-US" sz="1050">
                        <a:effectLst/>
                        <a:latin typeface="Times New Roman"/>
                        <a:ea typeface="Calibri"/>
                      </a:endParaRPr>
                    </a:p>
                  </a:txBody>
                  <a:tcPr marL="41639" marR="41639" marT="0" marB="0"/>
                </a:tc>
                <a:tc>
                  <a:txBody>
                    <a:bodyPr/>
                    <a:lstStyle/>
                    <a:p>
                      <a:pPr marL="0" marR="0"/>
                      <a:r>
                        <a:rPr lang="en-CA" sz="900">
                          <a:effectLst/>
                        </a:rPr>
                        <a:t>HFrEF and HFpEF</a:t>
                      </a:r>
                      <a:endParaRPr lang="en-US" sz="1000">
                        <a:effectLst/>
                        <a:latin typeface="Calibri"/>
                        <a:ea typeface="Calibri"/>
                      </a:endParaRPr>
                    </a:p>
                  </a:txBody>
                  <a:tcPr marL="41639" marR="41639" marT="0" marB="0"/>
                </a:tc>
                <a:tc>
                  <a:txBody>
                    <a:bodyPr/>
                    <a:lstStyle/>
                    <a:p>
                      <a:pPr marL="0" marR="0">
                        <a:spcBef>
                          <a:spcPts val="0"/>
                        </a:spcBef>
                        <a:spcAft>
                          <a:spcPts val="0"/>
                        </a:spcAft>
                      </a:pPr>
                      <a:r>
                        <a:rPr lang="en-CA" sz="900">
                          <a:effectLst/>
                        </a:rPr>
                        <a:t>Mortality risk at 1,2 and 3 years</a:t>
                      </a:r>
                      <a:endParaRPr lang="en-US" sz="1050">
                        <a:effectLst/>
                      </a:endParaRPr>
                    </a:p>
                    <a:p>
                      <a:pPr marL="0" marR="0"/>
                      <a:r>
                        <a:rPr lang="en-CA" sz="900">
                          <a:effectLst/>
                        </a:rPr>
                        <a:t> </a:t>
                      </a:r>
                      <a:endParaRPr lang="en-US" sz="1000">
                        <a:effectLst/>
                        <a:latin typeface="Calibri"/>
                        <a:ea typeface="Calibri"/>
                      </a:endParaRPr>
                    </a:p>
                  </a:txBody>
                  <a:tcPr marL="41639" marR="41639" marT="0" marB="0"/>
                </a:tc>
                <a:tc>
                  <a:txBody>
                    <a:bodyPr/>
                    <a:lstStyle/>
                    <a:p>
                      <a:pPr marL="0" marR="0">
                        <a:spcBef>
                          <a:spcPts val="0"/>
                        </a:spcBef>
                        <a:spcAft>
                          <a:spcPts val="0"/>
                        </a:spcAft>
                      </a:pPr>
                      <a:r>
                        <a:rPr lang="en-CA" sz="900">
                          <a:effectLst/>
                        </a:rPr>
                        <a:t>Limited to patients with chronic HF treated in HF unit in a tertiary hospital. Lab data entry in US units. Use of biomarkers improves accuracy but is optional.</a:t>
                      </a:r>
                      <a:endParaRPr lang="en-US" sz="1050">
                        <a:effectLst/>
                        <a:latin typeface="Times New Roman"/>
                        <a:ea typeface="Calibri"/>
                      </a:endParaRPr>
                    </a:p>
                  </a:txBody>
                  <a:tcPr marL="41639" marR="41639" marT="0" marB="0"/>
                </a:tc>
                <a:tc>
                  <a:txBody>
                    <a:bodyPr/>
                    <a:lstStyle/>
                    <a:p>
                      <a:pPr marL="0" marR="0">
                        <a:spcBef>
                          <a:spcPts val="0"/>
                        </a:spcBef>
                        <a:spcAft>
                          <a:spcPts val="0"/>
                        </a:spcAft>
                      </a:pPr>
                      <a:r>
                        <a:rPr lang="en-CA" sz="900" u="sng" dirty="0">
                          <a:effectLst/>
                        </a:rPr>
                        <a:t>www.BCNBioHFcalculator.cat</a:t>
                      </a:r>
                      <a:endParaRPr lang="en-US" sz="1050" dirty="0">
                        <a:effectLst/>
                      </a:endParaRPr>
                    </a:p>
                    <a:p>
                      <a:pPr marL="0" marR="0"/>
                      <a:r>
                        <a:rPr lang="en-CA" sz="900" dirty="0">
                          <a:effectLst/>
                        </a:rPr>
                        <a:t> </a:t>
                      </a:r>
                      <a:endParaRPr lang="en-US" sz="1000" dirty="0">
                        <a:effectLst/>
                        <a:latin typeface="Calibri"/>
                        <a:ea typeface="Calibri"/>
                      </a:endParaRPr>
                    </a:p>
                  </a:txBody>
                  <a:tcPr marL="41639" marR="41639" marT="0" marB="0"/>
                </a:tc>
                <a:tc>
                  <a:txBody>
                    <a:bodyPr/>
                    <a:lstStyle/>
                    <a:p>
                      <a:pPr marL="0" marR="0">
                        <a:spcBef>
                          <a:spcPts val="0"/>
                        </a:spcBef>
                        <a:spcAft>
                          <a:spcPts val="0"/>
                        </a:spcAft>
                      </a:pPr>
                      <a:r>
                        <a:rPr lang="en-CA" sz="900">
                          <a:effectLst/>
                        </a:rPr>
                        <a:t>Age, gender, NYHA class, Na, eGFR, Hgb, EF, diuretic dose, use of statins, beta-blockers or ACEi/ARB. Optional: hs-cTnT, ST2, Nt-pro-BNP</a:t>
                      </a:r>
                      <a:endParaRPr lang="en-US" sz="1050">
                        <a:effectLst/>
                      </a:endParaRPr>
                    </a:p>
                    <a:p>
                      <a:pPr marL="0" marR="0"/>
                      <a:r>
                        <a:rPr lang="en-CA" sz="900">
                          <a:effectLst/>
                        </a:rPr>
                        <a:t> </a:t>
                      </a:r>
                      <a:endParaRPr lang="en-US" sz="1000">
                        <a:effectLst/>
                        <a:latin typeface="Calibri"/>
                        <a:ea typeface="Calibri"/>
                      </a:endParaRPr>
                    </a:p>
                  </a:txBody>
                  <a:tcPr marL="41639" marR="41639" marT="0" marB="0"/>
                </a:tc>
                <a:extLst>
                  <a:ext uri="{0D108BD9-81ED-4DB2-BD59-A6C34878D82A}">
                    <a16:rowId xmlns="" xmlns:a16="http://schemas.microsoft.com/office/drawing/2014/main" val="10005"/>
                  </a:ext>
                </a:extLst>
              </a:tr>
              <a:tr h="416386">
                <a:tc>
                  <a:txBody>
                    <a:bodyPr/>
                    <a:lstStyle/>
                    <a:p>
                      <a:pPr marL="0" marR="0">
                        <a:spcBef>
                          <a:spcPts val="0"/>
                        </a:spcBef>
                        <a:spcAft>
                          <a:spcPts val="0"/>
                        </a:spcAft>
                      </a:pPr>
                      <a:r>
                        <a:rPr lang="en-CA" sz="900">
                          <a:effectLst/>
                        </a:rPr>
                        <a:t>EFFECT</a:t>
                      </a:r>
                      <a:r>
                        <a:rPr lang="en-CA" sz="900" baseline="30000">
                          <a:effectLst/>
                        </a:rPr>
                        <a:t>649</a:t>
                      </a:r>
                      <a:endParaRPr lang="en-US" sz="1050">
                        <a:effectLst/>
                        <a:latin typeface="Times New Roman"/>
                        <a:ea typeface="Calibri"/>
                      </a:endParaRPr>
                    </a:p>
                  </a:txBody>
                  <a:tcPr marL="41639" marR="41639" marT="0" marB="0"/>
                </a:tc>
                <a:tc>
                  <a:txBody>
                    <a:bodyPr/>
                    <a:lstStyle/>
                    <a:p>
                      <a:pPr marL="0" marR="0">
                        <a:spcBef>
                          <a:spcPts val="0"/>
                        </a:spcBef>
                        <a:spcAft>
                          <a:spcPts val="0"/>
                        </a:spcAft>
                      </a:pPr>
                      <a:r>
                        <a:rPr lang="en-CA" sz="900">
                          <a:effectLst/>
                        </a:rPr>
                        <a:t>Hospitalized HFrEF and HFpEF</a:t>
                      </a:r>
                      <a:endParaRPr lang="en-US" sz="1050">
                        <a:effectLst/>
                      </a:endParaRPr>
                    </a:p>
                    <a:p>
                      <a:pPr marL="0" marR="0">
                        <a:spcBef>
                          <a:spcPts val="0"/>
                        </a:spcBef>
                        <a:spcAft>
                          <a:spcPts val="0"/>
                        </a:spcAft>
                      </a:pPr>
                      <a:r>
                        <a:rPr lang="en-CA" sz="900">
                          <a:effectLst/>
                        </a:rPr>
                        <a:t> </a:t>
                      </a:r>
                      <a:endParaRPr lang="en-US" sz="1050">
                        <a:effectLst/>
                        <a:latin typeface="Times New Roman"/>
                        <a:ea typeface="Calibri"/>
                      </a:endParaRPr>
                    </a:p>
                  </a:txBody>
                  <a:tcPr marL="41639" marR="41639" marT="0" marB="0"/>
                </a:tc>
                <a:tc>
                  <a:txBody>
                    <a:bodyPr/>
                    <a:lstStyle/>
                    <a:p>
                      <a:pPr marL="0" marR="0">
                        <a:spcBef>
                          <a:spcPts val="0"/>
                        </a:spcBef>
                        <a:spcAft>
                          <a:spcPts val="0"/>
                        </a:spcAft>
                      </a:pPr>
                      <a:r>
                        <a:rPr lang="en-CA" sz="900">
                          <a:effectLst/>
                        </a:rPr>
                        <a:t>30-day and 1-year mortality</a:t>
                      </a:r>
                      <a:endParaRPr lang="en-US" sz="1050">
                        <a:effectLst/>
                      </a:endParaRPr>
                    </a:p>
                    <a:p>
                      <a:pPr marL="0" marR="0"/>
                      <a:r>
                        <a:rPr lang="en-CA" sz="900">
                          <a:effectLst/>
                        </a:rPr>
                        <a:t> </a:t>
                      </a:r>
                      <a:endParaRPr lang="en-US" sz="1000">
                        <a:effectLst/>
                        <a:latin typeface="Calibri"/>
                        <a:ea typeface="Calibri"/>
                      </a:endParaRPr>
                    </a:p>
                  </a:txBody>
                  <a:tcPr marL="41639" marR="41639" marT="0" marB="0"/>
                </a:tc>
                <a:tc>
                  <a:txBody>
                    <a:bodyPr/>
                    <a:lstStyle/>
                    <a:p>
                      <a:pPr marL="0" marR="0">
                        <a:spcBef>
                          <a:spcPts val="0"/>
                        </a:spcBef>
                        <a:spcAft>
                          <a:spcPts val="0"/>
                        </a:spcAft>
                      </a:pPr>
                      <a:r>
                        <a:rPr lang="en-CA" sz="900">
                          <a:effectLst/>
                        </a:rPr>
                        <a:t>Limited to hospitalized patients; missing current clinically important variables</a:t>
                      </a:r>
                      <a:endParaRPr lang="en-US" sz="1050">
                        <a:effectLst/>
                        <a:latin typeface="Times New Roman"/>
                        <a:ea typeface="Calibri"/>
                      </a:endParaRPr>
                    </a:p>
                  </a:txBody>
                  <a:tcPr marL="41639" marR="41639" marT="0" marB="0"/>
                </a:tc>
                <a:tc>
                  <a:txBody>
                    <a:bodyPr/>
                    <a:lstStyle/>
                    <a:p>
                      <a:pPr marL="0" marR="0">
                        <a:spcBef>
                          <a:spcPts val="0"/>
                        </a:spcBef>
                        <a:spcAft>
                          <a:spcPts val="0"/>
                        </a:spcAft>
                      </a:pPr>
                      <a:r>
                        <a:rPr lang="en-CA" sz="900" u="sng" dirty="0">
                          <a:effectLst/>
                        </a:rPr>
                        <a:t>http://www.ccort.ca/Research/CHFRiskModel.aspx</a:t>
                      </a:r>
                      <a:endParaRPr lang="en-US" sz="1050" dirty="0">
                        <a:effectLst/>
                        <a:latin typeface="Times New Roman"/>
                        <a:ea typeface="Calibri"/>
                      </a:endParaRPr>
                    </a:p>
                  </a:txBody>
                  <a:tcPr marL="41639" marR="41639" marT="0" marB="0"/>
                </a:tc>
                <a:tc>
                  <a:txBody>
                    <a:bodyPr/>
                    <a:lstStyle/>
                    <a:p>
                      <a:pPr marL="0" marR="0">
                        <a:spcBef>
                          <a:spcPts val="0"/>
                        </a:spcBef>
                        <a:spcAft>
                          <a:spcPts val="0"/>
                        </a:spcAft>
                      </a:pPr>
                      <a:r>
                        <a:rPr lang="en-CA" sz="900">
                          <a:effectLst/>
                        </a:rPr>
                        <a:t>Age, respiratory rate, SBP, BUN, Na, CVD, dementia, COPD, cirrhosis, cancer, Hgb</a:t>
                      </a:r>
                      <a:endParaRPr lang="en-US" sz="1050">
                        <a:effectLst/>
                        <a:latin typeface="Times New Roman"/>
                        <a:ea typeface="Calibri"/>
                      </a:endParaRPr>
                    </a:p>
                  </a:txBody>
                  <a:tcPr marL="41639" marR="41639" marT="0" marB="0"/>
                </a:tc>
                <a:extLst>
                  <a:ext uri="{0D108BD9-81ED-4DB2-BD59-A6C34878D82A}">
                    <a16:rowId xmlns="" xmlns:a16="http://schemas.microsoft.com/office/drawing/2014/main" val="10006"/>
                  </a:ext>
                </a:extLst>
              </a:tr>
              <a:tr h="582941">
                <a:tc>
                  <a:txBody>
                    <a:bodyPr/>
                    <a:lstStyle/>
                    <a:p>
                      <a:pPr marL="0" marR="0">
                        <a:spcBef>
                          <a:spcPts val="0"/>
                        </a:spcBef>
                        <a:spcAft>
                          <a:spcPts val="0"/>
                        </a:spcAft>
                      </a:pPr>
                      <a:r>
                        <a:rPr lang="en-CA" sz="900">
                          <a:effectLst/>
                        </a:rPr>
                        <a:t>EHMRG</a:t>
                      </a:r>
                      <a:r>
                        <a:rPr lang="en-CA" sz="900" baseline="30000">
                          <a:effectLst/>
                        </a:rPr>
                        <a:t>650</a:t>
                      </a:r>
                      <a:r>
                        <a:rPr lang="en-CA" sz="900">
                          <a:effectLst/>
                        </a:rPr>
                        <a:t> </a:t>
                      </a:r>
                      <a:endParaRPr lang="en-US" sz="1050">
                        <a:effectLst/>
                        <a:latin typeface="Times New Roman"/>
                        <a:ea typeface="Calibri"/>
                      </a:endParaRPr>
                    </a:p>
                  </a:txBody>
                  <a:tcPr marL="41639" marR="41639" marT="0" marB="0"/>
                </a:tc>
                <a:tc>
                  <a:txBody>
                    <a:bodyPr/>
                    <a:lstStyle/>
                    <a:p>
                      <a:pPr marL="0" marR="0">
                        <a:spcBef>
                          <a:spcPts val="0"/>
                        </a:spcBef>
                        <a:spcAft>
                          <a:spcPts val="0"/>
                        </a:spcAft>
                      </a:pPr>
                      <a:r>
                        <a:rPr lang="en-CA" sz="900" dirty="0" err="1">
                          <a:effectLst/>
                        </a:rPr>
                        <a:t>HFrEF</a:t>
                      </a:r>
                      <a:r>
                        <a:rPr lang="en-CA" sz="900" dirty="0">
                          <a:effectLst/>
                        </a:rPr>
                        <a:t> and </a:t>
                      </a:r>
                      <a:r>
                        <a:rPr lang="en-CA" sz="900" dirty="0" err="1">
                          <a:effectLst/>
                        </a:rPr>
                        <a:t>HFpEF</a:t>
                      </a:r>
                      <a:r>
                        <a:rPr lang="en-CA" sz="900" dirty="0">
                          <a:effectLst/>
                        </a:rPr>
                        <a:t> patients presenting to the ED</a:t>
                      </a:r>
                      <a:endParaRPr lang="en-US" sz="1050" dirty="0">
                        <a:effectLst/>
                        <a:latin typeface="Times New Roman"/>
                        <a:ea typeface="Calibri"/>
                      </a:endParaRPr>
                    </a:p>
                  </a:txBody>
                  <a:tcPr marL="41639" marR="41639" marT="0" marB="0"/>
                </a:tc>
                <a:tc>
                  <a:txBody>
                    <a:bodyPr/>
                    <a:lstStyle/>
                    <a:p>
                      <a:pPr marL="0" marR="0">
                        <a:spcBef>
                          <a:spcPts val="0"/>
                        </a:spcBef>
                        <a:spcAft>
                          <a:spcPts val="0"/>
                        </a:spcAft>
                      </a:pPr>
                      <a:r>
                        <a:rPr lang="en-CA" sz="900">
                          <a:effectLst/>
                        </a:rPr>
                        <a:t>7 day mortality</a:t>
                      </a:r>
                      <a:endParaRPr lang="en-US" sz="1050">
                        <a:effectLst/>
                      </a:endParaRPr>
                    </a:p>
                    <a:p>
                      <a:pPr marL="0" marR="0"/>
                      <a:r>
                        <a:rPr lang="en-CA" sz="900">
                          <a:effectLst/>
                        </a:rPr>
                        <a:t> </a:t>
                      </a:r>
                      <a:endParaRPr lang="en-US" sz="1000">
                        <a:effectLst/>
                        <a:latin typeface="Calibri"/>
                        <a:ea typeface="Calibri"/>
                      </a:endParaRPr>
                    </a:p>
                  </a:txBody>
                  <a:tcPr marL="41639" marR="41639" marT="0" marB="0"/>
                </a:tc>
                <a:tc>
                  <a:txBody>
                    <a:bodyPr/>
                    <a:lstStyle/>
                    <a:p>
                      <a:pPr marL="0" marR="0">
                        <a:spcBef>
                          <a:spcPts val="0"/>
                        </a:spcBef>
                        <a:spcAft>
                          <a:spcPts val="0"/>
                        </a:spcAft>
                      </a:pPr>
                      <a:r>
                        <a:rPr lang="en-CA" sz="900">
                          <a:effectLst/>
                        </a:rPr>
                        <a:t>Limited to patients presenting to the ER and only short-term mortality; missing current clinically important variables</a:t>
                      </a:r>
                      <a:endParaRPr lang="en-US" sz="1050">
                        <a:effectLst/>
                        <a:latin typeface="Times New Roman"/>
                        <a:ea typeface="Calibri"/>
                      </a:endParaRPr>
                    </a:p>
                  </a:txBody>
                  <a:tcPr marL="41639" marR="41639" marT="0" marB="0"/>
                </a:tc>
                <a:tc>
                  <a:txBody>
                    <a:bodyPr/>
                    <a:lstStyle/>
                    <a:p>
                      <a:pPr marL="0" marR="0">
                        <a:spcBef>
                          <a:spcPts val="0"/>
                        </a:spcBef>
                        <a:spcAft>
                          <a:spcPts val="0"/>
                        </a:spcAft>
                      </a:pPr>
                      <a:r>
                        <a:rPr lang="en-CA" sz="900" u="sng" dirty="0">
                          <a:effectLst/>
                        </a:rPr>
                        <a:t>https://ehmrg.ices.on.ca</a:t>
                      </a:r>
                      <a:endParaRPr lang="en-US" sz="1050" dirty="0">
                        <a:effectLst/>
                      </a:endParaRPr>
                    </a:p>
                    <a:p>
                      <a:pPr marL="0" marR="0"/>
                      <a:r>
                        <a:rPr lang="en-CA" sz="900" dirty="0">
                          <a:effectLst/>
                        </a:rPr>
                        <a:t> </a:t>
                      </a:r>
                      <a:endParaRPr lang="en-US" sz="1000" dirty="0">
                        <a:effectLst/>
                        <a:latin typeface="Calibri"/>
                        <a:ea typeface="Calibri"/>
                      </a:endParaRPr>
                    </a:p>
                  </a:txBody>
                  <a:tcPr marL="41639" marR="41639" marT="0" marB="0"/>
                </a:tc>
                <a:tc>
                  <a:txBody>
                    <a:bodyPr/>
                    <a:lstStyle/>
                    <a:p>
                      <a:pPr marL="0" marR="0">
                        <a:spcBef>
                          <a:spcPts val="0"/>
                        </a:spcBef>
                        <a:spcAft>
                          <a:spcPts val="0"/>
                        </a:spcAft>
                      </a:pPr>
                      <a:r>
                        <a:rPr lang="en-CA" sz="900">
                          <a:effectLst/>
                        </a:rPr>
                        <a:t>Age, arrival by ambulance, triage SBP, triage HR, triage O2 sat, potassium, creatinine, active cancer, metolazone, troponin. Optional: BNP</a:t>
                      </a:r>
                      <a:endParaRPr lang="en-US" sz="1050">
                        <a:effectLst/>
                        <a:latin typeface="Times New Roman"/>
                        <a:ea typeface="Calibri"/>
                      </a:endParaRPr>
                    </a:p>
                  </a:txBody>
                  <a:tcPr marL="41639" marR="41639" marT="0" marB="0"/>
                </a:tc>
                <a:extLst>
                  <a:ext uri="{0D108BD9-81ED-4DB2-BD59-A6C34878D82A}">
                    <a16:rowId xmlns="" xmlns:a16="http://schemas.microsoft.com/office/drawing/2014/main" val="10007"/>
                  </a:ext>
                </a:extLst>
              </a:tr>
              <a:tr h="416386">
                <a:tc>
                  <a:txBody>
                    <a:bodyPr/>
                    <a:lstStyle/>
                    <a:p>
                      <a:pPr marL="0" marR="0">
                        <a:spcBef>
                          <a:spcPts val="0"/>
                        </a:spcBef>
                        <a:spcAft>
                          <a:spcPts val="0"/>
                        </a:spcAft>
                      </a:pPr>
                      <a:r>
                        <a:rPr lang="en-CA" sz="900">
                          <a:effectLst/>
                        </a:rPr>
                        <a:t>ELAN</a:t>
                      </a:r>
                      <a:r>
                        <a:rPr lang="en-CA" sz="900" baseline="30000">
                          <a:effectLst/>
                        </a:rPr>
                        <a:t>651</a:t>
                      </a:r>
                      <a:endParaRPr lang="en-US" sz="1050">
                        <a:effectLst/>
                        <a:latin typeface="Times New Roman"/>
                        <a:ea typeface="Calibri"/>
                      </a:endParaRPr>
                    </a:p>
                  </a:txBody>
                  <a:tcPr marL="41639" marR="41639" marT="0" marB="0"/>
                </a:tc>
                <a:tc>
                  <a:txBody>
                    <a:bodyPr/>
                    <a:lstStyle/>
                    <a:p>
                      <a:pPr marL="0" marR="0">
                        <a:spcBef>
                          <a:spcPts val="0"/>
                        </a:spcBef>
                        <a:spcAft>
                          <a:spcPts val="0"/>
                        </a:spcAft>
                      </a:pPr>
                      <a:r>
                        <a:rPr lang="en-CA" sz="900">
                          <a:effectLst/>
                        </a:rPr>
                        <a:t>Hospitalized HFrEF and HFpEF</a:t>
                      </a:r>
                      <a:endParaRPr lang="en-US" sz="1050">
                        <a:effectLst/>
                        <a:latin typeface="Times New Roman"/>
                        <a:ea typeface="Calibri"/>
                      </a:endParaRPr>
                    </a:p>
                  </a:txBody>
                  <a:tcPr marL="41639" marR="41639" marT="0" marB="0"/>
                </a:tc>
                <a:tc>
                  <a:txBody>
                    <a:bodyPr/>
                    <a:lstStyle/>
                    <a:p>
                      <a:pPr marL="0" marR="0">
                        <a:spcBef>
                          <a:spcPts val="0"/>
                        </a:spcBef>
                        <a:spcAft>
                          <a:spcPts val="0"/>
                        </a:spcAft>
                      </a:pPr>
                      <a:r>
                        <a:rPr lang="en-CA" sz="900">
                          <a:effectLst/>
                        </a:rPr>
                        <a:t>180-day mortality</a:t>
                      </a:r>
                      <a:endParaRPr lang="en-US" sz="1050">
                        <a:effectLst/>
                        <a:latin typeface="Times New Roman"/>
                        <a:ea typeface="Calibri"/>
                      </a:endParaRPr>
                    </a:p>
                  </a:txBody>
                  <a:tcPr marL="41639" marR="41639" marT="0" marB="0"/>
                </a:tc>
                <a:tc>
                  <a:txBody>
                    <a:bodyPr/>
                    <a:lstStyle/>
                    <a:p>
                      <a:pPr marL="0" marR="0">
                        <a:spcBef>
                          <a:spcPts val="0"/>
                        </a:spcBef>
                        <a:spcAft>
                          <a:spcPts val="0"/>
                        </a:spcAft>
                      </a:pPr>
                      <a:r>
                        <a:rPr lang="en-CA" sz="900">
                          <a:effectLst/>
                        </a:rPr>
                        <a:t>Limited to hospitalized patients </a:t>
                      </a:r>
                      <a:endParaRPr lang="en-US" sz="1050">
                        <a:effectLst/>
                        <a:latin typeface="Times New Roman"/>
                        <a:ea typeface="Calibri"/>
                      </a:endParaRPr>
                    </a:p>
                  </a:txBody>
                  <a:tcPr marL="41639" marR="41639" marT="0" marB="0"/>
                </a:tc>
                <a:tc>
                  <a:txBody>
                    <a:bodyPr/>
                    <a:lstStyle/>
                    <a:p>
                      <a:pPr marL="0" marR="0">
                        <a:spcBef>
                          <a:spcPts val="0"/>
                        </a:spcBef>
                        <a:spcAft>
                          <a:spcPts val="0"/>
                        </a:spcAft>
                      </a:pPr>
                      <a:r>
                        <a:rPr lang="en-CA" sz="900">
                          <a:effectLst/>
                        </a:rPr>
                        <a:t> </a:t>
                      </a:r>
                      <a:endParaRPr lang="en-US" sz="1050">
                        <a:effectLst/>
                        <a:latin typeface="Times New Roman"/>
                        <a:ea typeface="Calibri"/>
                      </a:endParaRPr>
                    </a:p>
                  </a:txBody>
                  <a:tcPr marL="41639" marR="41639" marT="0" marB="0"/>
                </a:tc>
                <a:tc>
                  <a:txBody>
                    <a:bodyPr/>
                    <a:lstStyle/>
                    <a:p>
                      <a:pPr marL="0" marR="0">
                        <a:spcBef>
                          <a:spcPts val="0"/>
                        </a:spcBef>
                        <a:spcAft>
                          <a:spcPts val="0"/>
                        </a:spcAft>
                      </a:pPr>
                      <a:r>
                        <a:rPr lang="en-CA" sz="900">
                          <a:effectLst/>
                        </a:rPr>
                        <a:t>Age, edema, SBP, serum sodium, serum urea, NYHA class at discharge, NT-proBNP at discharge and change in NT-proBNP</a:t>
                      </a:r>
                      <a:endParaRPr lang="en-US" sz="1050">
                        <a:effectLst/>
                        <a:latin typeface="Times New Roman"/>
                        <a:ea typeface="Calibri"/>
                      </a:endParaRPr>
                    </a:p>
                  </a:txBody>
                  <a:tcPr marL="41639" marR="41639" marT="0" marB="0"/>
                </a:tc>
                <a:extLst>
                  <a:ext uri="{0D108BD9-81ED-4DB2-BD59-A6C34878D82A}">
                    <a16:rowId xmlns="" xmlns:a16="http://schemas.microsoft.com/office/drawing/2014/main" val="10008"/>
                  </a:ext>
                </a:extLst>
              </a:tr>
              <a:tr h="249832">
                <a:tc>
                  <a:txBody>
                    <a:bodyPr/>
                    <a:lstStyle/>
                    <a:p>
                      <a:pPr marL="0" marR="0">
                        <a:spcBef>
                          <a:spcPts val="0"/>
                        </a:spcBef>
                        <a:spcAft>
                          <a:spcPts val="0"/>
                        </a:spcAft>
                      </a:pPr>
                      <a:r>
                        <a:rPr lang="en-CA" sz="900">
                          <a:effectLst/>
                        </a:rPr>
                        <a:t>ADHERE</a:t>
                      </a:r>
                      <a:r>
                        <a:rPr lang="en-CA" sz="900" baseline="30000">
                          <a:effectLst/>
                        </a:rPr>
                        <a:t>652</a:t>
                      </a:r>
                      <a:endParaRPr lang="en-US" sz="1050">
                        <a:effectLst/>
                        <a:latin typeface="Times New Roman"/>
                        <a:ea typeface="Calibri"/>
                      </a:endParaRPr>
                    </a:p>
                  </a:txBody>
                  <a:tcPr marL="41639" marR="41639" marT="0" marB="0"/>
                </a:tc>
                <a:tc>
                  <a:txBody>
                    <a:bodyPr/>
                    <a:lstStyle/>
                    <a:p>
                      <a:pPr marL="0" marR="0">
                        <a:spcBef>
                          <a:spcPts val="0"/>
                        </a:spcBef>
                        <a:spcAft>
                          <a:spcPts val="0"/>
                        </a:spcAft>
                      </a:pPr>
                      <a:r>
                        <a:rPr lang="en-CA" sz="900">
                          <a:effectLst/>
                        </a:rPr>
                        <a:t>HFrEF and HFpEF</a:t>
                      </a:r>
                      <a:endParaRPr lang="en-US" sz="1050">
                        <a:effectLst/>
                      </a:endParaRPr>
                    </a:p>
                    <a:p>
                      <a:pPr marL="0" marR="0"/>
                      <a:r>
                        <a:rPr lang="en-CA" sz="900">
                          <a:effectLst/>
                        </a:rPr>
                        <a:t> </a:t>
                      </a:r>
                      <a:endParaRPr lang="en-US" sz="1000">
                        <a:effectLst/>
                        <a:latin typeface="Calibri"/>
                        <a:ea typeface="Calibri"/>
                      </a:endParaRPr>
                    </a:p>
                  </a:txBody>
                  <a:tcPr marL="41639" marR="41639" marT="0" marB="0"/>
                </a:tc>
                <a:tc>
                  <a:txBody>
                    <a:bodyPr/>
                    <a:lstStyle/>
                    <a:p>
                      <a:pPr marL="0" marR="0">
                        <a:spcBef>
                          <a:spcPts val="0"/>
                        </a:spcBef>
                        <a:spcAft>
                          <a:spcPts val="0"/>
                        </a:spcAft>
                      </a:pPr>
                      <a:r>
                        <a:rPr lang="en-CA" sz="900">
                          <a:effectLst/>
                        </a:rPr>
                        <a:t>In-hospital mortality </a:t>
                      </a:r>
                      <a:endParaRPr lang="en-US" sz="1050">
                        <a:effectLst/>
                      </a:endParaRPr>
                    </a:p>
                    <a:p>
                      <a:pPr marL="0" marR="0"/>
                      <a:r>
                        <a:rPr lang="en-CA" sz="900">
                          <a:effectLst/>
                        </a:rPr>
                        <a:t> </a:t>
                      </a:r>
                      <a:endParaRPr lang="en-US" sz="1000">
                        <a:effectLst/>
                        <a:latin typeface="Calibri"/>
                        <a:ea typeface="Calibri"/>
                      </a:endParaRPr>
                    </a:p>
                  </a:txBody>
                  <a:tcPr marL="41639" marR="41639" marT="0" marB="0"/>
                </a:tc>
                <a:tc>
                  <a:txBody>
                    <a:bodyPr/>
                    <a:lstStyle/>
                    <a:p>
                      <a:pPr marL="0" marR="0">
                        <a:spcBef>
                          <a:spcPts val="0"/>
                        </a:spcBef>
                        <a:spcAft>
                          <a:spcPts val="0"/>
                        </a:spcAft>
                      </a:pPr>
                      <a:r>
                        <a:rPr lang="en-CA" sz="900">
                          <a:effectLst/>
                        </a:rPr>
                        <a:t>Limited to hospitalized patients </a:t>
                      </a:r>
                      <a:endParaRPr lang="en-US" sz="1050">
                        <a:effectLst/>
                      </a:endParaRPr>
                    </a:p>
                    <a:p>
                      <a:pPr marL="0" marR="0"/>
                      <a:r>
                        <a:rPr lang="en-CA" sz="900">
                          <a:effectLst/>
                        </a:rPr>
                        <a:t> </a:t>
                      </a:r>
                      <a:endParaRPr lang="en-US" sz="1000">
                        <a:effectLst/>
                        <a:latin typeface="Calibri"/>
                        <a:ea typeface="Calibri"/>
                      </a:endParaRPr>
                    </a:p>
                  </a:txBody>
                  <a:tcPr marL="41639" marR="41639" marT="0" marB="0"/>
                </a:tc>
                <a:tc>
                  <a:txBody>
                    <a:bodyPr/>
                    <a:lstStyle/>
                    <a:p>
                      <a:pPr marL="0" marR="0">
                        <a:spcBef>
                          <a:spcPts val="0"/>
                        </a:spcBef>
                        <a:spcAft>
                          <a:spcPts val="0"/>
                        </a:spcAft>
                      </a:pPr>
                      <a:r>
                        <a:rPr lang="en-CA" sz="900">
                          <a:effectLst/>
                        </a:rPr>
                        <a:t> </a:t>
                      </a:r>
                      <a:endParaRPr lang="en-US" sz="1050">
                        <a:effectLst/>
                        <a:latin typeface="Times New Roman"/>
                        <a:ea typeface="Calibri"/>
                      </a:endParaRPr>
                    </a:p>
                  </a:txBody>
                  <a:tcPr marL="41639" marR="41639" marT="0" marB="0"/>
                </a:tc>
                <a:tc>
                  <a:txBody>
                    <a:bodyPr/>
                    <a:lstStyle/>
                    <a:p>
                      <a:pPr marL="0" marR="0">
                        <a:spcBef>
                          <a:spcPts val="0"/>
                        </a:spcBef>
                        <a:spcAft>
                          <a:spcPts val="0"/>
                        </a:spcAft>
                      </a:pPr>
                      <a:r>
                        <a:rPr lang="en-CA" sz="900">
                          <a:effectLst/>
                        </a:rPr>
                        <a:t>BUN, creatinine, SBP</a:t>
                      </a:r>
                      <a:endParaRPr lang="en-US" sz="1050">
                        <a:effectLst/>
                      </a:endParaRPr>
                    </a:p>
                    <a:p>
                      <a:pPr marL="0" marR="0"/>
                      <a:r>
                        <a:rPr lang="en-CA" sz="900">
                          <a:effectLst/>
                        </a:rPr>
                        <a:t> </a:t>
                      </a:r>
                      <a:endParaRPr lang="en-US" sz="1000">
                        <a:effectLst/>
                        <a:latin typeface="Calibri"/>
                        <a:ea typeface="Calibri"/>
                      </a:endParaRPr>
                    </a:p>
                  </a:txBody>
                  <a:tcPr marL="41639" marR="41639" marT="0" marB="0"/>
                </a:tc>
                <a:extLst>
                  <a:ext uri="{0D108BD9-81ED-4DB2-BD59-A6C34878D82A}">
                    <a16:rowId xmlns="" xmlns:a16="http://schemas.microsoft.com/office/drawing/2014/main" val="10009"/>
                  </a:ext>
                </a:extLst>
              </a:tr>
              <a:tr h="416386">
                <a:tc>
                  <a:txBody>
                    <a:bodyPr/>
                    <a:lstStyle/>
                    <a:p>
                      <a:pPr marL="0" marR="0">
                        <a:spcBef>
                          <a:spcPts val="0"/>
                        </a:spcBef>
                        <a:spcAft>
                          <a:spcPts val="0"/>
                        </a:spcAft>
                      </a:pPr>
                      <a:r>
                        <a:rPr lang="en-CA" sz="900">
                          <a:effectLst/>
                        </a:rPr>
                        <a:t>LACE</a:t>
                      </a:r>
                      <a:r>
                        <a:rPr lang="en-CA" sz="900" baseline="30000">
                          <a:effectLst/>
                        </a:rPr>
                        <a:t>653</a:t>
                      </a:r>
                      <a:endParaRPr lang="en-US" sz="1050">
                        <a:effectLst/>
                        <a:latin typeface="Times New Roman"/>
                        <a:ea typeface="Calibri"/>
                      </a:endParaRPr>
                    </a:p>
                  </a:txBody>
                  <a:tcPr marL="41639" marR="41639" marT="0" marB="0"/>
                </a:tc>
                <a:tc>
                  <a:txBody>
                    <a:bodyPr/>
                    <a:lstStyle/>
                    <a:p>
                      <a:pPr marL="0" marR="0">
                        <a:spcBef>
                          <a:spcPts val="0"/>
                        </a:spcBef>
                        <a:spcAft>
                          <a:spcPts val="0"/>
                        </a:spcAft>
                      </a:pPr>
                      <a:r>
                        <a:rPr lang="en-CA" sz="900">
                          <a:effectLst/>
                        </a:rPr>
                        <a:t>Hospitalized patients</a:t>
                      </a:r>
                      <a:endParaRPr lang="en-US" sz="1050">
                        <a:effectLst/>
                        <a:latin typeface="Times New Roman"/>
                        <a:ea typeface="Calibri"/>
                      </a:endParaRPr>
                    </a:p>
                  </a:txBody>
                  <a:tcPr marL="41639" marR="41639" marT="0" marB="0"/>
                </a:tc>
                <a:tc>
                  <a:txBody>
                    <a:bodyPr/>
                    <a:lstStyle/>
                    <a:p>
                      <a:pPr marL="0" marR="0">
                        <a:spcBef>
                          <a:spcPts val="0"/>
                        </a:spcBef>
                        <a:spcAft>
                          <a:spcPts val="0"/>
                        </a:spcAft>
                      </a:pPr>
                      <a:r>
                        <a:rPr lang="en-CA" sz="900">
                          <a:effectLst/>
                        </a:rPr>
                        <a:t>30-day mortality or readmission</a:t>
                      </a:r>
                      <a:endParaRPr lang="en-US" sz="1050">
                        <a:effectLst/>
                        <a:latin typeface="Times New Roman"/>
                        <a:ea typeface="Calibri"/>
                      </a:endParaRPr>
                    </a:p>
                  </a:txBody>
                  <a:tcPr marL="41639" marR="41639" marT="0" marB="0"/>
                </a:tc>
                <a:tc>
                  <a:txBody>
                    <a:bodyPr/>
                    <a:lstStyle/>
                    <a:p>
                      <a:pPr marL="0" marR="0">
                        <a:spcBef>
                          <a:spcPts val="0"/>
                        </a:spcBef>
                        <a:spcAft>
                          <a:spcPts val="0"/>
                        </a:spcAft>
                      </a:pPr>
                      <a:r>
                        <a:rPr lang="en-CA" sz="900">
                          <a:effectLst/>
                        </a:rPr>
                        <a:t>Limited to hospitalized patients </a:t>
                      </a:r>
                      <a:endParaRPr lang="en-US" sz="1050">
                        <a:effectLst/>
                        <a:latin typeface="Times New Roman"/>
                        <a:ea typeface="Calibri"/>
                      </a:endParaRPr>
                    </a:p>
                  </a:txBody>
                  <a:tcPr marL="41639" marR="41639" marT="0" marB="0"/>
                </a:tc>
                <a:tc>
                  <a:txBody>
                    <a:bodyPr/>
                    <a:lstStyle/>
                    <a:p>
                      <a:pPr marL="0" marR="0">
                        <a:spcBef>
                          <a:spcPts val="0"/>
                        </a:spcBef>
                        <a:spcAft>
                          <a:spcPts val="0"/>
                        </a:spcAft>
                      </a:pPr>
                      <a:r>
                        <a:rPr lang="en-CA" sz="900">
                          <a:effectLst/>
                        </a:rPr>
                        <a:t> </a:t>
                      </a:r>
                      <a:endParaRPr lang="en-US" sz="1050">
                        <a:effectLst/>
                        <a:latin typeface="Times New Roman"/>
                        <a:ea typeface="Calibri"/>
                      </a:endParaRPr>
                    </a:p>
                  </a:txBody>
                  <a:tcPr marL="41639" marR="41639" marT="0" marB="0"/>
                </a:tc>
                <a:tc>
                  <a:txBody>
                    <a:bodyPr/>
                    <a:lstStyle/>
                    <a:p>
                      <a:pPr marL="0" marR="0">
                        <a:spcBef>
                          <a:spcPts val="0"/>
                        </a:spcBef>
                        <a:spcAft>
                          <a:spcPts val="0"/>
                        </a:spcAft>
                      </a:pPr>
                      <a:r>
                        <a:rPr lang="en-CA" sz="900" dirty="0">
                          <a:effectLst/>
                        </a:rPr>
                        <a:t>Length of stay, acute admission, comorbidity index, # of ED visits in last 6 months</a:t>
                      </a:r>
                      <a:endParaRPr lang="en-US" sz="1050" dirty="0">
                        <a:effectLst/>
                      </a:endParaRPr>
                    </a:p>
                    <a:p>
                      <a:pPr marL="0" marR="0">
                        <a:spcBef>
                          <a:spcPts val="0"/>
                        </a:spcBef>
                        <a:spcAft>
                          <a:spcPts val="0"/>
                        </a:spcAft>
                      </a:pPr>
                      <a:r>
                        <a:rPr lang="en-CA" sz="900" dirty="0">
                          <a:effectLst/>
                        </a:rPr>
                        <a:t> </a:t>
                      </a:r>
                      <a:endParaRPr lang="en-US" sz="1050" dirty="0">
                        <a:effectLst/>
                        <a:latin typeface="Times New Roman"/>
                        <a:ea typeface="Calibri"/>
                      </a:endParaRPr>
                    </a:p>
                  </a:txBody>
                  <a:tcPr marL="41639" marR="41639" marT="0" marB="0"/>
                </a:tc>
                <a:extLst>
                  <a:ext uri="{0D108BD9-81ED-4DB2-BD59-A6C34878D82A}">
                    <a16:rowId xmlns="" xmlns:a16="http://schemas.microsoft.com/office/drawing/2014/main" val="10010"/>
                  </a:ext>
                </a:extLst>
              </a:tr>
            </a:tbl>
          </a:graphicData>
        </a:graphic>
      </p:graphicFrame>
      <p:sp>
        <p:nvSpPr>
          <p:cNvPr id="5" name="Title 1"/>
          <p:cNvSpPr>
            <a:spLocks noGrp="1"/>
          </p:cNvSpPr>
          <p:nvPr>
            <p:ph type="title"/>
          </p:nvPr>
        </p:nvSpPr>
        <p:spPr>
          <a:xfrm>
            <a:off x="187325" y="304800"/>
            <a:ext cx="8785225" cy="647700"/>
          </a:xfrm>
        </p:spPr>
        <p:txBody>
          <a:bodyPr/>
          <a:lstStyle/>
          <a:p>
            <a:pPr algn="ctr"/>
            <a:r>
              <a:rPr lang="en-CA" sz="2900" dirty="0"/>
              <a:t>2017 Guidelines: </a:t>
            </a:r>
            <a:br>
              <a:rPr lang="en-CA" sz="2900" dirty="0"/>
            </a:br>
            <a:r>
              <a:rPr lang="en-CA" sz="2900" dirty="0"/>
              <a:t>Prognostic risk scores</a:t>
            </a:r>
          </a:p>
        </p:txBody>
      </p:sp>
    </p:spTree>
    <p:extLst>
      <p:ext uri="{BB962C8B-B14F-4D97-AF65-F5344CB8AC3E}">
        <p14:creationId xmlns:p14="http://schemas.microsoft.com/office/powerpoint/2010/main" val="40667834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1" y="1279525"/>
            <a:ext cx="8305800" cy="4968875"/>
          </a:xfrm>
        </p:spPr>
        <p:txBody>
          <a:bodyPr/>
          <a:lstStyle/>
          <a:p>
            <a:pPr>
              <a:spcBef>
                <a:spcPts val="1200"/>
              </a:spcBef>
              <a:spcAft>
                <a:spcPts val="600"/>
              </a:spcAft>
            </a:pPr>
            <a:r>
              <a:rPr lang="en-CA" dirty="0"/>
              <a:t>Reliance on clinical judgement remains critically important to place these risk scores in context</a:t>
            </a:r>
          </a:p>
          <a:p>
            <a:pPr>
              <a:spcBef>
                <a:spcPts val="1200"/>
              </a:spcBef>
              <a:spcAft>
                <a:spcPts val="600"/>
              </a:spcAft>
            </a:pPr>
            <a:r>
              <a:rPr lang="en-CA" dirty="0"/>
              <a:t>Where possible, risk scores should be incorporated into practice and used to convey risk to patients</a:t>
            </a:r>
          </a:p>
          <a:p>
            <a:pPr>
              <a:spcBef>
                <a:spcPts val="1200"/>
              </a:spcBef>
              <a:spcAft>
                <a:spcPts val="600"/>
              </a:spcAft>
            </a:pPr>
            <a:r>
              <a:rPr lang="en-CA" dirty="0"/>
              <a:t>Scores also useful in discussions between clinicians to adequately characterize the overall risk of a patient and determine a consistent treatment plan</a:t>
            </a:r>
          </a:p>
        </p:txBody>
      </p:sp>
      <p:sp>
        <p:nvSpPr>
          <p:cNvPr id="5" name="Title 1"/>
          <p:cNvSpPr>
            <a:spLocks noGrp="1"/>
          </p:cNvSpPr>
          <p:nvPr>
            <p:ph type="title"/>
          </p:nvPr>
        </p:nvSpPr>
        <p:spPr>
          <a:xfrm>
            <a:off x="187325" y="304800"/>
            <a:ext cx="8785225" cy="647700"/>
          </a:xfrm>
        </p:spPr>
        <p:txBody>
          <a:bodyPr/>
          <a:lstStyle/>
          <a:p>
            <a:pPr algn="ctr"/>
            <a:r>
              <a:rPr lang="en-CA" sz="2900" dirty="0"/>
              <a:t>2017 Guidelines: </a:t>
            </a:r>
            <a:br>
              <a:rPr lang="en-CA" sz="2900" dirty="0"/>
            </a:br>
            <a:r>
              <a:rPr lang="en-CA" sz="2900" dirty="0"/>
              <a:t>Prognostic risk scores</a:t>
            </a:r>
          </a:p>
        </p:txBody>
      </p:sp>
    </p:spTree>
    <p:extLst>
      <p:ext uri="{BB962C8B-B14F-4D97-AF65-F5344CB8AC3E}">
        <p14:creationId xmlns:p14="http://schemas.microsoft.com/office/powerpoint/2010/main" val="1622054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325" y="114300"/>
            <a:ext cx="8785225" cy="647700"/>
          </a:xfrm>
        </p:spPr>
        <p:txBody>
          <a:bodyPr/>
          <a:lstStyle/>
          <a:p>
            <a:pPr algn="ctr"/>
            <a:r>
              <a:rPr lang="en-CA" sz="2900" dirty="0"/>
              <a:t>Case</a:t>
            </a:r>
          </a:p>
        </p:txBody>
      </p:sp>
      <p:sp>
        <p:nvSpPr>
          <p:cNvPr id="3" name="Content Placeholder 2"/>
          <p:cNvSpPr>
            <a:spLocks noGrp="1"/>
          </p:cNvSpPr>
          <p:nvPr>
            <p:ph idx="1"/>
          </p:nvPr>
        </p:nvSpPr>
        <p:spPr>
          <a:xfrm>
            <a:off x="381001" y="1066800"/>
            <a:ext cx="8305800" cy="4968875"/>
          </a:xfrm>
        </p:spPr>
        <p:txBody>
          <a:bodyPr>
            <a:normAutofit fontScale="85000" lnSpcReduction="10000"/>
          </a:bodyPr>
          <a:lstStyle/>
          <a:p>
            <a:pPr>
              <a:spcBef>
                <a:spcPts val="600"/>
              </a:spcBef>
              <a:spcAft>
                <a:spcPts val="600"/>
              </a:spcAft>
            </a:pPr>
            <a:r>
              <a:rPr lang="en-CA" dirty="0"/>
              <a:t>76 </a:t>
            </a:r>
            <a:r>
              <a:rPr lang="en-CA" dirty="0" err="1"/>
              <a:t>yo</a:t>
            </a:r>
            <a:r>
              <a:rPr lang="en-CA" dirty="0"/>
              <a:t> man</a:t>
            </a:r>
          </a:p>
          <a:p>
            <a:pPr>
              <a:spcBef>
                <a:spcPts val="600"/>
              </a:spcBef>
              <a:spcAft>
                <a:spcPts val="600"/>
              </a:spcAft>
            </a:pPr>
            <a:r>
              <a:rPr lang="en-CA" dirty="0"/>
              <a:t>Known ischemic heart disease with prior large MI in 2010</a:t>
            </a:r>
          </a:p>
          <a:p>
            <a:pPr>
              <a:spcBef>
                <a:spcPts val="600"/>
              </a:spcBef>
              <a:spcAft>
                <a:spcPts val="600"/>
              </a:spcAft>
            </a:pPr>
            <a:r>
              <a:rPr lang="en-CA" dirty="0"/>
              <a:t>EF 25%, mild MR, mod TR, diffuse RV </a:t>
            </a:r>
            <a:r>
              <a:rPr lang="en-CA" dirty="0" err="1"/>
              <a:t>hypokinesis</a:t>
            </a:r>
            <a:r>
              <a:rPr lang="en-CA" dirty="0"/>
              <a:t>, PAP 30  </a:t>
            </a:r>
          </a:p>
          <a:p>
            <a:pPr>
              <a:spcBef>
                <a:spcPts val="600"/>
              </a:spcBef>
              <a:spcAft>
                <a:spcPts val="600"/>
              </a:spcAft>
            </a:pPr>
            <a:r>
              <a:rPr lang="en-CA" dirty="0"/>
              <a:t>mild COPD, non-diabetic</a:t>
            </a:r>
          </a:p>
          <a:p>
            <a:pPr>
              <a:spcBef>
                <a:spcPts val="600"/>
              </a:spcBef>
              <a:spcAft>
                <a:spcPts val="600"/>
              </a:spcAft>
            </a:pPr>
            <a:r>
              <a:rPr lang="en-CA" dirty="0"/>
              <a:t>Paced CRT-D</a:t>
            </a:r>
          </a:p>
          <a:p>
            <a:pPr>
              <a:spcBef>
                <a:spcPts val="600"/>
              </a:spcBef>
              <a:spcAft>
                <a:spcPts val="600"/>
              </a:spcAft>
            </a:pPr>
            <a:r>
              <a:rPr lang="en-CA" dirty="0"/>
              <a:t>NYHA III-type symptoms</a:t>
            </a:r>
          </a:p>
          <a:p>
            <a:pPr>
              <a:spcBef>
                <a:spcPts val="600"/>
              </a:spcBef>
              <a:spcAft>
                <a:spcPts val="600"/>
              </a:spcAft>
            </a:pPr>
            <a:r>
              <a:rPr lang="en-CA" dirty="0"/>
              <a:t>Exam: BP 90/70, weight 60kg(stable)/height 1.68m</a:t>
            </a:r>
          </a:p>
          <a:p>
            <a:pPr>
              <a:spcBef>
                <a:spcPts val="600"/>
              </a:spcBef>
              <a:spcAft>
                <a:spcPts val="600"/>
              </a:spcAft>
            </a:pPr>
            <a:r>
              <a:rPr lang="en-CA" dirty="0" err="1"/>
              <a:t>Inc</a:t>
            </a:r>
            <a:r>
              <a:rPr lang="en-CA" dirty="0"/>
              <a:t> JVP, displaced apex, S3, </a:t>
            </a:r>
            <a:r>
              <a:rPr lang="en-CA" dirty="0" err="1"/>
              <a:t>holosystolic</a:t>
            </a:r>
            <a:r>
              <a:rPr lang="en-CA" dirty="0"/>
              <a:t> murmur, 2+ edema, no ascites</a:t>
            </a:r>
          </a:p>
          <a:p>
            <a:pPr>
              <a:spcBef>
                <a:spcPts val="600"/>
              </a:spcBef>
              <a:spcAft>
                <a:spcPts val="600"/>
              </a:spcAft>
            </a:pPr>
            <a:r>
              <a:rPr lang="en-CA" dirty="0"/>
              <a:t>Labs: </a:t>
            </a:r>
            <a:r>
              <a:rPr lang="en-CA" dirty="0" err="1"/>
              <a:t>Hgb</a:t>
            </a:r>
            <a:r>
              <a:rPr lang="en-CA" dirty="0"/>
              <a:t> 100g/L, </a:t>
            </a:r>
            <a:r>
              <a:rPr lang="en-CA" dirty="0" err="1"/>
              <a:t>creat</a:t>
            </a:r>
            <a:r>
              <a:rPr lang="en-CA" dirty="0"/>
              <a:t> 188 </a:t>
            </a:r>
            <a:r>
              <a:rPr lang="en-CA" dirty="0" err="1"/>
              <a:t>mmol</a:t>
            </a:r>
            <a:r>
              <a:rPr lang="en-CA" dirty="0"/>
              <a:t>/L, Na 132mEq/L, K+ 5.0mEq/L, NT-pro-BNP 6900 ng/L</a:t>
            </a:r>
          </a:p>
          <a:p>
            <a:pPr>
              <a:spcBef>
                <a:spcPts val="600"/>
              </a:spcBef>
              <a:spcAft>
                <a:spcPts val="600"/>
              </a:spcAft>
            </a:pPr>
            <a:r>
              <a:rPr lang="en-CA" dirty="0"/>
              <a:t>On max tolerated doses of S/V, </a:t>
            </a:r>
            <a:r>
              <a:rPr lang="en-CA" dirty="0" err="1"/>
              <a:t>bisoprolol</a:t>
            </a:r>
            <a:r>
              <a:rPr lang="en-CA" dirty="0"/>
              <a:t> and MRA</a:t>
            </a:r>
          </a:p>
          <a:p>
            <a:endParaRPr lang="en-CA" dirty="0"/>
          </a:p>
        </p:txBody>
      </p:sp>
      <p:sp>
        <p:nvSpPr>
          <p:cNvPr id="4" name="TextBox 3"/>
          <p:cNvSpPr txBox="1"/>
          <p:nvPr/>
        </p:nvSpPr>
        <p:spPr>
          <a:xfrm>
            <a:off x="4035653" y="2706469"/>
            <a:ext cx="5032147" cy="646331"/>
          </a:xfrm>
          <a:prstGeom prst="rect">
            <a:avLst/>
          </a:prstGeom>
          <a:noFill/>
        </p:spPr>
        <p:txBody>
          <a:bodyPr wrap="none" rtlCol="0">
            <a:spAutoFit/>
          </a:bodyPr>
          <a:lstStyle/>
          <a:p>
            <a:r>
              <a:rPr lang="en-CA" dirty="0">
                <a:solidFill>
                  <a:srgbClr val="FF0000"/>
                </a:solidFill>
              </a:rPr>
              <a:t>What discussion will you have with this patient?</a:t>
            </a:r>
          </a:p>
          <a:p>
            <a:r>
              <a:rPr lang="en-CA" dirty="0">
                <a:solidFill>
                  <a:srgbClr val="FF0000"/>
                </a:solidFill>
              </a:rPr>
              <a:t>What is his prognosis?</a:t>
            </a:r>
          </a:p>
        </p:txBody>
      </p:sp>
    </p:spTree>
    <p:extLst>
      <p:ext uri="{BB962C8B-B14F-4D97-AF65-F5344CB8AC3E}">
        <p14:creationId xmlns:p14="http://schemas.microsoft.com/office/powerpoint/2010/main" val="20398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73791" y="1281380"/>
            <a:ext cx="2468512" cy="5348020"/>
          </a:xfrm>
          <a:prstGeom prst="rect">
            <a:avLst/>
          </a:prstGeom>
        </p:spPr>
      </p:pic>
      <p:sp>
        <p:nvSpPr>
          <p:cNvPr id="5" name="TextBox 4"/>
          <p:cNvSpPr txBox="1"/>
          <p:nvPr/>
        </p:nvSpPr>
        <p:spPr>
          <a:xfrm>
            <a:off x="272846" y="996891"/>
            <a:ext cx="4429482" cy="369332"/>
          </a:xfrm>
          <a:prstGeom prst="rect">
            <a:avLst/>
          </a:prstGeom>
          <a:noFill/>
        </p:spPr>
        <p:txBody>
          <a:bodyPr wrap="none" rtlCol="0">
            <a:spAutoFit/>
          </a:bodyPr>
          <a:lstStyle/>
          <a:p>
            <a:r>
              <a:rPr lang="en-CA" dirty="0"/>
              <a:t>MAGGIC score (www.heartfailurerisk.org)</a:t>
            </a:r>
          </a:p>
        </p:txBody>
      </p:sp>
      <p:pic>
        <p:nvPicPr>
          <p:cNvPr id="6" name="Picture 5"/>
          <p:cNvPicPr>
            <a:picLocks noChangeAspect="1"/>
          </p:cNvPicPr>
          <p:nvPr/>
        </p:nvPicPr>
        <p:blipFill>
          <a:blip r:embed="rId3"/>
          <a:stretch>
            <a:fillRect/>
          </a:stretch>
        </p:blipFill>
        <p:spPr>
          <a:xfrm>
            <a:off x="3669343" y="1887793"/>
            <a:ext cx="5174255" cy="4057803"/>
          </a:xfrm>
          <a:prstGeom prst="rect">
            <a:avLst/>
          </a:prstGeom>
        </p:spPr>
      </p:pic>
      <p:sp>
        <p:nvSpPr>
          <p:cNvPr id="7" name="TextBox 6"/>
          <p:cNvSpPr txBox="1"/>
          <p:nvPr/>
        </p:nvSpPr>
        <p:spPr>
          <a:xfrm>
            <a:off x="5058697" y="1299083"/>
            <a:ext cx="3339440" cy="369332"/>
          </a:xfrm>
          <a:prstGeom prst="rect">
            <a:avLst/>
          </a:prstGeom>
          <a:noFill/>
        </p:spPr>
        <p:txBody>
          <a:bodyPr wrap="none" rtlCol="0">
            <a:spAutoFit/>
          </a:bodyPr>
          <a:lstStyle/>
          <a:p>
            <a:r>
              <a:rPr lang="en-CA" dirty="0"/>
              <a:t>3chf score: http://www.3chf.org</a:t>
            </a:r>
          </a:p>
        </p:txBody>
      </p:sp>
      <p:sp>
        <p:nvSpPr>
          <p:cNvPr id="8" name="Title 1"/>
          <p:cNvSpPr txBox="1">
            <a:spLocks/>
          </p:cNvSpPr>
          <p:nvPr/>
        </p:nvSpPr>
        <p:spPr bwMode="auto">
          <a:xfrm>
            <a:off x="179388" y="114300"/>
            <a:ext cx="87852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chemeClr val="tx1"/>
                </a:solidFill>
                <a:latin typeface="+mj-lt"/>
                <a:ea typeface="+mj-ea"/>
                <a:cs typeface="+mj-cs"/>
              </a:defRPr>
            </a:lvl1pPr>
            <a:lvl2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2pPr>
            <a:lvl3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3pPr>
            <a:lvl4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4pPr>
            <a:lvl5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5pPr>
            <a:lvl6pPr marL="4572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6pPr>
            <a:lvl7pPr marL="9144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7pPr>
            <a:lvl8pPr marL="13716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8pPr>
            <a:lvl9pPr marL="18288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9pPr>
          </a:lstStyle>
          <a:p>
            <a:r>
              <a:rPr lang="en-CA" sz="2900" kern="0" dirty="0"/>
              <a:t>Examples of risk scores for this case</a:t>
            </a:r>
          </a:p>
        </p:txBody>
      </p:sp>
    </p:spTree>
    <p:extLst>
      <p:ext uri="{BB962C8B-B14F-4D97-AF65-F5344CB8AC3E}">
        <p14:creationId xmlns:p14="http://schemas.microsoft.com/office/powerpoint/2010/main" val="36341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4858" y="2359742"/>
            <a:ext cx="1673942" cy="1477328"/>
          </a:xfrm>
          <a:prstGeom prst="rect">
            <a:avLst/>
          </a:prstGeom>
          <a:noFill/>
        </p:spPr>
        <p:txBody>
          <a:bodyPr wrap="square" rtlCol="0">
            <a:spAutoFit/>
          </a:bodyPr>
          <a:lstStyle/>
          <a:p>
            <a:r>
              <a:rPr lang="en-CA" dirty="0"/>
              <a:t>BCN- Bio-HF</a:t>
            </a:r>
          </a:p>
          <a:p>
            <a:r>
              <a:rPr lang="en-CA" dirty="0"/>
              <a:t>http://ww2.bcnbiohfcalculator.org/web/calculations</a:t>
            </a:r>
          </a:p>
        </p:txBody>
      </p:sp>
      <p:pic>
        <p:nvPicPr>
          <p:cNvPr id="10" name="Picture 9"/>
          <p:cNvPicPr>
            <a:picLocks noChangeAspect="1"/>
          </p:cNvPicPr>
          <p:nvPr/>
        </p:nvPicPr>
        <p:blipFill>
          <a:blip r:embed="rId2"/>
          <a:stretch>
            <a:fillRect/>
          </a:stretch>
        </p:blipFill>
        <p:spPr>
          <a:xfrm>
            <a:off x="1963993" y="1143000"/>
            <a:ext cx="6570407" cy="5389787"/>
          </a:xfrm>
          <a:prstGeom prst="rect">
            <a:avLst/>
          </a:prstGeom>
        </p:spPr>
      </p:pic>
      <p:sp>
        <p:nvSpPr>
          <p:cNvPr id="9" name="Title 1"/>
          <p:cNvSpPr txBox="1">
            <a:spLocks/>
          </p:cNvSpPr>
          <p:nvPr/>
        </p:nvSpPr>
        <p:spPr bwMode="auto">
          <a:xfrm>
            <a:off x="179388" y="114300"/>
            <a:ext cx="87852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chemeClr val="tx1"/>
                </a:solidFill>
                <a:latin typeface="+mj-lt"/>
                <a:ea typeface="+mj-ea"/>
                <a:cs typeface="+mj-cs"/>
              </a:defRPr>
            </a:lvl1pPr>
            <a:lvl2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2pPr>
            <a:lvl3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3pPr>
            <a:lvl4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4pPr>
            <a:lvl5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5pPr>
            <a:lvl6pPr marL="4572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6pPr>
            <a:lvl7pPr marL="9144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7pPr>
            <a:lvl8pPr marL="13716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8pPr>
            <a:lvl9pPr marL="18288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9pPr>
          </a:lstStyle>
          <a:p>
            <a:r>
              <a:rPr lang="en-CA" sz="2900" kern="0" dirty="0"/>
              <a:t>Examples of risk scores for this case</a:t>
            </a:r>
          </a:p>
        </p:txBody>
      </p:sp>
    </p:spTree>
    <p:extLst>
      <p:ext uri="{BB962C8B-B14F-4D97-AF65-F5344CB8AC3E}">
        <p14:creationId xmlns:p14="http://schemas.microsoft.com/office/powerpoint/2010/main" val="1975480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sz="2900" dirty="0"/>
              <a:t>Discussion with this patient</a:t>
            </a:r>
          </a:p>
        </p:txBody>
      </p:sp>
      <p:sp>
        <p:nvSpPr>
          <p:cNvPr id="3" name="Content Placeholder 2"/>
          <p:cNvSpPr>
            <a:spLocks noGrp="1"/>
          </p:cNvSpPr>
          <p:nvPr>
            <p:ph idx="1"/>
          </p:nvPr>
        </p:nvSpPr>
        <p:spPr>
          <a:xfrm>
            <a:off x="381001" y="1066800"/>
            <a:ext cx="8382000" cy="4968875"/>
          </a:xfrm>
        </p:spPr>
        <p:txBody>
          <a:bodyPr/>
          <a:lstStyle/>
          <a:p>
            <a:r>
              <a:rPr lang="en-CA" dirty="0"/>
              <a:t>Overall poor prognosis</a:t>
            </a:r>
          </a:p>
          <a:p>
            <a:pPr lvl="1"/>
            <a:r>
              <a:rPr lang="en-CA" dirty="0"/>
              <a:t>1 year mortality estimated at between 28-40%</a:t>
            </a:r>
            <a:br>
              <a:rPr lang="en-CA" dirty="0"/>
            </a:br>
            <a:endParaRPr lang="en-CA" dirty="0"/>
          </a:p>
          <a:p>
            <a:r>
              <a:rPr lang="en-CA" dirty="0"/>
              <a:t>What are goals of therapy moving forward?</a:t>
            </a:r>
          </a:p>
          <a:p>
            <a:pPr lvl="1"/>
            <a:r>
              <a:rPr lang="en-CA" dirty="0"/>
              <a:t>Quality of life, supportive care, help for care-giver, home care…. </a:t>
            </a:r>
          </a:p>
        </p:txBody>
      </p:sp>
    </p:spTree>
    <p:extLst>
      <p:ext uri="{BB962C8B-B14F-4D97-AF65-F5344CB8AC3E}">
        <p14:creationId xmlns:p14="http://schemas.microsoft.com/office/powerpoint/2010/main" val="40972199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sz="2900" dirty="0"/>
              <a:t>Conclusion</a:t>
            </a:r>
          </a:p>
        </p:txBody>
      </p:sp>
      <p:sp>
        <p:nvSpPr>
          <p:cNvPr id="3" name="Content Placeholder 2"/>
          <p:cNvSpPr>
            <a:spLocks noGrp="1"/>
          </p:cNvSpPr>
          <p:nvPr>
            <p:ph idx="1"/>
          </p:nvPr>
        </p:nvSpPr>
        <p:spPr>
          <a:xfrm>
            <a:off x="381001" y="1066800"/>
            <a:ext cx="8382000" cy="4968875"/>
          </a:xfrm>
        </p:spPr>
        <p:txBody>
          <a:bodyPr/>
          <a:lstStyle/>
          <a:p>
            <a:r>
              <a:rPr lang="en-CA" dirty="0"/>
              <a:t>Prognostic risk scores have a role in patient care to better define expectations, goals of therapy and a care plan </a:t>
            </a:r>
            <a:br>
              <a:rPr lang="en-CA" dirty="0"/>
            </a:br>
            <a:endParaRPr lang="en-CA" dirty="0"/>
          </a:p>
          <a:p>
            <a:r>
              <a:rPr lang="en-CA" dirty="0"/>
              <a:t>Easily accessible, validated risk scores for different HF populations and with different end-points are described in the 2017 CCS Heart Failure guidelines </a:t>
            </a:r>
          </a:p>
        </p:txBody>
      </p:sp>
    </p:spTree>
    <p:extLst>
      <p:ext uri="{BB962C8B-B14F-4D97-AF65-F5344CB8AC3E}">
        <p14:creationId xmlns:p14="http://schemas.microsoft.com/office/powerpoint/2010/main" val="2924999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88" y="2286000"/>
            <a:ext cx="8785225" cy="647700"/>
          </a:xfrm>
        </p:spPr>
        <p:txBody>
          <a:bodyPr/>
          <a:lstStyle/>
          <a:p>
            <a:r>
              <a:rPr lang="en-US" dirty="0"/>
              <a:t>HF Etiology:</a:t>
            </a:r>
            <a:br>
              <a:rPr lang="en-US" dirty="0"/>
            </a:br>
            <a:r>
              <a:rPr lang="en-US" dirty="0"/>
              <a:t>Which investigation for which patient?</a:t>
            </a:r>
          </a:p>
        </p:txBody>
      </p:sp>
    </p:spTree>
    <p:extLst>
      <p:ext uri="{BB962C8B-B14F-4D97-AF65-F5344CB8AC3E}">
        <p14:creationId xmlns:p14="http://schemas.microsoft.com/office/powerpoint/2010/main" val="28082270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Acute Heart Failure</a:t>
            </a:r>
          </a:p>
        </p:txBody>
      </p:sp>
    </p:spTree>
    <p:extLst>
      <p:ext uri="{BB962C8B-B14F-4D97-AF65-F5344CB8AC3E}">
        <p14:creationId xmlns:p14="http://schemas.microsoft.com/office/powerpoint/2010/main" val="39660206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900" dirty="0"/>
              <a:t>New data; new failures; data gaps</a:t>
            </a:r>
          </a:p>
        </p:txBody>
      </p:sp>
      <p:sp>
        <p:nvSpPr>
          <p:cNvPr id="3" name="Content Placeholder 2"/>
          <p:cNvSpPr>
            <a:spLocks noGrp="1"/>
          </p:cNvSpPr>
          <p:nvPr>
            <p:ph idx="1"/>
          </p:nvPr>
        </p:nvSpPr>
        <p:spPr>
          <a:xfrm>
            <a:off x="381001" y="1066800"/>
            <a:ext cx="8458200" cy="4968875"/>
          </a:xfrm>
        </p:spPr>
        <p:txBody>
          <a:bodyPr/>
          <a:lstStyle/>
          <a:p>
            <a:r>
              <a:rPr lang="en-US" dirty="0"/>
              <a:t>TRUE-AHF: no additional benefit of </a:t>
            </a:r>
            <a:r>
              <a:rPr lang="en-US" dirty="0" err="1"/>
              <a:t>ularatide</a:t>
            </a:r>
            <a:endParaRPr lang="en-US" dirty="0"/>
          </a:p>
          <a:p>
            <a:r>
              <a:rPr lang="en-US" dirty="0"/>
              <a:t>RELAX-AHF2: no additional benefit of </a:t>
            </a:r>
            <a:r>
              <a:rPr lang="en-US" dirty="0" err="1"/>
              <a:t>serelaxin</a:t>
            </a:r>
            <a:endParaRPr lang="en-US" dirty="0"/>
          </a:p>
          <a:p>
            <a:r>
              <a:rPr lang="en-US" dirty="0"/>
              <a:t>Still no HQ data on nitroglycerin</a:t>
            </a:r>
          </a:p>
          <a:p>
            <a:endParaRPr lang="en-US" dirty="0"/>
          </a:p>
          <a:p>
            <a:r>
              <a:rPr lang="en-US" dirty="0"/>
              <a:t>No additional benefit of oxygen in </a:t>
            </a:r>
            <a:r>
              <a:rPr lang="en-US" dirty="0" err="1"/>
              <a:t>normoxic</a:t>
            </a:r>
            <a:r>
              <a:rPr lang="en-US" dirty="0"/>
              <a:t> patients with AHF / ACS</a:t>
            </a:r>
          </a:p>
          <a:p>
            <a:r>
              <a:rPr lang="en-US" dirty="0"/>
              <a:t>No additional benefit of morphine in AHF</a:t>
            </a:r>
          </a:p>
          <a:p>
            <a:r>
              <a:rPr lang="en-US" dirty="0"/>
              <a:t>No additional benefit of fluid restriction in AHF</a:t>
            </a:r>
          </a:p>
        </p:txBody>
      </p:sp>
    </p:spTree>
    <p:extLst>
      <p:ext uri="{BB962C8B-B14F-4D97-AF65-F5344CB8AC3E}">
        <p14:creationId xmlns:p14="http://schemas.microsoft.com/office/powerpoint/2010/main" val="40712597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00125" y="304800"/>
            <a:ext cx="7143750" cy="5791200"/>
          </a:xfrm>
          <a:prstGeom prst="rect">
            <a:avLst/>
          </a:prstGeom>
        </p:spPr>
      </p:pic>
    </p:spTree>
    <p:extLst>
      <p:ext uri="{BB962C8B-B14F-4D97-AF65-F5344CB8AC3E}">
        <p14:creationId xmlns:p14="http://schemas.microsoft.com/office/powerpoint/2010/main" val="42044305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900" dirty="0"/>
              <a:t>What to do if I am unsure?</a:t>
            </a:r>
          </a:p>
        </p:txBody>
      </p:sp>
      <p:sp>
        <p:nvSpPr>
          <p:cNvPr id="3" name="Content Placeholder 2"/>
          <p:cNvSpPr>
            <a:spLocks noGrp="1"/>
          </p:cNvSpPr>
          <p:nvPr>
            <p:ph idx="1"/>
          </p:nvPr>
        </p:nvSpPr>
        <p:spPr>
          <a:xfrm>
            <a:off x="5456732" y="1277936"/>
            <a:ext cx="3058618" cy="4351338"/>
          </a:xfrm>
        </p:spPr>
        <p:txBody>
          <a:bodyPr/>
          <a:lstStyle/>
          <a:p>
            <a:r>
              <a:rPr lang="en-US" dirty="0"/>
              <a:t>Use a scoring system of course!</a:t>
            </a:r>
          </a:p>
        </p:txBody>
      </p:sp>
      <p:pic>
        <p:nvPicPr>
          <p:cNvPr id="4" name="Picture 3"/>
          <p:cNvPicPr>
            <a:picLocks noChangeAspect="1"/>
          </p:cNvPicPr>
          <p:nvPr/>
        </p:nvPicPr>
        <p:blipFill>
          <a:blip r:embed="rId2"/>
          <a:stretch>
            <a:fillRect/>
          </a:stretch>
        </p:blipFill>
        <p:spPr>
          <a:xfrm>
            <a:off x="628651" y="1143000"/>
            <a:ext cx="4828082" cy="5090835"/>
          </a:xfrm>
          <a:prstGeom prst="rect">
            <a:avLst/>
          </a:prstGeom>
        </p:spPr>
      </p:pic>
    </p:spTree>
    <p:extLst>
      <p:ext uri="{BB962C8B-B14F-4D97-AF65-F5344CB8AC3E}">
        <p14:creationId xmlns:p14="http://schemas.microsoft.com/office/powerpoint/2010/main" val="17786612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900" dirty="0"/>
              <a:t>Can I go home from the ER now?</a:t>
            </a:r>
          </a:p>
        </p:txBody>
      </p:sp>
      <p:pic>
        <p:nvPicPr>
          <p:cNvPr id="4" name="Picture 3"/>
          <p:cNvPicPr>
            <a:picLocks noChangeAspect="1"/>
          </p:cNvPicPr>
          <p:nvPr/>
        </p:nvPicPr>
        <p:blipFill rotWithShape="1">
          <a:blip r:embed="rId2"/>
          <a:srcRect r="1151" b="2864"/>
          <a:stretch/>
        </p:blipFill>
        <p:spPr>
          <a:xfrm>
            <a:off x="1066800" y="838200"/>
            <a:ext cx="6981669" cy="5399674"/>
          </a:xfrm>
          <a:prstGeom prst="rect">
            <a:avLst/>
          </a:prstGeom>
        </p:spPr>
      </p:pic>
    </p:spTree>
    <p:extLst>
      <p:ext uri="{BB962C8B-B14F-4D97-AF65-F5344CB8AC3E}">
        <p14:creationId xmlns:p14="http://schemas.microsoft.com/office/powerpoint/2010/main" val="5243519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3902"/>
          <a:stretch/>
        </p:blipFill>
        <p:spPr>
          <a:xfrm>
            <a:off x="1190625" y="451577"/>
            <a:ext cx="6762750" cy="5492023"/>
          </a:xfrm>
          <a:prstGeom prst="rect">
            <a:avLst/>
          </a:prstGeom>
        </p:spPr>
      </p:pic>
    </p:spTree>
    <p:extLst>
      <p:ext uri="{BB962C8B-B14F-4D97-AF65-F5344CB8AC3E}">
        <p14:creationId xmlns:p14="http://schemas.microsoft.com/office/powerpoint/2010/main" val="40711654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1234" y="1752600"/>
            <a:ext cx="8721532" cy="2296670"/>
          </a:xfrm>
          <a:prstGeom prst="rect">
            <a:avLst/>
          </a:prstGeom>
        </p:spPr>
      </p:pic>
      <p:sp>
        <p:nvSpPr>
          <p:cNvPr id="7" name="Title 1"/>
          <p:cNvSpPr>
            <a:spLocks noGrp="1"/>
          </p:cNvSpPr>
          <p:nvPr>
            <p:ph type="title"/>
          </p:nvPr>
        </p:nvSpPr>
        <p:spPr>
          <a:xfrm>
            <a:off x="187325" y="114300"/>
            <a:ext cx="8785225" cy="647700"/>
          </a:xfrm>
        </p:spPr>
        <p:txBody>
          <a:bodyPr/>
          <a:lstStyle/>
          <a:p>
            <a:r>
              <a:rPr lang="en-US" sz="2900" dirty="0"/>
              <a:t>Diuretic Dosing</a:t>
            </a:r>
          </a:p>
        </p:txBody>
      </p:sp>
    </p:spTree>
    <p:extLst>
      <p:ext uri="{BB962C8B-B14F-4D97-AF65-F5344CB8AC3E}">
        <p14:creationId xmlns:p14="http://schemas.microsoft.com/office/powerpoint/2010/main" val="36098960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900" dirty="0"/>
              <a:t>Precipitants of AHF</a:t>
            </a:r>
          </a:p>
        </p:txBody>
      </p:sp>
      <p:pic>
        <p:nvPicPr>
          <p:cNvPr id="4" name="Picture 3"/>
          <p:cNvPicPr>
            <a:picLocks noChangeAspect="1"/>
          </p:cNvPicPr>
          <p:nvPr/>
        </p:nvPicPr>
        <p:blipFill rotWithShape="1">
          <a:blip r:embed="rId2"/>
          <a:srcRect r="1405"/>
          <a:stretch/>
        </p:blipFill>
        <p:spPr>
          <a:xfrm>
            <a:off x="188611" y="1981200"/>
            <a:ext cx="8766779" cy="2971227"/>
          </a:xfrm>
          <a:prstGeom prst="rect">
            <a:avLst/>
          </a:prstGeom>
        </p:spPr>
      </p:pic>
    </p:spTree>
    <p:extLst>
      <p:ext uri="{BB962C8B-B14F-4D97-AF65-F5344CB8AC3E}">
        <p14:creationId xmlns:p14="http://schemas.microsoft.com/office/powerpoint/2010/main" val="832628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900" dirty="0"/>
              <a:t>Daily follow-up</a:t>
            </a:r>
          </a:p>
        </p:txBody>
      </p:sp>
      <p:pic>
        <p:nvPicPr>
          <p:cNvPr id="4" name="Picture 3"/>
          <p:cNvPicPr>
            <a:picLocks noChangeAspect="1"/>
          </p:cNvPicPr>
          <p:nvPr/>
        </p:nvPicPr>
        <p:blipFill rotWithShape="1">
          <a:blip r:embed="rId2"/>
          <a:srcRect t="7900"/>
          <a:stretch/>
        </p:blipFill>
        <p:spPr>
          <a:xfrm>
            <a:off x="193011" y="1825626"/>
            <a:ext cx="8894777" cy="3147935"/>
          </a:xfrm>
          <a:prstGeom prst="rect">
            <a:avLst/>
          </a:prstGeom>
        </p:spPr>
      </p:pic>
    </p:spTree>
    <p:extLst>
      <p:ext uri="{BB962C8B-B14F-4D97-AF65-F5344CB8AC3E}">
        <p14:creationId xmlns:p14="http://schemas.microsoft.com/office/powerpoint/2010/main" val="40937201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900" dirty="0"/>
              <a:t>Can I leave the hospital now?</a:t>
            </a:r>
          </a:p>
        </p:txBody>
      </p:sp>
      <p:pic>
        <p:nvPicPr>
          <p:cNvPr id="4" name="Picture 3"/>
          <p:cNvPicPr>
            <a:picLocks noChangeAspect="1"/>
          </p:cNvPicPr>
          <p:nvPr/>
        </p:nvPicPr>
        <p:blipFill>
          <a:blip r:embed="rId2"/>
          <a:stretch>
            <a:fillRect/>
          </a:stretch>
        </p:blipFill>
        <p:spPr>
          <a:xfrm>
            <a:off x="270562" y="1450845"/>
            <a:ext cx="8602877" cy="2896302"/>
          </a:xfrm>
          <a:prstGeom prst="rect">
            <a:avLst/>
          </a:prstGeom>
        </p:spPr>
      </p:pic>
    </p:spTree>
    <p:extLst>
      <p:ext uri="{BB962C8B-B14F-4D97-AF65-F5344CB8AC3E}">
        <p14:creationId xmlns:p14="http://schemas.microsoft.com/office/powerpoint/2010/main" val="3218286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2"/>
          <p:cNvSpPr>
            <a:spLocks noGrp="1"/>
          </p:cNvSpPr>
          <p:nvPr>
            <p:ph type="title" idx="4294967295"/>
          </p:nvPr>
        </p:nvSpPr>
        <p:spPr>
          <a:xfrm>
            <a:off x="1150938" y="152400"/>
            <a:ext cx="7993062" cy="498475"/>
          </a:xfrm>
        </p:spPr>
        <p:txBody>
          <a:bodyPr/>
          <a:lstStyle/>
          <a:p>
            <a:r>
              <a:rPr lang="en-US" altLang="en-US" sz="2900" dirty="0"/>
              <a:t>Etiology of HF</a:t>
            </a:r>
          </a:p>
        </p:txBody>
      </p:sp>
      <p:pic>
        <p:nvPicPr>
          <p:cNvPr id="8195" name="Picture 2"/>
          <p:cNvPicPr>
            <a:picLocks noChangeAspect="1" noChangeArrowheads="1"/>
          </p:cNvPicPr>
          <p:nvPr/>
        </p:nvPicPr>
        <p:blipFill>
          <a:blip r:embed="rId2">
            <a:extLst>
              <a:ext uri="{28A0092B-C50C-407E-A947-70E740481C1C}">
                <a14:useLocalDpi xmlns:a14="http://schemas.microsoft.com/office/drawing/2010/main" val="0"/>
              </a:ext>
            </a:extLst>
          </a:blip>
          <a:srcRect l="25037" t="24194" r="28688" b="12170"/>
          <a:stretch>
            <a:fillRect/>
          </a:stretch>
        </p:blipFill>
        <p:spPr bwMode="auto">
          <a:xfrm>
            <a:off x="576263" y="639762"/>
            <a:ext cx="7991475" cy="5608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657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Prevention vs Treatment of HF:</a:t>
            </a:r>
            <a:br>
              <a:rPr lang="en-US" dirty="0"/>
            </a:br>
            <a:r>
              <a:rPr lang="en-CA" b="1" dirty="0"/>
              <a:t>sglt2 inhibitors</a:t>
            </a:r>
            <a:endParaRPr lang="en-US" dirty="0"/>
          </a:p>
        </p:txBody>
      </p:sp>
    </p:spTree>
    <p:extLst>
      <p:ext uri="{BB962C8B-B14F-4D97-AF65-F5344CB8AC3E}">
        <p14:creationId xmlns:p14="http://schemas.microsoft.com/office/powerpoint/2010/main" val="752355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3F58AF-32DE-41F5-91AD-4F2DD68640A2}"/>
              </a:ext>
            </a:extLst>
          </p:cNvPr>
          <p:cNvSpPr>
            <a:spLocks noGrp="1"/>
          </p:cNvSpPr>
          <p:nvPr>
            <p:ph type="title"/>
          </p:nvPr>
        </p:nvSpPr>
        <p:spPr>
          <a:xfrm>
            <a:off x="-16933" y="381000"/>
            <a:ext cx="9144000" cy="457200"/>
          </a:xfrm>
        </p:spPr>
        <p:txBody>
          <a:bodyPr/>
          <a:lstStyle/>
          <a:p>
            <a:r>
              <a:rPr lang="en-CA" sz="2900" dirty="0"/>
              <a:t>Which scenario would apply to people with Type II DM in your practice? </a:t>
            </a:r>
          </a:p>
        </p:txBody>
      </p:sp>
      <p:sp>
        <p:nvSpPr>
          <p:cNvPr id="3" name="Content Placeholder 2">
            <a:extLst>
              <a:ext uri="{FF2B5EF4-FFF2-40B4-BE49-F238E27FC236}">
                <a16:creationId xmlns="" xmlns:a16="http://schemas.microsoft.com/office/drawing/2014/main" id="{B617990C-6F1C-4637-8959-3D7B75004BF1}"/>
              </a:ext>
            </a:extLst>
          </p:cNvPr>
          <p:cNvSpPr>
            <a:spLocks noGrp="1"/>
          </p:cNvSpPr>
          <p:nvPr>
            <p:ph idx="1"/>
          </p:nvPr>
        </p:nvSpPr>
        <p:spPr>
          <a:xfrm>
            <a:off x="457200" y="1676400"/>
            <a:ext cx="8229600" cy="4114800"/>
          </a:xfrm>
        </p:spPr>
        <p:txBody>
          <a:bodyPr/>
          <a:lstStyle/>
          <a:p>
            <a:pPr marL="457200" indent="-457200">
              <a:spcAft>
                <a:spcPts val="1800"/>
              </a:spcAft>
              <a:buFont typeface="+mj-lt"/>
              <a:buAutoNum type="alphaUcPeriod"/>
            </a:pPr>
            <a:r>
              <a:rPr lang="en-CA" dirty="0"/>
              <a:t>Prescribe </a:t>
            </a:r>
            <a:r>
              <a:rPr lang="en-CA" dirty="0" err="1"/>
              <a:t>SGLTi</a:t>
            </a:r>
            <a:r>
              <a:rPr lang="en-CA" dirty="0"/>
              <a:t> to prevent the occurrence of HF</a:t>
            </a:r>
          </a:p>
          <a:p>
            <a:pPr marL="457200" indent="-457200">
              <a:spcAft>
                <a:spcPts val="1800"/>
              </a:spcAft>
              <a:buFont typeface="+mj-lt"/>
              <a:buAutoNum type="alphaUcPeriod"/>
            </a:pPr>
            <a:r>
              <a:rPr lang="en-CA" dirty="0"/>
              <a:t>Prescribe </a:t>
            </a:r>
            <a:r>
              <a:rPr lang="en-CA" dirty="0" err="1"/>
              <a:t>SGLTi</a:t>
            </a:r>
            <a:r>
              <a:rPr lang="en-CA" dirty="0"/>
              <a:t> to TREAT HF of all types</a:t>
            </a:r>
          </a:p>
          <a:p>
            <a:pPr marL="457200" indent="-457200">
              <a:spcAft>
                <a:spcPts val="1800"/>
              </a:spcAft>
              <a:buFont typeface="+mj-lt"/>
              <a:buAutoNum type="alphaUcPeriod"/>
            </a:pPr>
            <a:r>
              <a:rPr lang="en-CA" dirty="0"/>
              <a:t>Prescribe </a:t>
            </a:r>
            <a:r>
              <a:rPr lang="en-CA" dirty="0" err="1"/>
              <a:t>SGLTi</a:t>
            </a:r>
            <a:r>
              <a:rPr lang="en-CA" dirty="0"/>
              <a:t> to TREAT HFrEF only</a:t>
            </a:r>
          </a:p>
          <a:p>
            <a:pPr marL="457200" indent="-457200">
              <a:spcAft>
                <a:spcPts val="1800"/>
              </a:spcAft>
              <a:buFont typeface="+mj-lt"/>
              <a:buAutoNum type="alphaUcPeriod"/>
            </a:pPr>
            <a:r>
              <a:rPr lang="en-CA" dirty="0"/>
              <a:t>Recommend </a:t>
            </a:r>
            <a:r>
              <a:rPr lang="en-CA" dirty="0" err="1"/>
              <a:t>SGLTi</a:t>
            </a:r>
            <a:r>
              <a:rPr lang="en-CA" dirty="0"/>
              <a:t> to prevent the occurrence of HF</a:t>
            </a:r>
          </a:p>
          <a:p>
            <a:pPr marL="457200" indent="-457200">
              <a:spcAft>
                <a:spcPts val="1800"/>
              </a:spcAft>
              <a:buFont typeface="+mj-lt"/>
              <a:buAutoNum type="alphaUcPeriod"/>
            </a:pPr>
            <a:r>
              <a:rPr lang="en-CA" dirty="0"/>
              <a:t>Recommend </a:t>
            </a:r>
            <a:r>
              <a:rPr lang="en-CA" dirty="0" err="1"/>
              <a:t>SGLTi</a:t>
            </a:r>
            <a:r>
              <a:rPr lang="en-CA" dirty="0"/>
              <a:t> to TREAT HF of all types</a:t>
            </a:r>
          </a:p>
          <a:p>
            <a:pPr marL="457200" indent="-457200">
              <a:spcAft>
                <a:spcPts val="1800"/>
              </a:spcAft>
              <a:buFont typeface="+mj-lt"/>
              <a:buAutoNum type="alphaUcPeriod"/>
            </a:pPr>
            <a:r>
              <a:rPr lang="en-CA" dirty="0"/>
              <a:t>Recommend </a:t>
            </a:r>
            <a:r>
              <a:rPr lang="en-CA" dirty="0" err="1"/>
              <a:t>SGLTi</a:t>
            </a:r>
            <a:r>
              <a:rPr lang="en-CA" dirty="0"/>
              <a:t> to TREAT HFrEF only</a:t>
            </a:r>
          </a:p>
          <a:p>
            <a:pPr marL="0" indent="0">
              <a:buNone/>
            </a:pPr>
            <a:endParaRPr lang="en-CA" dirty="0"/>
          </a:p>
        </p:txBody>
      </p:sp>
      <p:pic>
        <p:nvPicPr>
          <p:cNvPr id="4" name="Picture 25" descr="C:\Users\Hemali\Downloads\CCC_Icon_2016_Q&amp;A_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00" y="5181600"/>
            <a:ext cx="10668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66248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6159" y="255588"/>
            <a:ext cx="8587591" cy="945355"/>
          </a:xfrm>
        </p:spPr>
        <p:txBody>
          <a:bodyPr/>
          <a:lstStyle/>
          <a:p>
            <a:r>
              <a:rPr lang="en-US" altLang="en-US" sz="2900" dirty="0"/>
              <a:t>Framingham Heart Study: </a:t>
            </a:r>
            <a:r>
              <a:rPr lang="en-US" altLang="en-US" dirty="0"/>
              <a:t/>
            </a:r>
            <a:br>
              <a:rPr lang="en-US" altLang="en-US" dirty="0"/>
            </a:br>
            <a:r>
              <a:rPr lang="en-US" altLang="en-US" sz="2000" dirty="0">
                <a:solidFill>
                  <a:srgbClr val="C71B32"/>
                </a:solidFill>
              </a:rPr>
              <a:t>high rate of heart failure in Patients with Diabetes </a:t>
            </a:r>
            <a:br>
              <a:rPr lang="en-US" altLang="en-US" sz="2000" dirty="0">
                <a:solidFill>
                  <a:srgbClr val="C71B32"/>
                </a:solidFill>
              </a:rPr>
            </a:br>
            <a:r>
              <a:rPr lang="en-US" altLang="en-US" sz="2000" dirty="0">
                <a:solidFill>
                  <a:srgbClr val="C71B32"/>
                </a:solidFill>
              </a:rPr>
              <a:t>over 30 years of follow-up</a:t>
            </a:r>
            <a:endParaRPr lang="en-US" altLang="en-US" dirty="0">
              <a:solidFill>
                <a:srgbClr val="C71B32"/>
              </a:solidFill>
            </a:endParaRPr>
          </a:p>
        </p:txBody>
      </p:sp>
      <p:sp>
        <p:nvSpPr>
          <p:cNvPr id="21509" name="Line 5"/>
          <p:cNvSpPr>
            <a:spLocks noChangeShapeType="1"/>
          </p:cNvSpPr>
          <p:nvPr/>
        </p:nvSpPr>
        <p:spPr bwMode="black">
          <a:xfrm>
            <a:off x="2005714" y="2617534"/>
            <a:ext cx="2582" cy="259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CA" sz="1350">
              <a:solidFill>
                <a:prstClr val="black"/>
              </a:solidFill>
            </a:endParaRPr>
          </a:p>
        </p:txBody>
      </p:sp>
      <p:sp>
        <p:nvSpPr>
          <p:cNvPr id="175116" name="Rectangle 12"/>
          <p:cNvSpPr>
            <a:spLocks noChangeArrowheads="1"/>
          </p:cNvSpPr>
          <p:nvPr/>
        </p:nvSpPr>
        <p:spPr bwMode="black">
          <a:xfrm>
            <a:off x="1766900" y="5078159"/>
            <a:ext cx="96817" cy="207963"/>
          </a:xfrm>
          <a:prstGeom prst="rect">
            <a:avLst/>
          </a:prstGeom>
          <a:noFill/>
          <a:ln w="9525">
            <a:noFill/>
            <a:miter lim="800000"/>
            <a:headEnd/>
            <a:tailEnd/>
          </a:ln>
        </p:spPr>
        <p:txBody>
          <a:bodyPr wrap="none" lIns="0" tIns="0" rIns="0" bIns="0">
            <a:spAutoFit/>
          </a:bodyPr>
          <a:lstStyle/>
          <a:p>
            <a:pPr>
              <a:defRPr/>
            </a:pPr>
            <a:r>
              <a:rPr lang="en-US" sz="1350" b="1">
                <a:solidFill>
                  <a:prstClr val="black"/>
                </a:solidFill>
              </a:rPr>
              <a:t>0</a:t>
            </a:r>
            <a:endParaRPr lang="en-US" sz="1350" b="1">
              <a:solidFill>
                <a:prstClr val="black"/>
              </a:solidFill>
              <a:effectLst>
                <a:outerShdw blurRad="38100" dist="38100" dir="2700000" algn="tl">
                  <a:srgbClr val="000000"/>
                </a:outerShdw>
              </a:effectLst>
            </a:endParaRPr>
          </a:p>
        </p:txBody>
      </p:sp>
      <p:sp>
        <p:nvSpPr>
          <p:cNvPr id="175117" name="Rectangle 13"/>
          <p:cNvSpPr>
            <a:spLocks noChangeArrowheads="1"/>
          </p:cNvSpPr>
          <p:nvPr/>
        </p:nvSpPr>
        <p:spPr bwMode="black">
          <a:xfrm>
            <a:off x="1766900" y="4562221"/>
            <a:ext cx="96817" cy="207963"/>
          </a:xfrm>
          <a:prstGeom prst="rect">
            <a:avLst/>
          </a:prstGeom>
          <a:noFill/>
          <a:ln w="9525">
            <a:noFill/>
            <a:miter lim="800000"/>
            <a:headEnd/>
            <a:tailEnd/>
          </a:ln>
        </p:spPr>
        <p:txBody>
          <a:bodyPr wrap="none" lIns="0" tIns="0" rIns="0" bIns="0">
            <a:spAutoFit/>
          </a:bodyPr>
          <a:lstStyle/>
          <a:p>
            <a:pPr>
              <a:defRPr/>
            </a:pPr>
            <a:r>
              <a:rPr lang="en-US" sz="1350" b="1" dirty="0">
                <a:solidFill>
                  <a:prstClr val="black"/>
                </a:solidFill>
              </a:rPr>
              <a:t>2</a:t>
            </a:r>
            <a:endParaRPr lang="en-US" sz="1350" b="1" dirty="0">
              <a:solidFill>
                <a:prstClr val="black"/>
              </a:solidFill>
              <a:effectLst>
                <a:outerShdw blurRad="38100" dist="38100" dir="2700000" algn="tl">
                  <a:srgbClr val="000000"/>
                </a:outerShdw>
              </a:effectLst>
            </a:endParaRPr>
          </a:p>
        </p:txBody>
      </p:sp>
      <p:sp>
        <p:nvSpPr>
          <p:cNvPr id="175118" name="Rectangle 14"/>
          <p:cNvSpPr>
            <a:spLocks noChangeArrowheads="1"/>
          </p:cNvSpPr>
          <p:nvPr/>
        </p:nvSpPr>
        <p:spPr bwMode="black">
          <a:xfrm>
            <a:off x="1766900" y="4036759"/>
            <a:ext cx="96817" cy="207963"/>
          </a:xfrm>
          <a:prstGeom prst="rect">
            <a:avLst/>
          </a:prstGeom>
          <a:noFill/>
          <a:ln w="9525">
            <a:noFill/>
            <a:miter lim="800000"/>
            <a:headEnd/>
            <a:tailEnd/>
          </a:ln>
        </p:spPr>
        <p:txBody>
          <a:bodyPr wrap="none" lIns="0" tIns="0" rIns="0" bIns="0">
            <a:spAutoFit/>
          </a:bodyPr>
          <a:lstStyle/>
          <a:p>
            <a:pPr>
              <a:defRPr/>
            </a:pPr>
            <a:r>
              <a:rPr lang="en-US" sz="1350" b="1">
                <a:solidFill>
                  <a:prstClr val="black"/>
                </a:solidFill>
              </a:rPr>
              <a:t>4</a:t>
            </a:r>
            <a:endParaRPr lang="en-US" sz="1350" b="1">
              <a:solidFill>
                <a:prstClr val="black"/>
              </a:solidFill>
              <a:effectLst>
                <a:outerShdw blurRad="38100" dist="38100" dir="2700000" algn="tl">
                  <a:srgbClr val="000000"/>
                </a:outerShdw>
              </a:effectLst>
            </a:endParaRPr>
          </a:p>
        </p:txBody>
      </p:sp>
      <p:sp>
        <p:nvSpPr>
          <p:cNvPr id="175119" name="Rectangle 15"/>
          <p:cNvSpPr>
            <a:spLocks noChangeArrowheads="1"/>
          </p:cNvSpPr>
          <p:nvPr/>
        </p:nvSpPr>
        <p:spPr bwMode="black">
          <a:xfrm>
            <a:off x="1766900" y="3520821"/>
            <a:ext cx="96817" cy="207963"/>
          </a:xfrm>
          <a:prstGeom prst="rect">
            <a:avLst/>
          </a:prstGeom>
          <a:noFill/>
          <a:ln w="9525">
            <a:noFill/>
            <a:miter lim="800000"/>
            <a:headEnd/>
            <a:tailEnd/>
          </a:ln>
        </p:spPr>
        <p:txBody>
          <a:bodyPr wrap="none" lIns="0" tIns="0" rIns="0" bIns="0">
            <a:spAutoFit/>
          </a:bodyPr>
          <a:lstStyle/>
          <a:p>
            <a:pPr>
              <a:defRPr/>
            </a:pPr>
            <a:r>
              <a:rPr lang="en-US" sz="1350" b="1">
                <a:solidFill>
                  <a:prstClr val="black"/>
                </a:solidFill>
              </a:rPr>
              <a:t>6</a:t>
            </a:r>
            <a:endParaRPr lang="en-US" sz="1350" b="1">
              <a:solidFill>
                <a:prstClr val="black"/>
              </a:solidFill>
              <a:effectLst>
                <a:outerShdw blurRad="38100" dist="38100" dir="2700000" algn="tl">
                  <a:srgbClr val="000000"/>
                </a:outerShdw>
              </a:effectLst>
            </a:endParaRPr>
          </a:p>
        </p:txBody>
      </p:sp>
      <p:sp>
        <p:nvSpPr>
          <p:cNvPr id="175120" name="Rectangle 16"/>
          <p:cNvSpPr>
            <a:spLocks noChangeArrowheads="1"/>
          </p:cNvSpPr>
          <p:nvPr/>
        </p:nvSpPr>
        <p:spPr bwMode="black">
          <a:xfrm>
            <a:off x="1766900" y="2996946"/>
            <a:ext cx="96817" cy="207963"/>
          </a:xfrm>
          <a:prstGeom prst="rect">
            <a:avLst/>
          </a:prstGeom>
          <a:noFill/>
          <a:ln w="9525">
            <a:noFill/>
            <a:miter lim="800000"/>
            <a:headEnd/>
            <a:tailEnd/>
          </a:ln>
        </p:spPr>
        <p:txBody>
          <a:bodyPr wrap="none" lIns="0" tIns="0" rIns="0" bIns="0">
            <a:spAutoFit/>
          </a:bodyPr>
          <a:lstStyle/>
          <a:p>
            <a:pPr>
              <a:defRPr/>
            </a:pPr>
            <a:r>
              <a:rPr lang="en-US" sz="1350" b="1">
                <a:solidFill>
                  <a:prstClr val="black"/>
                </a:solidFill>
              </a:rPr>
              <a:t>8</a:t>
            </a:r>
            <a:endParaRPr lang="en-US" sz="1350" b="1">
              <a:solidFill>
                <a:prstClr val="black"/>
              </a:solidFill>
              <a:effectLst>
                <a:outerShdw blurRad="38100" dist="38100" dir="2700000" algn="tl">
                  <a:srgbClr val="000000"/>
                </a:outerShdw>
              </a:effectLst>
            </a:endParaRPr>
          </a:p>
        </p:txBody>
      </p:sp>
      <p:sp>
        <p:nvSpPr>
          <p:cNvPr id="175121" name="Rectangle 17"/>
          <p:cNvSpPr>
            <a:spLocks noChangeArrowheads="1"/>
          </p:cNvSpPr>
          <p:nvPr/>
        </p:nvSpPr>
        <p:spPr bwMode="black">
          <a:xfrm>
            <a:off x="1653302" y="2479421"/>
            <a:ext cx="192342" cy="207963"/>
          </a:xfrm>
          <a:prstGeom prst="rect">
            <a:avLst/>
          </a:prstGeom>
          <a:noFill/>
          <a:ln w="9525">
            <a:noFill/>
            <a:miter lim="800000"/>
            <a:headEnd/>
            <a:tailEnd/>
          </a:ln>
        </p:spPr>
        <p:txBody>
          <a:bodyPr wrap="none" lIns="0" tIns="0" rIns="0" bIns="0">
            <a:spAutoFit/>
          </a:bodyPr>
          <a:lstStyle/>
          <a:p>
            <a:pPr>
              <a:defRPr/>
            </a:pPr>
            <a:r>
              <a:rPr lang="en-US" sz="1350" b="1">
                <a:solidFill>
                  <a:prstClr val="black"/>
                </a:solidFill>
              </a:rPr>
              <a:t>10</a:t>
            </a:r>
            <a:endParaRPr lang="en-US" sz="1350" b="1">
              <a:solidFill>
                <a:prstClr val="black"/>
              </a:solidFill>
              <a:effectLst>
                <a:outerShdw blurRad="38100" dist="38100" dir="2700000" algn="tl">
                  <a:srgbClr val="000000"/>
                </a:outerShdw>
              </a:effectLst>
            </a:endParaRPr>
          </a:p>
        </p:txBody>
      </p:sp>
      <p:sp>
        <p:nvSpPr>
          <p:cNvPr id="175122" name="Rectangle 18"/>
          <p:cNvSpPr>
            <a:spLocks noChangeArrowheads="1"/>
          </p:cNvSpPr>
          <p:nvPr/>
        </p:nvSpPr>
        <p:spPr bwMode="black">
          <a:xfrm>
            <a:off x="2575624" y="2809459"/>
            <a:ext cx="298195" cy="184150"/>
          </a:xfrm>
          <a:prstGeom prst="rect">
            <a:avLst/>
          </a:prstGeom>
          <a:noFill/>
          <a:ln w="9525">
            <a:noFill/>
            <a:miter lim="800000"/>
            <a:headEnd/>
            <a:tailEnd/>
          </a:ln>
        </p:spPr>
        <p:txBody>
          <a:bodyPr wrap="none" lIns="0" tIns="0" rIns="0" bIns="0">
            <a:spAutoFit/>
          </a:bodyPr>
          <a:lstStyle/>
          <a:p>
            <a:pPr>
              <a:defRPr/>
            </a:pPr>
            <a:r>
              <a:rPr lang="en-US" sz="1200">
                <a:solidFill>
                  <a:prstClr val="black"/>
                </a:solidFill>
              </a:rPr>
              <a:t>Men</a:t>
            </a:r>
            <a:endParaRPr lang="en-US" sz="1200">
              <a:solidFill>
                <a:prstClr val="black"/>
              </a:solidFill>
              <a:effectLst>
                <a:outerShdw blurRad="38100" dist="38100" dir="2700000" algn="tl">
                  <a:srgbClr val="000000"/>
                </a:outerShdw>
              </a:effectLst>
            </a:endParaRPr>
          </a:p>
        </p:txBody>
      </p:sp>
      <p:sp>
        <p:nvSpPr>
          <p:cNvPr id="175123" name="Rectangle 19"/>
          <p:cNvSpPr>
            <a:spLocks noChangeArrowheads="1"/>
          </p:cNvSpPr>
          <p:nvPr/>
        </p:nvSpPr>
        <p:spPr bwMode="black">
          <a:xfrm>
            <a:off x="3500049" y="2809459"/>
            <a:ext cx="526682" cy="184150"/>
          </a:xfrm>
          <a:prstGeom prst="rect">
            <a:avLst/>
          </a:prstGeom>
          <a:noFill/>
          <a:ln w="9525">
            <a:noFill/>
            <a:miter lim="800000"/>
            <a:headEnd/>
            <a:tailEnd/>
          </a:ln>
        </p:spPr>
        <p:txBody>
          <a:bodyPr wrap="none" lIns="0" tIns="0" rIns="0" bIns="0">
            <a:spAutoFit/>
          </a:bodyPr>
          <a:lstStyle/>
          <a:p>
            <a:pPr>
              <a:defRPr/>
            </a:pPr>
            <a:r>
              <a:rPr lang="en-US" sz="1200" dirty="0">
                <a:solidFill>
                  <a:prstClr val="black"/>
                </a:solidFill>
              </a:rPr>
              <a:t>Women</a:t>
            </a:r>
            <a:endParaRPr lang="en-US" sz="1200" dirty="0">
              <a:solidFill>
                <a:prstClr val="black"/>
              </a:solidFill>
              <a:effectLst>
                <a:outerShdw blurRad="38100" dist="38100" dir="2700000" algn="tl">
                  <a:srgbClr val="000000"/>
                </a:outerShdw>
              </a:effectLst>
            </a:endParaRPr>
          </a:p>
        </p:txBody>
      </p:sp>
      <p:sp>
        <p:nvSpPr>
          <p:cNvPr id="21524" name="Text Box 20"/>
          <p:cNvSpPr txBox="1">
            <a:spLocks noChangeArrowheads="1"/>
          </p:cNvSpPr>
          <p:nvPr/>
        </p:nvSpPr>
        <p:spPr bwMode="black">
          <a:xfrm>
            <a:off x="1876625" y="5241671"/>
            <a:ext cx="1416104"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algn="ctr"/>
            <a:r>
              <a:rPr lang="en-US" altLang="en-US" sz="1350" b="1">
                <a:solidFill>
                  <a:prstClr val="black"/>
                </a:solidFill>
                <a:latin typeface="Arial" panose="020B0604020202020204" pitchFamily="34" charset="0"/>
              </a:rPr>
              <a:t>Total CVD</a:t>
            </a:r>
          </a:p>
        </p:txBody>
      </p:sp>
      <p:sp>
        <p:nvSpPr>
          <p:cNvPr id="21525" name="Text Box 21"/>
          <p:cNvSpPr txBox="1">
            <a:spLocks noChangeArrowheads="1"/>
          </p:cNvSpPr>
          <p:nvPr/>
        </p:nvSpPr>
        <p:spPr bwMode="black">
          <a:xfrm>
            <a:off x="3184295" y="5241671"/>
            <a:ext cx="116954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algn="ctr"/>
            <a:r>
              <a:rPr lang="en-US" altLang="en-US" sz="1350" b="1">
                <a:solidFill>
                  <a:prstClr val="black"/>
                </a:solidFill>
                <a:latin typeface="Arial" panose="020B0604020202020204" pitchFamily="34" charset="0"/>
              </a:rPr>
              <a:t>CHD</a:t>
            </a:r>
          </a:p>
        </p:txBody>
      </p:sp>
      <p:sp>
        <p:nvSpPr>
          <p:cNvPr id="21526" name="Text Box 22"/>
          <p:cNvSpPr txBox="1">
            <a:spLocks noChangeArrowheads="1"/>
          </p:cNvSpPr>
          <p:nvPr/>
        </p:nvSpPr>
        <p:spPr bwMode="black">
          <a:xfrm>
            <a:off x="4317695" y="5241671"/>
            <a:ext cx="1168254"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algn="ctr"/>
            <a:r>
              <a:rPr lang="en-US" altLang="en-US" sz="1350" b="1">
                <a:solidFill>
                  <a:prstClr val="black"/>
                </a:solidFill>
                <a:latin typeface="Arial" panose="020B0604020202020204" pitchFamily="34" charset="0"/>
              </a:rPr>
              <a:t>Cardiac Failure</a:t>
            </a:r>
          </a:p>
        </p:txBody>
      </p:sp>
      <p:sp>
        <p:nvSpPr>
          <p:cNvPr id="21527" name="Text Box 23"/>
          <p:cNvSpPr txBox="1">
            <a:spLocks noChangeArrowheads="1"/>
          </p:cNvSpPr>
          <p:nvPr/>
        </p:nvSpPr>
        <p:spPr bwMode="black">
          <a:xfrm>
            <a:off x="5345242" y="5241671"/>
            <a:ext cx="1520666"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algn="ctr"/>
            <a:r>
              <a:rPr lang="en-US" altLang="en-US" sz="1350" b="1">
                <a:solidFill>
                  <a:prstClr val="black"/>
                </a:solidFill>
                <a:latin typeface="Arial" panose="020B0604020202020204" pitchFamily="34" charset="0"/>
              </a:rPr>
              <a:t>Intermittent Claudication</a:t>
            </a:r>
          </a:p>
        </p:txBody>
      </p:sp>
      <p:sp>
        <p:nvSpPr>
          <p:cNvPr id="21528" name="Text Box 24"/>
          <p:cNvSpPr txBox="1">
            <a:spLocks noChangeArrowheads="1"/>
          </p:cNvSpPr>
          <p:nvPr/>
        </p:nvSpPr>
        <p:spPr bwMode="black">
          <a:xfrm>
            <a:off x="6685184" y="5241671"/>
            <a:ext cx="116696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algn="ctr"/>
            <a:r>
              <a:rPr lang="en-US" altLang="en-US" sz="1350" b="1">
                <a:solidFill>
                  <a:prstClr val="black"/>
                </a:solidFill>
                <a:latin typeface="Arial" panose="020B0604020202020204" pitchFamily="34" charset="0"/>
              </a:rPr>
              <a:t>Stroke</a:t>
            </a:r>
          </a:p>
        </p:txBody>
      </p:sp>
      <p:sp>
        <p:nvSpPr>
          <p:cNvPr id="21529" name="Text Box 25"/>
          <p:cNvSpPr txBox="1">
            <a:spLocks noChangeArrowheads="1"/>
          </p:cNvSpPr>
          <p:nvPr/>
        </p:nvSpPr>
        <p:spPr bwMode="black">
          <a:xfrm rot="16200000">
            <a:off x="636882" y="3777478"/>
            <a:ext cx="1608138" cy="299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algn="ctr"/>
            <a:r>
              <a:rPr lang="en-US" altLang="en-US" sz="1350" b="1">
                <a:solidFill>
                  <a:prstClr val="black"/>
                </a:solidFill>
                <a:latin typeface="Arial" panose="020B0604020202020204" pitchFamily="34" charset="0"/>
              </a:rPr>
              <a:t>Risk Ratio</a:t>
            </a:r>
          </a:p>
        </p:txBody>
      </p:sp>
      <p:sp>
        <p:nvSpPr>
          <p:cNvPr id="21530" name="Rectangle 26"/>
          <p:cNvSpPr>
            <a:spLocks noChangeArrowheads="1"/>
          </p:cNvSpPr>
          <p:nvPr/>
        </p:nvSpPr>
        <p:spPr bwMode="auto">
          <a:xfrm>
            <a:off x="2100033" y="2160998"/>
            <a:ext cx="109837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algn="ctr"/>
            <a:r>
              <a:rPr lang="en-US" altLang="en-US" sz="1350" b="1" dirty="0">
                <a:solidFill>
                  <a:prstClr val="black"/>
                </a:solidFill>
                <a:latin typeface="Arial" panose="020B0604020202020204" pitchFamily="34" charset="0"/>
              </a:rPr>
              <a:t>Ages 35-64</a:t>
            </a:r>
          </a:p>
        </p:txBody>
      </p:sp>
      <p:sp>
        <p:nvSpPr>
          <p:cNvPr id="21540" name="Rectangle 28"/>
          <p:cNvSpPr>
            <a:spLocks noChangeArrowheads="1"/>
          </p:cNvSpPr>
          <p:nvPr/>
        </p:nvSpPr>
        <p:spPr bwMode="auto">
          <a:xfrm>
            <a:off x="2589196" y="4173284"/>
            <a:ext cx="362740" cy="1042988"/>
          </a:xfrm>
          <a:prstGeom prst="rect">
            <a:avLst/>
          </a:prstGeom>
          <a:solidFill>
            <a:srgbClr val="C71B32"/>
          </a:solidFill>
          <a:ln w="9525">
            <a:noFill/>
            <a:miter lim="800000"/>
            <a:headEnd/>
            <a:tailEnd/>
          </a:ln>
          <a:extLst/>
        </p:spPr>
        <p:txBody>
          <a:bodyPr wrap="none" anchor="ct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endParaRPr lang="en-CA" altLang="en-US" sz="1500">
              <a:solidFill>
                <a:prstClr val="black"/>
              </a:solidFill>
            </a:endParaRPr>
          </a:p>
        </p:txBody>
      </p:sp>
      <p:sp>
        <p:nvSpPr>
          <p:cNvPr id="21541" name="Rectangle 29"/>
          <p:cNvSpPr>
            <a:spLocks noChangeArrowheads="1"/>
          </p:cNvSpPr>
          <p:nvPr/>
        </p:nvSpPr>
        <p:spPr bwMode="auto">
          <a:xfrm>
            <a:off x="3211553" y="2784221"/>
            <a:ext cx="232210" cy="233547"/>
          </a:xfrm>
          <a:prstGeom prst="rect">
            <a:avLst/>
          </a:prstGeom>
          <a:solidFill>
            <a:srgbClr val="C71B32"/>
          </a:solidFill>
          <a:ln w="9525">
            <a:noFill/>
            <a:miter lim="800000"/>
            <a:headEnd/>
            <a:tailEnd/>
          </a:ln>
        </p:spPr>
        <p:txBody>
          <a:bodyPr wrap="none" anchor="ct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endParaRPr lang="en-CA" altLang="en-US" sz="1500">
              <a:solidFill>
                <a:prstClr val="black"/>
              </a:solidFill>
            </a:endParaRPr>
          </a:p>
        </p:txBody>
      </p:sp>
      <p:sp>
        <p:nvSpPr>
          <p:cNvPr id="21542" name="Rectangle 30"/>
          <p:cNvSpPr>
            <a:spLocks noChangeArrowheads="1"/>
          </p:cNvSpPr>
          <p:nvPr/>
        </p:nvSpPr>
        <p:spPr bwMode="auto">
          <a:xfrm>
            <a:off x="3745832" y="4249484"/>
            <a:ext cx="362740" cy="966788"/>
          </a:xfrm>
          <a:prstGeom prst="rect">
            <a:avLst/>
          </a:prstGeom>
          <a:solidFill>
            <a:srgbClr val="C71B32"/>
          </a:solidFill>
          <a:ln w="9525">
            <a:noFill/>
            <a:miter lim="800000"/>
            <a:headEnd/>
            <a:tailEnd/>
          </a:ln>
          <a:extLst/>
        </p:spPr>
        <p:txBody>
          <a:bodyPr wrap="none" anchor="ct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endParaRPr lang="en-CA" altLang="en-US" sz="1500">
              <a:solidFill>
                <a:prstClr val="black"/>
              </a:solidFill>
            </a:endParaRPr>
          </a:p>
        </p:txBody>
      </p:sp>
      <p:sp>
        <p:nvSpPr>
          <p:cNvPr id="21543" name="Rectangle 31"/>
          <p:cNvSpPr>
            <a:spLocks noChangeArrowheads="1"/>
          </p:cNvSpPr>
          <p:nvPr/>
        </p:nvSpPr>
        <p:spPr bwMode="auto">
          <a:xfrm>
            <a:off x="4923122" y="2611184"/>
            <a:ext cx="362740" cy="2605088"/>
          </a:xfrm>
          <a:prstGeom prst="rect">
            <a:avLst/>
          </a:prstGeom>
          <a:solidFill>
            <a:srgbClr val="C71B32"/>
          </a:solidFill>
          <a:ln w="9525">
            <a:noFill/>
            <a:miter lim="800000"/>
            <a:headEnd/>
            <a:tailEnd/>
          </a:ln>
          <a:extLst/>
        </p:spPr>
        <p:txBody>
          <a:bodyPr wrap="none" anchor="ct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endParaRPr lang="en-CA" altLang="en-US" sz="1500">
              <a:solidFill>
                <a:prstClr val="black"/>
              </a:solidFill>
            </a:endParaRPr>
          </a:p>
        </p:txBody>
      </p:sp>
      <p:sp>
        <p:nvSpPr>
          <p:cNvPr id="21544" name="Rectangle 32"/>
          <p:cNvSpPr>
            <a:spLocks noChangeArrowheads="1"/>
          </p:cNvSpPr>
          <p:nvPr/>
        </p:nvSpPr>
        <p:spPr bwMode="auto">
          <a:xfrm>
            <a:off x="6090085" y="2877884"/>
            <a:ext cx="362740" cy="2338388"/>
          </a:xfrm>
          <a:prstGeom prst="rect">
            <a:avLst/>
          </a:prstGeom>
          <a:solidFill>
            <a:srgbClr val="C71B32"/>
          </a:solidFill>
          <a:ln w="9525">
            <a:noFill/>
            <a:miter lim="800000"/>
            <a:headEnd/>
            <a:tailEnd/>
          </a:ln>
          <a:extLst/>
        </p:spPr>
        <p:txBody>
          <a:bodyPr wrap="none" anchor="ct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endParaRPr lang="en-CA" altLang="en-US" sz="1500">
              <a:solidFill>
                <a:prstClr val="black"/>
              </a:solidFill>
            </a:endParaRPr>
          </a:p>
        </p:txBody>
      </p:sp>
      <p:sp>
        <p:nvSpPr>
          <p:cNvPr id="21545" name="Rectangle 33"/>
          <p:cNvSpPr>
            <a:spLocks noChangeArrowheads="1"/>
          </p:cNvSpPr>
          <p:nvPr/>
        </p:nvSpPr>
        <p:spPr bwMode="auto">
          <a:xfrm>
            <a:off x="7257047" y="4693984"/>
            <a:ext cx="362740" cy="522288"/>
          </a:xfrm>
          <a:prstGeom prst="rect">
            <a:avLst/>
          </a:prstGeom>
          <a:solidFill>
            <a:srgbClr val="C71B32"/>
          </a:solidFill>
          <a:ln w="9525">
            <a:noFill/>
            <a:miter lim="800000"/>
            <a:headEnd/>
            <a:tailEnd/>
          </a:ln>
          <a:extLst/>
        </p:spPr>
        <p:txBody>
          <a:bodyPr wrap="none" anchor="ct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endParaRPr lang="en-CA" altLang="en-US" sz="1500">
              <a:solidFill>
                <a:prstClr val="black"/>
              </a:solidFill>
            </a:endParaRPr>
          </a:p>
        </p:txBody>
      </p:sp>
      <p:sp>
        <p:nvSpPr>
          <p:cNvPr id="21534" name="Rectangle 35"/>
          <p:cNvSpPr>
            <a:spLocks noChangeArrowheads="1"/>
          </p:cNvSpPr>
          <p:nvPr/>
        </p:nvSpPr>
        <p:spPr bwMode="auto">
          <a:xfrm>
            <a:off x="2232911" y="4439984"/>
            <a:ext cx="362740" cy="776288"/>
          </a:xfrm>
          <a:prstGeom prst="rect">
            <a:avLst/>
          </a:prstGeom>
          <a:solidFill>
            <a:srgbClr val="354C97"/>
          </a:solidFill>
          <a:ln w="9525">
            <a:noFill/>
            <a:miter lim="800000"/>
            <a:headEnd/>
            <a:tailEnd/>
          </a:ln>
          <a:extLst/>
        </p:spPr>
        <p:txBody>
          <a:bodyPr wrap="none" anchor="ct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endParaRPr lang="en-CA" altLang="en-US" sz="1500">
              <a:solidFill>
                <a:prstClr val="black"/>
              </a:solidFill>
            </a:endParaRPr>
          </a:p>
        </p:txBody>
      </p:sp>
      <p:sp>
        <p:nvSpPr>
          <p:cNvPr id="21535" name="Rectangle 36"/>
          <p:cNvSpPr>
            <a:spLocks noChangeArrowheads="1"/>
          </p:cNvSpPr>
          <p:nvPr/>
        </p:nvSpPr>
        <p:spPr bwMode="auto">
          <a:xfrm>
            <a:off x="2300037" y="2784220"/>
            <a:ext cx="232210" cy="233547"/>
          </a:xfrm>
          <a:prstGeom prst="rect">
            <a:avLst/>
          </a:prstGeom>
          <a:solidFill>
            <a:srgbClr val="354C97"/>
          </a:solidFill>
          <a:ln w="9525">
            <a:noFill/>
            <a:miter lim="800000"/>
            <a:headEnd/>
            <a:tailEnd/>
          </a:ln>
        </p:spPr>
        <p:txBody>
          <a:bodyPr wrap="none" anchor="ct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endParaRPr lang="en-CA" altLang="en-US" sz="1500">
              <a:solidFill>
                <a:prstClr val="black"/>
              </a:solidFill>
            </a:endParaRPr>
          </a:p>
        </p:txBody>
      </p:sp>
      <p:sp>
        <p:nvSpPr>
          <p:cNvPr id="21536" name="Rectangle 37"/>
          <p:cNvSpPr>
            <a:spLocks noChangeArrowheads="1"/>
          </p:cNvSpPr>
          <p:nvPr/>
        </p:nvSpPr>
        <p:spPr bwMode="auto">
          <a:xfrm>
            <a:off x="3380511" y="4693984"/>
            <a:ext cx="362740" cy="522288"/>
          </a:xfrm>
          <a:prstGeom prst="rect">
            <a:avLst/>
          </a:prstGeom>
          <a:solidFill>
            <a:srgbClr val="354C97"/>
          </a:solidFill>
          <a:ln w="9525">
            <a:noFill/>
            <a:miter lim="800000"/>
            <a:headEnd/>
            <a:tailEnd/>
          </a:ln>
          <a:extLst/>
        </p:spPr>
        <p:txBody>
          <a:bodyPr wrap="none" anchor="ct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endParaRPr lang="en-CA" altLang="en-US" sz="1500">
              <a:solidFill>
                <a:prstClr val="black"/>
              </a:solidFill>
            </a:endParaRPr>
          </a:p>
        </p:txBody>
      </p:sp>
      <p:sp>
        <p:nvSpPr>
          <p:cNvPr id="21537" name="Rectangle 38"/>
          <p:cNvSpPr>
            <a:spLocks noChangeArrowheads="1"/>
          </p:cNvSpPr>
          <p:nvPr/>
        </p:nvSpPr>
        <p:spPr bwMode="auto">
          <a:xfrm>
            <a:off x="4557801" y="3639884"/>
            <a:ext cx="362740" cy="1576388"/>
          </a:xfrm>
          <a:prstGeom prst="rect">
            <a:avLst/>
          </a:prstGeom>
          <a:solidFill>
            <a:srgbClr val="354C97"/>
          </a:solidFill>
          <a:ln w="9525">
            <a:noFill/>
            <a:miter lim="800000"/>
            <a:headEnd/>
            <a:tailEnd/>
          </a:ln>
          <a:extLst/>
        </p:spPr>
        <p:txBody>
          <a:bodyPr wrap="none" anchor="ct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endParaRPr lang="en-CA" altLang="en-US" sz="1500">
              <a:solidFill>
                <a:prstClr val="black"/>
              </a:solidFill>
            </a:endParaRPr>
          </a:p>
        </p:txBody>
      </p:sp>
      <p:sp>
        <p:nvSpPr>
          <p:cNvPr id="21538" name="Rectangle 39"/>
          <p:cNvSpPr>
            <a:spLocks noChangeArrowheads="1"/>
          </p:cNvSpPr>
          <p:nvPr/>
        </p:nvSpPr>
        <p:spPr bwMode="auto">
          <a:xfrm>
            <a:off x="5724763" y="4414584"/>
            <a:ext cx="362740" cy="801688"/>
          </a:xfrm>
          <a:prstGeom prst="rect">
            <a:avLst/>
          </a:prstGeom>
          <a:solidFill>
            <a:srgbClr val="354C97"/>
          </a:solidFill>
          <a:ln w="9525">
            <a:noFill/>
            <a:miter lim="800000"/>
            <a:headEnd/>
            <a:tailEnd/>
          </a:ln>
          <a:extLst/>
        </p:spPr>
        <p:txBody>
          <a:bodyPr wrap="none" anchor="ct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endParaRPr lang="en-CA" altLang="en-US" sz="1500">
              <a:solidFill>
                <a:prstClr val="black"/>
              </a:solidFill>
            </a:endParaRPr>
          </a:p>
        </p:txBody>
      </p:sp>
      <p:sp>
        <p:nvSpPr>
          <p:cNvPr id="21539" name="Rectangle 40"/>
          <p:cNvSpPr>
            <a:spLocks noChangeArrowheads="1"/>
          </p:cNvSpPr>
          <p:nvPr/>
        </p:nvSpPr>
        <p:spPr bwMode="auto">
          <a:xfrm>
            <a:off x="6900762" y="4427284"/>
            <a:ext cx="362740" cy="788988"/>
          </a:xfrm>
          <a:prstGeom prst="rect">
            <a:avLst/>
          </a:prstGeom>
          <a:solidFill>
            <a:srgbClr val="354C97"/>
          </a:solidFill>
          <a:ln w="9525">
            <a:noFill/>
            <a:miter lim="800000"/>
            <a:headEnd/>
            <a:tailEnd/>
          </a:ln>
          <a:extLst/>
        </p:spPr>
        <p:txBody>
          <a:bodyPr wrap="none" anchor="ct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endParaRPr lang="en-CA" altLang="en-US" sz="1500">
              <a:solidFill>
                <a:prstClr val="black"/>
              </a:solidFill>
            </a:endParaRPr>
          </a:p>
        </p:txBody>
      </p:sp>
      <p:sp>
        <p:nvSpPr>
          <p:cNvPr id="21533" name="Line 41"/>
          <p:cNvSpPr>
            <a:spLocks noChangeShapeType="1"/>
          </p:cNvSpPr>
          <p:nvPr/>
        </p:nvSpPr>
        <p:spPr bwMode="black">
          <a:xfrm>
            <a:off x="2005714" y="5214684"/>
            <a:ext cx="5832233" cy="15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CA" sz="1350">
              <a:solidFill>
                <a:prstClr val="black"/>
              </a:solidFill>
            </a:endParaRPr>
          </a:p>
        </p:txBody>
      </p:sp>
      <p:sp>
        <p:nvSpPr>
          <p:cNvPr id="2" name="TextBox 1"/>
          <p:cNvSpPr txBox="1"/>
          <p:nvPr/>
        </p:nvSpPr>
        <p:spPr>
          <a:xfrm>
            <a:off x="1845644" y="5767062"/>
            <a:ext cx="4060489" cy="261610"/>
          </a:xfrm>
          <a:prstGeom prst="rect">
            <a:avLst/>
          </a:prstGeom>
          <a:noFill/>
        </p:spPr>
        <p:txBody>
          <a:bodyPr wrap="square" rtlCol="0">
            <a:spAutoFit/>
          </a:bodyPr>
          <a:lstStyle/>
          <a:p>
            <a:r>
              <a:rPr lang="en-US" altLang="en-US" sz="1100" i="1" dirty="0"/>
              <a:t>p </a:t>
            </a:r>
            <a:r>
              <a:rPr lang="en-US" altLang="en-US" sz="1100" dirty="0"/>
              <a:t>&lt; </a:t>
            </a:r>
            <a:r>
              <a:rPr lang="en-US" altLang="en-US" sz="1100" dirty="0">
                <a:solidFill>
                  <a:prstClr val="black"/>
                </a:solidFill>
              </a:rPr>
              <a:t>0.001 for all values.</a:t>
            </a:r>
            <a:endParaRPr lang="en-CA" sz="1100" dirty="0">
              <a:solidFill>
                <a:prstClr val="black"/>
              </a:solidFill>
            </a:endParaRPr>
          </a:p>
        </p:txBody>
      </p:sp>
      <p:sp>
        <p:nvSpPr>
          <p:cNvPr id="3" name="TextBox 2"/>
          <p:cNvSpPr txBox="1"/>
          <p:nvPr/>
        </p:nvSpPr>
        <p:spPr>
          <a:xfrm>
            <a:off x="1918579" y="1574800"/>
            <a:ext cx="5966485" cy="369889"/>
          </a:xfrm>
          <a:prstGeom prst="rect">
            <a:avLst/>
          </a:prstGeom>
          <a:noFill/>
        </p:spPr>
        <p:txBody>
          <a:bodyPr wrap="square" rtlCol="0">
            <a:spAutoFit/>
          </a:bodyPr>
          <a:lstStyle/>
          <a:p>
            <a:pPr algn="ctr"/>
            <a:r>
              <a:rPr lang="en-US" b="1" dirty="0">
                <a:solidFill>
                  <a:prstClr val="black"/>
                </a:solidFill>
              </a:rPr>
              <a:t>Risk of CVD events by age and sex</a:t>
            </a:r>
            <a:endParaRPr lang="en-CA" b="1" dirty="0">
              <a:solidFill>
                <a:prstClr val="black"/>
              </a:solidFill>
            </a:endParaRPr>
          </a:p>
        </p:txBody>
      </p:sp>
      <p:sp>
        <p:nvSpPr>
          <p:cNvPr id="49" name="TextBox 48">
            <a:extLst>
              <a:ext uri="{FF2B5EF4-FFF2-40B4-BE49-F238E27FC236}">
                <a16:creationId xmlns="" xmlns:a16="http://schemas.microsoft.com/office/drawing/2014/main" id="{386E8CFB-295B-43FE-9B61-CCDCDA2CE93D}"/>
              </a:ext>
            </a:extLst>
          </p:cNvPr>
          <p:cNvSpPr txBox="1"/>
          <p:nvPr/>
        </p:nvSpPr>
        <p:spPr>
          <a:xfrm rot="16200000">
            <a:off x="-131653" y="3456669"/>
            <a:ext cx="518091" cy="276999"/>
          </a:xfrm>
          <a:prstGeom prst="rect">
            <a:avLst/>
          </a:prstGeom>
          <a:noFill/>
        </p:spPr>
        <p:txBody>
          <a:bodyPr wrap="none" rtlCol="0">
            <a:spAutoFit/>
          </a:bodyPr>
          <a:lstStyle/>
          <a:p>
            <a:r>
              <a:rPr lang="fr-CA" sz="1200" dirty="0">
                <a:solidFill>
                  <a:prstClr val="white"/>
                </a:solidFill>
              </a:rPr>
              <a:t>PRO</a:t>
            </a:r>
            <a:endParaRPr lang="en-US" sz="1200" dirty="0">
              <a:solidFill>
                <a:prstClr val="white"/>
              </a:solidFill>
            </a:endParaRPr>
          </a:p>
        </p:txBody>
      </p:sp>
      <p:grpSp>
        <p:nvGrpSpPr>
          <p:cNvPr id="9" name="Group 8">
            <a:extLst>
              <a:ext uri="{FF2B5EF4-FFF2-40B4-BE49-F238E27FC236}">
                <a16:creationId xmlns="" xmlns:a16="http://schemas.microsoft.com/office/drawing/2014/main" id="{40433637-8F9B-400B-A3C6-BA87794DE2B4}"/>
              </a:ext>
            </a:extLst>
          </p:cNvPr>
          <p:cNvGrpSpPr/>
          <p:nvPr/>
        </p:nvGrpSpPr>
        <p:grpSpPr>
          <a:xfrm>
            <a:off x="1933572" y="2619122"/>
            <a:ext cx="73017" cy="2595562"/>
            <a:chOff x="1933572" y="2619122"/>
            <a:chExt cx="73017" cy="2595562"/>
          </a:xfrm>
        </p:grpSpPr>
        <p:cxnSp>
          <p:nvCxnSpPr>
            <p:cNvPr id="7" name="Straight Connector 6">
              <a:extLst>
                <a:ext uri="{FF2B5EF4-FFF2-40B4-BE49-F238E27FC236}">
                  <a16:creationId xmlns="" xmlns:a16="http://schemas.microsoft.com/office/drawing/2014/main" id="{5FA5DCDB-804A-4B4E-8619-92CBEA3369B9}"/>
                </a:ext>
              </a:extLst>
            </p:cNvPr>
            <p:cNvCxnSpPr/>
            <p:nvPr/>
          </p:nvCxnSpPr>
          <p:spPr>
            <a:xfrm>
              <a:off x="1933572" y="4666202"/>
              <a:ext cx="7301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 xmlns:a16="http://schemas.microsoft.com/office/drawing/2014/main" id="{5EFEFC79-3FCC-4151-B59F-AD21D580CB0A}"/>
                </a:ext>
              </a:extLst>
            </p:cNvPr>
            <p:cNvCxnSpPr/>
            <p:nvPr/>
          </p:nvCxnSpPr>
          <p:spPr>
            <a:xfrm>
              <a:off x="1933572" y="4140740"/>
              <a:ext cx="7301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 xmlns:a16="http://schemas.microsoft.com/office/drawing/2014/main" id="{3CF6E5E6-A078-4A29-A777-F361ACD56712}"/>
                </a:ext>
              </a:extLst>
            </p:cNvPr>
            <p:cNvCxnSpPr/>
            <p:nvPr/>
          </p:nvCxnSpPr>
          <p:spPr>
            <a:xfrm>
              <a:off x="1933572" y="3624802"/>
              <a:ext cx="7301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 xmlns:a16="http://schemas.microsoft.com/office/drawing/2014/main" id="{074F224B-CB16-434F-ADC8-A8EC44321D2B}"/>
                </a:ext>
              </a:extLst>
            </p:cNvPr>
            <p:cNvCxnSpPr/>
            <p:nvPr/>
          </p:nvCxnSpPr>
          <p:spPr>
            <a:xfrm>
              <a:off x="1933572" y="3100927"/>
              <a:ext cx="7301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 xmlns:a16="http://schemas.microsoft.com/office/drawing/2014/main" id="{EC40480B-779F-4BFC-87DB-0BADEB48C804}"/>
                </a:ext>
              </a:extLst>
            </p:cNvPr>
            <p:cNvCxnSpPr/>
            <p:nvPr/>
          </p:nvCxnSpPr>
          <p:spPr>
            <a:xfrm>
              <a:off x="1933572" y="2619122"/>
              <a:ext cx="7301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 xmlns:a16="http://schemas.microsoft.com/office/drawing/2014/main" id="{9D8F2DEB-D894-45FF-BF92-2D1D782DB031}"/>
                </a:ext>
              </a:extLst>
            </p:cNvPr>
            <p:cNvCxnSpPr/>
            <p:nvPr/>
          </p:nvCxnSpPr>
          <p:spPr>
            <a:xfrm>
              <a:off x="1933572" y="5214684"/>
              <a:ext cx="7301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 name="Rectangle 3">
            <a:extLst>
              <a:ext uri="{FF2B5EF4-FFF2-40B4-BE49-F238E27FC236}">
                <a16:creationId xmlns="" xmlns:a16="http://schemas.microsoft.com/office/drawing/2014/main" id="{10315B40-E951-4DA7-9248-90DEDB659E4E}"/>
              </a:ext>
            </a:extLst>
          </p:cNvPr>
          <p:cNvSpPr/>
          <p:nvPr/>
        </p:nvSpPr>
        <p:spPr>
          <a:xfrm>
            <a:off x="914400" y="5963893"/>
            <a:ext cx="8188063" cy="261610"/>
          </a:xfrm>
          <a:prstGeom prst="rect">
            <a:avLst/>
          </a:prstGeom>
        </p:spPr>
        <p:txBody>
          <a:bodyPr wrap="square">
            <a:spAutoFit/>
          </a:bodyPr>
          <a:lstStyle/>
          <a:p>
            <a:pPr algn="r"/>
            <a:r>
              <a:rPr lang="en-US" altLang="en-US" sz="1100" dirty="0">
                <a:solidFill>
                  <a:prstClr val="black"/>
                </a:solidFill>
              </a:rPr>
              <a:t>Wilson PWF, </a:t>
            </a:r>
            <a:r>
              <a:rPr lang="en-US" altLang="en-US" sz="1100" dirty="0" err="1">
                <a:solidFill>
                  <a:prstClr val="black"/>
                </a:solidFill>
              </a:rPr>
              <a:t>Kannel</a:t>
            </a:r>
            <a:r>
              <a:rPr lang="en-US" altLang="en-US" sz="1100" dirty="0">
                <a:solidFill>
                  <a:prstClr val="black"/>
                </a:solidFill>
              </a:rPr>
              <a:t> WB. In: </a:t>
            </a:r>
            <a:r>
              <a:rPr lang="en-US" altLang="en-US" sz="1100" dirty="0" err="1">
                <a:solidFill>
                  <a:prstClr val="black"/>
                </a:solidFill>
              </a:rPr>
              <a:t>Ruderman</a:t>
            </a:r>
            <a:r>
              <a:rPr lang="en-US" altLang="en-US" sz="1100" dirty="0">
                <a:solidFill>
                  <a:prstClr val="black"/>
                </a:solidFill>
              </a:rPr>
              <a:t> N et al, eds. </a:t>
            </a:r>
            <a:r>
              <a:rPr lang="en-US" altLang="en-US" sz="1100" i="1" dirty="0">
                <a:solidFill>
                  <a:prstClr val="black"/>
                </a:solidFill>
              </a:rPr>
              <a:t>Hyperglycemia, Diabetes and Vascular Disease</a:t>
            </a:r>
            <a:r>
              <a:rPr lang="en-US" altLang="en-US" sz="1100" dirty="0">
                <a:solidFill>
                  <a:prstClr val="black"/>
                </a:solidFill>
              </a:rPr>
              <a:t>. 1992.</a:t>
            </a:r>
          </a:p>
        </p:txBody>
      </p:sp>
    </p:spTree>
    <p:extLst>
      <p:ext uri="{BB962C8B-B14F-4D97-AF65-F5344CB8AC3E}">
        <p14:creationId xmlns:p14="http://schemas.microsoft.com/office/powerpoint/2010/main" val="199121742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457200"/>
          </a:xfrm>
        </p:spPr>
        <p:txBody>
          <a:bodyPr>
            <a:normAutofit fontScale="90000"/>
          </a:bodyPr>
          <a:lstStyle/>
          <a:p>
            <a:r>
              <a:rPr lang="en-US" dirty="0"/>
              <a:t>HF is a more common OUTCOME than MI,  Stroke and Death in DM trials</a:t>
            </a:r>
          </a:p>
        </p:txBody>
      </p:sp>
      <p:sp>
        <p:nvSpPr>
          <p:cNvPr id="5" name="Content Placeholder 4"/>
          <p:cNvSpPr>
            <a:spLocks noGrp="1"/>
          </p:cNvSpPr>
          <p:nvPr>
            <p:ph idx="1"/>
          </p:nvPr>
        </p:nvSpPr>
        <p:spPr>
          <a:xfrm>
            <a:off x="457200" y="1828800"/>
            <a:ext cx="8229600" cy="3962400"/>
          </a:xfrm>
        </p:spPr>
        <p:txBody>
          <a:bodyPr/>
          <a:lstStyle/>
          <a:p>
            <a:r>
              <a:rPr lang="en-US" dirty="0"/>
              <a:t>Look AHEAD</a:t>
            </a:r>
          </a:p>
          <a:p>
            <a:r>
              <a:rPr lang="en-US" dirty="0"/>
              <a:t>LIFE</a:t>
            </a:r>
          </a:p>
          <a:p>
            <a:r>
              <a:rPr lang="en-US" dirty="0"/>
              <a:t>RENAAL</a:t>
            </a:r>
          </a:p>
          <a:p>
            <a:r>
              <a:rPr lang="en-US" dirty="0"/>
              <a:t>IDNT</a:t>
            </a:r>
          </a:p>
          <a:p>
            <a:r>
              <a:rPr lang="en-US" dirty="0"/>
              <a:t>PROACTIVE</a:t>
            </a:r>
          </a:p>
          <a:p>
            <a:r>
              <a:rPr lang="en-US" dirty="0"/>
              <a:t>ALTITUDE</a:t>
            </a:r>
          </a:p>
          <a:p>
            <a:r>
              <a:rPr lang="en-US" dirty="0"/>
              <a:t>Various large US registries</a:t>
            </a:r>
          </a:p>
        </p:txBody>
      </p:sp>
    </p:spTree>
    <p:extLst>
      <p:ext uri="{BB962C8B-B14F-4D97-AF65-F5344CB8AC3E}">
        <p14:creationId xmlns:p14="http://schemas.microsoft.com/office/powerpoint/2010/main" val="31454726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304801" y="339725"/>
            <a:ext cx="8534400" cy="498475"/>
          </a:xfrm>
        </p:spPr>
        <p:txBody>
          <a:bodyPr>
            <a:noAutofit/>
          </a:bodyPr>
          <a:lstStyle/>
          <a:p>
            <a:r>
              <a:rPr lang="en-CA" sz="2200" dirty="0"/>
              <a:t>Effect of More </a:t>
            </a:r>
            <a:r>
              <a:rPr lang="en-CA" sz="2200" dirty="0" err="1"/>
              <a:t>vs</a:t>
            </a:r>
            <a:r>
              <a:rPr lang="en-CA" sz="2200" dirty="0"/>
              <a:t> Less Intensive </a:t>
            </a:r>
            <a:r>
              <a:rPr lang="en-CA" sz="2200" dirty="0" err="1"/>
              <a:t>Glycemic</a:t>
            </a:r>
            <a:r>
              <a:rPr lang="en-CA" sz="2200" dirty="0"/>
              <a:t> Control on MI and HF resulting in Hospital Admission or Death</a:t>
            </a:r>
          </a:p>
        </p:txBody>
      </p:sp>
      <p:sp>
        <p:nvSpPr>
          <p:cNvPr id="9" name="Footer Placeholder 5"/>
          <p:cNvSpPr>
            <a:spLocks noGrp="1"/>
          </p:cNvSpPr>
          <p:nvPr>
            <p:ph type="ftr" sz="quarter" idx="4294967295"/>
          </p:nvPr>
        </p:nvSpPr>
        <p:spPr>
          <a:xfrm>
            <a:off x="2300288" y="6318250"/>
            <a:ext cx="6843712" cy="246063"/>
          </a:xfrm>
          <a:prstGeom prst="rect">
            <a:avLst/>
          </a:prstGeom>
        </p:spPr>
        <p:txBody>
          <a:bodyPr/>
          <a:lstStyle/>
          <a:p>
            <a:pPr algn="r"/>
            <a:r>
              <a:rPr lang="en-GB" sz="1150" dirty="0"/>
              <a:t>Turnbull FM et al. </a:t>
            </a:r>
            <a:r>
              <a:rPr lang="en-GB" sz="1150" dirty="0" err="1"/>
              <a:t>Diabetologia</a:t>
            </a:r>
            <a:r>
              <a:rPr lang="en-GB" sz="1150" dirty="0"/>
              <a:t>. 2009;52:2288-98.</a:t>
            </a:r>
            <a:endParaRPr lang="en-GB" sz="1150" dirty="0" err="1"/>
          </a:p>
        </p:txBody>
      </p:sp>
      <p:pic>
        <p:nvPicPr>
          <p:cNvPr id="6" name="Picture 2"/>
          <p:cNvPicPr>
            <a:picLocks noChangeAspect="1" noChangeArrowheads="1"/>
          </p:cNvPicPr>
          <p:nvPr/>
        </p:nvPicPr>
        <p:blipFill>
          <a:blip r:embed="rId2" cstate="print"/>
          <a:srcRect l="42509" t="11199" r="5433" b="13703"/>
          <a:stretch>
            <a:fillRect/>
          </a:stretch>
        </p:blipFill>
        <p:spPr bwMode="auto">
          <a:xfrm>
            <a:off x="1278293" y="1720008"/>
            <a:ext cx="6565888" cy="4464496"/>
          </a:xfrm>
          <a:prstGeom prst="rect">
            <a:avLst/>
          </a:prstGeom>
          <a:noFill/>
          <a:ln w="9525">
            <a:noFill/>
            <a:miter lim="800000"/>
            <a:headEnd/>
            <a:tailEnd/>
          </a:ln>
        </p:spPr>
      </p:pic>
      <p:sp>
        <p:nvSpPr>
          <p:cNvPr id="7" name="Rectangle 6"/>
          <p:cNvSpPr/>
          <p:nvPr/>
        </p:nvSpPr>
        <p:spPr>
          <a:xfrm>
            <a:off x="1259632" y="2079104"/>
            <a:ext cx="2771192" cy="20897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1" name="TextBox 10"/>
          <p:cNvSpPr txBox="1"/>
          <p:nvPr/>
        </p:nvSpPr>
        <p:spPr>
          <a:xfrm>
            <a:off x="1894257" y="1143000"/>
            <a:ext cx="2160240" cy="523220"/>
          </a:xfrm>
          <a:prstGeom prst="rect">
            <a:avLst/>
          </a:prstGeom>
          <a:noFill/>
        </p:spPr>
        <p:txBody>
          <a:bodyPr wrap="square" rtlCol="0">
            <a:spAutoFit/>
          </a:bodyPr>
          <a:lstStyle/>
          <a:p>
            <a:pPr algn="ctr"/>
            <a:r>
              <a:rPr lang="en-CA" sz="1400" b="1" dirty="0">
                <a:solidFill>
                  <a:prstClr val="black">
                    <a:lumMod val="75000"/>
                    <a:lumOff val="25000"/>
                  </a:prstClr>
                </a:solidFill>
                <a:cs typeface="Arial" pitchFamily="34" charset="0"/>
              </a:rPr>
              <a:t>No. of events</a:t>
            </a:r>
          </a:p>
          <a:p>
            <a:pPr algn="ctr"/>
            <a:r>
              <a:rPr lang="en-CA" sz="1400" b="1" dirty="0">
                <a:solidFill>
                  <a:prstClr val="black">
                    <a:lumMod val="75000"/>
                    <a:lumOff val="25000"/>
                  </a:prstClr>
                </a:solidFill>
                <a:cs typeface="Arial" pitchFamily="34" charset="0"/>
              </a:rPr>
              <a:t>(yearly event rate, %)</a:t>
            </a:r>
          </a:p>
        </p:txBody>
      </p:sp>
      <p:sp>
        <p:nvSpPr>
          <p:cNvPr id="12" name="TextBox 11"/>
          <p:cNvSpPr txBox="1"/>
          <p:nvPr/>
        </p:nvSpPr>
        <p:spPr>
          <a:xfrm>
            <a:off x="3739571" y="1143000"/>
            <a:ext cx="1007368" cy="523220"/>
          </a:xfrm>
          <a:prstGeom prst="rect">
            <a:avLst/>
          </a:prstGeom>
          <a:noFill/>
        </p:spPr>
        <p:txBody>
          <a:bodyPr wrap="square" rtlCol="0">
            <a:spAutoFit/>
          </a:bodyPr>
          <a:lstStyle/>
          <a:p>
            <a:pPr algn="ctr"/>
            <a:r>
              <a:rPr lang="el-GR" sz="1400" b="1" dirty="0">
                <a:solidFill>
                  <a:prstClr val="black">
                    <a:lumMod val="75000"/>
                    <a:lumOff val="25000"/>
                  </a:prstClr>
                </a:solidFill>
                <a:cs typeface="Arial" pitchFamily="34" charset="0"/>
              </a:rPr>
              <a:t>Δ</a:t>
            </a:r>
            <a:r>
              <a:rPr lang="en-CA" sz="1400" b="1" dirty="0">
                <a:solidFill>
                  <a:prstClr val="black">
                    <a:lumMod val="75000"/>
                    <a:lumOff val="25000"/>
                  </a:prstClr>
                </a:solidFill>
                <a:cs typeface="Arial" pitchFamily="34" charset="0"/>
              </a:rPr>
              <a:t>A1C</a:t>
            </a:r>
          </a:p>
          <a:p>
            <a:pPr algn="ctr"/>
            <a:r>
              <a:rPr lang="en-CA" sz="1400" b="1" dirty="0">
                <a:solidFill>
                  <a:prstClr val="black">
                    <a:lumMod val="75000"/>
                    <a:lumOff val="25000"/>
                  </a:prstClr>
                </a:solidFill>
                <a:cs typeface="Arial" pitchFamily="34" charset="0"/>
              </a:rPr>
              <a:t>(%)</a:t>
            </a:r>
          </a:p>
        </p:txBody>
      </p:sp>
      <p:sp>
        <p:nvSpPr>
          <p:cNvPr id="13" name="TextBox 12"/>
          <p:cNvSpPr txBox="1"/>
          <p:nvPr/>
        </p:nvSpPr>
        <p:spPr>
          <a:xfrm>
            <a:off x="6141767" y="1250722"/>
            <a:ext cx="1251992" cy="307777"/>
          </a:xfrm>
          <a:prstGeom prst="rect">
            <a:avLst/>
          </a:prstGeom>
          <a:noFill/>
        </p:spPr>
        <p:txBody>
          <a:bodyPr wrap="square" rtlCol="0">
            <a:spAutoFit/>
          </a:bodyPr>
          <a:lstStyle/>
          <a:p>
            <a:pPr algn="ctr"/>
            <a:r>
              <a:rPr lang="en-CA" sz="1400" b="1" dirty="0">
                <a:solidFill>
                  <a:prstClr val="black">
                    <a:lumMod val="75000"/>
                    <a:lumOff val="25000"/>
                  </a:prstClr>
                </a:solidFill>
                <a:cs typeface="Arial" pitchFamily="34" charset="0"/>
              </a:rPr>
              <a:t>HR (95% CI)</a:t>
            </a:r>
          </a:p>
        </p:txBody>
      </p:sp>
      <p:sp>
        <p:nvSpPr>
          <p:cNvPr id="14" name="Rectangle 13"/>
          <p:cNvSpPr/>
          <p:nvPr/>
        </p:nvSpPr>
        <p:spPr>
          <a:xfrm>
            <a:off x="1287624" y="3668494"/>
            <a:ext cx="2743200" cy="228600"/>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Tree>
    <p:extLst>
      <p:ext uri="{BB962C8B-B14F-4D97-AF65-F5344CB8AC3E}">
        <p14:creationId xmlns:p14="http://schemas.microsoft.com/office/powerpoint/2010/main" val="31709183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325" y="266700"/>
            <a:ext cx="8785225" cy="647700"/>
          </a:xfrm>
        </p:spPr>
        <p:txBody>
          <a:bodyPr/>
          <a:lstStyle/>
          <a:p>
            <a:r>
              <a:rPr lang="en-GB" sz="2400" b="1" dirty="0"/>
              <a:t>Heart failure outcomes in clinical trials of glucose‐lowering agents in patients with diabetes</a:t>
            </a:r>
            <a:endParaRPr lang="en-CA" sz="2400" dirty="0"/>
          </a:p>
        </p:txBody>
      </p:sp>
      <p:pic>
        <p:nvPicPr>
          <p:cNvPr id="5" name="Picture 4">
            <a:extLst>
              <a:ext uri="{FF2B5EF4-FFF2-40B4-BE49-F238E27FC236}">
                <a16:creationId xmlns="" xmlns:a16="http://schemas.microsoft.com/office/drawing/2014/main" id="{979B2C57-4099-4110-A890-660B5918E6AB}"/>
              </a:ext>
            </a:extLst>
          </p:cNvPr>
          <p:cNvPicPr>
            <a:picLocks noChangeAspect="1" noChangeArrowheads="1"/>
          </p:cNvPicPr>
          <p:nvPr/>
        </p:nvPicPr>
        <p:blipFill>
          <a:blip r:embed="rId2" cstate="print"/>
          <a:srcRect/>
          <a:stretch>
            <a:fillRect/>
          </a:stretch>
        </p:blipFill>
        <p:spPr bwMode="auto">
          <a:xfrm>
            <a:off x="838200" y="939144"/>
            <a:ext cx="7385959" cy="4761999"/>
          </a:xfrm>
          <a:prstGeom prst="rect">
            <a:avLst/>
          </a:prstGeom>
          <a:noFill/>
          <a:ln w="9525">
            <a:noFill/>
            <a:round/>
            <a:headEnd/>
            <a:tailEnd/>
          </a:ln>
        </p:spPr>
      </p:pic>
      <p:pic>
        <p:nvPicPr>
          <p:cNvPr id="6" name="Picture 5">
            <a:extLst>
              <a:ext uri="{FF2B5EF4-FFF2-40B4-BE49-F238E27FC236}">
                <a16:creationId xmlns="" xmlns:a16="http://schemas.microsoft.com/office/drawing/2014/main" id="{EC668CF8-F25E-468E-BD20-6A04C952AD45}"/>
              </a:ext>
            </a:extLst>
          </p:cNvPr>
          <p:cNvPicPr>
            <a:picLocks noChangeAspect="1" noChangeArrowheads="1"/>
          </p:cNvPicPr>
          <p:nvPr/>
        </p:nvPicPr>
        <p:blipFill>
          <a:blip r:embed="rId3" cstate="print"/>
          <a:srcRect/>
          <a:stretch>
            <a:fillRect/>
          </a:stretch>
        </p:blipFill>
        <p:spPr bwMode="auto">
          <a:xfrm>
            <a:off x="-261144" y="-500856"/>
            <a:ext cx="0" cy="0"/>
          </a:xfrm>
          <a:prstGeom prst="rect">
            <a:avLst/>
          </a:prstGeom>
          <a:noFill/>
          <a:ln w="9525">
            <a:noFill/>
            <a:round/>
            <a:headEnd/>
            <a:tailEnd/>
          </a:ln>
        </p:spPr>
      </p:pic>
      <p:sp>
        <p:nvSpPr>
          <p:cNvPr id="7" name="Text Box 4">
            <a:extLst>
              <a:ext uri="{FF2B5EF4-FFF2-40B4-BE49-F238E27FC236}">
                <a16:creationId xmlns="" xmlns:a16="http://schemas.microsoft.com/office/drawing/2014/main" id="{70F05CE6-CE8E-4B42-851B-0B6B69FAB9CC}"/>
              </a:ext>
            </a:extLst>
          </p:cNvPr>
          <p:cNvSpPr txBox="1">
            <a:spLocks noChangeArrowheads="1"/>
          </p:cNvSpPr>
          <p:nvPr/>
        </p:nvSpPr>
        <p:spPr bwMode="auto">
          <a:xfrm>
            <a:off x="2174875" y="5791200"/>
            <a:ext cx="6892925" cy="557212"/>
          </a:xfrm>
          <a:prstGeom prst="rect">
            <a:avLst/>
          </a:prstGeom>
          <a:noFill/>
          <a:ln w="9525">
            <a:noFill/>
            <a:round/>
            <a:headEnd/>
            <a:tailEnd/>
          </a:ln>
        </p:spPr>
        <p:txBody>
          <a:bodyPr lIns="90000" tIns="54702" rIns="90000" bIns="45000"/>
          <a:lstStyle>
            <a:defPPr>
              <a:defRPr lang="en-GB"/>
            </a:defPPr>
            <a:lvl1pPr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tabLst>
                <a:tab pos="723900" algn="l"/>
                <a:tab pos="1447800" algn="l"/>
                <a:tab pos="2171700" algn="l"/>
                <a:tab pos="2895600" algn="l"/>
                <a:tab pos="3619500" algn="l"/>
                <a:tab pos="4343400" algn="l"/>
                <a:tab pos="5067300" algn="l"/>
                <a:tab pos="5791200" algn="l"/>
                <a:tab pos="6515100" algn="l"/>
              </a:tabLst>
            </a:pPr>
            <a:r>
              <a:rPr lang="en-GB" sz="1100" b="1" dirty="0"/>
              <a:t>European Journal of Heart Failure</a:t>
            </a:r>
            <a:r>
              <a:rPr lang="en-GB" sz="1100" dirty="0"/>
              <a:t/>
            </a:r>
            <a:br>
              <a:rPr lang="en-GB" sz="1100" dirty="0"/>
            </a:br>
            <a:r>
              <a:rPr lang="en-GB" sz="1100" dirty="0"/>
              <a:t>Volume 19, Issue 1, pages 43-53, 21 SEP 2016 DOI: 10.1002/ejhf.633</a:t>
            </a:r>
            <a:br>
              <a:rPr lang="en-GB" sz="1100" dirty="0"/>
            </a:br>
            <a:r>
              <a:rPr lang="en-GB" sz="1100" dirty="0"/>
              <a:t>http://onlinelibrary.wiley.com/doi/10.1002/ejhf.633/full#ejhf633-fig-0004</a:t>
            </a:r>
            <a:endParaRPr lang="en-GB" sz="1100" dirty="0">
              <a:hlinkClick r:id="rId4"/>
            </a:endParaRPr>
          </a:p>
        </p:txBody>
      </p:sp>
    </p:spTree>
    <p:extLst>
      <p:ext uri="{BB962C8B-B14F-4D97-AF65-F5344CB8AC3E}">
        <p14:creationId xmlns:p14="http://schemas.microsoft.com/office/powerpoint/2010/main" val="3792745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6159" y="273845"/>
            <a:ext cx="8587591" cy="945355"/>
          </a:xfrm>
        </p:spPr>
        <p:txBody>
          <a:bodyPr/>
          <a:lstStyle/>
          <a:p>
            <a:r>
              <a:rPr lang="en-GB" sz="2900" dirty="0"/>
              <a:t>Evidence for benefit of sglt2i’s on HF risk in patients with diabetes: </a:t>
            </a:r>
            <a:r>
              <a:rPr lang="en-GB" dirty="0"/>
              <a:t/>
            </a:r>
            <a:br>
              <a:rPr lang="en-GB" dirty="0"/>
            </a:br>
            <a:r>
              <a:rPr lang="en-GB" sz="2000" dirty="0">
                <a:solidFill>
                  <a:srgbClr val="C71B32"/>
                </a:solidFill>
              </a:rPr>
              <a:t>EMPA-REG OUTCOME </a:t>
            </a:r>
            <a:r>
              <a:rPr lang="en-US" sz="2000" dirty="0">
                <a:solidFill>
                  <a:srgbClr val="C71B32"/>
                </a:solidFill>
              </a:rPr>
              <a:t>Trial</a:t>
            </a:r>
            <a:endParaRPr lang="en-GB" dirty="0">
              <a:solidFill>
                <a:srgbClr val="C71B32"/>
              </a:solidFill>
            </a:endParaRPr>
          </a:p>
        </p:txBody>
      </p:sp>
      <p:sp>
        <p:nvSpPr>
          <p:cNvPr id="38" name="Content Placeholder 37"/>
          <p:cNvSpPr>
            <a:spLocks noGrp="1"/>
          </p:cNvSpPr>
          <p:nvPr>
            <p:ph idx="1"/>
          </p:nvPr>
        </p:nvSpPr>
        <p:spPr>
          <a:xfrm>
            <a:off x="498475" y="3674979"/>
            <a:ext cx="8545275" cy="2318098"/>
          </a:xfrm>
        </p:spPr>
        <p:txBody>
          <a:bodyPr>
            <a:noAutofit/>
          </a:bodyPr>
          <a:lstStyle/>
          <a:p>
            <a:pPr>
              <a:spcBef>
                <a:spcPts val="400"/>
              </a:spcBef>
            </a:pPr>
            <a:r>
              <a:rPr lang="en-US" sz="1800" b="1" dirty="0"/>
              <a:t>Key inclusion criteria:</a:t>
            </a:r>
          </a:p>
          <a:p>
            <a:pPr lvl="1">
              <a:spcBef>
                <a:spcPts val="400"/>
              </a:spcBef>
            </a:pPr>
            <a:r>
              <a:rPr lang="en-US" sz="1800" dirty="0"/>
              <a:t>Adults with type 2 diabetes and established CVD (</a:t>
            </a:r>
            <a:r>
              <a:rPr lang="en-US" sz="1800" b="1" dirty="0"/>
              <a:t>10.1% had HF at baseline</a:t>
            </a:r>
            <a:r>
              <a:rPr lang="en-US" sz="1800" dirty="0"/>
              <a:t>)</a:t>
            </a:r>
          </a:p>
          <a:p>
            <a:pPr lvl="1">
              <a:spcBef>
                <a:spcPts val="400"/>
              </a:spcBef>
            </a:pPr>
            <a:r>
              <a:rPr lang="en-US" sz="1800" dirty="0"/>
              <a:t>BMI ≤45 kg/m</a:t>
            </a:r>
            <a:r>
              <a:rPr lang="en-US" sz="1800" baseline="30000" dirty="0"/>
              <a:t>2</a:t>
            </a:r>
            <a:r>
              <a:rPr lang="en-US" sz="1800" dirty="0"/>
              <a:t>; HbA1c 7–10%; eGFR ≥30 mL/min/1.73m</a:t>
            </a:r>
            <a:r>
              <a:rPr lang="en-US" sz="1800" baseline="30000" dirty="0"/>
              <a:t>2</a:t>
            </a:r>
            <a:r>
              <a:rPr lang="en-US" sz="1800" dirty="0"/>
              <a:t> (MDRD)</a:t>
            </a:r>
          </a:p>
        </p:txBody>
      </p:sp>
      <p:sp>
        <p:nvSpPr>
          <p:cNvPr id="9" name="Rounded Rectangle 2"/>
          <p:cNvSpPr>
            <a:spLocks noChangeArrowheads="1"/>
          </p:cNvSpPr>
          <p:nvPr>
            <p:custDataLst>
              <p:tags r:id="rId1"/>
            </p:custDataLst>
          </p:nvPr>
        </p:nvSpPr>
        <p:spPr bwMode="gray">
          <a:xfrm>
            <a:off x="2888483" y="2297216"/>
            <a:ext cx="2588952" cy="795524"/>
          </a:xfrm>
          <a:prstGeom prst="roundRect">
            <a:avLst>
              <a:gd name="adj" fmla="val 8046"/>
            </a:avLst>
          </a:prstGeom>
          <a:solidFill>
            <a:schemeClr val="tx1">
              <a:lumMod val="65000"/>
              <a:lumOff val="35000"/>
            </a:schemeClr>
          </a:solidFill>
          <a:ln w="10795" cap="flat" cmpd="sng" algn="ctr">
            <a:noFill/>
            <a:prstDash val="solid"/>
          </a:ln>
          <a:effectLst>
            <a:outerShdw blurRad="50800" dist="38100" dir="2700000" algn="tl" rotWithShape="0">
              <a:prstClr val="black">
                <a:alpha val="40000"/>
              </a:prstClr>
            </a:outerShdw>
          </a:effectLst>
          <a:extLst/>
        </p:spPr>
        <p:txBody>
          <a:bodyPr lIns="0" tIns="27000" rIns="0" bIns="27000" anchor="ctr" anchorCtr="1"/>
          <a:lstStyle/>
          <a:p>
            <a:pPr algn="ctr" fontAlgn="base">
              <a:spcBef>
                <a:spcPct val="0"/>
              </a:spcBef>
              <a:spcAft>
                <a:spcPct val="0"/>
              </a:spcAft>
              <a:defRPr/>
            </a:pPr>
            <a:r>
              <a:rPr lang="en-US" sz="1600" kern="0" dirty="0">
                <a:solidFill>
                  <a:prstClr val="white"/>
                </a:solidFill>
                <a:cs typeface="Arial" charset="0"/>
              </a:rPr>
              <a:t>Randomized and treated</a:t>
            </a:r>
          </a:p>
          <a:p>
            <a:pPr algn="ctr" fontAlgn="base">
              <a:spcBef>
                <a:spcPct val="0"/>
              </a:spcBef>
              <a:spcAft>
                <a:spcPct val="0"/>
              </a:spcAft>
              <a:defRPr/>
            </a:pPr>
            <a:r>
              <a:rPr lang="en-GB" sz="1350" kern="0" dirty="0">
                <a:solidFill>
                  <a:prstClr val="white"/>
                </a:solidFill>
                <a:cs typeface="Arial" charset="0"/>
              </a:rPr>
              <a:t>(n = 7020)</a:t>
            </a:r>
            <a:endParaRPr lang="en-US" sz="1350" kern="0" dirty="0">
              <a:solidFill>
                <a:prstClr val="white"/>
              </a:solidFill>
              <a:cs typeface="Arial" charset="0"/>
            </a:endParaRPr>
          </a:p>
        </p:txBody>
      </p:sp>
      <p:cxnSp>
        <p:nvCxnSpPr>
          <p:cNvPr id="10" name="Straight Connector 116"/>
          <p:cNvCxnSpPr>
            <a:cxnSpLocks/>
            <a:stCxn id="28" idx="3"/>
            <a:endCxn id="9" idx="1"/>
          </p:cNvCxnSpPr>
          <p:nvPr/>
        </p:nvCxnSpPr>
        <p:spPr>
          <a:xfrm>
            <a:off x="2258947" y="2694050"/>
            <a:ext cx="629536" cy="928"/>
          </a:xfrm>
          <a:prstGeom prst="line">
            <a:avLst/>
          </a:prstGeom>
          <a:noFill/>
          <a:ln w="28575" cap="flat" cmpd="sng" algn="ctr">
            <a:solidFill>
              <a:schemeClr val="tx1"/>
            </a:solidFill>
            <a:prstDash val="sysDot"/>
          </a:ln>
          <a:effectLst/>
        </p:spPr>
      </p:cxnSp>
      <p:sp>
        <p:nvSpPr>
          <p:cNvPr id="24" name="Rounded Rectangle 2"/>
          <p:cNvSpPr>
            <a:spLocks noChangeArrowheads="1"/>
          </p:cNvSpPr>
          <p:nvPr>
            <p:custDataLst>
              <p:tags r:id="rId2"/>
            </p:custDataLst>
          </p:nvPr>
        </p:nvSpPr>
        <p:spPr bwMode="gray">
          <a:xfrm>
            <a:off x="6106971" y="2381184"/>
            <a:ext cx="2606040" cy="638052"/>
          </a:xfrm>
          <a:prstGeom prst="roundRect">
            <a:avLst>
              <a:gd name="adj" fmla="val 8307"/>
            </a:avLst>
          </a:prstGeom>
          <a:solidFill>
            <a:srgbClr val="C71B32"/>
          </a:solidFill>
          <a:ln>
            <a:noFill/>
          </a:ln>
          <a:effectLst>
            <a:outerShdw blurRad="50800" dist="38100" dir="2700000" algn="tl" rotWithShape="0">
              <a:prstClr val="black">
                <a:alpha val="40000"/>
              </a:prstClr>
            </a:outerShdw>
          </a:effectLst>
          <a:extLst/>
        </p:spPr>
        <p:txBody>
          <a:bodyPr lIns="27000" tIns="27000" rIns="27000" bIns="27000" anchor="ctr" anchorCtr="0"/>
          <a:lstStyle/>
          <a:p>
            <a:pPr algn="ctr" fontAlgn="base">
              <a:spcBef>
                <a:spcPct val="0"/>
              </a:spcBef>
              <a:spcAft>
                <a:spcPct val="0"/>
              </a:spcAft>
              <a:defRPr/>
            </a:pPr>
            <a:r>
              <a:rPr lang="en-US" kern="0" dirty="0">
                <a:solidFill>
                  <a:srgbClr val="FFFFFF"/>
                </a:solidFill>
                <a:cs typeface="Arial" charset="0"/>
              </a:rPr>
              <a:t>Empagliflozin 10 mg</a:t>
            </a:r>
          </a:p>
          <a:p>
            <a:pPr algn="ctr" fontAlgn="base">
              <a:spcBef>
                <a:spcPct val="0"/>
              </a:spcBef>
              <a:spcAft>
                <a:spcPct val="0"/>
              </a:spcAft>
              <a:defRPr/>
            </a:pPr>
            <a:r>
              <a:rPr lang="en-US" sz="1500" kern="0" dirty="0">
                <a:solidFill>
                  <a:srgbClr val="FFFFFF"/>
                </a:solidFill>
                <a:cs typeface="Arial" charset="0"/>
              </a:rPr>
              <a:t> (n = 2345) </a:t>
            </a:r>
          </a:p>
        </p:txBody>
      </p:sp>
      <p:sp>
        <p:nvSpPr>
          <p:cNvPr id="25" name="Rounded Rectangle 2"/>
          <p:cNvSpPr>
            <a:spLocks noChangeArrowheads="1"/>
          </p:cNvSpPr>
          <p:nvPr>
            <p:custDataLst>
              <p:tags r:id="rId3"/>
            </p:custDataLst>
          </p:nvPr>
        </p:nvSpPr>
        <p:spPr bwMode="gray">
          <a:xfrm>
            <a:off x="6106971" y="3252286"/>
            <a:ext cx="2606040" cy="641256"/>
          </a:xfrm>
          <a:prstGeom prst="roundRect">
            <a:avLst>
              <a:gd name="adj" fmla="val 9537"/>
            </a:avLst>
          </a:prstGeom>
          <a:solidFill>
            <a:schemeClr val="accent4"/>
          </a:solidFill>
          <a:ln>
            <a:noFill/>
          </a:ln>
          <a:effectLst>
            <a:outerShdw blurRad="50800" dist="38100" dir="2700000" algn="tl" rotWithShape="0">
              <a:prstClr val="black">
                <a:alpha val="40000"/>
              </a:prstClr>
            </a:outerShdw>
          </a:effectLst>
          <a:extLst/>
        </p:spPr>
        <p:txBody>
          <a:bodyPr lIns="27000" tIns="27000" rIns="27000" bIns="27000" anchor="ctr" anchorCtr="0"/>
          <a:lstStyle/>
          <a:p>
            <a:pPr algn="ctr" fontAlgn="base">
              <a:spcBef>
                <a:spcPct val="0"/>
              </a:spcBef>
              <a:spcAft>
                <a:spcPct val="0"/>
              </a:spcAft>
              <a:defRPr/>
            </a:pPr>
            <a:r>
              <a:rPr lang="en-US" kern="0" dirty="0">
                <a:solidFill>
                  <a:srgbClr val="FFFFFF"/>
                </a:solidFill>
                <a:cs typeface="Arial" charset="0"/>
              </a:rPr>
              <a:t>Empagliflozin 25 mg</a:t>
            </a:r>
            <a:r>
              <a:rPr lang="en-US" sz="1500" kern="0" dirty="0">
                <a:solidFill>
                  <a:srgbClr val="FFFFFF"/>
                </a:solidFill>
                <a:cs typeface="Arial" charset="0"/>
              </a:rPr>
              <a:t> </a:t>
            </a:r>
          </a:p>
          <a:p>
            <a:pPr algn="ctr" fontAlgn="base">
              <a:spcBef>
                <a:spcPct val="0"/>
              </a:spcBef>
              <a:spcAft>
                <a:spcPct val="0"/>
              </a:spcAft>
              <a:defRPr/>
            </a:pPr>
            <a:r>
              <a:rPr lang="en-US" sz="1500" kern="0" dirty="0">
                <a:solidFill>
                  <a:srgbClr val="FFFFFF"/>
                </a:solidFill>
                <a:cs typeface="Arial" charset="0"/>
              </a:rPr>
              <a:t>(n = 2342) </a:t>
            </a:r>
          </a:p>
        </p:txBody>
      </p:sp>
      <p:sp>
        <p:nvSpPr>
          <p:cNvPr id="26" name="Rounded Rectangle 2"/>
          <p:cNvSpPr>
            <a:spLocks noChangeArrowheads="1"/>
          </p:cNvSpPr>
          <p:nvPr>
            <p:custDataLst>
              <p:tags r:id="rId4"/>
            </p:custDataLst>
          </p:nvPr>
        </p:nvSpPr>
        <p:spPr bwMode="gray">
          <a:xfrm>
            <a:off x="6106971" y="1495896"/>
            <a:ext cx="2606040" cy="641256"/>
          </a:xfrm>
          <a:prstGeom prst="roundRect">
            <a:avLst>
              <a:gd name="adj" fmla="val 8349"/>
            </a:avLst>
          </a:prstGeom>
          <a:solidFill>
            <a:srgbClr val="354C97"/>
          </a:solidFill>
          <a:ln>
            <a:noFill/>
          </a:ln>
          <a:effectLst>
            <a:outerShdw blurRad="50800" dist="38100" dir="2700000" algn="tl" rotWithShape="0">
              <a:prstClr val="black">
                <a:alpha val="40000"/>
              </a:prstClr>
            </a:outerShdw>
          </a:effectLst>
          <a:extLst/>
        </p:spPr>
        <p:txBody>
          <a:bodyPr lIns="27000" tIns="27000" rIns="27000" bIns="27000" anchor="ctr" anchorCtr="0"/>
          <a:lstStyle/>
          <a:p>
            <a:pPr algn="ctr" fontAlgn="base">
              <a:spcBef>
                <a:spcPct val="0"/>
              </a:spcBef>
              <a:spcAft>
                <a:spcPct val="0"/>
              </a:spcAft>
              <a:defRPr/>
            </a:pPr>
            <a:r>
              <a:rPr lang="en-US" kern="0" dirty="0">
                <a:solidFill>
                  <a:srgbClr val="FFFFFF"/>
                </a:solidFill>
                <a:cs typeface="Arial" charset="0"/>
              </a:rPr>
              <a:t>Placebo</a:t>
            </a:r>
            <a:r>
              <a:rPr lang="en-US" sz="1500" kern="0" dirty="0">
                <a:solidFill>
                  <a:srgbClr val="FFFFFF"/>
                </a:solidFill>
                <a:cs typeface="Arial" charset="0"/>
              </a:rPr>
              <a:t> </a:t>
            </a:r>
            <a:br>
              <a:rPr lang="en-US" sz="1500" kern="0" dirty="0">
                <a:solidFill>
                  <a:srgbClr val="FFFFFF"/>
                </a:solidFill>
                <a:cs typeface="Arial" charset="0"/>
              </a:rPr>
            </a:br>
            <a:r>
              <a:rPr lang="en-US" sz="1500" kern="0" dirty="0">
                <a:solidFill>
                  <a:srgbClr val="FFFFFF"/>
                </a:solidFill>
                <a:cs typeface="Arial" charset="0"/>
              </a:rPr>
              <a:t>(n = 2333)</a:t>
            </a:r>
          </a:p>
        </p:txBody>
      </p:sp>
      <p:sp>
        <p:nvSpPr>
          <p:cNvPr id="28" name="Rounded Rectangle 2"/>
          <p:cNvSpPr>
            <a:spLocks noChangeArrowheads="1"/>
          </p:cNvSpPr>
          <p:nvPr>
            <p:custDataLst>
              <p:tags r:id="rId5"/>
            </p:custDataLst>
          </p:nvPr>
        </p:nvSpPr>
        <p:spPr bwMode="gray">
          <a:xfrm>
            <a:off x="479425" y="2297480"/>
            <a:ext cx="1779522" cy="793140"/>
          </a:xfrm>
          <a:prstGeom prst="roundRect">
            <a:avLst>
              <a:gd name="adj" fmla="val 7060"/>
            </a:avLst>
          </a:prstGeom>
          <a:solidFill>
            <a:schemeClr val="tx1">
              <a:lumMod val="65000"/>
              <a:lumOff val="35000"/>
            </a:schemeClr>
          </a:solidFill>
          <a:ln w="10795" cap="flat" cmpd="sng" algn="ctr">
            <a:noFill/>
            <a:prstDash val="solid"/>
          </a:ln>
          <a:effectLst>
            <a:outerShdw blurRad="50800" dist="38100" dir="2700000" algn="tl" rotWithShape="0">
              <a:prstClr val="black">
                <a:alpha val="40000"/>
              </a:prstClr>
            </a:outerShdw>
          </a:effectLst>
          <a:extLst/>
        </p:spPr>
        <p:txBody>
          <a:bodyPr lIns="0" tIns="27000" rIns="0" bIns="27000" anchor="ctr" anchorCtr="1"/>
          <a:lstStyle/>
          <a:p>
            <a:pPr algn="ctr" fontAlgn="base">
              <a:spcBef>
                <a:spcPct val="0"/>
              </a:spcBef>
              <a:spcAft>
                <a:spcPct val="0"/>
              </a:spcAft>
              <a:defRPr/>
            </a:pPr>
            <a:r>
              <a:rPr lang="en-US" sz="1600" kern="0" dirty="0">
                <a:solidFill>
                  <a:prstClr val="white"/>
                </a:solidFill>
                <a:cs typeface="Arial" charset="0"/>
              </a:rPr>
              <a:t>Screening</a:t>
            </a:r>
          </a:p>
          <a:p>
            <a:pPr algn="ctr" fontAlgn="base">
              <a:spcBef>
                <a:spcPct val="0"/>
              </a:spcBef>
              <a:spcAft>
                <a:spcPct val="0"/>
              </a:spcAft>
              <a:defRPr/>
            </a:pPr>
            <a:r>
              <a:rPr lang="en-US" sz="1350" kern="0" dirty="0">
                <a:solidFill>
                  <a:prstClr val="white"/>
                </a:solidFill>
                <a:cs typeface="Arial" charset="0"/>
              </a:rPr>
              <a:t>(n = 11 531)</a:t>
            </a:r>
          </a:p>
        </p:txBody>
      </p:sp>
      <p:cxnSp>
        <p:nvCxnSpPr>
          <p:cNvPr id="48" name="Elbow Connector 47"/>
          <p:cNvCxnSpPr>
            <a:cxnSpLocks/>
            <a:stCxn id="25" idx="1"/>
            <a:endCxn id="26" idx="1"/>
          </p:cNvCxnSpPr>
          <p:nvPr/>
        </p:nvCxnSpPr>
        <p:spPr>
          <a:xfrm rot="10800000">
            <a:off x="6106971" y="1816524"/>
            <a:ext cx="12700" cy="1756390"/>
          </a:xfrm>
          <a:prstGeom prst="bentConnector3">
            <a:avLst>
              <a:gd name="adj1" fmla="val 1800000"/>
            </a:avLst>
          </a:prstGeom>
          <a:ln w="28575" cmpd="sng">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cxnSpLocks/>
            <a:stCxn id="9" idx="3"/>
            <a:endCxn id="24" idx="1"/>
          </p:cNvCxnSpPr>
          <p:nvPr/>
        </p:nvCxnSpPr>
        <p:spPr>
          <a:xfrm>
            <a:off x="5477435" y="2694978"/>
            <a:ext cx="629536" cy="5232"/>
          </a:xfrm>
          <a:prstGeom prst="line">
            <a:avLst/>
          </a:prstGeom>
          <a:ln w="28575" cmpd="sng">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 xmlns:a16="http://schemas.microsoft.com/office/drawing/2014/main" id="{7887DDC8-C3DA-4A0D-A41E-C3138AE07ABC}"/>
              </a:ext>
            </a:extLst>
          </p:cNvPr>
          <p:cNvSpPr/>
          <p:nvPr/>
        </p:nvSpPr>
        <p:spPr>
          <a:xfrm>
            <a:off x="-8965" y="1353924"/>
            <a:ext cx="312744" cy="4665876"/>
          </a:xfrm>
          <a:prstGeom prst="rect">
            <a:avLst/>
          </a:prstGeom>
          <a:solidFill>
            <a:srgbClr val="1113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17" name="Straight Connector 16">
            <a:extLst>
              <a:ext uri="{FF2B5EF4-FFF2-40B4-BE49-F238E27FC236}">
                <a16:creationId xmlns="" xmlns:a16="http://schemas.microsoft.com/office/drawing/2014/main" id="{3C093D45-52CB-4A66-9C0C-88BDAE4CB581}"/>
              </a:ext>
            </a:extLst>
          </p:cNvPr>
          <p:cNvCxnSpPr>
            <a:cxnSpLocks/>
          </p:cNvCxnSpPr>
          <p:nvPr/>
        </p:nvCxnSpPr>
        <p:spPr>
          <a:xfrm>
            <a:off x="303779" y="1353924"/>
            <a:ext cx="0" cy="4665876"/>
          </a:xfrm>
          <a:prstGeom prst="line">
            <a:avLst/>
          </a:prstGeom>
          <a:ln w="28575">
            <a:solidFill>
              <a:srgbClr val="C71B32"/>
            </a:solidFill>
            <a:prstDash val="sysDot"/>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 xmlns:a16="http://schemas.microsoft.com/office/drawing/2014/main" id="{79F8D401-4763-49E7-B99A-42AC9E3CBBCA}"/>
              </a:ext>
            </a:extLst>
          </p:cNvPr>
          <p:cNvSpPr txBox="1"/>
          <p:nvPr/>
        </p:nvSpPr>
        <p:spPr>
          <a:xfrm rot="16200000">
            <a:off x="-131653" y="3436856"/>
            <a:ext cx="518091" cy="276999"/>
          </a:xfrm>
          <a:prstGeom prst="rect">
            <a:avLst/>
          </a:prstGeom>
          <a:noFill/>
        </p:spPr>
        <p:txBody>
          <a:bodyPr wrap="none" rtlCol="0">
            <a:spAutoFit/>
          </a:bodyPr>
          <a:lstStyle/>
          <a:p>
            <a:r>
              <a:rPr lang="fr-CA" sz="1200" dirty="0">
                <a:solidFill>
                  <a:prstClr val="white"/>
                </a:solidFill>
              </a:rPr>
              <a:t>PRO</a:t>
            </a:r>
            <a:endParaRPr lang="en-US" sz="1200" dirty="0">
              <a:solidFill>
                <a:prstClr val="white"/>
              </a:solidFill>
            </a:endParaRPr>
          </a:p>
        </p:txBody>
      </p:sp>
      <p:sp>
        <p:nvSpPr>
          <p:cNvPr id="19" name="Footer Placeholder 5">
            <a:extLst>
              <a:ext uri="{FF2B5EF4-FFF2-40B4-BE49-F238E27FC236}">
                <a16:creationId xmlns="" xmlns:a16="http://schemas.microsoft.com/office/drawing/2014/main" id="{99210A42-C7C1-474D-86F4-7D59AF4C4DB9}"/>
              </a:ext>
            </a:extLst>
          </p:cNvPr>
          <p:cNvSpPr txBox="1">
            <a:spLocks noChangeArrowheads="1"/>
          </p:cNvSpPr>
          <p:nvPr/>
        </p:nvSpPr>
        <p:spPr>
          <a:xfrm>
            <a:off x="379959" y="5490825"/>
            <a:ext cx="7315940" cy="605175"/>
          </a:xfrm>
          <a:prstGeom prst="rect">
            <a:avLst/>
          </a:prstGeom>
          <a:ln/>
        </p:spPr>
        <p:txBody>
          <a:bodyPr anchor="b"/>
          <a:lstStyle>
            <a:defPPr>
              <a:defRPr lang="fr-FR"/>
            </a:defPPr>
            <a:lvl1pPr marL="0" algn="l" defTabSz="457200" rtl="0" eaLnBrk="1" latinLnBrk="0" hangingPunct="1">
              <a:lnSpc>
                <a:spcPct val="90000"/>
              </a:lnSpc>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dirty="0"/>
              <a:t>Study medication was given in addition to standard of care.</a:t>
            </a:r>
          </a:p>
          <a:p>
            <a:r>
              <a:rPr lang="en-US" sz="1000" dirty="0"/>
              <a:t>The trial was to continue until ≥691 patients experienced an adjudicated primary outcome event.</a:t>
            </a:r>
            <a:endParaRPr lang="en-GB" sz="1000" dirty="0"/>
          </a:p>
          <a:p>
            <a:r>
              <a:rPr lang="en-GB" sz="1000" dirty="0"/>
              <a:t>CVD, cardiovascular disease; </a:t>
            </a:r>
            <a:r>
              <a:rPr lang="en-US" sz="1000" dirty="0"/>
              <a:t>BMI, body mass index; </a:t>
            </a:r>
            <a:r>
              <a:rPr lang="en-US" sz="1000" dirty="0" err="1"/>
              <a:t>eGFR</a:t>
            </a:r>
            <a:r>
              <a:rPr lang="en-US" sz="1000" dirty="0"/>
              <a:t>, estimated glomerular filtration rate; HF, heart failure</a:t>
            </a:r>
            <a:r>
              <a:rPr lang="en-GB" sz="1000" dirty="0"/>
              <a:t>; </a:t>
            </a:r>
            <a:r>
              <a:rPr lang="en-US" sz="1000" dirty="0"/>
              <a:t>MDRD, Modification of Diet in Renal Disease; SGLT2i, Sodium-glucose co-transporter-2 inhibitor</a:t>
            </a:r>
            <a:endParaRPr lang="en-GB" sz="1000" dirty="0"/>
          </a:p>
        </p:txBody>
      </p:sp>
      <p:sp>
        <p:nvSpPr>
          <p:cNvPr id="2" name="TextBox 1"/>
          <p:cNvSpPr txBox="1"/>
          <p:nvPr/>
        </p:nvSpPr>
        <p:spPr>
          <a:xfrm>
            <a:off x="5677988" y="6248400"/>
            <a:ext cx="3466012" cy="261610"/>
          </a:xfrm>
          <a:prstGeom prst="rect">
            <a:avLst/>
          </a:prstGeom>
          <a:noFill/>
        </p:spPr>
        <p:txBody>
          <a:bodyPr wrap="none" rtlCol="0">
            <a:spAutoFit/>
          </a:bodyPr>
          <a:lstStyle/>
          <a:p>
            <a:pPr algn="r"/>
            <a:r>
              <a:rPr lang="da-DK" sz="1100" dirty="0"/>
              <a:t>Zinman B et al. N Engl J Med 2015; 373:2117–2128.</a:t>
            </a:r>
            <a:endParaRPr lang="en-US" sz="1100" dirty="0"/>
          </a:p>
        </p:txBody>
      </p:sp>
    </p:spTree>
    <p:extLst>
      <p:ext uri="{BB962C8B-B14F-4D97-AF65-F5344CB8AC3E}">
        <p14:creationId xmlns:p14="http://schemas.microsoft.com/office/powerpoint/2010/main" val="14507411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205" y="121445"/>
            <a:ext cx="8587591" cy="945355"/>
          </a:xfrm>
        </p:spPr>
        <p:txBody>
          <a:bodyPr/>
          <a:lstStyle/>
          <a:p>
            <a:r>
              <a:rPr lang="en-GB" sz="2900" dirty="0"/>
              <a:t>EMPA-REG Outcome: </a:t>
            </a:r>
            <a:r>
              <a:rPr lang="en-GB" dirty="0"/>
              <a:t/>
            </a:r>
            <a:br>
              <a:rPr lang="en-GB" dirty="0"/>
            </a:br>
            <a:r>
              <a:rPr lang="en-GB" sz="2000" dirty="0">
                <a:solidFill>
                  <a:srgbClr val="C71B32"/>
                </a:solidFill>
              </a:rPr>
              <a:t>significant reduction in 3-point mace and cv death</a:t>
            </a:r>
            <a:endParaRPr lang="en-GB" dirty="0">
              <a:solidFill>
                <a:srgbClr val="C71B32"/>
              </a:solidFill>
            </a:endParaRPr>
          </a:p>
        </p:txBody>
      </p:sp>
      <p:sp>
        <p:nvSpPr>
          <p:cNvPr id="8" name="Rectangle 7">
            <a:extLst>
              <a:ext uri="{FF2B5EF4-FFF2-40B4-BE49-F238E27FC236}">
                <a16:creationId xmlns="" xmlns:a16="http://schemas.microsoft.com/office/drawing/2014/main" id="{D48DA126-72A9-4106-ACC0-ABFF24B3401F}"/>
              </a:ext>
            </a:extLst>
          </p:cNvPr>
          <p:cNvSpPr/>
          <p:nvPr/>
        </p:nvSpPr>
        <p:spPr>
          <a:xfrm>
            <a:off x="341353" y="2708927"/>
            <a:ext cx="2286418" cy="2066591"/>
          </a:xfrm>
          <a:prstGeom prst="rect">
            <a:avLst/>
          </a:prstGeom>
        </p:spPr>
        <p:txBody>
          <a:bodyPr wrap="square">
            <a:spAutoFit/>
          </a:bodyPr>
          <a:lstStyle/>
          <a:p>
            <a:pPr>
              <a:lnSpc>
                <a:spcPct val="185000"/>
              </a:lnSpc>
            </a:pPr>
            <a:r>
              <a:rPr lang="en-US" dirty="0">
                <a:solidFill>
                  <a:prstClr val="black"/>
                </a:solidFill>
              </a:rPr>
              <a:t>3-point MACE</a:t>
            </a:r>
          </a:p>
          <a:p>
            <a:pPr>
              <a:lnSpc>
                <a:spcPct val="185000"/>
              </a:lnSpc>
            </a:pPr>
            <a:r>
              <a:rPr lang="en-US" dirty="0">
                <a:solidFill>
                  <a:prstClr val="black"/>
                </a:solidFill>
              </a:rPr>
              <a:t>CV death</a:t>
            </a:r>
          </a:p>
          <a:p>
            <a:pPr>
              <a:lnSpc>
                <a:spcPct val="185000"/>
              </a:lnSpc>
            </a:pPr>
            <a:r>
              <a:rPr lang="en-US" dirty="0">
                <a:solidFill>
                  <a:prstClr val="black"/>
                </a:solidFill>
              </a:rPr>
              <a:t>Non-fatal MI</a:t>
            </a:r>
          </a:p>
          <a:p>
            <a:pPr>
              <a:lnSpc>
                <a:spcPct val="185000"/>
              </a:lnSpc>
            </a:pPr>
            <a:r>
              <a:rPr lang="en-US" dirty="0">
                <a:solidFill>
                  <a:prstClr val="black"/>
                </a:solidFill>
              </a:rPr>
              <a:t>Non-fatal stroke</a:t>
            </a:r>
          </a:p>
        </p:txBody>
      </p:sp>
      <p:sp>
        <p:nvSpPr>
          <p:cNvPr id="9" name="Rectangle 8">
            <a:extLst>
              <a:ext uri="{FF2B5EF4-FFF2-40B4-BE49-F238E27FC236}">
                <a16:creationId xmlns="" xmlns:a16="http://schemas.microsoft.com/office/drawing/2014/main" id="{3F87EA6E-7F77-47E7-823E-EEA664794275}"/>
              </a:ext>
            </a:extLst>
          </p:cNvPr>
          <p:cNvSpPr/>
          <p:nvPr/>
        </p:nvSpPr>
        <p:spPr>
          <a:xfrm>
            <a:off x="7930377" y="4984613"/>
            <a:ext cx="364624" cy="222048"/>
          </a:xfrm>
          <a:prstGeom prst="rect">
            <a:avLst/>
          </a:prstGeom>
        </p:spPr>
        <p:txBody>
          <a:bodyPr wrap="square" lIns="0" tIns="0" rIns="0" bIns="0">
            <a:spAutoFit/>
          </a:bodyPr>
          <a:lstStyle/>
          <a:p>
            <a:pPr algn="ctr">
              <a:lnSpc>
                <a:spcPct val="135000"/>
              </a:lnSpc>
            </a:pPr>
            <a:r>
              <a:rPr lang="fr-CA" sz="1200" dirty="0">
                <a:solidFill>
                  <a:prstClr val="black"/>
                </a:solidFill>
              </a:rPr>
              <a:t>2.00</a:t>
            </a:r>
            <a:endParaRPr lang="en-US" sz="1200" dirty="0">
              <a:solidFill>
                <a:prstClr val="black"/>
              </a:solidFill>
            </a:endParaRPr>
          </a:p>
        </p:txBody>
      </p:sp>
      <p:sp>
        <p:nvSpPr>
          <p:cNvPr id="10" name="Rectangle 9">
            <a:extLst>
              <a:ext uri="{FF2B5EF4-FFF2-40B4-BE49-F238E27FC236}">
                <a16:creationId xmlns="" xmlns:a16="http://schemas.microsoft.com/office/drawing/2014/main" id="{D3CA89F4-FFAF-4608-944E-191C78CE9D58}"/>
              </a:ext>
            </a:extLst>
          </p:cNvPr>
          <p:cNvSpPr/>
          <p:nvPr/>
        </p:nvSpPr>
        <p:spPr>
          <a:xfrm>
            <a:off x="7020700" y="4984613"/>
            <a:ext cx="364624" cy="222048"/>
          </a:xfrm>
          <a:prstGeom prst="rect">
            <a:avLst/>
          </a:prstGeom>
        </p:spPr>
        <p:txBody>
          <a:bodyPr wrap="square" lIns="0" tIns="0" rIns="0" bIns="0">
            <a:spAutoFit/>
          </a:bodyPr>
          <a:lstStyle/>
          <a:p>
            <a:pPr algn="ctr">
              <a:lnSpc>
                <a:spcPct val="135000"/>
              </a:lnSpc>
            </a:pPr>
            <a:r>
              <a:rPr lang="fr-CA" sz="1200" dirty="0">
                <a:solidFill>
                  <a:prstClr val="black"/>
                </a:solidFill>
              </a:rPr>
              <a:t>1.00</a:t>
            </a:r>
            <a:endParaRPr lang="en-US" sz="1200" dirty="0">
              <a:solidFill>
                <a:prstClr val="black"/>
              </a:solidFill>
            </a:endParaRPr>
          </a:p>
        </p:txBody>
      </p:sp>
      <p:sp>
        <p:nvSpPr>
          <p:cNvPr id="11" name="Rectangle 10">
            <a:extLst>
              <a:ext uri="{FF2B5EF4-FFF2-40B4-BE49-F238E27FC236}">
                <a16:creationId xmlns="" xmlns:a16="http://schemas.microsoft.com/office/drawing/2014/main" id="{510084BA-3663-4AB3-9969-F980EF2CEB50}"/>
              </a:ext>
            </a:extLst>
          </p:cNvPr>
          <p:cNvSpPr/>
          <p:nvPr/>
        </p:nvSpPr>
        <p:spPr>
          <a:xfrm>
            <a:off x="6112652" y="4984613"/>
            <a:ext cx="364624" cy="222048"/>
          </a:xfrm>
          <a:prstGeom prst="rect">
            <a:avLst/>
          </a:prstGeom>
        </p:spPr>
        <p:txBody>
          <a:bodyPr wrap="square" lIns="0" tIns="0" rIns="0" bIns="0">
            <a:spAutoFit/>
          </a:bodyPr>
          <a:lstStyle/>
          <a:p>
            <a:pPr algn="ctr">
              <a:lnSpc>
                <a:spcPct val="135000"/>
              </a:lnSpc>
            </a:pPr>
            <a:r>
              <a:rPr lang="fr-CA" sz="1200" dirty="0">
                <a:solidFill>
                  <a:prstClr val="black"/>
                </a:solidFill>
              </a:rPr>
              <a:t>0.50</a:t>
            </a:r>
            <a:endParaRPr lang="en-US" sz="1200" dirty="0">
              <a:solidFill>
                <a:prstClr val="black"/>
              </a:solidFill>
            </a:endParaRPr>
          </a:p>
        </p:txBody>
      </p:sp>
      <p:cxnSp>
        <p:nvCxnSpPr>
          <p:cNvPr id="12" name="Straight Connector 11">
            <a:extLst>
              <a:ext uri="{FF2B5EF4-FFF2-40B4-BE49-F238E27FC236}">
                <a16:creationId xmlns="" xmlns:a16="http://schemas.microsoft.com/office/drawing/2014/main" id="{91150734-62F3-42D8-A241-516988D7CCDC}"/>
              </a:ext>
            </a:extLst>
          </p:cNvPr>
          <p:cNvCxnSpPr>
            <a:cxnSpLocks/>
          </p:cNvCxnSpPr>
          <p:nvPr/>
        </p:nvCxnSpPr>
        <p:spPr>
          <a:xfrm>
            <a:off x="5393302" y="4883495"/>
            <a:ext cx="271938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 xmlns:a16="http://schemas.microsoft.com/office/drawing/2014/main" id="{2C7BE1DF-7A7B-4EC9-977B-7697B65EF794}"/>
              </a:ext>
            </a:extLst>
          </p:cNvPr>
          <p:cNvCxnSpPr/>
          <p:nvPr/>
        </p:nvCxnSpPr>
        <p:spPr>
          <a:xfrm>
            <a:off x="8112689" y="4883495"/>
            <a:ext cx="0" cy="10111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 xmlns:a16="http://schemas.microsoft.com/office/drawing/2014/main" id="{41A11BDB-F080-499B-8D8C-9CB51DB80D11}"/>
              </a:ext>
            </a:extLst>
          </p:cNvPr>
          <p:cNvCxnSpPr/>
          <p:nvPr/>
        </p:nvCxnSpPr>
        <p:spPr>
          <a:xfrm>
            <a:off x="7204640" y="4883495"/>
            <a:ext cx="0" cy="10111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 xmlns:a16="http://schemas.microsoft.com/office/drawing/2014/main" id="{71EBBF8D-F648-4A69-AB07-EA8A16505739}"/>
              </a:ext>
            </a:extLst>
          </p:cNvPr>
          <p:cNvCxnSpPr/>
          <p:nvPr/>
        </p:nvCxnSpPr>
        <p:spPr>
          <a:xfrm>
            <a:off x="6298177" y="4883495"/>
            <a:ext cx="0" cy="10111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 xmlns:a16="http://schemas.microsoft.com/office/drawing/2014/main" id="{311E72F2-6947-45E3-A350-5C3879E2434B}"/>
              </a:ext>
            </a:extLst>
          </p:cNvPr>
          <p:cNvCxnSpPr>
            <a:cxnSpLocks/>
          </p:cNvCxnSpPr>
          <p:nvPr/>
        </p:nvCxnSpPr>
        <p:spPr>
          <a:xfrm>
            <a:off x="7204640" y="2599871"/>
            <a:ext cx="0" cy="228362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 xmlns:a16="http://schemas.microsoft.com/office/drawing/2014/main" id="{6CEEF23B-68A2-47CB-8C69-BEAFD59A71BF}"/>
              </a:ext>
            </a:extLst>
          </p:cNvPr>
          <p:cNvSpPr/>
          <p:nvPr/>
        </p:nvSpPr>
        <p:spPr>
          <a:xfrm>
            <a:off x="7983584" y="2214363"/>
            <a:ext cx="855062" cy="332399"/>
          </a:xfrm>
          <a:prstGeom prst="rect">
            <a:avLst/>
          </a:prstGeom>
        </p:spPr>
        <p:txBody>
          <a:bodyPr wrap="square" lIns="0" tIns="0" rIns="0" bIns="0">
            <a:spAutoFit/>
          </a:bodyPr>
          <a:lstStyle/>
          <a:p>
            <a:pPr algn="ctr">
              <a:lnSpc>
                <a:spcPct val="135000"/>
              </a:lnSpc>
            </a:pPr>
            <a:r>
              <a:rPr lang="fr-CA" sz="1600" b="1" i="1" dirty="0">
                <a:solidFill>
                  <a:prstClr val="black"/>
                </a:solidFill>
              </a:rPr>
              <a:t>p</a:t>
            </a:r>
            <a:r>
              <a:rPr lang="fr-CA" sz="1600" b="1" dirty="0">
                <a:solidFill>
                  <a:prstClr val="black"/>
                </a:solidFill>
              </a:rPr>
              <a:t>-value</a:t>
            </a:r>
            <a:endParaRPr lang="en-US" sz="1600" b="1" dirty="0">
              <a:solidFill>
                <a:prstClr val="black"/>
              </a:solidFill>
            </a:endParaRPr>
          </a:p>
        </p:txBody>
      </p:sp>
      <p:sp>
        <p:nvSpPr>
          <p:cNvPr id="19" name="Rectangle 18">
            <a:extLst>
              <a:ext uri="{FF2B5EF4-FFF2-40B4-BE49-F238E27FC236}">
                <a16:creationId xmlns="" xmlns:a16="http://schemas.microsoft.com/office/drawing/2014/main" id="{020F9D35-5481-46BE-AC8C-C387A9430E25}"/>
              </a:ext>
            </a:extLst>
          </p:cNvPr>
          <p:cNvSpPr/>
          <p:nvPr/>
        </p:nvSpPr>
        <p:spPr>
          <a:xfrm>
            <a:off x="2033722" y="2214363"/>
            <a:ext cx="1416310" cy="332399"/>
          </a:xfrm>
          <a:prstGeom prst="rect">
            <a:avLst/>
          </a:prstGeom>
        </p:spPr>
        <p:txBody>
          <a:bodyPr wrap="square" lIns="0" tIns="0" rIns="0" bIns="0">
            <a:spAutoFit/>
          </a:bodyPr>
          <a:lstStyle/>
          <a:p>
            <a:pPr algn="ctr">
              <a:lnSpc>
                <a:spcPct val="135000"/>
              </a:lnSpc>
            </a:pPr>
            <a:r>
              <a:rPr lang="fr-CA" sz="1600" b="1" dirty="0" err="1">
                <a:solidFill>
                  <a:prstClr val="black"/>
                </a:solidFill>
              </a:rPr>
              <a:t>Empagliflozin</a:t>
            </a:r>
            <a:endParaRPr lang="en-US" sz="1600" b="1" dirty="0">
              <a:solidFill>
                <a:prstClr val="black"/>
              </a:solidFill>
            </a:endParaRPr>
          </a:p>
        </p:txBody>
      </p:sp>
      <p:sp>
        <p:nvSpPr>
          <p:cNvPr id="33" name="Rectangle 32">
            <a:extLst>
              <a:ext uri="{FF2B5EF4-FFF2-40B4-BE49-F238E27FC236}">
                <a16:creationId xmlns="" xmlns:a16="http://schemas.microsoft.com/office/drawing/2014/main" id="{29326F99-8079-4777-B522-01037182576E}"/>
              </a:ext>
            </a:extLst>
          </p:cNvPr>
          <p:cNvSpPr/>
          <p:nvPr/>
        </p:nvSpPr>
        <p:spPr>
          <a:xfrm>
            <a:off x="5315079" y="5454859"/>
            <a:ext cx="1832460" cy="290849"/>
          </a:xfrm>
          <a:prstGeom prst="rect">
            <a:avLst/>
          </a:prstGeom>
        </p:spPr>
        <p:txBody>
          <a:bodyPr wrap="square" lIns="0" tIns="0" rIns="0" bIns="0">
            <a:spAutoFit/>
          </a:bodyPr>
          <a:lstStyle/>
          <a:p>
            <a:pPr algn="ctr">
              <a:lnSpc>
                <a:spcPct val="135000"/>
              </a:lnSpc>
            </a:pPr>
            <a:r>
              <a:rPr lang="fr-CA" sz="1400" dirty="0" err="1">
                <a:solidFill>
                  <a:prstClr val="black"/>
                </a:solidFill>
              </a:rPr>
              <a:t>Favours</a:t>
            </a:r>
            <a:r>
              <a:rPr lang="fr-CA" sz="1400" dirty="0">
                <a:solidFill>
                  <a:prstClr val="black"/>
                </a:solidFill>
              </a:rPr>
              <a:t> </a:t>
            </a:r>
            <a:r>
              <a:rPr lang="fr-CA" sz="1400" dirty="0" err="1">
                <a:solidFill>
                  <a:prstClr val="black"/>
                </a:solidFill>
              </a:rPr>
              <a:t>empagliflozin</a:t>
            </a:r>
            <a:endParaRPr lang="en-US" sz="1400" dirty="0">
              <a:solidFill>
                <a:prstClr val="black"/>
              </a:solidFill>
            </a:endParaRPr>
          </a:p>
        </p:txBody>
      </p:sp>
      <p:sp>
        <p:nvSpPr>
          <p:cNvPr id="34" name="Rectangle 33">
            <a:extLst>
              <a:ext uri="{FF2B5EF4-FFF2-40B4-BE49-F238E27FC236}">
                <a16:creationId xmlns="" xmlns:a16="http://schemas.microsoft.com/office/drawing/2014/main" id="{CBC11008-7387-4639-8BCC-8A33D2748E13}"/>
              </a:ext>
            </a:extLst>
          </p:cNvPr>
          <p:cNvSpPr/>
          <p:nvPr/>
        </p:nvSpPr>
        <p:spPr>
          <a:xfrm>
            <a:off x="428508" y="2491442"/>
            <a:ext cx="2273798" cy="333040"/>
          </a:xfrm>
          <a:prstGeom prst="rect">
            <a:avLst/>
          </a:prstGeom>
        </p:spPr>
        <p:txBody>
          <a:bodyPr wrap="square" lIns="0" tIns="0" rIns="0" bIns="0">
            <a:spAutoFit/>
          </a:bodyPr>
          <a:lstStyle/>
          <a:p>
            <a:pPr>
              <a:lnSpc>
                <a:spcPct val="135000"/>
              </a:lnSpc>
            </a:pPr>
            <a:r>
              <a:rPr lang="fr-CA" b="1" dirty="0" err="1">
                <a:solidFill>
                  <a:prstClr val="black"/>
                </a:solidFill>
              </a:rPr>
              <a:t>Primary</a:t>
            </a:r>
            <a:r>
              <a:rPr lang="fr-CA" b="1" dirty="0">
                <a:solidFill>
                  <a:prstClr val="black"/>
                </a:solidFill>
              </a:rPr>
              <a:t> </a:t>
            </a:r>
            <a:r>
              <a:rPr lang="fr-CA" b="1" dirty="0" err="1">
                <a:solidFill>
                  <a:prstClr val="black"/>
                </a:solidFill>
              </a:rPr>
              <a:t>outcome</a:t>
            </a:r>
            <a:r>
              <a:rPr lang="fr-CA" b="1" dirty="0">
                <a:solidFill>
                  <a:prstClr val="black"/>
                </a:solidFill>
              </a:rPr>
              <a:t>:</a:t>
            </a:r>
            <a:endParaRPr lang="en-US" b="1" dirty="0">
              <a:solidFill>
                <a:prstClr val="black"/>
              </a:solidFill>
            </a:endParaRPr>
          </a:p>
        </p:txBody>
      </p:sp>
      <p:sp>
        <p:nvSpPr>
          <p:cNvPr id="35" name="Rectangle 34">
            <a:extLst>
              <a:ext uri="{FF2B5EF4-FFF2-40B4-BE49-F238E27FC236}">
                <a16:creationId xmlns="" xmlns:a16="http://schemas.microsoft.com/office/drawing/2014/main" id="{A0941005-DCAB-4129-ADD3-10DD7C805AC8}"/>
              </a:ext>
            </a:extLst>
          </p:cNvPr>
          <p:cNvSpPr/>
          <p:nvPr/>
        </p:nvSpPr>
        <p:spPr>
          <a:xfrm>
            <a:off x="2258132" y="2708927"/>
            <a:ext cx="1266394" cy="2065502"/>
          </a:xfrm>
          <a:prstGeom prst="rect">
            <a:avLst/>
          </a:prstGeom>
        </p:spPr>
        <p:txBody>
          <a:bodyPr wrap="square">
            <a:spAutoFit/>
          </a:bodyPr>
          <a:lstStyle/>
          <a:p>
            <a:pPr>
              <a:lnSpc>
                <a:spcPct val="185000"/>
              </a:lnSpc>
            </a:pPr>
            <a:r>
              <a:rPr lang="en-US" dirty="0">
                <a:solidFill>
                  <a:prstClr val="black"/>
                </a:solidFill>
                <a:latin typeface="Arial Narrow" panose="020B0606020202030204" pitchFamily="34" charset="0"/>
              </a:rPr>
              <a:t>490/4687</a:t>
            </a:r>
          </a:p>
          <a:p>
            <a:pPr>
              <a:lnSpc>
                <a:spcPct val="185000"/>
              </a:lnSpc>
            </a:pPr>
            <a:r>
              <a:rPr lang="en-US" dirty="0">
                <a:solidFill>
                  <a:prstClr val="black"/>
                </a:solidFill>
                <a:latin typeface="Arial Narrow" panose="020B0606020202030204" pitchFamily="34" charset="0"/>
              </a:rPr>
              <a:t>172/4687</a:t>
            </a:r>
          </a:p>
          <a:p>
            <a:pPr>
              <a:lnSpc>
                <a:spcPct val="185000"/>
              </a:lnSpc>
            </a:pPr>
            <a:r>
              <a:rPr lang="en-US" dirty="0">
                <a:solidFill>
                  <a:prstClr val="black"/>
                </a:solidFill>
                <a:latin typeface="Arial Narrow" panose="020B0606020202030204" pitchFamily="34" charset="0"/>
              </a:rPr>
              <a:t>213/4687</a:t>
            </a:r>
          </a:p>
          <a:p>
            <a:pPr>
              <a:lnSpc>
                <a:spcPct val="185000"/>
              </a:lnSpc>
            </a:pPr>
            <a:r>
              <a:rPr lang="en-US" dirty="0">
                <a:solidFill>
                  <a:prstClr val="black"/>
                </a:solidFill>
                <a:latin typeface="Arial Narrow" panose="020B0606020202030204" pitchFamily="34" charset="0"/>
              </a:rPr>
              <a:t>150/4687</a:t>
            </a:r>
          </a:p>
        </p:txBody>
      </p:sp>
      <p:sp>
        <p:nvSpPr>
          <p:cNvPr id="36" name="Rectangle 35">
            <a:extLst>
              <a:ext uri="{FF2B5EF4-FFF2-40B4-BE49-F238E27FC236}">
                <a16:creationId xmlns="" xmlns:a16="http://schemas.microsoft.com/office/drawing/2014/main" id="{05EA97F1-2AAC-4B9C-922A-396B1B534CE0}"/>
              </a:ext>
            </a:extLst>
          </p:cNvPr>
          <p:cNvSpPr/>
          <p:nvPr/>
        </p:nvSpPr>
        <p:spPr>
          <a:xfrm>
            <a:off x="3512950" y="2708927"/>
            <a:ext cx="1266394" cy="2065502"/>
          </a:xfrm>
          <a:prstGeom prst="rect">
            <a:avLst/>
          </a:prstGeom>
        </p:spPr>
        <p:txBody>
          <a:bodyPr wrap="square">
            <a:spAutoFit/>
          </a:bodyPr>
          <a:lstStyle/>
          <a:p>
            <a:pPr>
              <a:lnSpc>
                <a:spcPct val="185000"/>
              </a:lnSpc>
            </a:pPr>
            <a:r>
              <a:rPr lang="en-US" dirty="0">
                <a:solidFill>
                  <a:prstClr val="black"/>
                </a:solidFill>
                <a:latin typeface="Arial Narrow" panose="020B0606020202030204" pitchFamily="34" charset="0"/>
              </a:rPr>
              <a:t>282/2333</a:t>
            </a:r>
          </a:p>
          <a:p>
            <a:pPr>
              <a:lnSpc>
                <a:spcPct val="185000"/>
              </a:lnSpc>
            </a:pPr>
            <a:r>
              <a:rPr lang="en-US" dirty="0">
                <a:solidFill>
                  <a:prstClr val="black"/>
                </a:solidFill>
                <a:latin typeface="Arial Narrow" panose="020B0606020202030204" pitchFamily="34" charset="0"/>
              </a:rPr>
              <a:t>137/2333</a:t>
            </a:r>
          </a:p>
          <a:p>
            <a:pPr>
              <a:lnSpc>
                <a:spcPct val="185000"/>
              </a:lnSpc>
            </a:pPr>
            <a:r>
              <a:rPr lang="en-US" dirty="0">
                <a:solidFill>
                  <a:prstClr val="black"/>
                </a:solidFill>
                <a:latin typeface="Arial Narrow" panose="020B0606020202030204" pitchFamily="34" charset="0"/>
              </a:rPr>
              <a:t>121/2333</a:t>
            </a:r>
          </a:p>
          <a:p>
            <a:pPr>
              <a:lnSpc>
                <a:spcPct val="185000"/>
              </a:lnSpc>
            </a:pPr>
            <a:r>
              <a:rPr lang="en-US" dirty="0">
                <a:solidFill>
                  <a:prstClr val="black"/>
                </a:solidFill>
                <a:latin typeface="Arial Narrow" panose="020B0606020202030204" pitchFamily="34" charset="0"/>
              </a:rPr>
              <a:t>60/2333</a:t>
            </a:r>
          </a:p>
        </p:txBody>
      </p:sp>
      <p:sp>
        <p:nvSpPr>
          <p:cNvPr id="37" name="Rectangle 36">
            <a:extLst>
              <a:ext uri="{FF2B5EF4-FFF2-40B4-BE49-F238E27FC236}">
                <a16:creationId xmlns="" xmlns:a16="http://schemas.microsoft.com/office/drawing/2014/main" id="{925AEC16-8E71-472C-AEBC-161D7FA38D72}"/>
              </a:ext>
            </a:extLst>
          </p:cNvPr>
          <p:cNvSpPr/>
          <p:nvPr/>
        </p:nvSpPr>
        <p:spPr>
          <a:xfrm>
            <a:off x="4531977" y="2708927"/>
            <a:ext cx="2035686" cy="2142125"/>
          </a:xfrm>
          <a:prstGeom prst="rect">
            <a:avLst/>
          </a:prstGeom>
        </p:spPr>
        <p:txBody>
          <a:bodyPr wrap="square">
            <a:spAutoFit/>
          </a:bodyPr>
          <a:lstStyle/>
          <a:p>
            <a:pPr>
              <a:lnSpc>
                <a:spcPct val="185000"/>
              </a:lnSpc>
            </a:pPr>
            <a:r>
              <a:rPr lang="en-US" dirty="0">
                <a:solidFill>
                  <a:prstClr val="black"/>
                </a:solidFill>
                <a:latin typeface="Arial Narrow" panose="020B0606020202030204" pitchFamily="34" charset="0"/>
              </a:rPr>
              <a:t>0.86 (0.74</a:t>
            </a:r>
            <a:r>
              <a:rPr lang="en-CA" dirty="0">
                <a:solidFill>
                  <a:schemeClr val="dk1"/>
                </a:solidFill>
              </a:rPr>
              <a:t>–</a:t>
            </a:r>
            <a:r>
              <a:rPr lang="en-US" dirty="0">
                <a:solidFill>
                  <a:prstClr val="black"/>
                </a:solidFill>
                <a:latin typeface="Arial Narrow" panose="020B0606020202030204" pitchFamily="34" charset="0"/>
              </a:rPr>
              <a:t>0.99)*</a:t>
            </a:r>
          </a:p>
          <a:p>
            <a:pPr>
              <a:lnSpc>
                <a:spcPct val="185000"/>
              </a:lnSpc>
            </a:pPr>
            <a:r>
              <a:rPr lang="en-US" dirty="0">
                <a:solidFill>
                  <a:prstClr val="black"/>
                </a:solidFill>
                <a:latin typeface="Arial Narrow" panose="020B0606020202030204" pitchFamily="34" charset="0"/>
              </a:rPr>
              <a:t>0.62 (0.49</a:t>
            </a:r>
            <a:r>
              <a:rPr lang="en-CA" dirty="0">
                <a:solidFill>
                  <a:schemeClr val="dk1"/>
                </a:solidFill>
              </a:rPr>
              <a:t>–</a:t>
            </a:r>
            <a:r>
              <a:rPr lang="en-US" dirty="0">
                <a:solidFill>
                  <a:prstClr val="black"/>
                </a:solidFill>
                <a:latin typeface="Arial Narrow" panose="020B0606020202030204" pitchFamily="34" charset="0"/>
              </a:rPr>
              <a:t>0.77)</a:t>
            </a:r>
          </a:p>
          <a:p>
            <a:pPr>
              <a:lnSpc>
                <a:spcPct val="185000"/>
              </a:lnSpc>
            </a:pPr>
            <a:r>
              <a:rPr lang="en-US" dirty="0">
                <a:solidFill>
                  <a:prstClr val="black"/>
                </a:solidFill>
                <a:latin typeface="Arial Narrow" panose="020B0606020202030204" pitchFamily="34" charset="0"/>
              </a:rPr>
              <a:t>0.87 (0.70</a:t>
            </a:r>
            <a:r>
              <a:rPr lang="en-CA" dirty="0">
                <a:solidFill>
                  <a:schemeClr val="dk1"/>
                </a:solidFill>
              </a:rPr>
              <a:t>–</a:t>
            </a:r>
            <a:r>
              <a:rPr lang="en-US" dirty="0">
                <a:solidFill>
                  <a:prstClr val="black"/>
                </a:solidFill>
                <a:latin typeface="Arial Narrow" panose="020B0606020202030204" pitchFamily="34" charset="0"/>
              </a:rPr>
              <a:t>1.09)</a:t>
            </a:r>
          </a:p>
          <a:p>
            <a:pPr>
              <a:lnSpc>
                <a:spcPct val="185000"/>
              </a:lnSpc>
            </a:pPr>
            <a:r>
              <a:rPr lang="en-US" dirty="0">
                <a:solidFill>
                  <a:prstClr val="black"/>
                </a:solidFill>
                <a:latin typeface="Arial Narrow" panose="020B0606020202030204" pitchFamily="34" charset="0"/>
              </a:rPr>
              <a:t>1.24 (0.92</a:t>
            </a:r>
            <a:r>
              <a:rPr lang="en-CA" dirty="0">
                <a:solidFill>
                  <a:schemeClr val="dk1"/>
                </a:solidFill>
              </a:rPr>
              <a:t>–</a:t>
            </a:r>
            <a:r>
              <a:rPr lang="en-US" dirty="0">
                <a:solidFill>
                  <a:prstClr val="black"/>
                </a:solidFill>
                <a:latin typeface="Arial Narrow" panose="020B0606020202030204" pitchFamily="34" charset="0"/>
              </a:rPr>
              <a:t>1.67)</a:t>
            </a:r>
          </a:p>
        </p:txBody>
      </p:sp>
      <p:cxnSp>
        <p:nvCxnSpPr>
          <p:cNvPr id="39" name="Straight Connector 38">
            <a:extLst>
              <a:ext uri="{FF2B5EF4-FFF2-40B4-BE49-F238E27FC236}">
                <a16:creationId xmlns="" xmlns:a16="http://schemas.microsoft.com/office/drawing/2014/main" id="{1601F8A4-56A8-49C6-867F-D1D7F3779152}"/>
              </a:ext>
            </a:extLst>
          </p:cNvPr>
          <p:cNvCxnSpPr/>
          <p:nvPr/>
        </p:nvCxnSpPr>
        <p:spPr>
          <a:xfrm>
            <a:off x="5393302" y="4883495"/>
            <a:ext cx="0" cy="10111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 name="Rectangle 40">
            <a:extLst>
              <a:ext uri="{FF2B5EF4-FFF2-40B4-BE49-F238E27FC236}">
                <a16:creationId xmlns="" xmlns:a16="http://schemas.microsoft.com/office/drawing/2014/main" id="{82F8AC7E-254C-4308-8BF1-CA7A6CB36458}"/>
              </a:ext>
            </a:extLst>
          </p:cNvPr>
          <p:cNvSpPr/>
          <p:nvPr/>
        </p:nvSpPr>
        <p:spPr>
          <a:xfrm>
            <a:off x="5210990" y="4984613"/>
            <a:ext cx="364624" cy="222048"/>
          </a:xfrm>
          <a:prstGeom prst="rect">
            <a:avLst/>
          </a:prstGeom>
        </p:spPr>
        <p:txBody>
          <a:bodyPr wrap="square" lIns="0" tIns="0" rIns="0" bIns="0">
            <a:spAutoFit/>
          </a:bodyPr>
          <a:lstStyle/>
          <a:p>
            <a:pPr algn="ctr">
              <a:lnSpc>
                <a:spcPct val="135000"/>
              </a:lnSpc>
            </a:pPr>
            <a:r>
              <a:rPr lang="fr-CA" sz="1200" dirty="0">
                <a:solidFill>
                  <a:prstClr val="black"/>
                </a:solidFill>
              </a:rPr>
              <a:t>0.25</a:t>
            </a:r>
            <a:endParaRPr lang="en-US" sz="1200" dirty="0">
              <a:solidFill>
                <a:prstClr val="black"/>
              </a:solidFill>
            </a:endParaRPr>
          </a:p>
        </p:txBody>
      </p:sp>
      <p:sp>
        <p:nvSpPr>
          <p:cNvPr id="42" name="Rectangle 41">
            <a:extLst>
              <a:ext uri="{FF2B5EF4-FFF2-40B4-BE49-F238E27FC236}">
                <a16:creationId xmlns="" xmlns:a16="http://schemas.microsoft.com/office/drawing/2014/main" id="{4053C271-B66A-4EFD-90BE-969775CE3C56}"/>
              </a:ext>
            </a:extLst>
          </p:cNvPr>
          <p:cNvSpPr/>
          <p:nvPr/>
        </p:nvSpPr>
        <p:spPr>
          <a:xfrm>
            <a:off x="8024273" y="2708927"/>
            <a:ext cx="1017843" cy="2065502"/>
          </a:xfrm>
          <a:prstGeom prst="rect">
            <a:avLst/>
          </a:prstGeom>
        </p:spPr>
        <p:txBody>
          <a:bodyPr wrap="square">
            <a:spAutoFit/>
          </a:bodyPr>
          <a:lstStyle/>
          <a:p>
            <a:pPr>
              <a:lnSpc>
                <a:spcPct val="185000"/>
              </a:lnSpc>
            </a:pPr>
            <a:r>
              <a:rPr lang="en-US" dirty="0">
                <a:solidFill>
                  <a:prstClr val="black"/>
                </a:solidFill>
                <a:latin typeface="Arial Narrow" panose="020B0606020202030204" pitchFamily="34" charset="0"/>
              </a:rPr>
              <a:t>0.0382</a:t>
            </a:r>
          </a:p>
          <a:p>
            <a:pPr>
              <a:lnSpc>
                <a:spcPct val="185000"/>
              </a:lnSpc>
            </a:pPr>
            <a:r>
              <a:rPr lang="en-US" dirty="0">
                <a:solidFill>
                  <a:prstClr val="black"/>
                </a:solidFill>
                <a:latin typeface="Arial Narrow" panose="020B0606020202030204" pitchFamily="34" charset="0"/>
              </a:rPr>
              <a:t>&lt;0.0001</a:t>
            </a:r>
          </a:p>
          <a:p>
            <a:pPr>
              <a:lnSpc>
                <a:spcPct val="185000"/>
              </a:lnSpc>
            </a:pPr>
            <a:r>
              <a:rPr lang="en-US" dirty="0">
                <a:solidFill>
                  <a:prstClr val="black"/>
                </a:solidFill>
                <a:latin typeface="Arial Narrow" panose="020B0606020202030204" pitchFamily="34" charset="0"/>
              </a:rPr>
              <a:t>0.2189</a:t>
            </a:r>
          </a:p>
          <a:p>
            <a:pPr>
              <a:lnSpc>
                <a:spcPct val="185000"/>
              </a:lnSpc>
            </a:pPr>
            <a:r>
              <a:rPr lang="en-US" dirty="0">
                <a:solidFill>
                  <a:prstClr val="black"/>
                </a:solidFill>
                <a:latin typeface="Arial Narrow" panose="020B0606020202030204" pitchFamily="34" charset="0"/>
              </a:rPr>
              <a:t>0.1638</a:t>
            </a:r>
          </a:p>
        </p:txBody>
      </p:sp>
      <p:sp>
        <p:nvSpPr>
          <p:cNvPr id="43" name="Rectangle 42">
            <a:extLst>
              <a:ext uri="{FF2B5EF4-FFF2-40B4-BE49-F238E27FC236}">
                <a16:creationId xmlns="" xmlns:a16="http://schemas.microsoft.com/office/drawing/2014/main" id="{CCC9AA43-431A-48DD-909B-54F95E01AB4B}"/>
              </a:ext>
            </a:extLst>
          </p:cNvPr>
          <p:cNvSpPr/>
          <p:nvPr/>
        </p:nvSpPr>
        <p:spPr>
          <a:xfrm>
            <a:off x="7217340" y="5449681"/>
            <a:ext cx="1485190" cy="290849"/>
          </a:xfrm>
          <a:prstGeom prst="rect">
            <a:avLst/>
          </a:prstGeom>
        </p:spPr>
        <p:txBody>
          <a:bodyPr wrap="square" lIns="0" tIns="0" rIns="0" bIns="0">
            <a:spAutoFit/>
          </a:bodyPr>
          <a:lstStyle/>
          <a:p>
            <a:pPr algn="ctr">
              <a:lnSpc>
                <a:spcPct val="135000"/>
              </a:lnSpc>
            </a:pPr>
            <a:r>
              <a:rPr lang="fr-CA" sz="1400" dirty="0" err="1">
                <a:solidFill>
                  <a:prstClr val="black"/>
                </a:solidFill>
              </a:rPr>
              <a:t>Favours</a:t>
            </a:r>
            <a:r>
              <a:rPr lang="fr-CA" sz="1400" dirty="0">
                <a:solidFill>
                  <a:prstClr val="black"/>
                </a:solidFill>
              </a:rPr>
              <a:t> placebo</a:t>
            </a:r>
            <a:endParaRPr lang="en-US" sz="1400" dirty="0">
              <a:solidFill>
                <a:prstClr val="black"/>
              </a:solidFill>
            </a:endParaRPr>
          </a:p>
        </p:txBody>
      </p:sp>
      <p:cxnSp>
        <p:nvCxnSpPr>
          <p:cNvPr id="45" name="Straight Arrow Connector 44">
            <a:extLst>
              <a:ext uri="{FF2B5EF4-FFF2-40B4-BE49-F238E27FC236}">
                <a16:creationId xmlns="" xmlns:a16="http://schemas.microsoft.com/office/drawing/2014/main" id="{7BAD7C59-2E2B-4658-AF1D-1EDBE10AEFE1}"/>
              </a:ext>
            </a:extLst>
          </p:cNvPr>
          <p:cNvCxnSpPr/>
          <p:nvPr/>
        </p:nvCxnSpPr>
        <p:spPr>
          <a:xfrm>
            <a:off x="7385324" y="5372100"/>
            <a:ext cx="1095453" cy="0"/>
          </a:xfrm>
          <a:prstGeom prst="straightConnector1">
            <a:avLst/>
          </a:prstGeom>
          <a:ln w="317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 xmlns:a16="http://schemas.microsoft.com/office/drawing/2014/main" id="{481B0C45-859A-4272-A119-09096BF20985}"/>
              </a:ext>
            </a:extLst>
          </p:cNvPr>
          <p:cNvCxnSpPr/>
          <p:nvPr/>
        </p:nvCxnSpPr>
        <p:spPr>
          <a:xfrm flipH="1">
            <a:off x="5441918" y="5372100"/>
            <a:ext cx="1578782" cy="0"/>
          </a:xfrm>
          <a:prstGeom prst="straightConnector1">
            <a:avLst/>
          </a:prstGeom>
          <a:ln w="317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55" name="Group 54">
            <a:extLst>
              <a:ext uri="{FF2B5EF4-FFF2-40B4-BE49-F238E27FC236}">
                <a16:creationId xmlns="" xmlns:a16="http://schemas.microsoft.com/office/drawing/2014/main" id="{F1385760-0A03-4FA3-ADF3-E2A85BCDD367}"/>
              </a:ext>
            </a:extLst>
          </p:cNvPr>
          <p:cNvGrpSpPr/>
          <p:nvPr/>
        </p:nvGrpSpPr>
        <p:grpSpPr>
          <a:xfrm>
            <a:off x="6273358" y="3499374"/>
            <a:ext cx="591427" cy="82740"/>
            <a:chOff x="6567488" y="2944415"/>
            <a:chExt cx="391492" cy="54769"/>
          </a:xfrm>
        </p:grpSpPr>
        <p:cxnSp>
          <p:nvCxnSpPr>
            <p:cNvPr id="56" name="Straight Connector 55">
              <a:extLst>
                <a:ext uri="{FF2B5EF4-FFF2-40B4-BE49-F238E27FC236}">
                  <a16:creationId xmlns="" xmlns:a16="http://schemas.microsoft.com/office/drawing/2014/main" id="{4703DC9D-4DBF-43E0-9198-764B5E8104E4}"/>
                </a:ext>
              </a:extLst>
            </p:cNvPr>
            <p:cNvCxnSpPr>
              <a:cxnSpLocks/>
            </p:cNvCxnSpPr>
            <p:nvPr/>
          </p:nvCxnSpPr>
          <p:spPr>
            <a:xfrm>
              <a:off x="6567488" y="2971800"/>
              <a:ext cx="391492"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 xmlns:a16="http://schemas.microsoft.com/office/drawing/2014/main" id="{1CF506F9-CF6C-4D93-B4D8-8CB333B07DFD}"/>
                </a:ext>
              </a:extLst>
            </p:cNvPr>
            <p:cNvCxnSpPr/>
            <p:nvPr/>
          </p:nvCxnSpPr>
          <p:spPr>
            <a:xfrm>
              <a:off x="6568493" y="2944415"/>
              <a:ext cx="0" cy="5476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 xmlns:a16="http://schemas.microsoft.com/office/drawing/2014/main" id="{10E0EC3C-F7B7-4C37-B4D2-BFA531E8E2D0}"/>
                </a:ext>
              </a:extLst>
            </p:cNvPr>
            <p:cNvCxnSpPr/>
            <p:nvPr/>
          </p:nvCxnSpPr>
          <p:spPr>
            <a:xfrm>
              <a:off x="6958980" y="2944415"/>
              <a:ext cx="0" cy="5476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 name="Group 58">
            <a:extLst>
              <a:ext uri="{FF2B5EF4-FFF2-40B4-BE49-F238E27FC236}">
                <a16:creationId xmlns="" xmlns:a16="http://schemas.microsoft.com/office/drawing/2014/main" id="{8E34870E-F964-4B24-8B7B-47C88DE8D9C2}"/>
              </a:ext>
            </a:extLst>
          </p:cNvPr>
          <p:cNvGrpSpPr/>
          <p:nvPr/>
        </p:nvGrpSpPr>
        <p:grpSpPr>
          <a:xfrm>
            <a:off x="6809140" y="3014933"/>
            <a:ext cx="379495" cy="82740"/>
            <a:chOff x="6567488" y="2944415"/>
            <a:chExt cx="391492" cy="54769"/>
          </a:xfrm>
        </p:grpSpPr>
        <p:cxnSp>
          <p:nvCxnSpPr>
            <p:cNvPr id="60" name="Straight Connector 59">
              <a:extLst>
                <a:ext uri="{FF2B5EF4-FFF2-40B4-BE49-F238E27FC236}">
                  <a16:creationId xmlns="" xmlns:a16="http://schemas.microsoft.com/office/drawing/2014/main" id="{4D51F0C5-2460-4CFE-849D-DDF6D53CE801}"/>
                </a:ext>
              </a:extLst>
            </p:cNvPr>
            <p:cNvCxnSpPr>
              <a:cxnSpLocks/>
            </p:cNvCxnSpPr>
            <p:nvPr/>
          </p:nvCxnSpPr>
          <p:spPr>
            <a:xfrm>
              <a:off x="6567488" y="2971800"/>
              <a:ext cx="391492"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 xmlns:a16="http://schemas.microsoft.com/office/drawing/2014/main" id="{B79543E4-A05A-4E32-B5BC-920EEB493A50}"/>
                </a:ext>
              </a:extLst>
            </p:cNvPr>
            <p:cNvCxnSpPr/>
            <p:nvPr/>
          </p:nvCxnSpPr>
          <p:spPr>
            <a:xfrm>
              <a:off x="6568493" y="2944415"/>
              <a:ext cx="0" cy="5476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 xmlns:a16="http://schemas.microsoft.com/office/drawing/2014/main" id="{6F9B512D-0D9D-4459-8DDE-268C4F83ECA1}"/>
                </a:ext>
              </a:extLst>
            </p:cNvPr>
            <p:cNvCxnSpPr/>
            <p:nvPr/>
          </p:nvCxnSpPr>
          <p:spPr>
            <a:xfrm>
              <a:off x="6958980" y="2944415"/>
              <a:ext cx="0" cy="5476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3" name="Group 62">
            <a:extLst>
              <a:ext uri="{FF2B5EF4-FFF2-40B4-BE49-F238E27FC236}">
                <a16:creationId xmlns="" xmlns:a16="http://schemas.microsoft.com/office/drawing/2014/main" id="{F8E4D929-0AC2-4FBE-9261-55A57532510A}"/>
              </a:ext>
            </a:extLst>
          </p:cNvPr>
          <p:cNvGrpSpPr/>
          <p:nvPr/>
        </p:nvGrpSpPr>
        <p:grpSpPr>
          <a:xfrm>
            <a:off x="6737702" y="4041689"/>
            <a:ext cx="578711" cy="82740"/>
            <a:chOff x="6567488" y="2944415"/>
            <a:chExt cx="391492" cy="54769"/>
          </a:xfrm>
        </p:grpSpPr>
        <p:cxnSp>
          <p:nvCxnSpPr>
            <p:cNvPr id="64" name="Straight Connector 63">
              <a:extLst>
                <a:ext uri="{FF2B5EF4-FFF2-40B4-BE49-F238E27FC236}">
                  <a16:creationId xmlns="" xmlns:a16="http://schemas.microsoft.com/office/drawing/2014/main" id="{DAE13F8D-4F35-4B27-9611-13104B181E68}"/>
                </a:ext>
              </a:extLst>
            </p:cNvPr>
            <p:cNvCxnSpPr>
              <a:cxnSpLocks/>
            </p:cNvCxnSpPr>
            <p:nvPr/>
          </p:nvCxnSpPr>
          <p:spPr>
            <a:xfrm>
              <a:off x="6567488" y="2971800"/>
              <a:ext cx="391492"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 xmlns:a16="http://schemas.microsoft.com/office/drawing/2014/main" id="{BB2138AC-0F1F-4DFD-B488-3B12424A4487}"/>
                </a:ext>
              </a:extLst>
            </p:cNvPr>
            <p:cNvCxnSpPr/>
            <p:nvPr/>
          </p:nvCxnSpPr>
          <p:spPr>
            <a:xfrm>
              <a:off x="6568493" y="2944415"/>
              <a:ext cx="0" cy="5476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 xmlns:a16="http://schemas.microsoft.com/office/drawing/2014/main" id="{D31F2476-0FA9-4C83-A28F-49F848CF343D}"/>
                </a:ext>
              </a:extLst>
            </p:cNvPr>
            <p:cNvCxnSpPr/>
            <p:nvPr/>
          </p:nvCxnSpPr>
          <p:spPr>
            <a:xfrm>
              <a:off x="6958980" y="2944415"/>
              <a:ext cx="0" cy="5476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7" name="Group 66">
            <a:extLst>
              <a:ext uri="{FF2B5EF4-FFF2-40B4-BE49-F238E27FC236}">
                <a16:creationId xmlns="" xmlns:a16="http://schemas.microsoft.com/office/drawing/2014/main" id="{191F4237-ED67-47F4-8282-F9039768E10F}"/>
              </a:ext>
            </a:extLst>
          </p:cNvPr>
          <p:cNvGrpSpPr/>
          <p:nvPr/>
        </p:nvGrpSpPr>
        <p:grpSpPr>
          <a:xfrm>
            <a:off x="7095968" y="4544081"/>
            <a:ext cx="777590" cy="82740"/>
            <a:chOff x="6567488" y="2944415"/>
            <a:chExt cx="391492" cy="54769"/>
          </a:xfrm>
        </p:grpSpPr>
        <p:cxnSp>
          <p:nvCxnSpPr>
            <p:cNvPr id="68" name="Straight Connector 67">
              <a:extLst>
                <a:ext uri="{FF2B5EF4-FFF2-40B4-BE49-F238E27FC236}">
                  <a16:creationId xmlns="" xmlns:a16="http://schemas.microsoft.com/office/drawing/2014/main" id="{36001411-0668-4FFF-A619-3788E07D0312}"/>
                </a:ext>
              </a:extLst>
            </p:cNvPr>
            <p:cNvCxnSpPr>
              <a:cxnSpLocks/>
            </p:cNvCxnSpPr>
            <p:nvPr/>
          </p:nvCxnSpPr>
          <p:spPr>
            <a:xfrm>
              <a:off x="6567488" y="2971800"/>
              <a:ext cx="391492"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 xmlns:a16="http://schemas.microsoft.com/office/drawing/2014/main" id="{30CDC232-B694-4BA0-9AEE-39B7C6D8AE7F}"/>
                </a:ext>
              </a:extLst>
            </p:cNvPr>
            <p:cNvCxnSpPr/>
            <p:nvPr/>
          </p:nvCxnSpPr>
          <p:spPr>
            <a:xfrm>
              <a:off x="6568493" y="2944415"/>
              <a:ext cx="0" cy="5476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 xmlns:a16="http://schemas.microsoft.com/office/drawing/2014/main" id="{FC81400C-DE4F-47AF-BF13-C8A00AD5AF39}"/>
                </a:ext>
              </a:extLst>
            </p:cNvPr>
            <p:cNvCxnSpPr/>
            <p:nvPr/>
          </p:nvCxnSpPr>
          <p:spPr>
            <a:xfrm>
              <a:off x="6958980" y="2944415"/>
              <a:ext cx="0" cy="5476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71" name="Oval 70">
            <a:extLst>
              <a:ext uri="{FF2B5EF4-FFF2-40B4-BE49-F238E27FC236}">
                <a16:creationId xmlns="" xmlns:a16="http://schemas.microsoft.com/office/drawing/2014/main" id="{D2ABBE57-680E-496E-8111-472EE97DF391}"/>
              </a:ext>
            </a:extLst>
          </p:cNvPr>
          <p:cNvSpPr/>
          <p:nvPr/>
        </p:nvSpPr>
        <p:spPr>
          <a:xfrm>
            <a:off x="6529999" y="3491928"/>
            <a:ext cx="97631" cy="9763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2" name="Oval 71">
            <a:extLst>
              <a:ext uri="{FF2B5EF4-FFF2-40B4-BE49-F238E27FC236}">
                <a16:creationId xmlns="" xmlns:a16="http://schemas.microsoft.com/office/drawing/2014/main" id="{BB066CAC-2F4C-4081-BF33-C4B6BB232E61}"/>
              </a:ext>
            </a:extLst>
          </p:cNvPr>
          <p:cNvSpPr/>
          <p:nvPr/>
        </p:nvSpPr>
        <p:spPr>
          <a:xfrm>
            <a:off x="6971884" y="4034244"/>
            <a:ext cx="97631" cy="9763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3" name="Oval 72">
            <a:extLst>
              <a:ext uri="{FF2B5EF4-FFF2-40B4-BE49-F238E27FC236}">
                <a16:creationId xmlns="" xmlns:a16="http://schemas.microsoft.com/office/drawing/2014/main" id="{D3976DBD-50D9-4A73-87C2-FA31B143FE87}"/>
              </a:ext>
            </a:extLst>
          </p:cNvPr>
          <p:cNvSpPr/>
          <p:nvPr/>
        </p:nvSpPr>
        <p:spPr>
          <a:xfrm>
            <a:off x="7437819" y="4536636"/>
            <a:ext cx="97631" cy="9763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4" name="Oval 73">
            <a:extLst>
              <a:ext uri="{FF2B5EF4-FFF2-40B4-BE49-F238E27FC236}">
                <a16:creationId xmlns="" xmlns:a16="http://schemas.microsoft.com/office/drawing/2014/main" id="{86759332-D776-4A49-A167-CB709BC1F12A}"/>
              </a:ext>
            </a:extLst>
          </p:cNvPr>
          <p:cNvSpPr/>
          <p:nvPr/>
        </p:nvSpPr>
        <p:spPr>
          <a:xfrm>
            <a:off x="6957657" y="3007487"/>
            <a:ext cx="97631" cy="9763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5" name="Rectangle 74">
            <a:extLst>
              <a:ext uri="{FF2B5EF4-FFF2-40B4-BE49-F238E27FC236}">
                <a16:creationId xmlns="" xmlns:a16="http://schemas.microsoft.com/office/drawing/2014/main" id="{671F3F61-1508-4004-90DD-791A3D61C30D}"/>
              </a:ext>
            </a:extLst>
          </p:cNvPr>
          <p:cNvSpPr/>
          <p:nvPr/>
        </p:nvSpPr>
        <p:spPr>
          <a:xfrm>
            <a:off x="3666825" y="2214363"/>
            <a:ext cx="780242" cy="332399"/>
          </a:xfrm>
          <a:prstGeom prst="rect">
            <a:avLst/>
          </a:prstGeom>
        </p:spPr>
        <p:txBody>
          <a:bodyPr wrap="square" lIns="0" tIns="0" rIns="0" bIns="0">
            <a:spAutoFit/>
          </a:bodyPr>
          <a:lstStyle/>
          <a:p>
            <a:pPr algn="ctr">
              <a:lnSpc>
                <a:spcPct val="135000"/>
              </a:lnSpc>
            </a:pPr>
            <a:r>
              <a:rPr lang="fr-CA" sz="1600" b="1" dirty="0">
                <a:solidFill>
                  <a:prstClr val="black"/>
                </a:solidFill>
              </a:rPr>
              <a:t>Placebo</a:t>
            </a:r>
            <a:endParaRPr lang="en-US" sz="1600" b="1" dirty="0">
              <a:solidFill>
                <a:prstClr val="black"/>
              </a:solidFill>
            </a:endParaRPr>
          </a:p>
        </p:txBody>
      </p:sp>
      <p:sp>
        <p:nvSpPr>
          <p:cNvPr id="76" name="Rectangle 75">
            <a:extLst>
              <a:ext uri="{FF2B5EF4-FFF2-40B4-BE49-F238E27FC236}">
                <a16:creationId xmlns="" xmlns:a16="http://schemas.microsoft.com/office/drawing/2014/main" id="{D4459EC7-B5BD-4283-AFC5-8AAE7E958A8E}"/>
              </a:ext>
            </a:extLst>
          </p:cNvPr>
          <p:cNvSpPr/>
          <p:nvPr/>
        </p:nvSpPr>
        <p:spPr>
          <a:xfrm>
            <a:off x="4721352" y="2214363"/>
            <a:ext cx="305932" cy="332399"/>
          </a:xfrm>
          <a:prstGeom prst="rect">
            <a:avLst/>
          </a:prstGeom>
        </p:spPr>
        <p:txBody>
          <a:bodyPr wrap="square" lIns="0" tIns="0" rIns="0" bIns="0">
            <a:spAutoFit/>
          </a:bodyPr>
          <a:lstStyle/>
          <a:p>
            <a:pPr algn="ctr">
              <a:lnSpc>
                <a:spcPct val="135000"/>
              </a:lnSpc>
            </a:pPr>
            <a:r>
              <a:rPr lang="fr-CA" sz="1600" b="1" dirty="0">
                <a:solidFill>
                  <a:prstClr val="black"/>
                </a:solidFill>
              </a:rPr>
              <a:t>HR</a:t>
            </a:r>
            <a:endParaRPr lang="en-US" sz="1600" b="1" dirty="0">
              <a:solidFill>
                <a:prstClr val="black"/>
              </a:solidFill>
            </a:endParaRPr>
          </a:p>
        </p:txBody>
      </p:sp>
      <p:sp>
        <p:nvSpPr>
          <p:cNvPr id="77" name="Rectangle 76">
            <a:extLst>
              <a:ext uri="{FF2B5EF4-FFF2-40B4-BE49-F238E27FC236}">
                <a16:creationId xmlns="" xmlns:a16="http://schemas.microsoft.com/office/drawing/2014/main" id="{DD794526-88CA-479E-B740-0D834B397837}"/>
              </a:ext>
            </a:extLst>
          </p:cNvPr>
          <p:cNvSpPr/>
          <p:nvPr/>
        </p:nvSpPr>
        <p:spPr>
          <a:xfrm>
            <a:off x="5095284" y="2214363"/>
            <a:ext cx="976180" cy="332399"/>
          </a:xfrm>
          <a:prstGeom prst="rect">
            <a:avLst/>
          </a:prstGeom>
        </p:spPr>
        <p:txBody>
          <a:bodyPr wrap="square" lIns="0" tIns="0" rIns="0" bIns="0">
            <a:spAutoFit/>
          </a:bodyPr>
          <a:lstStyle/>
          <a:p>
            <a:pPr algn="ctr">
              <a:lnSpc>
                <a:spcPct val="135000"/>
              </a:lnSpc>
            </a:pPr>
            <a:r>
              <a:rPr lang="fr-CA" sz="1600" b="1" dirty="0">
                <a:solidFill>
                  <a:prstClr val="black"/>
                </a:solidFill>
              </a:rPr>
              <a:t>(95% CI)</a:t>
            </a:r>
            <a:endParaRPr lang="en-US" sz="1600" b="1" dirty="0">
              <a:solidFill>
                <a:prstClr val="black"/>
              </a:solidFill>
            </a:endParaRPr>
          </a:p>
        </p:txBody>
      </p:sp>
      <p:sp>
        <p:nvSpPr>
          <p:cNvPr id="78" name="Rectangle 77">
            <a:extLst>
              <a:ext uri="{FF2B5EF4-FFF2-40B4-BE49-F238E27FC236}">
                <a16:creationId xmlns="" xmlns:a16="http://schemas.microsoft.com/office/drawing/2014/main" id="{1F8B27D8-D5F4-4CB0-B0A4-1B76B5430BCF}"/>
              </a:ext>
            </a:extLst>
          </p:cNvPr>
          <p:cNvSpPr/>
          <p:nvPr/>
        </p:nvSpPr>
        <p:spPr>
          <a:xfrm>
            <a:off x="2563693" y="1705636"/>
            <a:ext cx="1657694" cy="443198"/>
          </a:xfrm>
          <a:prstGeom prst="rect">
            <a:avLst/>
          </a:prstGeom>
        </p:spPr>
        <p:txBody>
          <a:bodyPr wrap="square" lIns="0" tIns="0" rIns="0" bIns="0">
            <a:spAutoFit/>
          </a:bodyPr>
          <a:lstStyle/>
          <a:p>
            <a:pPr algn="ctr">
              <a:lnSpc>
                <a:spcPct val="90000"/>
              </a:lnSpc>
            </a:pPr>
            <a:r>
              <a:rPr lang="fr-CA" sz="1600" b="1" dirty="0">
                <a:solidFill>
                  <a:prstClr val="black"/>
                </a:solidFill>
              </a:rPr>
              <a:t>Patients </a:t>
            </a:r>
            <a:r>
              <a:rPr lang="fr-CA" sz="1600" b="1" dirty="0" err="1">
                <a:solidFill>
                  <a:prstClr val="black"/>
                </a:solidFill>
              </a:rPr>
              <a:t>with</a:t>
            </a:r>
            <a:r>
              <a:rPr lang="fr-CA" sz="1600" b="1" dirty="0">
                <a:solidFill>
                  <a:prstClr val="black"/>
                </a:solidFill>
              </a:rPr>
              <a:t/>
            </a:r>
            <a:br>
              <a:rPr lang="fr-CA" sz="1600" b="1" dirty="0">
                <a:solidFill>
                  <a:prstClr val="black"/>
                </a:solidFill>
              </a:rPr>
            </a:br>
            <a:r>
              <a:rPr lang="fr-CA" sz="1600" b="1" dirty="0" err="1">
                <a:solidFill>
                  <a:prstClr val="black"/>
                </a:solidFill>
              </a:rPr>
              <a:t>event</a:t>
            </a:r>
            <a:r>
              <a:rPr lang="fr-CA" sz="1600" b="1" dirty="0">
                <a:solidFill>
                  <a:prstClr val="black"/>
                </a:solidFill>
              </a:rPr>
              <a:t>/</a:t>
            </a:r>
            <a:r>
              <a:rPr lang="fr-CA" sz="1600" b="1" dirty="0" err="1">
                <a:solidFill>
                  <a:prstClr val="black"/>
                </a:solidFill>
              </a:rPr>
              <a:t>analysed</a:t>
            </a:r>
            <a:endParaRPr lang="en-US" sz="1600" b="1" dirty="0">
              <a:solidFill>
                <a:prstClr val="black"/>
              </a:solidFill>
            </a:endParaRPr>
          </a:p>
        </p:txBody>
      </p:sp>
      <p:sp>
        <p:nvSpPr>
          <p:cNvPr id="54" name="Rectangle 53">
            <a:extLst>
              <a:ext uri="{FF2B5EF4-FFF2-40B4-BE49-F238E27FC236}">
                <a16:creationId xmlns="" xmlns:a16="http://schemas.microsoft.com/office/drawing/2014/main" id="{FCF97F3D-15A0-4842-9AB7-8447787A7E1F}"/>
              </a:ext>
            </a:extLst>
          </p:cNvPr>
          <p:cNvSpPr/>
          <p:nvPr/>
        </p:nvSpPr>
        <p:spPr>
          <a:xfrm>
            <a:off x="-8965" y="1373737"/>
            <a:ext cx="312744" cy="4665876"/>
          </a:xfrm>
          <a:prstGeom prst="rect">
            <a:avLst/>
          </a:prstGeom>
          <a:solidFill>
            <a:srgbClr val="1113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79" name="Straight Connector 78">
            <a:extLst>
              <a:ext uri="{FF2B5EF4-FFF2-40B4-BE49-F238E27FC236}">
                <a16:creationId xmlns="" xmlns:a16="http://schemas.microsoft.com/office/drawing/2014/main" id="{E0BE7565-294B-4034-9266-F618FB14F1AD}"/>
              </a:ext>
            </a:extLst>
          </p:cNvPr>
          <p:cNvCxnSpPr>
            <a:cxnSpLocks/>
          </p:cNvCxnSpPr>
          <p:nvPr/>
        </p:nvCxnSpPr>
        <p:spPr>
          <a:xfrm>
            <a:off x="303779" y="1373737"/>
            <a:ext cx="0" cy="4665876"/>
          </a:xfrm>
          <a:prstGeom prst="line">
            <a:avLst/>
          </a:prstGeom>
          <a:ln w="28575">
            <a:solidFill>
              <a:srgbClr val="C71B32"/>
            </a:solidFill>
            <a:prstDash val="sysDot"/>
          </a:ln>
          <a:effectLst/>
        </p:spPr>
        <p:style>
          <a:lnRef idx="2">
            <a:schemeClr val="accent1"/>
          </a:lnRef>
          <a:fillRef idx="0">
            <a:schemeClr val="accent1"/>
          </a:fillRef>
          <a:effectRef idx="1">
            <a:schemeClr val="accent1"/>
          </a:effectRef>
          <a:fontRef idx="minor">
            <a:schemeClr val="tx1"/>
          </a:fontRef>
        </p:style>
      </p:cxnSp>
      <p:sp>
        <p:nvSpPr>
          <p:cNvPr id="80" name="TextBox 79">
            <a:extLst>
              <a:ext uri="{FF2B5EF4-FFF2-40B4-BE49-F238E27FC236}">
                <a16:creationId xmlns="" xmlns:a16="http://schemas.microsoft.com/office/drawing/2014/main" id="{1599D2FE-4AFC-48E4-982F-AB3F5A034AA8}"/>
              </a:ext>
            </a:extLst>
          </p:cNvPr>
          <p:cNvSpPr txBox="1"/>
          <p:nvPr/>
        </p:nvSpPr>
        <p:spPr>
          <a:xfrm rot="16200000">
            <a:off x="-131653" y="3456669"/>
            <a:ext cx="518091" cy="276999"/>
          </a:xfrm>
          <a:prstGeom prst="rect">
            <a:avLst/>
          </a:prstGeom>
          <a:noFill/>
        </p:spPr>
        <p:txBody>
          <a:bodyPr wrap="none" rtlCol="0">
            <a:spAutoFit/>
          </a:bodyPr>
          <a:lstStyle/>
          <a:p>
            <a:r>
              <a:rPr lang="fr-CA" sz="1200" dirty="0">
                <a:solidFill>
                  <a:prstClr val="white"/>
                </a:solidFill>
              </a:rPr>
              <a:t>PRO</a:t>
            </a:r>
            <a:endParaRPr lang="en-US" sz="1200" dirty="0">
              <a:solidFill>
                <a:prstClr val="white"/>
              </a:solidFill>
            </a:endParaRPr>
          </a:p>
        </p:txBody>
      </p:sp>
      <p:sp>
        <p:nvSpPr>
          <p:cNvPr id="81" name="Footer Placeholder 5">
            <a:extLst>
              <a:ext uri="{FF2B5EF4-FFF2-40B4-BE49-F238E27FC236}">
                <a16:creationId xmlns="" xmlns:a16="http://schemas.microsoft.com/office/drawing/2014/main" id="{99210A42-C7C1-474D-86F4-7D59AF4C4DB9}"/>
              </a:ext>
            </a:extLst>
          </p:cNvPr>
          <p:cNvSpPr txBox="1">
            <a:spLocks noChangeArrowheads="1"/>
          </p:cNvSpPr>
          <p:nvPr/>
        </p:nvSpPr>
        <p:spPr>
          <a:xfrm>
            <a:off x="370723" y="5806029"/>
            <a:ext cx="7315940" cy="249150"/>
          </a:xfrm>
          <a:prstGeom prst="rect">
            <a:avLst/>
          </a:prstGeom>
          <a:ln/>
        </p:spPr>
        <p:txBody>
          <a:bodyPr anchor="b"/>
          <a:lstStyle>
            <a:defPPr>
              <a:defRPr lang="fr-FR"/>
            </a:defPPr>
            <a:lvl1pPr marL="0" algn="l" defTabSz="457200" rtl="0" eaLnBrk="1" latinLnBrk="0" hangingPunct="1">
              <a:lnSpc>
                <a:spcPct val="90000"/>
              </a:lnSpc>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solidFill>
                  <a:prstClr val="black"/>
                </a:solidFill>
              </a:rPr>
              <a:t>*Primary outcome. </a:t>
            </a:r>
            <a:br>
              <a:rPr lang="en-US" sz="1000" dirty="0">
                <a:solidFill>
                  <a:prstClr val="black"/>
                </a:solidFill>
              </a:rPr>
            </a:br>
            <a:r>
              <a:rPr lang="en-US" sz="1000" dirty="0">
                <a:solidFill>
                  <a:prstClr val="black"/>
                </a:solidFill>
              </a:rPr>
              <a:t>CI, confidence interval; CV, cardiovascular; HR, hazard ratio; MACE, major adverse cardiac event; MI, myocardial infarction</a:t>
            </a:r>
            <a:endParaRPr lang="en-CA" sz="1000" dirty="0">
              <a:solidFill>
                <a:prstClr val="black"/>
              </a:solidFill>
            </a:endParaRPr>
          </a:p>
        </p:txBody>
      </p:sp>
      <p:sp>
        <p:nvSpPr>
          <p:cNvPr id="82" name="TextBox 81"/>
          <p:cNvSpPr txBox="1"/>
          <p:nvPr/>
        </p:nvSpPr>
        <p:spPr>
          <a:xfrm>
            <a:off x="5677988" y="6248400"/>
            <a:ext cx="3466012" cy="261610"/>
          </a:xfrm>
          <a:prstGeom prst="rect">
            <a:avLst/>
          </a:prstGeom>
          <a:noFill/>
        </p:spPr>
        <p:txBody>
          <a:bodyPr wrap="none" rtlCol="0">
            <a:spAutoFit/>
          </a:bodyPr>
          <a:lstStyle/>
          <a:p>
            <a:pPr algn="r"/>
            <a:r>
              <a:rPr lang="da-DK" sz="1100" dirty="0"/>
              <a:t>Zinman B et al. N Engl J Med 2015; 373:2117–2128.</a:t>
            </a:r>
            <a:endParaRPr lang="en-US" sz="1100" dirty="0"/>
          </a:p>
        </p:txBody>
      </p:sp>
    </p:spTree>
    <p:extLst>
      <p:ext uri="{BB962C8B-B14F-4D97-AF65-F5344CB8AC3E}">
        <p14:creationId xmlns:p14="http://schemas.microsoft.com/office/powerpoint/2010/main" val="1670327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p:cNvPicPr>
            <a:picLocks noChangeAspect="1" noChangeArrowheads="1"/>
          </p:cNvPicPr>
          <p:nvPr/>
        </p:nvPicPr>
        <p:blipFill>
          <a:blip r:embed="rId3" cstate="print"/>
          <a:srcRect/>
          <a:stretch>
            <a:fillRect/>
          </a:stretch>
        </p:blipFill>
        <p:spPr bwMode="auto">
          <a:xfrm>
            <a:off x="465342" y="1306565"/>
            <a:ext cx="8034961" cy="4319546"/>
          </a:xfrm>
          <a:prstGeom prst="rect">
            <a:avLst/>
          </a:prstGeom>
          <a:noFill/>
          <a:ln w="9525">
            <a:noFill/>
            <a:round/>
            <a:headEnd/>
            <a:tailEnd/>
          </a:ln>
        </p:spPr>
      </p:pic>
      <p:pic>
        <p:nvPicPr>
          <p:cNvPr id="2052" name="Picture 3"/>
          <p:cNvPicPr>
            <a:picLocks noChangeAspect="1" noChangeArrowheads="1"/>
          </p:cNvPicPr>
          <p:nvPr/>
        </p:nvPicPr>
        <p:blipFill>
          <a:blip r:embed="rId4" cstate="print"/>
          <a:srcRect/>
          <a:stretch>
            <a:fillRect/>
          </a:stretch>
        </p:blipFill>
        <p:spPr bwMode="auto">
          <a:xfrm>
            <a:off x="0" y="360"/>
            <a:ext cx="0" cy="0"/>
          </a:xfrm>
          <a:prstGeom prst="rect">
            <a:avLst/>
          </a:prstGeom>
          <a:noFill/>
          <a:ln w="9525">
            <a:noFill/>
            <a:round/>
            <a:headEnd/>
            <a:tailEnd/>
          </a:ln>
        </p:spPr>
      </p:pic>
      <p:sp>
        <p:nvSpPr>
          <p:cNvPr id="2053" name="Text Box 4"/>
          <p:cNvSpPr txBox="1">
            <a:spLocks noChangeArrowheads="1"/>
          </p:cNvSpPr>
          <p:nvPr/>
        </p:nvSpPr>
        <p:spPr bwMode="auto">
          <a:xfrm>
            <a:off x="1066800" y="5715000"/>
            <a:ext cx="8001000" cy="505440"/>
          </a:xfrm>
          <a:prstGeom prst="rect">
            <a:avLst/>
          </a:prstGeom>
          <a:noFill/>
          <a:ln w="9525">
            <a:noFill/>
            <a:round/>
            <a:headEnd/>
            <a:tailEnd/>
          </a:ln>
        </p:spPr>
        <p:txBody>
          <a:bodyPr lIns="81638" tIns="49619" rIns="81638" bIns="40819"/>
          <a:lstStyle/>
          <a:p>
            <a:pPr algn="r">
              <a:tabLst>
                <a:tab pos="656650" algn="l"/>
                <a:tab pos="1313299" algn="l"/>
                <a:tab pos="1969949" algn="l"/>
                <a:tab pos="2626599" algn="l"/>
                <a:tab pos="3283248" algn="l"/>
                <a:tab pos="3939898" algn="l"/>
                <a:tab pos="4596548" algn="l"/>
                <a:tab pos="5253198" algn="l"/>
                <a:tab pos="5909847" algn="l"/>
              </a:tabLst>
            </a:pPr>
            <a:r>
              <a:rPr lang="en-GB" sz="998" b="1" dirty="0">
                <a:solidFill>
                  <a:srgbClr val="000000"/>
                </a:solidFill>
              </a:rPr>
              <a:t>European Journal of Heart Failure </a:t>
            </a:r>
            <a:r>
              <a:rPr lang="en-GB" sz="998" dirty="0">
                <a:solidFill>
                  <a:srgbClr val="000000"/>
                </a:solidFill>
              </a:rPr>
              <a:t/>
            </a:r>
            <a:br>
              <a:rPr lang="en-GB" sz="998" dirty="0">
                <a:solidFill>
                  <a:srgbClr val="000000"/>
                </a:solidFill>
              </a:rPr>
            </a:br>
            <a:r>
              <a:rPr lang="en-GB" sz="998" dirty="0">
                <a:solidFill>
                  <a:srgbClr val="000000"/>
                </a:solidFill>
              </a:rPr>
              <a:t>Volume 19, Issue 1, pages 43-53, 21 SEP 2016 DOI: 10.1002/ejhf.633</a:t>
            </a:r>
            <a:br>
              <a:rPr lang="en-GB" sz="998" dirty="0">
                <a:solidFill>
                  <a:srgbClr val="000000"/>
                </a:solidFill>
              </a:rPr>
            </a:br>
            <a:r>
              <a:rPr lang="en-GB" sz="998" dirty="0">
                <a:solidFill>
                  <a:srgbClr val="000000"/>
                </a:solidFill>
              </a:rPr>
              <a:t>http://onlinelibrary.wiley.com/doi/10.1002/ejhf.633/full#ejhf633-fig-0003</a:t>
            </a:r>
            <a:endParaRPr lang="en-GB" sz="998" dirty="0">
              <a:solidFill>
                <a:srgbClr val="000000"/>
              </a:solidFill>
              <a:hlinkClick r:id="rId5"/>
            </a:endParaRPr>
          </a:p>
        </p:txBody>
      </p:sp>
      <p:sp>
        <p:nvSpPr>
          <p:cNvPr id="7" name="Title 1"/>
          <p:cNvSpPr>
            <a:spLocks noGrp="1"/>
          </p:cNvSpPr>
          <p:nvPr>
            <p:ph type="title"/>
          </p:nvPr>
        </p:nvSpPr>
        <p:spPr>
          <a:xfrm>
            <a:off x="187325" y="266700"/>
            <a:ext cx="8785225" cy="647700"/>
          </a:xfrm>
        </p:spPr>
        <p:txBody>
          <a:bodyPr/>
          <a:lstStyle/>
          <a:p>
            <a:r>
              <a:rPr lang="en-GB" sz="2400" b="1" dirty="0"/>
              <a:t>Heart failure outcomes in clinical trials of glucose‐lowering agents in patients with diabetes</a:t>
            </a:r>
            <a:endParaRPr lang="en-CA" sz="2400" dirty="0"/>
          </a:p>
        </p:txBody>
      </p:sp>
    </p:spTree>
    <p:extLst>
      <p:ext uri="{BB962C8B-B14F-4D97-AF65-F5344CB8AC3E}">
        <p14:creationId xmlns:p14="http://schemas.microsoft.com/office/powerpoint/2010/main" val="34665587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2F07F9-453A-4534-84E1-3F7EFDD914B0}"/>
              </a:ext>
            </a:extLst>
          </p:cNvPr>
          <p:cNvSpPr>
            <a:spLocks noGrp="1"/>
          </p:cNvSpPr>
          <p:nvPr>
            <p:ph type="title"/>
          </p:nvPr>
        </p:nvSpPr>
        <p:spPr>
          <a:xfrm>
            <a:off x="0" y="381000"/>
            <a:ext cx="9144000" cy="457200"/>
          </a:xfrm>
        </p:spPr>
        <p:txBody>
          <a:bodyPr/>
          <a:lstStyle/>
          <a:p>
            <a:r>
              <a:rPr lang="en-CA" sz="2900" dirty="0">
                <a:solidFill>
                  <a:schemeClr val="tx1"/>
                </a:solidFill>
              </a:rPr>
              <a:t>Heart Failure Related Outcomes in </a:t>
            </a:r>
            <a:br>
              <a:rPr lang="en-CA" sz="2900" dirty="0">
                <a:solidFill>
                  <a:schemeClr val="tx1"/>
                </a:solidFill>
              </a:rPr>
            </a:br>
            <a:r>
              <a:rPr lang="en-CA" sz="2900" dirty="0">
                <a:solidFill>
                  <a:schemeClr val="tx1"/>
                </a:solidFill>
              </a:rPr>
              <a:t>EMPA-REG</a:t>
            </a:r>
          </a:p>
        </p:txBody>
      </p:sp>
      <p:pic>
        <p:nvPicPr>
          <p:cNvPr id="4" name="Content Placeholder 3">
            <a:extLst>
              <a:ext uri="{FF2B5EF4-FFF2-40B4-BE49-F238E27FC236}">
                <a16:creationId xmlns="" xmlns:a16="http://schemas.microsoft.com/office/drawing/2014/main" id="{257D2829-4B35-4270-BCB4-BBF215E73375}"/>
              </a:ext>
            </a:extLst>
          </p:cNvPr>
          <p:cNvPicPr>
            <a:picLocks noGrp="1" noChangeAspect="1"/>
          </p:cNvPicPr>
          <p:nvPr>
            <p:ph sz="quarter" idx="10"/>
          </p:nvPr>
        </p:nvPicPr>
        <p:blipFill>
          <a:blip r:embed="rId2"/>
          <a:stretch>
            <a:fillRect/>
          </a:stretch>
        </p:blipFill>
        <p:spPr>
          <a:xfrm>
            <a:off x="99344" y="1524000"/>
            <a:ext cx="8945312" cy="4495800"/>
          </a:xfrm>
          <a:prstGeom prst="rect">
            <a:avLst/>
          </a:prstGeom>
        </p:spPr>
      </p:pic>
      <p:sp>
        <p:nvSpPr>
          <p:cNvPr id="5" name="TextBox 4">
            <a:extLst>
              <a:ext uri="{FF2B5EF4-FFF2-40B4-BE49-F238E27FC236}">
                <a16:creationId xmlns="" xmlns:a16="http://schemas.microsoft.com/office/drawing/2014/main" id="{1C89FE69-A308-4CFB-896B-8CBBEFAB34E1}"/>
              </a:ext>
            </a:extLst>
          </p:cNvPr>
          <p:cNvSpPr txBox="1"/>
          <p:nvPr/>
        </p:nvSpPr>
        <p:spPr>
          <a:xfrm>
            <a:off x="7500697" y="6248400"/>
            <a:ext cx="1544012" cy="276999"/>
          </a:xfrm>
          <a:prstGeom prst="rect">
            <a:avLst/>
          </a:prstGeom>
          <a:noFill/>
        </p:spPr>
        <p:txBody>
          <a:bodyPr wrap="none" rtlCol="0">
            <a:spAutoFit/>
          </a:bodyPr>
          <a:lstStyle/>
          <a:p>
            <a:pPr algn="r"/>
            <a:r>
              <a:rPr lang="en-CA" sz="1200" dirty="0"/>
              <a:t>Fitchett, EJHF 2017</a:t>
            </a:r>
          </a:p>
        </p:txBody>
      </p:sp>
    </p:spTree>
    <p:extLst>
      <p:ext uri="{BB962C8B-B14F-4D97-AF65-F5344CB8AC3E}">
        <p14:creationId xmlns:p14="http://schemas.microsoft.com/office/powerpoint/2010/main" val="640146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1"/>
          <p:cNvSpPr>
            <a:spLocks noGrp="1"/>
          </p:cNvSpPr>
          <p:nvPr>
            <p:ph idx="1"/>
          </p:nvPr>
        </p:nvSpPr>
        <p:spPr>
          <a:xfrm>
            <a:off x="381001" y="1066800"/>
            <a:ext cx="8305800" cy="4968875"/>
          </a:xfrm>
        </p:spPr>
        <p:txBody>
          <a:bodyPr/>
          <a:lstStyle/>
          <a:p>
            <a:endParaRPr lang="en-CA" altLang="en-US" dirty="0"/>
          </a:p>
          <a:p>
            <a:r>
              <a:rPr lang="en-CA" altLang="en-US" b="0" dirty="0"/>
              <a:t>LVEF &lt;20%, </a:t>
            </a:r>
            <a:r>
              <a:rPr lang="en-CA" altLang="en-US" b="0" dirty="0" err="1"/>
              <a:t>LVIDd</a:t>
            </a:r>
            <a:r>
              <a:rPr lang="en-CA" altLang="en-US" b="0" dirty="0"/>
              <a:t> 60mm – unchanged over 2 years</a:t>
            </a:r>
          </a:p>
          <a:p>
            <a:endParaRPr lang="en-CA" altLang="en-US" b="0" dirty="0"/>
          </a:p>
          <a:p>
            <a:r>
              <a:rPr lang="en-CA" altLang="en-US" b="0" dirty="0" err="1"/>
              <a:t>PMHx</a:t>
            </a:r>
            <a:r>
              <a:rPr lang="en-CA" altLang="en-US" b="0" dirty="0"/>
              <a:t>: dyslipidemia (treated)</a:t>
            </a:r>
          </a:p>
          <a:p>
            <a:endParaRPr lang="en-CA" altLang="en-US" b="0" dirty="0"/>
          </a:p>
          <a:p>
            <a:r>
              <a:rPr lang="en-CA" altLang="en-US" b="0" dirty="0"/>
              <a:t>On appropriate HF therapy (</a:t>
            </a:r>
            <a:r>
              <a:rPr lang="en-CA" altLang="en-US" b="0" dirty="0" err="1"/>
              <a:t>ACEi</a:t>
            </a:r>
            <a:r>
              <a:rPr lang="en-CA" altLang="en-US" b="0" dirty="0"/>
              <a:t>, beta blocker, MRA)</a:t>
            </a:r>
          </a:p>
          <a:p>
            <a:endParaRPr lang="en-CA" altLang="en-US" b="0" dirty="0"/>
          </a:p>
          <a:p>
            <a:r>
              <a:rPr lang="en-CA" altLang="en-US" b="0" dirty="0"/>
              <a:t>Recent ICD implantation</a:t>
            </a:r>
          </a:p>
          <a:p>
            <a:pPr lvl="1"/>
            <a:r>
              <a:rPr lang="en-CA" altLang="en-US" b="0" dirty="0"/>
              <a:t>Now dependent on RV pacing</a:t>
            </a:r>
            <a:endParaRPr lang="en-US" altLang="en-US" b="0" dirty="0"/>
          </a:p>
        </p:txBody>
      </p:sp>
      <p:sp>
        <p:nvSpPr>
          <p:cNvPr id="9219" name="Title 2"/>
          <p:cNvSpPr>
            <a:spLocks noGrp="1"/>
          </p:cNvSpPr>
          <p:nvPr>
            <p:ph type="title"/>
          </p:nvPr>
        </p:nvSpPr>
        <p:spPr>
          <a:xfrm>
            <a:off x="609600" y="187325"/>
            <a:ext cx="7993063" cy="498475"/>
          </a:xfrm>
        </p:spPr>
        <p:txBody>
          <a:bodyPr/>
          <a:lstStyle/>
          <a:p>
            <a:r>
              <a:rPr lang="en-CA" altLang="en-US" sz="2900" dirty="0"/>
              <a:t>54 M, referred for HF management</a:t>
            </a:r>
          </a:p>
        </p:txBody>
      </p:sp>
    </p:spTree>
    <p:extLst>
      <p:ext uri="{BB962C8B-B14F-4D97-AF65-F5344CB8AC3E}">
        <p14:creationId xmlns:p14="http://schemas.microsoft.com/office/powerpoint/2010/main" val="265951454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17EBEBAE-9E7A-47FB-ADD3-F49FF619C8F5}"/>
              </a:ext>
            </a:extLst>
          </p:cNvPr>
          <p:cNvPicPr>
            <a:picLocks noChangeAspect="1"/>
          </p:cNvPicPr>
          <p:nvPr/>
        </p:nvPicPr>
        <p:blipFill>
          <a:blip r:embed="rId2"/>
          <a:stretch>
            <a:fillRect/>
          </a:stretch>
        </p:blipFill>
        <p:spPr>
          <a:xfrm>
            <a:off x="568434" y="1447800"/>
            <a:ext cx="8118366" cy="4326479"/>
          </a:xfrm>
          <a:prstGeom prst="rect">
            <a:avLst/>
          </a:prstGeom>
        </p:spPr>
      </p:pic>
      <p:sp>
        <p:nvSpPr>
          <p:cNvPr id="3" name="Title 2">
            <a:extLst>
              <a:ext uri="{FF2B5EF4-FFF2-40B4-BE49-F238E27FC236}">
                <a16:creationId xmlns="" xmlns:a16="http://schemas.microsoft.com/office/drawing/2014/main" id="{DA8901EF-6CB9-4579-9F95-1A8DB7D64551}"/>
              </a:ext>
            </a:extLst>
          </p:cNvPr>
          <p:cNvSpPr>
            <a:spLocks noGrp="1"/>
          </p:cNvSpPr>
          <p:nvPr>
            <p:ph type="title"/>
          </p:nvPr>
        </p:nvSpPr>
        <p:spPr>
          <a:xfrm>
            <a:off x="685800" y="76200"/>
            <a:ext cx="7848600" cy="1143000"/>
          </a:xfrm>
        </p:spPr>
        <p:txBody>
          <a:bodyPr/>
          <a:lstStyle/>
          <a:p>
            <a:r>
              <a:rPr lang="en-CA" sz="2900" dirty="0"/>
              <a:t>EMPA -REG: Empagliflozin outcomes and HF risk at baseline</a:t>
            </a:r>
          </a:p>
        </p:txBody>
      </p:sp>
      <p:sp>
        <p:nvSpPr>
          <p:cNvPr id="5" name="TextBox 4">
            <a:extLst>
              <a:ext uri="{FF2B5EF4-FFF2-40B4-BE49-F238E27FC236}">
                <a16:creationId xmlns="" xmlns:a16="http://schemas.microsoft.com/office/drawing/2014/main" id="{B0F8E2A1-C78C-46D6-AEE5-2E358823F462}"/>
              </a:ext>
            </a:extLst>
          </p:cNvPr>
          <p:cNvSpPr txBox="1"/>
          <p:nvPr/>
        </p:nvSpPr>
        <p:spPr>
          <a:xfrm>
            <a:off x="7772400" y="6248400"/>
            <a:ext cx="1236236" cy="276999"/>
          </a:xfrm>
          <a:prstGeom prst="rect">
            <a:avLst/>
          </a:prstGeom>
          <a:noFill/>
        </p:spPr>
        <p:txBody>
          <a:bodyPr wrap="none" rtlCol="0">
            <a:spAutoFit/>
          </a:bodyPr>
          <a:lstStyle/>
          <a:p>
            <a:pPr algn="r"/>
            <a:r>
              <a:rPr lang="en-CA" sz="1200" dirty="0"/>
              <a:t>Fitchett, J 2017</a:t>
            </a:r>
          </a:p>
        </p:txBody>
      </p:sp>
      <p:pic>
        <p:nvPicPr>
          <p:cNvPr id="6" name="Picture 5">
            <a:extLst>
              <a:ext uri="{FF2B5EF4-FFF2-40B4-BE49-F238E27FC236}">
                <a16:creationId xmlns="" xmlns:a16="http://schemas.microsoft.com/office/drawing/2014/main" id="{A99F6DF4-F7BE-41B0-AB35-A17A059A3F94}"/>
              </a:ext>
            </a:extLst>
          </p:cNvPr>
          <p:cNvPicPr>
            <a:picLocks noChangeAspect="1"/>
          </p:cNvPicPr>
          <p:nvPr/>
        </p:nvPicPr>
        <p:blipFill>
          <a:blip r:embed="rId3"/>
          <a:stretch>
            <a:fillRect/>
          </a:stretch>
        </p:blipFill>
        <p:spPr>
          <a:xfrm>
            <a:off x="3886200" y="5334000"/>
            <a:ext cx="1735097" cy="351550"/>
          </a:xfrm>
          <a:prstGeom prst="rect">
            <a:avLst/>
          </a:prstGeom>
        </p:spPr>
      </p:pic>
    </p:spTree>
    <p:extLst>
      <p:ext uri="{BB962C8B-B14F-4D97-AF65-F5344CB8AC3E}">
        <p14:creationId xmlns:p14="http://schemas.microsoft.com/office/powerpoint/2010/main" val="24980160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6767" y="255588"/>
            <a:ext cx="9050466" cy="945355"/>
          </a:xfrm>
        </p:spPr>
        <p:txBody>
          <a:bodyPr>
            <a:noAutofit/>
          </a:bodyPr>
          <a:lstStyle/>
          <a:p>
            <a:r>
              <a:rPr lang="en-CA" sz="2600" dirty="0" err="1"/>
              <a:t>CANagliflozin</a:t>
            </a:r>
            <a:r>
              <a:rPr lang="en-CA" sz="2600" dirty="0"/>
              <a:t> </a:t>
            </a:r>
            <a:r>
              <a:rPr lang="en-CA" sz="2600" dirty="0" err="1"/>
              <a:t>cardioVascular</a:t>
            </a:r>
            <a:r>
              <a:rPr lang="en-CA" sz="2600" dirty="0"/>
              <a:t> Assessment Study (CANVAS) in patients with diabetes:</a:t>
            </a:r>
            <a:r>
              <a:rPr lang="en-CA" dirty="0"/>
              <a:t> </a:t>
            </a:r>
            <a:br>
              <a:rPr lang="en-CA" dirty="0"/>
            </a:br>
            <a:r>
              <a:rPr lang="en-CA" sz="2000" dirty="0">
                <a:solidFill>
                  <a:srgbClr val="C71B32"/>
                </a:solidFill>
              </a:rPr>
              <a:t>TRIAL DESIGN</a:t>
            </a:r>
            <a:endParaRPr lang="en-CA" dirty="0">
              <a:solidFill>
                <a:srgbClr val="C71B32"/>
              </a:solidFill>
            </a:endParaRPr>
          </a:p>
        </p:txBody>
      </p:sp>
      <p:sp>
        <p:nvSpPr>
          <p:cNvPr id="34820" name="Content Placeholder 37"/>
          <p:cNvSpPr>
            <a:spLocks noGrp="1"/>
          </p:cNvSpPr>
          <p:nvPr>
            <p:ph idx="1"/>
          </p:nvPr>
        </p:nvSpPr>
        <p:spPr>
          <a:xfrm>
            <a:off x="672902" y="3632994"/>
            <a:ext cx="8410575" cy="1896104"/>
          </a:xfrm>
        </p:spPr>
        <p:txBody>
          <a:bodyPr>
            <a:normAutofit lnSpcReduction="10000"/>
          </a:bodyPr>
          <a:lstStyle/>
          <a:p>
            <a:pPr>
              <a:lnSpc>
                <a:spcPct val="100000"/>
              </a:lnSpc>
              <a:spcAft>
                <a:spcPts val="225"/>
              </a:spcAft>
            </a:pPr>
            <a:r>
              <a:rPr lang="en-US" sz="1800" dirty="0">
                <a:latin typeface="+mj-lt"/>
              </a:rPr>
              <a:t>Key inclusion criteria:</a:t>
            </a:r>
          </a:p>
          <a:p>
            <a:pPr marL="171450" lvl="1" indent="-171450">
              <a:lnSpc>
                <a:spcPct val="100000"/>
              </a:lnSpc>
              <a:spcBef>
                <a:spcPts val="225"/>
              </a:spcBef>
              <a:spcAft>
                <a:spcPts val="225"/>
              </a:spcAft>
            </a:pPr>
            <a:r>
              <a:rPr lang="en-US" sz="1400" dirty="0">
                <a:latin typeface="+mj-lt"/>
              </a:rPr>
              <a:t>A1c </a:t>
            </a:r>
            <a:r>
              <a:rPr lang="en-US" sz="1400" dirty="0">
                <a:latin typeface="+mj-lt"/>
                <a:cs typeface="Calibri" pitchFamily="34" charset="0"/>
              </a:rPr>
              <a:t>≥7.0% to ≤10.5%</a:t>
            </a:r>
          </a:p>
          <a:p>
            <a:pPr marL="171450" lvl="1" indent="-171450">
              <a:lnSpc>
                <a:spcPct val="100000"/>
              </a:lnSpc>
              <a:spcBef>
                <a:spcPts val="225"/>
              </a:spcBef>
              <a:spcAft>
                <a:spcPts val="225"/>
              </a:spcAft>
            </a:pPr>
            <a:r>
              <a:rPr lang="en-US" sz="1400" dirty="0" err="1">
                <a:latin typeface="+mj-lt"/>
                <a:cs typeface="Calibri" pitchFamily="34" charset="0"/>
              </a:rPr>
              <a:t>eGFR</a:t>
            </a:r>
            <a:r>
              <a:rPr lang="en-US" sz="1400" dirty="0">
                <a:latin typeface="+mj-lt"/>
                <a:cs typeface="Calibri" pitchFamily="34" charset="0"/>
              </a:rPr>
              <a:t> ≥30 mL/min/1.73 m</a:t>
            </a:r>
            <a:r>
              <a:rPr lang="en-US" sz="1400" baseline="30000" dirty="0">
                <a:latin typeface="+mj-lt"/>
                <a:cs typeface="Calibri" pitchFamily="34" charset="0"/>
              </a:rPr>
              <a:t>2</a:t>
            </a:r>
          </a:p>
          <a:p>
            <a:pPr marL="171450" lvl="1" indent="-171450">
              <a:lnSpc>
                <a:spcPct val="100000"/>
              </a:lnSpc>
              <a:spcBef>
                <a:spcPts val="225"/>
              </a:spcBef>
              <a:spcAft>
                <a:spcPts val="225"/>
              </a:spcAft>
            </a:pPr>
            <a:r>
              <a:rPr lang="en-US" sz="1400" dirty="0">
                <a:latin typeface="+mj-lt"/>
                <a:cs typeface="Calibri" pitchFamily="34" charset="0"/>
              </a:rPr>
              <a:t>Age ≥30 years and history of prior CV event </a:t>
            </a:r>
            <a:r>
              <a:rPr lang="en-US" sz="1400" u="sng" dirty="0">
                <a:latin typeface="+mj-lt"/>
                <a:cs typeface="Calibri" pitchFamily="34" charset="0"/>
              </a:rPr>
              <a:t>OR</a:t>
            </a:r>
            <a:r>
              <a:rPr lang="en-US" sz="1400" dirty="0">
                <a:latin typeface="+mj-lt"/>
                <a:cs typeface="Calibri" pitchFamily="34" charset="0"/>
              </a:rPr>
              <a:t> age ≥50 years with ≥2 CV risk factors (DM duration </a:t>
            </a:r>
            <a:br>
              <a:rPr lang="en-US" sz="1400" dirty="0">
                <a:latin typeface="+mj-lt"/>
                <a:cs typeface="Calibri" pitchFamily="34" charset="0"/>
              </a:rPr>
            </a:br>
            <a:r>
              <a:rPr lang="en-US" sz="1400" dirty="0">
                <a:latin typeface="+mj-lt"/>
                <a:cs typeface="Calibri" pitchFamily="34" charset="0"/>
              </a:rPr>
              <a:t>≥10 </a:t>
            </a:r>
            <a:r>
              <a:rPr lang="en-US" sz="1400" dirty="0" err="1">
                <a:latin typeface="+mj-lt"/>
                <a:cs typeface="Calibri" pitchFamily="34" charset="0"/>
              </a:rPr>
              <a:t>yrs</a:t>
            </a:r>
            <a:r>
              <a:rPr lang="en-US" sz="1400" dirty="0">
                <a:latin typeface="+mj-lt"/>
                <a:cs typeface="Calibri" pitchFamily="34" charset="0"/>
              </a:rPr>
              <a:t>, SBP &gt;140 on ≥1 medication, current smoker, micro- or </a:t>
            </a:r>
            <a:r>
              <a:rPr lang="en-US" sz="1400" dirty="0" err="1">
                <a:latin typeface="+mj-lt"/>
                <a:cs typeface="Calibri" pitchFamily="34" charset="0"/>
              </a:rPr>
              <a:t>macroalbuminuria</a:t>
            </a:r>
            <a:r>
              <a:rPr lang="en-US" sz="1400" dirty="0">
                <a:latin typeface="+mj-lt"/>
                <a:cs typeface="Calibri" pitchFamily="34" charset="0"/>
              </a:rPr>
              <a:t>, or HDL &lt;1 </a:t>
            </a:r>
            <a:r>
              <a:rPr lang="en-US" sz="1400" dirty="0" err="1">
                <a:latin typeface="+mj-lt"/>
                <a:cs typeface="Calibri" pitchFamily="34" charset="0"/>
              </a:rPr>
              <a:t>mmol</a:t>
            </a:r>
            <a:r>
              <a:rPr lang="en-US" sz="1400" dirty="0">
                <a:latin typeface="+mj-lt"/>
                <a:cs typeface="Calibri" pitchFamily="34" charset="0"/>
              </a:rPr>
              <a:t>/L)</a:t>
            </a:r>
            <a:r>
              <a:rPr lang="en-US" sz="600" dirty="0">
                <a:latin typeface="+mj-lt"/>
              </a:rPr>
              <a:t> </a:t>
            </a:r>
          </a:p>
          <a:p>
            <a:pPr marL="171450" lvl="1" indent="-171450">
              <a:lnSpc>
                <a:spcPct val="100000"/>
              </a:lnSpc>
              <a:spcBef>
                <a:spcPts val="225"/>
              </a:spcBef>
              <a:spcAft>
                <a:spcPts val="225"/>
              </a:spcAft>
            </a:pPr>
            <a:r>
              <a:rPr lang="en-US" sz="1400" b="1" dirty="0">
                <a:latin typeface="+mj-lt"/>
                <a:cs typeface="Calibri" pitchFamily="34" charset="0"/>
              </a:rPr>
              <a:t>~14% of patients had HF at baseline</a:t>
            </a:r>
            <a:endParaRPr lang="en-GB" sz="1400" b="1" dirty="0">
              <a:latin typeface="+mj-lt"/>
              <a:cs typeface="Calibri" pitchFamily="34" charset="0"/>
            </a:endParaRPr>
          </a:p>
        </p:txBody>
      </p:sp>
      <p:sp>
        <p:nvSpPr>
          <p:cNvPr id="6" name="TextBox 5"/>
          <p:cNvSpPr txBox="1"/>
          <p:nvPr/>
        </p:nvSpPr>
        <p:spPr>
          <a:xfrm>
            <a:off x="386289" y="5638800"/>
            <a:ext cx="6709836" cy="400110"/>
          </a:xfrm>
          <a:prstGeom prst="rect">
            <a:avLst/>
          </a:prstGeom>
          <a:noFill/>
        </p:spPr>
        <p:txBody>
          <a:bodyPr wrap="square" rtlCol="0">
            <a:spAutoFit/>
          </a:bodyPr>
          <a:lstStyle/>
          <a:p>
            <a:r>
              <a:rPr lang="en-US" sz="1000" dirty="0">
                <a:solidFill>
                  <a:prstClr val="black"/>
                </a:solidFill>
              </a:rPr>
              <a:t>A1c, glycated hemoglobin; CV, cardiovascular; DM, diabetes mellitus; </a:t>
            </a:r>
            <a:r>
              <a:rPr lang="en-US" sz="1000" dirty="0" err="1">
                <a:solidFill>
                  <a:prstClr val="black"/>
                </a:solidFill>
              </a:rPr>
              <a:t>eGFR</a:t>
            </a:r>
            <a:r>
              <a:rPr lang="en-US" sz="1000" dirty="0">
                <a:solidFill>
                  <a:prstClr val="black"/>
                </a:solidFill>
              </a:rPr>
              <a:t>, estimated glomerular filtration rate; HDL, high-density lipoprotein; R, randomization; SBP, systolic blood pressure</a:t>
            </a:r>
            <a:endParaRPr lang="en-CA" sz="1000" dirty="0">
              <a:solidFill>
                <a:prstClr val="black"/>
              </a:solidFill>
            </a:endParaRPr>
          </a:p>
        </p:txBody>
      </p:sp>
      <p:sp>
        <p:nvSpPr>
          <p:cNvPr id="5" name="Rectangle 4">
            <a:extLst>
              <a:ext uri="{FF2B5EF4-FFF2-40B4-BE49-F238E27FC236}">
                <a16:creationId xmlns="" xmlns:a16="http://schemas.microsoft.com/office/drawing/2014/main" id="{1B0AD9A4-5F08-4FA3-8031-3F152ACC5A6A}"/>
              </a:ext>
            </a:extLst>
          </p:cNvPr>
          <p:cNvSpPr/>
          <p:nvPr/>
        </p:nvSpPr>
        <p:spPr>
          <a:xfrm>
            <a:off x="672902" y="2190421"/>
            <a:ext cx="1724025" cy="763554"/>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a:solidFill>
                  <a:prstClr val="white"/>
                </a:solidFill>
              </a:rPr>
              <a:t>2-week </a:t>
            </a:r>
            <a:br>
              <a:rPr lang="fr-CA" dirty="0">
                <a:solidFill>
                  <a:prstClr val="white"/>
                </a:solidFill>
              </a:rPr>
            </a:br>
            <a:r>
              <a:rPr lang="fr-CA" dirty="0">
                <a:solidFill>
                  <a:prstClr val="white"/>
                </a:solidFill>
              </a:rPr>
              <a:t>placebo run-in</a:t>
            </a:r>
            <a:endParaRPr lang="en-US" dirty="0">
              <a:solidFill>
                <a:prstClr val="white"/>
              </a:solidFill>
            </a:endParaRPr>
          </a:p>
        </p:txBody>
      </p:sp>
      <p:cxnSp>
        <p:nvCxnSpPr>
          <p:cNvPr id="9" name="Straight Connector 8">
            <a:extLst>
              <a:ext uri="{FF2B5EF4-FFF2-40B4-BE49-F238E27FC236}">
                <a16:creationId xmlns="" xmlns:a16="http://schemas.microsoft.com/office/drawing/2014/main" id="{5117BFFC-C662-4BCE-BE11-333A8144EEA2}"/>
              </a:ext>
            </a:extLst>
          </p:cNvPr>
          <p:cNvCxnSpPr/>
          <p:nvPr/>
        </p:nvCxnSpPr>
        <p:spPr>
          <a:xfrm>
            <a:off x="2396927" y="2560722"/>
            <a:ext cx="1514556" cy="0"/>
          </a:xfrm>
          <a:prstGeom prst="line">
            <a:avLst/>
          </a:prstGeom>
          <a:ln w="1905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 xmlns:a16="http://schemas.microsoft.com/office/drawing/2014/main" id="{096A0992-7BDB-4506-B065-54AE85D7FA47}"/>
              </a:ext>
            </a:extLst>
          </p:cNvPr>
          <p:cNvCxnSpPr>
            <a:cxnSpLocks/>
          </p:cNvCxnSpPr>
          <p:nvPr/>
        </p:nvCxnSpPr>
        <p:spPr>
          <a:xfrm flipV="1">
            <a:off x="3481387" y="1908010"/>
            <a:ext cx="481013" cy="671762"/>
          </a:xfrm>
          <a:prstGeom prst="line">
            <a:avLst/>
          </a:prstGeom>
          <a:ln w="1905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 xmlns:a16="http://schemas.microsoft.com/office/drawing/2014/main" id="{8DEE733E-2826-4426-892E-5CEA5BFD1F0B}"/>
              </a:ext>
            </a:extLst>
          </p:cNvPr>
          <p:cNvCxnSpPr>
            <a:cxnSpLocks/>
          </p:cNvCxnSpPr>
          <p:nvPr/>
        </p:nvCxnSpPr>
        <p:spPr>
          <a:xfrm>
            <a:off x="3490912" y="2560722"/>
            <a:ext cx="461963" cy="576777"/>
          </a:xfrm>
          <a:prstGeom prst="line">
            <a:avLst/>
          </a:prstGeom>
          <a:ln w="1905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 xmlns:a16="http://schemas.microsoft.com/office/drawing/2014/main" id="{446C8001-7B8C-47A7-90D5-7811667ADE67}"/>
              </a:ext>
            </a:extLst>
          </p:cNvPr>
          <p:cNvSpPr/>
          <p:nvPr/>
        </p:nvSpPr>
        <p:spPr>
          <a:xfrm>
            <a:off x="3052762" y="2322597"/>
            <a:ext cx="447675" cy="476250"/>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a:solidFill>
                  <a:prstClr val="white"/>
                </a:solidFill>
              </a:rPr>
              <a:t>R</a:t>
            </a:r>
            <a:endParaRPr lang="en-US" dirty="0">
              <a:solidFill>
                <a:prstClr val="white"/>
              </a:solidFill>
            </a:endParaRPr>
          </a:p>
        </p:txBody>
      </p:sp>
      <p:sp>
        <p:nvSpPr>
          <p:cNvPr id="3" name="Rectangle: Rounded Corners 2">
            <a:extLst>
              <a:ext uri="{FF2B5EF4-FFF2-40B4-BE49-F238E27FC236}">
                <a16:creationId xmlns="" xmlns:a16="http://schemas.microsoft.com/office/drawing/2014/main" id="{8673D768-D6D5-43E0-B78A-1D4E8CF6D07B}"/>
              </a:ext>
            </a:extLst>
          </p:cNvPr>
          <p:cNvSpPr/>
          <p:nvPr/>
        </p:nvSpPr>
        <p:spPr>
          <a:xfrm>
            <a:off x="3911483" y="1752600"/>
            <a:ext cx="4405314" cy="384208"/>
          </a:xfrm>
          <a:prstGeom prst="roundRect">
            <a:avLst>
              <a:gd name="adj" fmla="val 10469"/>
            </a:avLst>
          </a:prstGeom>
          <a:solidFill>
            <a:schemeClr val="accent4"/>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err="1">
                <a:solidFill>
                  <a:prstClr val="white"/>
                </a:solidFill>
              </a:rPr>
              <a:t>Canagliflozin</a:t>
            </a:r>
            <a:r>
              <a:rPr lang="fr-CA" dirty="0">
                <a:solidFill>
                  <a:prstClr val="white"/>
                </a:solidFill>
              </a:rPr>
              <a:t> 300 mg</a:t>
            </a:r>
            <a:endParaRPr lang="en-US" dirty="0">
              <a:solidFill>
                <a:prstClr val="white"/>
              </a:solidFill>
            </a:endParaRPr>
          </a:p>
        </p:txBody>
      </p:sp>
      <p:sp>
        <p:nvSpPr>
          <p:cNvPr id="10" name="Rectangle: Rounded Corners 9">
            <a:extLst>
              <a:ext uri="{FF2B5EF4-FFF2-40B4-BE49-F238E27FC236}">
                <a16:creationId xmlns="" xmlns:a16="http://schemas.microsoft.com/office/drawing/2014/main" id="{C6597D1D-5964-49D3-80E9-E9E281AD1DAB}"/>
              </a:ext>
            </a:extLst>
          </p:cNvPr>
          <p:cNvSpPr/>
          <p:nvPr/>
        </p:nvSpPr>
        <p:spPr>
          <a:xfrm>
            <a:off x="3911483" y="2380094"/>
            <a:ext cx="4405314" cy="384208"/>
          </a:xfrm>
          <a:prstGeom prst="roundRect">
            <a:avLst>
              <a:gd name="adj" fmla="val 10469"/>
            </a:avLst>
          </a:prstGeom>
          <a:solidFill>
            <a:srgbClr val="C71B3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err="1">
                <a:solidFill>
                  <a:prstClr val="white"/>
                </a:solidFill>
              </a:rPr>
              <a:t>Canagliflozin</a:t>
            </a:r>
            <a:r>
              <a:rPr lang="fr-CA" dirty="0">
                <a:solidFill>
                  <a:prstClr val="white"/>
                </a:solidFill>
              </a:rPr>
              <a:t> 100 mg</a:t>
            </a:r>
            <a:endParaRPr lang="en-US" dirty="0">
              <a:solidFill>
                <a:prstClr val="white"/>
              </a:solidFill>
            </a:endParaRPr>
          </a:p>
        </p:txBody>
      </p:sp>
      <p:sp>
        <p:nvSpPr>
          <p:cNvPr id="11" name="Rectangle: Rounded Corners 10">
            <a:extLst>
              <a:ext uri="{FF2B5EF4-FFF2-40B4-BE49-F238E27FC236}">
                <a16:creationId xmlns="" xmlns:a16="http://schemas.microsoft.com/office/drawing/2014/main" id="{E5ADF5AA-5FFE-4409-88AF-9503FD0109FF}"/>
              </a:ext>
            </a:extLst>
          </p:cNvPr>
          <p:cNvSpPr/>
          <p:nvPr/>
        </p:nvSpPr>
        <p:spPr>
          <a:xfrm>
            <a:off x="3911483" y="3006544"/>
            <a:ext cx="4405314" cy="384208"/>
          </a:xfrm>
          <a:prstGeom prst="roundRect">
            <a:avLst>
              <a:gd name="adj" fmla="val 9230"/>
            </a:avLst>
          </a:prstGeom>
          <a:solidFill>
            <a:srgbClr val="354C97"/>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a:solidFill>
                  <a:prstClr val="white"/>
                </a:solidFill>
              </a:rPr>
              <a:t>Placebo</a:t>
            </a:r>
            <a:endParaRPr lang="en-US" dirty="0">
              <a:solidFill>
                <a:prstClr val="white"/>
              </a:solidFill>
            </a:endParaRPr>
          </a:p>
        </p:txBody>
      </p:sp>
      <p:sp>
        <p:nvSpPr>
          <p:cNvPr id="18" name="Rectangle 17">
            <a:extLst>
              <a:ext uri="{FF2B5EF4-FFF2-40B4-BE49-F238E27FC236}">
                <a16:creationId xmlns="" xmlns:a16="http://schemas.microsoft.com/office/drawing/2014/main" id="{CA574859-8155-4EDF-ACC2-337417FF0A9F}"/>
              </a:ext>
            </a:extLst>
          </p:cNvPr>
          <p:cNvSpPr/>
          <p:nvPr/>
        </p:nvSpPr>
        <p:spPr>
          <a:xfrm>
            <a:off x="-8965" y="1373737"/>
            <a:ext cx="312744" cy="4665876"/>
          </a:xfrm>
          <a:prstGeom prst="rect">
            <a:avLst/>
          </a:prstGeom>
          <a:solidFill>
            <a:srgbClr val="1113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20" name="Straight Connector 19">
            <a:extLst>
              <a:ext uri="{FF2B5EF4-FFF2-40B4-BE49-F238E27FC236}">
                <a16:creationId xmlns="" xmlns:a16="http://schemas.microsoft.com/office/drawing/2014/main" id="{4909C2F2-9B19-480E-83D8-B30FD2C7417E}"/>
              </a:ext>
            </a:extLst>
          </p:cNvPr>
          <p:cNvCxnSpPr>
            <a:cxnSpLocks/>
          </p:cNvCxnSpPr>
          <p:nvPr/>
        </p:nvCxnSpPr>
        <p:spPr>
          <a:xfrm>
            <a:off x="303779" y="1373737"/>
            <a:ext cx="0" cy="4665876"/>
          </a:xfrm>
          <a:prstGeom prst="line">
            <a:avLst/>
          </a:prstGeom>
          <a:ln w="28575">
            <a:solidFill>
              <a:srgbClr val="C71B32"/>
            </a:solidFill>
            <a:prstDash val="sysDot"/>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 xmlns:a16="http://schemas.microsoft.com/office/drawing/2014/main" id="{ECFA5BFE-2E39-40F0-9DA1-AE4D49F09F1E}"/>
              </a:ext>
            </a:extLst>
          </p:cNvPr>
          <p:cNvSpPr txBox="1"/>
          <p:nvPr/>
        </p:nvSpPr>
        <p:spPr>
          <a:xfrm rot="16200000">
            <a:off x="-131653" y="3456669"/>
            <a:ext cx="518091" cy="276999"/>
          </a:xfrm>
          <a:prstGeom prst="rect">
            <a:avLst/>
          </a:prstGeom>
          <a:noFill/>
        </p:spPr>
        <p:txBody>
          <a:bodyPr wrap="none" rtlCol="0">
            <a:spAutoFit/>
          </a:bodyPr>
          <a:lstStyle/>
          <a:p>
            <a:r>
              <a:rPr lang="fr-CA" sz="1200" dirty="0">
                <a:solidFill>
                  <a:prstClr val="white"/>
                </a:solidFill>
              </a:rPr>
              <a:t>PRO</a:t>
            </a:r>
            <a:endParaRPr lang="en-US" sz="1200" dirty="0">
              <a:solidFill>
                <a:prstClr val="white"/>
              </a:solidFill>
            </a:endParaRPr>
          </a:p>
        </p:txBody>
      </p:sp>
      <p:sp>
        <p:nvSpPr>
          <p:cNvPr id="2" name="TextBox 1"/>
          <p:cNvSpPr txBox="1"/>
          <p:nvPr/>
        </p:nvSpPr>
        <p:spPr>
          <a:xfrm>
            <a:off x="5638800" y="6276201"/>
            <a:ext cx="3429000" cy="276999"/>
          </a:xfrm>
          <a:prstGeom prst="rect">
            <a:avLst/>
          </a:prstGeom>
          <a:noFill/>
        </p:spPr>
        <p:txBody>
          <a:bodyPr wrap="square" rtlCol="0">
            <a:spAutoFit/>
          </a:bodyPr>
          <a:lstStyle/>
          <a:p>
            <a:pPr algn="r"/>
            <a:r>
              <a:rPr lang="da-DK" sz="1200" dirty="0"/>
              <a:t>Neal B et al. N Engl J Med 2017;377:644-657.</a:t>
            </a:r>
            <a:endParaRPr lang="en-US" sz="1200" dirty="0"/>
          </a:p>
        </p:txBody>
      </p:sp>
    </p:spTree>
    <p:extLst>
      <p:ext uri="{BB962C8B-B14F-4D97-AF65-F5344CB8AC3E}">
        <p14:creationId xmlns:p14="http://schemas.microsoft.com/office/powerpoint/2010/main" val="36094909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6159" y="255588"/>
            <a:ext cx="8587591" cy="945355"/>
          </a:xfrm>
        </p:spPr>
        <p:txBody>
          <a:bodyPr>
            <a:noAutofit/>
          </a:bodyPr>
          <a:lstStyle/>
          <a:p>
            <a:r>
              <a:rPr lang="en-CA" sz="2900" dirty="0">
                <a:solidFill>
                  <a:prstClr val="black"/>
                </a:solidFill>
              </a:rPr>
              <a:t>CANVAS: </a:t>
            </a:r>
            <a:r>
              <a:rPr lang="en-CA" dirty="0">
                <a:solidFill>
                  <a:prstClr val="black"/>
                </a:solidFill>
              </a:rPr>
              <a:t/>
            </a:r>
            <a:br>
              <a:rPr lang="en-CA" dirty="0">
                <a:solidFill>
                  <a:prstClr val="black"/>
                </a:solidFill>
              </a:rPr>
            </a:br>
            <a:r>
              <a:rPr lang="en-CA" sz="2000" dirty="0">
                <a:solidFill>
                  <a:srgbClr val="C71B32"/>
                </a:solidFill>
              </a:rPr>
              <a:t>significant reduction in composite </a:t>
            </a:r>
            <a:br>
              <a:rPr lang="en-CA" sz="2000" dirty="0">
                <a:solidFill>
                  <a:srgbClr val="C71B32"/>
                </a:solidFill>
              </a:rPr>
            </a:br>
            <a:r>
              <a:rPr lang="en-CA" sz="2000" dirty="0">
                <a:solidFill>
                  <a:srgbClr val="C71B32"/>
                </a:solidFill>
              </a:rPr>
              <a:t>cardiovascular outcomes</a:t>
            </a:r>
            <a:endParaRPr lang="en-CA" sz="2400" dirty="0">
              <a:solidFill>
                <a:srgbClr val="C71B32"/>
              </a:solidFill>
            </a:endParaRPr>
          </a:p>
        </p:txBody>
      </p:sp>
      <p:sp>
        <p:nvSpPr>
          <p:cNvPr id="6" name="TextBox 5"/>
          <p:cNvSpPr txBox="1"/>
          <p:nvPr/>
        </p:nvSpPr>
        <p:spPr>
          <a:xfrm>
            <a:off x="402834" y="5790601"/>
            <a:ext cx="7190850" cy="246221"/>
          </a:xfrm>
          <a:prstGeom prst="rect">
            <a:avLst/>
          </a:prstGeom>
          <a:noFill/>
        </p:spPr>
        <p:txBody>
          <a:bodyPr wrap="square" rtlCol="0">
            <a:spAutoFit/>
          </a:bodyPr>
          <a:lstStyle/>
          <a:p>
            <a:r>
              <a:rPr lang="en-US" sz="1000" dirty="0">
                <a:solidFill>
                  <a:prstClr val="black"/>
                </a:solidFill>
              </a:rPr>
              <a:t>CV, cardiovascular</a:t>
            </a:r>
            <a:endParaRPr lang="en-CA" sz="1000" dirty="0">
              <a:solidFill>
                <a:prstClr val="black"/>
              </a:solidFill>
            </a:endParaRPr>
          </a:p>
        </p:txBody>
      </p:sp>
      <p:sp>
        <p:nvSpPr>
          <p:cNvPr id="8" name="Rectangle 7">
            <a:extLst>
              <a:ext uri="{FF2B5EF4-FFF2-40B4-BE49-F238E27FC236}">
                <a16:creationId xmlns="" xmlns:a16="http://schemas.microsoft.com/office/drawing/2014/main" id="{C6A81CCC-EBFC-4BAB-A70D-E9DB07CA35A2}"/>
              </a:ext>
            </a:extLst>
          </p:cNvPr>
          <p:cNvSpPr/>
          <p:nvPr/>
        </p:nvSpPr>
        <p:spPr>
          <a:xfrm>
            <a:off x="588543" y="2558505"/>
            <a:ext cx="3208229" cy="1089529"/>
          </a:xfrm>
          <a:prstGeom prst="rect">
            <a:avLst/>
          </a:prstGeom>
        </p:spPr>
        <p:txBody>
          <a:bodyPr wrap="square">
            <a:spAutoFit/>
          </a:bodyPr>
          <a:lstStyle/>
          <a:p>
            <a:pPr>
              <a:lnSpc>
                <a:spcPct val="120000"/>
              </a:lnSpc>
            </a:pPr>
            <a:r>
              <a:rPr lang="en-US" dirty="0">
                <a:solidFill>
                  <a:prstClr val="black"/>
                </a:solidFill>
              </a:rPr>
              <a:t>CV death</a:t>
            </a:r>
          </a:p>
          <a:p>
            <a:pPr>
              <a:lnSpc>
                <a:spcPct val="120000"/>
              </a:lnSpc>
            </a:pPr>
            <a:r>
              <a:rPr lang="en-US" dirty="0">
                <a:solidFill>
                  <a:prstClr val="black"/>
                </a:solidFill>
              </a:rPr>
              <a:t>Nonfatal myocardial infarction</a:t>
            </a:r>
          </a:p>
          <a:p>
            <a:pPr>
              <a:lnSpc>
                <a:spcPct val="120000"/>
              </a:lnSpc>
            </a:pPr>
            <a:r>
              <a:rPr lang="en-US" dirty="0">
                <a:solidFill>
                  <a:prstClr val="black"/>
                </a:solidFill>
              </a:rPr>
              <a:t>Nonfatal stroke</a:t>
            </a:r>
          </a:p>
        </p:txBody>
      </p:sp>
      <p:sp>
        <p:nvSpPr>
          <p:cNvPr id="9" name="Rectangle 8">
            <a:extLst>
              <a:ext uri="{FF2B5EF4-FFF2-40B4-BE49-F238E27FC236}">
                <a16:creationId xmlns="" xmlns:a16="http://schemas.microsoft.com/office/drawing/2014/main" id="{020769E6-4F91-4619-9959-02866F2CB5CF}"/>
              </a:ext>
            </a:extLst>
          </p:cNvPr>
          <p:cNvSpPr/>
          <p:nvPr/>
        </p:nvSpPr>
        <p:spPr>
          <a:xfrm>
            <a:off x="6660322" y="5045275"/>
            <a:ext cx="364624" cy="258982"/>
          </a:xfrm>
          <a:prstGeom prst="rect">
            <a:avLst/>
          </a:prstGeom>
        </p:spPr>
        <p:txBody>
          <a:bodyPr wrap="square" lIns="0" tIns="0" rIns="0" bIns="0">
            <a:spAutoFit/>
          </a:bodyPr>
          <a:lstStyle/>
          <a:p>
            <a:pPr algn="ctr">
              <a:lnSpc>
                <a:spcPct val="135000"/>
              </a:lnSpc>
            </a:pPr>
            <a:r>
              <a:rPr lang="fr-CA" sz="1400" dirty="0">
                <a:solidFill>
                  <a:prstClr val="black"/>
                </a:solidFill>
              </a:rPr>
              <a:t>2.0</a:t>
            </a:r>
            <a:endParaRPr lang="en-US" sz="1400" dirty="0">
              <a:solidFill>
                <a:prstClr val="black"/>
              </a:solidFill>
            </a:endParaRPr>
          </a:p>
        </p:txBody>
      </p:sp>
      <p:sp>
        <p:nvSpPr>
          <p:cNvPr id="10" name="Rectangle 9">
            <a:extLst>
              <a:ext uri="{FF2B5EF4-FFF2-40B4-BE49-F238E27FC236}">
                <a16:creationId xmlns="" xmlns:a16="http://schemas.microsoft.com/office/drawing/2014/main" id="{1B129CA2-2554-455C-8FBB-C993C1E76226}"/>
              </a:ext>
            </a:extLst>
          </p:cNvPr>
          <p:cNvSpPr/>
          <p:nvPr/>
        </p:nvSpPr>
        <p:spPr>
          <a:xfrm>
            <a:off x="5980252" y="5045275"/>
            <a:ext cx="364624" cy="258982"/>
          </a:xfrm>
          <a:prstGeom prst="rect">
            <a:avLst/>
          </a:prstGeom>
        </p:spPr>
        <p:txBody>
          <a:bodyPr wrap="square" lIns="0" tIns="0" rIns="0" bIns="0">
            <a:spAutoFit/>
          </a:bodyPr>
          <a:lstStyle/>
          <a:p>
            <a:pPr algn="ctr">
              <a:lnSpc>
                <a:spcPct val="135000"/>
              </a:lnSpc>
            </a:pPr>
            <a:r>
              <a:rPr lang="fr-CA" sz="1400" dirty="0">
                <a:solidFill>
                  <a:prstClr val="black"/>
                </a:solidFill>
              </a:rPr>
              <a:t>1.0</a:t>
            </a:r>
            <a:endParaRPr lang="en-US" sz="1400" dirty="0">
              <a:solidFill>
                <a:prstClr val="black"/>
              </a:solidFill>
            </a:endParaRPr>
          </a:p>
        </p:txBody>
      </p:sp>
      <p:sp>
        <p:nvSpPr>
          <p:cNvPr id="11" name="Rectangle 10">
            <a:extLst>
              <a:ext uri="{FF2B5EF4-FFF2-40B4-BE49-F238E27FC236}">
                <a16:creationId xmlns="" xmlns:a16="http://schemas.microsoft.com/office/drawing/2014/main" id="{48032A3B-1063-42A3-BEF2-96F9B20AC80B}"/>
              </a:ext>
            </a:extLst>
          </p:cNvPr>
          <p:cNvSpPr/>
          <p:nvPr/>
        </p:nvSpPr>
        <p:spPr>
          <a:xfrm>
            <a:off x="4584972" y="5045275"/>
            <a:ext cx="364624" cy="258982"/>
          </a:xfrm>
          <a:prstGeom prst="rect">
            <a:avLst/>
          </a:prstGeom>
        </p:spPr>
        <p:txBody>
          <a:bodyPr wrap="square" lIns="0" tIns="0" rIns="0" bIns="0">
            <a:spAutoFit/>
          </a:bodyPr>
          <a:lstStyle/>
          <a:p>
            <a:pPr algn="ctr">
              <a:lnSpc>
                <a:spcPct val="135000"/>
              </a:lnSpc>
            </a:pPr>
            <a:r>
              <a:rPr lang="fr-CA" sz="1400" dirty="0">
                <a:solidFill>
                  <a:prstClr val="black"/>
                </a:solidFill>
              </a:rPr>
              <a:t>0.5</a:t>
            </a:r>
            <a:endParaRPr lang="en-US" sz="1400" dirty="0">
              <a:solidFill>
                <a:prstClr val="black"/>
              </a:solidFill>
            </a:endParaRPr>
          </a:p>
        </p:txBody>
      </p:sp>
      <p:cxnSp>
        <p:nvCxnSpPr>
          <p:cNvPr id="12" name="Straight Connector 11">
            <a:extLst>
              <a:ext uri="{FF2B5EF4-FFF2-40B4-BE49-F238E27FC236}">
                <a16:creationId xmlns="" xmlns:a16="http://schemas.microsoft.com/office/drawing/2014/main" id="{8D01CBC8-DEAD-4FCF-B23A-C6241F54C932}"/>
              </a:ext>
            </a:extLst>
          </p:cNvPr>
          <p:cNvCxnSpPr>
            <a:cxnSpLocks/>
          </p:cNvCxnSpPr>
          <p:nvPr/>
        </p:nvCxnSpPr>
        <p:spPr>
          <a:xfrm>
            <a:off x="4770497" y="5003691"/>
            <a:ext cx="207213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 xmlns:a16="http://schemas.microsoft.com/office/drawing/2014/main" id="{77673226-8D39-454A-8293-C06CED370112}"/>
              </a:ext>
            </a:extLst>
          </p:cNvPr>
          <p:cNvCxnSpPr/>
          <p:nvPr/>
        </p:nvCxnSpPr>
        <p:spPr>
          <a:xfrm>
            <a:off x="6842634" y="5003691"/>
            <a:ext cx="0" cy="10111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 xmlns:a16="http://schemas.microsoft.com/office/drawing/2014/main" id="{6DBCFE17-E838-4ABE-A948-A095FCD4F078}"/>
              </a:ext>
            </a:extLst>
          </p:cNvPr>
          <p:cNvCxnSpPr/>
          <p:nvPr/>
        </p:nvCxnSpPr>
        <p:spPr>
          <a:xfrm>
            <a:off x="6164192" y="5003691"/>
            <a:ext cx="0" cy="10111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 xmlns:a16="http://schemas.microsoft.com/office/drawing/2014/main" id="{5E5C667C-3FF7-4776-A49F-10E4E5972993}"/>
              </a:ext>
            </a:extLst>
          </p:cNvPr>
          <p:cNvCxnSpPr/>
          <p:nvPr/>
        </p:nvCxnSpPr>
        <p:spPr>
          <a:xfrm>
            <a:off x="4770497" y="5003691"/>
            <a:ext cx="0" cy="10111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 xmlns:a16="http://schemas.microsoft.com/office/drawing/2014/main" id="{1717D9A5-3E6F-4623-B85C-69F81B4E4215}"/>
              </a:ext>
            </a:extLst>
          </p:cNvPr>
          <p:cNvCxnSpPr>
            <a:cxnSpLocks/>
          </p:cNvCxnSpPr>
          <p:nvPr/>
        </p:nvCxnSpPr>
        <p:spPr>
          <a:xfrm>
            <a:off x="6164192" y="2237958"/>
            <a:ext cx="0" cy="2765733"/>
          </a:xfrm>
          <a:prstGeom prst="line">
            <a:avLst/>
          </a:prstGeom>
          <a:ln w="1905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 xmlns:a16="http://schemas.microsoft.com/office/drawing/2014/main" id="{8F6577AD-7B32-4192-97FC-CD8ED18469D2}"/>
              </a:ext>
            </a:extLst>
          </p:cNvPr>
          <p:cNvSpPr/>
          <p:nvPr/>
        </p:nvSpPr>
        <p:spPr>
          <a:xfrm>
            <a:off x="3998259" y="5649481"/>
            <a:ext cx="2108832" cy="332399"/>
          </a:xfrm>
          <a:prstGeom prst="rect">
            <a:avLst/>
          </a:prstGeom>
        </p:spPr>
        <p:txBody>
          <a:bodyPr wrap="square" lIns="0" tIns="0" rIns="0" bIns="0">
            <a:spAutoFit/>
          </a:bodyPr>
          <a:lstStyle/>
          <a:p>
            <a:pPr algn="ctr">
              <a:lnSpc>
                <a:spcPct val="135000"/>
              </a:lnSpc>
            </a:pPr>
            <a:r>
              <a:rPr lang="fr-CA" sz="1600" dirty="0" err="1">
                <a:solidFill>
                  <a:prstClr val="black"/>
                </a:solidFill>
              </a:rPr>
              <a:t>Favours</a:t>
            </a:r>
            <a:r>
              <a:rPr lang="fr-CA" sz="1600" dirty="0">
                <a:solidFill>
                  <a:prstClr val="black"/>
                </a:solidFill>
              </a:rPr>
              <a:t> </a:t>
            </a:r>
            <a:r>
              <a:rPr lang="fr-CA" sz="1600" dirty="0" err="1">
                <a:solidFill>
                  <a:prstClr val="black"/>
                </a:solidFill>
              </a:rPr>
              <a:t>canagliflozin</a:t>
            </a:r>
            <a:endParaRPr lang="en-US" sz="1600" dirty="0">
              <a:solidFill>
                <a:prstClr val="black"/>
              </a:solidFill>
            </a:endParaRPr>
          </a:p>
        </p:txBody>
      </p:sp>
      <p:sp>
        <p:nvSpPr>
          <p:cNvPr id="18" name="Rectangle 17">
            <a:extLst>
              <a:ext uri="{FF2B5EF4-FFF2-40B4-BE49-F238E27FC236}">
                <a16:creationId xmlns="" xmlns:a16="http://schemas.microsoft.com/office/drawing/2014/main" id="{3E1C1679-887B-4003-B413-BD2AD686DF6C}"/>
              </a:ext>
            </a:extLst>
          </p:cNvPr>
          <p:cNvSpPr/>
          <p:nvPr/>
        </p:nvSpPr>
        <p:spPr>
          <a:xfrm>
            <a:off x="675699" y="2237958"/>
            <a:ext cx="4523154" cy="373949"/>
          </a:xfrm>
          <a:prstGeom prst="rect">
            <a:avLst/>
          </a:prstGeom>
        </p:spPr>
        <p:txBody>
          <a:bodyPr wrap="square" lIns="0" tIns="0" rIns="0" bIns="0">
            <a:spAutoFit/>
          </a:bodyPr>
          <a:lstStyle/>
          <a:p>
            <a:pPr>
              <a:lnSpc>
                <a:spcPct val="135000"/>
              </a:lnSpc>
            </a:pPr>
            <a:r>
              <a:rPr lang="fr-CA" b="1" dirty="0" err="1">
                <a:solidFill>
                  <a:prstClr val="black"/>
                </a:solidFill>
              </a:rPr>
              <a:t>Primary</a:t>
            </a:r>
            <a:r>
              <a:rPr lang="fr-CA" b="1" dirty="0">
                <a:solidFill>
                  <a:prstClr val="black"/>
                </a:solidFill>
              </a:rPr>
              <a:t> </a:t>
            </a:r>
            <a:r>
              <a:rPr lang="fr-CA" b="1" dirty="0" err="1">
                <a:solidFill>
                  <a:prstClr val="black"/>
                </a:solidFill>
              </a:rPr>
              <a:t>cardiovascular</a:t>
            </a:r>
            <a:r>
              <a:rPr lang="fr-CA" b="1" dirty="0">
                <a:solidFill>
                  <a:prstClr val="black"/>
                </a:solidFill>
              </a:rPr>
              <a:t> </a:t>
            </a:r>
            <a:r>
              <a:rPr lang="fr-CA" b="1" dirty="0" err="1">
                <a:solidFill>
                  <a:prstClr val="black"/>
                </a:solidFill>
              </a:rPr>
              <a:t>outcome</a:t>
            </a:r>
            <a:endParaRPr lang="en-US" b="1" dirty="0">
              <a:solidFill>
                <a:prstClr val="black"/>
              </a:solidFill>
            </a:endParaRPr>
          </a:p>
        </p:txBody>
      </p:sp>
      <p:sp>
        <p:nvSpPr>
          <p:cNvPr id="25" name="Rectangle 24">
            <a:extLst>
              <a:ext uri="{FF2B5EF4-FFF2-40B4-BE49-F238E27FC236}">
                <a16:creationId xmlns="" xmlns:a16="http://schemas.microsoft.com/office/drawing/2014/main" id="{05182D45-D721-456A-BA0E-E654B6321AF5}"/>
              </a:ext>
            </a:extLst>
          </p:cNvPr>
          <p:cNvSpPr/>
          <p:nvPr/>
        </p:nvSpPr>
        <p:spPr>
          <a:xfrm>
            <a:off x="6203786" y="5649481"/>
            <a:ext cx="1886113" cy="332399"/>
          </a:xfrm>
          <a:prstGeom prst="rect">
            <a:avLst/>
          </a:prstGeom>
        </p:spPr>
        <p:txBody>
          <a:bodyPr wrap="square" lIns="0" tIns="0" rIns="0" bIns="0">
            <a:spAutoFit/>
          </a:bodyPr>
          <a:lstStyle/>
          <a:p>
            <a:pPr algn="ctr">
              <a:lnSpc>
                <a:spcPct val="135000"/>
              </a:lnSpc>
            </a:pPr>
            <a:r>
              <a:rPr lang="fr-CA" sz="1600" dirty="0" err="1">
                <a:solidFill>
                  <a:prstClr val="black"/>
                </a:solidFill>
              </a:rPr>
              <a:t>Favours</a:t>
            </a:r>
            <a:r>
              <a:rPr lang="fr-CA" sz="1600" dirty="0">
                <a:solidFill>
                  <a:prstClr val="black"/>
                </a:solidFill>
              </a:rPr>
              <a:t> placebo</a:t>
            </a:r>
            <a:endParaRPr lang="en-US" sz="1600" dirty="0">
              <a:solidFill>
                <a:prstClr val="black"/>
              </a:solidFill>
            </a:endParaRPr>
          </a:p>
        </p:txBody>
      </p:sp>
      <p:cxnSp>
        <p:nvCxnSpPr>
          <p:cNvPr id="26" name="Straight Arrow Connector 25">
            <a:extLst>
              <a:ext uri="{FF2B5EF4-FFF2-40B4-BE49-F238E27FC236}">
                <a16:creationId xmlns="" xmlns:a16="http://schemas.microsoft.com/office/drawing/2014/main" id="{E8C47D15-FDEF-4D7B-9559-87E19F1E8C89}"/>
              </a:ext>
            </a:extLst>
          </p:cNvPr>
          <p:cNvCxnSpPr/>
          <p:nvPr/>
        </p:nvCxnSpPr>
        <p:spPr>
          <a:xfrm>
            <a:off x="6273156" y="5571143"/>
            <a:ext cx="1095453" cy="0"/>
          </a:xfrm>
          <a:prstGeom prst="straightConnector1">
            <a:avLst/>
          </a:prstGeom>
          <a:ln w="317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 xmlns:a16="http://schemas.microsoft.com/office/drawing/2014/main" id="{94978D01-5432-4776-936B-6EA6FE97A8B4}"/>
              </a:ext>
            </a:extLst>
          </p:cNvPr>
          <p:cNvCxnSpPr/>
          <p:nvPr/>
        </p:nvCxnSpPr>
        <p:spPr>
          <a:xfrm flipH="1">
            <a:off x="4401470" y="5571143"/>
            <a:ext cx="1578782" cy="0"/>
          </a:xfrm>
          <a:prstGeom prst="straightConnector1">
            <a:avLst/>
          </a:prstGeom>
          <a:ln w="317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28" name="Group 27">
            <a:extLst>
              <a:ext uri="{FF2B5EF4-FFF2-40B4-BE49-F238E27FC236}">
                <a16:creationId xmlns="" xmlns:a16="http://schemas.microsoft.com/office/drawing/2014/main" id="{41363AA8-91EB-43EF-8566-334E746CC28D}"/>
              </a:ext>
            </a:extLst>
          </p:cNvPr>
          <p:cNvGrpSpPr/>
          <p:nvPr/>
        </p:nvGrpSpPr>
        <p:grpSpPr>
          <a:xfrm>
            <a:off x="4850606" y="4065567"/>
            <a:ext cx="1040113" cy="82740"/>
            <a:chOff x="6567488" y="2944415"/>
            <a:chExt cx="391492" cy="54769"/>
          </a:xfrm>
        </p:grpSpPr>
        <p:cxnSp>
          <p:nvCxnSpPr>
            <p:cNvPr id="29" name="Straight Connector 28">
              <a:extLst>
                <a:ext uri="{FF2B5EF4-FFF2-40B4-BE49-F238E27FC236}">
                  <a16:creationId xmlns="" xmlns:a16="http://schemas.microsoft.com/office/drawing/2014/main" id="{2B1B064E-48E8-4959-844A-DFF9E36C31E8}"/>
                </a:ext>
              </a:extLst>
            </p:cNvPr>
            <p:cNvCxnSpPr>
              <a:cxnSpLocks/>
            </p:cNvCxnSpPr>
            <p:nvPr/>
          </p:nvCxnSpPr>
          <p:spPr>
            <a:xfrm>
              <a:off x="6567488" y="2971800"/>
              <a:ext cx="391492"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 xmlns:a16="http://schemas.microsoft.com/office/drawing/2014/main" id="{AB4DD9EA-6C4C-4CCB-A5EA-D7199958D429}"/>
                </a:ext>
              </a:extLst>
            </p:cNvPr>
            <p:cNvCxnSpPr/>
            <p:nvPr/>
          </p:nvCxnSpPr>
          <p:spPr>
            <a:xfrm>
              <a:off x="6568493" y="2944415"/>
              <a:ext cx="0" cy="5476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 xmlns:a16="http://schemas.microsoft.com/office/drawing/2014/main" id="{FE91371E-8CD6-4AA3-865D-D01F5572F6BD}"/>
                </a:ext>
              </a:extLst>
            </p:cNvPr>
            <p:cNvCxnSpPr/>
            <p:nvPr/>
          </p:nvCxnSpPr>
          <p:spPr>
            <a:xfrm>
              <a:off x="6958980" y="2944415"/>
              <a:ext cx="0" cy="5476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2" name="Group 31">
            <a:extLst>
              <a:ext uri="{FF2B5EF4-FFF2-40B4-BE49-F238E27FC236}">
                <a16:creationId xmlns="" xmlns:a16="http://schemas.microsoft.com/office/drawing/2014/main" id="{47333569-ED0D-413A-969B-69906C482D2E}"/>
              </a:ext>
            </a:extLst>
          </p:cNvPr>
          <p:cNvGrpSpPr/>
          <p:nvPr/>
        </p:nvGrpSpPr>
        <p:grpSpPr>
          <a:xfrm>
            <a:off x="5465419" y="3363894"/>
            <a:ext cx="975862" cy="82740"/>
            <a:chOff x="6567488" y="2944415"/>
            <a:chExt cx="391492" cy="54769"/>
          </a:xfrm>
        </p:grpSpPr>
        <p:cxnSp>
          <p:nvCxnSpPr>
            <p:cNvPr id="33" name="Straight Connector 32">
              <a:extLst>
                <a:ext uri="{FF2B5EF4-FFF2-40B4-BE49-F238E27FC236}">
                  <a16:creationId xmlns="" xmlns:a16="http://schemas.microsoft.com/office/drawing/2014/main" id="{44BFAE3A-7818-499C-97E4-CDBFAB772D07}"/>
                </a:ext>
              </a:extLst>
            </p:cNvPr>
            <p:cNvCxnSpPr>
              <a:cxnSpLocks/>
            </p:cNvCxnSpPr>
            <p:nvPr/>
          </p:nvCxnSpPr>
          <p:spPr>
            <a:xfrm>
              <a:off x="6567488" y="2971800"/>
              <a:ext cx="391492"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 xmlns:a16="http://schemas.microsoft.com/office/drawing/2014/main" id="{764155D5-1669-49DA-B4D5-666CC9429920}"/>
                </a:ext>
              </a:extLst>
            </p:cNvPr>
            <p:cNvCxnSpPr/>
            <p:nvPr/>
          </p:nvCxnSpPr>
          <p:spPr>
            <a:xfrm>
              <a:off x="6568493" y="2944415"/>
              <a:ext cx="0" cy="5476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 xmlns:a16="http://schemas.microsoft.com/office/drawing/2014/main" id="{BA0DD955-051B-47CD-A9DC-A700CE05CF50}"/>
                </a:ext>
              </a:extLst>
            </p:cNvPr>
            <p:cNvCxnSpPr/>
            <p:nvPr/>
          </p:nvCxnSpPr>
          <p:spPr>
            <a:xfrm>
              <a:off x="6958980" y="2944415"/>
              <a:ext cx="0" cy="5476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6" name="Group 35">
            <a:extLst>
              <a:ext uri="{FF2B5EF4-FFF2-40B4-BE49-F238E27FC236}">
                <a16:creationId xmlns="" xmlns:a16="http://schemas.microsoft.com/office/drawing/2014/main" id="{D3B8BE84-8051-4727-AA34-61F618F83AF6}"/>
              </a:ext>
            </a:extLst>
          </p:cNvPr>
          <p:cNvGrpSpPr/>
          <p:nvPr/>
        </p:nvGrpSpPr>
        <p:grpSpPr>
          <a:xfrm>
            <a:off x="5345886" y="4414310"/>
            <a:ext cx="634366" cy="82740"/>
            <a:chOff x="6567488" y="2944415"/>
            <a:chExt cx="391492" cy="54769"/>
          </a:xfrm>
        </p:grpSpPr>
        <p:cxnSp>
          <p:nvCxnSpPr>
            <p:cNvPr id="37" name="Straight Connector 36">
              <a:extLst>
                <a:ext uri="{FF2B5EF4-FFF2-40B4-BE49-F238E27FC236}">
                  <a16:creationId xmlns="" xmlns:a16="http://schemas.microsoft.com/office/drawing/2014/main" id="{E7A910B0-1F47-4A0C-ABBC-22EF8D7F3687}"/>
                </a:ext>
              </a:extLst>
            </p:cNvPr>
            <p:cNvCxnSpPr>
              <a:cxnSpLocks/>
            </p:cNvCxnSpPr>
            <p:nvPr/>
          </p:nvCxnSpPr>
          <p:spPr>
            <a:xfrm>
              <a:off x="6567488" y="2971800"/>
              <a:ext cx="391492"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 xmlns:a16="http://schemas.microsoft.com/office/drawing/2014/main" id="{01F30CBE-EC3B-476A-A1C3-C7F3FEB060EA}"/>
                </a:ext>
              </a:extLst>
            </p:cNvPr>
            <p:cNvCxnSpPr/>
            <p:nvPr/>
          </p:nvCxnSpPr>
          <p:spPr>
            <a:xfrm>
              <a:off x="6568493" y="2944415"/>
              <a:ext cx="0" cy="5476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 xmlns:a16="http://schemas.microsoft.com/office/drawing/2014/main" id="{A1FA6B80-6771-4519-8B51-C77B0C2EFC72}"/>
                </a:ext>
              </a:extLst>
            </p:cNvPr>
            <p:cNvCxnSpPr/>
            <p:nvPr/>
          </p:nvCxnSpPr>
          <p:spPr>
            <a:xfrm>
              <a:off x="6958980" y="2944415"/>
              <a:ext cx="0" cy="5476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0" name="Group 39">
            <a:extLst>
              <a:ext uri="{FF2B5EF4-FFF2-40B4-BE49-F238E27FC236}">
                <a16:creationId xmlns="" xmlns:a16="http://schemas.microsoft.com/office/drawing/2014/main" id="{96411A5B-EC20-4598-9E13-06D2F8A1F704}"/>
              </a:ext>
            </a:extLst>
          </p:cNvPr>
          <p:cNvGrpSpPr/>
          <p:nvPr/>
        </p:nvGrpSpPr>
        <p:grpSpPr>
          <a:xfrm>
            <a:off x="5538366" y="4754769"/>
            <a:ext cx="650503" cy="82740"/>
            <a:chOff x="6567488" y="2944415"/>
            <a:chExt cx="391492" cy="54769"/>
          </a:xfrm>
        </p:grpSpPr>
        <p:cxnSp>
          <p:nvCxnSpPr>
            <p:cNvPr id="41" name="Straight Connector 40">
              <a:extLst>
                <a:ext uri="{FF2B5EF4-FFF2-40B4-BE49-F238E27FC236}">
                  <a16:creationId xmlns="" xmlns:a16="http://schemas.microsoft.com/office/drawing/2014/main" id="{6BF2F3FD-B96E-43B1-AAA7-05A1D9C98A64}"/>
                </a:ext>
              </a:extLst>
            </p:cNvPr>
            <p:cNvCxnSpPr>
              <a:cxnSpLocks/>
            </p:cNvCxnSpPr>
            <p:nvPr/>
          </p:nvCxnSpPr>
          <p:spPr>
            <a:xfrm>
              <a:off x="6567488" y="2971800"/>
              <a:ext cx="391492"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 xmlns:a16="http://schemas.microsoft.com/office/drawing/2014/main" id="{E58D204C-C9F8-4DE7-AB8D-1492F8DDA82E}"/>
                </a:ext>
              </a:extLst>
            </p:cNvPr>
            <p:cNvCxnSpPr/>
            <p:nvPr/>
          </p:nvCxnSpPr>
          <p:spPr>
            <a:xfrm>
              <a:off x="6568493" y="2944415"/>
              <a:ext cx="0" cy="5476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 xmlns:a16="http://schemas.microsoft.com/office/drawing/2014/main" id="{E00E5750-5678-44D6-B0C3-3DD7304C91B5}"/>
                </a:ext>
              </a:extLst>
            </p:cNvPr>
            <p:cNvCxnSpPr/>
            <p:nvPr/>
          </p:nvCxnSpPr>
          <p:spPr>
            <a:xfrm>
              <a:off x="6958980" y="2944415"/>
              <a:ext cx="0" cy="5476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4" name="Oval 43">
            <a:extLst>
              <a:ext uri="{FF2B5EF4-FFF2-40B4-BE49-F238E27FC236}">
                <a16:creationId xmlns="" xmlns:a16="http://schemas.microsoft.com/office/drawing/2014/main" id="{D95740C6-960F-4752-9A61-15C8377E728B}"/>
              </a:ext>
            </a:extLst>
          </p:cNvPr>
          <p:cNvSpPr/>
          <p:nvPr/>
        </p:nvSpPr>
        <p:spPr>
          <a:xfrm>
            <a:off x="5290533" y="4053965"/>
            <a:ext cx="110706" cy="1107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5" name="Oval 44">
            <a:extLst>
              <a:ext uri="{FF2B5EF4-FFF2-40B4-BE49-F238E27FC236}">
                <a16:creationId xmlns="" xmlns:a16="http://schemas.microsoft.com/office/drawing/2014/main" id="{0C12527D-5274-496D-9C9C-6CF0DC1F2ED5}"/>
              </a:ext>
            </a:extLst>
          </p:cNvPr>
          <p:cNvSpPr/>
          <p:nvPr/>
        </p:nvSpPr>
        <p:spPr>
          <a:xfrm>
            <a:off x="5611320" y="4402709"/>
            <a:ext cx="110706" cy="1107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6" name="Oval 45">
            <a:extLst>
              <a:ext uri="{FF2B5EF4-FFF2-40B4-BE49-F238E27FC236}">
                <a16:creationId xmlns="" xmlns:a16="http://schemas.microsoft.com/office/drawing/2014/main" id="{49E2B180-9AA3-42C2-900C-2859B1210607}"/>
              </a:ext>
            </a:extLst>
          </p:cNvPr>
          <p:cNvSpPr/>
          <p:nvPr/>
        </p:nvSpPr>
        <p:spPr>
          <a:xfrm>
            <a:off x="5824538" y="4743168"/>
            <a:ext cx="110706" cy="1107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7" name="Oval 46">
            <a:extLst>
              <a:ext uri="{FF2B5EF4-FFF2-40B4-BE49-F238E27FC236}">
                <a16:creationId xmlns="" xmlns:a16="http://schemas.microsoft.com/office/drawing/2014/main" id="{3948F630-2632-4D69-A847-F50C5A6B6742}"/>
              </a:ext>
            </a:extLst>
          </p:cNvPr>
          <p:cNvSpPr/>
          <p:nvPr/>
        </p:nvSpPr>
        <p:spPr>
          <a:xfrm>
            <a:off x="5884182" y="3352292"/>
            <a:ext cx="110706" cy="1107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8" name="Rectangle 47">
            <a:extLst>
              <a:ext uri="{FF2B5EF4-FFF2-40B4-BE49-F238E27FC236}">
                <a16:creationId xmlns="" xmlns:a16="http://schemas.microsoft.com/office/drawing/2014/main" id="{137869CD-30C0-4208-8EBB-4A47452A2DA2}"/>
              </a:ext>
            </a:extLst>
          </p:cNvPr>
          <p:cNvSpPr/>
          <p:nvPr/>
        </p:nvSpPr>
        <p:spPr>
          <a:xfrm>
            <a:off x="565828" y="3961118"/>
            <a:ext cx="4842921" cy="1089529"/>
          </a:xfrm>
          <a:prstGeom prst="rect">
            <a:avLst/>
          </a:prstGeom>
        </p:spPr>
        <p:txBody>
          <a:bodyPr wrap="square">
            <a:spAutoFit/>
          </a:bodyPr>
          <a:lstStyle/>
          <a:p>
            <a:pPr>
              <a:lnSpc>
                <a:spcPct val="120000"/>
              </a:lnSpc>
            </a:pPr>
            <a:r>
              <a:rPr lang="en-US" dirty="0">
                <a:solidFill>
                  <a:prstClr val="black"/>
                </a:solidFill>
              </a:rPr>
              <a:t>Hospitalization for heart failure</a:t>
            </a:r>
          </a:p>
          <a:p>
            <a:pPr>
              <a:lnSpc>
                <a:spcPct val="120000"/>
              </a:lnSpc>
            </a:pPr>
            <a:r>
              <a:rPr lang="en-US" dirty="0">
                <a:solidFill>
                  <a:prstClr val="black"/>
                </a:solidFill>
              </a:rPr>
              <a:t>CV death or hospitalization for heart failure</a:t>
            </a:r>
          </a:p>
          <a:p>
            <a:pPr>
              <a:lnSpc>
                <a:spcPct val="120000"/>
              </a:lnSpc>
            </a:pPr>
            <a:r>
              <a:rPr lang="en-US" dirty="0">
                <a:solidFill>
                  <a:prstClr val="black"/>
                </a:solidFill>
              </a:rPr>
              <a:t>All-cause mortality</a:t>
            </a:r>
          </a:p>
        </p:txBody>
      </p:sp>
      <p:sp>
        <p:nvSpPr>
          <p:cNvPr id="49" name="Rectangle 48">
            <a:extLst>
              <a:ext uri="{FF2B5EF4-FFF2-40B4-BE49-F238E27FC236}">
                <a16:creationId xmlns="" xmlns:a16="http://schemas.microsoft.com/office/drawing/2014/main" id="{AB83B661-FA53-4960-9FA2-09849C52AAC2}"/>
              </a:ext>
            </a:extLst>
          </p:cNvPr>
          <p:cNvSpPr/>
          <p:nvPr/>
        </p:nvSpPr>
        <p:spPr>
          <a:xfrm>
            <a:off x="6824009" y="2558505"/>
            <a:ext cx="1945806" cy="1089529"/>
          </a:xfrm>
          <a:prstGeom prst="rect">
            <a:avLst/>
          </a:prstGeom>
        </p:spPr>
        <p:txBody>
          <a:bodyPr wrap="square">
            <a:spAutoFit/>
          </a:bodyPr>
          <a:lstStyle/>
          <a:p>
            <a:pPr>
              <a:lnSpc>
                <a:spcPct val="120000"/>
              </a:lnSpc>
            </a:pPr>
            <a:r>
              <a:rPr lang="en-US" dirty="0">
                <a:solidFill>
                  <a:prstClr val="black"/>
                </a:solidFill>
              </a:rPr>
              <a:t>0.87 (0.72</a:t>
            </a:r>
            <a:r>
              <a:rPr lang="en-CA" dirty="0">
                <a:solidFill>
                  <a:schemeClr val="dk1"/>
                </a:solidFill>
              </a:rPr>
              <a:t>–</a:t>
            </a:r>
            <a:r>
              <a:rPr lang="en-US" dirty="0">
                <a:solidFill>
                  <a:prstClr val="black"/>
                </a:solidFill>
              </a:rPr>
              <a:t>1.06)</a:t>
            </a:r>
          </a:p>
          <a:p>
            <a:pPr>
              <a:lnSpc>
                <a:spcPct val="120000"/>
              </a:lnSpc>
            </a:pPr>
            <a:r>
              <a:rPr lang="en-US" dirty="0">
                <a:solidFill>
                  <a:prstClr val="black"/>
                </a:solidFill>
              </a:rPr>
              <a:t>0.85 (0.69</a:t>
            </a:r>
            <a:r>
              <a:rPr lang="en-CA" dirty="0">
                <a:solidFill>
                  <a:schemeClr val="dk1"/>
                </a:solidFill>
              </a:rPr>
              <a:t>–</a:t>
            </a:r>
            <a:r>
              <a:rPr lang="en-US" dirty="0">
                <a:solidFill>
                  <a:prstClr val="black"/>
                </a:solidFill>
              </a:rPr>
              <a:t>1.05)</a:t>
            </a:r>
          </a:p>
          <a:p>
            <a:pPr>
              <a:lnSpc>
                <a:spcPct val="120000"/>
              </a:lnSpc>
            </a:pPr>
            <a:r>
              <a:rPr lang="en-US" dirty="0">
                <a:solidFill>
                  <a:prstClr val="black"/>
                </a:solidFill>
              </a:rPr>
              <a:t>0.90 (0.71</a:t>
            </a:r>
            <a:r>
              <a:rPr lang="en-CA" dirty="0">
                <a:solidFill>
                  <a:schemeClr val="dk1"/>
                </a:solidFill>
              </a:rPr>
              <a:t>–</a:t>
            </a:r>
            <a:r>
              <a:rPr lang="en-US" dirty="0">
                <a:solidFill>
                  <a:prstClr val="black"/>
                </a:solidFill>
              </a:rPr>
              <a:t>1.15)</a:t>
            </a:r>
          </a:p>
        </p:txBody>
      </p:sp>
      <p:sp>
        <p:nvSpPr>
          <p:cNvPr id="50" name="Rectangle 49">
            <a:extLst>
              <a:ext uri="{FF2B5EF4-FFF2-40B4-BE49-F238E27FC236}">
                <a16:creationId xmlns="" xmlns:a16="http://schemas.microsoft.com/office/drawing/2014/main" id="{6B762311-1016-421B-8D7D-B2B7D580AF37}"/>
              </a:ext>
            </a:extLst>
          </p:cNvPr>
          <p:cNvSpPr/>
          <p:nvPr/>
        </p:nvSpPr>
        <p:spPr>
          <a:xfrm>
            <a:off x="6900720" y="2237958"/>
            <a:ext cx="1792384" cy="373949"/>
          </a:xfrm>
          <a:prstGeom prst="rect">
            <a:avLst/>
          </a:prstGeom>
        </p:spPr>
        <p:txBody>
          <a:bodyPr wrap="square" lIns="0" tIns="0" rIns="0" bIns="0">
            <a:spAutoFit/>
          </a:bodyPr>
          <a:lstStyle/>
          <a:p>
            <a:pPr>
              <a:lnSpc>
                <a:spcPct val="135000"/>
              </a:lnSpc>
            </a:pPr>
            <a:r>
              <a:rPr lang="fr-CA" b="1" dirty="0">
                <a:solidFill>
                  <a:prstClr val="black"/>
                </a:solidFill>
              </a:rPr>
              <a:t>0.86 (0.75</a:t>
            </a:r>
            <a:r>
              <a:rPr lang="en-CA" dirty="0">
                <a:solidFill>
                  <a:schemeClr val="dk1"/>
                </a:solidFill>
              </a:rPr>
              <a:t>–</a:t>
            </a:r>
            <a:r>
              <a:rPr lang="fr-CA" b="1" dirty="0">
                <a:solidFill>
                  <a:prstClr val="black"/>
                </a:solidFill>
              </a:rPr>
              <a:t>0.97)</a:t>
            </a:r>
            <a:endParaRPr lang="en-US" b="1" dirty="0">
              <a:solidFill>
                <a:prstClr val="black"/>
              </a:solidFill>
            </a:endParaRPr>
          </a:p>
        </p:txBody>
      </p:sp>
      <p:sp>
        <p:nvSpPr>
          <p:cNvPr id="51" name="Rectangle 50">
            <a:extLst>
              <a:ext uri="{FF2B5EF4-FFF2-40B4-BE49-F238E27FC236}">
                <a16:creationId xmlns="" xmlns:a16="http://schemas.microsoft.com/office/drawing/2014/main" id="{3026B8E9-0440-4DC3-A0E8-3FB29AE05594}"/>
              </a:ext>
            </a:extLst>
          </p:cNvPr>
          <p:cNvSpPr/>
          <p:nvPr/>
        </p:nvSpPr>
        <p:spPr>
          <a:xfrm>
            <a:off x="6824009" y="3961117"/>
            <a:ext cx="1945806" cy="1089529"/>
          </a:xfrm>
          <a:prstGeom prst="rect">
            <a:avLst/>
          </a:prstGeom>
        </p:spPr>
        <p:txBody>
          <a:bodyPr wrap="square">
            <a:spAutoFit/>
          </a:bodyPr>
          <a:lstStyle/>
          <a:p>
            <a:pPr>
              <a:lnSpc>
                <a:spcPct val="120000"/>
              </a:lnSpc>
            </a:pPr>
            <a:r>
              <a:rPr lang="en-US" dirty="0">
                <a:solidFill>
                  <a:prstClr val="black"/>
                </a:solidFill>
              </a:rPr>
              <a:t>0.67 (0.52</a:t>
            </a:r>
            <a:r>
              <a:rPr lang="en-CA" dirty="0">
                <a:solidFill>
                  <a:schemeClr val="dk1"/>
                </a:solidFill>
              </a:rPr>
              <a:t>–</a:t>
            </a:r>
            <a:r>
              <a:rPr lang="en-US" dirty="0">
                <a:solidFill>
                  <a:prstClr val="black"/>
                </a:solidFill>
              </a:rPr>
              <a:t>0.87)</a:t>
            </a:r>
          </a:p>
          <a:p>
            <a:pPr>
              <a:lnSpc>
                <a:spcPct val="120000"/>
              </a:lnSpc>
            </a:pPr>
            <a:r>
              <a:rPr lang="en-US" dirty="0">
                <a:solidFill>
                  <a:prstClr val="black"/>
                </a:solidFill>
              </a:rPr>
              <a:t>0.78 (0.67</a:t>
            </a:r>
            <a:r>
              <a:rPr lang="en-CA" dirty="0">
                <a:solidFill>
                  <a:schemeClr val="dk1"/>
                </a:solidFill>
              </a:rPr>
              <a:t>–</a:t>
            </a:r>
            <a:r>
              <a:rPr lang="en-US" dirty="0">
                <a:solidFill>
                  <a:prstClr val="black"/>
                </a:solidFill>
              </a:rPr>
              <a:t>0.91)</a:t>
            </a:r>
          </a:p>
          <a:p>
            <a:pPr>
              <a:lnSpc>
                <a:spcPct val="120000"/>
              </a:lnSpc>
            </a:pPr>
            <a:r>
              <a:rPr lang="en-US" dirty="0">
                <a:solidFill>
                  <a:prstClr val="black"/>
                </a:solidFill>
              </a:rPr>
              <a:t>0.87 (0.74</a:t>
            </a:r>
            <a:r>
              <a:rPr lang="en-CA" dirty="0">
                <a:solidFill>
                  <a:schemeClr val="dk1"/>
                </a:solidFill>
              </a:rPr>
              <a:t>–</a:t>
            </a:r>
            <a:r>
              <a:rPr lang="en-US" dirty="0">
                <a:solidFill>
                  <a:prstClr val="black"/>
                </a:solidFill>
              </a:rPr>
              <a:t>1.01)</a:t>
            </a:r>
          </a:p>
        </p:txBody>
      </p:sp>
      <p:grpSp>
        <p:nvGrpSpPr>
          <p:cNvPr id="53" name="Group 52">
            <a:extLst>
              <a:ext uri="{FF2B5EF4-FFF2-40B4-BE49-F238E27FC236}">
                <a16:creationId xmlns="" xmlns:a16="http://schemas.microsoft.com/office/drawing/2014/main" id="{35DC7FE7-9BAA-4C7C-872B-28CD0FC1C3CD}"/>
              </a:ext>
            </a:extLst>
          </p:cNvPr>
          <p:cNvGrpSpPr/>
          <p:nvPr/>
        </p:nvGrpSpPr>
        <p:grpSpPr>
          <a:xfrm>
            <a:off x="5408749" y="3020096"/>
            <a:ext cx="853939" cy="82740"/>
            <a:chOff x="6567488" y="2944415"/>
            <a:chExt cx="391492" cy="54769"/>
          </a:xfrm>
        </p:grpSpPr>
        <p:cxnSp>
          <p:nvCxnSpPr>
            <p:cNvPr id="54" name="Straight Connector 53">
              <a:extLst>
                <a:ext uri="{FF2B5EF4-FFF2-40B4-BE49-F238E27FC236}">
                  <a16:creationId xmlns="" xmlns:a16="http://schemas.microsoft.com/office/drawing/2014/main" id="{81D58E60-9E7D-489E-97BC-55D6B4D22D64}"/>
                </a:ext>
              </a:extLst>
            </p:cNvPr>
            <p:cNvCxnSpPr>
              <a:cxnSpLocks/>
            </p:cNvCxnSpPr>
            <p:nvPr/>
          </p:nvCxnSpPr>
          <p:spPr>
            <a:xfrm>
              <a:off x="6567488" y="2971800"/>
              <a:ext cx="391492"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 xmlns:a16="http://schemas.microsoft.com/office/drawing/2014/main" id="{0F90276E-2D33-412C-BBB7-1C03EE2CD538}"/>
                </a:ext>
              </a:extLst>
            </p:cNvPr>
            <p:cNvCxnSpPr/>
            <p:nvPr/>
          </p:nvCxnSpPr>
          <p:spPr>
            <a:xfrm>
              <a:off x="6568493" y="2944415"/>
              <a:ext cx="0" cy="5476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 xmlns:a16="http://schemas.microsoft.com/office/drawing/2014/main" id="{0BF2CBE4-DE3F-4C94-B886-08030D00374C}"/>
                </a:ext>
              </a:extLst>
            </p:cNvPr>
            <p:cNvCxnSpPr/>
            <p:nvPr/>
          </p:nvCxnSpPr>
          <p:spPr>
            <a:xfrm>
              <a:off x="6958980" y="2944415"/>
              <a:ext cx="0" cy="5476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7" name="Oval 56">
            <a:extLst>
              <a:ext uri="{FF2B5EF4-FFF2-40B4-BE49-F238E27FC236}">
                <a16:creationId xmlns="" xmlns:a16="http://schemas.microsoft.com/office/drawing/2014/main" id="{AE22E50E-921E-4D1E-86F3-EE8F72B68583}"/>
              </a:ext>
            </a:extLst>
          </p:cNvPr>
          <p:cNvSpPr/>
          <p:nvPr/>
        </p:nvSpPr>
        <p:spPr>
          <a:xfrm>
            <a:off x="5765469" y="3008494"/>
            <a:ext cx="110706" cy="1107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nvGrpSpPr>
          <p:cNvPr id="58" name="Group 57">
            <a:extLst>
              <a:ext uri="{FF2B5EF4-FFF2-40B4-BE49-F238E27FC236}">
                <a16:creationId xmlns="" xmlns:a16="http://schemas.microsoft.com/office/drawing/2014/main" id="{7B290404-5B10-4373-AD3F-037B7BDE85C1}"/>
              </a:ext>
            </a:extLst>
          </p:cNvPr>
          <p:cNvGrpSpPr/>
          <p:nvPr/>
        </p:nvGrpSpPr>
        <p:grpSpPr>
          <a:xfrm>
            <a:off x="5552829" y="2695048"/>
            <a:ext cx="688427" cy="82740"/>
            <a:chOff x="6567488" y="2944415"/>
            <a:chExt cx="391492" cy="54769"/>
          </a:xfrm>
        </p:grpSpPr>
        <p:cxnSp>
          <p:nvCxnSpPr>
            <p:cNvPr id="59" name="Straight Connector 58">
              <a:extLst>
                <a:ext uri="{FF2B5EF4-FFF2-40B4-BE49-F238E27FC236}">
                  <a16:creationId xmlns="" xmlns:a16="http://schemas.microsoft.com/office/drawing/2014/main" id="{22492638-5DAB-49F6-AEE7-A4DBF100359B}"/>
                </a:ext>
              </a:extLst>
            </p:cNvPr>
            <p:cNvCxnSpPr>
              <a:cxnSpLocks/>
            </p:cNvCxnSpPr>
            <p:nvPr/>
          </p:nvCxnSpPr>
          <p:spPr>
            <a:xfrm>
              <a:off x="6567488" y="2971800"/>
              <a:ext cx="391492"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 xmlns:a16="http://schemas.microsoft.com/office/drawing/2014/main" id="{FB595F2D-16CF-499D-A0B4-82C4DD2D6012}"/>
                </a:ext>
              </a:extLst>
            </p:cNvPr>
            <p:cNvCxnSpPr/>
            <p:nvPr/>
          </p:nvCxnSpPr>
          <p:spPr>
            <a:xfrm>
              <a:off x="6568493" y="2944415"/>
              <a:ext cx="0" cy="5476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 xmlns:a16="http://schemas.microsoft.com/office/drawing/2014/main" id="{6856822D-8B67-4E98-A893-A909B5A45D6B}"/>
                </a:ext>
              </a:extLst>
            </p:cNvPr>
            <p:cNvCxnSpPr/>
            <p:nvPr/>
          </p:nvCxnSpPr>
          <p:spPr>
            <a:xfrm>
              <a:off x="6958980" y="2944415"/>
              <a:ext cx="0" cy="5476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2" name="Oval 61">
            <a:extLst>
              <a:ext uri="{FF2B5EF4-FFF2-40B4-BE49-F238E27FC236}">
                <a16:creationId xmlns="" xmlns:a16="http://schemas.microsoft.com/office/drawing/2014/main" id="{3579316E-5E3C-4CCC-9AA7-0D7648A3500A}"/>
              </a:ext>
            </a:extLst>
          </p:cNvPr>
          <p:cNvSpPr/>
          <p:nvPr/>
        </p:nvSpPr>
        <p:spPr>
          <a:xfrm>
            <a:off x="5818737" y="2683446"/>
            <a:ext cx="110706" cy="1107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nvGrpSpPr>
          <p:cNvPr id="63" name="Group 62">
            <a:extLst>
              <a:ext uri="{FF2B5EF4-FFF2-40B4-BE49-F238E27FC236}">
                <a16:creationId xmlns="" xmlns:a16="http://schemas.microsoft.com/office/drawing/2014/main" id="{4BE3108B-3BD1-4E0D-9A56-324ECC63C011}"/>
              </a:ext>
            </a:extLst>
          </p:cNvPr>
          <p:cNvGrpSpPr/>
          <p:nvPr/>
        </p:nvGrpSpPr>
        <p:grpSpPr>
          <a:xfrm>
            <a:off x="5578944" y="2390582"/>
            <a:ext cx="514675" cy="82740"/>
            <a:chOff x="6567488" y="2944415"/>
            <a:chExt cx="391492" cy="54769"/>
          </a:xfrm>
        </p:grpSpPr>
        <p:cxnSp>
          <p:nvCxnSpPr>
            <p:cNvPr id="64" name="Straight Connector 63">
              <a:extLst>
                <a:ext uri="{FF2B5EF4-FFF2-40B4-BE49-F238E27FC236}">
                  <a16:creationId xmlns="" xmlns:a16="http://schemas.microsoft.com/office/drawing/2014/main" id="{96C6DB31-0ACC-4FDB-83DF-64591FF1BD4E}"/>
                </a:ext>
              </a:extLst>
            </p:cNvPr>
            <p:cNvCxnSpPr>
              <a:cxnSpLocks/>
            </p:cNvCxnSpPr>
            <p:nvPr/>
          </p:nvCxnSpPr>
          <p:spPr>
            <a:xfrm>
              <a:off x="6567488" y="2971800"/>
              <a:ext cx="391492" cy="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 xmlns:a16="http://schemas.microsoft.com/office/drawing/2014/main" id="{DE1E4AD2-8D79-465A-A75D-90E54E7DF423}"/>
                </a:ext>
              </a:extLst>
            </p:cNvPr>
            <p:cNvCxnSpPr/>
            <p:nvPr/>
          </p:nvCxnSpPr>
          <p:spPr>
            <a:xfrm>
              <a:off x="6568493" y="2944415"/>
              <a:ext cx="0" cy="54769"/>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 xmlns:a16="http://schemas.microsoft.com/office/drawing/2014/main" id="{B953A595-A372-4E87-A2FE-0E80C5D9DDF0}"/>
                </a:ext>
              </a:extLst>
            </p:cNvPr>
            <p:cNvCxnSpPr/>
            <p:nvPr/>
          </p:nvCxnSpPr>
          <p:spPr>
            <a:xfrm>
              <a:off x="6958980" y="2944415"/>
              <a:ext cx="0" cy="54769"/>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7" name="Oval 66">
            <a:extLst>
              <a:ext uri="{FF2B5EF4-FFF2-40B4-BE49-F238E27FC236}">
                <a16:creationId xmlns="" xmlns:a16="http://schemas.microsoft.com/office/drawing/2014/main" id="{8228B540-4E07-4F45-8C0A-C20339A0838D}"/>
              </a:ext>
            </a:extLst>
          </p:cNvPr>
          <p:cNvSpPr/>
          <p:nvPr/>
        </p:nvSpPr>
        <p:spPr>
          <a:xfrm>
            <a:off x="5781295" y="2378980"/>
            <a:ext cx="110706" cy="1107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8" name="Rectangle 67">
            <a:extLst>
              <a:ext uri="{FF2B5EF4-FFF2-40B4-BE49-F238E27FC236}">
                <a16:creationId xmlns="" xmlns:a16="http://schemas.microsoft.com/office/drawing/2014/main" id="{A60E572C-7A0C-4AD7-AE3E-50C73C6C3335}"/>
              </a:ext>
            </a:extLst>
          </p:cNvPr>
          <p:cNvSpPr/>
          <p:nvPr/>
        </p:nvSpPr>
        <p:spPr>
          <a:xfrm>
            <a:off x="5381193" y="1674336"/>
            <a:ext cx="1485190" cy="492443"/>
          </a:xfrm>
          <a:prstGeom prst="rect">
            <a:avLst/>
          </a:prstGeom>
        </p:spPr>
        <p:txBody>
          <a:bodyPr wrap="square" lIns="0" tIns="0" rIns="0" bIns="0">
            <a:spAutoFit/>
          </a:bodyPr>
          <a:lstStyle/>
          <a:p>
            <a:pPr algn="ctr"/>
            <a:r>
              <a:rPr lang="fr-CA" sz="1600" b="1" dirty="0">
                <a:solidFill>
                  <a:prstClr val="black"/>
                </a:solidFill>
              </a:rPr>
              <a:t>Hazard ratio</a:t>
            </a:r>
            <a:br>
              <a:rPr lang="fr-CA" sz="1600" b="1" dirty="0">
                <a:solidFill>
                  <a:prstClr val="black"/>
                </a:solidFill>
              </a:rPr>
            </a:br>
            <a:r>
              <a:rPr lang="fr-CA" sz="1600" b="1" dirty="0">
                <a:solidFill>
                  <a:prstClr val="black"/>
                </a:solidFill>
              </a:rPr>
              <a:t>(95% CI)</a:t>
            </a:r>
            <a:endParaRPr lang="en-US" sz="1600" b="1" dirty="0">
              <a:solidFill>
                <a:prstClr val="black"/>
              </a:solidFill>
            </a:endParaRPr>
          </a:p>
        </p:txBody>
      </p:sp>
      <p:sp>
        <p:nvSpPr>
          <p:cNvPr id="69" name="Rectangle 68">
            <a:extLst>
              <a:ext uri="{FF2B5EF4-FFF2-40B4-BE49-F238E27FC236}">
                <a16:creationId xmlns="" xmlns:a16="http://schemas.microsoft.com/office/drawing/2014/main" id="{D9C34006-A5AD-4A34-A770-FF29E4B2EAB6}"/>
              </a:ext>
            </a:extLst>
          </p:cNvPr>
          <p:cNvSpPr/>
          <p:nvPr/>
        </p:nvSpPr>
        <p:spPr>
          <a:xfrm>
            <a:off x="-8965" y="1373737"/>
            <a:ext cx="312744" cy="4665876"/>
          </a:xfrm>
          <a:prstGeom prst="rect">
            <a:avLst/>
          </a:prstGeom>
          <a:solidFill>
            <a:srgbClr val="1113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70" name="Straight Connector 69">
            <a:extLst>
              <a:ext uri="{FF2B5EF4-FFF2-40B4-BE49-F238E27FC236}">
                <a16:creationId xmlns="" xmlns:a16="http://schemas.microsoft.com/office/drawing/2014/main" id="{C6A5D7F3-0B28-4A17-BD14-FAFD4860DA97}"/>
              </a:ext>
            </a:extLst>
          </p:cNvPr>
          <p:cNvCxnSpPr>
            <a:cxnSpLocks/>
          </p:cNvCxnSpPr>
          <p:nvPr/>
        </p:nvCxnSpPr>
        <p:spPr>
          <a:xfrm>
            <a:off x="303779" y="1373737"/>
            <a:ext cx="0" cy="4665876"/>
          </a:xfrm>
          <a:prstGeom prst="line">
            <a:avLst/>
          </a:prstGeom>
          <a:ln w="28575">
            <a:solidFill>
              <a:srgbClr val="C71B32"/>
            </a:solidFill>
            <a:prstDash val="sysDot"/>
          </a:ln>
          <a:effectLst/>
        </p:spPr>
        <p:style>
          <a:lnRef idx="2">
            <a:schemeClr val="accent1"/>
          </a:lnRef>
          <a:fillRef idx="0">
            <a:schemeClr val="accent1"/>
          </a:fillRef>
          <a:effectRef idx="1">
            <a:schemeClr val="accent1"/>
          </a:effectRef>
          <a:fontRef idx="minor">
            <a:schemeClr val="tx1"/>
          </a:fontRef>
        </p:style>
      </p:cxnSp>
      <p:sp>
        <p:nvSpPr>
          <p:cNvPr id="71" name="TextBox 70">
            <a:extLst>
              <a:ext uri="{FF2B5EF4-FFF2-40B4-BE49-F238E27FC236}">
                <a16:creationId xmlns="" xmlns:a16="http://schemas.microsoft.com/office/drawing/2014/main" id="{870B4781-C899-482B-9FEE-9B43417F67AF}"/>
              </a:ext>
            </a:extLst>
          </p:cNvPr>
          <p:cNvSpPr txBox="1"/>
          <p:nvPr/>
        </p:nvSpPr>
        <p:spPr>
          <a:xfrm rot="16200000">
            <a:off x="-131653" y="3456669"/>
            <a:ext cx="518091" cy="276999"/>
          </a:xfrm>
          <a:prstGeom prst="rect">
            <a:avLst/>
          </a:prstGeom>
          <a:noFill/>
        </p:spPr>
        <p:txBody>
          <a:bodyPr wrap="none" rtlCol="0">
            <a:spAutoFit/>
          </a:bodyPr>
          <a:lstStyle/>
          <a:p>
            <a:r>
              <a:rPr lang="fr-CA" sz="1200" dirty="0">
                <a:solidFill>
                  <a:prstClr val="white"/>
                </a:solidFill>
              </a:rPr>
              <a:t>PRO</a:t>
            </a:r>
            <a:endParaRPr lang="en-US" sz="1200" dirty="0">
              <a:solidFill>
                <a:prstClr val="white"/>
              </a:solidFill>
            </a:endParaRPr>
          </a:p>
        </p:txBody>
      </p:sp>
      <p:sp>
        <p:nvSpPr>
          <p:cNvPr id="72" name="TextBox 71"/>
          <p:cNvSpPr txBox="1"/>
          <p:nvPr/>
        </p:nvSpPr>
        <p:spPr>
          <a:xfrm>
            <a:off x="5638800" y="6276201"/>
            <a:ext cx="3429000" cy="276999"/>
          </a:xfrm>
          <a:prstGeom prst="rect">
            <a:avLst/>
          </a:prstGeom>
          <a:noFill/>
        </p:spPr>
        <p:txBody>
          <a:bodyPr wrap="square" rtlCol="0">
            <a:spAutoFit/>
          </a:bodyPr>
          <a:lstStyle/>
          <a:p>
            <a:pPr algn="r"/>
            <a:r>
              <a:rPr lang="da-DK" sz="1200" dirty="0"/>
              <a:t>Neal B et al. N Engl J Med 2017;377:644-657.</a:t>
            </a:r>
            <a:endParaRPr lang="en-US" sz="1200" dirty="0"/>
          </a:p>
        </p:txBody>
      </p:sp>
    </p:spTree>
    <p:extLst>
      <p:ext uri="{BB962C8B-B14F-4D97-AF65-F5344CB8AC3E}">
        <p14:creationId xmlns:p14="http://schemas.microsoft.com/office/powerpoint/2010/main" val="41499340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6159" y="255588"/>
            <a:ext cx="8587591" cy="945355"/>
          </a:xfrm>
        </p:spPr>
        <p:txBody>
          <a:bodyPr/>
          <a:lstStyle/>
          <a:p>
            <a:r>
              <a:rPr lang="en-CA" sz="2900" dirty="0"/>
              <a:t>CANVAS: </a:t>
            </a:r>
            <a:r>
              <a:rPr lang="en-CA" dirty="0"/>
              <a:t/>
            </a:r>
            <a:br>
              <a:rPr lang="en-CA" dirty="0"/>
            </a:br>
            <a:r>
              <a:rPr lang="en-CA" sz="2000" dirty="0">
                <a:solidFill>
                  <a:srgbClr val="C71B32"/>
                </a:solidFill>
              </a:rPr>
              <a:t>significant reduction in </a:t>
            </a:r>
            <a:r>
              <a:rPr lang="en-CA" sz="2000" dirty="0" err="1">
                <a:solidFill>
                  <a:srgbClr val="C71B32"/>
                </a:solidFill>
              </a:rPr>
              <a:t>hf</a:t>
            </a:r>
            <a:r>
              <a:rPr lang="en-CA" sz="2000" dirty="0">
                <a:solidFill>
                  <a:srgbClr val="C71B32"/>
                </a:solidFill>
              </a:rPr>
              <a:t> hospitalization </a:t>
            </a:r>
            <a:br>
              <a:rPr lang="en-CA" sz="2000" dirty="0">
                <a:solidFill>
                  <a:srgbClr val="C71B32"/>
                </a:solidFill>
              </a:rPr>
            </a:br>
            <a:r>
              <a:rPr lang="en-CA" sz="2000" dirty="0">
                <a:solidFill>
                  <a:srgbClr val="C71B32"/>
                </a:solidFill>
              </a:rPr>
              <a:t>but not cv death</a:t>
            </a:r>
            <a:endParaRPr lang="en-CA" dirty="0">
              <a:solidFill>
                <a:srgbClr val="C71B32"/>
              </a:solidFill>
            </a:endParaRPr>
          </a:p>
        </p:txBody>
      </p:sp>
      <p:sp>
        <p:nvSpPr>
          <p:cNvPr id="6" name="TextBox 5"/>
          <p:cNvSpPr txBox="1"/>
          <p:nvPr/>
        </p:nvSpPr>
        <p:spPr>
          <a:xfrm>
            <a:off x="377882" y="5791200"/>
            <a:ext cx="2862349" cy="261610"/>
          </a:xfrm>
          <a:prstGeom prst="rect">
            <a:avLst/>
          </a:prstGeom>
          <a:noFill/>
        </p:spPr>
        <p:txBody>
          <a:bodyPr wrap="square" rtlCol="0">
            <a:spAutoFit/>
          </a:bodyPr>
          <a:lstStyle/>
          <a:p>
            <a:r>
              <a:rPr lang="en-CA" sz="1050" dirty="0">
                <a:solidFill>
                  <a:prstClr val="black"/>
                </a:solidFill>
              </a:rPr>
              <a:t>Intent-to-treat analysis.</a:t>
            </a:r>
          </a:p>
        </p:txBody>
      </p:sp>
      <p:sp>
        <p:nvSpPr>
          <p:cNvPr id="8" name="TextBox 7"/>
          <p:cNvSpPr txBox="1"/>
          <p:nvPr/>
        </p:nvSpPr>
        <p:spPr>
          <a:xfrm>
            <a:off x="374522" y="6019800"/>
            <a:ext cx="7190850" cy="246221"/>
          </a:xfrm>
          <a:prstGeom prst="rect">
            <a:avLst/>
          </a:prstGeom>
          <a:noFill/>
        </p:spPr>
        <p:txBody>
          <a:bodyPr wrap="square" rtlCol="0">
            <a:spAutoFit/>
          </a:bodyPr>
          <a:lstStyle/>
          <a:p>
            <a:r>
              <a:rPr lang="en-US" sz="1000" dirty="0">
                <a:solidFill>
                  <a:prstClr val="black"/>
                </a:solidFill>
              </a:rPr>
              <a:t>CI, confidence interval; CV, </a:t>
            </a:r>
            <a:r>
              <a:rPr lang="en-US" sz="1000" dirty="0"/>
              <a:t>cardiovascular; HF, heart failure</a:t>
            </a:r>
            <a:endParaRPr lang="en-CA" sz="1000" dirty="0"/>
          </a:p>
        </p:txBody>
      </p:sp>
      <p:sp>
        <p:nvSpPr>
          <p:cNvPr id="11" name="Freeform: Shape 10">
            <a:extLst>
              <a:ext uri="{FF2B5EF4-FFF2-40B4-BE49-F238E27FC236}">
                <a16:creationId xmlns="" xmlns:a16="http://schemas.microsoft.com/office/drawing/2014/main" id="{8F5EE26F-6DFB-44CA-9E0F-D67C26887223}"/>
              </a:ext>
            </a:extLst>
          </p:cNvPr>
          <p:cNvSpPr/>
          <p:nvPr/>
        </p:nvSpPr>
        <p:spPr>
          <a:xfrm>
            <a:off x="5607672" y="3766482"/>
            <a:ext cx="3097551" cy="871289"/>
          </a:xfrm>
          <a:custGeom>
            <a:avLst/>
            <a:gdLst>
              <a:gd name="connsiteX0" fmla="*/ 0 w 3416300"/>
              <a:gd name="connsiteY0" fmla="*/ 955675 h 955675"/>
              <a:gd name="connsiteX1" fmla="*/ 0 w 3416300"/>
              <a:gd name="connsiteY1" fmla="*/ 955675 h 955675"/>
              <a:gd name="connsiteX2" fmla="*/ 28575 w 3416300"/>
              <a:gd name="connsiteY2" fmla="*/ 952500 h 955675"/>
              <a:gd name="connsiteX3" fmla="*/ 47625 w 3416300"/>
              <a:gd name="connsiteY3" fmla="*/ 942975 h 955675"/>
              <a:gd name="connsiteX4" fmla="*/ 73025 w 3416300"/>
              <a:gd name="connsiteY4" fmla="*/ 936625 h 955675"/>
              <a:gd name="connsiteX5" fmla="*/ 82550 w 3416300"/>
              <a:gd name="connsiteY5" fmla="*/ 933450 h 955675"/>
              <a:gd name="connsiteX6" fmla="*/ 114300 w 3416300"/>
              <a:gd name="connsiteY6" fmla="*/ 923925 h 955675"/>
              <a:gd name="connsiteX7" fmla="*/ 123825 w 3416300"/>
              <a:gd name="connsiteY7" fmla="*/ 920750 h 955675"/>
              <a:gd name="connsiteX8" fmla="*/ 152400 w 3416300"/>
              <a:gd name="connsiteY8" fmla="*/ 908050 h 955675"/>
              <a:gd name="connsiteX9" fmla="*/ 161925 w 3416300"/>
              <a:gd name="connsiteY9" fmla="*/ 904875 h 955675"/>
              <a:gd name="connsiteX10" fmla="*/ 180975 w 3416300"/>
              <a:gd name="connsiteY10" fmla="*/ 901700 h 955675"/>
              <a:gd name="connsiteX11" fmla="*/ 203200 w 3416300"/>
              <a:gd name="connsiteY11" fmla="*/ 898525 h 955675"/>
              <a:gd name="connsiteX12" fmla="*/ 231775 w 3416300"/>
              <a:gd name="connsiteY12" fmla="*/ 892175 h 955675"/>
              <a:gd name="connsiteX13" fmla="*/ 250825 w 3416300"/>
              <a:gd name="connsiteY13" fmla="*/ 885825 h 955675"/>
              <a:gd name="connsiteX14" fmla="*/ 288925 w 3416300"/>
              <a:gd name="connsiteY14" fmla="*/ 873125 h 955675"/>
              <a:gd name="connsiteX15" fmla="*/ 298450 w 3416300"/>
              <a:gd name="connsiteY15" fmla="*/ 869950 h 955675"/>
              <a:gd name="connsiteX16" fmla="*/ 307975 w 3416300"/>
              <a:gd name="connsiteY16" fmla="*/ 866775 h 955675"/>
              <a:gd name="connsiteX17" fmla="*/ 349250 w 3416300"/>
              <a:gd name="connsiteY17" fmla="*/ 863600 h 955675"/>
              <a:gd name="connsiteX18" fmla="*/ 387350 w 3416300"/>
              <a:gd name="connsiteY18" fmla="*/ 857250 h 955675"/>
              <a:gd name="connsiteX19" fmla="*/ 406400 w 3416300"/>
              <a:gd name="connsiteY19" fmla="*/ 854075 h 955675"/>
              <a:gd name="connsiteX20" fmla="*/ 415925 w 3416300"/>
              <a:gd name="connsiteY20" fmla="*/ 850900 h 955675"/>
              <a:gd name="connsiteX21" fmla="*/ 444500 w 3416300"/>
              <a:gd name="connsiteY21" fmla="*/ 844550 h 955675"/>
              <a:gd name="connsiteX22" fmla="*/ 457200 w 3416300"/>
              <a:gd name="connsiteY22" fmla="*/ 841375 h 955675"/>
              <a:gd name="connsiteX23" fmla="*/ 501650 w 3416300"/>
              <a:gd name="connsiteY23" fmla="*/ 838200 h 955675"/>
              <a:gd name="connsiteX24" fmla="*/ 527050 w 3416300"/>
              <a:gd name="connsiteY24" fmla="*/ 835025 h 955675"/>
              <a:gd name="connsiteX25" fmla="*/ 555625 w 3416300"/>
              <a:gd name="connsiteY25" fmla="*/ 831850 h 955675"/>
              <a:gd name="connsiteX26" fmla="*/ 571500 w 3416300"/>
              <a:gd name="connsiteY26" fmla="*/ 819150 h 955675"/>
              <a:gd name="connsiteX27" fmla="*/ 581025 w 3416300"/>
              <a:gd name="connsiteY27" fmla="*/ 815975 h 955675"/>
              <a:gd name="connsiteX28" fmla="*/ 600075 w 3416300"/>
              <a:gd name="connsiteY28" fmla="*/ 803275 h 955675"/>
              <a:gd name="connsiteX29" fmla="*/ 654050 w 3416300"/>
              <a:gd name="connsiteY29" fmla="*/ 796925 h 955675"/>
              <a:gd name="connsiteX30" fmla="*/ 673100 w 3416300"/>
              <a:gd name="connsiteY30" fmla="*/ 787400 h 955675"/>
              <a:gd name="connsiteX31" fmla="*/ 682625 w 3416300"/>
              <a:gd name="connsiteY31" fmla="*/ 784225 h 955675"/>
              <a:gd name="connsiteX32" fmla="*/ 692150 w 3416300"/>
              <a:gd name="connsiteY32" fmla="*/ 777875 h 955675"/>
              <a:gd name="connsiteX33" fmla="*/ 711200 w 3416300"/>
              <a:gd name="connsiteY33" fmla="*/ 771525 h 955675"/>
              <a:gd name="connsiteX34" fmla="*/ 720725 w 3416300"/>
              <a:gd name="connsiteY34" fmla="*/ 768350 h 955675"/>
              <a:gd name="connsiteX35" fmla="*/ 762000 w 3416300"/>
              <a:gd name="connsiteY35" fmla="*/ 755650 h 955675"/>
              <a:gd name="connsiteX36" fmla="*/ 793750 w 3416300"/>
              <a:gd name="connsiteY36" fmla="*/ 749300 h 955675"/>
              <a:gd name="connsiteX37" fmla="*/ 850900 w 3416300"/>
              <a:gd name="connsiteY37" fmla="*/ 746125 h 955675"/>
              <a:gd name="connsiteX38" fmla="*/ 876300 w 3416300"/>
              <a:gd name="connsiteY38" fmla="*/ 739775 h 955675"/>
              <a:gd name="connsiteX39" fmla="*/ 914400 w 3416300"/>
              <a:gd name="connsiteY39" fmla="*/ 727075 h 955675"/>
              <a:gd name="connsiteX40" fmla="*/ 933450 w 3416300"/>
              <a:gd name="connsiteY40" fmla="*/ 720725 h 955675"/>
              <a:gd name="connsiteX41" fmla="*/ 942975 w 3416300"/>
              <a:gd name="connsiteY41" fmla="*/ 717550 h 955675"/>
              <a:gd name="connsiteX42" fmla="*/ 952500 w 3416300"/>
              <a:gd name="connsiteY42" fmla="*/ 711200 h 955675"/>
              <a:gd name="connsiteX43" fmla="*/ 971550 w 3416300"/>
              <a:gd name="connsiteY43" fmla="*/ 704850 h 955675"/>
              <a:gd name="connsiteX44" fmla="*/ 981075 w 3416300"/>
              <a:gd name="connsiteY44" fmla="*/ 701675 h 955675"/>
              <a:gd name="connsiteX45" fmla="*/ 1009650 w 3416300"/>
              <a:gd name="connsiteY45" fmla="*/ 698500 h 955675"/>
              <a:gd name="connsiteX46" fmla="*/ 1047750 w 3416300"/>
              <a:gd name="connsiteY46" fmla="*/ 685800 h 955675"/>
              <a:gd name="connsiteX47" fmla="*/ 1057275 w 3416300"/>
              <a:gd name="connsiteY47" fmla="*/ 682625 h 955675"/>
              <a:gd name="connsiteX48" fmla="*/ 1066800 w 3416300"/>
              <a:gd name="connsiteY48" fmla="*/ 679450 h 955675"/>
              <a:gd name="connsiteX49" fmla="*/ 1085850 w 3416300"/>
              <a:gd name="connsiteY49" fmla="*/ 666750 h 955675"/>
              <a:gd name="connsiteX50" fmla="*/ 1092200 w 3416300"/>
              <a:gd name="connsiteY50" fmla="*/ 657225 h 955675"/>
              <a:gd name="connsiteX51" fmla="*/ 1139825 w 3416300"/>
              <a:gd name="connsiteY51" fmla="*/ 647700 h 955675"/>
              <a:gd name="connsiteX52" fmla="*/ 1149350 w 3416300"/>
              <a:gd name="connsiteY52" fmla="*/ 644525 h 955675"/>
              <a:gd name="connsiteX53" fmla="*/ 1168400 w 3416300"/>
              <a:gd name="connsiteY53" fmla="*/ 631825 h 955675"/>
              <a:gd name="connsiteX54" fmla="*/ 1177925 w 3416300"/>
              <a:gd name="connsiteY54" fmla="*/ 628650 h 955675"/>
              <a:gd name="connsiteX55" fmla="*/ 1187450 w 3416300"/>
              <a:gd name="connsiteY55" fmla="*/ 622300 h 955675"/>
              <a:gd name="connsiteX56" fmla="*/ 1206500 w 3416300"/>
              <a:gd name="connsiteY56" fmla="*/ 615950 h 955675"/>
              <a:gd name="connsiteX57" fmla="*/ 1225550 w 3416300"/>
              <a:gd name="connsiteY57" fmla="*/ 609600 h 955675"/>
              <a:gd name="connsiteX58" fmla="*/ 1235075 w 3416300"/>
              <a:gd name="connsiteY58" fmla="*/ 606425 h 955675"/>
              <a:gd name="connsiteX59" fmla="*/ 1260475 w 3416300"/>
              <a:gd name="connsiteY59" fmla="*/ 603250 h 955675"/>
              <a:gd name="connsiteX60" fmla="*/ 1282700 w 3416300"/>
              <a:gd name="connsiteY60" fmla="*/ 600075 h 955675"/>
              <a:gd name="connsiteX61" fmla="*/ 1317625 w 3416300"/>
              <a:gd name="connsiteY61" fmla="*/ 596900 h 955675"/>
              <a:gd name="connsiteX62" fmla="*/ 1327150 w 3416300"/>
              <a:gd name="connsiteY62" fmla="*/ 593725 h 955675"/>
              <a:gd name="connsiteX63" fmla="*/ 1339850 w 3416300"/>
              <a:gd name="connsiteY63" fmla="*/ 587375 h 955675"/>
              <a:gd name="connsiteX64" fmla="*/ 1355725 w 3416300"/>
              <a:gd name="connsiteY64" fmla="*/ 584200 h 955675"/>
              <a:gd name="connsiteX65" fmla="*/ 1409700 w 3416300"/>
              <a:gd name="connsiteY65" fmla="*/ 577850 h 955675"/>
              <a:gd name="connsiteX66" fmla="*/ 1435100 w 3416300"/>
              <a:gd name="connsiteY66" fmla="*/ 571500 h 955675"/>
              <a:gd name="connsiteX67" fmla="*/ 1444625 w 3416300"/>
              <a:gd name="connsiteY67" fmla="*/ 565150 h 955675"/>
              <a:gd name="connsiteX68" fmla="*/ 1450975 w 3416300"/>
              <a:gd name="connsiteY68" fmla="*/ 555625 h 955675"/>
              <a:gd name="connsiteX69" fmla="*/ 1460500 w 3416300"/>
              <a:gd name="connsiteY69" fmla="*/ 552450 h 955675"/>
              <a:gd name="connsiteX70" fmla="*/ 1501775 w 3416300"/>
              <a:gd name="connsiteY70" fmla="*/ 546100 h 955675"/>
              <a:gd name="connsiteX71" fmla="*/ 1511300 w 3416300"/>
              <a:gd name="connsiteY71" fmla="*/ 542925 h 955675"/>
              <a:gd name="connsiteX72" fmla="*/ 1520825 w 3416300"/>
              <a:gd name="connsiteY72" fmla="*/ 536575 h 955675"/>
              <a:gd name="connsiteX73" fmla="*/ 1549400 w 3416300"/>
              <a:gd name="connsiteY73" fmla="*/ 530225 h 955675"/>
              <a:gd name="connsiteX74" fmla="*/ 1568450 w 3416300"/>
              <a:gd name="connsiteY74" fmla="*/ 517525 h 955675"/>
              <a:gd name="connsiteX75" fmla="*/ 1628775 w 3416300"/>
              <a:gd name="connsiteY75" fmla="*/ 520700 h 955675"/>
              <a:gd name="connsiteX76" fmla="*/ 1654175 w 3416300"/>
              <a:gd name="connsiteY76" fmla="*/ 511175 h 955675"/>
              <a:gd name="connsiteX77" fmla="*/ 1663700 w 3416300"/>
              <a:gd name="connsiteY77" fmla="*/ 501650 h 955675"/>
              <a:gd name="connsiteX78" fmla="*/ 1685925 w 3416300"/>
              <a:gd name="connsiteY78" fmla="*/ 498475 h 955675"/>
              <a:gd name="connsiteX79" fmla="*/ 1704975 w 3416300"/>
              <a:gd name="connsiteY79" fmla="*/ 495300 h 955675"/>
              <a:gd name="connsiteX80" fmla="*/ 1724025 w 3416300"/>
              <a:gd name="connsiteY80" fmla="*/ 482600 h 955675"/>
              <a:gd name="connsiteX81" fmla="*/ 1743075 w 3416300"/>
              <a:gd name="connsiteY81" fmla="*/ 476250 h 955675"/>
              <a:gd name="connsiteX82" fmla="*/ 1768475 w 3416300"/>
              <a:gd name="connsiteY82" fmla="*/ 469900 h 955675"/>
              <a:gd name="connsiteX83" fmla="*/ 1809750 w 3416300"/>
              <a:gd name="connsiteY83" fmla="*/ 466725 h 955675"/>
              <a:gd name="connsiteX84" fmla="*/ 1822450 w 3416300"/>
              <a:gd name="connsiteY84" fmla="*/ 463550 h 955675"/>
              <a:gd name="connsiteX85" fmla="*/ 1851025 w 3416300"/>
              <a:gd name="connsiteY85" fmla="*/ 454025 h 955675"/>
              <a:gd name="connsiteX86" fmla="*/ 1873250 w 3416300"/>
              <a:gd name="connsiteY86" fmla="*/ 447675 h 955675"/>
              <a:gd name="connsiteX87" fmla="*/ 1917700 w 3416300"/>
              <a:gd name="connsiteY87" fmla="*/ 444500 h 955675"/>
              <a:gd name="connsiteX88" fmla="*/ 1984375 w 3416300"/>
              <a:gd name="connsiteY88" fmla="*/ 438150 h 955675"/>
              <a:gd name="connsiteX89" fmla="*/ 2003425 w 3416300"/>
              <a:gd name="connsiteY89" fmla="*/ 431800 h 955675"/>
              <a:gd name="connsiteX90" fmla="*/ 2012950 w 3416300"/>
              <a:gd name="connsiteY90" fmla="*/ 412750 h 955675"/>
              <a:gd name="connsiteX91" fmla="*/ 2016125 w 3416300"/>
              <a:gd name="connsiteY91" fmla="*/ 403225 h 955675"/>
              <a:gd name="connsiteX92" fmla="*/ 2044700 w 3416300"/>
              <a:gd name="connsiteY92" fmla="*/ 387350 h 955675"/>
              <a:gd name="connsiteX93" fmla="*/ 2092325 w 3416300"/>
              <a:gd name="connsiteY93" fmla="*/ 384175 h 955675"/>
              <a:gd name="connsiteX94" fmla="*/ 2206625 w 3416300"/>
              <a:gd name="connsiteY94" fmla="*/ 381000 h 955675"/>
              <a:gd name="connsiteX95" fmla="*/ 2219325 w 3416300"/>
              <a:gd name="connsiteY95" fmla="*/ 377825 h 955675"/>
              <a:gd name="connsiteX96" fmla="*/ 2228850 w 3416300"/>
              <a:gd name="connsiteY96" fmla="*/ 374650 h 955675"/>
              <a:gd name="connsiteX97" fmla="*/ 2244725 w 3416300"/>
              <a:gd name="connsiteY97" fmla="*/ 371475 h 955675"/>
              <a:gd name="connsiteX98" fmla="*/ 2257425 w 3416300"/>
              <a:gd name="connsiteY98" fmla="*/ 368300 h 955675"/>
              <a:gd name="connsiteX99" fmla="*/ 2266950 w 3416300"/>
              <a:gd name="connsiteY99" fmla="*/ 361950 h 955675"/>
              <a:gd name="connsiteX100" fmla="*/ 2295525 w 3416300"/>
              <a:gd name="connsiteY100" fmla="*/ 355600 h 955675"/>
              <a:gd name="connsiteX101" fmla="*/ 2317750 w 3416300"/>
              <a:gd name="connsiteY101" fmla="*/ 342900 h 955675"/>
              <a:gd name="connsiteX102" fmla="*/ 2336800 w 3416300"/>
              <a:gd name="connsiteY102" fmla="*/ 336550 h 955675"/>
              <a:gd name="connsiteX103" fmla="*/ 2346325 w 3416300"/>
              <a:gd name="connsiteY103" fmla="*/ 333375 h 955675"/>
              <a:gd name="connsiteX104" fmla="*/ 2374900 w 3416300"/>
              <a:gd name="connsiteY104" fmla="*/ 320675 h 955675"/>
              <a:gd name="connsiteX105" fmla="*/ 2438400 w 3416300"/>
              <a:gd name="connsiteY105" fmla="*/ 317500 h 955675"/>
              <a:gd name="connsiteX106" fmla="*/ 2568575 w 3416300"/>
              <a:gd name="connsiteY106" fmla="*/ 307975 h 955675"/>
              <a:gd name="connsiteX107" fmla="*/ 2587625 w 3416300"/>
              <a:gd name="connsiteY107" fmla="*/ 298450 h 955675"/>
              <a:gd name="connsiteX108" fmla="*/ 2597150 w 3416300"/>
              <a:gd name="connsiteY108" fmla="*/ 292100 h 955675"/>
              <a:gd name="connsiteX109" fmla="*/ 2619375 w 3416300"/>
              <a:gd name="connsiteY109" fmla="*/ 288925 h 955675"/>
              <a:gd name="connsiteX110" fmla="*/ 2647950 w 3416300"/>
              <a:gd name="connsiteY110" fmla="*/ 276225 h 955675"/>
              <a:gd name="connsiteX111" fmla="*/ 2657475 w 3416300"/>
              <a:gd name="connsiteY111" fmla="*/ 266700 h 955675"/>
              <a:gd name="connsiteX112" fmla="*/ 2679700 w 3416300"/>
              <a:gd name="connsiteY112" fmla="*/ 269875 h 955675"/>
              <a:gd name="connsiteX113" fmla="*/ 2711450 w 3416300"/>
              <a:gd name="connsiteY113" fmla="*/ 263525 h 955675"/>
              <a:gd name="connsiteX114" fmla="*/ 2730500 w 3416300"/>
              <a:gd name="connsiteY114" fmla="*/ 247650 h 955675"/>
              <a:gd name="connsiteX115" fmla="*/ 2740025 w 3416300"/>
              <a:gd name="connsiteY115" fmla="*/ 241300 h 955675"/>
              <a:gd name="connsiteX116" fmla="*/ 2794000 w 3416300"/>
              <a:gd name="connsiteY116" fmla="*/ 241300 h 955675"/>
              <a:gd name="connsiteX117" fmla="*/ 2800350 w 3416300"/>
              <a:gd name="connsiteY117" fmla="*/ 231775 h 955675"/>
              <a:gd name="connsiteX118" fmla="*/ 2819400 w 3416300"/>
              <a:gd name="connsiteY118" fmla="*/ 225425 h 955675"/>
              <a:gd name="connsiteX119" fmla="*/ 2838450 w 3416300"/>
              <a:gd name="connsiteY119" fmla="*/ 212725 h 955675"/>
              <a:gd name="connsiteX120" fmla="*/ 2908300 w 3416300"/>
              <a:gd name="connsiteY120" fmla="*/ 209550 h 955675"/>
              <a:gd name="connsiteX121" fmla="*/ 2917825 w 3416300"/>
              <a:gd name="connsiteY121" fmla="*/ 203200 h 955675"/>
              <a:gd name="connsiteX122" fmla="*/ 2940050 w 3416300"/>
              <a:gd name="connsiteY122" fmla="*/ 174625 h 955675"/>
              <a:gd name="connsiteX123" fmla="*/ 2949575 w 3416300"/>
              <a:gd name="connsiteY123" fmla="*/ 171450 h 955675"/>
              <a:gd name="connsiteX124" fmla="*/ 2955925 w 3416300"/>
              <a:gd name="connsiteY124" fmla="*/ 161925 h 955675"/>
              <a:gd name="connsiteX125" fmla="*/ 2984500 w 3416300"/>
              <a:gd name="connsiteY125" fmla="*/ 152400 h 955675"/>
              <a:gd name="connsiteX126" fmla="*/ 3013075 w 3416300"/>
              <a:gd name="connsiteY126" fmla="*/ 142875 h 955675"/>
              <a:gd name="connsiteX127" fmla="*/ 3022600 w 3416300"/>
              <a:gd name="connsiteY127" fmla="*/ 139700 h 955675"/>
              <a:gd name="connsiteX128" fmla="*/ 3073400 w 3416300"/>
              <a:gd name="connsiteY128" fmla="*/ 136525 h 955675"/>
              <a:gd name="connsiteX129" fmla="*/ 3136900 w 3416300"/>
              <a:gd name="connsiteY129" fmla="*/ 133350 h 955675"/>
              <a:gd name="connsiteX130" fmla="*/ 3146425 w 3416300"/>
              <a:gd name="connsiteY130" fmla="*/ 130175 h 955675"/>
              <a:gd name="connsiteX131" fmla="*/ 3168650 w 3416300"/>
              <a:gd name="connsiteY131" fmla="*/ 117475 h 955675"/>
              <a:gd name="connsiteX132" fmla="*/ 3171825 w 3416300"/>
              <a:gd name="connsiteY132" fmla="*/ 107950 h 955675"/>
              <a:gd name="connsiteX133" fmla="*/ 3181350 w 3416300"/>
              <a:gd name="connsiteY133" fmla="*/ 104775 h 955675"/>
              <a:gd name="connsiteX134" fmla="*/ 3200400 w 3416300"/>
              <a:gd name="connsiteY134" fmla="*/ 101600 h 955675"/>
              <a:gd name="connsiteX135" fmla="*/ 3213100 w 3416300"/>
              <a:gd name="connsiteY135" fmla="*/ 88900 h 955675"/>
              <a:gd name="connsiteX136" fmla="*/ 3222625 w 3416300"/>
              <a:gd name="connsiteY136" fmla="*/ 66675 h 955675"/>
              <a:gd name="connsiteX137" fmla="*/ 3248025 w 3416300"/>
              <a:gd name="connsiteY137" fmla="*/ 57150 h 955675"/>
              <a:gd name="connsiteX138" fmla="*/ 3282950 w 3416300"/>
              <a:gd name="connsiteY138" fmla="*/ 53975 h 955675"/>
              <a:gd name="connsiteX139" fmla="*/ 3292475 w 3416300"/>
              <a:gd name="connsiteY139" fmla="*/ 50800 h 955675"/>
              <a:gd name="connsiteX140" fmla="*/ 3298825 w 3416300"/>
              <a:gd name="connsiteY140" fmla="*/ 41275 h 955675"/>
              <a:gd name="connsiteX141" fmla="*/ 3321050 w 3416300"/>
              <a:gd name="connsiteY141" fmla="*/ 44450 h 955675"/>
              <a:gd name="connsiteX142" fmla="*/ 3336925 w 3416300"/>
              <a:gd name="connsiteY142" fmla="*/ 41275 h 955675"/>
              <a:gd name="connsiteX143" fmla="*/ 3375025 w 3416300"/>
              <a:gd name="connsiteY143" fmla="*/ 28575 h 955675"/>
              <a:gd name="connsiteX144" fmla="*/ 3384550 w 3416300"/>
              <a:gd name="connsiteY144" fmla="*/ 25400 h 955675"/>
              <a:gd name="connsiteX145" fmla="*/ 3403600 w 3416300"/>
              <a:gd name="connsiteY145" fmla="*/ 12700 h 955675"/>
              <a:gd name="connsiteX146" fmla="*/ 3416300 w 3416300"/>
              <a:gd name="connsiteY146" fmla="*/ 0 h 95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3416300" h="955675">
                <a:moveTo>
                  <a:pt x="0" y="955675"/>
                </a:moveTo>
                <a:lnTo>
                  <a:pt x="0" y="955675"/>
                </a:lnTo>
                <a:cubicBezTo>
                  <a:pt x="9525" y="954617"/>
                  <a:pt x="19122" y="954076"/>
                  <a:pt x="28575" y="952500"/>
                </a:cubicBezTo>
                <a:cubicBezTo>
                  <a:pt x="40546" y="950505"/>
                  <a:pt x="36654" y="948460"/>
                  <a:pt x="47625" y="942975"/>
                </a:cubicBezTo>
                <a:cubicBezTo>
                  <a:pt x="54883" y="939346"/>
                  <a:pt x="65779" y="938436"/>
                  <a:pt x="73025" y="936625"/>
                </a:cubicBezTo>
                <a:cubicBezTo>
                  <a:pt x="76272" y="935813"/>
                  <a:pt x="79332" y="934369"/>
                  <a:pt x="82550" y="933450"/>
                </a:cubicBezTo>
                <a:cubicBezTo>
                  <a:pt x="116139" y="923853"/>
                  <a:pt x="69029" y="939015"/>
                  <a:pt x="114300" y="923925"/>
                </a:cubicBezTo>
                <a:cubicBezTo>
                  <a:pt x="117475" y="922867"/>
                  <a:pt x="121040" y="922606"/>
                  <a:pt x="123825" y="920750"/>
                </a:cubicBezTo>
                <a:cubicBezTo>
                  <a:pt x="138919" y="910687"/>
                  <a:pt x="129730" y="915607"/>
                  <a:pt x="152400" y="908050"/>
                </a:cubicBezTo>
                <a:cubicBezTo>
                  <a:pt x="155575" y="906992"/>
                  <a:pt x="158624" y="905425"/>
                  <a:pt x="161925" y="904875"/>
                </a:cubicBezTo>
                <a:lnTo>
                  <a:pt x="180975" y="901700"/>
                </a:lnTo>
                <a:cubicBezTo>
                  <a:pt x="188372" y="900562"/>
                  <a:pt x="195818" y="899755"/>
                  <a:pt x="203200" y="898525"/>
                </a:cubicBezTo>
                <a:cubicBezTo>
                  <a:pt x="209998" y="897392"/>
                  <a:pt x="224640" y="894316"/>
                  <a:pt x="231775" y="892175"/>
                </a:cubicBezTo>
                <a:cubicBezTo>
                  <a:pt x="238186" y="890252"/>
                  <a:pt x="244475" y="887942"/>
                  <a:pt x="250825" y="885825"/>
                </a:cubicBezTo>
                <a:lnTo>
                  <a:pt x="288925" y="873125"/>
                </a:lnTo>
                <a:lnTo>
                  <a:pt x="298450" y="869950"/>
                </a:lnTo>
                <a:cubicBezTo>
                  <a:pt x="301625" y="868892"/>
                  <a:pt x="304638" y="867032"/>
                  <a:pt x="307975" y="866775"/>
                </a:cubicBezTo>
                <a:cubicBezTo>
                  <a:pt x="321733" y="865717"/>
                  <a:pt x="335520" y="864973"/>
                  <a:pt x="349250" y="863600"/>
                </a:cubicBezTo>
                <a:cubicBezTo>
                  <a:pt x="369531" y="861572"/>
                  <a:pt x="369391" y="860515"/>
                  <a:pt x="387350" y="857250"/>
                </a:cubicBezTo>
                <a:cubicBezTo>
                  <a:pt x="393684" y="856098"/>
                  <a:pt x="400116" y="855472"/>
                  <a:pt x="406400" y="854075"/>
                </a:cubicBezTo>
                <a:cubicBezTo>
                  <a:pt x="409667" y="853349"/>
                  <a:pt x="412707" y="851819"/>
                  <a:pt x="415925" y="850900"/>
                </a:cubicBezTo>
                <a:cubicBezTo>
                  <a:pt x="429476" y="847028"/>
                  <a:pt x="429769" y="847824"/>
                  <a:pt x="444500" y="844550"/>
                </a:cubicBezTo>
                <a:cubicBezTo>
                  <a:pt x="448760" y="843603"/>
                  <a:pt x="452863" y="841857"/>
                  <a:pt x="457200" y="841375"/>
                </a:cubicBezTo>
                <a:cubicBezTo>
                  <a:pt x="471964" y="839735"/>
                  <a:pt x="486857" y="839545"/>
                  <a:pt x="501650" y="838200"/>
                </a:cubicBezTo>
                <a:cubicBezTo>
                  <a:pt x="510148" y="837427"/>
                  <a:pt x="518576" y="836022"/>
                  <a:pt x="527050" y="835025"/>
                </a:cubicBezTo>
                <a:lnTo>
                  <a:pt x="555625" y="831850"/>
                </a:lnTo>
                <a:cubicBezTo>
                  <a:pt x="579566" y="823870"/>
                  <a:pt x="550984" y="835563"/>
                  <a:pt x="571500" y="819150"/>
                </a:cubicBezTo>
                <a:cubicBezTo>
                  <a:pt x="574113" y="817059"/>
                  <a:pt x="578099" y="817600"/>
                  <a:pt x="581025" y="815975"/>
                </a:cubicBezTo>
                <a:cubicBezTo>
                  <a:pt x="587696" y="812269"/>
                  <a:pt x="592835" y="805688"/>
                  <a:pt x="600075" y="803275"/>
                </a:cubicBezTo>
                <a:cubicBezTo>
                  <a:pt x="623692" y="795403"/>
                  <a:pt x="606262" y="800338"/>
                  <a:pt x="654050" y="796925"/>
                </a:cubicBezTo>
                <a:cubicBezTo>
                  <a:pt x="677991" y="788945"/>
                  <a:pt x="648481" y="799710"/>
                  <a:pt x="673100" y="787400"/>
                </a:cubicBezTo>
                <a:cubicBezTo>
                  <a:pt x="676093" y="785903"/>
                  <a:pt x="679632" y="785722"/>
                  <a:pt x="682625" y="784225"/>
                </a:cubicBezTo>
                <a:cubicBezTo>
                  <a:pt x="686038" y="782518"/>
                  <a:pt x="688663" y="779425"/>
                  <a:pt x="692150" y="777875"/>
                </a:cubicBezTo>
                <a:cubicBezTo>
                  <a:pt x="698267" y="775157"/>
                  <a:pt x="704850" y="773642"/>
                  <a:pt x="711200" y="771525"/>
                </a:cubicBezTo>
                <a:lnTo>
                  <a:pt x="720725" y="768350"/>
                </a:lnTo>
                <a:cubicBezTo>
                  <a:pt x="734389" y="763795"/>
                  <a:pt x="747886" y="758674"/>
                  <a:pt x="762000" y="755650"/>
                </a:cubicBezTo>
                <a:cubicBezTo>
                  <a:pt x="772553" y="753389"/>
                  <a:pt x="782974" y="749899"/>
                  <a:pt x="793750" y="749300"/>
                </a:cubicBezTo>
                <a:lnTo>
                  <a:pt x="850900" y="746125"/>
                </a:lnTo>
                <a:cubicBezTo>
                  <a:pt x="859367" y="744008"/>
                  <a:pt x="868021" y="742535"/>
                  <a:pt x="876300" y="739775"/>
                </a:cubicBezTo>
                <a:lnTo>
                  <a:pt x="914400" y="727075"/>
                </a:lnTo>
                <a:lnTo>
                  <a:pt x="933450" y="720725"/>
                </a:lnTo>
                <a:cubicBezTo>
                  <a:pt x="936625" y="719667"/>
                  <a:pt x="940190" y="719406"/>
                  <a:pt x="942975" y="717550"/>
                </a:cubicBezTo>
                <a:cubicBezTo>
                  <a:pt x="946150" y="715433"/>
                  <a:pt x="949013" y="712750"/>
                  <a:pt x="952500" y="711200"/>
                </a:cubicBezTo>
                <a:cubicBezTo>
                  <a:pt x="958617" y="708482"/>
                  <a:pt x="965200" y="706967"/>
                  <a:pt x="971550" y="704850"/>
                </a:cubicBezTo>
                <a:cubicBezTo>
                  <a:pt x="974725" y="703792"/>
                  <a:pt x="977749" y="702045"/>
                  <a:pt x="981075" y="701675"/>
                </a:cubicBezTo>
                <a:lnTo>
                  <a:pt x="1009650" y="698500"/>
                </a:lnTo>
                <a:lnTo>
                  <a:pt x="1047750" y="685800"/>
                </a:lnTo>
                <a:lnTo>
                  <a:pt x="1057275" y="682625"/>
                </a:lnTo>
                <a:cubicBezTo>
                  <a:pt x="1060450" y="681567"/>
                  <a:pt x="1064015" y="681306"/>
                  <a:pt x="1066800" y="679450"/>
                </a:cubicBezTo>
                <a:lnTo>
                  <a:pt x="1085850" y="666750"/>
                </a:lnTo>
                <a:cubicBezTo>
                  <a:pt x="1087967" y="663575"/>
                  <a:pt x="1088964" y="659247"/>
                  <a:pt x="1092200" y="657225"/>
                </a:cubicBezTo>
                <a:cubicBezTo>
                  <a:pt x="1104369" y="649619"/>
                  <a:pt x="1127466" y="649073"/>
                  <a:pt x="1139825" y="647700"/>
                </a:cubicBezTo>
                <a:cubicBezTo>
                  <a:pt x="1143000" y="646642"/>
                  <a:pt x="1146424" y="646150"/>
                  <a:pt x="1149350" y="644525"/>
                </a:cubicBezTo>
                <a:cubicBezTo>
                  <a:pt x="1156021" y="640819"/>
                  <a:pt x="1161160" y="634238"/>
                  <a:pt x="1168400" y="631825"/>
                </a:cubicBezTo>
                <a:cubicBezTo>
                  <a:pt x="1171575" y="630767"/>
                  <a:pt x="1174932" y="630147"/>
                  <a:pt x="1177925" y="628650"/>
                </a:cubicBezTo>
                <a:cubicBezTo>
                  <a:pt x="1181338" y="626943"/>
                  <a:pt x="1183963" y="623850"/>
                  <a:pt x="1187450" y="622300"/>
                </a:cubicBezTo>
                <a:cubicBezTo>
                  <a:pt x="1193567" y="619582"/>
                  <a:pt x="1200150" y="618067"/>
                  <a:pt x="1206500" y="615950"/>
                </a:cubicBezTo>
                <a:lnTo>
                  <a:pt x="1225550" y="609600"/>
                </a:lnTo>
                <a:cubicBezTo>
                  <a:pt x="1228725" y="608542"/>
                  <a:pt x="1231754" y="606840"/>
                  <a:pt x="1235075" y="606425"/>
                </a:cubicBezTo>
                <a:lnTo>
                  <a:pt x="1260475" y="603250"/>
                </a:lnTo>
                <a:cubicBezTo>
                  <a:pt x="1267893" y="602261"/>
                  <a:pt x="1275262" y="600901"/>
                  <a:pt x="1282700" y="600075"/>
                </a:cubicBezTo>
                <a:cubicBezTo>
                  <a:pt x="1294318" y="598784"/>
                  <a:pt x="1305983" y="597958"/>
                  <a:pt x="1317625" y="596900"/>
                </a:cubicBezTo>
                <a:cubicBezTo>
                  <a:pt x="1320800" y="595842"/>
                  <a:pt x="1324074" y="595043"/>
                  <a:pt x="1327150" y="593725"/>
                </a:cubicBezTo>
                <a:cubicBezTo>
                  <a:pt x="1331500" y="591861"/>
                  <a:pt x="1335360" y="588872"/>
                  <a:pt x="1339850" y="587375"/>
                </a:cubicBezTo>
                <a:cubicBezTo>
                  <a:pt x="1344970" y="585668"/>
                  <a:pt x="1350416" y="585165"/>
                  <a:pt x="1355725" y="584200"/>
                </a:cubicBezTo>
                <a:cubicBezTo>
                  <a:pt x="1381209" y="579567"/>
                  <a:pt x="1377619" y="580766"/>
                  <a:pt x="1409700" y="577850"/>
                </a:cubicBezTo>
                <a:cubicBezTo>
                  <a:pt x="1415738" y="576642"/>
                  <a:pt x="1428591" y="574754"/>
                  <a:pt x="1435100" y="571500"/>
                </a:cubicBezTo>
                <a:cubicBezTo>
                  <a:pt x="1438513" y="569793"/>
                  <a:pt x="1441450" y="567267"/>
                  <a:pt x="1444625" y="565150"/>
                </a:cubicBezTo>
                <a:cubicBezTo>
                  <a:pt x="1446742" y="561975"/>
                  <a:pt x="1447995" y="558009"/>
                  <a:pt x="1450975" y="555625"/>
                </a:cubicBezTo>
                <a:cubicBezTo>
                  <a:pt x="1453588" y="553534"/>
                  <a:pt x="1457207" y="553049"/>
                  <a:pt x="1460500" y="552450"/>
                </a:cubicBezTo>
                <a:cubicBezTo>
                  <a:pt x="1488775" y="547309"/>
                  <a:pt x="1479101" y="551768"/>
                  <a:pt x="1501775" y="546100"/>
                </a:cubicBezTo>
                <a:cubicBezTo>
                  <a:pt x="1505022" y="545288"/>
                  <a:pt x="1508307" y="544422"/>
                  <a:pt x="1511300" y="542925"/>
                </a:cubicBezTo>
                <a:cubicBezTo>
                  <a:pt x="1514713" y="541218"/>
                  <a:pt x="1517205" y="537782"/>
                  <a:pt x="1520825" y="536575"/>
                </a:cubicBezTo>
                <a:cubicBezTo>
                  <a:pt x="1529870" y="533560"/>
                  <a:pt x="1540685" y="535067"/>
                  <a:pt x="1549400" y="530225"/>
                </a:cubicBezTo>
                <a:cubicBezTo>
                  <a:pt x="1556071" y="526519"/>
                  <a:pt x="1568450" y="517525"/>
                  <a:pt x="1568450" y="517525"/>
                </a:cubicBezTo>
                <a:cubicBezTo>
                  <a:pt x="1588558" y="518583"/>
                  <a:pt x="1608639" y="520700"/>
                  <a:pt x="1628775" y="520700"/>
                </a:cubicBezTo>
                <a:cubicBezTo>
                  <a:pt x="1639720" y="520700"/>
                  <a:pt x="1646292" y="517744"/>
                  <a:pt x="1654175" y="511175"/>
                </a:cubicBezTo>
                <a:cubicBezTo>
                  <a:pt x="1657624" y="508300"/>
                  <a:pt x="1659531" y="503318"/>
                  <a:pt x="1663700" y="501650"/>
                </a:cubicBezTo>
                <a:cubicBezTo>
                  <a:pt x="1670648" y="498871"/>
                  <a:pt x="1678528" y="499613"/>
                  <a:pt x="1685925" y="498475"/>
                </a:cubicBezTo>
                <a:cubicBezTo>
                  <a:pt x="1692288" y="497496"/>
                  <a:pt x="1698625" y="496358"/>
                  <a:pt x="1704975" y="495300"/>
                </a:cubicBezTo>
                <a:cubicBezTo>
                  <a:pt x="1711325" y="491067"/>
                  <a:pt x="1716785" y="485013"/>
                  <a:pt x="1724025" y="482600"/>
                </a:cubicBezTo>
                <a:lnTo>
                  <a:pt x="1743075" y="476250"/>
                </a:lnTo>
                <a:cubicBezTo>
                  <a:pt x="1752967" y="472953"/>
                  <a:pt x="1756981" y="471177"/>
                  <a:pt x="1768475" y="469900"/>
                </a:cubicBezTo>
                <a:cubicBezTo>
                  <a:pt x="1782190" y="468376"/>
                  <a:pt x="1795992" y="467783"/>
                  <a:pt x="1809750" y="466725"/>
                </a:cubicBezTo>
                <a:cubicBezTo>
                  <a:pt x="1813983" y="465667"/>
                  <a:pt x="1818270" y="464804"/>
                  <a:pt x="1822450" y="463550"/>
                </a:cubicBezTo>
                <a:cubicBezTo>
                  <a:pt x="1832067" y="460665"/>
                  <a:pt x="1841500" y="457200"/>
                  <a:pt x="1851025" y="454025"/>
                </a:cubicBezTo>
                <a:cubicBezTo>
                  <a:pt x="1857046" y="452018"/>
                  <a:pt x="1867270" y="448339"/>
                  <a:pt x="1873250" y="447675"/>
                </a:cubicBezTo>
                <a:cubicBezTo>
                  <a:pt x="1888014" y="446035"/>
                  <a:pt x="1902883" y="445558"/>
                  <a:pt x="1917700" y="444500"/>
                </a:cubicBezTo>
                <a:cubicBezTo>
                  <a:pt x="1948862" y="434113"/>
                  <a:pt x="1903720" y="448232"/>
                  <a:pt x="1984375" y="438150"/>
                </a:cubicBezTo>
                <a:cubicBezTo>
                  <a:pt x="1991017" y="437320"/>
                  <a:pt x="2003425" y="431800"/>
                  <a:pt x="2003425" y="431800"/>
                </a:cubicBezTo>
                <a:cubicBezTo>
                  <a:pt x="2011405" y="407859"/>
                  <a:pt x="2000640" y="437369"/>
                  <a:pt x="2012950" y="412750"/>
                </a:cubicBezTo>
                <a:cubicBezTo>
                  <a:pt x="2014447" y="409757"/>
                  <a:pt x="2013758" y="405592"/>
                  <a:pt x="2016125" y="403225"/>
                </a:cubicBezTo>
                <a:cubicBezTo>
                  <a:pt x="2020214" y="399136"/>
                  <a:pt x="2035717" y="388348"/>
                  <a:pt x="2044700" y="387350"/>
                </a:cubicBezTo>
                <a:cubicBezTo>
                  <a:pt x="2060513" y="385593"/>
                  <a:pt x="2076427" y="384798"/>
                  <a:pt x="2092325" y="384175"/>
                </a:cubicBezTo>
                <a:cubicBezTo>
                  <a:pt x="2130410" y="382681"/>
                  <a:pt x="2168525" y="382058"/>
                  <a:pt x="2206625" y="381000"/>
                </a:cubicBezTo>
                <a:cubicBezTo>
                  <a:pt x="2210858" y="379942"/>
                  <a:pt x="2215129" y="379024"/>
                  <a:pt x="2219325" y="377825"/>
                </a:cubicBezTo>
                <a:cubicBezTo>
                  <a:pt x="2222543" y="376906"/>
                  <a:pt x="2225603" y="375462"/>
                  <a:pt x="2228850" y="374650"/>
                </a:cubicBezTo>
                <a:cubicBezTo>
                  <a:pt x="2234085" y="373341"/>
                  <a:pt x="2239457" y="372646"/>
                  <a:pt x="2244725" y="371475"/>
                </a:cubicBezTo>
                <a:cubicBezTo>
                  <a:pt x="2248985" y="370528"/>
                  <a:pt x="2253192" y="369358"/>
                  <a:pt x="2257425" y="368300"/>
                </a:cubicBezTo>
                <a:cubicBezTo>
                  <a:pt x="2260600" y="366183"/>
                  <a:pt x="2263330" y="363157"/>
                  <a:pt x="2266950" y="361950"/>
                </a:cubicBezTo>
                <a:cubicBezTo>
                  <a:pt x="2281583" y="357072"/>
                  <a:pt x="2283905" y="361410"/>
                  <a:pt x="2295525" y="355600"/>
                </a:cubicBezTo>
                <a:cubicBezTo>
                  <a:pt x="2318436" y="344145"/>
                  <a:pt x="2289918" y="354033"/>
                  <a:pt x="2317750" y="342900"/>
                </a:cubicBezTo>
                <a:cubicBezTo>
                  <a:pt x="2323965" y="340414"/>
                  <a:pt x="2330450" y="338667"/>
                  <a:pt x="2336800" y="336550"/>
                </a:cubicBezTo>
                <a:cubicBezTo>
                  <a:pt x="2339975" y="335492"/>
                  <a:pt x="2343540" y="335231"/>
                  <a:pt x="2346325" y="333375"/>
                </a:cubicBezTo>
                <a:cubicBezTo>
                  <a:pt x="2355481" y="327271"/>
                  <a:pt x="2362646" y="321288"/>
                  <a:pt x="2374900" y="320675"/>
                </a:cubicBezTo>
                <a:lnTo>
                  <a:pt x="2438400" y="317500"/>
                </a:lnTo>
                <a:cubicBezTo>
                  <a:pt x="2492605" y="299432"/>
                  <a:pt x="2450759" y="311341"/>
                  <a:pt x="2568575" y="307975"/>
                </a:cubicBezTo>
                <a:cubicBezTo>
                  <a:pt x="2595872" y="289777"/>
                  <a:pt x="2561335" y="311595"/>
                  <a:pt x="2587625" y="298450"/>
                </a:cubicBezTo>
                <a:cubicBezTo>
                  <a:pt x="2591038" y="296743"/>
                  <a:pt x="2593495" y="293196"/>
                  <a:pt x="2597150" y="292100"/>
                </a:cubicBezTo>
                <a:cubicBezTo>
                  <a:pt x="2604318" y="289950"/>
                  <a:pt x="2611967" y="289983"/>
                  <a:pt x="2619375" y="288925"/>
                </a:cubicBezTo>
                <a:cubicBezTo>
                  <a:pt x="2633219" y="284310"/>
                  <a:pt x="2637887" y="284611"/>
                  <a:pt x="2647950" y="276225"/>
                </a:cubicBezTo>
                <a:cubicBezTo>
                  <a:pt x="2651399" y="273350"/>
                  <a:pt x="2654300" y="269875"/>
                  <a:pt x="2657475" y="266700"/>
                </a:cubicBezTo>
                <a:cubicBezTo>
                  <a:pt x="2664883" y="267758"/>
                  <a:pt x="2672216" y="269875"/>
                  <a:pt x="2679700" y="269875"/>
                </a:cubicBezTo>
                <a:cubicBezTo>
                  <a:pt x="2685550" y="269875"/>
                  <a:pt x="2703630" y="267435"/>
                  <a:pt x="2711450" y="263525"/>
                </a:cubicBezTo>
                <a:cubicBezTo>
                  <a:pt x="2723274" y="257613"/>
                  <a:pt x="2719967" y="256427"/>
                  <a:pt x="2730500" y="247650"/>
                </a:cubicBezTo>
                <a:cubicBezTo>
                  <a:pt x="2733431" y="245207"/>
                  <a:pt x="2736850" y="243417"/>
                  <a:pt x="2740025" y="241300"/>
                </a:cubicBezTo>
                <a:cubicBezTo>
                  <a:pt x="2757885" y="243532"/>
                  <a:pt x="2776095" y="247811"/>
                  <a:pt x="2794000" y="241300"/>
                </a:cubicBezTo>
                <a:cubicBezTo>
                  <a:pt x="2797586" y="239996"/>
                  <a:pt x="2797114" y="233797"/>
                  <a:pt x="2800350" y="231775"/>
                </a:cubicBezTo>
                <a:cubicBezTo>
                  <a:pt x="2806026" y="228227"/>
                  <a:pt x="2813831" y="229138"/>
                  <a:pt x="2819400" y="225425"/>
                </a:cubicBezTo>
                <a:cubicBezTo>
                  <a:pt x="2825750" y="221192"/>
                  <a:pt x="2830826" y="213072"/>
                  <a:pt x="2838450" y="212725"/>
                </a:cubicBezTo>
                <a:lnTo>
                  <a:pt x="2908300" y="209550"/>
                </a:lnTo>
                <a:cubicBezTo>
                  <a:pt x="2911475" y="207433"/>
                  <a:pt x="2915312" y="206072"/>
                  <a:pt x="2917825" y="203200"/>
                </a:cubicBezTo>
                <a:cubicBezTo>
                  <a:pt x="2926656" y="193108"/>
                  <a:pt x="2928871" y="182078"/>
                  <a:pt x="2940050" y="174625"/>
                </a:cubicBezTo>
                <a:cubicBezTo>
                  <a:pt x="2942835" y="172769"/>
                  <a:pt x="2946400" y="172508"/>
                  <a:pt x="2949575" y="171450"/>
                </a:cubicBezTo>
                <a:cubicBezTo>
                  <a:pt x="2951692" y="168275"/>
                  <a:pt x="2952689" y="163947"/>
                  <a:pt x="2955925" y="161925"/>
                </a:cubicBezTo>
                <a:lnTo>
                  <a:pt x="2984500" y="152400"/>
                </a:lnTo>
                <a:lnTo>
                  <a:pt x="3013075" y="142875"/>
                </a:lnTo>
                <a:cubicBezTo>
                  <a:pt x="3016250" y="141817"/>
                  <a:pt x="3019260" y="139909"/>
                  <a:pt x="3022600" y="139700"/>
                </a:cubicBezTo>
                <a:lnTo>
                  <a:pt x="3073400" y="136525"/>
                </a:lnTo>
                <a:lnTo>
                  <a:pt x="3136900" y="133350"/>
                </a:lnTo>
                <a:cubicBezTo>
                  <a:pt x="3140075" y="132292"/>
                  <a:pt x="3143519" y="131835"/>
                  <a:pt x="3146425" y="130175"/>
                </a:cubicBezTo>
                <a:cubicBezTo>
                  <a:pt x="3173335" y="114798"/>
                  <a:pt x="3146811" y="124755"/>
                  <a:pt x="3168650" y="117475"/>
                </a:cubicBezTo>
                <a:cubicBezTo>
                  <a:pt x="3169708" y="114300"/>
                  <a:pt x="3169458" y="110317"/>
                  <a:pt x="3171825" y="107950"/>
                </a:cubicBezTo>
                <a:cubicBezTo>
                  <a:pt x="3174192" y="105583"/>
                  <a:pt x="3178083" y="105501"/>
                  <a:pt x="3181350" y="104775"/>
                </a:cubicBezTo>
                <a:cubicBezTo>
                  <a:pt x="3187634" y="103378"/>
                  <a:pt x="3194050" y="102658"/>
                  <a:pt x="3200400" y="101600"/>
                </a:cubicBezTo>
                <a:cubicBezTo>
                  <a:pt x="3211894" y="93937"/>
                  <a:pt x="3208218" y="98663"/>
                  <a:pt x="3213100" y="88900"/>
                </a:cubicBezTo>
                <a:lnTo>
                  <a:pt x="3222625" y="66675"/>
                </a:lnTo>
                <a:lnTo>
                  <a:pt x="3248025" y="57150"/>
                </a:lnTo>
                <a:cubicBezTo>
                  <a:pt x="3259667" y="56092"/>
                  <a:pt x="3271378" y="55628"/>
                  <a:pt x="3282950" y="53975"/>
                </a:cubicBezTo>
                <a:cubicBezTo>
                  <a:pt x="3286263" y="53502"/>
                  <a:pt x="3289862" y="52891"/>
                  <a:pt x="3292475" y="50800"/>
                </a:cubicBezTo>
                <a:cubicBezTo>
                  <a:pt x="3295455" y="48416"/>
                  <a:pt x="3296708" y="44450"/>
                  <a:pt x="3298825" y="41275"/>
                </a:cubicBezTo>
                <a:cubicBezTo>
                  <a:pt x="3306233" y="42333"/>
                  <a:pt x="3313566" y="44450"/>
                  <a:pt x="3321050" y="44450"/>
                </a:cubicBezTo>
                <a:cubicBezTo>
                  <a:pt x="3326446" y="44450"/>
                  <a:pt x="3331736" y="42758"/>
                  <a:pt x="3336925" y="41275"/>
                </a:cubicBezTo>
                <a:lnTo>
                  <a:pt x="3375025" y="28575"/>
                </a:lnTo>
                <a:cubicBezTo>
                  <a:pt x="3378200" y="27517"/>
                  <a:pt x="3381765" y="27256"/>
                  <a:pt x="3384550" y="25400"/>
                </a:cubicBezTo>
                <a:lnTo>
                  <a:pt x="3403600" y="12700"/>
                </a:lnTo>
                <a:cubicBezTo>
                  <a:pt x="3415094" y="5037"/>
                  <a:pt x="3411418" y="9763"/>
                  <a:pt x="3416300" y="0"/>
                </a:cubicBezTo>
              </a:path>
            </a:pathLst>
          </a:custGeom>
          <a:noFill/>
          <a:ln w="28575">
            <a:solidFill>
              <a:srgbClr val="16378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Freeform: Shape 9">
            <a:extLst>
              <a:ext uri="{FF2B5EF4-FFF2-40B4-BE49-F238E27FC236}">
                <a16:creationId xmlns="" xmlns:a16="http://schemas.microsoft.com/office/drawing/2014/main" id="{5D684C09-13F1-45CC-9EB6-300A22284A9C}"/>
              </a:ext>
            </a:extLst>
          </p:cNvPr>
          <p:cNvSpPr/>
          <p:nvPr/>
        </p:nvSpPr>
        <p:spPr>
          <a:xfrm>
            <a:off x="5601755" y="3827142"/>
            <a:ext cx="3103309" cy="804712"/>
          </a:xfrm>
          <a:custGeom>
            <a:avLst/>
            <a:gdLst>
              <a:gd name="connsiteX0" fmla="*/ 0 w 3422650"/>
              <a:gd name="connsiteY0" fmla="*/ 882650 h 882650"/>
              <a:gd name="connsiteX1" fmla="*/ 0 w 3422650"/>
              <a:gd name="connsiteY1" fmla="*/ 882650 h 882650"/>
              <a:gd name="connsiteX2" fmla="*/ 69850 w 3422650"/>
              <a:gd name="connsiteY2" fmla="*/ 879475 h 882650"/>
              <a:gd name="connsiteX3" fmla="*/ 88900 w 3422650"/>
              <a:gd name="connsiteY3" fmla="*/ 873125 h 882650"/>
              <a:gd name="connsiteX4" fmla="*/ 177800 w 3422650"/>
              <a:gd name="connsiteY4" fmla="*/ 866775 h 882650"/>
              <a:gd name="connsiteX5" fmla="*/ 212725 w 3422650"/>
              <a:gd name="connsiteY5" fmla="*/ 860425 h 882650"/>
              <a:gd name="connsiteX6" fmla="*/ 276225 w 3422650"/>
              <a:gd name="connsiteY6" fmla="*/ 857250 h 882650"/>
              <a:gd name="connsiteX7" fmla="*/ 317500 w 3422650"/>
              <a:gd name="connsiteY7" fmla="*/ 850900 h 882650"/>
              <a:gd name="connsiteX8" fmla="*/ 336550 w 3422650"/>
              <a:gd name="connsiteY8" fmla="*/ 844550 h 882650"/>
              <a:gd name="connsiteX9" fmla="*/ 346075 w 3422650"/>
              <a:gd name="connsiteY9" fmla="*/ 841375 h 882650"/>
              <a:gd name="connsiteX10" fmla="*/ 463550 w 3422650"/>
              <a:gd name="connsiteY10" fmla="*/ 838200 h 882650"/>
              <a:gd name="connsiteX11" fmla="*/ 482600 w 3422650"/>
              <a:gd name="connsiteY11" fmla="*/ 828675 h 882650"/>
              <a:gd name="connsiteX12" fmla="*/ 504825 w 3422650"/>
              <a:gd name="connsiteY12" fmla="*/ 822325 h 882650"/>
              <a:gd name="connsiteX13" fmla="*/ 527050 w 3422650"/>
              <a:gd name="connsiteY13" fmla="*/ 819150 h 882650"/>
              <a:gd name="connsiteX14" fmla="*/ 558800 w 3422650"/>
              <a:gd name="connsiteY14" fmla="*/ 809625 h 882650"/>
              <a:gd name="connsiteX15" fmla="*/ 568325 w 3422650"/>
              <a:gd name="connsiteY15" fmla="*/ 806450 h 882650"/>
              <a:gd name="connsiteX16" fmla="*/ 577850 w 3422650"/>
              <a:gd name="connsiteY16" fmla="*/ 803275 h 882650"/>
              <a:gd name="connsiteX17" fmla="*/ 587375 w 3422650"/>
              <a:gd name="connsiteY17" fmla="*/ 796925 h 882650"/>
              <a:gd name="connsiteX18" fmla="*/ 593725 w 3422650"/>
              <a:gd name="connsiteY18" fmla="*/ 787400 h 882650"/>
              <a:gd name="connsiteX19" fmla="*/ 603250 w 3422650"/>
              <a:gd name="connsiteY19" fmla="*/ 784225 h 882650"/>
              <a:gd name="connsiteX20" fmla="*/ 660400 w 3422650"/>
              <a:gd name="connsiteY20" fmla="*/ 781050 h 882650"/>
              <a:gd name="connsiteX21" fmla="*/ 673100 w 3422650"/>
              <a:gd name="connsiteY21" fmla="*/ 777875 h 882650"/>
              <a:gd name="connsiteX22" fmla="*/ 708025 w 3422650"/>
              <a:gd name="connsiteY22" fmla="*/ 774700 h 882650"/>
              <a:gd name="connsiteX23" fmla="*/ 727075 w 3422650"/>
              <a:gd name="connsiteY23" fmla="*/ 768350 h 882650"/>
              <a:gd name="connsiteX24" fmla="*/ 749300 w 3422650"/>
              <a:gd name="connsiteY24" fmla="*/ 762000 h 882650"/>
              <a:gd name="connsiteX25" fmla="*/ 758825 w 3422650"/>
              <a:gd name="connsiteY25" fmla="*/ 758825 h 882650"/>
              <a:gd name="connsiteX26" fmla="*/ 787400 w 3422650"/>
              <a:gd name="connsiteY26" fmla="*/ 755650 h 882650"/>
              <a:gd name="connsiteX27" fmla="*/ 825500 w 3422650"/>
              <a:gd name="connsiteY27" fmla="*/ 742950 h 882650"/>
              <a:gd name="connsiteX28" fmla="*/ 835025 w 3422650"/>
              <a:gd name="connsiteY28" fmla="*/ 739775 h 882650"/>
              <a:gd name="connsiteX29" fmla="*/ 844550 w 3422650"/>
              <a:gd name="connsiteY29" fmla="*/ 736600 h 882650"/>
              <a:gd name="connsiteX30" fmla="*/ 904875 w 3422650"/>
              <a:gd name="connsiteY30" fmla="*/ 733425 h 882650"/>
              <a:gd name="connsiteX31" fmla="*/ 923925 w 3422650"/>
              <a:gd name="connsiteY31" fmla="*/ 727075 h 882650"/>
              <a:gd name="connsiteX32" fmla="*/ 933450 w 3422650"/>
              <a:gd name="connsiteY32" fmla="*/ 723900 h 882650"/>
              <a:gd name="connsiteX33" fmla="*/ 952500 w 3422650"/>
              <a:gd name="connsiteY33" fmla="*/ 711200 h 882650"/>
              <a:gd name="connsiteX34" fmla="*/ 971550 w 3422650"/>
              <a:gd name="connsiteY34" fmla="*/ 701675 h 882650"/>
              <a:gd name="connsiteX35" fmla="*/ 1019175 w 3422650"/>
              <a:gd name="connsiteY35" fmla="*/ 698500 h 882650"/>
              <a:gd name="connsiteX36" fmla="*/ 1066800 w 3422650"/>
              <a:gd name="connsiteY36" fmla="*/ 682625 h 882650"/>
              <a:gd name="connsiteX37" fmla="*/ 1076325 w 3422650"/>
              <a:gd name="connsiteY37" fmla="*/ 679450 h 882650"/>
              <a:gd name="connsiteX38" fmla="*/ 1085850 w 3422650"/>
              <a:gd name="connsiteY38" fmla="*/ 676275 h 882650"/>
              <a:gd name="connsiteX39" fmla="*/ 1104900 w 3422650"/>
              <a:gd name="connsiteY39" fmla="*/ 673100 h 882650"/>
              <a:gd name="connsiteX40" fmla="*/ 1136650 w 3422650"/>
              <a:gd name="connsiteY40" fmla="*/ 663575 h 882650"/>
              <a:gd name="connsiteX41" fmla="*/ 1146175 w 3422650"/>
              <a:gd name="connsiteY41" fmla="*/ 660400 h 882650"/>
              <a:gd name="connsiteX42" fmla="*/ 1155700 w 3422650"/>
              <a:gd name="connsiteY42" fmla="*/ 657225 h 882650"/>
              <a:gd name="connsiteX43" fmla="*/ 1174750 w 3422650"/>
              <a:gd name="connsiteY43" fmla="*/ 644525 h 882650"/>
              <a:gd name="connsiteX44" fmla="*/ 1250950 w 3422650"/>
              <a:gd name="connsiteY44" fmla="*/ 641350 h 882650"/>
              <a:gd name="connsiteX45" fmla="*/ 1289050 w 3422650"/>
              <a:gd name="connsiteY45" fmla="*/ 628650 h 882650"/>
              <a:gd name="connsiteX46" fmla="*/ 1298575 w 3422650"/>
              <a:gd name="connsiteY46" fmla="*/ 625475 h 882650"/>
              <a:gd name="connsiteX47" fmla="*/ 1308100 w 3422650"/>
              <a:gd name="connsiteY47" fmla="*/ 619125 h 882650"/>
              <a:gd name="connsiteX48" fmla="*/ 1314450 w 3422650"/>
              <a:gd name="connsiteY48" fmla="*/ 609600 h 882650"/>
              <a:gd name="connsiteX49" fmla="*/ 1374775 w 3422650"/>
              <a:gd name="connsiteY49" fmla="*/ 600075 h 882650"/>
              <a:gd name="connsiteX50" fmla="*/ 1406525 w 3422650"/>
              <a:gd name="connsiteY50" fmla="*/ 590550 h 882650"/>
              <a:gd name="connsiteX51" fmla="*/ 1416050 w 3422650"/>
              <a:gd name="connsiteY51" fmla="*/ 584200 h 882650"/>
              <a:gd name="connsiteX52" fmla="*/ 1492250 w 3422650"/>
              <a:gd name="connsiteY52" fmla="*/ 581025 h 882650"/>
              <a:gd name="connsiteX53" fmla="*/ 1501775 w 3422650"/>
              <a:gd name="connsiteY53" fmla="*/ 577850 h 882650"/>
              <a:gd name="connsiteX54" fmla="*/ 1524000 w 3422650"/>
              <a:gd name="connsiteY54" fmla="*/ 571500 h 882650"/>
              <a:gd name="connsiteX55" fmla="*/ 1533525 w 3422650"/>
              <a:gd name="connsiteY55" fmla="*/ 565150 h 882650"/>
              <a:gd name="connsiteX56" fmla="*/ 1543050 w 3422650"/>
              <a:gd name="connsiteY56" fmla="*/ 561975 h 882650"/>
              <a:gd name="connsiteX57" fmla="*/ 1552575 w 3422650"/>
              <a:gd name="connsiteY57" fmla="*/ 555625 h 882650"/>
              <a:gd name="connsiteX58" fmla="*/ 1562100 w 3422650"/>
              <a:gd name="connsiteY58" fmla="*/ 552450 h 882650"/>
              <a:gd name="connsiteX59" fmla="*/ 1581150 w 3422650"/>
              <a:gd name="connsiteY59" fmla="*/ 539750 h 882650"/>
              <a:gd name="connsiteX60" fmla="*/ 1670050 w 3422650"/>
              <a:gd name="connsiteY60" fmla="*/ 536575 h 882650"/>
              <a:gd name="connsiteX61" fmla="*/ 1698625 w 3422650"/>
              <a:gd name="connsiteY61" fmla="*/ 520700 h 882650"/>
              <a:gd name="connsiteX62" fmla="*/ 1708150 w 3422650"/>
              <a:gd name="connsiteY62" fmla="*/ 514350 h 882650"/>
              <a:gd name="connsiteX63" fmla="*/ 1746250 w 3422650"/>
              <a:gd name="connsiteY63" fmla="*/ 508000 h 882650"/>
              <a:gd name="connsiteX64" fmla="*/ 1778000 w 3422650"/>
              <a:gd name="connsiteY64" fmla="*/ 511175 h 882650"/>
              <a:gd name="connsiteX65" fmla="*/ 1800225 w 3422650"/>
              <a:gd name="connsiteY65" fmla="*/ 514350 h 882650"/>
              <a:gd name="connsiteX66" fmla="*/ 1841500 w 3422650"/>
              <a:gd name="connsiteY66" fmla="*/ 511175 h 882650"/>
              <a:gd name="connsiteX67" fmla="*/ 1860550 w 3422650"/>
              <a:gd name="connsiteY67" fmla="*/ 498475 h 882650"/>
              <a:gd name="connsiteX68" fmla="*/ 1870075 w 3422650"/>
              <a:gd name="connsiteY68" fmla="*/ 492125 h 882650"/>
              <a:gd name="connsiteX69" fmla="*/ 1895475 w 3422650"/>
              <a:gd name="connsiteY69" fmla="*/ 488950 h 882650"/>
              <a:gd name="connsiteX70" fmla="*/ 1914525 w 3422650"/>
              <a:gd name="connsiteY70" fmla="*/ 482600 h 882650"/>
              <a:gd name="connsiteX71" fmla="*/ 1924050 w 3422650"/>
              <a:gd name="connsiteY71" fmla="*/ 476250 h 882650"/>
              <a:gd name="connsiteX72" fmla="*/ 1943100 w 3422650"/>
              <a:gd name="connsiteY72" fmla="*/ 469900 h 882650"/>
              <a:gd name="connsiteX73" fmla="*/ 1968500 w 3422650"/>
              <a:gd name="connsiteY73" fmla="*/ 463550 h 882650"/>
              <a:gd name="connsiteX74" fmla="*/ 1990725 w 3422650"/>
              <a:gd name="connsiteY74" fmla="*/ 457200 h 882650"/>
              <a:gd name="connsiteX75" fmla="*/ 1993900 w 3422650"/>
              <a:gd name="connsiteY75" fmla="*/ 447675 h 882650"/>
              <a:gd name="connsiteX76" fmla="*/ 2051050 w 3422650"/>
              <a:gd name="connsiteY76" fmla="*/ 438150 h 882650"/>
              <a:gd name="connsiteX77" fmla="*/ 2098675 w 3422650"/>
              <a:gd name="connsiteY77" fmla="*/ 431800 h 882650"/>
              <a:gd name="connsiteX78" fmla="*/ 2108200 w 3422650"/>
              <a:gd name="connsiteY78" fmla="*/ 428625 h 882650"/>
              <a:gd name="connsiteX79" fmla="*/ 2139950 w 3422650"/>
              <a:gd name="connsiteY79" fmla="*/ 419100 h 882650"/>
              <a:gd name="connsiteX80" fmla="*/ 2149475 w 3422650"/>
              <a:gd name="connsiteY80" fmla="*/ 412750 h 882650"/>
              <a:gd name="connsiteX81" fmla="*/ 2155825 w 3422650"/>
              <a:gd name="connsiteY81" fmla="*/ 403225 h 882650"/>
              <a:gd name="connsiteX82" fmla="*/ 2174875 w 3422650"/>
              <a:gd name="connsiteY82" fmla="*/ 396875 h 882650"/>
              <a:gd name="connsiteX83" fmla="*/ 2273300 w 3422650"/>
              <a:gd name="connsiteY83" fmla="*/ 393700 h 882650"/>
              <a:gd name="connsiteX84" fmla="*/ 2279650 w 3422650"/>
              <a:gd name="connsiteY84" fmla="*/ 384175 h 882650"/>
              <a:gd name="connsiteX85" fmla="*/ 2298700 w 3422650"/>
              <a:gd name="connsiteY85" fmla="*/ 377825 h 882650"/>
              <a:gd name="connsiteX86" fmla="*/ 2327275 w 3422650"/>
              <a:gd name="connsiteY86" fmla="*/ 371475 h 882650"/>
              <a:gd name="connsiteX87" fmla="*/ 2359025 w 3422650"/>
              <a:gd name="connsiteY87" fmla="*/ 361950 h 882650"/>
              <a:gd name="connsiteX88" fmla="*/ 2368550 w 3422650"/>
              <a:gd name="connsiteY88" fmla="*/ 355600 h 882650"/>
              <a:gd name="connsiteX89" fmla="*/ 2384425 w 3422650"/>
              <a:gd name="connsiteY89" fmla="*/ 352425 h 882650"/>
              <a:gd name="connsiteX90" fmla="*/ 2397125 w 3422650"/>
              <a:gd name="connsiteY90" fmla="*/ 349250 h 882650"/>
              <a:gd name="connsiteX91" fmla="*/ 2406650 w 3422650"/>
              <a:gd name="connsiteY91" fmla="*/ 346075 h 882650"/>
              <a:gd name="connsiteX92" fmla="*/ 2435225 w 3422650"/>
              <a:gd name="connsiteY92" fmla="*/ 342900 h 882650"/>
              <a:gd name="connsiteX93" fmla="*/ 2444750 w 3422650"/>
              <a:gd name="connsiteY93" fmla="*/ 339725 h 882650"/>
              <a:gd name="connsiteX94" fmla="*/ 2473325 w 3422650"/>
              <a:gd name="connsiteY94" fmla="*/ 323850 h 882650"/>
              <a:gd name="connsiteX95" fmla="*/ 2520950 w 3422650"/>
              <a:gd name="connsiteY95" fmla="*/ 320675 h 882650"/>
              <a:gd name="connsiteX96" fmla="*/ 2533650 w 3422650"/>
              <a:gd name="connsiteY96" fmla="*/ 317500 h 882650"/>
              <a:gd name="connsiteX97" fmla="*/ 2543175 w 3422650"/>
              <a:gd name="connsiteY97" fmla="*/ 314325 h 882650"/>
              <a:gd name="connsiteX98" fmla="*/ 2597150 w 3422650"/>
              <a:gd name="connsiteY98" fmla="*/ 311150 h 882650"/>
              <a:gd name="connsiteX99" fmla="*/ 2606675 w 3422650"/>
              <a:gd name="connsiteY99" fmla="*/ 304800 h 882650"/>
              <a:gd name="connsiteX100" fmla="*/ 2613025 w 3422650"/>
              <a:gd name="connsiteY100" fmla="*/ 295275 h 882650"/>
              <a:gd name="connsiteX101" fmla="*/ 2622550 w 3422650"/>
              <a:gd name="connsiteY101" fmla="*/ 292100 h 882650"/>
              <a:gd name="connsiteX102" fmla="*/ 2676525 w 3422650"/>
              <a:gd name="connsiteY102" fmla="*/ 285750 h 882650"/>
              <a:gd name="connsiteX103" fmla="*/ 2695575 w 3422650"/>
              <a:gd name="connsiteY103" fmla="*/ 273050 h 882650"/>
              <a:gd name="connsiteX104" fmla="*/ 2733675 w 3422650"/>
              <a:gd name="connsiteY104" fmla="*/ 260350 h 882650"/>
              <a:gd name="connsiteX105" fmla="*/ 2743200 w 3422650"/>
              <a:gd name="connsiteY105" fmla="*/ 257175 h 882650"/>
              <a:gd name="connsiteX106" fmla="*/ 2794000 w 3422650"/>
              <a:gd name="connsiteY106" fmla="*/ 241300 h 882650"/>
              <a:gd name="connsiteX107" fmla="*/ 2813050 w 3422650"/>
              <a:gd name="connsiteY107" fmla="*/ 231775 h 882650"/>
              <a:gd name="connsiteX108" fmla="*/ 2832100 w 3422650"/>
              <a:gd name="connsiteY108" fmla="*/ 225425 h 882650"/>
              <a:gd name="connsiteX109" fmla="*/ 2851150 w 3422650"/>
              <a:gd name="connsiteY109" fmla="*/ 212725 h 882650"/>
              <a:gd name="connsiteX110" fmla="*/ 2870200 w 3422650"/>
              <a:gd name="connsiteY110" fmla="*/ 200025 h 882650"/>
              <a:gd name="connsiteX111" fmla="*/ 2886075 w 3422650"/>
              <a:gd name="connsiteY111" fmla="*/ 180975 h 882650"/>
              <a:gd name="connsiteX112" fmla="*/ 2898775 w 3422650"/>
              <a:gd name="connsiteY112" fmla="*/ 161925 h 882650"/>
              <a:gd name="connsiteX113" fmla="*/ 2936875 w 3422650"/>
              <a:gd name="connsiteY113" fmla="*/ 142875 h 882650"/>
              <a:gd name="connsiteX114" fmla="*/ 2981325 w 3422650"/>
              <a:gd name="connsiteY114" fmla="*/ 139700 h 882650"/>
              <a:gd name="connsiteX115" fmla="*/ 3000375 w 3422650"/>
              <a:gd name="connsiteY115" fmla="*/ 136525 h 882650"/>
              <a:gd name="connsiteX116" fmla="*/ 3016250 w 3422650"/>
              <a:gd name="connsiteY116" fmla="*/ 133350 h 882650"/>
              <a:gd name="connsiteX117" fmla="*/ 3054350 w 3422650"/>
              <a:gd name="connsiteY117" fmla="*/ 130175 h 882650"/>
              <a:gd name="connsiteX118" fmla="*/ 3082925 w 3422650"/>
              <a:gd name="connsiteY118" fmla="*/ 127000 h 882650"/>
              <a:gd name="connsiteX119" fmla="*/ 3092450 w 3422650"/>
              <a:gd name="connsiteY119" fmla="*/ 123825 h 882650"/>
              <a:gd name="connsiteX120" fmla="*/ 3101975 w 3422650"/>
              <a:gd name="connsiteY120" fmla="*/ 117475 h 882650"/>
              <a:gd name="connsiteX121" fmla="*/ 3114675 w 3422650"/>
              <a:gd name="connsiteY121" fmla="*/ 107950 h 882650"/>
              <a:gd name="connsiteX122" fmla="*/ 3133725 w 3422650"/>
              <a:gd name="connsiteY122" fmla="*/ 101600 h 882650"/>
              <a:gd name="connsiteX123" fmla="*/ 3155950 w 3422650"/>
              <a:gd name="connsiteY123" fmla="*/ 95250 h 882650"/>
              <a:gd name="connsiteX124" fmla="*/ 3165475 w 3422650"/>
              <a:gd name="connsiteY124" fmla="*/ 88900 h 882650"/>
              <a:gd name="connsiteX125" fmla="*/ 3197225 w 3422650"/>
              <a:gd name="connsiteY125" fmla="*/ 79375 h 882650"/>
              <a:gd name="connsiteX126" fmla="*/ 3206750 w 3422650"/>
              <a:gd name="connsiteY126" fmla="*/ 73025 h 882650"/>
              <a:gd name="connsiteX127" fmla="*/ 3241675 w 3422650"/>
              <a:gd name="connsiteY127" fmla="*/ 63500 h 882650"/>
              <a:gd name="connsiteX128" fmla="*/ 3260725 w 3422650"/>
              <a:gd name="connsiteY128" fmla="*/ 60325 h 882650"/>
              <a:gd name="connsiteX129" fmla="*/ 3270250 w 3422650"/>
              <a:gd name="connsiteY129" fmla="*/ 57150 h 882650"/>
              <a:gd name="connsiteX130" fmla="*/ 3282950 w 3422650"/>
              <a:gd name="connsiteY130" fmla="*/ 53975 h 882650"/>
              <a:gd name="connsiteX131" fmla="*/ 3314700 w 3422650"/>
              <a:gd name="connsiteY131" fmla="*/ 44450 h 882650"/>
              <a:gd name="connsiteX132" fmla="*/ 3324225 w 3422650"/>
              <a:gd name="connsiteY132" fmla="*/ 38100 h 882650"/>
              <a:gd name="connsiteX133" fmla="*/ 3336925 w 3422650"/>
              <a:gd name="connsiteY133" fmla="*/ 22225 h 882650"/>
              <a:gd name="connsiteX134" fmla="*/ 3375025 w 3422650"/>
              <a:gd name="connsiteY134" fmla="*/ 19050 h 882650"/>
              <a:gd name="connsiteX135" fmla="*/ 3406775 w 3422650"/>
              <a:gd name="connsiteY135" fmla="*/ 9525 h 882650"/>
              <a:gd name="connsiteX136" fmla="*/ 3416300 w 3422650"/>
              <a:gd name="connsiteY136" fmla="*/ 6350 h 882650"/>
              <a:gd name="connsiteX137" fmla="*/ 3422650 w 3422650"/>
              <a:gd name="connsiteY137" fmla="*/ 0 h 88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3422650" h="882650">
                <a:moveTo>
                  <a:pt x="0" y="882650"/>
                </a:moveTo>
                <a:lnTo>
                  <a:pt x="0" y="882650"/>
                </a:lnTo>
                <a:cubicBezTo>
                  <a:pt x="23283" y="881592"/>
                  <a:pt x="46675" y="881958"/>
                  <a:pt x="69850" y="879475"/>
                </a:cubicBezTo>
                <a:cubicBezTo>
                  <a:pt x="76505" y="878762"/>
                  <a:pt x="82221" y="873570"/>
                  <a:pt x="88900" y="873125"/>
                </a:cubicBezTo>
                <a:lnTo>
                  <a:pt x="177800" y="866775"/>
                </a:lnTo>
                <a:cubicBezTo>
                  <a:pt x="185090" y="865317"/>
                  <a:pt x="206124" y="860933"/>
                  <a:pt x="212725" y="860425"/>
                </a:cubicBezTo>
                <a:cubicBezTo>
                  <a:pt x="233856" y="858800"/>
                  <a:pt x="255058" y="858308"/>
                  <a:pt x="276225" y="857250"/>
                </a:cubicBezTo>
                <a:cubicBezTo>
                  <a:pt x="296348" y="855014"/>
                  <a:pt x="301325" y="855752"/>
                  <a:pt x="317500" y="850900"/>
                </a:cubicBezTo>
                <a:cubicBezTo>
                  <a:pt x="323911" y="848977"/>
                  <a:pt x="330200" y="846667"/>
                  <a:pt x="336550" y="844550"/>
                </a:cubicBezTo>
                <a:cubicBezTo>
                  <a:pt x="339725" y="843492"/>
                  <a:pt x="342729" y="841465"/>
                  <a:pt x="346075" y="841375"/>
                </a:cubicBezTo>
                <a:lnTo>
                  <a:pt x="463550" y="838200"/>
                </a:lnTo>
                <a:cubicBezTo>
                  <a:pt x="487491" y="830220"/>
                  <a:pt x="457981" y="840985"/>
                  <a:pt x="482600" y="828675"/>
                </a:cubicBezTo>
                <a:cubicBezTo>
                  <a:pt x="486486" y="826732"/>
                  <a:pt x="501628" y="822906"/>
                  <a:pt x="504825" y="822325"/>
                </a:cubicBezTo>
                <a:cubicBezTo>
                  <a:pt x="512188" y="820986"/>
                  <a:pt x="519687" y="820489"/>
                  <a:pt x="527050" y="819150"/>
                </a:cubicBezTo>
                <a:cubicBezTo>
                  <a:pt x="537607" y="817231"/>
                  <a:pt x="548859" y="812939"/>
                  <a:pt x="558800" y="809625"/>
                </a:cubicBezTo>
                <a:lnTo>
                  <a:pt x="568325" y="806450"/>
                </a:lnTo>
                <a:cubicBezTo>
                  <a:pt x="571500" y="805392"/>
                  <a:pt x="575065" y="805131"/>
                  <a:pt x="577850" y="803275"/>
                </a:cubicBezTo>
                <a:lnTo>
                  <a:pt x="587375" y="796925"/>
                </a:lnTo>
                <a:cubicBezTo>
                  <a:pt x="589492" y="793750"/>
                  <a:pt x="590745" y="789784"/>
                  <a:pt x="593725" y="787400"/>
                </a:cubicBezTo>
                <a:cubicBezTo>
                  <a:pt x="596338" y="785309"/>
                  <a:pt x="599918" y="784542"/>
                  <a:pt x="603250" y="784225"/>
                </a:cubicBezTo>
                <a:cubicBezTo>
                  <a:pt x="622243" y="782416"/>
                  <a:pt x="641350" y="782108"/>
                  <a:pt x="660400" y="781050"/>
                </a:cubicBezTo>
                <a:cubicBezTo>
                  <a:pt x="664633" y="779992"/>
                  <a:pt x="668775" y="778452"/>
                  <a:pt x="673100" y="777875"/>
                </a:cubicBezTo>
                <a:cubicBezTo>
                  <a:pt x="684687" y="776330"/>
                  <a:pt x="696513" y="776731"/>
                  <a:pt x="708025" y="774700"/>
                </a:cubicBezTo>
                <a:cubicBezTo>
                  <a:pt x="714617" y="773537"/>
                  <a:pt x="720725" y="770467"/>
                  <a:pt x="727075" y="768350"/>
                </a:cubicBezTo>
                <a:cubicBezTo>
                  <a:pt x="749913" y="760737"/>
                  <a:pt x="721393" y="769973"/>
                  <a:pt x="749300" y="762000"/>
                </a:cubicBezTo>
                <a:cubicBezTo>
                  <a:pt x="752518" y="761081"/>
                  <a:pt x="755524" y="759375"/>
                  <a:pt x="758825" y="758825"/>
                </a:cubicBezTo>
                <a:cubicBezTo>
                  <a:pt x="768278" y="757249"/>
                  <a:pt x="777875" y="756708"/>
                  <a:pt x="787400" y="755650"/>
                </a:cubicBezTo>
                <a:lnTo>
                  <a:pt x="825500" y="742950"/>
                </a:lnTo>
                <a:lnTo>
                  <a:pt x="835025" y="739775"/>
                </a:lnTo>
                <a:cubicBezTo>
                  <a:pt x="838200" y="738717"/>
                  <a:pt x="841208" y="736776"/>
                  <a:pt x="844550" y="736600"/>
                </a:cubicBezTo>
                <a:lnTo>
                  <a:pt x="904875" y="733425"/>
                </a:lnTo>
                <a:lnTo>
                  <a:pt x="923925" y="727075"/>
                </a:lnTo>
                <a:cubicBezTo>
                  <a:pt x="927100" y="726017"/>
                  <a:pt x="930665" y="725756"/>
                  <a:pt x="933450" y="723900"/>
                </a:cubicBezTo>
                <a:lnTo>
                  <a:pt x="952500" y="711200"/>
                </a:lnTo>
                <a:cubicBezTo>
                  <a:pt x="958815" y="706990"/>
                  <a:pt x="963663" y="702551"/>
                  <a:pt x="971550" y="701675"/>
                </a:cubicBezTo>
                <a:cubicBezTo>
                  <a:pt x="987363" y="699918"/>
                  <a:pt x="1003300" y="699558"/>
                  <a:pt x="1019175" y="698500"/>
                </a:cubicBezTo>
                <a:lnTo>
                  <a:pt x="1066800" y="682625"/>
                </a:lnTo>
                <a:lnTo>
                  <a:pt x="1076325" y="679450"/>
                </a:lnTo>
                <a:cubicBezTo>
                  <a:pt x="1079500" y="678392"/>
                  <a:pt x="1082549" y="676825"/>
                  <a:pt x="1085850" y="676275"/>
                </a:cubicBezTo>
                <a:cubicBezTo>
                  <a:pt x="1092200" y="675217"/>
                  <a:pt x="1098587" y="674363"/>
                  <a:pt x="1104900" y="673100"/>
                </a:cubicBezTo>
                <a:cubicBezTo>
                  <a:pt x="1116896" y="670701"/>
                  <a:pt x="1124501" y="667625"/>
                  <a:pt x="1136650" y="663575"/>
                </a:cubicBezTo>
                <a:lnTo>
                  <a:pt x="1146175" y="660400"/>
                </a:lnTo>
                <a:cubicBezTo>
                  <a:pt x="1149350" y="659342"/>
                  <a:pt x="1152915" y="659081"/>
                  <a:pt x="1155700" y="657225"/>
                </a:cubicBezTo>
                <a:cubicBezTo>
                  <a:pt x="1162050" y="652992"/>
                  <a:pt x="1167125" y="644843"/>
                  <a:pt x="1174750" y="644525"/>
                </a:cubicBezTo>
                <a:lnTo>
                  <a:pt x="1250950" y="641350"/>
                </a:lnTo>
                <a:lnTo>
                  <a:pt x="1289050" y="628650"/>
                </a:lnTo>
                <a:cubicBezTo>
                  <a:pt x="1292225" y="627592"/>
                  <a:pt x="1295790" y="627331"/>
                  <a:pt x="1298575" y="625475"/>
                </a:cubicBezTo>
                <a:lnTo>
                  <a:pt x="1308100" y="619125"/>
                </a:lnTo>
                <a:cubicBezTo>
                  <a:pt x="1310217" y="615950"/>
                  <a:pt x="1311752" y="612298"/>
                  <a:pt x="1314450" y="609600"/>
                </a:cubicBezTo>
                <a:cubicBezTo>
                  <a:pt x="1329686" y="594364"/>
                  <a:pt x="1357542" y="601152"/>
                  <a:pt x="1374775" y="600075"/>
                </a:cubicBezTo>
                <a:cubicBezTo>
                  <a:pt x="1381874" y="598300"/>
                  <a:pt x="1401887" y="593642"/>
                  <a:pt x="1406525" y="590550"/>
                </a:cubicBezTo>
                <a:cubicBezTo>
                  <a:pt x="1409700" y="588433"/>
                  <a:pt x="1412257" y="584621"/>
                  <a:pt x="1416050" y="584200"/>
                </a:cubicBezTo>
                <a:cubicBezTo>
                  <a:pt x="1441317" y="581393"/>
                  <a:pt x="1466850" y="582083"/>
                  <a:pt x="1492250" y="581025"/>
                </a:cubicBezTo>
                <a:cubicBezTo>
                  <a:pt x="1495425" y="579967"/>
                  <a:pt x="1498557" y="578769"/>
                  <a:pt x="1501775" y="577850"/>
                </a:cubicBezTo>
                <a:cubicBezTo>
                  <a:pt x="1506522" y="576494"/>
                  <a:pt x="1518925" y="574038"/>
                  <a:pt x="1524000" y="571500"/>
                </a:cubicBezTo>
                <a:cubicBezTo>
                  <a:pt x="1527413" y="569793"/>
                  <a:pt x="1530112" y="566857"/>
                  <a:pt x="1533525" y="565150"/>
                </a:cubicBezTo>
                <a:cubicBezTo>
                  <a:pt x="1536518" y="563653"/>
                  <a:pt x="1540057" y="563472"/>
                  <a:pt x="1543050" y="561975"/>
                </a:cubicBezTo>
                <a:cubicBezTo>
                  <a:pt x="1546463" y="560268"/>
                  <a:pt x="1549162" y="557332"/>
                  <a:pt x="1552575" y="555625"/>
                </a:cubicBezTo>
                <a:cubicBezTo>
                  <a:pt x="1555568" y="554128"/>
                  <a:pt x="1559174" y="554075"/>
                  <a:pt x="1562100" y="552450"/>
                </a:cubicBezTo>
                <a:cubicBezTo>
                  <a:pt x="1568771" y="548744"/>
                  <a:pt x="1573523" y="540022"/>
                  <a:pt x="1581150" y="539750"/>
                </a:cubicBezTo>
                <a:lnTo>
                  <a:pt x="1670050" y="536575"/>
                </a:lnTo>
                <a:cubicBezTo>
                  <a:pt x="1686815" y="530987"/>
                  <a:pt x="1676790" y="535256"/>
                  <a:pt x="1698625" y="520700"/>
                </a:cubicBezTo>
                <a:cubicBezTo>
                  <a:pt x="1701800" y="518583"/>
                  <a:pt x="1704530" y="515557"/>
                  <a:pt x="1708150" y="514350"/>
                </a:cubicBezTo>
                <a:cubicBezTo>
                  <a:pt x="1726767" y="508144"/>
                  <a:pt x="1714349" y="511545"/>
                  <a:pt x="1746250" y="508000"/>
                </a:cubicBezTo>
                <a:lnTo>
                  <a:pt x="1778000" y="511175"/>
                </a:lnTo>
                <a:cubicBezTo>
                  <a:pt x="1785432" y="512049"/>
                  <a:pt x="1792741" y="514350"/>
                  <a:pt x="1800225" y="514350"/>
                </a:cubicBezTo>
                <a:cubicBezTo>
                  <a:pt x="1814024" y="514350"/>
                  <a:pt x="1827742" y="512233"/>
                  <a:pt x="1841500" y="511175"/>
                </a:cubicBezTo>
                <a:lnTo>
                  <a:pt x="1860550" y="498475"/>
                </a:lnTo>
                <a:cubicBezTo>
                  <a:pt x="1863725" y="496358"/>
                  <a:pt x="1866289" y="492598"/>
                  <a:pt x="1870075" y="492125"/>
                </a:cubicBezTo>
                <a:lnTo>
                  <a:pt x="1895475" y="488950"/>
                </a:lnTo>
                <a:cubicBezTo>
                  <a:pt x="1901825" y="486833"/>
                  <a:pt x="1908956" y="486313"/>
                  <a:pt x="1914525" y="482600"/>
                </a:cubicBezTo>
                <a:cubicBezTo>
                  <a:pt x="1917700" y="480483"/>
                  <a:pt x="1920563" y="477800"/>
                  <a:pt x="1924050" y="476250"/>
                </a:cubicBezTo>
                <a:cubicBezTo>
                  <a:pt x="1930167" y="473532"/>
                  <a:pt x="1936750" y="472017"/>
                  <a:pt x="1943100" y="469900"/>
                </a:cubicBezTo>
                <a:cubicBezTo>
                  <a:pt x="1960121" y="464226"/>
                  <a:pt x="1945512" y="468658"/>
                  <a:pt x="1968500" y="463550"/>
                </a:cubicBezTo>
                <a:cubicBezTo>
                  <a:pt x="1980460" y="460892"/>
                  <a:pt x="1980118" y="460736"/>
                  <a:pt x="1990725" y="457200"/>
                </a:cubicBezTo>
                <a:cubicBezTo>
                  <a:pt x="1991783" y="454025"/>
                  <a:pt x="1991809" y="450288"/>
                  <a:pt x="1993900" y="447675"/>
                </a:cubicBezTo>
                <a:cubicBezTo>
                  <a:pt x="2005455" y="433232"/>
                  <a:pt x="2046352" y="438526"/>
                  <a:pt x="2051050" y="438150"/>
                </a:cubicBezTo>
                <a:cubicBezTo>
                  <a:pt x="2068554" y="436750"/>
                  <a:pt x="2082323" y="435888"/>
                  <a:pt x="2098675" y="431800"/>
                </a:cubicBezTo>
                <a:cubicBezTo>
                  <a:pt x="2101922" y="430988"/>
                  <a:pt x="2104982" y="429544"/>
                  <a:pt x="2108200" y="428625"/>
                </a:cubicBezTo>
                <a:cubicBezTo>
                  <a:pt x="2115965" y="426406"/>
                  <a:pt x="2134291" y="422873"/>
                  <a:pt x="2139950" y="419100"/>
                </a:cubicBezTo>
                <a:lnTo>
                  <a:pt x="2149475" y="412750"/>
                </a:lnTo>
                <a:cubicBezTo>
                  <a:pt x="2151592" y="409575"/>
                  <a:pt x="2152589" y="405247"/>
                  <a:pt x="2155825" y="403225"/>
                </a:cubicBezTo>
                <a:cubicBezTo>
                  <a:pt x="2161501" y="399677"/>
                  <a:pt x="2168185" y="397091"/>
                  <a:pt x="2174875" y="396875"/>
                </a:cubicBezTo>
                <a:lnTo>
                  <a:pt x="2273300" y="393700"/>
                </a:lnTo>
                <a:cubicBezTo>
                  <a:pt x="2275417" y="390525"/>
                  <a:pt x="2276414" y="386197"/>
                  <a:pt x="2279650" y="384175"/>
                </a:cubicBezTo>
                <a:cubicBezTo>
                  <a:pt x="2285326" y="380627"/>
                  <a:pt x="2292350" y="379942"/>
                  <a:pt x="2298700" y="377825"/>
                </a:cubicBezTo>
                <a:cubicBezTo>
                  <a:pt x="2317237" y="371646"/>
                  <a:pt x="2299336" y="377063"/>
                  <a:pt x="2327275" y="371475"/>
                </a:cubicBezTo>
                <a:cubicBezTo>
                  <a:pt x="2333614" y="370207"/>
                  <a:pt x="2355554" y="364264"/>
                  <a:pt x="2359025" y="361950"/>
                </a:cubicBezTo>
                <a:cubicBezTo>
                  <a:pt x="2362200" y="359833"/>
                  <a:pt x="2364977" y="356940"/>
                  <a:pt x="2368550" y="355600"/>
                </a:cubicBezTo>
                <a:cubicBezTo>
                  <a:pt x="2373603" y="353705"/>
                  <a:pt x="2379157" y="353596"/>
                  <a:pt x="2384425" y="352425"/>
                </a:cubicBezTo>
                <a:cubicBezTo>
                  <a:pt x="2388685" y="351478"/>
                  <a:pt x="2392929" y="350449"/>
                  <a:pt x="2397125" y="349250"/>
                </a:cubicBezTo>
                <a:cubicBezTo>
                  <a:pt x="2400343" y="348331"/>
                  <a:pt x="2403349" y="346625"/>
                  <a:pt x="2406650" y="346075"/>
                </a:cubicBezTo>
                <a:cubicBezTo>
                  <a:pt x="2416103" y="344499"/>
                  <a:pt x="2425700" y="343958"/>
                  <a:pt x="2435225" y="342900"/>
                </a:cubicBezTo>
                <a:cubicBezTo>
                  <a:pt x="2438400" y="341842"/>
                  <a:pt x="2441824" y="341350"/>
                  <a:pt x="2444750" y="339725"/>
                </a:cubicBezTo>
                <a:cubicBezTo>
                  <a:pt x="2452928" y="335182"/>
                  <a:pt x="2462549" y="325047"/>
                  <a:pt x="2473325" y="323850"/>
                </a:cubicBezTo>
                <a:cubicBezTo>
                  <a:pt x="2489138" y="322093"/>
                  <a:pt x="2505075" y="321733"/>
                  <a:pt x="2520950" y="320675"/>
                </a:cubicBezTo>
                <a:cubicBezTo>
                  <a:pt x="2525183" y="319617"/>
                  <a:pt x="2529454" y="318699"/>
                  <a:pt x="2533650" y="317500"/>
                </a:cubicBezTo>
                <a:cubicBezTo>
                  <a:pt x="2536868" y="316581"/>
                  <a:pt x="2539845" y="314658"/>
                  <a:pt x="2543175" y="314325"/>
                </a:cubicBezTo>
                <a:cubicBezTo>
                  <a:pt x="2561108" y="312532"/>
                  <a:pt x="2579158" y="312208"/>
                  <a:pt x="2597150" y="311150"/>
                </a:cubicBezTo>
                <a:cubicBezTo>
                  <a:pt x="2600325" y="309033"/>
                  <a:pt x="2603977" y="307498"/>
                  <a:pt x="2606675" y="304800"/>
                </a:cubicBezTo>
                <a:cubicBezTo>
                  <a:pt x="2609373" y="302102"/>
                  <a:pt x="2610045" y="297659"/>
                  <a:pt x="2613025" y="295275"/>
                </a:cubicBezTo>
                <a:cubicBezTo>
                  <a:pt x="2615638" y="293184"/>
                  <a:pt x="2619332" y="293019"/>
                  <a:pt x="2622550" y="292100"/>
                </a:cubicBezTo>
                <a:cubicBezTo>
                  <a:pt x="2644175" y="285922"/>
                  <a:pt x="2645010" y="288174"/>
                  <a:pt x="2676525" y="285750"/>
                </a:cubicBezTo>
                <a:cubicBezTo>
                  <a:pt x="2682875" y="281517"/>
                  <a:pt x="2688335" y="275463"/>
                  <a:pt x="2695575" y="273050"/>
                </a:cubicBezTo>
                <a:lnTo>
                  <a:pt x="2733675" y="260350"/>
                </a:lnTo>
                <a:cubicBezTo>
                  <a:pt x="2736850" y="259292"/>
                  <a:pt x="2740415" y="259031"/>
                  <a:pt x="2743200" y="257175"/>
                </a:cubicBezTo>
                <a:cubicBezTo>
                  <a:pt x="2771100" y="238575"/>
                  <a:pt x="2754656" y="245234"/>
                  <a:pt x="2794000" y="241300"/>
                </a:cubicBezTo>
                <a:cubicBezTo>
                  <a:pt x="2828738" y="229721"/>
                  <a:pt x="2776121" y="248188"/>
                  <a:pt x="2813050" y="231775"/>
                </a:cubicBezTo>
                <a:cubicBezTo>
                  <a:pt x="2819167" y="229057"/>
                  <a:pt x="2826531" y="229138"/>
                  <a:pt x="2832100" y="225425"/>
                </a:cubicBezTo>
                <a:cubicBezTo>
                  <a:pt x="2838450" y="221192"/>
                  <a:pt x="2845754" y="218121"/>
                  <a:pt x="2851150" y="212725"/>
                </a:cubicBezTo>
                <a:cubicBezTo>
                  <a:pt x="2863042" y="200833"/>
                  <a:pt x="2856415" y="204620"/>
                  <a:pt x="2870200" y="200025"/>
                </a:cubicBezTo>
                <a:cubicBezTo>
                  <a:pt x="2892891" y="165988"/>
                  <a:pt x="2857554" y="217645"/>
                  <a:pt x="2886075" y="180975"/>
                </a:cubicBezTo>
                <a:cubicBezTo>
                  <a:pt x="2890760" y="174951"/>
                  <a:pt x="2892425" y="166158"/>
                  <a:pt x="2898775" y="161925"/>
                </a:cubicBezTo>
                <a:cubicBezTo>
                  <a:pt x="2910205" y="154305"/>
                  <a:pt x="2922153" y="143927"/>
                  <a:pt x="2936875" y="142875"/>
                </a:cubicBezTo>
                <a:lnTo>
                  <a:pt x="2981325" y="139700"/>
                </a:lnTo>
                <a:lnTo>
                  <a:pt x="3000375" y="136525"/>
                </a:lnTo>
                <a:cubicBezTo>
                  <a:pt x="3005684" y="135560"/>
                  <a:pt x="3010891" y="133981"/>
                  <a:pt x="3016250" y="133350"/>
                </a:cubicBezTo>
                <a:cubicBezTo>
                  <a:pt x="3028907" y="131861"/>
                  <a:pt x="3041663" y="131383"/>
                  <a:pt x="3054350" y="130175"/>
                </a:cubicBezTo>
                <a:cubicBezTo>
                  <a:pt x="3063890" y="129266"/>
                  <a:pt x="3073400" y="128058"/>
                  <a:pt x="3082925" y="127000"/>
                </a:cubicBezTo>
                <a:cubicBezTo>
                  <a:pt x="3086100" y="125942"/>
                  <a:pt x="3089457" y="125322"/>
                  <a:pt x="3092450" y="123825"/>
                </a:cubicBezTo>
                <a:cubicBezTo>
                  <a:pt x="3095863" y="122118"/>
                  <a:pt x="3098870" y="119693"/>
                  <a:pt x="3101975" y="117475"/>
                </a:cubicBezTo>
                <a:cubicBezTo>
                  <a:pt x="3106281" y="114399"/>
                  <a:pt x="3109942" y="110317"/>
                  <a:pt x="3114675" y="107950"/>
                </a:cubicBezTo>
                <a:cubicBezTo>
                  <a:pt x="3120662" y="104957"/>
                  <a:pt x="3127375" y="103717"/>
                  <a:pt x="3133725" y="101600"/>
                </a:cubicBezTo>
                <a:cubicBezTo>
                  <a:pt x="3147390" y="97045"/>
                  <a:pt x="3140003" y="99237"/>
                  <a:pt x="3155950" y="95250"/>
                </a:cubicBezTo>
                <a:cubicBezTo>
                  <a:pt x="3159125" y="93133"/>
                  <a:pt x="3161968" y="90403"/>
                  <a:pt x="3165475" y="88900"/>
                </a:cubicBezTo>
                <a:cubicBezTo>
                  <a:pt x="3177899" y="83575"/>
                  <a:pt x="3184420" y="87912"/>
                  <a:pt x="3197225" y="79375"/>
                </a:cubicBezTo>
                <a:cubicBezTo>
                  <a:pt x="3200400" y="77258"/>
                  <a:pt x="3203263" y="74575"/>
                  <a:pt x="3206750" y="73025"/>
                </a:cubicBezTo>
                <a:cubicBezTo>
                  <a:pt x="3218767" y="67684"/>
                  <a:pt x="3229034" y="65798"/>
                  <a:pt x="3241675" y="63500"/>
                </a:cubicBezTo>
                <a:cubicBezTo>
                  <a:pt x="3248009" y="62348"/>
                  <a:pt x="3254441" y="61722"/>
                  <a:pt x="3260725" y="60325"/>
                </a:cubicBezTo>
                <a:cubicBezTo>
                  <a:pt x="3263992" y="59599"/>
                  <a:pt x="3267032" y="58069"/>
                  <a:pt x="3270250" y="57150"/>
                </a:cubicBezTo>
                <a:cubicBezTo>
                  <a:pt x="3274446" y="55951"/>
                  <a:pt x="3278770" y="55229"/>
                  <a:pt x="3282950" y="53975"/>
                </a:cubicBezTo>
                <a:cubicBezTo>
                  <a:pt x="3321599" y="42380"/>
                  <a:pt x="3285428" y="51768"/>
                  <a:pt x="3314700" y="44450"/>
                </a:cubicBezTo>
                <a:cubicBezTo>
                  <a:pt x="3317875" y="42333"/>
                  <a:pt x="3321841" y="41080"/>
                  <a:pt x="3324225" y="38100"/>
                </a:cubicBezTo>
                <a:cubicBezTo>
                  <a:pt x="3331111" y="29492"/>
                  <a:pt x="3321760" y="25258"/>
                  <a:pt x="3336925" y="22225"/>
                </a:cubicBezTo>
                <a:cubicBezTo>
                  <a:pt x="3349422" y="19726"/>
                  <a:pt x="3362325" y="20108"/>
                  <a:pt x="3375025" y="19050"/>
                </a:cubicBezTo>
                <a:cubicBezTo>
                  <a:pt x="3394219" y="14252"/>
                  <a:pt x="3383585" y="17255"/>
                  <a:pt x="3406775" y="9525"/>
                </a:cubicBezTo>
                <a:cubicBezTo>
                  <a:pt x="3409950" y="8467"/>
                  <a:pt x="3413933" y="8717"/>
                  <a:pt x="3416300" y="6350"/>
                </a:cubicBezTo>
                <a:lnTo>
                  <a:pt x="3422650" y="0"/>
                </a:lnTo>
              </a:path>
            </a:pathLst>
          </a:custGeom>
          <a:noFill/>
          <a:ln w="28575">
            <a:solidFill>
              <a:srgbClr val="C71B3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Freeform: Shape 1">
            <a:extLst>
              <a:ext uri="{FF2B5EF4-FFF2-40B4-BE49-F238E27FC236}">
                <a16:creationId xmlns="" xmlns:a16="http://schemas.microsoft.com/office/drawing/2014/main" id="{D21BC14D-3E2F-43B3-A44D-BCC3614A9277}"/>
              </a:ext>
            </a:extLst>
          </p:cNvPr>
          <p:cNvSpPr/>
          <p:nvPr/>
        </p:nvSpPr>
        <p:spPr>
          <a:xfrm>
            <a:off x="1393200" y="4128909"/>
            <a:ext cx="3094592" cy="511821"/>
          </a:xfrm>
          <a:custGeom>
            <a:avLst/>
            <a:gdLst>
              <a:gd name="connsiteX0" fmla="*/ 0 w 3321050"/>
              <a:gd name="connsiteY0" fmla="*/ 549275 h 549275"/>
              <a:gd name="connsiteX1" fmla="*/ 0 w 3321050"/>
              <a:gd name="connsiteY1" fmla="*/ 549275 h 549275"/>
              <a:gd name="connsiteX2" fmla="*/ 22225 w 3321050"/>
              <a:gd name="connsiteY2" fmla="*/ 533400 h 549275"/>
              <a:gd name="connsiteX3" fmla="*/ 41275 w 3321050"/>
              <a:gd name="connsiteY3" fmla="*/ 527050 h 549275"/>
              <a:gd name="connsiteX4" fmla="*/ 60325 w 3321050"/>
              <a:gd name="connsiteY4" fmla="*/ 520700 h 549275"/>
              <a:gd name="connsiteX5" fmla="*/ 69850 w 3321050"/>
              <a:gd name="connsiteY5" fmla="*/ 517525 h 549275"/>
              <a:gd name="connsiteX6" fmla="*/ 101600 w 3321050"/>
              <a:gd name="connsiteY6" fmla="*/ 511175 h 549275"/>
              <a:gd name="connsiteX7" fmla="*/ 136525 w 3321050"/>
              <a:gd name="connsiteY7" fmla="*/ 501650 h 549275"/>
              <a:gd name="connsiteX8" fmla="*/ 174625 w 3321050"/>
              <a:gd name="connsiteY8" fmla="*/ 495300 h 549275"/>
              <a:gd name="connsiteX9" fmla="*/ 228600 w 3321050"/>
              <a:gd name="connsiteY9" fmla="*/ 492125 h 549275"/>
              <a:gd name="connsiteX10" fmla="*/ 247650 w 3321050"/>
              <a:gd name="connsiteY10" fmla="*/ 485775 h 549275"/>
              <a:gd name="connsiteX11" fmla="*/ 257175 w 3321050"/>
              <a:gd name="connsiteY11" fmla="*/ 482600 h 549275"/>
              <a:gd name="connsiteX12" fmla="*/ 285750 w 3321050"/>
              <a:gd name="connsiteY12" fmla="*/ 469900 h 549275"/>
              <a:gd name="connsiteX13" fmla="*/ 295275 w 3321050"/>
              <a:gd name="connsiteY13" fmla="*/ 466725 h 549275"/>
              <a:gd name="connsiteX14" fmla="*/ 396875 w 3321050"/>
              <a:gd name="connsiteY14" fmla="*/ 463550 h 549275"/>
              <a:gd name="connsiteX15" fmla="*/ 425450 w 3321050"/>
              <a:gd name="connsiteY15" fmla="*/ 457200 h 549275"/>
              <a:gd name="connsiteX16" fmla="*/ 447675 w 3321050"/>
              <a:gd name="connsiteY16" fmla="*/ 450850 h 549275"/>
              <a:gd name="connsiteX17" fmla="*/ 476250 w 3321050"/>
              <a:gd name="connsiteY17" fmla="*/ 447675 h 549275"/>
              <a:gd name="connsiteX18" fmla="*/ 504825 w 3321050"/>
              <a:gd name="connsiteY18" fmla="*/ 438150 h 549275"/>
              <a:gd name="connsiteX19" fmla="*/ 514350 w 3321050"/>
              <a:gd name="connsiteY19" fmla="*/ 434975 h 549275"/>
              <a:gd name="connsiteX20" fmla="*/ 542925 w 3321050"/>
              <a:gd name="connsiteY20" fmla="*/ 431800 h 549275"/>
              <a:gd name="connsiteX21" fmla="*/ 552450 w 3321050"/>
              <a:gd name="connsiteY21" fmla="*/ 428625 h 549275"/>
              <a:gd name="connsiteX22" fmla="*/ 561975 w 3321050"/>
              <a:gd name="connsiteY22" fmla="*/ 422275 h 549275"/>
              <a:gd name="connsiteX23" fmla="*/ 622300 w 3321050"/>
              <a:gd name="connsiteY23" fmla="*/ 419100 h 549275"/>
              <a:gd name="connsiteX24" fmla="*/ 641350 w 3321050"/>
              <a:gd name="connsiteY24" fmla="*/ 412750 h 549275"/>
              <a:gd name="connsiteX25" fmla="*/ 654050 w 3321050"/>
              <a:gd name="connsiteY25" fmla="*/ 409575 h 549275"/>
              <a:gd name="connsiteX26" fmla="*/ 673100 w 3321050"/>
              <a:gd name="connsiteY26" fmla="*/ 403225 h 549275"/>
              <a:gd name="connsiteX27" fmla="*/ 682625 w 3321050"/>
              <a:gd name="connsiteY27" fmla="*/ 400050 h 549275"/>
              <a:gd name="connsiteX28" fmla="*/ 752475 w 3321050"/>
              <a:gd name="connsiteY28" fmla="*/ 396875 h 549275"/>
              <a:gd name="connsiteX29" fmla="*/ 771525 w 3321050"/>
              <a:gd name="connsiteY29" fmla="*/ 393700 h 549275"/>
              <a:gd name="connsiteX30" fmla="*/ 800100 w 3321050"/>
              <a:gd name="connsiteY30" fmla="*/ 384175 h 549275"/>
              <a:gd name="connsiteX31" fmla="*/ 819150 w 3321050"/>
              <a:gd name="connsiteY31" fmla="*/ 377825 h 549275"/>
              <a:gd name="connsiteX32" fmla="*/ 828675 w 3321050"/>
              <a:gd name="connsiteY32" fmla="*/ 374650 h 549275"/>
              <a:gd name="connsiteX33" fmla="*/ 847725 w 3321050"/>
              <a:gd name="connsiteY33" fmla="*/ 371475 h 549275"/>
              <a:gd name="connsiteX34" fmla="*/ 914400 w 3321050"/>
              <a:gd name="connsiteY34" fmla="*/ 365125 h 549275"/>
              <a:gd name="connsiteX35" fmla="*/ 930275 w 3321050"/>
              <a:gd name="connsiteY35" fmla="*/ 361950 h 549275"/>
              <a:gd name="connsiteX36" fmla="*/ 939800 w 3321050"/>
              <a:gd name="connsiteY36" fmla="*/ 355600 h 549275"/>
              <a:gd name="connsiteX37" fmla="*/ 958850 w 3321050"/>
              <a:gd name="connsiteY37" fmla="*/ 349250 h 549275"/>
              <a:gd name="connsiteX38" fmla="*/ 987425 w 3321050"/>
              <a:gd name="connsiteY38" fmla="*/ 336550 h 549275"/>
              <a:gd name="connsiteX39" fmla="*/ 1025525 w 3321050"/>
              <a:gd name="connsiteY39" fmla="*/ 333375 h 549275"/>
              <a:gd name="connsiteX40" fmla="*/ 1054100 w 3321050"/>
              <a:gd name="connsiteY40" fmla="*/ 327025 h 549275"/>
              <a:gd name="connsiteX41" fmla="*/ 1082675 w 3321050"/>
              <a:gd name="connsiteY41" fmla="*/ 317500 h 549275"/>
              <a:gd name="connsiteX42" fmla="*/ 1092200 w 3321050"/>
              <a:gd name="connsiteY42" fmla="*/ 314325 h 549275"/>
              <a:gd name="connsiteX43" fmla="*/ 1114425 w 3321050"/>
              <a:gd name="connsiteY43" fmla="*/ 311150 h 549275"/>
              <a:gd name="connsiteX44" fmla="*/ 1146175 w 3321050"/>
              <a:gd name="connsiteY44" fmla="*/ 301625 h 549275"/>
              <a:gd name="connsiteX45" fmla="*/ 1158875 w 3321050"/>
              <a:gd name="connsiteY45" fmla="*/ 298450 h 549275"/>
              <a:gd name="connsiteX46" fmla="*/ 1177925 w 3321050"/>
              <a:gd name="connsiteY46" fmla="*/ 288925 h 549275"/>
              <a:gd name="connsiteX47" fmla="*/ 1196975 w 3321050"/>
              <a:gd name="connsiteY47" fmla="*/ 295275 h 549275"/>
              <a:gd name="connsiteX48" fmla="*/ 1270000 w 3321050"/>
              <a:gd name="connsiteY48" fmla="*/ 288925 h 549275"/>
              <a:gd name="connsiteX49" fmla="*/ 1282700 w 3321050"/>
              <a:gd name="connsiteY49" fmla="*/ 282575 h 549275"/>
              <a:gd name="connsiteX50" fmla="*/ 1301750 w 3321050"/>
              <a:gd name="connsiteY50" fmla="*/ 276225 h 549275"/>
              <a:gd name="connsiteX51" fmla="*/ 1311275 w 3321050"/>
              <a:gd name="connsiteY51" fmla="*/ 273050 h 549275"/>
              <a:gd name="connsiteX52" fmla="*/ 1339850 w 3321050"/>
              <a:gd name="connsiteY52" fmla="*/ 260350 h 549275"/>
              <a:gd name="connsiteX53" fmla="*/ 1349375 w 3321050"/>
              <a:gd name="connsiteY53" fmla="*/ 257175 h 549275"/>
              <a:gd name="connsiteX54" fmla="*/ 1374775 w 3321050"/>
              <a:gd name="connsiteY54" fmla="*/ 250825 h 549275"/>
              <a:gd name="connsiteX55" fmla="*/ 1393825 w 3321050"/>
              <a:gd name="connsiteY55" fmla="*/ 238125 h 549275"/>
              <a:gd name="connsiteX56" fmla="*/ 1549400 w 3321050"/>
              <a:gd name="connsiteY56" fmla="*/ 231775 h 549275"/>
              <a:gd name="connsiteX57" fmla="*/ 1581150 w 3321050"/>
              <a:gd name="connsiteY57" fmla="*/ 228600 h 549275"/>
              <a:gd name="connsiteX58" fmla="*/ 1609725 w 3321050"/>
              <a:gd name="connsiteY58" fmla="*/ 222250 h 549275"/>
              <a:gd name="connsiteX59" fmla="*/ 1809750 w 3321050"/>
              <a:gd name="connsiteY59" fmla="*/ 212725 h 549275"/>
              <a:gd name="connsiteX60" fmla="*/ 1838325 w 3321050"/>
              <a:gd name="connsiteY60" fmla="*/ 203200 h 549275"/>
              <a:gd name="connsiteX61" fmla="*/ 1847850 w 3321050"/>
              <a:gd name="connsiteY61" fmla="*/ 200025 h 549275"/>
              <a:gd name="connsiteX62" fmla="*/ 1857375 w 3321050"/>
              <a:gd name="connsiteY62" fmla="*/ 196850 h 549275"/>
              <a:gd name="connsiteX63" fmla="*/ 1908175 w 3321050"/>
              <a:gd name="connsiteY63" fmla="*/ 200025 h 549275"/>
              <a:gd name="connsiteX64" fmla="*/ 1939925 w 3321050"/>
              <a:gd name="connsiteY64" fmla="*/ 196850 h 549275"/>
              <a:gd name="connsiteX65" fmla="*/ 2009775 w 3321050"/>
              <a:gd name="connsiteY65" fmla="*/ 193675 h 549275"/>
              <a:gd name="connsiteX66" fmla="*/ 2082800 w 3321050"/>
              <a:gd name="connsiteY66" fmla="*/ 184150 h 549275"/>
              <a:gd name="connsiteX67" fmla="*/ 2143125 w 3321050"/>
              <a:gd name="connsiteY67" fmla="*/ 184150 h 549275"/>
              <a:gd name="connsiteX68" fmla="*/ 2282825 w 3321050"/>
              <a:gd name="connsiteY68" fmla="*/ 180975 h 549275"/>
              <a:gd name="connsiteX69" fmla="*/ 2301875 w 3321050"/>
              <a:gd name="connsiteY69" fmla="*/ 174625 h 549275"/>
              <a:gd name="connsiteX70" fmla="*/ 2317750 w 3321050"/>
              <a:gd name="connsiteY70" fmla="*/ 161925 h 549275"/>
              <a:gd name="connsiteX71" fmla="*/ 2336800 w 3321050"/>
              <a:gd name="connsiteY71" fmla="*/ 152400 h 549275"/>
              <a:gd name="connsiteX72" fmla="*/ 2422525 w 3321050"/>
              <a:gd name="connsiteY72" fmla="*/ 149225 h 549275"/>
              <a:gd name="connsiteX73" fmla="*/ 2432050 w 3321050"/>
              <a:gd name="connsiteY73" fmla="*/ 142875 h 549275"/>
              <a:gd name="connsiteX74" fmla="*/ 2470150 w 3321050"/>
              <a:gd name="connsiteY74" fmla="*/ 142875 h 549275"/>
              <a:gd name="connsiteX75" fmla="*/ 2536825 w 3321050"/>
              <a:gd name="connsiteY75" fmla="*/ 139700 h 549275"/>
              <a:gd name="connsiteX76" fmla="*/ 2555875 w 3321050"/>
              <a:gd name="connsiteY76" fmla="*/ 130175 h 549275"/>
              <a:gd name="connsiteX77" fmla="*/ 2574925 w 3321050"/>
              <a:gd name="connsiteY77" fmla="*/ 123825 h 549275"/>
              <a:gd name="connsiteX78" fmla="*/ 2587625 w 3321050"/>
              <a:gd name="connsiteY78" fmla="*/ 120650 h 549275"/>
              <a:gd name="connsiteX79" fmla="*/ 2657475 w 3321050"/>
              <a:gd name="connsiteY79" fmla="*/ 114300 h 549275"/>
              <a:gd name="connsiteX80" fmla="*/ 2667000 w 3321050"/>
              <a:gd name="connsiteY80" fmla="*/ 107950 h 549275"/>
              <a:gd name="connsiteX81" fmla="*/ 2705100 w 3321050"/>
              <a:gd name="connsiteY81" fmla="*/ 107950 h 549275"/>
              <a:gd name="connsiteX82" fmla="*/ 2838450 w 3321050"/>
              <a:gd name="connsiteY82" fmla="*/ 104775 h 549275"/>
              <a:gd name="connsiteX83" fmla="*/ 2873375 w 3321050"/>
              <a:gd name="connsiteY83" fmla="*/ 95250 h 549275"/>
              <a:gd name="connsiteX84" fmla="*/ 2882900 w 3321050"/>
              <a:gd name="connsiteY84" fmla="*/ 88900 h 549275"/>
              <a:gd name="connsiteX85" fmla="*/ 2892425 w 3321050"/>
              <a:gd name="connsiteY85" fmla="*/ 85725 h 549275"/>
              <a:gd name="connsiteX86" fmla="*/ 2905125 w 3321050"/>
              <a:gd name="connsiteY86" fmla="*/ 79375 h 549275"/>
              <a:gd name="connsiteX87" fmla="*/ 2959100 w 3321050"/>
              <a:gd name="connsiteY87" fmla="*/ 82550 h 549275"/>
              <a:gd name="connsiteX88" fmla="*/ 2978150 w 3321050"/>
              <a:gd name="connsiteY88" fmla="*/ 85725 h 549275"/>
              <a:gd name="connsiteX89" fmla="*/ 3000375 w 3321050"/>
              <a:gd name="connsiteY89" fmla="*/ 82550 h 549275"/>
              <a:gd name="connsiteX90" fmla="*/ 3009900 w 3321050"/>
              <a:gd name="connsiteY90" fmla="*/ 73025 h 549275"/>
              <a:gd name="connsiteX91" fmla="*/ 3028950 w 3321050"/>
              <a:gd name="connsiteY91" fmla="*/ 60325 h 549275"/>
              <a:gd name="connsiteX92" fmla="*/ 3038475 w 3321050"/>
              <a:gd name="connsiteY92" fmla="*/ 41275 h 549275"/>
              <a:gd name="connsiteX93" fmla="*/ 3057525 w 3321050"/>
              <a:gd name="connsiteY93" fmla="*/ 38100 h 549275"/>
              <a:gd name="connsiteX94" fmla="*/ 3070225 w 3321050"/>
              <a:gd name="connsiteY94" fmla="*/ 34925 h 549275"/>
              <a:gd name="connsiteX95" fmla="*/ 3089275 w 3321050"/>
              <a:gd name="connsiteY95" fmla="*/ 31750 h 549275"/>
              <a:gd name="connsiteX96" fmla="*/ 3152775 w 3321050"/>
              <a:gd name="connsiteY96" fmla="*/ 34925 h 549275"/>
              <a:gd name="connsiteX97" fmla="*/ 3190875 w 3321050"/>
              <a:gd name="connsiteY97" fmla="*/ 31750 h 549275"/>
              <a:gd name="connsiteX98" fmla="*/ 3200400 w 3321050"/>
              <a:gd name="connsiteY98" fmla="*/ 28575 h 549275"/>
              <a:gd name="connsiteX99" fmla="*/ 3263900 w 3321050"/>
              <a:gd name="connsiteY99" fmla="*/ 25400 h 549275"/>
              <a:gd name="connsiteX100" fmla="*/ 3282950 w 3321050"/>
              <a:gd name="connsiteY100" fmla="*/ 19050 h 549275"/>
              <a:gd name="connsiteX101" fmla="*/ 3292475 w 3321050"/>
              <a:gd name="connsiteY101" fmla="*/ 12700 h 549275"/>
              <a:gd name="connsiteX102" fmla="*/ 3302000 w 3321050"/>
              <a:gd name="connsiteY102" fmla="*/ 9525 h 549275"/>
              <a:gd name="connsiteX103" fmla="*/ 3311525 w 3321050"/>
              <a:gd name="connsiteY103" fmla="*/ 3175 h 549275"/>
              <a:gd name="connsiteX104" fmla="*/ 3321050 w 3321050"/>
              <a:gd name="connsiteY104" fmla="*/ 0 h 54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321050" h="549275">
                <a:moveTo>
                  <a:pt x="0" y="549275"/>
                </a:moveTo>
                <a:lnTo>
                  <a:pt x="0" y="549275"/>
                </a:lnTo>
                <a:cubicBezTo>
                  <a:pt x="7408" y="543983"/>
                  <a:pt x="14209" y="537716"/>
                  <a:pt x="22225" y="533400"/>
                </a:cubicBezTo>
                <a:cubicBezTo>
                  <a:pt x="28118" y="530227"/>
                  <a:pt x="34925" y="529167"/>
                  <a:pt x="41275" y="527050"/>
                </a:cubicBezTo>
                <a:lnTo>
                  <a:pt x="60325" y="520700"/>
                </a:lnTo>
                <a:cubicBezTo>
                  <a:pt x="63500" y="519642"/>
                  <a:pt x="66568" y="518181"/>
                  <a:pt x="69850" y="517525"/>
                </a:cubicBezTo>
                <a:cubicBezTo>
                  <a:pt x="80433" y="515408"/>
                  <a:pt x="91361" y="514588"/>
                  <a:pt x="101600" y="511175"/>
                </a:cubicBezTo>
                <a:cubicBezTo>
                  <a:pt x="121595" y="504510"/>
                  <a:pt x="117452" y="505016"/>
                  <a:pt x="136525" y="501650"/>
                </a:cubicBezTo>
                <a:cubicBezTo>
                  <a:pt x="149204" y="499412"/>
                  <a:pt x="161772" y="496056"/>
                  <a:pt x="174625" y="495300"/>
                </a:cubicBezTo>
                <a:lnTo>
                  <a:pt x="228600" y="492125"/>
                </a:lnTo>
                <a:lnTo>
                  <a:pt x="247650" y="485775"/>
                </a:lnTo>
                <a:cubicBezTo>
                  <a:pt x="250825" y="484717"/>
                  <a:pt x="254390" y="484456"/>
                  <a:pt x="257175" y="482600"/>
                </a:cubicBezTo>
                <a:cubicBezTo>
                  <a:pt x="272269" y="472537"/>
                  <a:pt x="263080" y="477457"/>
                  <a:pt x="285750" y="469900"/>
                </a:cubicBezTo>
                <a:cubicBezTo>
                  <a:pt x="288925" y="468842"/>
                  <a:pt x="291930" y="466830"/>
                  <a:pt x="295275" y="466725"/>
                </a:cubicBezTo>
                <a:lnTo>
                  <a:pt x="396875" y="463550"/>
                </a:lnTo>
                <a:cubicBezTo>
                  <a:pt x="407787" y="461368"/>
                  <a:pt x="414988" y="460189"/>
                  <a:pt x="425450" y="457200"/>
                </a:cubicBezTo>
                <a:cubicBezTo>
                  <a:pt x="435131" y="454434"/>
                  <a:pt x="436922" y="452504"/>
                  <a:pt x="447675" y="450850"/>
                </a:cubicBezTo>
                <a:cubicBezTo>
                  <a:pt x="457147" y="449393"/>
                  <a:pt x="466725" y="448733"/>
                  <a:pt x="476250" y="447675"/>
                </a:cubicBezTo>
                <a:lnTo>
                  <a:pt x="504825" y="438150"/>
                </a:lnTo>
                <a:cubicBezTo>
                  <a:pt x="508000" y="437092"/>
                  <a:pt x="511024" y="435345"/>
                  <a:pt x="514350" y="434975"/>
                </a:cubicBezTo>
                <a:lnTo>
                  <a:pt x="542925" y="431800"/>
                </a:lnTo>
                <a:cubicBezTo>
                  <a:pt x="546100" y="430742"/>
                  <a:pt x="549457" y="430122"/>
                  <a:pt x="552450" y="428625"/>
                </a:cubicBezTo>
                <a:cubicBezTo>
                  <a:pt x="555863" y="426918"/>
                  <a:pt x="558194" y="422791"/>
                  <a:pt x="561975" y="422275"/>
                </a:cubicBezTo>
                <a:cubicBezTo>
                  <a:pt x="581927" y="419554"/>
                  <a:pt x="602192" y="420158"/>
                  <a:pt x="622300" y="419100"/>
                </a:cubicBezTo>
                <a:cubicBezTo>
                  <a:pt x="628650" y="416983"/>
                  <a:pt x="634856" y="414373"/>
                  <a:pt x="641350" y="412750"/>
                </a:cubicBezTo>
                <a:cubicBezTo>
                  <a:pt x="645583" y="411692"/>
                  <a:pt x="649870" y="410829"/>
                  <a:pt x="654050" y="409575"/>
                </a:cubicBezTo>
                <a:cubicBezTo>
                  <a:pt x="660461" y="407652"/>
                  <a:pt x="666750" y="405342"/>
                  <a:pt x="673100" y="403225"/>
                </a:cubicBezTo>
                <a:cubicBezTo>
                  <a:pt x="676275" y="402167"/>
                  <a:pt x="679282" y="400202"/>
                  <a:pt x="682625" y="400050"/>
                </a:cubicBezTo>
                <a:lnTo>
                  <a:pt x="752475" y="396875"/>
                </a:lnTo>
                <a:cubicBezTo>
                  <a:pt x="758825" y="395817"/>
                  <a:pt x="765280" y="395261"/>
                  <a:pt x="771525" y="393700"/>
                </a:cubicBezTo>
                <a:lnTo>
                  <a:pt x="800100" y="384175"/>
                </a:lnTo>
                <a:lnTo>
                  <a:pt x="819150" y="377825"/>
                </a:lnTo>
                <a:cubicBezTo>
                  <a:pt x="822325" y="376767"/>
                  <a:pt x="825374" y="375200"/>
                  <a:pt x="828675" y="374650"/>
                </a:cubicBezTo>
                <a:cubicBezTo>
                  <a:pt x="835025" y="373592"/>
                  <a:pt x="841327" y="372186"/>
                  <a:pt x="847725" y="371475"/>
                </a:cubicBezTo>
                <a:cubicBezTo>
                  <a:pt x="882228" y="367641"/>
                  <a:pt x="883046" y="369604"/>
                  <a:pt x="914400" y="365125"/>
                </a:cubicBezTo>
                <a:cubicBezTo>
                  <a:pt x="919742" y="364362"/>
                  <a:pt x="924983" y="363008"/>
                  <a:pt x="930275" y="361950"/>
                </a:cubicBezTo>
                <a:cubicBezTo>
                  <a:pt x="933450" y="359833"/>
                  <a:pt x="936313" y="357150"/>
                  <a:pt x="939800" y="355600"/>
                </a:cubicBezTo>
                <a:cubicBezTo>
                  <a:pt x="945917" y="352882"/>
                  <a:pt x="953281" y="352963"/>
                  <a:pt x="958850" y="349250"/>
                </a:cubicBezTo>
                <a:cubicBezTo>
                  <a:pt x="968405" y="342880"/>
                  <a:pt x="974471" y="337630"/>
                  <a:pt x="987425" y="336550"/>
                </a:cubicBezTo>
                <a:lnTo>
                  <a:pt x="1025525" y="333375"/>
                </a:lnTo>
                <a:cubicBezTo>
                  <a:pt x="1034589" y="331562"/>
                  <a:pt x="1045132" y="329715"/>
                  <a:pt x="1054100" y="327025"/>
                </a:cubicBezTo>
                <a:lnTo>
                  <a:pt x="1082675" y="317500"/>
                </a:lnTo>
                <a:cubicBezTo>
                  <a:pt x="1085850" y="316442"/>
                  <a:pt x="1088887" y="314798"/>
                  <a:pt x="1092200" y="314325"/>
                </a:cubicBezTo>
                <a:cubicBezTo>
                  <a:pt x="1099608" y="313267"/>
                  <a:pt x="1107062" y="312489"/>
                  <a:pt x="1114425" y="311150"/>
                </a:cubicBezTo>
                <a:cubicBezTo>
                  <a:pt x="1132902" y="307790"/>
                  <a:pt x="1124084" y="307148"/>
                  <a:pt x="1146175" y="301625"/>
                </a:cubicBezTo>
                <a:lnTo>
                  <a:pt x="1158875" y="298450"/>
                </a:lnTo>
                <a:cubicBezTo>
                  <a:pt x="1162620" y="295953"/>
                  <a:pt x="1172291" y="288299"/>
                  <a:pt x="1177925" y="288925"/>
                </a:cubicBezTo>
                <a:cubicBezTo>
                  <a:pt x="1184578" y="289664"/>
                  <a:pt x="1196975" y="295275"/>
                  <a:pt x="1196975" y="295275"/>
                </a:cubicBezTo>
                <a:cubicBezTo>
                  <a:pt x="1216614" y="294293"/>
                  <a:pt x="1247824" y="298429"/>
                  <a:pt x="1270000" y="288925"/>
                </a:cubicBezTo>
                <a:cubicBezTo>
                  <a:pt x="1274350" y="287061"/>
                  <a:pt x="1278306" y="284333"/>
                  <a:pt x="1282700" y="282575"/>
                </a:cubicBezTo>
                <a:cubicBezTo>
                  <a:pt x="1288915" y="280089"/>
                  <a:pt x="1295400" y="278342"/>
                  <a:pt x="1301750" y="276225"/>
                </a:cubicBezTo>
                <a:cubicBezTo>
                  <a:pt x="1304925" y="275167"/>
                  <a:pt x="1308490" y="274906"/>
                  <a:pt x="1311275" y="273050"/>
                </a:cubicBezTo>
                <a:cubicBezTo>
                  <a:pt x="1326369" y="262987"/>
                  <a:pt x="1317180" y="267907"/>
                  <a:pt x="1339850" y="260350"/>
                </a:cubicBezTo>
                <a:cubicBezTo>
                  <a:pt x="1343025" y="259292"/>
                  <a:pt x="1346093" y="257831"/>
                  <a:pt x="1349375" y="257175"/>
                </a:cubicBezTo>
                <a:cubicBezTo>
                  <a:pt x="1353773" y="256295"/>
                  <a:pt x="1369283" y="253876"/>
                  <a:pt x="1374775" y="250825"/>
                </a:cubicBezTo>
                <a:cubicBezTo>
                  <a:pt x="1381446" y="247119"/>
                  <a:pt x="1386197" y="238363"/>
                  <a:pt x="1393825" y="238125"/>
                </a:cubicBezTo>
                <a:cubicBezTo>
                  <a:pt x="1454656" y="236224"/>
                  <a:pt x="1492868" y="235963"/>
                  <a:pt x="1549400" y="231775"/>
                </a:cubicBezTo>
                <a:cubicBezTo>
                  <a:pt x="1560007" y="230989"/>
                  <a:pt x="1570567" y="229658"/>
                  <a:pt x="1581150" y="228600"/>
                </a:cubicBezTo>
                <a:cubicBezTo>
                  <a:pt x="1594240" y="224237"/>
                  <a:pt x="1592263" y="224345"/>
                  <a:pt x="1609725" y="222250"/>
                </a:cubicBezTo>
                <a:cubicBezTo>
                  <a:pt x="1700216" y="211391"/>
                  <a:pt x="1687056" y="215513"/>
                  <a:pt x="1809750" y="212725"/>
                </a:cubicBezTo>
                <a:lnTo>
                  <a:pt x="1838325" y="203200"/>
                </a:lnTo>
                <a:lnTo>
                  <a:pt x="1847850" y="200025"/>
                </a:lnTo>
                <a:lnTo>
                  <a:pt x="1857375" y="196850"/>
                </a:lnTo>
                <a:cubicBezTo>
                  <a:pt x="1874308" y="197908"/>
                  <a:pt x="1891209" y="200025"/>
                  <a:pt x="1908175" y="200025"/>
                </a:cubicBezTo>
                <a:cubicBezTo>
                  <a:pt x="1918811" y="200025"/>
                  <a:pt x="1929310" y="197513"/>
                  <a:pt x="1939925" y="196850"/>
                </a:cubicBezTo>
                <a:cubicBezTo>
                  <a:pt x="1963187" y="195396"/>
                  <a:pt x="1986492" y="194733"/>
                  <a:pt x="2009775" y="193675"/>
                </a:cubicBezTo>
                <a:cubicBezTo>
                  <a:pt x="2045923" y="181626"/>
                  <a:pt x="2022143" y="187718"/>
                  <a:pt x="2082800" y="184150"/>
                </a:cubicBezTo>
                <a:cubicBezTo>
                  <a:pt x="2110423" y="174942"/>
                  <a:pt x="2078833" y="184150"/>
                  <a:pt x="2143125" y="184150"/>
                </a:cubicBezTo>
                <a:cubicBezTo>
                  <a:pt x="2189704" y="184150"/>
                  <a:pt x="2236258" y="182033"/>
                  <a:pt x="2282825" y="180975"/>
                </a:cubicBezTo>
                <a:cubicBezTo>
                  <a:pt x="2289175" y="178858"/>
                  <a:pt x="2298162" y="180194"/>
                  <a:pt x="2301875" y="174625"/>
                </a:cubicBezTo>
                <a:cubicBezTo>
                  <a:pt x="2312579" y="158568"/>
                  <a:pt x="2302414" y="169593"/>
                  <a:pt x="2317750" y="161925"/>
                </a:cubicBezTo>
                <a:cubicBezTo>
                  <a:pt x="2325571" y="158015"/>
                  <a:pt x="2327592" y="153014"/>
                  <a:pt x="2336800" y="152400"/>
                </a:cubicBezTo>
                <a:cubicBezTo>
                  <a:pt x="2365331" y="150498"/>
                  <a:pt x="2393950" y="150283"/>
                  <a:pt x="2422525" y="149225"/>
                </a:cubicBezTo>
                <a:cubicBezTo>
                  <a:pt x="2425700" y="147108"/>
                  <a:pt x="2428637" y="144582"/>
                  <a:pt x="2432050" y="142875"/>
                </a:cubicBezTo>
                <a:cubicBezTo>
                  <a:pt x="2445590" y="136105"/>
                  <a:pt x="2452788" y="140946"/>
                  <a:pt x="2470150" y="142875"/>
                </a:cubicBezTo>
                <a:cubicBezTo>
                  <a:pt x="2492375" y="141817"/>
                  <a:pt x="2514652" y="141548"/>
                  <a:pt x="2536825" y="139700"/>
                </a:cubicBezTo>
                <a:cubicBezTo>
                  <a:pt x="2547514" y="138809"/>
                  <a:pt x="2546366" y="134401"/>
                  <a:pt x="2555875" y="130175"/>
                </a:cubicBezTo>
                <a:cubicBezTo>
                  <a:pt x="2561992" y="127457"/>
                  <a:pt x="2568431" y="125448"/>
                  <a:pt x="2574925" y="123825"/>
                </a:cubicBezTo>
                <a:cubicBezTo>
                  <a:pt x="2579158" y="122767"/>
                  <a:pt x="2583332" y="121431"/>
                  <a:pt x="2587625" y="120650"/>
                </a:cubicBezTo>
                <a:cubicBezTo>
                  <a:pt x="2612752" y="116082"/>
                  <a:pt x="2629700" y="116152"/>
                  <a:pt x="2657475" y="114300"/>
                </a:cubicBezTo>
                <a:cubicBezTo>
                  <a:pt x="2660650" y="112183"/>
                  <a:pt x="2663587" y="109657"/>
                  <a:pt x="2667000" y="107950"/>
                </a:cubicBezTo>
                <a:cubicBezTo>
                  <a:pt x="2680540" y="101180"/>
                  <a:pt x="2687738" y="106021"/>
                  <a:pt x="2705100" y="107950"/>
                </a:cubicBezTo>
                <a:lnTo>
                  <a:pt x="2838450" y="104775"/>
                </a:lnTo>
                <a:cubicBezTo>
                  <a:pt x="2844821" y="104504"/>
                  <a:pt x="2869135" y="98076"/>
                  <a:pt x="2873375" y="95250"/>
                </a:cubicBezTo>
                <a:cubicBezTo>
                  <a:pt x="2876550" y="93133"/>
                  <a:pt x="2879487" y="90607"/>
                  <a:pt x="2882900" y="88900"/>
                </a:cubicBezTo>
                <a:cubicBezTo>
                  <a:pt x="2885893" y="87403"/>
                  <a:pt x="2889349" y="87043"/>
                  <a:pt x="2892425" y="85725"/>
                </a:cubicBezTo>
                <a:cubicBezTo>
                  <a:pt x="2896775" y="83861"/>
                  <a:pt x="2900892" y="81492"/>
                  <a:pt x="2905125" y="79375"/>
                </a:cubicBezTo>
                <a:cubicBezTo>
                  <a:pt x="2923117" y="80433"/>
                  <a:pt x="2941145" y="80989"/>
                  <a:pt x="2959100" y="82550"/>
                </a:cubicBezTo>
                <a:cubicBezTo>
                  <a:pt x="2965513" y="83108"/>
                  <a:pt x="2971712" y="85725"/>
                  <a:pt x="2978150" y="85725"/>
                </a:cubicBezTo>
                <a:cubicBezTo>
                  <a:pt x="2985634" y="85725"/>
                  <a:pt x="2992967" y="83608"/>
                  <a:pt x="3000375" y="82550"/>
                </a:cubicBezTo>
                <a:cubicBezTo>
                  <a:pt x="3003550" y="79375"/>
                  <a:pt x="3006356" y="75782"/>
                  <a:pt x="3009900" y="73025"/>
                </a:cubicBezTo>
                <a:cubicBezTo>
                  <a:pt x="3015924" y="68340"/>
                  <a:pt x="3028950" y="60325"/>
                  <a:pt x="3028950" y="60325"/>
                </a:cubicBezTo>
                <a:cubicBezTo>
                  <a:pt x="3030453" y="55817"/>
                  <a:pt x="3033551" y="43737"/>
                  <a:pt x="3038475" y="41275"/>
                </a:cubicBezTo>
                <a:cubicBezTo>
                  <a:pt x="3044233" y="38396"/>
                  <a:pt x="3051212" y="39363"/>
                  <a:pt x="3057525" y="38100"/>
                </a:cubicBezTo>
                <a:cubicBezTo>
                  <a:pt x="3061804" y="37244"/>
                  <a:pt x="3065946" y="35781"/>
                  <a:pt x="3070225" y="34925"/>
                </a:cubicBezTo>
                <a:cubicBezTo>
                  <a:pt x="3076538" y="33662"/>
                  <a:pt x="3082925" y="32808"/>
                  <a:pt x="3089275" y="31750"/>
                </a:cubicBezTo>
                <a:cubicBezTo>
                  <a:pt x="3110442" y="32808"/>
                  <a:pt x="3131582" y="34925"/>
                  <a:pt x="3152775" y="34925"/>
                </a:cubicBezTo>
                <a:cubicBezTo>
                  <a:pt x="3165519" y="34925"/>
                  <a:pt x="3178243" y="33434"/>
                  <a:pt x="3190875" y="31750"/>
                </a:cubicBezTo>
                <a:cubicBezTo>
                  <a:pt x="3194192" y="31308"/>
                  <a:pt x="3197066" y="28865"/>
                  <a:pt x="3200400" y="28575"/>
                </a:cubicBezTo>
                <a:cubicBezTo>
                  <a:pt x="3221513" y="26739"/>
                  <a:pt x="3242733" y="26458"/>
                  <a:pt x="3263900" y="25400"/>
                </a:cubicBezTo>
                <a:cubicBezTo>
                  <a:pt x="3270250" y="23283"/>
                  <a:pt x="3277381" y="22763"/>
                  <a:pt x="3282950" y="19050"/>
                </a:cubicBezTo>
                <a:cubicBezTo>
                  <a:pt x="3286125" y="16933"/>
                  <a:pt x="3289062" y="14407"/>
                  <a:pt x="3292475" y="12700"/>
                </a:cubicBezTo>
                <a:cubicBezTo>
                  <a:pt x="3295468" y="11203"/>
                  <a:pt x="3299007" y="11022"/>
                  <a:pt x="3302000" y="9525"/>
                </a:cubicBezTo>
                <a:cubicBezTo>
                  <a:pt x="3305413" y="7818"/>
                  <a:pt x="3308112" y="4882"/>
                  <a:pt x="3311525" y="3175"/>
                </a:cubicBezTo>
                <a:cubicBezTo>
                  <a:pt x="3314518" y="1678"/>
                  <a:pt x="3321050" y="0"/>
                  <a:pt x="3321050" y="0"/>
                </a:cubicBezTo>
              </a:path>
            </a:pathLst>
          </a:custGeom>
          <a:noFill/>
          <a:ln w="28575">
            <a:solidFill>
              <a:srgbClr val="16378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Freeform: Shape 4">
            <a:extLst>
              <a:ext uri="{FF2B5EF4-FFF2-40B4-BE49-F238E27FC236}">
                <a16:creationId xmlns="" xmlns:a16="http://schemas.microsoft.com/office/drawing/2014/main" id="{8E32E98A-0899-4AF7-9A65-2ED7B82C3DB9}"/>
              </a:ext>
            </a:extLst>
          </p:cNvPr>
          <p:cNvSpPr/>
          <p:nvPr/>
        </p:nvSpPr>
        <p:spPr>
          <a:xfrm>
            <a:off x="1387283" y="4265000"/>
            <a:ext cx="3106426" cy="369813"/>
          </a:xfrm>
          <a:custGeom>
            <a:avLst/>
            <a:gdLst>
              <a:gd name="connsiteX0" fmla="*/ 0 w 3333750"/>
              <a:gd name="connsiteY0" fmla="*/ 396875 h 396875"/>
              <a:gd name="connsiteX1" fmla="*/ 0 w 3333750"/>
              <a:gd name="connsiteY1" fmla="*/ 396875 h 396875"/>
              <a:gd name="connsiteX2" fmla="*/ 44450 w 3333750"/>
              <a:gd name="connsiteY2" fmla="*/ 393700 h 396875"/>
              <a:gd name="connsiteX3" fmla="*/ 53975 w 3333750"/>
              <a:gd name="connsiteY3" fmla="*/ 390525 h 396875"/>
              <a:gd name="connsiteX4" fmla="*/ 196850 w 3333750"/>
              <a:gd name="connsiteY4" fmla="*/ 387350 h 396875"/>
              <a:gd name="connsiteX5" fmla="*/ 209550 w 3333750"/>
              <a:gd name="connsiteY5" fmla="*/ 384175 h 396875"/>
              <a:gd name="connsiteX6" fmla="*/ 228600 w 3333750"/>
              <a:gd name="connsiteY6" fmla="*/ 377825 h 396875"/>
              <a:gd name="connsiteX7" fmla="*/ 285750 w 3333750"/>
              <a:gd name="connsiteY7" fmla="*/ 374650 h 396875"/>
              <a:gd name="connsiteX8" fmla="*/ 346075 w 3333750"/>
              <a:gd name="connsiteY8" fmla="*/ 365125 h 396875"/>
              <a:gd name="connsiteX9" fmla="*/ 450850 w 3333750"/>
              <a:gd name="connsiteY9" fmla="*/ 361950 h 396875"/>
              <a:gd name="connsiteX10" fmla="*/ 520700 w 3333750"/>
              <a:gd name="connsiteY10" fmla="*/ 355600 h 396875"/>
              <a:gd name="connsiteX11" fmla="*/ 539750 w 3333750"/>
              <a:gd name="connsiteY11" fmla="*/ 349250 h 396875"/>
              <a:gd name="connsiteX12" fmla="*/ 549275 w 3333750"/>
              <a:gd name="connsiteY12" fmla="*/ 346075 h 396875"/>
              <a:gd name="connsiteX13" fmla="*/ 558800 w 3333750"/>
              <a:gd name="connsiteY13" fmla="*/ 342900 h 396875"/>
              <a:gd name="connsiteX14" fmla="*/ 571500 w 3333750"/>
              <a:gd name="connsiteY14" fmla="*/ 339725 h 396875"/>
              <a:gd name="connsiteX15" fmla="*/ 590550 w 3333750"/>
              <a:gd name="connsiteY15" fmla="*/ 333375 h 396875"/>
              <a:gd name="connsiteX16" fmla="*/ 600075 w 3333750"/>
              <a:gd name="connsiteY16" fmla="*/ 330200 h 396875"/>
              <a:gd name="connsiteX17" fmla="*/ 676275 w 3333750"/>
              <a:gd name="connsiteY17" fmla="*/ 323850 h 396875"/>
              <a:gd name="connsiteX18" fmla="*/ 692150 w 3333750"/>
              <a:gd name="connsiteY18" fmla="*/ 320675 h 396875"/>
              <a:gd name="connsiteX19" fmla="*/ 701675 w 3333750"/>
              <a:gd name="connsiteY19" fmla="*/ 317500 h 396875"/>
              <a:gd name="connsiteX20" fmla="*/ 825500 w 3333750"/>
              <a:gd name="connsiteY20" fmla="*/ 314325 h 396875"/>
              <a:gd name="connsiteX21" fmla="*/ 854075 w 3333750"/>
              <a:gd name="connsiteY21" fmla="*/ 304800 h 396875"/>
              <a:gd name="connsiteX22" fmla="*/ 863600 w 3333750"/>
              <a:gd name="connsiteY22" fmla="*/ 301625 h 396875"/>
              <a:gd name="connsiteX23" fmla="*/ 990600 w 3333750"/>
              <a:gd name="connsiteY23" fmla="*/ 295275 h 396875"/>
              <a:gd name="connsiteX24" fmla="*/ 1012825 w 3333750"/>
              <a:gd name="connsiteY24" fmla="*/ 288925 h 396875"/>
              <a:gd name="connsiteX25" fmla="*/ 1047750 w 3333750"/>
              <a:gd name="connsiteY25" fmla="*/ 282575 h 396875"/>
              <a:gd name="connsiteX26" fmla="*/ 1066800 w 3333750"/>
              <a:gd name="connsiteY26" fmla="*/ 276225 h 396875"/>
              <a:gd name="connsiteX27" fmla="*/ 1082675 w 3333750"/>
              <a:gd name="connsiteY27" fmla="*/ 273050 h 396875"/>
              <a:gd name="connsiteX28" fmla="*/ 1104900 w 3333750"/>
              <a:gd name="connsiteY28" fmla="*/ 266700 h 396875"/>
              <a:gd name="connsiteX29" fmla="*/ 1162050 w 3333750"/>
              <a:gd name="connsiteY29" fmla="*/ 260350 h 396875"/>
              <a:gd name="connsiteX30" fmla="*/ 1187450 w 3333750"/>
              <a:gd name="connsiteY30" fmla="*/ 257175 h 396875"/>
              <a:gd name="connsiteX31" fmla="*/ 1216025 w 3333750"/>
              <a:gd name="connsiteY31" fmla="*/ 247650 h 396875"/>
              <a:gd name="connsiteX32" fmla="*/ 1225550 w 3333750"/>
              <a:gd name="connsiteY32" fmla="*/ 244475 h 396875"/>
              <a:gd name="connsiteX33" fmla="*/ 1235075 w 3333750"/>
              <a:gd name="connsiteY33" fmla="*/ 241300 h 396875"/>
              <a:gd name="connsiteX34" fmla="*/ 1282700 w 3333750"/>
              <a:gd name="connsiteY34" fmla="*/ 244475 h 396875"/>
              <a:gd name="connsiteX35" fmla="*/ 1517650 w 3333750"/>
              <a:gd name="connsiteY35" fmla="*/ 238125 h 396875"/>
              <a:gd name="connsiteX36" fmla="*/ 1539875 w 3333750"/>
              <a:gd name="connsiteY36" fmla="*/ 231775 h 396875"/>
              <a:gd name="connsiteX37" fmla="*/ 1552575 w 3333750"/>
              <a:gd name="connsiteY37" fmla="*/ 228600 h 396875"/>
              <a:gd name="connsiteX38" fmla="*/ 1562100 w 3333750"/>
              <a:gd name="connsiteY38" fmla="*/ 225425 h 396875"/>
              <a:gd name="connsiteX39" fmla="*/ 1660525 w 3333750"/>
              <a:gd name="connsiteY39" fmla="*/ 222250 h 396875"/>
              <a:gd name="connsiteX40" fmla="*/ 1679575 w 3333750"/>
              <a:gd name="connsiteY40" fmla="*/ 219075 h 396875"/>
              <a:gd name="connsiteX41" fmla="*/ 1695450 w 3333750"/>
              <a:gd name="connsiteY41" fmla="*/ 215900 h 396875"/>
              <a:gd name="connsiteX42" fmla="*/ 1768475 w 3333750"/>
              <a:gd name="connsiteY42" fmla="*/ 206375 h 396875"/>
              <a:gd name="connsiteX43" fmla="*/ 1803400 w 3333750"/>
              <a:gd name="connsiteY43" fmla="*/ 196850 h 396875"/>
              <a:gd name="connsiteX44" fmla="*/ 1895475 w 3333750"/>
              <a:gd name="connsiteY44" fmla="*/ 193675 h 396875"/>
              <a:gd name="connsiteX45" fmla="*/ 2009775 w 3333750"/>
              <a:gd name="connsiteY45" fmla="*/ 187325 h 396875"/>
              <a:gd name="connsiteX46" fmla="*/ 2054225 w 3333750"/>
              <a:gd name="connsiteY46" fmla="*/ 184150 h 396875"/>
              <a:gd name="connsiteX47" fmla="*/ 2352675 w 3333750"/>
              <a:gd name="connsiteY47" fmla="*/ 180975 h 396875"/>
              <a:gd name="connsiteX48" fmla="*/ 2362200 w 3333750"/>
              <a:gd name="connsiteY48" fmla="*/ 174625 h 396875"/>
              <a:gd name="connsiteX49" fmla="*/ 2406650 w 3333750"/>
              <a:gd name="connsiteY49" fmla="*/ 168275 h 396875"/>
              <a:gd name="connsiteX50" fmla="*/ 2422525 w 3333750"/>
              <a:gd name="connsiteY50" fmla="*/ 165100 h 396875"/>
              <a:gd name="connsiteX51" fmla="*/ 2432050 w 3333750"/>
              <a:gd name="connsiteY51" fmla="*/ 161925 h 396875"/>
              <a:gd name="connsiteX52" fmla="*/ 2454275 w 3333750"/>
              <a:gd name="connsiteY52" fmla="*/ 158750 h 396875"/>
              <a:gd name="connsiteX53" fmla="*/ 2463800 w 3333750"/>
              <a:gd name="connsiteY53" fmla="*/ 155575 h 396875"/>
              <a:gd name="connsiteX54" fmla="*/ 2501900 w 3333750"/>
              <a:gd name="connsiteY54" fmla="*/ 149225 h 396875"/>
              <a:gd name="connsiteX55" fmla="*/ 2514600 w 3333750"/>
              <a:gd name="connsiteY55" fmla="*/ 146050 h 396875"/>
              <a:gd name="connsiteX56" fmla="*/ 2536825 w 3333750"/>
              <a:gd name="connsiteY56" fmla="*/ 139700 h 396875"/>
              <a:gd name="connsiteX57" fmla="*/ 2568575 w 3333750"/>
              <a:gd name="connsiteY57" fmla="*/ 136525 h 396875"/>
              <a:gd name="connsiteX58" fmla="*/ 2587625 w 3333750"/>
              <a:gd name="connsiteY58" fmla="*/ 139700 h 396875"/>
              <a:gd name="connsiteX59" fmla="*/ 2603500 w 3333750"/>
              <a:gd name="connsiteY59" fmla="*/ 142875 h 396875"/>
              <a:gd name="connsiteX60" fmla="*/ 2613025 w 3333750"/>
              <a:gd name="connsiteY60" fmla="*/ 146050 h 396875"/>
              <a:gd name="connsiteX61" fmla="*/ 2635250 w 3333750"/>
              <a:gd name="connsiteY61" fmla="*/ 142875 h 396875"/>
              <a:gd name="connsiteX62" fmla="*/ 2654300 w 3333750"/>
              <a:gd name="connsiteY62" fmla="*/ 136525 h 396875"/>
              <a:gd name="connsiteX63" fmla="*/ 2689225 w 3333750"/>
              <a:gd name="connsiteY63" fmla="*/ 127000 h 396875"/>
              <a:gd name="connsiteX64" fmla="*/ 2781300 w 3333750"/>
              <a:gd name="connsiteY64" fmla="*/ 120650 h 396875"/>
              <a:gd name="connsiteX65" fmla="*/ 2949575 w 3333750"/>
              <a:gd name="connsiteY65" fmla="*/ 111125 h 396875"/>
              <a:gd name="connsiteX66" fmla="*/ 2962275 w 3333750"/>
              <a:gd name="connsiteY66" fmla="*/ 107950 h 396875"/>
              <a:gd name="connsiteX67" fmla="*/ 2971800 w 3333750"/>
              <a:gd name="connsiteY67" fmla="*/ 104775 h 396875"/>
              <a:gd name="connsiteX68" fmla="*/ 2987675 w 3333750"/>
              <a:gd name="connsiteY68" fmla="*/ 101600 h 396875"/>
              <a:gd name="connsiteX69" fmla="*/ 3000375 w 3333750"/>
              <a:gd name="connsiteY69" fmla="*/ 98425 h 396875"/>
              <a:gd name="connsiteX70" fmla="*/ 3032125 w 3333750"/>
              <a:gd name="connsiteY70" fmla="*/ 92075 h 396875"/>
              <a:gd name="connsiteX71" fmla="*/ 3060700 w 3333750"/>
              <a:gd name="connsiteY71" fmla="*/ 82550 h 396875"/>
              <a:gd name="connsiteX72" fmla="*/ 3070225 w 3333750"/>
              <a:gd name="connsiteY72" fmla="*/ 79375 h 396875"/>
              <a:gd name="connsiteX73" fmla="*/ 3105150 w 3333750"/>
              <a:gd name="connsiteY73" fmla="*/ 73025 h 396875"/>
              <a:gd name="connsiteX74" fmla="*/ 3127375 w 3333750"/>
              <a:gd name="connsiteY74" fmla="*/ 63500 h 396875"/>
              <a:gd name="connsiteX75" fmla="*/ 3168650 w 3333750"/>
              <a:gd name="connsiteY75" fmla="*/ 57150 h 396875"/>
              <a:gd name="connsiteX76" fmla="*/ 3178175 w 3333750"/>
              <a:gd name="connsiteY76" fmla="*/ 50800 h 396875"/>
              <a:gd name="connsiteX77" fmla="*/ 3197225 w 3333750"/>
              <a:gd name="connsiteY77" fmla="*/ 44450 h 396875"/>
              <a:gd name="connsiteX78" fmla="*/ 3206750 w 3333750"/>
              <a:gd name="connsiteY78" fmla="*/ 38100 h 396875"/>
              <a:gd name="connsiteX79" fmla="*/ 3228975 w 3333750"/>
              <a:gd name="connsiteY79" fmla="*/ 31750 h 396875"/>
              <a:gd name="connsiteX80" fmla="*/ 3248025 w 3333750"/>
              <a:gd name="connsiteY80" fmla="*/ 25400 h 396875"/>
              <a:gd name="connsiteX81" fmla="*/ 3267075 w 3333750"/>
              <a:gd name="connsiteY81" fmla="*/ 19050 h 396875"/>
              <a:gd name="connsiteX82" fmla="*/ 3276600 w 3333750"/>
              <a:gd name="connsiteY82" fmla="*/ 15875 h 396875"/>
              <a:gd name="connsiteX83" fmla="*/ 3305175 w 3333750"/>
              <a:gd name="connsiteY83" fmla="*/ 12700 h 396875"/>
              <a:gd name="connsiteX84" fmla="*/ 3314700 w 3333750"/>
              <a:gd name="connsiteY84" fmla="*/ 6350 h 396875"/>
              <a:gd name="connsiteX85" fmla="*/ 3333750 w 3333750"/>
              <a:gd name="connsiteY85" fmla="*/ 0 h 39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3333750" h="396875">
                <a:moveTo>
                  <a:pt x="0" y="396875"/>
                </a:moveTo>
                <a:lnTo>
                  <a:pt x="0" y="396875"/>
                </a:lnTo>
                <a:cubicBezTo>
                  <a:pt x="14817" y="395817"/>
                  <a:pt x="29697" y="395436"/>
                  <a:pt x="44450" y="393700"/>
                </a:cubicBezTo>
                <a:cubicBezTo>
                  <a:pt x="47774" y="393309"/>
                  <a:pt x="50631" y="390664"/>
                  <a:pt x="53975" y="390525"/>
                </a:cubicBezTo>
                <a:cubicBezTo>
                  <a:pt x="101570" y="388542"/>
                  <a:pt x="149225" y="388408"/>
                  <a:pt x="196850" y="387350"/>
                </a:cubicBezTo>
                <a:cubicBezTo>
                  <a:pt x="201083" y="386292"/>
                  <a:pt x="205370" y="385429"/>
                  <a:pt x="209550" y="384175"/>
                </a:cubicBezTo>
                <a:cubicBezTo>
                  <a:pt x="215961" y="382252"/>
                  <a:pt x="221917" y="378196"/>
                  <a:pt x="228600" y="377825"/>
                </a:cubicBezTo>
                <a:lnTo>
                  <a:pt x="285750" y="374650"/>
                </a:lnTo>
                <a:cubicBezTo>
                  <a:pt x="315207" y="364831"/>
                  <a:pt x="303659" y="366969"/>
                  <a:pt x="346075" y="365125"/>
                </a:cubicBezTo>
                <a:cubicBezTo>
                  <a:pt x="380983" y="363607"/>
                  <a:pt x="415925" y="363008"/>
                  <a:pt x="450850" y="361950"/>
                </a:cubicBezTo>
                <a:cubicBezTo>
                  <a:pt x="454831" y="361618"/>
                  <a:pt x="513591" y="356933"/>
                  <a:pt x="520700" y="355600"/>
                </a:cubicBezTo>
                <a:cubicBezTo>
                  <a:pt x="527279" y="354366"/>
                  <a:pt x="533400" y="351367"/>
                  <a:pt x="539750" y="349250"/>
                </a:cubicBezTo>
                <a:lnTo>
                  <a:pt x="549275" y="346075"/>
                </a:lnTo>
                <a:cubicBezTo>
                  <a:pt x="552450" y="345017"/>
                  <a:pt x="555553" y="343712"/>
                  <a:pt x="558800" y="342900"/>
                </a:cubicBezTo>
                <a:cubicBezTo>
                  <a:pt x="563033" y="341842"/>
                  <a:pt x="567320" y="340979"/>
                  <a:pt x="571500" y="339725"/>
                </a:cubicBezTo>
                <a:cubicBezTo>
                  <a:pt x="577911" y="337802"/>
                  <a:pt x="584200" y="335492"/>
                  <a:pt x="590550" y="333375"/>
                </a:cubicBezTo>
                <a:cubicBezTo>
                  <a:pt x="593725" y="332317"/>
                  <a:pt x="596754" y="330615"/>
                  <a:pt x="600075" y="330200"/>
                </a:cubicBezTo>
                <a:cubicBezTo>
                  <a:pt x="642310" y="324921"/>
                  <a:pt x="616959" y="327557"/>
                  <a:pt x="676275" y="323850"/>
                </a:cubicBezTo>
                <a:cubicBezTo>
                  <a:pt x="681567" y="322792"/>
                  <a:pt x="686915" y="321984"/>
                  <a:pt x="692150" y="320675"/>
                </a:cubicBezTo>
                <a:cubicBezTo>
                  <a:pt x="695397" y="319863"/>
                  <a:pt x="698332" y="317659"/>
                  <a:pt x="701675" y="317500"/>
                </a:cubicBezTo>
                <a:cubicBezTo>
                  <a:pt x="742917" y="315536"/>
                  <a:pt x="784225" y="315383"/>
                  <a:pt x="825500" y="314325"/>
                </a:cubicBezTo>
                <a:lnTo>
                  <a:pt x="854075" y="304800"/>
                </a:lnTo>
                <a:cubicBezTo>
                  <a:pt x="857250" y="303742"/>
                  <a:pt x="860265" y="301903"/>
                  <a:pt x="863600" y="301625"/>
                </a:cubicBezTo>
                <a:cubicBezTo>
                  <a:pt x="931250" y="295988"/>
                  <a:pt x="888964" y="298905"/>
                  <a:pt x="990600" y="295275"/>
                </a:cubicBezTo>
                <a:cubicBezTo>
                  <a:pt x="999678" y="292249"/>
                  <a:pt x="1002858" y="290918"/>
                  <a:pt x="1012825" y="288925"/>
                </a:cubicBezTo>
                <a:cubicBezTo>
                  <a:pt x="1021901" y="287110"/>
                  <a:pt x="1038386" y="285129"/>
                  <a:pt x="1047750" y="282575"/>
                </a:cubicBezTo>
                <a:cubicBezTo>
                  <a:pt x="1054208" y="280814"/>
                  <a:pt x="1060236" y="277538"/>
                  <a:pt x="1066800" y="276225"/>
                </a:cubicBezTo>
                <a:cubicBezTo>
                  <a:pt x="1072092" y="275167"/>
                  <a:pt x="1077440" y="274359"/>
                  <a:pt x="1082675" y="273050"/>
                </a:cubicBezTo>
                <a:cubicBezTo>
                  <a:pt x="1097774" y="269275"/>
                  <a:pt x="1087083" y="269669"/>
                  <a:pt x="1104900" y="266700"/>
                </a:cubicBezTo>
                <a:cubicBezTo>
                  <a:pt x="1120345" y="264126"/>
                  <a:pt x="1147375" y="261981"/>
                  <a:pt x="1162050" y="260350"/>
                </a:cubicBezTo>
                <a:cubicBezTo>
                  <a:pt x="1170530" y="259408"/>
                  <a:pt x="1178983" y="258233"/>
                  <a:pt x="1187450" y="257175"/>
                </a:cubicBezTo>
                <a:lnTo>
                  <a:pt x="1216025" y="247650"/>
                </a:lnTo>
                <a:lnTo>
                  <a:pt x="1225550" y="244475"/>
                </a:lnTo>
                <a:lnTo>
                  <a:pt x="1235075" y="241300"/>
                </a:lnTo>
                <a:cubicBezTo>
                  <a:pt x="1250950" y="242358"/>
                  <a:pt x="1266790" y="244475"/>
                  <a:pt x="1282700" y="244475"/>
                </a:cubicBezTo>
                <a:cubicBezTo>
                  <a:pt x="1351450" y="244475"/>
                  <a:pt x="1445209" y="240712"/>
                  <a:pt x="1517650" y="238125"/>
                </a:cubicBezTo>
                <a:cubicBezTo>
                  <a:pt x="1557352" y="228199"/>
                  <a:pt x="1507991" y="240885"/>
                  <a:pt x="1539875" y="231775"/>
                </a:cubicBezTo>
                <a:cubicBezTo>
                  <a:pt x="1544071" y="230576"/>
                  <a:pt x="1548379" y="229799"/>
                  <a:pt x="1552575" y="228600"/>
                </a:cubicBezTo>
                <a:cubicBezTo>
                  <a:pt x="1555793" y="227681"/>
                  <a:pt x="1558759" y="225622"/>
                  <a:pt x="1562100" y="225425"/>
                </a:cubicBezTo>
                <a:cubicBezTo>
                  <a:pt x="1594869" y="223497"/>
                  <a:pt x="1627717" y="223308"/>
                  <a:pt x="1660525" y="222250"/>
                </a:cubicBezTo>
                <a:lnTo>
                  <a:pt x="1679575" y="219075"/>
                </a:lnTo>
                <a:cubicBezTo>
                  <a:pt x="1684884" y="218110"/>
                  <a:pt x="1690095" y="216569"/>
                  <a:pt x="1695450" y="215900"/>
                </a:cubicBezTo>
                <a:cubicBezTo>
                  <a:pt x="1714962" y="213461"/>
                  <a:pt x="1749943" y="212552"/>
                  <a:pt x="1768475" y="206375"/>
                </a:cubicBezTo>
                <a:cubicBezTo>
                  <a:pt x="1778357" y="203081"/>
                  <a:pt x="1795412" y="197125"/>
                  <a:pt x="1803400" y="196850"/>
                </a:cubicBezTo>
                <a:lnTo>
                  <a:pt x="1895475" y="193675"/>
                </a:lnTo>
                <a:cubicBezTo>
                  <a:pt x="1962931" y="186929"/>
                  <a:pt x="1895094" y="193059"/>
                  <a:pt x="2009775" y="187325"/>
                </a:cubicBezTo>
                <a:cubicBezTo>
                  <a:pt x="2024611" y="186583"/>
                  <a:pt x="2039373" y="184425"/>
                  <a:pt x="2054225" y="184150"/>
                </a:cubicBezTo>
                <a:lnTo>
                  <a:pt x="2352675" y="180975"/>
                </a:lnTo>
                <a:cubicBezTo>
                  <a:pt x="2355850" y="178858"/>
                  <a:pt x="2358580" y="175832"/>
                  <a:pt x="2362200" y="174625"/>
                </a:cubicBezTo>
                <a:cubicBezTo>
                  <a:pt x="2368016" y="172686"/>
                  <a:pt x="2403558" y="168751"/>
                  <a:pt x="2406650" y="168275"/>
                </a:cubicBezTo>
                <a:cubicBezTo>
                  <a:pt x="2411984" y="167454"/>
                  <a:pt x="2417290" y="166409"/>
                  <a:pt x="2422525" y="165100"/>
                </a:cubicBezTo>
                <a:cubicBezTo>
                  <a:pt x="2425772" y="164288"/>
                  <a:pt x="2428768" y="162581"/>
                  <a:pt x="2432050" y="161925"/>
                </a:cubicBezTo>
                <a:cubicBezTo>
                  <a:pt x="2439388" y="160457"/>
                  <a:pt x="2446867" y="159808"/>
                  <a:pt x="2454275" y="158750"/>
                </a:cubicBezTo>
                <a:cubicBezTo>
                  <a:pt x="2457450" y="157692"/>
                  <a:pt x="2460518" y="156231"/>
                  <a:pt x="2463800" y="155575"/>
                </a:cubicBezTo>
                <a:cubicBezTo>
                  <a:pt x="2476425" y="153050"/>
                  <a:pt x="2489409" y="152348"/>
                  <a:pt x="2501900" y="149225"/>
                </a:cubicBezTo>
                <a:cubicBezTo>
                  <a:pt x="2506133" y="148167"/>
                  <a:pt x="2510404" y="147249"/>
                  <a:pt x="2514600" y="146050"/>
                </a:cubicBezTo>
                <a:cubicBezTo>
                  <a:pt x="2523647" y="143465"/>
                  <a:pt x="2526899" y="141118"/>
                  <a:pt x="2536825" y="139700"/>
                </a:cubicBezTo>
                <a:cubicBezTo>
                  <a:pt x="2547354" y="138196"/>
                  <a:pt x="2557992" y="137583"/>
                  <a:pt x="2568575" y="136525"/>
                </a:cubicBezTo>
                <a:cubicBezTo>
                  <a:pt x="2586166" y="130661"/>
                  <a:pt x="2570247" y="133183"/>
                  <a:pt x="2587625" y="139700"/>
                </a:cubicBezTo>
                <a:cubicBezTo>
                  <a:pt x="2592678" y="141595"/>
                  <a:pt x="2598265" y="141566"/>
                  <a:pt x="2603500" y="142875"/>
                </a:cubicBezTo>
                <a:cubicBezTo>
                  <a:pt x="2606747" y="143687"/>
                  <a:pt x="2609850" y="144992"/>
                  <a:pt x="2613025" y="146050"/>
                </a:cubicBezTo>
                <a:cubicBezTo>
                  <a:pt x="2620433" y="144992"/>
                  <a:pt x="2627958" y="144558"/>
                  <a:pt x="2635250" y="142875"/>
                </a:cubicBezTo>
                <a:cubicBezTo>
                  <a:pt x="2641772" y="141370"/>
                  <a:pt x="2647950" y="138642"/>
                  <a:pt x="2654300" y="136525"/>
                </a:cubicBezTo>
                <a:cubicBezTo>
                  <a:pt x="2665042" y="132944"/>
                  <a:pt x="2678994" y="128023"/>
                  <a:pt x="2689225" y="127000"/>
                </a:cubicBezTo>
                <a:cubicBezTo>
                  <a:pt x="2747914" y="121131"/>
                  <a:pt x="2697285" y="125691"/>
                  <a:pt x="2781300" y="120650"/>
                </a:cubicBezTo>
                <a:cubicBezTo>
                  <a:pt x="2940765" y="111082"/>
                  <a:pt x="2820098" y="117010"/>
                  <a:pt x="2949575" y="111125"/>
                </a:cubicBezTo>
                <a:cubicBezTo>
                  <a:pt x="2953808" y="110067"/>
                  <a:pt x="2958079" y="109149"/>
                  <a:pt x="2962275" y="107950"/>
                </a:cubicBezTo>
                <a:cubicBezTo>
                  <a:pt x="2965493" y="107031"/>
                  <a:pt x="2968553" y="105587"/>
                  <a:pt x="2971800" y="104775"/>
                </a:cubicBezTo>
                <a:cubicBezTo>
                  <a:pt x="2977035" y="103466"/>
                  <a:pt x="2982407" y="102771"/>
                  <a:pt x="2987675" y="101600"/>
                </a:cubicBezTo>
                <a:cubicBezTo>
                  <a:pt x="2991935" y="100653"/>
                  <a:pt x="2996108" y="99339"/>
                  <a:pt x="3000375" y="98425"/>
                </a:cubicBezTo>
                <a:cubicBezTo>
                  <a:pt x="3010928" y="96164"/>
                  <a:pt x="3021886" y="95488"/>
                  <a:pt x="3032125" y="92075"/>
                </a:cubicBezTo>
                <a:lnTo>
                  <a:pt x="3060700" y="82550"/>
                </a:lnTo>
                <a:cubicBezTo>
                  <a:pt x="3063875" y="81492"/>
                  <a:pt x="3066943" y="80031"/>
                  <a:pt x="3070225" y="79375"/>
                </a:cubicBezTo>
                <a:cubicBezTo>
                  <a:pt x="3092413" y="74937"/>
                  <a:pt x="3080777" y="77087"/>
                  <a:pt x="3105150" y="73025"/>
                </a:cubicBezTo>
                <a:cubicBezTo>
                  <a:pt x="3114237" y="68482"/>
                  <a:pt x="3118032" y="65836"/>
                  <a:pt x="3127375" y="63500"/>
                </a:cubicBezTo>
                <a:cubicBezTo>
                  <a:pt x="3141920" y="59864"/>
                  <a:pt x="3153227" y="59078"/>
                  <a:pt x="3168650" y="57150"/>
                </a:cubicBezTo>
                <a:cubicBezTo>
                  <a:pt x="3171825" y="55033"/>
                  <a:pt x="3174688" y="52350"/>
                  <a:pt x="3178175" y="50800"/>
                </a:cubicBezTo>
                <a:cubicBezTo>
                  <a:pt x="3184292" y="48082"/>
                  <a:pt x="3191656" y="48163"/>
                  <a:pt x="3197225" y="44450"/>
                </a:cubicBezTo>
                <a:cubicBezTo>
                  <a:pt x="3200400" y="42333"/>
                  <a:pt x="3203337" y="39807"/>
                  <a:pt x="3206750" y="38100"/>
                </a:cubicBezTo>
                <a:cubicBezTo>
                  <a:pt x="3212085" y="35432"/>
                  <a:pt x="3223889" y="33276"/>
                  <a:pt x="3228975" y="31750"/>
                </a:cubicBezTo>
                <a:cubicBezTo>
                  <a:pt x="3235386" y="29827"/>
                  <a:pt x="3241675" y="27517"/>
                  <a:pt x="3248025" y="25400"/>
                </a:cubicBezTo>
                <a:lnTo>
                  <a:pt x="3267075" y="19050"/>
                </a:lnTo>
                <a:cubicBezTo>
                  <a:pt x="3270250" y="17992"/>
                  <a:pt x="3273274" y="16245"/>
                  <a:pt x="3276600" y="15875"/>
                </a:cubicBezTo>
                <a:lnTo>
                  <a:pt x="3305175" y="12700"/>
                </a:lnTo>
                <a:cubicBezTo>
                  <a:pt x="3308350" y="10583"/>
                  <a:pt x="3311213" y="7900"/>
                  <a:pt x="3314700" y="6350"/>
                </a:cubicBezTo>
                <a:cubicBezTo>
                  <a:pt x="3320817" y="3632"/>
                  <a:pt x="3333750" y="0"/>
                  <a:pt x="3333750" y="0"/>
                </a:cubicBezTo>
              </a:path>
            </a:pathLst>
          </a:custGeom>
          <a:noFill/>
          <a:ln w="28575">
            <a:solidFill>
              <a:srgbClr val="C71B3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Freeform: Shape 14">
            <a:extLst>
              <a:ext uri="{FF2B5EF4-FFF2-40B4-BE49-F238E27FC236}">
                <a16:creationId xmlns="" xmlns:a16="http://schemas.microsoft.com/office/drawing/2014/main" id="{9BCE1023-A835-4442-B946-D59745A675ED}"/>
              </a:ext>
            </a:extLst>
          </p:cNvPr>
          <p:cNvSpPr/>
          <p:nvPr/>
        </p:nvSpPr>
        <p:spPr>
          <a:xfrm>
            <a:off x="1389232" y="2303514"/>
            <a:ext cx="3209504" cy="2337216"/>
          </a:xfrm>
          <a:custGeom>
            <a:avLst/>
            <a:gdLst>
              <a:gd name="connsiteX0" fmla="*/ 0 w 3460377"/>
              <a:gd name="connsiteY0" fmla="*/ 0 h 2814917"/>
              <a:gd name="connsiteX1" fmla="*/ 0 w 3460377"/>
              <a:gd name="connsiteY1" fmla="*/ 2814917 h 2814917"/>
              <a:gd name="connsiteX2" fmla="*/ 3460377 w 3460377"/>
              <a:gd name="connsiteY2" fmla="*/ 2814917 h 2814917"/>
            </a:gdLst>
            <a:ahLst/>
            <a:cxnLst>
              <a:cxn ang="0">
                <a:pos x="connsiteX0" y="connsiteY0"/>
              </a:cxn>
              <a:cxn ang="0">
                <a:pos x="connsiteX1" y="connsiteY1"/>
              </a:cxn>
              <a:cxn ang="0">
                <a:pos x="connsiteX2" y="connsiteY2"/>
              </a:cxn>
            </a:cxnLst>
            <a:rect l="l" t="t" r="r" b="b"/>
            <a:pathLst>
              <a:path w="3460377" h="2814917">
                <a:moveTo>
                  <a:pt x="0" y="0"/>
                </a:moveTo>
                <a:lnTo>
                  <a:pt x="0" y="2814917"/>
                </a:lnTo>
                <a:lnTo>
                  <a:pt x="3460377" y="2814917"/>
                </a:ln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16" name="Straight Connector 15">
            <a:extLst>
              <a:ext uri="{FF2B5EF4-FFF2-40B4-BE49-F238E27FC236}">
                <a16:creationId xmlns="" xmlns:a16="http://schemas.microsoft.com/office/drawing/2014/main" id="{F66BE794-FBBD-4A93-8E8A-54D85D512E06}"/>
              </a:ext>
            </a:extLst>
          </p:cNvPr>
          <p:cNvCxnSpPr/>
          <p:nvPr/>
        </p:nvCxnSpPr>
        <p:spPr>
          <a:xfrm>
            <a:off x="1328595" y="3035011"/>
            <a:ext cx="6063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 xmlns:a16="http://schemas.microsoft.com/office/drawing/2014/main" id="{EBB86E3C-3196-4084-A6CE-68051D3C5F20}"/>
              </a:ext>
            </a:extLst>
          </p:cNvPr>
          <p:cNvCxnSpPr/>
          <p:nvPr/>
        </p:nvCxnSpPr>
        <p:spPr>
          <a:xfrm>
            <a:off x="1328595" y="3263328"/>
            <a:ext cx="6063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 xmlns:a16="http://schemas.microsoft.com/office/drawing/2014/main" id="{A446BDDB-43C5-4B3A-9960-BEFC018EB489}"/>
              </a:ext>
            </a:extLst>
          </p:cNvPr>
          <p:cNvCxnSpPr/>
          <p:nvPr/>
        </p:nvCxnSpPr>
        <p:spPr>
          <a:xfrm>
            <a:off x="1328595" y="3494989"/>
            <a:ext cx="6063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 xmlns:a16="http://schemas.microsoft.com/office/drawing/2014/main" id="{ADA2DD27-DE5D-43E0-9CE4-902F85416195}"/>
              </a:ext>
            </a:extLst>
          </p:cNvPr>
          <p:cNvCxnSpPr/>
          <p:nvPr/>
        </p:nvCxnSpPr>
        <p:spPr>
          <a:xfrm>
            <a:off x="1328595" y="3727184"/>
            <a:ext cx="6063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 xmlns:a16="http://schemas.microsoft.com/office/drawing/2014/main" id="{EA4B9A8B-EB2B-4A46-B5B1-43F4AA777A73}"/>
              </a:ext>
            </a:extLst>
          </p:cNvPr>
          <p:cNvCxnSpPr/>
          <p:nvPr/>
        </p:nvCxnSpPr>
        <p:spPr>
          <a:xfrm>
            <a:off x="1328595" y="4183975"/>
            <a:ext cx="6063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 xmlns:a16="http://schemas.microsoft.com/office/drawing/2014/main" id="{1F2B1DF5-DA99-4A01-A6A7-E80C448AEC48}"/>
              </a:ext>
            </a:extLst>
          </p:cNvPr>
          <p:cNvCxnSpPr/>
          <p:nvPr/>
        </p:nvCxnSpPr>
        <p:spPr>
          <a:xfrm>
            <a:off x="1328595" y="4417951"/>
            <a:ext cx="6063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 xmlns:a16="http://schemas.microsoft.com/office/drawing/2014/main" id="{94DD5AD1-FA04-46DC-8A24-9349B871BE8C}"/>
              </a:ext>
            </a:extLst>
          </p:cNvPr>
          <p:cNvCxnSpPr/>
          <p:nvPr/>
        </p:nvCxnSpPr>
        <p:spPr>
          <a:xfrm>
            <a:off x="1328595" y="4638787"/>
            <a:ext cx="6063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 xmlns:a16="http://schemas.microsoft.com/office/drawing/2014/main" id="{B4CFE4DC-2F6B-41DC-A193-6525FEAB0A85}"/>
              </a:ext>
            </a:extLst>
          </p:cNvPr>
          <p:cNvCxnSpPr>
            <a:cxnSpLocks/>
          </p:cNvCxnSpPr>
          <p:nvPr/>
        </p:nvCxnSpPr>
        <p:spPr>
          <a:xfrm>
            <a:off x="1911956" y="4641745"/>
            <a:ext cx="0" cy="5274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 xmlns:a16="http://schemas.microsoft.com/office/drawing/2014/main" id="{D54C29B4-E66D-4B6F-A7A0-956B395B5BCC}"/>
              </a:ext>
            </a:extLst>
          </p:cNvPr>
          <p:cNvSpPr txBox="1"/>
          <p:nvPr/>
        </p:nvSpPr>
        <p:spPr>
          <a:xfrm>
            <a:off x="1870162" y="4688586"/>
            <a:ext cx="79166" cy="172074"/>
          </a:xfrm>
          <a:prstGeom prst="rect">
            <a:avLst/>
          </a:prstGeom>
          <a:noFill/>
        </p:spPr>
        <p:txBody>
          <a:bodyPr wrap="square" lIns="0" tIns="0" rIns="0" bIns="0" rtlCol="0">
            <a:spAutoFit/>
          </a:bodyPr>
          <a:lstStyle/>
          <a:p>
            <a:pPr algn="ctr"/>
            <a:r>
              <a:rPr lang="fr-CA" sz="1200" dirty="0">
                <a:solidFill>
                  <a:prstClr val="black"/>
                </a:solidFill>
              </a:rPr>
              <a:t>1</a:t>
            </a:r>
            <a:endParaRPr lang="en-US" sz="1200" dirty="0">
              <a:solidFill>
                <a:prstClr val="black"/>
              </a:solidFill>
            </a:endParaRPr>
          </a:p>
        </p:txBody>
      </p:sp>
      <p:sp>
        <p:nvSpPr>
          <p:cNvPr id="25" name="TextBox 24">
            <a:extLst>
              <a:ext uri="{FF2B5EF4-FFF2-40B4-BE49-F238E27FC236}">
                <a16:creationId xmlns="" xmlns:a16="http://schemas.microsoft.com/office/drawing/2014/main" id="{0BEBAF07-6AA6-4135-BA1C-04EA8CB8F39A}"/>
              </a:ext>
            </a:extLst>
          </p:cNvPr>
          <p:cNvSpPr txBox="1"/>
          <p:nvPr/>
        </p:nvSpPr>
        <p:spPr>
          <a:xfrm>
            <a:off x="1200819" y="4553584"/>
            <a:ext cx="97523" cy="184666"/>
          </a:xfrm>
          <a:prstGeom prst="rect">
            <a:avLst/>
          </a:prstGeom>
          <a:noFill/>
        </p:spPr>
        <p:txBody>
          <a:bodyPr wrap="square" lIns="0" tIns="0" rIns="0" bIns="0" rtlCol="0">
            <a:spAutoFit/>
          </a:bodyPr>
          <a:lstStyle/>
          <a:p>
            <a:pPr algn="r"/>
            <a:r>
              <a:rPr lang="fr-CA" sz="1200" dirty="0">
                <a:solidFill>
                  <a:prstClr val="black"/>
                </a:solidFill>
              </a:rPr>
              <a:t>0</a:t>
            </a:r>
            <a:endParaRPr lang="en-US" sz="1200" dirty="0">
              <a:solidFill>
                <a:prstClr val="black"/>
              </a:solidFill>
            </a:endParaRPr>
          </a:p>
        </p:txBody>
      </p:sp>
      <p:sp>
        <p:nvSpPr>
          <p:cNvPr id="26" name="TextBox 25">
            <a:extLst>
              <a:ext uri="{FF2B5EF4-FFF2-40B4-BE49-F238E27FC236}">
                <a16:creationId xmlns="" xmlns:a16="http://schemas.microsoft.com/office/drawing/2014/main" id="{50174703-FFEB-4A83-88C6-04A28D89F80F}"/>
              </a:ext>
            </a:extLst>
          </p:cNvPr>
          <p:cNvSpPr txBox="1"/>
          <p:nvPr/>
        </p:nvSpPr>
        <p:spPr>
          <a:xfrm>
            <a:off x="1200819" y="4344964"/>
            <a:ext cx="97524" cy="184666"/>
          </a:xfrm>
          <a:prstGeom prst="rect">
            <a:avLst/>
          </a:prstGeom>
          <a:noFill/>
        </p:spPr>
        <p:txBody>
          <a:bodyPr wrap="square" lIns="0" tIns="0" rIns="0" bIns="0" rtlCol="0">
            <a:spAutoFit/>
          </a:bodyPr>
          <a:lstStyle/>
          <a:p>
            <a:pPr algn="r"/>
            <a:r>
              <a:rPr lang="fr-CA" sz="1200" dirty="0">
                <a:solidFill>
                  <a:prstClr val="black"/>
                </a:solidFill>
              </a:rPr>
              <a:t>2</a:t>
            </a:r>
            <a:endParaRPr lang="en-US" sz="1200" dirty="0">
              <a:solidFill>
                <a:prstClr val="black"/>
              </a:solidFill>
            </a:endParaRPr>
          </a:p>
        </p:txBody>
      </p:sp>
      <p:sp>
        <p:nvSpPr>
          <p:cNvPr id="27" name="TextBox 26">
            <a:extLst>
              <a:ext uri="{FF2B5EF4-FFF2-40B4-BE49-F238E27FC236}">
                <a16:creationId xmlns="" xmlns:a16="http://schemas.microsoft.com/office/drawing/2014/main" id="{CC846938-1187-4419-80E1-F9C83712E6DC}"/>
              </a:ext>
            </a:extLst>
          </p:cNvPr>
          <p:cNvSpPr txBox="1"/>
          <p:nvPr/>
        </p:nvSpPr>
        <p:spPr>
          <a:xfrm>
            <a:off x="1200819" y="4108520"/>
            <a:ext cx="97524" cy="184666"/>
          </a:xfrm>
          <a:prstGeom prst="rect">
            <a:avLst/>
          </a:prstGeom>
          <a:noFill/>
        </p:spPr>
        <p:txBody>
          <a:bodyPr wrap="square" lIns="0" tIns="0" rIns="0" bIns="0" rtlCol="0">
            <a:spAutoFit/>
          </a:bodyPr>
          <a:lstStyle/>
          <a:p>
            <a:pPr algn="r"/>
            <a:r>
              <a:rPr lang="fr-CA" sz="1200" dirty="0">
                <a:solidFill>
                  <a:prstClr val="black"/>
                </a:solidFill>
              </a:rPr>
              <a:t>4</a:t>
            </a:r>
            <a:endParaRPr lang="en-US" sz="1200" dirty="0">
              <a:solidFill>
                <a:prstClr val="black"/>
              </a:solidFill>
            </a:endParaRPr>
          </a:p>
        </p:txBody>
      </p:sp>
      <p:sp>
        <p:nvSpPr>
          <p:cNvPr id="28" name="TextBox 27">
            <a:extLst>
              <a:ext uri="{FF2B5EF4-FFF2-40B4-BE49-F238E27FC236}">
                <a16:creationId xmlns="" xmlns:a16="http://schemas.microsoft.com/office/drawing/2014/main" id="{2CD0CCEA-50BF-4ECD-BCAB-FA753DF790E5}"/>
              </a:ext>
            </a:extLst>
          </p:cNvPr>
          <p:cNvSpPr txBox="1"/>
          <p:nvPr/>
        </p:nvSpPr>
        <p:spPr>
          <a:xfrm>
            <a:off x="1200819" y="3649264"/>
            <a:ext cx="97524" cy="184666"/>
          </a:xfrm>
          <a:prstGeom prst="rect">
            <a:avLst/>
          </a:prstGeom>
          <a:noFill/>
        </p:spPr>
        <p:txBody>
          <a:bodyPr wrap="square" lIns="0" tIns="0" rIns="0" bIns="0" rtlCol="0">
            <a:spAutoFit/>
          </a:bodyPr>
          <a:lstStyle/>
          <a:p>
            <a:pPr algn="r"/>
            <a:r>
              <a:rPr lang="fr-CA" sz="1200" dirty="0">
                <a:solidFill>
                  <a:prstClr val="black"/>
                </a:solidFill>
              </a:rPr>
              <a:t>8</a:t>
            </a:r>
            <a:endParaRPr lang="en-US" sz="1200" dirty="0">
              <a:solidFill>
                <a:prstClr val="black"/>
              </a:solidFill>
            </a:endParaRPr>
          </a:p>
        </p:txBody>
      </p:sp>
      <p:sp>
        <p:nvSpPr>
          <p:cNvPr id="29" name="TextBox 28">
            <a:extLst>
              <a:ext uri="{FF2B5EF4-FFF2-40B4-BE49-F238E27FC236}">
                <a16:creationId xmlns="" xmlns:a16="http://schemas.microsoft.com/office/drawing/2014/main" id="{3179A3B0-1E29-4463-B49D-D73FD5DAA9E0}"/>
              </a:ext>
            </a:extLst>
          </p:cNvPr>
          <p:cNvSpPr txBox="1"/>
          <p:nvPr/>
        </p:nvSpPr>
        <p:spPr>
          <a:xfrm>
            <a:off x="1103296" y="3414603"/>
            <a:ext cx="195045" cy="184666"/>
          </a:xfrm>
          <a:prstGeom prst="rect">
            <a:avLst/>
          </a:prstGeom>
          <a:noFill/>
        </p:spPr>
        <p:txBody>
          <a:bodyPr wrap="square" lIns="0" tIns="0" rIns="0" bIns="0" rtlCol="0">
            <a:spAutoFit/>
          </a:bodyPr>
          <a:lstStyle/>
          <a:p>
            <a:pPr algn="r"/>
            <a:r>
              <a:rPr lang="fr-CA" sz="1200" dirty="0">
                <a:solidFill>
                  <a:prstClr val="black"/>
                </a:solidFill>
              </a:rPr>
              <a:t>10</a:t>
            </a:r>
            <a:endParaRPr lang="en-US" sz="1200" dirty="0">
              <a:solidFill>
                <a:prstClr val="black"/>
              </a:solidFill>
            </a:endParaRPr>
          </a:p>
        </p:txBody>
      </p:sp>
      <p:sp>
        <p:nvSpPr>
          <p:cNvPr id="30" name="TextBox 29">
            <a:extLst>
              <a:ext uri="{FF2B5EF4-FFF2-40B4-BE49-F238E27FC236}">
                <a16:creationId xmlns="" xmlns:a16="http://schemas.microsoft.com/office/drawing/2014/main" id="{EE9BA666-D900-44E6-9D6C-EF5C0A703F7B}"/>
              </a:ext>
            </a:extLst>
          </p:cNvPr>
          <p:cNvSpPr txBox="1"/>
          <p:nvPr/>
        </p:nvSpPr>
        <p:spPr>
          <a:xfrm>
            <a:off x="1103296" y="3178259"/>
            <a:ext cx="195045" cy="184666"/>
          </a:xfrm>
          <a:prstGeom prst="rect">
            <a:avLst/>
          </a:prstGeom>
          <a:noFill/>
        </p:spPr>
        <p:txBody>
          <a:bodyPr wrap="square" lIns="0" tIns="0" rIns="0" bIns="0" rtlCol="0">
            <a:spAutoFit/>
          </a:bodyPr>
          <a:lstStyle/>
          <a:p>
            <a:pPr algn="r"/>
            <a:r>
              <a:rPr lang="fr-CA" sz="1200" dirty="0">
                <a:solidFill>
                  <a:prstClr val="black"/>
                </a:solidFill>
              </a:rPr>
              <a:t>12</a:t>
            </a:r>
            <a:endParaRPr lang="en-US" sz="1200" dirty="0">
              <a:solidFill>
                <a:prstClr val="black"/>
              </a:solidFill>
            </a:endParaRPr>
          </a:p>
        </p:txBody>
      </p:sp>
      <p:sp>
        <p:nvSpPr>
          <p:cNvPr id="31" name="TextBox 30">
            <a:extLst>
              <a:ext uri="{FF2B5EF4-FFF2-40B4-BE49-F238E27FC236}">
                <a16:creationId xmlns="" xmlns:a16="http://schemas.microsoft.com/office/drawing/2014/main" id="{BB516ACA-6CA8-43DB-8E60-DA4EB2CA4834}"/>
              </a:ext>
            </a:extLst>
          </p:cNvPr>
          <p:cNvSpPr txBox="1"/>
          <p:nvPr/>
        </p:nvSpPr>
        <p:spPr>
          <a:xfrm>
            <a:off x="1103296" y="2947477"/>
            <a:ext cx="195045" cy="184666"/>
          </a:xfrm>
          <a:prstGeom prst="rect">
            <a:avLst/>
          </a:prstGeom>
          <a:noFill/>
        </p:spPr>
        <p:txBody>
          <a:bodyPr wrap="square" lIns="0" tIns="0" rIns="0" bIns="0" rtlCol="0">
            <a:spAutoFit/>
          </a:bodyPr>
          <a:lstStyle/>
          <a:p>
            <a:pPr algn="r"/>
            <a:r>
              <a:rPr lang="fr-CA" sz="1200" dirty="0">
                <a:solidFill>
                  <a:prstClr val="black"/>
                </a:solidFill>
              </a:rPr>
              <a:t>14</a:t>
            </a:r>
            <a:endParaRPr lang="en-US" sz="1200" dirty="0">
              <a:solidFill>
                <a:prstClr val="black"/>
              </a:solidFill>
            </a:endParaRPr>
          </a:p>
        </p:txBody>
      </p:sp>
      <p:cxnSp>
        <p:nvCxnSpPr>
          <p:cNvPr id="32" name="Straight Connector 31">
            <a:extLst>
              <a:ext uri="{FF2B5EF4-FFF2-40B4-BE49-F238E27FC236}">
                <a16:creationId xmlns="" xmlns:a16="http://schemas.microsoft.com/office/drawing/2014/main" id="{BF4422BB-79E5-47D9-8E65-C9ED9CD9C993}"/>
              </a:ext>
            </a:extLst>
          </p:cNvPr>
          <p:cNvCxnSpPr>
            <a:cxnSpLocks/>
          </p:cNvCxnSpPr>
          <p:nvPr/>
        </p:nvCxnSpPr>
        <p:spPr>
          <a:xfrm>
            <a:off x="1389232" y="4641745"/>
            <a:ext cx="0" cy="5274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 xmlns:a16="http://schemas.microsoft.com/office/drawing/2014/main" id="{8567F890-896B-4AE4-B07F-9D4E97C5E5DF}"/>
              </a:ext>
            </a:extLst>
          </p:cNvPr>
          <p:cNvSpPr txBox="1"/>
          <p:nvPr/>
        </p:nvSpPr>
        <p:spPr>
          <a:xfrm>
            <a:off x="1345266" y="4688586"/>
            <a:ext cx="80186" cy="174292"/>
          </a:xfrm>
          <a:prstGeom prst="rect">
            <a:avLst/>
          </a:prstGeom>
          <a:noFill/>
        </p:spPr>
        <p:txBody>
          <a:bodyPr wrap="none" lIns="0" tIns="0" rIns="0" bIns="0" rtlCol="0">
            <a:spAutoFit/>
          </a:bodyPr>
          <a:lstStyle/>
          <a:p>
            <a:pPr algn="ctr"/>
            <a:r>
              <a:rPr lang="fr-CA" sz="1200" dirty="0">
                <a:solidFill>
                  <a:prstClr val="black"/>
                </a:solidFill>
              </a:rPr>
              <a:t>0</a:t>
            </a:r>
            <a:endParaRPr lang="en-US" sz="1200" dirty="0">
              <a:solidFill>
                <a:prstClr val="black"/>
              </a:solidFill>
            </a:endParaRPr>
          </a:p>
        </p:txBody>
      </p:sp>
      <p:sp>
        <p:nvSpPr>
          <p:cNvPr id="34" name="TextBox 33">
            <a:extLst>
              <a:ext uri="{FF2B5EF4-FFF2-40B4-BE49-F238E27FC236}">
                <a16:creationId xmlns="" xmlns:a16="http://schemas.microsoft.com/office/drawing/2014/main" id="{8B3C3E95-8932-4EDD-A059-3F168FFD33D8}"/>
              </a:ext>
            </a:extLst>
          </p:cNvPr>
          <p:cNvSpPr txBox="1"/>
          <p:nvPr/>
        </p:nvSpPr>
        <p:spPr>
          <a:xfrm>
            <a:off x="1935851" y="4976738"/>
            <a:ext cx="2233436" cy="229432"/>
          </a:xfrm>
          <a:prstGeom prst="rect">
            <a:avLst/>
          </a:prstGeom>
          <a:noFill/>
        </p:spPr>
        <p:txBody>
          <a:bodyPr wrap="none" lIns="0" tIns="0" rIns="0" bIns="0" rtlCol="0">
            <a:spAutoFit/>
          </a:bodyPr>
          <a:lstStyle/>
          <a:p>
            <a:pPr algn="ctr"/>
            <a:r>
              <a:rPr lang="fr-CA" sz="1600" dirty="0" err="1">
                <a:solidFill>
                  <a:prstClr val="black"/>
                </a:solidFill>
              </a:rPr>
              <a:t>Years</a:t>
            </a:r>
            <a:r>
              <a:rPr lang="fr-CA" sz="1600" dirty="0">
                <a:solidFill>
                  <a:prstClr val="black"/>
                </a:solidFill>
              </a:rPr>
              <a:t> </a:t>
            </a:r>
            <a:r>
              <a:rPr lang="fr-CA" sz="1600" dirty="0" err="1">
                <a:solidFill>
                  <a:prstClr val="black"/>
                </a:solidFill>
              </a:rPr>
              <a:t>since</a:t>
            </a:r>
            <a:r>
              <a:rPr lang="fr-CA" sz="1600" dirty="0">
                <a:solidFill>
                  <a:prstClr val="black"/>
                </a:solidFill>
              </a:rPr>
              <a:t> </a:t>
            </a:r>
            <a:r>
              <a:rPr lang="fr-CA" sz="1600" dirty="0" err="1">
                <a:solidFill>
                  <a:prstClr val="black"/>
                </a:solidFill>
              </a:rPr>
              <a:t>randomization</a:t>
            </a:r>
            <a:endParaRPr lang="en-US" sz="1600" dirty="0">
              <a:solidFill>
                <a:prstClr val="black"/>
              </a:solidFill>
            </a:endParaRPr>
          </a:p>
        </p:txBody>
      </p:sp>
      <p:cxnSp>
        <p:nvCxnSpPr>
          <p:cNvPr id="49" name="Straight Connector 48">
            <a:extLst>
              <a:ext uri="{FF2B5EF4-FFF2-40B4-BE49-F238E27FC236}">
                <a16:creationId xmlns="" xmlns:a16="http://schemas.microsoft.com/office/drawing/2014/main" id="{73F78CC2-A3D4-45DE-B286-40F6A51C0DA9}"/>
              </a:ext>
            </a:extLst>
          </p:cNvPr>
          <p:cNvCxnSpPr/>
          <p:nvPr/>
        </p:nvCxnSpPr>
        <p:spPr>
          <a:xfrm>
            <a:off x="1328595" y="2804785"/>
            <a:ext cx="6063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 xmlns:a16="http://schemas.microsoft.com/office/drawing/2014/main" id="{94377150-3CD4-4AE5-B916-9A657AA0100B}"/>
              </a:ext>
            </a:extLst>
          </p:cNvPr>
          <p:cNvSpPr txBox="1"/>
          <p:nvPr/>
        </p:nvSpPr>
        <p:spPr>
          <a:xfrm>
            <a:off x="1103296" y="2714785"/>
            <a:ext cx="195045" cy="184666"/>
          </a:xfrm>
          <a:prstGeom prst="rect">
            <a:avLst/>
          </a:prstGeom>
          <a:noFill/>
        </p:spPr>
        <p:txBody>
          <a:bodyPr wrap="square" lIns="0" tIns="0" rIns="0" bIns="0" rtlCol="0">
            <a:spAutoFit/>
          </a:bodyPr>
          <a:lstStyle/>
          <a:p>
            <a:pPr algn="r"/>
            <a:r>
              <a:rPr lang="fr-CA" sz="1200" dirty="0">
                <a:solidFill>
                  <a:prstClr val="black"/>
                </a:solidFill>
              </a:rPr>
              <a:t>16</a:t>
            </a:r>
            <a:endParaRPr lang="en-US" sz="1200" dirty="0">
              <a:solidFill>
                <a:prstClr val="black"/>
              </a:solidFill>
            </a:endParaRPr>
          </a:p>
        </p:txBody>
      </p:sp>
      <p:sp>
        <p:nvSpPr>
          <p:cNvPr id="51" name="TextBox 50">
            <a:extLst>
              <a:ext uri="{FF2B5EF4-FFF2-40B4-BE49-F238E27FC236}">
                <a16:creationId xmlns="" xmlns:a16="http://schemas.microsoft.com/office/drawing/2014/main" id="{C72CBD65-E588-41A8-B8CB-BED8BD12CA28}"/>
              </a:ext>
            </a:extLst>
          </p:cNvPr>
          <p:cNvSpPr txBox="1"/>
          <p:nvPr/>
        </p:nvSpPr>
        <p:spPr>
          <a:xfrm rot="16200000">
            <a:off x="-232149" y="3484573"/>
            <a:ext cx="2222620" cy="229432"/>
          </a:xfrm>
          <a:prstGeom prst="rect">
            <a:avLst/>
          </a:prstGeom>
          <a:noFill/>
        </p:spPr>
        <p:txBody>
          <a:bodyPr wrap="none" lIns="0" tIns="0" rIns="0" bIns="0" rtlCol="0">
            <a:spAutoFit/>
          </a:bodyPr>
          <a:lstStyle/>
          <a:p>
            <a:pPr algn="ctr"/>
            <a:r>
              <a:rPr lang="fr-CA" sz="1600" dirty="0">
                <a:solidFill>
                  <a:prstClr val="black"/>
                </a:solidFill>
              </a:rPr>
              <a:t>Patients </a:t>
            </a:r>
            <a:r>
              <a:rPr lang="fr-CA" sz="1600" dirty="0" err="1">
                <a:solidFill>
                  <a:prstClr val="black"/>
                </a:solidFill>
              </a:rPr>
              <a:t>with</a:t>
            </a:r>
            <a:r>
              <a:rPr lang="fr-CA" sz="1600" dirty="0">
                <a:solidFill>
                  <a:prstClr val="black"/>
                </a:solidFill>
              </a:rPr>
              <a:t> an </a:t>
            </a:r>
            <a:r>
              <a:rPr lang="fr-CA" sz="1600" dirty="0" err="1">
                <a:solidFill>
                  <a:prstClr val="black"/>
                </a:solidFill>
              </a:rPr>
              <a:t>event</a:t>
            </a:r>
            <a:r>
              <a:rPr lang="fr-CA" sz="1600" dirty="0">
                <a:solidFill>
                  <a:prstClr val="black"/>
                </a:solidFill>
              </a:rPr>
              <a:t> (%)</a:t>
            </a:r>
            <a:endParaRPr lang="en-US" sz="1600" dirty="0">
              <a:solidFill>
                <a:prstClr val="black"/>
              </a:solidFill>
            </a:endParaRPr>
          </a:p>
        </p:txBody>
      </p:sp>
      <p:cxnSp>
        <p:nvCxnSpPr>
          <p:cNvPr id="53" name="Straight Connector 52">
            <a:extLst>
              <a:ext uri="{FF2B5EF4-FFF2-40B4-BE49-F238E27FC236}">
                <a16:creationId xmlns="" xmlns:a16="http://schemas.microsoft.com/office/drawing/2014/main" id="{45E93255-0262-4738-AD25-2C3EB771536B}"/>
              </a:ext>
            </a:extLst>
          </p:cNvPr>
          <p:cNvCxnSpPr>
            <a:cxnSpLocks/>
          </p:cNvCxnSpPr>
          <p:nvPr/>
        </p:nvCxnSpPr>
        <p:spPr>
          <a:xfrm>
            <a:off x="2428494" y="4641745"/>
            <a:ext cx="0" cy="5274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 xmlns:a16="http://schemas.microsoft.com/office/drawing/2014/main" id="{52841F05-68C1-4EEE-8709-CC45F9EA7D6C}"/>
              </a:ext>
            </a:extLst>
          </p:cNvPr>
          <p:cNvSpPr txBox="1"/>
          <p:nvPr/>
        </p:nvSpPr>
        <p:spPr>
          <a:xfrm>
            <a:off x="2386699" y="4688586"/>
            <a:ext cx="79166" cy="172074"/>
          </a:xfrm>
          <a:prstGeom prst="rect">
            <a:avLst/>
          </a:prstGeom>
          <a:noFill/>
        </p:spPr>
        <p:txBody>
          <a:bodyPr wrap="square" lIns="0" tIns="0" rIns="0" bIns="0" rtlCol="0">
            <a:spAutoFit/>
          </a:bodyPr>
          <a:lstStyle/>
          <a:p>
            <a:pPr algn="ctr"/>
            <a:r>
              <a:rPr lang="fr-CA" sz="1200" dirty="0">
                <a:solidFill>
                  <a:prstClr val="black"/>
                </a:solidFill>
              </a:rPr>
              <a:t>2</a:t>
            </a:r>
            <a:endParaRPr lang="en-US" sz="1200" dirty="0">
              <a:solidFill>
                <a:prstClr val="black"/>
              </a:solidFill>
            </a:endParaRPr>
          </a:p>
        </p:txBody>
      </p:sp>
      <p:cxnSp>
        <p:nvCxnSpPr>
          <p:cNvPr id="55" name="Straight Connector 54">
            <a:extLst>
              <a:ext uri="{FF2B5EF4-FFF2-40B4-BE49-F238E27FC236}">
                <a16:creationId xmlns="" xmlns:a16="http://schemas.microsoft.com/office/drawing/2014/main" id="{5B12B6C0-B7C4-4124-8043-0A05D1CCEF26}"/>
              </a:ext>
            </a:extLst>
          </p:cNvPr>
          <p:cNvCxnSpPr>
            <a:cxnSpLocks/>
          </p:cNvCxnSpPr>
          <p:nvPr/>
        </p:nvCxnSpPr>
        <p:spPr>
          <a:xfrm>
            <a:off x="2943817" y="4641745"/>
            <a:ext cx="0" cy="5274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 xmlns:a16="http://schemas.microsoft.com/office/drawing/2014/main" id="{9AF749C7-E74B-485A-9CB3-8CCFF941125B}"/>
              </a:ext>
            </a:extLst>
          </p:cNvPr>
          <p:cNvSpPr txBox="1"/>
          <p:nvPr/>
        </p:nvSpPr>
        <p:spPr>
          <a:xfrm>
            <a:off x="2902023" y="4688586"/>
            <a:ext cx="79166" cy="172074"/>
          </a:xfrm>
          <a:prstGeom prst="rect">
            <a:avLst/>
          </a:prstGeom>
          <a:noFill/>
        </p:spPr>
        <p:txBody>
          <a:bodyPr wrap="square" lIns="0" tIns="0" rIns="0" bIns="0" rtlCol="0">
            <a:spAutoFit/>
          </a:bodyPr>
          <a:lstStyle/>
          <a:p>
            <a:pPr algn="ctr"/>
            <a:r>
              <a:rPr lang="fr-CA" sz="1200" dirty="0">
                <a:solidFill>
                  <a:prstClr val="black"/>
                </a:solidFill>
              </a:rPr>
              <a:t>3</a:t>
            </a:r>
            <a:endParaRPr lang="en-US" sz="1200" dirty="0">
              <a:solidFill>
                <a:prstClr val="black"/>
              </a:solidFill>
            </a:endParaRPr>
          </a:p>
        </p:txBody>
      </p:sp>
      <p:cxnSp>
        <p:nvCxnSpPr>
          <p:cNvPr id="57" name="Straight Connector 56">
            <a:extLst>
              <a:ext uri="{FF2B5EF4-FFF2-40B4-BE49-F238E27FC236}">
                <a16:creationId xmlns="" xmlns:a16="http://schemas.microsoft.com/office/drawing/2014/main" id="{6BF67690-DCC3-42B6-AFBB-D6088AE9974A}"/>
              </a:ext>
            </a:extLst>
          </p:cNvPr>
          <p:cNvCxnSpPr>
            <a:cxnSpLocks/>
          </p:cNvCxnSpPr>
          <p:nvPr/>
        </p:nvCxnSpPr>
        <p:spPr>
          <a:xfrm>
            <a:off x="3465810" y="4641745"/>
            <a:ext cx="0" cy="5274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 xmlns:a16="http://schemas.microsoft.com/office/drawing/2014/main" id="{49814039-E9D3-4B29-BF89-2F90517966D8}"/>
              </a:ext>
            </a:extLst>
          </p:cNvPr>
          <p:cNvSpPr txBox="1"/>
          <p:nvPr/>
        </p:nvSpPr>
        <p:spPr>
          <a:xfrm>
            <a:off x="3424015" y="4688586"/>
            <a:ext cx="79166" cy="172074"/>
          </a:xfrm>
          <a:prstGeom prst="rect">
            <a:avLst/>
          </a:prstGeom>
          <a:noFill/>
        </p:spPr>
        <p:txBody>
          <a:bodyPr wrap="square" lIns="0" tIns="0" rIns="0" bIns="0" rtlCol="0">
            <a:spAutoFit/>
          </a:bodyPr>
          <a:lstStyle/>
          <a:p>
            <a:pPr algn="ctr"/>
            <a:r>
              <a:rPr lang="fr-CA" sz="1200" dirty="0">
                <a:solidFill>
                  <a:prstClr val="black"/>
                </a:solidFill>
              </a:rPr>
              <a:t>4</a:t>
            </a:r>
            <a:endParaRPr lang="en-US" sz="1200" dirty="0">
              <a:solidFill>
                <a:prstClr val="black"/>
              </a:solidFill>
            </a:endParaRPr>
          </a:p>
        </p:txBody>
      </p:sp>
      <p:cxnSp>
        <p:nvCxnSpPr>
          <p:cNvPr id="59" name="Straight Connector 58">
            <a:extLst>
              <a:ext uri="{FF2B5EF4-FFF2-40B4-BE49-F238E27FC236}">
                <a16:creationId xmlns="" xmlns:a16="http://schemas.microsoft.com/office/drawing/2014/main" id="{BE7A59D3-9F99-4034-B673-B949BD9131BD}"/>
              </a:ext>
            </a:extLst>
          </p:cNvPr>
          <p:cNvCxnSpPr>
            <a:cxnSpLocks/>
          </p:cNvCxnSpPr>
          <p:nvPr/>
        </p:nvCxnSpPr>
        <p:spPr>
          <a:xfrm>
            <a:off x="3983450" y="4641745"/>
            <a:ext cx="0" cy="5274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0" name="TextBox 59">
            <a:extLst>
              <a:ext uri="{FF2B5EF4-FFF2-40B4-BE49-F238E27FC236}">
                <a16:creationId xmlns="" xmlns:a16="http://schemas.microsoft.com/office/drawing/2014/main" id="{BAE1EF7E-C925-46FB-91D6-E755780A3165}"/>
              </a:ext>
            </a:extLst>
          </p:cNvPr>
          <p:cNvSpPr txBox="1"/>
          <p:nvPr/>
        </p:nvSpPr>
        <p:spPr>
          <a:xfrm>
            <a:off x="3941656" y="4688586"/>
            <a:ext cx="79166" cy="172074"/>
          </a:xfrm>
          <a:prstGeom prst="rect">
            <a:avLst/>
          </a:prstGeom>
          <a:noFill/>
        </p:spPr>
        <p:txBody>
          <a:bodyPr wrap="square" lIns="0" tIns="0" rIns="0" bIns="0" rtlCol="0">
            <a:spAutoFit/>
          </a:bodyPr>
          <a:lstStyle/>
          <a:p>
            <a:pPr algn="ctr"/>
            <a:r>
              <a:rPr lang="fr-CA" sz="1200" dirty="0">
                <a:solidFill>
                  <a:prstClr val="black"/>
                </a:solidFill>
              </a:rPr>
              <a:t>5</a:t>
            </a:r>
            <a:endParaRPr lang="en-US" sz="1200" dirty="0">
              <a:solidFill>
                <a:prstClr val="black"/>
              </a:solidFill>
            </a:endParaRPr>
          </a:p>
        </p:txBody>
      </p:sp>
      <p:cxnSp>
        <p:nvCxnSpPr>
          <p:cNvPr id="61" name="Straight Connector 60">
            <a:extLst>
              <a:ext uri="{FF2B5EF4-FFF2-40B4-BE49-F238E27FC236}">
                <a16:creationId xmlns="" xmlns:a16="http://schemas.microsoft.com/office/drawing/2014/main" id="{F51C97D0-1B3E-405D-AD4C-053FC60E2B86}"/>
              </a:ext>
            </a:extLst>
          </p:cNvPr>
          <p:cNvCxnSpPr>
            <a:cxnSpLocks/>
          </p:cNvCxnSpPr>
          <p:nvPr/>
        </p:nvCxnSpPr>
        <p:spPr>
          <a:xfrm>
            <a:off x="4503302" y="4641745"/>
            <a:ext cx="0" cy="5274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 xmlns:a16="http://schemas.microsoft.com/office/drawing/2014/main" id="{7092F41C-CDED-45C5-BD39-E5FD5D94A9E2}"/>
              </a:ext>
            </a:extLst>
          </p:cNvPr>
          <p:cNvSpPr txBox="1"/>
          <p:nvPr/>
        </p:nvSpPr>
        <p:spPr>
          <a:xfrm>
            <a:off x="4461508" y="4688586"/>
            <a:ext cx="79166" cy="172074"/>
          </a:xfrm>
          <a:prstGeom prst="rect">
            <a:avLst/>
          </a:prstGeom>
          <a:noFill/>
        </p:spPr>
        <p:txBody>
          <a:bodyPr wrap="square" lIns="0" tIns="0" rIns="0" bIns="0" rtlCol="0">
            <a:spAutoFit/>
          </a:bodyPr>
          <a:lstStyle/>
          <a:p>
            <a:pPr algn="ctr"/>
            <a:r>
              <a:rPr lang="fr-CA" sz="1200" dirty="0">
                <a:solidFill>
                  <a:prstClr val="black"/>
                </a:solidFill>
              </a:rPr>
              <a:t>6</a:t>
            </a:r>
            <a:endParaRPr lang="en-US" sz="1200" dirty="0">
              <a:solidFill>
                <a:prstClr val="black"/>
              </a:solidFill>
            </a:endParaRPr>
          </a:p>
        </p:txBody>
      </p:sp>
      <p:sp>
        <p:nvSpPr>
          <p:cNvPr id="63" name="TextBox 62">
            <a:extLst>
              <a:ext uri="{FF2B5EF4-FFF2-40B4-BE49-F238E27FC236}">
                <a16:creationId xmlns="" xmlns:a16="http://schemas.microsoft.com/office/drawing/2014/main" id="{EB333C81-D53E-453C-9D89-2AA0081700B2}"/>
              </a:ext>
            </a:extLst>
          </p:cNvPr>
          <p:cNvSpPr txBox="1"/>
          <p:nvPr/>
        </p:nvSpPr>
        <p:spPr>
          <a:xfrm>
            <a:off x="1714924" y="2286490"/>
            <a:ext cx="1979709" cy="184666"/>
          </a:xfrm>
          <a:prstGeom prst="rect">
            <a:avLst/>
          </a:prstGeom>
          <a:noFill/>
        </p:spPr>
        <p:txBody>
          <a:bodyPr wrap="none" lIns="0" tIns="0" rIns="0" bIns="0" rtlCol="0">
            <a:spAutoFit/>
          </a:bodyPr>
          <a:lstStyle/>
          <a:p>
            <a:r>
              <a:rPr lang="fr-CA" sz="1200" dirty="0">
                <a:solidFill>
                  <a:prstClr val="black"/>
                </a:solidFill>
              </a:rPr>
              <a:t>HR 0.67 (95% CI, 0.52</a:t>
            </a:r>
            <a:r>
              <a:rPr lang="en-CA" sz="1200" dirty="0">
                <a:solidFill>
                  <a:schemeClr val="dk1"/>
                </a:solidFill>
              </a:rPr>
              <a:t>–</a:t>
            </a:r>
            <a:r>
              <a:rPr lang="fr-CA" sz="1200" dirty="0">
                <a:solidFill>
                  <a:prstClr val="black"/>
                </a:solidFill>
              </a:rPr>
              <a:t>0.87)</a:t>
            </a:r>
            <a:endParaRPr lang="en-US" sz="1200" dirty="0">
              <a:solidFill>
                <a:prstClr val="black"/>
              </a:solidFill>
            </a:endParaRPr>
          </a:p>
        </p:txBody>
      </p:sp>
      <p:cxnSp>
        <p:nvCxnSpPr>
          <p:cNvPr id="64" name="Straight Connector 63">
            <a:extLst>
              <a:ext uri="{FF2B5EF4-FFF2-40B4-BE49-F238E27FC236}">
                <a16:creationId xmlns="" xmlns:a16="http://schemas.microsoft.com/office/drawing/2014/main" id="{07FAB463-D49A-4A6B-99EB-32216E37680F}"/>
              </a:ext>
            </a:extLst>
          </p:cNvPr>
          <p:cNvCxnSpPr/>
          <p:nvPr/>
        </p:nvCxnSpPr>
        <p:spPr>
          <a:xfrm>
            <a:off x="1328595" y="3951969"/>
            <a:ext cx="6063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5" name="TextBox 64">
            <a:extLst>
              <a:ext uri="{FF2B5EF4-FFF2-40B4-BE49-F238E27FC236}">
                <a16:creationId xmlns="" xmlns:a16="http://schemas.microsoft.com/office/drawing/2014/main" id="{1E60DB5E-37EE-47A0-8623-859EC79C5142}"/>
              </a:ext>
            </a:extLst>
          </p:cNvPr>
          <p:cNvSpPr txBox="1"/>
          <p:nvPr/>
        </p:nvSpPr>
        <p:spPr>
          <a:xfrm>
            <a:off x="1200819" y="3876514"/>
            <a:ext cx="97524" cy="184666"/>
          </a:xfrm>
          <a:prstGeom prst="rect">
            <a:avLst/>
          </a:prstGeom>
          <a:noFill/>
        </p:spPr>
        <p:txBody>
          <a:bodyPr wrap="square" lIns="0" tIns="0" rIns="0" bIns="0" rtlCol="0">
            <a:spAutoFit/>
          </a:bodyPr>
          <a:lstStyle/>
          <a:p>
            <a:pPr algn="r"/>
            <a:r>
              <a:rPr lang="fr-CA" sz="1200" dirty="0">
                <a:solidFill>
                  <a:prstClr val="black"/>
                </a:solidFill>
              </a:rPr>
              <a:t>6</a:t>
            </a:r>
            <a:endParaRPr lang="en-US" sz="1200" dirty="0">
              <a:solidFill>
                <a:prstClr val="black"/>
              </a:solidFill>
            </a:endParaRPr>
          </a:p>
        </p:txBody>
      </p:sp>
      <p:cxnSp>
        <p:nvCxnSpPr>
          <p:cNvPr id="66" name="Straight Connector 65">
            <a:extLst>
              <a:ext uri="{FF2B5EF4-FFF2-40B4-BE49-F238E27FC236}">
                <a16:creationId xmlns="" xmlns:a16="http://schemas.microsoft.com/office/drawing/2014/main" id="{A6C8FD51-9659-4582-A702-839AA9E3CDD8}"/>
              </a:ext>
            </a:extLst>
          </p:cNvPr>
          <p:cNvCxnSpPr/>
          <p:nvPr/>
        </p:nvCxnSpPr>
        <p:spPr>
          <a:xfrm>
            <a:off x="1328595" y="2572345"/>
            <a:ext cx="6063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7" name="TextBox 66">
            <a:extLst>
              <a:ext uri="{FF2B5EF4-FFF2-40B4-BE49-F238E27FC236}">
                <a16:creationId xmlns="" xmlns:a16="http://schemas.microsoft.com/office/drawing/2014/main" id="{0BE90027-B63A-4CC8-98DA-353D970617DA}"/>
              </a:ext>
            </a:extLst>
          </p:cNvPr>
          <p:cNvSpPr txBox="1"/>
          <p:nvPr/>
        </p:nvSpPr>
        <p:spPr>
          <a:xfrm>
            <a:off x="1103296" y="2482345"/>
            <a:ext cx="195045" cy="184666"/>
          </a:xfrm>
          <a:prstGeom prst="rect">
            <a:avLst/>
          </a:prstGeom>
          <a:noFill/>
        </p:spPr>
        <p:txBody>
          <a:bodyPr wrap="square" lIns="0" tIns="0" rIns="0" bIns="0" rtlCol="0">
            <a:spAutoFit/>
          </a:bodyPr>
          <a:lstStyle/>
          <a:p>
            <a:pPr algn="r"/>
            <a:r>
              <a:rPr lang="fr-CA" sz="1200" dirty="0">
                <a:solidFill>
                  <a:prstClr val="black"/>
                </a:solidFill>
              </a:rPr>
              <a:t>18</a:t>
            </a:r>
            <a:endParaRPr lang="en-US" sz="1200" dirty="0">
              <a:solidFill>
                <a:prstClr val="black"/>
              </a:solidFill>
            </a:endParaRPr>
          </a:p>
        </p:txBody>
      </p:sp>
      <p:cxnSp>
        <p:nvCxnSpPr>
          <p:cNvPr id="68" name="Straight Connector 67">
            <a:extLst>
              <a:ext uri="{FF2B5EF4-FFF2-40B4-BE49-F238E27FC236}">
                <a16:creationId xmlns="" xmlns:a16="http://schemas.microsoft.com/office/drawing/2014/main" id="{26A414D6-5BFB-4F86-B57D-ACD00E6A8D09}"/>
              </a:ext>
            </a:extLst>
          </p:cNvPr>
          <p:cNvCxnSpPr/>
          <p:nvPr/>
        </p:nvCxnSpPr>
        <p:spPr>
          <a:xfrm>
            <a:off x="1328595" y="2341348"/>
            <a:ext cx="6063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9" name="TextBox 68">
            <a:extLst>
              <a:ext uri="{FF2B5EF4-FFF2-40B4-BE49-F238E27FC236}">
                <a16:creationId xmlns="" xmlns:a16="http://schemas.microsoft.com/office/drawing/2014/main" id="{A69DACFC-D291-43C4-9825-252DD60520AA}"/>
              </a:ext>
            </a:extLst>
          </p:cNvPr>
          <p:cNvSpPr txBox="1"/>
          <p:nvPr/>
        </p:nvSpPr>
        <p:spPr>
          <a:xfrm>
            <a:off x="1103296" y="2251348"/>
            <a:ext cx="195045" cy="184666"/>
          </a:xfrm>
          <a:prstGeom prst="rect">
            <a:avLst/>
          </a:prstGeom>
          <a:noFill/>
        </p:spPr>
        <p:txBody>
          <a:bodyPr wrap="square" lIns="0" tIns="0" rIns="0" bIns="0" rtlCol="0">
            <a:spAutoFit/>
          </a:bodyPr>
          <a:lstStyle/>
          <a:p>
            <a:pPr algn="r"/>
            <a:r>
              <a:rPr lang="fr-CA" sz="1200" dirty="0">
                <a:solidFill>
                  <a:prstClr val="black"/>
                </a:solidFill>
              </a:rPr>
              <a:t>20</a:t>
            </a:r>
            <a:endParaRPr lang="en-US" sz="1200" dirty="0">
              <a:solidFill>
                <a:prstClr val="black"/>
              </a:solidFill>
            </a:endParaRPr>
          </a:p>
        </p:txBody>
      </p:sp>
      <p:sp>
        <p:nvSpPr>
          <p:cNvPr id="70" name="TextBox 69">
            <a:extLst>
              <a:ext uri="{FF2B5EF4-FFF2-40B4-BE49-F238E27FC236}">
                <a16:creationId xmlns="" xmlns:a16="http://schemas.microsoft.com/office/drawing/2014/main" id="{DB6C161E-0F81-4066-8D31-39324CE02F12}"/>
              </a:ext>
            </a:extLst>
          </p:cNvPr>
          <p:cNvSpPr txBox="1"/>
          <p:nvPr/>
        </p:nvSpPr>
        <p:spPr>
          <a:xfrm>
            <a:off x="3558300" y="2804785"/>
            <a:ext cx="603454" cy="200753"/>
          </a:xfrm>
          <a:prstGeom prst="rect">
            <a:avLst/>
          </a:prstGeom>
          <a:noFill/>
        </p:spPr>
        <p:txBody>
          <a:bodyPr wrap="none" lIns="0" tIns="0" rIns="0" bIns="0" rtlCol="0">
            <a:spAutoFit/>
          </a:bodyPr>
          <a:lstStyle/>
          <a:p>
            <a:r>
              <a:rPr lang="fr-CA" sz="1400" dirty="0">
                <a:solidFill>
                  <a:prstClr val="black"/>
                </a:solidFill>
              </a:rPr>
              <a:t>Placebo</a:t>
            </a:r>
            <a:endParaRPr lang="en-US" sz="1400" dirty="0">
              <a:solidFill>
                <a:prstClr val="black"/>
              </a:solidFill>
            </a:endParaRPr>
          </a:p>
        </p:txBody>
      </p:sp>
      <p:sp>
        <p:nvSpPr>
          <p:cNvPr id="71" name="TextBox 70">
            <a:extLst>
              <a:ext uri="{FF2B5EF4-FFF2-40B4-BE49-F238E27FC236}">
                <a16:creationId xmlns="" xmlns:a16="http://schemas.microsoft.com/office/drawing/2014/main" id="{210524CF-493B-47FB-98EE-F6F2202F6BB8}"/>
              </a:ext>
            </a:extLst>
          </p:cNvPr>
          <p:cNvSpPr txBox="1"/>
          <p:nvPr/>
        </p:nvSpPr>
        <p:spPr>
          <a:xfrm>
            <a:off x="3558300" y="3033318"/>
            <a:ext cx="955966" cy="200753"/>
          </a:xfrm>
          <a:prstGeom prst="rect">
            <a:avLst/>
          </a:prstGeom>
          <a:noFill/>
        </p:spPr>
        <p:txBody>
          <a:bodyPr wrap="none" lIns="0" tIns="0" rIns="0" bIns="0" rtlCol="0">
            <a:spAutoFit/>
          </a:bodyPr>
          <a:lstStyle/>
          <a:p>
            <a:r>
              <a:rPr lang="fr-CA" sz="1400" dirty="0" err="1">
                <a:solidFill>
                  <a:prstClr val="black"/>
                </a:solidFill>
              </a:rPr>
              <a:t>Canagliflozin</a:t>
            </a:r>
            <a:endParaRPr lang="en-US" sz="1400" dirty="0">
              <a:solidFill>
                <a:prstClr val="black"/>
              </a:solidFill>
            </a:endParaRPr>
          </a:p>
        </p:txBody>
      </p:sp>
      <p:cxnSp>
        <p:nvCxnSpPr>
          <p:cNvPr id="13" name="Straight Connector 12">
            <a:extLst>
              <a:ext uri="{FF2B5EF4-FFF2-40B4-BE49-F238E27FC236}">
                <a16:creationId xmlns="" xmlns:a16="http://schemas.microsoft.com/office/drawing/2014/main" id="{138B24B9-450C-4A2F-863A-EB592E0A8047}"/>
              </a:ext>
            </a:extLst>
          </p:cNvPr>
          <p:cNvCxnSpPr/>
          <p:nvPr/>
        </p:nvCxnSpPr>
        <p:spPr>
          <a:xfrm flipH="1">
            <a:off x="3231879" y="2905161"/>
            <a:ext cx="235200" cy="0"/>
          </a:xfrm>
          <a:prstGeom prst="line">
            <a:avLst/>
          </a:prstGeom>
          <a:ln w="31750">
            <a:solidFill>
              <a:srgbClr val="163784"/>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 xmlns:a16="http://schemas.microsoft.com/office/drawing/2014/main" id="{943AAB8E-2D05-4E68-B1F1-9FA0B098B458}"/>
              </a:ext>
            </a:extLst>
          </p:cNvPr>
          <p:cNvCxnSpPr/>
          <p:nvPr/>
        </p:nvCxnSpPr>
        <p:spPr>
          <a:xfrm flipH="1">
            <a:off x="3231879" y="3126539"/>
            <a:ext cx="235200" cy="0"/>
          </a:xfrm>
          <a:prstGeom prst="line">
            <a:avLst/>
          </a:prstGeom>
          <a:ln w="31750">
            <a:solidFill>
              <a:srgbClr val="C71B32"/>
            </a:solidFill>
          </a:ln>
          <a:effectLst/>
        </p:spPr>
        <p:style>
          <a:lnRef idx="2">
            <a:schemeClr val="accent1"/>
          </a:lnRef>
          <a:fillRef idx="0">
            <a:schemeClr val="accent1"/>
          </a:fillRef>
          <a:effectRef idx="1">
            <a:schemeClr val="accent1"/>
          </a:effectRef>
          <a:fontRef idx="minor">
            <a:schemeClr val="tx1"/>
          </a:fontRef>
        </p:style>
      </p:cxnSp>
      <p:sp>
        <p:nvSpPr>
          <p:cNvPr id="75" name="TextBox 74">
            <a:extLst>
              <a:ext uri="{FF2B5EF4-FFF2-40B4-BE49-F238E27FC236}">
                <a16:creationId xmlns="" xmlns:a16="http://schemas.microsoft.com/office/drawing/2014/main" id="{A82EF812-E5EC-4B11-9085-E9FB34EBEFAB}"/>
              </a:ext>
            </a:extLst>
          </p:cNvPr>
          <p:cNvSpPr txBox="1"/>
          <p:nvPr/>
        </p:nvSpPr>
        <p:spPr>
          <a:xfrm>
            <a:off x="1790249" y="5333765"/>
            <a:ext cx="238991" cy="157734"/>
          </a:xfrm>
          <a:prstGeom prst="rect">
            <a:avLst/>
          </a:prstGeom>
          <a:noFill/>
        </p:spPr>
        <p:txBody>
          <a:bodyPr wrap="none" lIns="0" tIns="0" rIns="0" bIns="0" rtlCol="0">
            <a:spAutoFit/>
          </a:bodyPr>
          <a:lstStyle/>
          <a:p>
            <a:pPr algn="ctr"/>
            <a:r>
              <a:rPr lang="fr-CA" sz="1100" dirty="0">
                <a:solidFill>
                  <a:prstClr val="black"/>
                </a:solidFill>
                <a:latin typeface="Arial Narrow" panose="020B0606020202030204" pitchFamily="34" charset="0"/>
              </a:rPr>
              <a:t>4198</a:t>
            </a:r>
            <a:endParaRPr lang="en-US" sz="1100" dirty="0">
              <a:solidFill>
                <a:prstClr val="black"/>
              </a:solidFill>
              <a:latin typeface="Arial Narrow" panose="020B0606020202030204" pitchFamily="34" charset="0"/>
            </a:endParaRPr>
          </a:p>
        </p:txBody>
      </p:sp>
      <p:sp>
        <p:nvSpPr>
          <p:cNvPr id="76" name="TextBox 75">
            <a:extLst>
              <a:ext uri="{FF2B5EF4-FFF2-40B4-BE49-F238E27FC236}">
                <a16:creationId xmlns="" xmlns:a16="http://schemas.microsoft.com/office/drawing/2014/main" id="{551ADA85-A366-46E1-B143-DC4DBC81CCB2}"/>
              </a:ext>
            </a:extLst>
          </p:cNvPr>
          <p:cNvSpPr txBox="1"/>
          <p:nvPr/>
        </p:nvSpPr>
        <p:spPr>
          <a:xfrm>
            <a:off x="1265863" y="5333765"/>
            <a:ext cx="238991" cy="157734"/>
          </a:xfrm>
          <a:prstGeom prst="rect">
            <a:avLst/>
          </a:prstGeom>
          <a:noFill/>
        </p:spPr>
        <p:txBody>
          <a:bodyPr wrap="none" lIns="0" tIns="0" rIns="0" bIns="0" rtlCol="0">
            <a:spAutoFit/>
          </a:bodyPr>
          <a:lstStyle/>
          <a:p>
            <a:pPr algn="ctr"/>
            <a:r>
              <a:rPr lang="fr-CA" sz="1100" dirty="0">
                <a:solidFill>
                  <a:prstClr val="black"/>
                </a:solidFill>
                <a:latin typeface="Arial Narrow" panose="020B0606020202030204" pitchFamily="34" charset="0"/>
              </a:rPr>
              <a:t>4347</a:t>
            </a:r>
            <a:endParaRPr lang="en-US" sz="1100" dirty="0">
              <a:solidFill>
                <a:prstClr val="black"/>
              </a:solidFill>
              <a:latin typeface="Arial Narrow" panose="020B0606020202030204" pitchFamily="34" charset="0"/>
            </a:endParaRPr>
          </a:p>
        </p:txBody>
      </p:sp>
      <p:sp>
        <p:nvSpPr>
          <p:cNvPr id="77" name="TextBox 76">
            <a:extLst>
              <a:ext uri="{FF2B5EF4-FFF2-40B4-BE49-F238E27FC236}">
                <a16:creationId xmlns="" xmlns:a16="http://schemas.microsoft.com/office/drawing/2014/main" id="{608A06FB-CC5F-4619-BF89-71FE0F54CF2E}"/>
              </a:ext>
            </a:extLst>
          </p:cNvPr>
          <p:cNvSpPr txBox="1"/>
          <p:nvPr/>
        </p:nvSpPr>
        <p:spPr>
          <a:xfrm>
            <a:off x="2306786" y="5333765"/>
            <a:ext cx="238991" cy="157734"/>
          </a:xfrm>
          <a:prstGeom prst="rect">
            <a:avLst/>
          </a:prstGeom>
          <a:noFill/>
        </p:spPr>
        <p:txBody>
          <a:bodyPr wrap="none" lIns="0" tIns="0" rIns="0" bIns="0" rtlCol="0">
            <a:spAutoFit/>
          </a:bodyPr>
          <a:lstStyle/>
          <a:p>
            <a:pPr algn="ctr"/>
            <a:r>
              <a:rPr lang="fr-CA" sz="1100" dirty="0">
                <a:solidFill>
                  <a:prstClr val="black"/>
                </a:solidFill>
                <a:latin typeface="Arial Narrow" panose="020B0606020202030204" pitchFamily="34" charset="0"/>
              </a:rPr>
              <a:t>3011</a:t>
            </a:r>
            <a:endParaRPr lang="en-US" sz="1100" dirty="0">
              <a:solidFill>
                <a:prstClr val="black"/>
              </a:solidFill>
              <a:latin typeface="Arial Narrow" panose="020B0606020202030204" pitchFamily="34" charset="0"/>
            </a:endParaRPr>
          </a:p>
        </p:txBody>
      </p:sp>
      <p:sp>
        <p:nvSpPr>
          <p:cNvPr id="78" name="TextBox 77">
            <a:extLst>
              <a:ext uri="{FF2B5EF4-FFF2-40B4-BE49-F238E27FC236}">
                <a16:creationId xmlns="" xmlns:a16="http://schemas.microsoft.com/office/drawing/2014/main" id="{3D487D77-CF4D-42E8-9490-B70E0264011E}"/>
              </a:ext>
            </a:extLst>
          </p:cNvPr>
          <p:cNvSpPr txBox="1"/>
          <p:nvPr/>
        </p:nvSpPr>
        <p:spPr>
          <a:xfrm>
            <a:off x="2822111" y="5333765"/>
            <a:ext cx="238991" cy="157734"/>
          </a:xfrm>
          <a:prstGeom prst="rect">
            <a:avLst/>
          </a:prstGeom>
          <a:noFill/>
        </p:spPr>
        <p:txBody>
          <a:bodyPr wrap="none" lIns="0" tIns="0" rIns="0" bIns="0" rtlCol="0">
            <a:spAutoFit/>
          </a:bodyPr>
          <a:lstStyle/>
          <a:p>
            <a:pPr algn="ctr"/>
            <a:r>
              <a:rPr lang="fr-CA" sz="1100" dirty="0">
                <a:solidFill>
                  <a:prstClr val="black"/>
                </a:solidFill>
                <a:latin typeface="Arial Narrow" panose="020B0606020202030204" pitchFamily="34" charset="0"/>
              </a:rPr>
              <a:t>1274</a:t>
            </a:r>
            <a:endParaRPr lang="en-US" sz="1100" dirty="0">
              <a:solidFill>
                <a:prstClr val="black"/>
              </a:solidFill>
              <a:latin typeface="Arial Narrow" panose="020B0606020202030204" pitchFamily="34" charset="0"/>
            </a:endParaRPr>
          </a:p>
        </p:txBody>
      </p:sp>
      <p:sp>
        <p:nvSpPr>
          <p:cNvPr id="79" name="TextBox 78">
            <a:extLst>
              <a:ext uri="{FF2B5EF4-FFF2-40B4-BE49-F238E27FC236}">
                <a16:creationId xmlns="" xmlns:a16="http://schemas.microsoft.com/office/drawing/2014/main" id="{F1B94EB9-B6C7-4321-A153-27EF5C755306}"/>
              </a:ext>
            </a:extLst>
          </p:cNvPr>
          <p:cNvSpPr txBox="1"/>
          <p:nvPr/>
        </p:nvSpPr>
        <p:spPr>
          <a:xfrm>
            <a:off x="3344103" y="5333765"/>
            <a:ext cx="238991" cy="157734"/>
          </a:xfrm>
          <a:prstGeom prst="rect">
            <a:avLst/>
          </a:prstGeom>
          <a:noFill/>
        </p:spPr>
        <p:txBody>
          <a:bodyPr wrap="none" lIns="0" tIns="0" rIns="0" bIns="0" rtlCol="0">
            <a:spAutoFit/>
          </a:bodyPr>
          <a:lstStyle/>
          <a:p>
            <a:pPr algn="ctr"/>
            <a:r>
              <a:rPr lang="fr-CA" sz="1100" dirty="0">
                <a:solidFill>
                  <a:prstClr val="black"/>
                </a:solidFill>
                <a:latin typeface="Arial Narrow" panose="020B0606020202030204" pitchFamily="34" charset="0"/>
              </a:rPr>
              <a:t>1236</a:t>
            </a:r>
            <a:endParaRPr lang="en-US" sz="1100" dirty="0">
              <a:solidFill>
                <a:prstClr val="black"/>
              </a:solidFill>
              <a:latin typeface="Arial Narrow" panose="020B0606020202030204" pitchFamily="34" charset="0"/>
            </a:endParaRPr>
          </a:p>
        </p:txBody>
      </p:sp>
      <p:sp>
        <p:nvSpPr>
          <p:cNvPr id="80" name="TextBox 79">
            <a:extLst>
              <a:ext uri="{FF2B5EF4-FFF2-40B4-BE49-F238E27FC236}">
                <a16:creationId xmlns="" xmlns:a16="http://schemas.microsoft.com/office/drawing/2014/main" id="{29A86982-B9FD-4C75-9A7F-2F7AF6B95A3C}"/>
              </a:ext>
            </a:extLst>
          </p:cNvPr>
          <p:cNvSpPr txBox="1"/>
          <p:nvPr/>
        </p:nvSpPr>
        <p:spPr>
          <a:xfrm>
            <a:off x="3861744" y="5333765"/>
            <a:ext cx="238991" cy="157734"/>
          </a:xfrm>
          <a:prstGeom prst="rect">
            <a:avLst/>
          </a:prstGeom>
          <a:noFill/>
        </p:spPr>
        <p:txBody>
          <a:bodyPr wrap="none" lIns="0" tIns="0" rIns="0" bIns="0" rtlCol="0">
            <a:spAutoFit/>
          </a:bodyPr>
          <a:lstStyle/>
          <a:p>
            <a:pPr algn="ctr"/>
            <a:r>
              <a:rPr lang="fr-CA" sz="1100" dirty="0">
                <a:solidFill>
                  <a:prstClr val="black"/>
                </a:solidFill>
                <a:latin typeface="Arial Narrow" panose="020B0606020202030204" pitchFamily="34" charset="0"/>
              </a:rPr>
              <a:t>1180</a:t>
            </a:r>
            <a:endParaRPr lang="en-US" sz="1100" dirty="0">
              <a:solidFill>
                <a:prstClr val="black"/>
              </a:solidFill>
              <a:latin typeface="Arial Narrow" panose="020B0606020202030204" pitchFamily="34" charset="0"/>
            </a:endParaRPr>
          </a:p>
        </p:txBody>
      </p:sp>
      <p:sp>
        <p:nvSpPr>
          <p:cNvPr id="81" name="TextBox 80">
            <a:extLst>
              <a:ext uri="{FF2B5EF4-FFF2-40B4-BE49-F238E27FC236}">
                <a16:creationId xmlns="" xmlns:a16="http://schemas.microsoft.com/office/drawing/2014/main" id="{487FA714-47A1-4ED7-8185-5D634D4AE92D}"/>
              </a:ext>
            </a:extLst>
          </p:cNvPr>
          <p:cNvSpPr txBox="1"/>
          <p:nvPr/>
        </p:nvSpPr>
        <p:spPr>
          <a:xfrm>
            <a:off x="4411470" y="5333765"/>
            <a:ext cx="179243" cy="157734"/>
          </a:xfrm>
          <a:prstGeom prst="rect">
            <a:avLst/>
          </a:prstGeom>
          <a:noFill/>
        </p:spPr>
        <p:txBody>
          <a:bodyPr wrap="none" lIns="0" tIns="0" rIns="0" bIns="0" rtlCol="0">
            <a:spAutoFit/>
          </a:bodyPr>
          <a:lstStyle/>
          <a:p>
            <a:pPr algn="ctr"/>
            <a:r>
              <a:rPr lang="fr-CA" sz="1100" dirty="0">
                <a:solidFill>
                  <a:prstClr val="black"/>
                </a:solidFill>
                <a:latin typeface="Arial Narrow" panose="020B0606020202030204" pitchFamily="34" charset="0"/>
              </a:rPr>
              <a:t>829</a:t>
            </a:r>
            <a:endParaRPr lang="en-US" sz="1100" dirty="0">
              <a:solidFill>
                <a:prstClr val="black"/>
              </a:solidFill>
              <a:latin typeface="Arial Narrow" panose="020B0606020202030204" pitchFamily="34" charset="0"/>
            </a:endParaRPr>
          </a:p>
        </p:txBody>
      </p:sp>
      <p:sp>
        <p:nvSpPr>
          <p:cNvPr id="82" name="TextBox 81">
            <a:extLst>
              <a:ext uri="{FF2B5EF4-FFF2-40B4-BE49-F238E27FC236}">
                <a16:creationId xmlns="" xmlns:a16="http://schemas.microsoft.com/office/drawing/2014/main" id="{7D373015-EFD6-4AD3-B0BF-2025C9B927C2}"/>
              </a:ext>
            </a:extLst>
          </p:cNvPr>
          <p:cNvSpPr txBox="1"/>
          <p:nvPr/>
        </p:nvSpPr>
        <p:spPr>
          <a:xfrm>
            <a:off x="1790250" y="5507064"/>
            <a:ext cx="238991" cy="157734"/>
          </a:xfrm>
          <a:prstGeom prst="rect">
            <a:avLst/>
          </a:prstGeom>
          <a:noFill/>
        </p:spPr>
        <p:txBody>
          <a:bodyPr wrap="none" lIns="0" tIns="0" rIns="0" bIns="0" rtlCol="0">
            <a:spAutoFit/>
          </a:bodyPr>
          <a:lstStyle/>
          <a:p>
            <a:pPr algn="ctr"/>
            <a:r>
              <a:rPr lang="fr-CA" sz="1100" dirty="0">
                <a:solidFill>
                  <a:prstClr val="black"/>
                </a:solidFill>
                <a:latin typeface="Arial Narrow" panose="020B0606020202030204" pitchFamily="34" charset="0"/>
              </a:rPr>
              <a:t>5653</a:t>
            </a:r>
            <a:endParaRPr lang="en-US" sz="1100" dirty="0">
              <a:solidFill>
                <a:prstClr val="black"/>
              </a:solidFill>
              <a:latin typeface="Arial Narrow" panose="020B0606020202030204" pitchFamily="34" charset="0"/>
            </a:endParaRPr>
          </a:p>
        </p:txBody>
      </p:sp>
      <p:sp>
        <p:nvSpPr>
          <p:cNvPr id="83" name="TextBox 82">
            <a:extLst>
              <a:ext uri="{FF2B5EF4-FFF2-40B4-BE49-F238E27FC236}">
                <a16:creationId xmlns="" xmlns:a16="http://schemas.microsoft.com/office/drawing/2014/main" id="{65A8E3E9-9135-478B-822C-553F87C57A7A}"/>
              </a:ext>
            </a:extLst>
          </p:cNvPr>
          <p:cNvSpPr txBox="1"/>
          <p:nvPr/>
        </p:nvSpPr>
        <p:spPr>
          <a:xfrm>
            <a:off x="1265863" y="5507064"/>
            <a:ext cx="238991" cy="157734"/>
          </a:xfrm>
          <a:prstGeom prst="rect">
            <a:avLst/>
          </a:prstGeom>
          <a:noFill/>
        </p:spPr>
        <p:txBody>
          <a:bodyPr wrap="none" lIns="0" tIns="0" rIns="0" bIns="0" rtlCol="0">
            <a:spAutoFit/>
          </a:bodyPr>
          <a:lstStyle/>
          <a:p>
            <a:pPr algn="ctr"/>
            <a:r>
              <a:rPr lang="fr-CA" sz="1100" dirty="0">
                <a:solidFill>
                  <a:prstClr val="black"/>
                </a:solidFill>
                <a:latin typeface="Arial Narrow" panose="020B0606020202030204" pitchFamily="34" charset="0"/>
              </a:rPr>
              <a:t>5795</a:t>
            </a:r>
            <a:endParaRPr lang="en-US" sz="1100" dirty="0">
              <a:solidFill>
                <a:prstClr val="black"/>
              </a:solidFill>
              <a:latin typeface="Arial Narrow" panose="020B0606020202030204" pitchFamily="34" charset="0"/>
            </a:endParaRPr>
          </a:p>
        </p:txBody>
      </p:sp>
      <p:sp>
        <p:nvSpPr>
          <p:cNvPr id="84" name="TextBox 83">
            <a:extLst>
              <a:ext uri="{FF2B5EF4-FFF2-40B4-BE49-F238E27FC236}">
                <a16:creationId xmlns="" xmlns:a16="http://schemas.microsoft.com/office/drawing/2014/main" id="{2D0B7A97-EEEA-41FA-8DAC-1D568C937B40}"/>
              </a:ext>
            </a:extLst>
          </p:cNvPr>
          <p:cNvSpPr txBox="1"/>
          <p:nvPr/>
        </p:nvSpPr>
        <p:spPr>
          <a:xfrm>
            <a:off x="2306787" y="5507064"/>
            <a:ext cx="238991" cy="157734"/>
          </a:xfrm>
          <a:prstGeom prst="rect">
            <a:avLst/>
          </a:prstGeom>
          <a:noFill/>
        </p:spPr>
        <p:txBody>
          <a:bodyPr wrap="none" lIns="0" tIns="0" rIns="0" bIns="0" rtlCol="0">
            <a:spAutoFit/>
          </a:bodyPr>
          <a:lstStyle/>
          <a:p>
            <a:pPr algn="ctr"/>
            <a:r>
              <a:rPr lang="fr-CA" sz="1100" dirty="0">
                <a:solidFill>
                  <a:prstClr val="black"/>
                </a:solidFill>
                <a:latin typeface="Arial Narrow" panose="020B0606020202030204" pitchFamily="34" charset="0"/>
              </a:rPr>
              <a:t>4437</a:t>
            </a:r>
            <a:endParaRPr lang="en-US" sz="1100" dirty="0">
              <a:solidFill>
                <a:prstClr val="black"/>
              </a:solidFill>
              <a:latin typeface="Arial Narrow" panose="020B0606020202030204" pitchFamily="34" charset="0"/>
            </a:endParaRPr>
          </a:p>
        </p:txBody>
      </p:sp>
      <p:sp>
        <p:nvSpPr>
          <p:cNvPr id="85" name="TextBox 84">
            <a:extLst>
              <a:ext uri="{FF2B5EF4-FFF2-40B4-BE49-F238E27FC236}">
                <a16:creationId xmlns="" xmlns:a16="http://schemas.microsoft.com/office/drawing/2014/main" id="{BD8A7D36-72DA-4594-B374-0BB440A4BA01}"/>
              </a:ext>
            </a:extLst>
          </p:cNvPr>
          <p:cNvSpPr txBox="1"/>
          <p:nvPr/>
        </p:nvSpPr>
        <p:spPr>
          <a:xfrm>
            <a:off x="2822111" y="5507064"/>
            <a:ext cx="238991" cy="157734"/>
          </a:xfrm>
          <a:prstGeom prst="rect">
            <a:avLst/>
          </a:prstGeom>
          <a:noFill/>
        </p:spPr>
        <p:txBody>
          <a:bodyPr wrap="none" lIns="0" tIns="0" rIns="0" bIns="0" rtlCol="0">
            <a:spAutoFit/>
          </a:bodyPr>
          <a:lstStyle/>
          <a:p>
            <a:pPr algn="ctr"/>
            <a:r>
              <a:rPr lang="fr-CA" sz="1100" dirty="0">
                <a:solidFill>
                  <a:prstClr val="black"/>
                </a:solidFill>
                <a:latin typeface="Arial Narrow" panose="020B0606020202030204" pitchFamily="34" charset="0"/>
              </a:rPr>
              <a:t>2643</a:t>
            </a:r>
            <a:endParaRPr lang="en-US" sz="1100" dirty="0">
              <a:solidFill>
                <a:prstClr val="black"/>
              </a:solidFill>
              <a:latin typeface="Arial Narrow" panose="020B0606020202030204" pitchFamily="34" charset="0"/>
            </a:endParaRPr>
          </a:p>
        </p:txBody>
      </p:sp>
      <p:sp>
        <p:nvSpPr>
          <p:cNvPr id="86" name="TextBox 85">
            <a:extLst>
              <a:ext uri="{FF2B5EF4-FFF2-40B4-BE49-F238E27FC236}">
                <a16:creationId xmlns="" xmlns:a16="http://schemas.microsoft.com/office/drawing/2014/main" id="{4829CBAD-2276-4D2E-B094-2DF4F0F2A2C7}"/>
              </a:ext>
            </a:extLst>
          </p:cNvPr>
          <p:cNvSpPr txBox="1"/>
          <p:nvPr/>
        </p:nvSpPr>
        <p:spPr>
          <a:xfrm>
            <a:off x="3344103" y="5507064"/>
            <a:ext cx="238991" cy="157734"/>
          </a:xfrm>
          <a:prstGeom prst="rect">
            <a:avLst/>
          </a:prstGeom>
          <a:noFill/>
        </p:spPr>
        <p:txBody>
          <a:bodyPr wrap="none" lIns="0" tIns="0" rIns="0" bIns="0" rtlCol="0">
            <a:spAutoFit/>
          </a:bodyPr>
          <a:lstStyle/>
          <a:p>
            <a:pPr algn="ctr"/>
            <a:r>
              <a:rPr lang="fr-CA" sz="1100" dirty="0">
                <a:solidFill>
                  <a:prstClr val="black"/>
                </a:solidFill>
                <a:latin typeface="Arial Narrow" panose="020B0606020202030204" pitchFamily="34" charset="0"/>
              </a:rPr>
              <a:t>2572</a:t>
            </a:r>
            <a:endParaRPr lang="en-US" sz="1100" dirty="0">
              <a:solidFill>
                <a:prstClr val="black"/>
              </a:solidFill>
              <a:latin typeface="Arial Narrow" panose="020B0606020202030204" pitchFamily="34" charset="0"/>
            </a:endParaRPr>
          </a:p>
        </p:txBody>
      </p:sp>
      <p:sp>
        <p:nvSpPr>
          <p:cNvPr id="87" name="TextBox 86">
            <a:extLst>
              <a:ext uri="{FF2B5EF4-FFF2-40B4-BE49-F238E27FC236}">
                <a16:creationId xmlns="" xmlns:a16="http://schemas.microsoft.com/office/drawing/2014/main" id="{0796C91D-1F2C-4FCB-9377-ECD55C616E4B}"/>
              </a:ext>
            </a:extLst>
          </p:cNvPr>
          <p:cNvSpPr txBox="1"/>
          <p:nvPr/>
        </p:nvSpPr>
        <p:spPr>
          <a:xfrm>
            <a:off x="3861744" y="5507064"/>
            <a:ext cx="238991" cy="157734"/>
          </a:xfrm>
          <a:prstGeom prst="rect">
            <a:avLst/>
          </a:prstGeom>
          <a:noFill/>
        </p:spPr>
        <p:txBody>
          <a:bodyPr wrap="none" lIns="0" tIns="0" rIns="0" bIns="0" rtlCol="0">
            <a:spAutoFit/>
          </a:bodyPr>
          <a:lstStyle/>
          <a:p>
            <a:pPr algn="ctr"/>
            <a:r>
              <a:rPr lang="fr-CA" sz="1100" dirty="0">
                <a:solidFill>
                  <a:prstClr val="black"/>
                </a:solidFill>
                <a:latin typeface="Arial Narrow" panose="020B0606020202030204" pitchFamily="34" charset="0"/>
              </a:rPr>
              <a:t>2498</a:t>
            </a:r>
            <a:endParaRPr lang="en-US" sz="1100" dirty="0">
              <a:solidFill>
                <a:prstClr val="black"/>
              </a:solidFill>
              <a:latin typeface="Arial Narrow" panose="020B0606020202030204" pitchFamily="34" charset="0"/>
            </a:endParaRPr>
          </a:p>
        </p:txBody>
      </p:sp>
      <p:sp>
        <p:nvSpPr>
          <p:cNvPr id="88" name="TextBox 87">
            <a:extLst>
              <a:ext uri="{FF2B5EF4-FFF2-40B4-BE49-F238E27FC236}">
                <a16:creationId xmlns="" xmlns:a16="http://schemas.microsoft.com/office/drawing/2014/main" id="{6850E7BD-4315-40A6-AD64-C64528176384}"/>
              </a:ext>
            </a:extLst>
          </p:cNvPr>
          <p:cNvSpPr txBox="1"/>
          <p:nvPr/>
        </p:nvSpPr>
        <p:spPr>
          <a:xfrm>
            <a:off x="4381596" y="5507064"/>
            <a:ext cx="238991" cy="157734"/>
          </a:xfrm>
          <a:prstGeom prst="rect">
            <a:avLst/>
          </a:prstGeom>
          <a:noFill/>
        </p:spPr>
        <p:txBody>
          <a:bodyPr wrap="none" lIns="0" tIns="0" rIns="0" bIns="0" rtlCol="0">
            <a:spAutoFit/>
          </a:bodyPr>
          <a:lstStyle/>
          <a:p>
            <a:pPr algn="ctr"/>
            <a:r>
              <a:rPr lang="fr-CA" sz="1100" dirty="0">
                <a:solidFill>
                  <a:prstClr val="black"/>
                </a:solidFill>
                <a:latin typeface="Arial Narrow" panose="020B0606020202030204" pitchFamily="34" charset="0"/>
              </a:rPr>
              <a:t>1782</a:t>
            </a:r>
            <a:endParaRPr lang="en-US" sz="1100" dirty="0">
              <a:solidFill>
                <a:prstClr val="black"/>
              </a:solidFill>
              <a:latin typeface="Arial Narrow" panose="020B0606020202030204" pitchFamily="34" charset="0"/>
            </a:endParaRPr>
          </a:p>
        </p:txBody>
      </p:sp>
      <p:sp>
        <p:nvSpPr>
          <p:cNvPr id="89" name="TextBox 88">
            <a:extLst>
              <a:ext uri="{FF2B5EF4-FFF2-40B4-BE49-F238E27FC236}">
                <a16:creationId xmlns="" xmlns:a16="http://schemas.microsoft.com/office/drawing/2014/main" id="{0CD04EB8-49E6-4854-8BB8-1E5D02035437}"/>
              </a:ext>
            </a:extLst>
          </p:cNvPr>
          <p:cNvSpPr txBox="1"/>
          <p:nvPr/>
        </p:nvSpPr>
        <p:spPr>
          <a:xfrm>
            <a:off x="456159" y="5333765"/>
            <a:ext cx="388361" cy="157734"/>
          </a:xfrm>
          <a:prstGeom prst="rect">
            <a:avLst/>
          </a:prstGeom>
          <a:noFill/>
        </p:spPr>
        <p:txBody>
          <a:bodyPr wrap="none" lIns="0" tIns="0" rIns="0" bIns="0" rtlCol="0">
            <a:spAutoFit/>
          </a:bodyPr>
          <a:lstStyle/>
          <a:p>
            <a:r>
              <a:rPr lang="fr-CA" sz="1100" dirty="0">
                <a:solidFill>
                  <a:prstClr val="black"/>
                </a:solidFill>
                <a:latin typeface="Arial Narrow" panose="020B0606020202030204" pitchFamily="34" charset="0"/>
              </a:rPr>
              <a:t>Placebo</a:t>
            </a:r>
            <a:endParaRPr lang="en-US" sz="1100" dirty="0">
              <a:solidFill>
                <a:prstClr val="black"/>
              </a:solidFill>
              <a:latin typeface="Arial Narrow" panose="020B0606020202030204" pitchFamily="34" charset="0"/>
            </a:endParaRPr>
          </a:p>
        </p:txBody>
      </p:sp>
      <p:sp>
        <p:nvSpPr>
          <p:cNvPr id="90" name="TextBox 89">
            <a:extLst>
              <a:ext uri="{FF2B5EF4-FFF2-40B4-BE49-F238E27FC236}">
                <a16:creationId xmlns="" xmlns:a16="http://schemas.microsoft.com/office/drawing/2014/main" id="{D4C132E3-5AC4-4E7B-B7EF-228997B206E9}"/>
              </a:ext>
            </a:extLst>
          </p:cNvPr>
          <p:cNvSpPr txBox="1"/>
          <p:nvPr/>
        </p:nvSpPr>
        <p:spPr>
          <a:xfrm>
            <a:off x="456159" y="5507064"/>
            <a:ext cx="615403" cy="157734"/>
          </a:xfrm>
          <a:prstGeom prst="rect">
            <a:avLst/>
          </a:prstGeom>
          <a:noFill/>
        </p:spPr>
        <p:txBody>
          <a:bodyPr wrap="none" lIns="0" tIns="0" rIns="0" bIns="0" rtlCol="0">
            <a:spAutoFit/>
          </a:bodyPr>
          <a:lstStyle/>
          <a:p>
            <a:r>
              <a:rPr lang="fr-CA" sz="1100" dirty="0" err="1">
                <a:solidFill>
                  <a:prstClr val="black"/>
                </a:solidFill>
                <a:latin typeface="Arial Narrow" panose="020B0606020202030204" pitchFamily="34" charset="0"/>
              </a:rPr>
              <a:t>Canagliflozin</a:t>
            </a:r>
            <a:endParaRPr lang="en-US" sz="1100" dirty="0">
              <a:solidFill>
                <a:prstClr val="black"/>
              </a:solidFill>
              <a:latin typeface="Arial Narrow" panose="020B0606020202030204" pitchFamily="34" charset="0"/>
            </a:endParaRPr>
          </a:p>
        </p:txBody>
      </p:sp>
      <p:sp>
        <p:nvSpPr>
          <p:cNvPr id="91" name="TextBox 90">
            <a:extLst>
              <a:ext uri="{FF2B5EF4-FFF2-40B4-BE49-F238E27FC236}">
                <a16:creationId xmlns="" xmlns:a16="http://schemas.microsoft.com/office/drawing/2014/main" id="{B2A21550-C01E-4D82-84FF-B54B8A5DBE65}"/>
              </a:ext>
            </a:extLst>
          </p:cNvPr>
          <p:cNvSpPr txBox="1"/>
          <p:nvPr/>
        </p:nvSpPr>
        <p:spPr>
          <a:xfrm>
            <a:off x="1427432" y="1631719"/>
            <a:ext cx="3250283" cy="258111"/>
          </a:xfrm>
          <a:prstGeom prst="rect">
            <a:avLst/>
          </a:prstGeom>
          <a:noFill/>
        </p:spPr>
        <p:txBody>
          <a:bodyPr wrap="none" lIns="0" tIns="0" rIns="0" bIns="0" rtlCol="0">
            <a:spAutoFit/>
          </a:bodyPr>
          <a:lstStyle/>
          <a:p>
            <a:pPr algn="ctr"/>
            <a:r>
              <a:rPr lang="fr-CA" b="1" dirty="0" err="1">
                <a:solidFill>
                  <a:prstClr val="black"/>
                </a:solidFill>
              </a:rPr>
              <a:t>Hospitalization</a:t>
            </a:r>
            <a:r>
              <a:rPr lang="fr-CA" b="1" dirty="0">
                <a:solidFill>
                  <a:prstClr val="black"/>
                </a:solidFill>
              </a:rPr>
              <a:t> for </a:t>
            </a:r>
            <a:r>
              <a:rPr lang="fr-CA" b="1" dirty="0" err="1">
                <a:solidFill>
                  <a:prstClr val="black"/>
                </a:solidFill>
              </a:rPr>
              <a:t>Heart</a:t>
            </a:r>
            <a:r>
              <a:rPr lang="fr-CA" b="1" dirty="0">
                <a:solidFill>
                  <a:prstClr val="black"/>
                </a:solidFill>
              </a:rPr>
              <a:t> Failure</a:t>
            </a:r>
            <a:endParaRPr lang="en-US" b="1" dirty="0">
              <a:solidFill>
                <a:prstClr val="black"/>
              </a:solidFill>
            </a:endParaRPr>
          </a:p>
        </p:txBody>
      </p:sp>
      <p:sp>
        <p:nvSpPr>
          <p:cNvPr id="94" name="Freeform: Shape 93">
            <a:extLst>
              <a:ext uri="{FF2B5EF4-FFF2-40B4-BE49-F238E27FC236}">
                <a16:creationId xmlns="" xmlns:a16="http://schemas.microsoft.com/office/drawing/2014/main" id="{7792E52D-1F78-40F6-A308-1B37C84A8A20}"/>
              </a:ext>
            </a:extLst>
          </p:cNvPr>
          <p:cNvSpPr/>
          <p:nvPr/>
        </p:nvSpPr>
        <p:spPr>
          <a:xfrm>
            <a:off x="5595465" y="2303514"/>
            <a:ext cx="3209504" cy="2337216"/>
          </a:xfrm>
          <a:custGeom>
            <a:avLst/>
            <a:gdLst>
              <a:gd name="connsiteX0" fmla="*/ 0 w 3460377"/>
              <a:gd name="connsiteY0" fmla="*/ 0 h 2814917"/>
              <a:gd name="connsiteX1" fmla="*/ 0 w 3460377"/>
              <a:gd name="connsiteY1" fmla="*/ 2814917 h 2814917"/>
              <a:gd name="connsiteX2" fmla="*/ 3460377 w 3460377"/>
              <a:gd name="connsiteY2" fmla="*/ 2814917 h 2814917"/>
            </a:gdLst>
            <a:ahLst/>
            <a:cxnLst>
              <a:cxn ang="0">
                <a:pos x="connsiteX0" y="connsiteY0"/>
              </a:cxn>
              <a:cxn ang="0">
                <a:pos x="connsiteX1" y="connsiteY1"/>
              </a:cxn>
              <a:cxn ang="0">
                <a:pos x="connsiteX2" y="connsiteY2"/>
              </a:cxn>
            </a:cxnLst>
            <a:rect l="l" t="t" r="r" b="b"/>
            <a:pathLst>
              <a:path w="3460377" h="2814917">
                <a:moveTo>
                  <a:pt x="0" y="0"/>
                </a:moveTo>
                <a:lnTo>
                  <a:pt x="0" y="2814917"/>
                </a:lnTo>
                <a:lnTo>
                  <a:pt x="3460377" y="2814917"/>
                </a:ln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95" name="Straight Connector 94">
            <a:extLst>
              <a:ext uri="{FF2B5EF4-FFF2-40B4-BE49-F238E27FC236}">
                <a16:creationId xmlns="" xmlns:a16="http://schemas.microsoft.com/office/drawing/2014/main" id="{F0AD2EDA-D673-4478-8C9C-B2FA0D8566CE}"/>
              </a:ext>
            </a:extLst>
          </p:cNvPr>
          <p:cNvCxnSpPr/>
          <p:nvPr/>
        </p:nvCxnSpPr>
        <p:spPr>
          <a:xfrm>
            <a:off x="5534827" y="3035011"/>
            <a:ext cx="6063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 xmlns:a16="http://schemas.microsoft.com/office/drawing/2014/main" id="{56BE6A3E-E1B7-48FF-9338-1A1C6187875E}"/>
              </a:ext>
            </a:extLst>
          </p:cNvPr>
          <p:cNvCxnSpPr/>
          <p:nvPr/>
        </p:nvCxnSpPr>
        <p:spPr>
          <a:xfrm>
            <a:off x="5534827" y="3263328"/>
            <a:ext cx="6063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 xmlns:a16="http://schemas.microsoft.com/office/drawing/2014/main" id="{EBA584E8-3BEC-4A01-8D0E-C645CE2D8DF5}"/>
              </a:ext>
            </a:extLst>
          </p:cNvPr>
          <p:cNvCxnSpPr/>
          <p:nvPr/>
        </p:nvCxnSpPr>
        <p:spPr>
          <a:xfrm>
            <a:off x="5534827" y="3494989"/>
            <a:ext cx="6063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 xmlns:a16="http://schemas.microsoft.com/office/drawing/2014/main" id="{8D14BA28-B0DB-4359-8B17-154D3FB6B536}"/>
              </a:ext>
            </a:extLst>
          </p:cNvPr>
          <p:cNvCxnSpPr/>
          <p:nvPr/>
        </p:nvCxnSpPr>
        <p:spPr>
          <a:xfrm>
            <a:off x="5534827" y="3727184"/>
            <a:ext cx="6063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 xmlns:a16="http://schemas.microsoft.com/office/drawing/2014/main" id="{0D8112C4-7DD0-43A0-806A-DDFDC0A86BB5}"/>
              </a:ext>
            </a:extLst>
          </p:cNvPr>
          <p:cNvCxnSpPr/>
          <p:nvPr/>
        </p:nvCxnSpPr>
        <p:spPr>
          <a:xfrm>
            <a:off x="5534827" y="4183975"/>
            <a:ext cx="6063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 xmlns:a16="http://schemas.microsoft.com/office/drawing/2014/main" id="{A5E078E4-FDBD-4A46-9250-3FD116BAFAF2}"/>
              </a:ext>
            </a:extLst>
          </p:cNvPr>
          <p:cNvCxnSpPr/>
          <p:nvPr/>
        </p:nvCxnSpPr>
        <p:spPr>
          <a:xfrm>
            <a:off x="5534827" y="4417951"/>
            <a:ext cx="6063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 xmlns:a16="http://schemas.microsoft.com/office/drawing/2014/main" id="{5A28BB4F-C189-4C68-BCBE-584C2B79AD15}"/>
              </a:ext>
            </a:extLst>
          </p:cNvPr>
          <p:cNvCxnSpPr/>
          <p:nvPr/>
        </p:nvCxnSpPr>
        <p:spPr>
          <a:xfrm>
            <a:off x="5534827" y="4638787"/>
            <a:ext cx="6063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 xmlns:a16="http://schemas.microsoft.com/office/drawing/2014/main" id="{C51EF0EA-9461-45DD-80D5-DF853EBCA584}"/>
              </a:ext>
            </a:extLst>
          </p:cNvPr>
          <p:cNvCxnSpPr>
            <a:cxnSpLocks/>
          </p:cNvCxnSpPr>
          <p:nvPr/>
        </p:nvCxnSpPr>
        <p:spPr>
          <a:xfrm>
            <a:off x="6118189" y="4641745"/>
            <a:ext cx="0" cy="5274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3" name="TextBox 102">
            <a:extLst>
              <a:ext uri="{FF2B5EF4-FFF2-40B4-BE49-F238E27FC236}">
                <a16:creationId xmlns="" xmlns:a16="http://schemas.microsoft.com/office/drawing/2014/main" id="{7C10B24B-7D32-4F43-83ED-32EC148D9FC9}"/>
              </a:ext>
            </a:extLst>
          </p:cNvPr>
          <p:cNvSpPr txBox="1"/>
          <p:nvPr/>
        </p:nvSpPr>
        <p:spPr>
          <a:xfrm>
            <a:off x="6076394" y="4688586"/>
            <a:ext cx="79166" cy="172074"/>
          </a:xfrm>
          <a:prstGeom prst="rect">
            <a:avLst/>
          </a:prstGeom>
          <a:noFill/>
        </p:spPr>
        <p:txBody>
          <a:bodyPr wrap="square" lIns="0" tIns="0" rIns="0" bIns="0" rtlCol="0">
            <a:spAutoFit/>
          </a:bodyPr>
          <a:lstStyle/>
          <a:p>
            <a:pPr algn="ctr"/>
            <a:r>
              <a:rPr lang="fr-CA" sz="1200" dirty="0">
                <a:solidFill>
                  <a:prstClr val="black"/>
                </a:solidFill>
              </a:rPr>
              <a:t>1</a:t>
            </a:r>
            <a:endParaRPr lang="en-US" sz="1200" dirty="0">
              <a:solidFill>
                <a:prstClr val="black"/>
              </a:solidFill>
            </a:endParaRPr>
          </a:p>
        </p:txBody>
      </p:sp>
      <p:sp>
        <p:nvSpPr>
          <p:cNvPr id="104" name="TextBox 103">
            <a:extLst>
              <a:ext uri="{FF2B5EF4-FFF2-40B4-BE49-F238E27FC236}">
                <a16:creationId xmlns="" xmlns:a16="http://schemas.microsoft.com/office/drawing/2014/main" id="{8F17E0D9-A08A-4252-89DC-64C21ABE1A88}"/>
              </a:ext>
            </a:extLst>
          </p:cNvPr>
          <p:cNvSpPr txBox="1"/>
          <p:nvPr/>
        </p:nvSpPr>
        <p:spPr>
          <a:xfrm>
            <a:off x="5397952" y="4553584"/>
            <a:ext cx="106622" cy="184666"/>
          </a:xfrm>
          <a:prstGeom prst="rect">
            <a:avLst/>
          </a:prstGeom>
          <a:noFill/>
        </p:spPr>
        <p:txBody>
          <a:bodyPr wrap="square" lIns="0" tIns="0" rIns="0" bIns="0" rtlCol="0">
            <a:spAutoFit/>
          </a:bodyPr>
          <a:lstStyle/>
          <a:p>
            <a:pPr algn="r"/>
            <a:r>
              <a:rPr lang="fr-CA" sz="1200" dirty="0">
                <a:solidFill>
                  <a:prstClr val="black"/>
                </a:solidFill>
              </a:rPr>
              <a:t>0</a:t>
            </a:r>
            <a:endParaRPr lang="en-US" sz="1200" dirty="0">
              <a:solidFill>
                <a:prstClr val="black"/>
              </a:solidFill>
            </a:endParaRPr>
          </a:p>
        </p:txBody>
      </p:sp>
      <p:sp>
        <p:nvSpPr>
          <p:cNvPr id="105" name="TextBox 104">
            <a:extLst>
              <a:ext uri="{FF2B5EF4-FFF2-40B4-BE49-F238E27FC236}">
                <a16:creationId xmlns="" xmlns:a16="http://schemas.microsoft.com/office/drawing/2014/main" id="{B85B7990-FB36-4761-B82F-56B23AFA5764}"/>
              </a:ext>
            </a:extLst>
          </p:cNvPr>
          <p:cNvSpPr txBox="1"/>
          <p:nvPr/>
        </p:nvSpPr>
        <p:spPr>
          <a:xfrm>
            <a:off x="5397951" y="4344964"/>
            <a:ext cx="106623" cy="184666"/>
          </a:xfrm>
          <a:prstGeom prst="rect">
            <a:avLst/>
          </a:prstGeom>
          <a:noFill/>
        </p:spPr>
        <p:txBody>
          <a:bodyPr wrap="square" lIns="0" tIns="0" rIns="0" bIns="0" rtlCol="0">
            <a:spAutoFit/>
          </a:bodyPr>
          <a:lstStyle/>
          <a:p>
            <a:pPr algn="r"/>
            <a:r>
              <a:rPr lang="fr-CA" sz="1200" dirty="0">
                <a:solidFill>
                  <a:prstClr val="black"/>
                </a:solidFill>
              </a:rPr>
              <a:t>2</a:t>
            </a:r>
            <a:endParaRPr lang="en-US" sz="1200" dirty="0">
              <a:solidFill>
                <a:prstClr val="black"/>
              </a:solidFill>
            </a:endParaRPr>
          </a:p>
        </p:txBody>
      </p:sp>
      <p:sp>
        <p:nvSpPr>
          <p:cNvPr id="106" name="TextBox 105">
            <a:extLst>
              <a:ext uri="{FF2B5EF4-FFF2-40B4-BE49-F238E27FC236}">
                <a16:creationId xmlns="" xmlns:a16="http://schemas.microsoft.com/office/drawing/2014/main" id="{7F40208B-349C-4343-990F-85D781618630}"/>
              </a:ext>
            </a:extLst>
          </p:cNvPr>
          <p:cNvSpPr txBox="1"/>
          <p:nvPr/>
        </p:nvSpPr>
        <p:spPr>
          <a:xfrm>
            <a:off x="5397951" y="4108520"/>
            <a:ext cx="106623" cy="184666"/>
          </a:xfrm>
          <a:prstGeom prst="rect">
            <a:avLst/>
          </a:prstGeom>
          <a:noFill/>
        </p:spPr>
        <p:txBody>
          <a:bodyPr wrap="square" lIns="0" tIns="0" rIns="0" bIns="0" rtlCol="0">
            <a:spAutoFit/>
          </a:bodyPr>
          <a:lstStyle/>
          <a:p>
            <a:pPr algn="r"/>
            <a:r>
              <a:rPr lang="fr-CA" sz="1200" dirty="0">
                <a:solidFill>
                  <a:prstClr val="black"/>
                </a:solidFill>
              </a:rPr>
              <a:t>4</a:t>
            </a:r>
            <a:endParaRPr lang="en-US" sz="1200" dirty="0">
              <a:solidFill>
                <a:prstClr val="black"/>
              </a:solidFill>
            </a:endParaRPr>
          </a:p>
        </p:txBody>
      </p:sp>
      <p:sp>
        <p:nvSpPr>
          <p:cNvPr id="107" name="TextBox 106">
            <a:extLst>
              <a:ext uri="{FF2B5EF4-FFF2-40B4-BE49-F238E27FC236}">
                <a16:creationId xmlns="" xmlns:a16="http://schemas.microsoft.com/office/drawing/2014/main" id="{33D93D40-5671-457C-BFF1-CB84076B4A8E}"/>
              </a:ext>
            </a:extLst>
          </p:cNvPr>
          <p:cNvSpPr txBox="1"/>
          <p:nvPr/>
        </p:nvSpPr>
        <p:spPr>
          <a:xfrm>
            <a:off x="5397951" y="3649264"/>
            <a:ext cx="106623" cy="184666"/>
          </a:xfrm>
          <a:prstGeom prst="rect">
            <a:avLst/>
          </a:prstGeom>
          <a:noFill/>
        </p:spPr>
        <p:txBody>
          <a:bodyPr wrap="square" lIns="0" tIns="0" rIns="0" bIns="0" rtlCol="0">
            <a:spAutoFit/>
          </a:bodyPr>
          <a:lstStyle/>
          <a:p>
            <a:pPr algn="r"/>
            <a:r>
              <a:rPr lang="fr-CA" sz="1200" dirty="0">
                <a:solidFill>
                  <a:prstClr val="black"/>
                </a:solidFill>
              </a:rPr>
              <a:t>8</a:t>
            </a:r>
            <a:endParaRPr lang="en-US" sz="1200" dirty="0">
              <a:solidFill>
                <a:prstClr val="black"/>
              </a:solidFill>
            </a:endParaRPr>
          </a:p>
        </p:txBody>
      </p:sp>
      <p:sp>
        <p:nvSpPr>
          <p:cNvPr id="108" name="TextBox 107">
            <a:extLst>
              <a:ext uri="{FF2B5EF4-FFF2-40B4-BE49-F238E27FC236}">
                <a16:creationId xmlns="" xmlns:a16="http://schemas.microsoft.com/office/drawing/2014/main" id="{AFE1C0CE-9C2F-4FC7-B9BD-36357735DFA6}"/>
              </a:ext>
            </a:extLst>
          </p:cNvPr>
          <p:cNvSpPr txBox="1"/>
          <p:nvPr/>
        </p:nvSpPr>
        <p:spPr>
          <a:xfrm>
            <a:off x="5291330" y="3414603"/>
            <a:ext cx="213244" cy="184666"/>
          </a:xfrm>
          <a:prstGeom prst="rect">
            <a:avLst/>
          </a:prstGeom>
          <a:noFill/>
        </p:spPr>
        <p:txBody>
          <a:bodyPr wrap="square" lIns="0" tIns="0" rIns="0" bIns="0" rtlCol="0">
            <a:spAutoFit/>
          </a:bodyPr>
          <a:lstStyle/>
          <a:p>
            <a:pPr algn="r"/>
            <a:r>
              <a:rPr lang="fr-CA" sz="1200" dirty="0">
                <a:solidFill>
                  <a:prstClr val="black"/>
                </a:solidFill>
              </a:rPr>
              <a:t>10</a:t>
            </a:r>
            <a:endParaRPr lang="en-US" sz="1200" dirty="0">
              <a:solidFill>
                <a:prstClr val="black"/>
              </a:solidFill>
            </a:endParaRPr>
          </a:p>
        </p:txBody>
      </p:sp>
      <p:sp>
        <p:nvSpPr>
          <p:cNvPr id="109" name="TextBox 108">
            <a:extLst>
              <a:ext uri="{FF2B5EF4-FFF2-40B4-BE49-F238E27FC236}">
                <a16:creationId xmlns="" xmlns:a16="http://schemas.microsoft.com/office/drawing/2014/main" id="{58A38EAB-38AA-4513-A55A-829C59084985}"/>
              </a:ext>
            </a:extLst>
          </p:cNvPr>
          <p:cNvSpPr txBox="1"/>
          <p:nvPr/>
        </p:nvSpPr>
        <p:spPr>
          <a:xfrm>
            <a:off x="5291330" y="3178259"/>
            <a:ext cx="213244" cy="184666"/>
          </a:xfrm>
          <a:prstGeom prst="rect">
            <a:avLst/>
          </a:prstGeom>
          <a:noFill/>
        </p:spPr>
        <p:txBody>
          <a:bodyPr wrap="square" lIns="0" tIns="0" rIns="0" bIns="0" rtlCol="0">
            <a:spAutoFit/>
          </a:bodyPr>
          <a:lstStyle/>
          <a:p>
            <a:pPr algn="r"/>
            <a:r>
              <a:rPr lang="fr-CA" sz="1200" dirty="0">
                <a:solidFill>
                  <a:prstClr val="black"/>
                </a:solidFill>
              </a:rPr>
              <a:t>12</a:t>
            </a:r>
            <a:endParaRPr lang="en-US" sz="1200" dirty="0">
              <a:solidFill>
                <a:prstClr val="black"/>
              </a:solidFill>
            </a:endParaRPr>
          </a:p>
        </p:txBody>
      </p:sp>
      <p:sp>
        <p:nvSpPr>
          <p:cNvPr id="110" name="TextBox 109">
            <a:extLst>
              <a:ext uri="{FF2B5EF4-FFF2-40B4-BE49-F238E27FC236}">
                <a16:creationId xmlns="" xmlns:a16="http://schemas.microsoft.com/office/drawing/2014/main" id="{301EAC5B-6F99-4201-AB7F-4F478F94BDDD}"/>
              </a:ext>
            </a:extLst>
          </p:cNvPr>
          <p:cNvSpPr txBox="1"/>
          <p:nvPr/>
        </p:nvSpPr>
        <p:spPr>
          <a:xfrm>
            <a:off x="5291330" y="2947477"/>
            <a:ext cx="213244" cy="184666"/>
          </a:xfrm>
          <a:prstGeom prst="rect">
            <a:avLst/>
          </a:prstGeom>
          <a:noFill/>
        </p:spPr>
        <p:txBody>
          <a:bodyPr wrap="square" lIns="0" tIns="0" rIns="0" bIns="0" rtlCol="0">
            <a:spAutoFit/>
          </a:bodyPr>
          <a:lstStyle/>
          <a:p>
            <a:pPr algn="r"/>
            <a:r>
              <a:rPr lang="fr-CA" sz="1200" dirty="0">
                <a:solidFill>
                  <a:prstClr val="black"/>
                </a:solidFill>
              </a:rPr>
              <a:t>14</a:t>
            </a:r>
            <a:endParaRPr lang="en-US" sz="1200" dirty="0">
              <a:solidFill>
                <a:prstClr val="black"/>
              </a:solidFill>
            </a:endParaRPr>
          </a:p>
        </p:txBody>
      </p:sp>
      <p:cxnSp>
        <p:nvCxnSpPr>
          <p:cNvPr id="111" name="Straight Connector 110">
            <a:extLst>
              <a:ext uri="{FF2B5EF4-FFF2-40B4-BE49-F238E27FC236}">
                <a16:creationId xmlns="" xmlns:a16="http://schemas.microsoft.com/office/drawing/2014/main" id="{2A5A6A77-FF47-4B96-863C-27727CA4A38F}"/>
              </a:ext>
            </a:extLst>
          </p:cNvPr>
          <p:cNvCxnSpPr>
            <a:cxnSpLocks/>
          </p:cNvCxnSpPr>
          <p:nvPr/>
        </p:nvCxnSpPr>
        <p:spPr>
          <a:xfrm>
            <a:off x="5595465" y="4641745"/>
            <a:ext cx="0" cy="5274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2" name="TextBox 111">
            <a:extLst>
              <a:ext uri="{FF2B5EF4-FFF2-40B4-BE49-F238E27FC236}">
                <a16:creationId xmlns="" xmlns:a16="http://schemas.microsoft.com/office/drawing/2014/main" id="{7438B43E-6668-45B2-B5E6-514EE958339A}"/>
              </a:ext>
            </a:extLst>
          </p:cNvPr>
          <p:cNvSpPr txBox="1"/>
          <p:nvPr/>
        </p:nvSpPr>
        <p:spPr>
          <a:xfrm>
            <a:off x="5551498" y="4688586"/>
            <a:ext cx="80186" cy="174292"/>
          </a:xfrm>
          <a:prstGeom prst="rect">
            <a:avLst/>
          </a:prstGeom>
          <a:noFill/>
        </p:spPr>
        <p:txBody>
          <a:bodyPr wrap="none" lIns="0" tIns="0" rIns="0" bIns="0" rtlCol="0">
            <a:spAutoFit/>
          </a:bodyPr>
          <a:lstStyle/>
          <a:p>
            <a:pPr algn="ctr"/>
            <a:r>
              <a:rPr lang="fr-CA" sz="1200" dirty="0">
                <a:solidFill>
                  <a:prstClr val="black"/>
                </a:solidFill>
              </a:rPr>
              <a:t>0</a:t>
            </a:r>
            <a:endParaRPr lang="en-US" sz="1200" dirty="0">
              <a:solidFill>
                <a:prstClr val="black"/>
              </a:solidFill>
            </a:endParaRPr>
          </a:p>
        </p:txBody>
      </p:sp>
      <p:sp>
        <p:nvSpPr>
          <p:cNvPr id="113" name="TextBox 112">
            <a:extLst>
              <a:ext uri="{FF2B5EF4-FFF2-40B4-BE49-F238E27FC236}">
                <a16:creationId xmlns="" xmlns:a16="http://schemas.microsoft.com/office/drawing/2014/main" id="{6FB1B15D-5096-462E-A9C5-37BC6C86BB46}"/>
              </a:ext>
            </a:extLst>
          </p:cNvPr>
          <p:cNvSpPr txBox="1"/>
          <p:nvPr/>
        </p:nvSpPr>
        <p:spPr>
          <a:xfrm>
            <a:off x="6142083" y="4976738"/>
            <a:ext cx="2233436" cy="229432"/>
          </a:xfrm>
          <a:prstGeom prst="rect">
            <a:avLst/>
          </a:prstGeom>
          <a:noFill/>
        </p:spPr>
        <p:txBody>
          <a:bodyPr wrap="none" lIns="0" tIns="0" rIns="0" bIns="0" rtlCol="0">
            <a:spAutoFit/>
          </a:bodyPr>
          <a:lstStyle/>
          <a:p>
            <a:pPr algn="ctr"/>
            <a:r>
              <a:rPr lang="fr-CA" sz="1600" dirty="0" err="1">
                <a:solidFill>
                  <a:prstClr val="black"/>
                </a:solidFill>
              </a:rPr>
              <a:t>Years</a:t>
            </a:r>
            <a:r>
              <a:rPr lang="fr-CA" sz="1600" dirty="0">
                <a:solidFill>
                  <a:prstClr val="black"/>
                </a:solidFill>
              </a:rPr>
              <a:t> </a:t>
            </a:r>
            <a:r>
              <a:rPr lang="fr-CA" sz="1600" dirty="0" err="1">
                <a:solidFill>
                  <a:prstClr val="black"/>
                </a:solidFill>
              </a:rPr>
              <a:t>since</a:t>
            </a:r>
            <a:r>
              <a:rPr lang="fr-CA" sz="1600" dirty="0">
                <a:solidFill>
                  <a:prstClr val="black"/>
                </a:solidFill>
              </a:rPr>
              <a:t> </a:t>
            </a:r>
            <a:r>
              <a:rPr lang="fr-CA" sz="1600" dirty="0" err="1">
                <a:solidFill>
                  <a:prstClr val="black"/>
                </a:solidFill>
              </a:rPr>
              <a:t>randomization</a:t>
            </a:r>
            <a:endParaRPr lang="en-US" sz="1600" dirty="0">
              <a:solidFill>
                <a:prstClr val="black"/>
              </a:solidFill>
            </a:endParaRPr>
          </a:p>
        </p:txBody>
      </p:sp>
      <p:cxnSp>
        <p:nvCxnSpPr>
          <p:cNvPr id="114" name="Straight Connector 113">
            <a:extLst>
              <a:ext uri="{FF2B5EF4-FFF2-40B4-BE49-F238E27FC236}">
                <a16:creationId xmlns="" xmlns:a16="http://schemas.microsoft.com/office/drawing/2014/main" id="{92A91291-9706-4C00-BBC6-DDE31C805E4F}"/>
              </a:ext>
            </a:extLst>
          </p:cNvPr>
          <p:cNvCxnSpPr/>
          <p:nvPr/>
        </p:nvCxnSpPr>
        <p:spPr>
          <a:xfrm>
            <a:off x="5534827" y="2804785"/>
            <a:ext cx="6063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5" name="TextBox 114">
            <a:extLst>
              <a:ext uri="{FF2B5EF4-FFF2-40B4-BE49-F238E27FC236}">
                <a16:creationId xmlns="" xmlns:a16="http://schemas.microsoft.com/office/drawing/2014/main" id="{F6BEAAC2-8CE2-4065-AECB-59C32CC9CE64}"/>
              </a:ext>
            </a:extLst>
          </p:cNvPr>
          <p:cNvSpPr txBox="1"/>
          <p:nvPr/>
        </p:nvSpPr>
        <p:spPr>
          <a:xfrm>
            <a:off x="5291330" y="2714785"/>
            <a:ext cx="213244" cy="184666"/>
          </a:xfrm>
          <a:prstGeom prst="rect">
            <a:avLst/>
          </a:prstGeom>
          <a:noFill/>
        </p:spPr>
        <p:txBody>
          <a:bodyPr wrap="square" lIns="0" tIns="0" rIns="0" bIns="0" rtlCol="0">
            <a:spAutoFit/>
          </a:bodyPr>
          <a:lstStyle/>
          <a:p>
            <a:pPr algn="r"/>
            <a:r>
              <a:rPr lang="fr-CA" sz="1200" dirty="0">
                <a:solidFill>
                  <a:prstClr val="black"/>
                </a:solidFill>
              </a:rPr>
              <a:t>16</a:t>
            </a:r>
            <a:endParaRPr lang="en-US" sz="1200" dirty="0">
              <a:solidFill>
                <a:prstClr val="black"/>
              </a:solidFill>
            </a:endParaRPr>
          </a:p>
        </p:txBody>
      </p:sp>
      <p:sp>
        <p:nvSpPr>
          <p:cNvPr id="116" name="TextBox 115">
            <a:extLst>
              <a:ext uri="{FF2B5EF4-FFF2-40B4-BE49-F238E27FC236}">
                <a16:creationId xmlns="" xmlns:a16="http://schemas.microsoft.com/office/drawing/2014/main" id="{0D4C9A87-81ED-4B9D-843A-2391F1E368C4}"/>
              </a:ext>
            </a:extLst>
          </p:cNvPr>
          <p:cNvSpPr txBox="1"/>
          <p:nvPr/>
        </p:nvSpPr>
        <p:spPr>
          <a:xfrm rot="16200000">
            <a:off x="3974083" y="3484573"/>
            <a:ext cx="2222620" cy="229432"/>
          </a:xfrm>
          <a:prstGeom prst="rect">
            <a:avLst/>
          </a:prstGeom>
          <a:noFill/>
        </p:spPr>
        <p:txBody>
          <a:bodyPr wrap="none" lIns="0" tIns="0" rIns="0" bIns="0" rtlCol="0">
            <a:spAutoFit/>
          </a:bodyPr>
          <a:lstStyle/>
          <a:p>
            <a:pPr algn="ctr"/>
            <a:r>
              <a:rPr lang="fr-CA" sz="1600" dirty="0">
                <a:solidFill>
                  <a:prstClr val="black"/>
                </a:solidFill>
              </a:rPr>
              <a:t>Patients </a:t>
            </a:r>
            <a:r>
              <a:rPr lang="fr-CA" sz="1600" dirty="0" err="1">
                <a:solidFill>
                  <a:prstClr val="black"/>
                </a:solidFill>
              </a:rPr>
              <a:t>with</a:t>
            </a:r>
            <a:r>
              <a:rPr lang="fr-CA" sz="1600" dirty="0">
                <a:solidFill>
                  <a:prstClr val="black"/>
                </a:solidFill>
              </a:rPr>
              <a:t> an </a:t>
            </a:r>
            <a:r>
              <a:rPr lang="fr-CA" sz="1600" dirty="0" err="1">
                <a:solidFill>
                  <a:prstClr val="black"/>
                </a:solidFill>
              </a:rPr>
              <a:t>event</a:t>
            </a:r>
            <a:r>
              <a:rPr lang="fr-CA" sz="1600" dirty="0">
                <a:solidFill>
                  <a:prstClr val="black"/>
                </a:solidFill>
              </a:rPr>
              <a:t> (%)</a:t>
            </a:r>
            <a:endParaRPr lang="en-US" sz="1600" dirty="0">
              <a:solidFill>
                <a:prstClr val="black"/>
              </a:solidFill>
            </a:endParaRPr>
          </a:p>
        </p:txBody>
      </p:sp>
      <p:cxnSp>
        <p:nvCxnSpPr>
          <p:cNvPr id="117" name="Straight Connector 116">
            <a:extLst>
              <a:ext uri="{FF2B5EF4-FFF2-40B4-BE49-F238E27FC236}">
                <a16:creationId xmlns="" xmlns:a16="http://schemas.microsoft.com/office/drawing/2014/main" id="{60B10CBB-06BF-44F7-807D-E4FA08FFCD6A}"/>
              </a:ext>
            </a:extLst>
          </p:cNvPr>
          <p:cNvCxnSpPr>
            <a:cxnSpLocks/>
          </p:cNvCxnSpPr>
          <p:nvPr/>
        </p:nvCxnSpPr>
        <p:spPr>
          <a:xfrm>
            <a:off x="6634726" y="4641745"/>
            <a:ext cx="0" cy="5274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8" name="TextBox 117">
            <a:extLst>
              <a:ext uri="{FF2B5EF4-FFF2-40B4-BE49-F238E27FC236}">
                <a16:creationId xmlns="" xmlns:a16="http://schemas.microsoft.com/office/drawing/2014/main" id="{7FCEE30F-22A5-4716-B6F4-3D7CD01A1068}"/>
              </a:ext>
            </a:extLst>
          </p:cNvPr>
          <p:cNvSpPr txBox="1"/>
          <p:nvPr/>
        </p:nvSpPr>
        <p:spPr>
          <a:xfrm>
            <a:off x="6592932" y="4688586"/>
            <a:ext cx="79166" cy="172074"/>
          </a:xfrm>
          <a:prstGeom prst="rect">
            <a:avLst/>
          </a:prstGeom>
          <a:noFill/>
        </p:spPr>
        <p:txBody>
          <a:bodyPr wrap="square" lIns="0" tIns="0" rIns="0" bIns="0" rtlCol="0">
            <a:spAutoFit/>
          </a:bodyPr>
          <a:lstStyle/>
          <a:p>
            <a:pPr algn="ctr"/>
            <a:r>
              <a:rPr lang="fr-CA" sz="1200" dirty="0">
                <a:solidFill>
                  <a:prstClr val="black"/>
                </a:solidFill>
              </a:rPr>
              <a:t>2</a:t>
            </a:r>
            <a:endParaRPr lang="en-US" sz="1200" dirty="0">
              <a:solidFill>
                <a:prstClr val="black"/>
              </a:solidFill>
            </a:endParaRPr>
          </a:p>
        </p:txBody>
      </p:sp>
      <p:cxnSp>
        <p:nvCxnSpPr>
          <p:cNvPr id="119" name="Straight Connector 118">
            <a:extLst>
              <a:ext uri="{FF2B5EF4-FFF2-40B4-BE49-F238E27FC236}">
                <a16:creationId xmlns="" xmlns:a16="http://schemas.microsoft.com/office/drawing/2014/main" id="{39BE4318-A845-49D4-BCD2-45114A39D386}"/>
              </a:ext>
            </a:extLst>
          </p:cNvPr>
          <p:cNvCxnSpPr>
            <a:cxnSpLocks/>
          </p:cNvCxnSpPr>
          <p:nvPr/>
        </p:nvCxnSpPr>
        <p:spPr>
          <a:xfrm>
            <a:off x="7150050" y="4641745"/>
            <a:ext cx="0" cy="5274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0" name="TextBox 119">
            <a:extLst>
              <a:ext uri="{FF2B5EF4-FFF2-40B4-BE49-F238E27FC236}">
                <a16:creationId xmlns="" xmlns:a16="http://schemas.microsoft.com/office/drawing/2014/main" id="{8EFE4201-04A1-49D0-97C3-6698FC3B4C4D}"/>
              </a:ext>
            </a:extLst>
          </p:cNvPr>
          <p:cNvSpPr txBox="1"/>
          <p:nvPr/>
        </p:nvSpPr>
        <p:spPr>
          <a:xfrm>
            <a:off x="7108255" y="4688586"/>
            <a:ext cx="79166" cy="172074"/>
          </a:xfrm>
          <a:prstGeom prst="rect">
            <a:avLst/>
          </a:prstGeom>
          <a:noFill/>
        </p:spPr>
        <p:txBody>
          <a:bodyPr wrap="square" lIns="0" tIns="0" rIns="0" bIns="0" rtlCol="0">
            <a:spAutoFit/>
          </a:bodyPr>
          <a:lstStyle/>
          <a:p>
            <a:pPr algn="ctr"/>
            <a:r>
              <a:rPr lang="fr-CA" sz="1200" dirty="0">
                <a:solidFill>
                  <a:prstClr val="black"/>
                </a:solidFill>
              </a:rPr>
              <a:t>3</a:t>
            </a:r>
            <a:endParaRPr lang="en-US" sz="1200" dirty="0">
              <a:solidFill>
                <a:prstClr val="black"/>
              </a:solidFill>
            </a:endParaRPr>
          </a:p>
        </p:txBody>
      </p:sp>
      <p:cxnSp>
        <p:nvCxnSpPr>
          <p:cNvPr id="121" name="Straight Connector 120">
            <a:extLst>
              <a:ext uri="{FF2B5EF4-FFF2-40B4-BE49-F238E27FC236}">
                <a16:creationId xmlns="" xmlns:a16="http://schemas.microsoft.com/office/drawing/2014/main" id="{B969F21D-46DD-4778-B22E-DD3892C2CA23}"/>
              </a:ext>
            </a:extLst>
          </p:cNvPr>
          <p:cNvCxnSpPr>
            <a:cxnSpLocks/>
          </p:cNvCxnSpPr>
          <p:nvPr/>
        </p:nvCxnSpPr>
        <p:spPr>
          <a:xfrm>
            <a:off x="7672042" y="4641745"/>
            <a:ext cx="0" cy="5274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2" name="TextBox 121">
            <a:extLst>
              <a:ext uri="{FF2B5EF4-FFF2-40B4-BE49-F238E27FC236}">
                <a16:creationId xmlns="" xmlns:a16="http://schemas.microsoft.com/office/drawing/2014/main" id="{8084BC8B-89F9-406C-9092-DA64CF1BAA4F}"/>
              </a:ext>
            </a:extLst>
          </p:cNvPr>
          <p:cNvSpPr txBox="1"/>
          <p:nvPr/>
        </p:nvSpPr>
        <p:spPr>
          <a:xfrm>
            <a:off x="7630247" y="4688586"/>
            <a:ext cx="79166" cy="172074"/>
          </a:xfrm>
          <a:prstGeom prst="rect">
            <a:avLst/>
          </a:prstGeom>
          <a:noFill/>
        </p:spPr>
        <p:txBody>
          <a:bodyPr wrap="square" lIns="0" tIns="0" rIns="0" bIns="0" rtlCol="0">
            <a:spAutoFit/>
          </a:bodyPr>
          <a:lstStyle/>
          <a:p>
            <a:pPr algn="ctr"/>
            <a:r>
              <a:rPr lang="fr-CA" sz="1200" dirty="0">
                <a:solidFill>
                  <a:prstClr val="black"/>
                </a:solidFill>
              </a:rPr>
              <a:t>4</a:t>
            </a:r>
            <a:endParaRPr lang="en-US" sz="1200" dirty="0">
              <a:solidFill>
                <a:prstClr val="black"/>
              </a:solidFill>
            </a:endParaRPr>
          </a:p>
        </p:txBody>
      </p:sp>
      <p:cxnSp>
        <p:nvCxnSpPr>
          <p:cNvPr id="123" name="Straight Connector 122">
            <a:extLst>
              <a:ext uri="{FF2B5EF4-FFF2-40B4-BE49-F238E27FC236}">
                <a16:creationId xmlns="" xmlns:a16="http://schemas.microsoft.com/office/drawing/2014/main" id="{9DBB8512-B491-4FF1-8155-EFA67746383C}"/>
              </a:ext>
            </a:extLst>
          </p:cNvPr>
          <p:cNvCxnSpPr>
            <a:cxnSpLocks/>
          </p:cNvCxnSpPr>
          <p:nvPr/>
        </p:nvCxnSpPr>
        <p:spPr>
          <a:xfrm>
            <a:off x="8189683" y="4641745"/>
            <a:ext cx="0" cy="5274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4" name="TextBox 123">
            <a:extLst>
              <a:ext uri="{FF2B5EF4-FFF2-40B4-BE49-F238E27FC236}">
                <a16:creationId xmlns="" xmlns:a16="http://schemas.microsoft.com/office/drawing/2014/main" id="{D11E2F8B-2662-4092-8D00-772A73E445A5}"/>
              </a:ext>
            </a:extLst>
          </p:cNvPr>
          <p:cNvSpPr txBox="1"/>
          <p:nvPr/>
        </p:nvSpPr>
        <p:spPr>
          <a:xfrm>
            <a:off x="8147888" y="4688586"/>
            <a:ext cx="79166" cy="172074"/>
          </a:xfrm>
          <a:prstGeom prst="rect">
            <a:avLst/>
          </a:prstGeom>
          <a:noFill/>
        </p:spPr>
        <p:txBody>
          <a:bodyPr wrap="square" lIns="0" tIns="0" rIns="0" bIns="0" rtlCol="0">
            <a:spAutoFit/>
          </a:bodyPr>
          <a:lstStyle/>
          <a:p>
            <a:pPr algn="ctr"/>
            <a:r>
              <a:rPr lang="fr-CA" sz="1200" dirty="0">
                <a:solidFill>
                  <a:prstClr val="black"/>
                </a:solidFill>
              </a:rPr>
              <a:t>5</a:t>
            </a:r>
            <a:endParaRPr lang="en-US" sz="1200" dirty="0">
              <a:solidFill>
                <a:prstClr val="black"/>
              </a:solidFill>
            </a:endParaRPr>
          </a:p>
        </p:txBody>
      </p:sp>
      <p:cxnSp>
        <p:nvCxnSpPr>
          <p:cNvPr id="125" name="Straight Connector 124">
            <a:extLst>
              <a:ext uri="{FF2B5EF4-FFF2-40B4-BE49-F238E27FC236}">
                <a16:creationId xmlns="" xmlns:a16="http://schemas.microsoft.com/office/drawing/2014/main" id="{BA70D6BC-2C2C-4D0D-91F5-DFEC4F9F6D5B}"/>
              </a:ext>
            </a:extLst>
          </p:cNvPr>
          <p:cNvCxnSpPr>
            <a:cxnSpLocks/>
          </p:cNvCxnSpPr>
          <p:nvPr/>
        </p:nvCxnSpPr>
        <p:spPr>
          <a:xfrm>
            <a:off x="8709535" y="4641745"/>
            <a:ext cx="0" cy="5274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6" name="TextBox 125">
            <a:extLst>
              <a:ext uri="{FF2B5EF4-FFF2-40B4-BE49-F238E27FC236}">
                <a16:creationId xmlns="" xmlns:a16="http://schemas.microsoft.com/office/drawing/2014/main" id="{5E38BD40-10D4-453C-8DBA-3B4C9D059FC7}"/>
              </a:ext>
            </a:extLst>
          </p:cNvPr>
          <p:cNvSpPr txBox="1"/>
          <p:nvPr/>
        </p:nvSpPr>
        <p:spPr>
          <a:xfrm>
            <a:off x="8667740" y="4688586"/>
            <a:ext cx="79166" cy="172074"/>
          </a:xfrm>
          <a:prstGeom prst="rect">
            <a:avLst/>
          </a:prstGeom>
          <a:noFill/>
        </p:spPr>
        <p:txBody>
          <a:bodyPr wrap="square" lIns="0" tIns="0" rIns="0" bIns="0" rtlCol="0">
            <a:spAutoFit/>
          </a:bodyPr>
          <a:lstStyle/>
          <a:p>
            <a:pPr algn="ctr"/>
            <a:r>
              <a:rPr lang="fr-CA" sz="1200" dirty="0">
                <a:solidFill>
                  <a:prstClr val="black"/>
                </a:solidFill>
              </a:rPr>
              <a:t>6</a:t>
            </a:r>
            <a:endParaRPr lang="en-US" sz="1200" dirty="0">
              <a:solidFill>
                <a:prstClr val="black"/>
              </a:solidFill>
            </a:endParaRPr>
          </a:p>
        </p:txBody>
      </p:sp>
      <p:sp>
        <p:nvSpPr>
          <p:cNvPr id="127" name="TextBox 126">
            <a:extLst>
              <a:ext uri="{FF2B5EF4-FFF2-40B4-BE49-F238E27FC236}">
                <a16:creationId xmlns="" xmlns:a16="http://schemas.microsoft.com/office/drawing/2014/main" id="{9B301717-54D2-4259-944C-29F3AEEF7760}"/>
              </a:ext>
            </a:extLst>
          </p:cNvPr>
          <p:cNvSpPr txBox="1"/>
          <p:nvPr/>
        </p:nvSpPr>
        <p:spPr>
          <a:xfrm>
            <a:off x="5921156" y="2286490"/>
            <a:ext cx="1979709" cy="184666"/>
          </a:xfrm>
          <a:prstGeom prst="rect">
            <a:avLst/>
          </a:prstGeom>
          <a:noFill/>
        </p:spPr>
        <p:txBody>
          <a:bodyPr wrap="none" lIns="0" tIns="0" rIns="0" bIns="0" rtlCol="0">
            <a:spAutoFit/>
          </a:bodyPr>
          <a:lstStyle/>
          <a:p>
            <a:r>
              <a:rPr lang="fr-CA" sz="1200" dirty="0">
                <a:solidFill>
                  <a:prstClr val="black"/>
                </a:solidFill>
              </a:rPr>
              <a:t>HR 0.87 (95% CI, 0.72</a:t>
            </a:r>
            <a:r>
              <a:rPr lang="en-CA" sz="1200" dirty="0">
                <a:solidFill>
                  <a:schemeClr val="dk1"/>
                </a:solidFill>
              </a:rPr>
              <a:t>–</a:t>
            </a:r>
            <a:r>
              <a:rPr lang="fr-CA" sz="1200" dirty="0">
                <a:solidFill>
                  <a:prstClr val="black"/>
                </a:solidFill>
              </a:rPr>
              <a:t>1.06)</a:t>
            </a:r>
            <a:endParaRPr lang="en-US" sz="1200" dirty="0">
              <a:solidFill>
                <a:prstClr val="black"/>
              </a:solidFill>
            </a:endParaRPr>
          </a:p>
        </p:txBody>
      </p:sp>
      <p:cxnSp>
        <p:nvCxnSpPr>
          <p:cNvPr id="128" name="Straight Connector 127">
            <a:extLst>
              <a:ext uri="{FF2B5EF4-FFF2-40B4-BE49-F238E27FC236}">
                <a16:creationId xmlns="" xmlns:a16="http://schemas.microsoft.com/office/drawing/2014/main" id="{88A8DD96-B76F-442C-A18C-54D2B0885051}"/>
              </a:ext>
            </a:extLst>
          </p:cNvPr>
          <p:cNvCxnSpPr/>
          <p:nvPr/>
        </p:nvCxnSpPr>
        <p:spPr>
          <a:xfrm>
            <a:off x="5534827" y="3951969"/>
            <a:ext cx="6063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9" name="TextBox 128">
            <a:extLst>
              <a:ext uri="{FF2B5EF4-FFF2-40B4-BE49-F238E27FC236}">
                <a16:creationId xmlns="" xmlns:a16="http://schemas.microsoft.com/office/drawing/2014/main" id="{DE3CAC7F-B029-4379-8352-72807CBBC94A}"/>
              </a:ext>
            </a:extLst>
          </p:cNvPr>
          <p:cNvSpPr txBox="1"/>
          <p:nvPr/>
        </p:nvSpPr>
        <p:spPr>
          <a:xfrm>
            <a:off x="5397951" y="3876514"/>
            <a:ext cx="106623" cy="184666"/>
          </a:xfrm>
          <a:prstGeom prst="rect">
            <a:avLst/>
          </a:prstGeom>
          <a:noFill/>
        </p:spPr>
        <p:txBody>
          <a:bodyPr wrap="square" lIns="0" tIns="0" rIns="0" bIns="0" rtlCol="0">
            <a:spAutoFit/>
          </a:bodyPr>
          <a:lstStyle/>
          <a:p>
            <a:pPr algn="r"/>
            <a:r>
              <a:rPr lang="fr-CA" sz="1200" dirty="0">
                <a:solidFill>
                  <a:prstClr val="black"/>
                </a:solidFill>
              </a:rPr>
              <a:t>6</a:t>
            </a:r>
            <a:endParaRPr lang="en-US" sz="1200" dirty="0">
              <a:solidFill>
                <a:prstClr val="black"/>
              </a:solidFill>
            </a:endParaRPr>
          </a:p>
        </p:txBody>
      </p:sp>
      <p:cxnSp>
        <p:nvCxnSpPr>
          <p:cNvPr id="130" name="Straight Connector 129">
            <a:extLst>
              <a:ext uri="{FF2B5EF4-FFF2-40B4-BE49-F238E27FC236}">
                <a16:creationId xmlns="" xmlns:a16="http://schemas.microsoft.com/office/drawing/2014/main" id="{D60BC7FB-65AD-4F29-A0A5-27328182FD30}"/>
              </a:ext>
            </a:extLst>
          </p:cNvPr>
          <p:cNvCxnSpPr/>
          <p:nvPr/>
        </p:nvCxnSpPr>
        <p:spPr>
          <a:xfrm>
            <a:off x="5534827" y="2572345"/>
            <a:ext cx="6063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1" name="TextBox 130">
            <a:extLst>
              <a:ext uri="{FF2B5EF4-FFF2-40B4-BE49-F238E27FC236}">
                <a16:creationId xmlns="" xmlns:a16="http://schemas.microsoft.com/office/drawing/2014/main" id="{55330911-37F1-4807-810B-97BA35A506DC}"/>
              </a:ext>
            </a:extLst>
          </p:cNvPr>
          <p:cNvSpPr txBox="1"/>
          <p:nvPr/>
        </p:nvSpPr>
        <p:spPr>
          <a:xfrm>
            <a:off x="5291330" y="2482345"/>
            <a:ext cx="213244" cy="184666"/>
          </a:xfrm>
          <a:prstGeom prst="rect">
            <a:avLst/>
          </a:prstGeom>
          <a:noFill/>
        </p:spPr>
        <p:txBody>
          <a:bodyPr wrap="square" lIns="0" tIns="0" rIns="0" bIns="0" rtlCol="0">
            <a:spAutoFit/>
          </a:bodyPr>
          <a:lstStyle/>
          <a:p>
            <a:pPr algn="r"/>
            <a:r>
              <a:rPr lang="fr-CA" sz="1200" dirty="0">
                <a:solidFill>
                  <a:prstClr val="black"/>
                </a:solidFill>
              </a:rPr>
              <a:t>18</a:t>
            </a:r>
            <a:endParaRPr lang="en-US" sz="1200" dirty="0">
              <a:solidFill>
                <a:prstClr val="black"/>
              </a:solidFill>
            </a:endParaRPr>
          </a:p>
        </p:txBody>
      </p:sp>
      <p:cxnSp>
        <p:nvCxnSpPr>
          <p:cNvPr id="132" name="Straight Connector 131">
            <a:extLst>
              <a:ext uri="{FF2B5EF4-FFF2-40B4-BE49-F238E27FC236}">
                <a16:creationId xmlns="" xmlns:a16="http://schemas.microsoft.com/office/drawing/2014/main" id="{A92B699E-3E02-456D-AECD-E6C6DF325157}"/>
              </a:ext>
            </a:extLst>
          </p:cNvPr>
          <p:cNvCxnSpPr/>
          <p:nvPr/>
        </p:nvCxnSpPr>
        <p:spPr>
          <a:xfrm>
            <a:off x="5534827" y="2341348"/>
            <a:ext cx="6063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3" name="TextBox 132">
            <a:extLst>
              <a:ext uri="{FF2B5EF4-FFF2-40B4-BE49-F238E27FC236}">
                <a16:creationId xmlns="" xmlns:a16="http://schemas.microsoft.com/office/drawing/2014/main" id="{7278100F-346F-4516-84C7-FC859FEAD973}"/>
              </a:ext>
            </a:extLst>
          </p:cNvPr>
          <p:cNvSpPr txBox="1"/>
          <p:nvPr/>
        </p:nvSpPr>
        <p:spPr>
          <a:xfrm>
            <a:off x="5291330" y="2251348"/>
            <a:ext cx="213244" cy="184666"/>
          </a:xfrm>
          <a:prstGeom prst="rect">
            <a:avLst/>
          </a:prstGeom>
          <a:noFill/>
        </p:spPr>
        <p:txBody>
          <a:bodyPr wrap="square" lIns="0" tIns="0" rIns="0" bIns="0" rtlCol="0">
            <a:spAutoFit/>
          </a:bodyPr>
          <a:lstStyle/>
          <a:p>
            <a:pPr algn="r"/>
            <a:r>
              <a:rPr lang="fr-CA" sz="1200" dirty="0">
                <a:solidFill>
                  <a:prstClr val="black"/>
                </a:solidFill>
              </a:rPr>
              <a:t>20</a:t>
            </a:r>
            <a:endParaRPr lang="en-US" sz="1200" dirty="0">
              <a:solidFill>
                <a:prstClr val="black"/>
              </a:solidFill>
            </a:endParaRPr>
          </a:p>
        </p:txBody>
      </p:sp>
      <p:sp>
        <p:nvSpPr>
          <p:cNvPr id="134" name="TextBox 133">
            <a:extLst>
              <a:ext uri="{FF2B5EF4-FFF2-40B4-BE49-F238E27FC236}">
                <a16:creationId xmlns="" xmlns:a16="http://schemas.microsoft.com/office/drawing/2014/main" id="{D51BE945-498D-4BCD-90E2-FB36507FAD93}"/>
              </a:ext>
            </a:extLst>
          </p:cNvPr>
          <p:cNvSpPr txBox="1"/>
          <p:nvPr/>
        </p:nvSpPr>
        <p:spPr>
          <a:xfrm>
            <a:off x="7702197" y="2804785"/>
            <a:ext cx="603454" cy="200753"/>
          </a:xfrm>
          <a:prstGeom prst="rect">
            <a:avLst/>
          </a:prstGeom>
          <a:noFill/>
        </p:spPr>
        <p:txBody>
          <a:bodyPr wrap="none" lIns="0" tIns="0" rIns="0" bIns="0" rtlCol="0">
            <a:spAutoFit/>
          </a:bodyPr>
          <a:lstStyle/>
          <a:p>
            <a:r>
              <a:rPr lang="fr-CA" sz="1400" dirty="0">
                <a:solidFill>
                  <a:prstClr val="black"/>
                </a:solidFill>
              </a:rPr>
              <a:t>Placebo</a:t>
            </a:r>
            <a:endParaRPr lang="en-US" sz="1400" dirty="0">
              <a:solidFill>
                <a:prstClr val="black"/>
              </a:solidFill>
            </a:endParaRPr>
          </a:p>
        </p:txBody>
      </p:sp>
      <p:sp>
        <p:nvSpPr>
          <p:cNvPr id="135" name="TextBox 134">
            <a:extLst>
              <a:ext uri="{FF2B5EF4-FFF2-40B4-BE49-F238E27FC236}">
                <a16:creationId xmlns="" xmlns:a16="http://schemas.microsoft.com/office/drawing/2014/main" id="{BA63D869-1A0A-4372-AF72-DAFD98654B5D}"/>
              </a:ext>
            </a:extLst>
          </p:cNvPr>
          <p:cNvSpPr txBox="1"/>
          <p:nvPr/>
        </p:nvSpPr>
        <p:spPr>
          <a:xfrm>
            <a:off x="7702197" y="3033318"/>
            <a:ext cx="955966" cy="200753"/>
          </a:xfrm>
          <a:prstGeom prst="rect">
            <a:avLst/>
          </a:prstGeom>
          <a:noFill/>
        </p:spPr>
        <p:txBody>
          <a:bodyPr wrap="none" lIns="0" tIns="0" rIns="0" bIns="0" rtlCol="0">
            <a:spAutoFit/>
          </a:bodyPr>
          <a:lstStyle/>
          <a:p>
            <a:r>
              <a:rPr lang="fr-CA" sz="1400" dirty="0" err="1">
                <a:solidFill>
                  <a:prstClr val="black"/>
                </a:solidFill>
              </a:rPr>
              <a:t>Canagliflozin</a:t>
            </a:r>
            <a:endParaRPr lang="en-US" sz="1400" dirty="0">
              <a:solidFill>
                <a:prstClr val="black"/>
              </a:solidFill>
            </a:endParaRPr>
          </a:p>
        </p:txBody>
      </p:sp>
      <p:cxnSp>
        <p:nvCxnSpPr>
          <p:cNvPr id="136" name="Straight Connector 135">
            <a:extLst>
              <a:ext uri="{FF2B5EF4-FFF2-40B4-BE49-F238E27FC236}">
                <a16:creationId xmlns="" xmlns:a16="http://schemas.microsoft.com/office/drawing/2014/main" id="{6934BA7C-55E9-4B03-A309-2B388F6E7734}"/>
              </a:ext>
            </a:extLst>
          </p:cNvPr>
          <p:cNvCxnSpPr/>
          <p:nvPr/>
        </p:nvCxnSpPr>
        <p:spPr>
          <a:xfrm flipH="1">
            <a:off x="7375776" y="2905161"/>
            <a:ext cx="235200" cy="0"/>
          </a:xfrm>
          <a:prstGeom prst="line">
            <a:avLst/>
          </a:prstGeom>
          <a:ln w="31750">
            <a:solidFill>
              <a:srgbClr val="163784"/>
            </a:solidFill>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a:extLst>
              <a:ext uri="{FF2B5EF4-FFF2-40B4-BE49-F238E27FC236}">
                <a16:creationId xmlns="" xmlns:a16="http://schemas.microsoft.com/office/drawing/2014/main" id="{02FD39B4-9ACE-480A-B1A8-3CCC9BBFDDAC}"/>
              </a:ext>
            </a:extLst>
          </p:cNvPr>
          <p:cNvCxnSpPr/>
          <p:nvPr/>
        </p:nvCxnSpPr>
        <p:spPr>
          <a:xfrm flipH="1">
            <a:off x="7375776" y="3126539"/>
            <a:ext cx="235200" cy="0"/>
          </a:xfrm>
          <a:prstGeom prst="line">
            <a:avLst/>
          </a:prstGeom>
          <a:ln w="31750">
            <a:solidFill>
              <a:srgbClr val="C71B32"/>
            </a:solidFill>
          </a:ln>
          <a:effectLst/>
        </p:spPr>
        <p:style>
          <a:lnRef idx="2">
            <a:schemeClr val="accent1"/>
          </a:lnRef>
          <a:fillRef idx="0">
            <a:schemeClr val="accent1"/>
          </a:fillRef>
          <a:effectRef idx="1">
            <a:schemeClr val="accent1"/>
          </a:effectRef>
          <a:fontRef idx="minor">
            <a:schemeClr val="tx1"/>
          </a:fontRef>
        </p:style>
      </p:cxnSp>
      <p:sp>
        <p:nvSpPr>
          <p:cNvPr id="138" name="TextBox 137">
            <a:extLst>
              <a:ext uri="{FF2B5EF4-FFF2-40B4-BE49-F238E27FC236}">
                <a16:creationId xmlns="" xmlns:a16="http://schemas.microsoft.com/office/drawing/2014/main" id="{C1196409-5919-4486-AF44-5883675947C3}"/>
              </a:ext>
            </a:extLst>
          </p:cNvPr>
          <p:cNvSpPr txBox="1"/>
          <p:nvPr/>
        </p:nvSpPr>
        <p:spPr>
          <a:xfrm>
            <a:off x="5996481" y="5333765"/>
            <a:ext cx="238992" cy="157734"/>
          </a:xfrm>
          <a:prstGeom prst="rect">
            <a:avLst/>
          </a:prstGeom>
          <a:noFill/>
        </p:spPr>
        <p:txBody>
          <a:bodyPr wrap="none" lIns="0" tIns="0" rIns="0" bIns="0" rtlCol="0">
            <a:spAutoFit/>
          </a:bodyPr>
          <a:lstStyle/>
          <a:p>
            <a:pPr algn="ctr"/>
            <a:r>
              <a:rPr lang="fr-CA" sz="1100" dirty="0">
                <a:solidFill>
                  <a:prstClr val="black"/>
                </a:solidFill>
                <a:latin typeface="Arial Narrow" panose="020B0606020202030204" pitchFamily="34" charset="0"/>
              </a:rPr>
              <a:t>4279</a:t>
            </a:r>
            <a:endParaRPr lang="en-US" sz="1100" dirty="0">
              <a:solidFill>
                <a:prstClr val="black"/>
              </a:solidFill>
              <a:latin typeface="Arial Narrow" panose="020B0606020202030204" pitchFamily="34" charset="0"/>
            </a:endParaRPr>
          </a:p>
        </p:txBody>
      </p:sp>
      <p:sp>
        <p:nvSpPr>
          <p:cNvPr id="139" name="TextBox 138">
            <a:extLst>
              <a:ext uri="{FF2B5EF4-FFF2-40B4-BE49-F238E27FC236}">
                <a16:creationId xmlns="" xmlns:a16="http://schemas.microsoft.com/office/drawing/2014/main" id="{D9142AB6-EEE5-44B5-94BE-D7CDCB20159E}"/>
              </a:ext>
            </a:extLst>
          </p:cNvPr>
          <p:cNvSpPr txBox="1"/>
          <p:nvPr/>
        </p:nvSpPr>
        <p:spPr>
          <a:xfrm>
            <a:off x="5472096" y="5333765"/>
            <a:ext cx="238991" cy="157734"/>
          </a:xfrm>
          <a:prstGeom prst="rect">
            <a:avLst/>
          </a:prstGeom>
          <a:noFill/>
        </p:spPr>
        <p:txBody>
          <a:bodyPr wrap="none" lIns="0" tIns="0" rIns="0" bIns="0" rtlCol="0">
            <a:spAutoFit/>
          </a:bodyPr>
          <a:lstStyle/>
          <a:p>
            <a:pPr algn="ctr"/>
            <a:r>
              <a:rPr lang="fr-CA" sz="1100" dirty="0">
                <a:solidFill>
                  <a:prstClr val="black"/>
                </a:solidFill>
                <a:latin typeface="Arial Narrow" panose="020B0606020202030204" pitchFamily="34" charset="0"/>
              </a:rPr>
              <a:t>4347</a:t>
            </a:r>
            <a:endParaRPr lang="en-US" sz="1100" dirty="0">
              <a:solidFill>
                <a:prstClr val="black"/>
              </a:solidFill>
              <a:latin typeface="Arial Narrow" panose="020B0606020202030204" pitchFamily="34" charset="0"/>
            </a:endParaRPr>
          </a:p>
        </p:txBody>
      </p:sp>
      <p:sp>
        <p:nvSpPr>
          <p:cNvPr id="140" name="TextBox 139">
            <a:extLst>
              <a:ext uri="{FF2B5EF4-FFF2-40B4-BE49-F238E27FC236}">
                <a16:creationId xmlns="" xmlns:a16="http://schemas.microsoft.com/office/drawing/2014/main" id="{7EA87E88-61FD-4176-9505-D7C570DED5BD}"/>
              </a:ext>
            </a:extLst>
          </p:cNvPr>
          <p:cNvSpPr txBox="1"/>
          <p:nvPr/>
        </p:nvSpPr>
        <p:spPr>
          <a:xfrm>
            <a:off x="6513019" y="5333765"/>
            <a:ext cx="238992" cy="157734"/>
          </a:xfrm>
          <a:prstGeom prst="rect">
            <a:avLst/>
          </a:prstGeom>
          <a:noFill/>
        </p:spPr>
        <p:txBody>
          <a:bodyPr wrap="none" lIns="0" tIns="0" rIns="0" bIns="0" rtlCol="0">
            <a:spAutoFit/>
          </a:bodyPr>
          <a:lstStyle/>
          <a:p>
            <a:pPr algn="ctr"/>
            <a:r>
              <a:rPr lang="fr-CA" sz="1100" dirty="0">
                <a:solidFill>
                  <a:prstClr val="black"/>
                </a:solidFill>
                <a:latin typeface="Arial Narrow" panose="020B0606020202030204" pitchFamily="34" charset="0"/>
              </a:rPr>
              <a:t>3119</a:t>
            </a:r>
            <a:endParaRPr lang="en-US" sz="1100" dirty="0">
              <a:solidFill>
                <a:prstClr val="black"/>
              </a:solidFill>
              <a:latin typeface="Arial Narrow" panose="020B0606020202030204" pitchFamily="34" charset="0"/>
            </a:endParaRPr>
          </a:p>
        </p:txBody>
      </p:sp>
      <p:sp>
        <p:nvSpPr>
          <p:cNvPr id="141" name="TextBox 140">
            <a:extLst>
              <a:ext uri="{FF2B5EF4-FFF2-40B4-BE49-F238E27FC236}">
                <a16:creationId xmlns="" xmlns:a16="http://schemas.microsoft.com/office/drawing/2014/main" id="{7D22433A-04C0-44A2-AE4C-1527E1565E27}"/>
              </a:ext>
            </a:extLst>
          </p:cNvPr>
          <p:cNvSpPr txBox="1"/>
          <p:nvPr/>
        </p:nvSpPr>
        <p:spPr>
          <a:xfrm>
            <a:off x="7028343" y="5333765"/>
            <a:ext cx="238992" cy="157734"/>
          </a:xfrm>
          <a:prstGeom prst="rect">
            <a:avLst/>
          </a:prstGeom>
          <a:noFill/>
        </p:spPr>
        <p:txBody>
          <a:bodyPr wrap="none" lIns="0" tIns="0" rIns="0" bIns="0" rtlCol="0">
            <a:spAutoFit/>
          </a:bodyPr>
          <a:lstStyle/>
          <a:p>
            <a:pPr algn="ctr"/>
            <a:r>
              <a:rPr lang="fr-CA" sz="1100" dirty="0">
                <a:solidFill>
                  <a:prstClr val="black"/>
                </a:solidFill>
                <a:latin typeface="Arial Narrow" panose="020B0606020202030204" pitchFamily="34" charset="0"/>
              </a:rPr>
              <a:t>1356</a:t>
            </a:r>
            <a:endParaRPr lang="en-US" sz="1100" dirty="0">
              <a:solidFill>
                <a:prstClr val="black"/>
              </a:solidFill>
              <a:latin typeface="Arial Narrow" panose="020B0606020202030204" pitchFamily="34" charset="0"/>
            </a:endParaRPr>
          </a:p>
        </p:txBody>
      </p:sp>
      <p:sp>
        <p:nvSpPr>
          <p:cNvPr id="142" name="TextBox 141">
            <a:extLst>
              <a:ext uri="{FF2B5EF4-FFF2-40B4-BE49-F238E27FC236}">
                <a16:creationId xmlns="" xmlns:a16="http://schemas.microsoft.com/office/drawing/2014/main" id="{C146944F-2562-443B-BBE8-6940C547219D}"/>
              </a:ext>
            </a:extLst>
          </p:cNvPr>
          <p:cNvSpPr txBox="1"/>
          <p:nvPr/>
        </p:nvSpPr>
        <p:spPr>
          <a:xfrm>
            <a:off x="7550335" y="5333765"/>
            <a:ext cx="238991" cy="157734"/>
          </a:xfrm>
          <a:prstGeom prst="rect">
            <a:avLst/>
          </a:prstGeom>
          <a:noFill/>
        </p:spPr>
        <p:txBody>
          <a:bodyPr wrap="square" lIns="0" tIns="0" rIns="0" bIns="0" rtlCol="0">
            <a:spAutoFit/>
          </a:bodyPr>
          <a:lstStyle/>
          <a:p>
            <a:pPr algn="ctr"/>
            <a:r>
              <a:rPr lang="fr-CA" sz="1100" dirty="0">
                <a:solidFill>
                  <a:prstClr val="black"/>
                </a:solidFill>
                <a:latin typeface="Arial Narrow" panose="020B0606020202030204" pitchFamily="34" charset="0"/>
              </a:rPr>
              <a:t>1328</a:t>
            </a:r>
            <a:endParaRPr lang="en-US" sz="1100" dirty="0">
              <a:solidFill>
                <a:prstClr val="black"/>
              </a:solidFill>
              <a:latin typeface="Arial Narrow" panose="020B0606020202030204" pitchFamily="34" charset="0"/>
            </a:endParaRPr>
          </a:p>
        </p:txBody>
      </p:sp>
      <p:sp>
        <p:nvSpPr>
          <p:cNvPr id="143" name="TextBox 142">
            <a:extLst>
              <a:ext uri="{FF2B5EF4-FFF2-40B4-BE49-F238E27FC236}">
                <a16:creationId xmlns="" xmlns:a16="http://schemas.microsoft.com/office/drawing/2014/main" id="{C2CF2FA3-7AF5-47DB-A177-2506D56B109E}"/>
              </a:ext>
            </a:extLst>
          </p:cNvPr>
          <p:cNvSpPr txBox="1"/>
          <p:nvPr/>
        </p:nvSpPr>
        <p:spPr>
          <a:xfrm>
            <a:off x="8067976" y="5333765"/>
            <a:ext cx="238992" cy="157734"/>
          </a:xfrm>
          <a:prstGeom prst="rect">
            <a:avLst/>
          </a:prstGeom>
          <a:noFill/>
        </p:spPr>
        <p:txBody>
          <a:bodyPr wrap="none" lIns="0" tIns="0" rIns="0" bIns="0" rtlCol="0">
            <a:spAutoFit/>
          </a:bodyPr>
          <a:lstStyle/>
          <a:p>
            <a:pPr algn="ctr"/>
            <a:r>
              <a:rPr lang="fr-CA" sz="1100" dirty="0">
                <a:solidFill>
                  <a:prstClr val="black"/>
                </a:solidFill>
                <a:latin typeface="Arial Narrow" panose="020B0606020202030204" pitchFamily="34" charset="0"/>
              </a:rPr>
              <a:t>1292</a:t>
            </a:r>
            <a:endParaRPr lang="en-US" sz="1100" dirty="0">
              <a:solidFill>
                <a:prstClr val="black"/>
              </a:solidFill>
              <a:latin typeface="Arial Narrow" panose="020B0606020202030204" pitchFamily="34" charset="0"/>
            </a:endParaRPr>
          </a:p>
        </p:txBody>
      </p:sp>
      <p:sp>
        <p:nvSpPr>
          <p:cNvPr id="144" name="TextBox 143">
            <a:extLst>
              <a:ext uri="{FF2B5EF4-FFF2-40B4-BE49-F238E27FC236}">
                <a16:creationId xmlns="" xmlns:a16="http://schemas.microsoft.com/office/drawing/2014/main" id="{45A34D37-6E60-4F39-A494-48FF59607F95}"/>
              </a:ext>
            </a:extLst>
          </p:cNvPr>
          <p:cNvSpPr txBox="1"/>
          <p:nvPr/>
        </p:nvSpPr>
        <p:spPr>
          <a:xfrm>
            <a:off x="8617702" y="5333765"/>
            <a:ext cx="179243" cy="157734"/>
          </a:xfrm>
          <a:prstGeom prst="rect">
            <a:avLst/>
          </a:prstGeom>
          <a:noFill/>
        </p:spPr>
        <p:txBody>
          <a:bodyPr wrap="none" lIns="0" tIns="0" rIns="0" bIns="0" rtlCol="0">
            <a:spAutoFit/>
          </a:bodyPr>
          <a:lstStyle/>
          <a:p>
            <a:pPr algn="ctr"/>
            <a:r>
              <a:rPr lang="fr-CA" sz="1100" dirty="0">
                <a:solidFill>
                  <a:prstClr val="black"/>
                </a:solidFill>
                <a:latin typeface="Arial Narrow" panose="020B0606020202030204" pitchFamily="34" charset="0"/>
              </a:rPr>
              <a:t>924</a:t>
            </a:r>
            <a:endParaRPr lang="en-US" sz="1100" dirty="0">
              <a:solidFill>
                <a:prstClr val="black"/>
              </a:solidFill>
              <a:latin typeface="Arial Narrow" panose="020B0606020202030204" pitchFamily="34" charset="0"/>
            </a:endParaRPr>
          </a:p>
        </p:txBody>
      </p:sp>
      <p:sp>
        <p:nvSpPr>
          <p:cNvPr id="145" name="TextBox 144">
            <a:extLst>
              <a:ext uri="{FF2B5EF4-FFF2-40B4-BE49-F238E27FC236}">
                <a16:creationId xmlns="" xmlns:a16="http://schemas.microsoft.com/office/drawing/2014/main" id="{BE1B9EF3-A4C7-475C-A340-101FD37EACA3}"/>
              </a:ext>
            </a:extLst>
          </p:cNvPr>
          <p:cNvSpPr txBox="1"/>
          <p:nvPr/>
        </p:nvSpPr>
        <p:spPr>
          <a:xfrm>
            <a:off x="5996482" y="5507064"/>
            <a:ext cx="238992" cy="157734"/>
          </a:xfrm>
          <a:prstGeom prst="rect">
            <a:avLst/>
          </a:prstGeom>
          <a:noFill/>
        </p:spPr>
        <p:txBody>
          <a:bodyPr wrap="none" lIns="0" tIns="0" rIns="0" bIns="0" rtlCol="0">
            <a:spAutoFit/>
          </a:bodyPr>
          <a:lstStyle/>
          <a:p>
            <a:pPr algn="ctr"/>
            <a:r>
              <a:rPr lang="fr-CA" sz="1100" dirty="0">
                <a:solidFill>
                  <a:prstClr val="black"/>
                </a:solidFill>
                <a:latin typeface="Arial Narrow" panose="020B0606020202030204" pitchFamily="34" charset="0"/>
              </a:rPr>
              <a:t>5723</a:t>
            </a:r>
            <a:endParaRPr lang="en-US" sz="1100" dirty="0">
              <a:solidFill>
                <a:prstClr val="black"/>
              </a:solidFill>
              <a:latin typeface="Arial Narrow" panose="020B0606020202030204" pitchFamily="34" charset="0"/>
            </a:endParaRPr>
          </a:p>
        </p:txBody>
      </p:sp>
      <p:sp>
        <p:nvSpPr>
          <p:cNvPr id="146" name="TextBox 145">
            <a:extLst>
              <a:ext uri="{FF2B5EF4-FFF2-40B4-BE49-F238E27FC236}">
                <a16:creationId xmlns="" xmlns:a16="http://schemas.microsoft.com/office/drawing/2014/main" id="{6EDBD495-F58D-4204-87EA-18FD7291734B}"/>
              </a:ext>
            </a:extLst>
          </p:cNvPr>
          <p:cNvSpPr txBox="1"/>
          <p:nvPr/>
        </p:nvSpPr>
        <p:spPr>
          <a:xfrm>
            <a:off x="5472096" y="5507064"/>
            <a:ext cx="238991" cy="157734"/>
          </a:xfrm>
          <a:prstGeom prst="rect">
            <a:avLst/>
          </a:prstGeom>
          <a:noFill/>
        </p:spPr>
        <p:txBody>
          <a:bodyPr wrap="none" lIns="0" tIns="0" rIns="0" bIns="0" rtlCol="0">
            <a:spAutoFit/>
          </a:bodyPr>
          <a:lstStyle/>
          <a:p>
            <a:pPr algn="ctr"/>
            <a:r>
              <a:rPr lang="fr-CA" sz="1100" dirty="0">
                <a:solidFill>
                  <a:prstClr val="black"/>
                </a:solidFill>
                <a:latin typeface="Arial Narrow" panose="020B0606020202030204" pitchFamily="34" charset="0"/>
              </a:rPr>
              <a:t>5795</a:t>
            </a:r>
            <a:endParaRPr lang="en-US" sz="1100" dirty="0">
              <a:solidFill>
                <a:prstClr val="black"/>
              </a:solidFill>
              <a:latin typeface="Arial Narrow" panose="020B0606020202030204" pitchFamily="34" charset="0"/>
            </a:endParaRPr>
          </a:p>
        </p:txBody>
      </p:sp>
      <p:sp>
        <p:nvSpPr>
          <p:cNvPr id="147" name="TextBox 146">
            <a:extLst>
              <a:ext uri="{FF2B5EF4-FFF2-40B4-BE49-F238E27FC236}">
                <a16:creationId xmlns="" xmlns:a16="http://schemas.microsoft.com/office/drawing/2014/main" id="{0B088349-AA21-42BC-88B7-3B0274A018CB}"/>
              </a:ext>
            </a:extLst>
          </p:cNvPr>
          <p:cNvSpPr txBox="1"/>
          <p:nvPr/>
        </p:nvSpPr>
        <p:spPr>
          <a:xfrm>
            <a:off x="6513019" y="5507064"/>
            <a:ext cx="238992" cy="157734"/>
          </a:xfrm>
          <a:prstGeom prst="rect">
            <a:avLst/>
          </a:prstGeom>
          <a:noFill/>
        </p:spPr>
        <p:txBody>
          <a:bodyPr wrap="none" lIns="0" tIns="0" rIns="0" bIns="0" rtlCol="0">
            <a:spAutoFit/>
          </a:bodyPr>
          <a:lstStyle/>
          <a:p>
            <a:pPr algn="ctr"/>
            <a:r>
              <a:rPr lang="fr-CA" sz="1100" dirty="0">
                <a:solidFill>
                  <a:prstClr val="black"/>
                </a:solidFill>
                <a:latin typeface="Arial Narrow" panose="020B0606020202030204" pitchFamily="34" charset="0"/>
              </a:rPr>
              <a:t>4576</a:t>
            </a:r>
            <a:endParaRPr lang="en-US" sz="1100" dirty="0">
              <a:solidFill>
                <a:prstClr val="black"/>
              </a:solidFill>
              <a:latin typeface="Arial Narrow" panose="020B0606020202030204" pitchFamily="34" charset="0"/>
            </a:endParaRPr>
          </a:p>
        </p:txBody>
      </p:sp>
      <p:sp>
        <p:nvSpPr>
          <p:cNvPr id="148" name="TextBox 147">
            <a:extLst>
              <a:ext uri="{FF2B5EF4-FFF2-40B4-BE49-F238E27FC236}">
                <a16:creationId xmlns="" xmlns:a16="http://schemas.microsoft.com/office/drawing/2014/main" id="{450BAF5A-2CC3-4A23-A844-2B78AD5987A0}"/>
              </a:ext>
            </a:extLst>
          </p:cNvPr>
          <p:cNvSpPr txBox="1"/>
          <p:nvPr/>
        </p:nvSpPr>
        <p:spPr>
          <a:xfrm>
            <a:off x="7028343" y="5507064"/>
            <a:ext cx="238992" cy="157734"/>
          </a:xfrm>
          <a:prstGeom prst="rect">
            <a:avLst/>
          </a:prstGeom>
          <a:noFill/>
        </p:spPr>
        <p:txBody>
          <a:bodyPr wrap="none" lIns="0" tIns="0" rIns="0" bIns="0" rtlCol="0">
            <a:spAutoFit/>
          </a:bodyPr>
          <a:lstStyle/>
          <a:p>
            <a:pPr algn="ctr"/>
            <a:r>
              <a:rPr lang="fr-CA" sz="1100" dirty="0">
                <a:solidFill>
                  <a:prstClr val="black"/>
                </a:solidFill>
                <a:latin typeface="Arial Narrow" panose="020B0606020202030204" pitchFamily="34" charset="0"/>
              </a:rPr>
              <a:t>2761</a:t>
            </a:r>
            <a:endParaRPr lang="en-US" sz="1100" dirty="0">
              <a:solidFill>
                <a:prstClr val="black"/>
              </a:solidFill>
              <a:latin typeface="Arial Narrow" panose="020B0606020202030204" pitchFamily="34" charset="0"/>
            </a:endParaRPr>
          </a:p>
        </p:txBody>
      </p:sp>
      <p:sp>
        <p:nvSpPr>
          <p:cNvPr id="149" name="TextBox 148">
            <a:extLst>
              <a:ext uri="{FF2B5EF4-FFF2-40B4-BE49-F238E27FC236}">
                <a16:creationId xmlns="" xmlns:a16="http://schemas.microsoft.com/office/drawing/2014/main" id="{438DCEC7-E503-41A1-8BE2-D219CDC8F2AF}"/>
              </a:ext>
            </a:extLst>
          </p:cNvPr>
          <p:cNvSpPr txBox="1"/>
          <p:nvPr/>
        </p:nvSpPr>
        <p:spPr>
          <a:xfrm>
            <a:off x="7550335" y="5507064"/>
            <a:ext cx="238992" cy="157734"/>
          </a:xfrm>
          <a:prstGeom prst="rect">
            <a:avLst/>
          </a:prstGeom>
          <a:noFill/>
        </p:spPr>
        <p:txBody>
          <a:bodyPr wrap="none" lIns="0" tIns="0" rIns="0" bIns="0" rtlCol="0">
            <a:spAutoFit/>
          </a:bodyPr>
          <a:lstStyle/>
          <a:p>
            <a:pPr algn="ctr"/>
            <a:r>
              <a:rPr lang="fr-CA" sz="1100" dirty="0">
                <a:solidFill>
                  <a:prstClr val="black"/>
                </a:solidFill>
                <a:latin typeface="Arial Narrow" panose="020B0606020202030204" pitchFamily="34" charset="0"/>
              </a:rPr>
              <a:t>2710</a:t>
            </a:r>
            <a:endParaRPr lang="en-US" sz="1100" dirty="0">
              <a:solidFill>
                <a:prstClr val="black"/>
              </a:solidFill>
              <a:latin typeface="Arial Narrow" panose="020B0606020202030204" pitchFamily="34" charset="0"/>
            </a:endParaRPr>
          </a:p>
        </p:txBody>
      </p:sp>
      <p:sp>
        <p:nvSpPr>
          <p:cNvPr id="150" name="TextBox 149">
            <a:extLst>
              <a:ext uri="{FF2B5EF4-FFF2-40B4-BE49-F238E27FC236}">
                <a16:creationId xmlns="" xmlns:a16="http://schemas.microsoft.com/office/drawing/2014/main" id="{7FF0F86D-6495-4670-BCB7-A642419A1B22}"/>
              </a:ext>
            </a:extLst>
          </p:cNvPr>
          <p:cNvSpPr txBox="1"/>
          <p:nvPr/>
        </p:nvSpPr>
        <p:spPr>
          <a:xfrm>
            <a:off x="8067976" y="5507064"/>
            <a:ext cx="238992" cy="157734"/>
          </a:xfrm>
          <a:prstGeom prst="rect">
            <a:avLst/>
          </a:prstGeom>
          <a:noFill/>
        </p:spPr>
        <p:txBody>
          <a:bodyPr wrap="none" lIns="0" tIns="0" rIns="0" bIns="0" rtlCol="0">
            <a:spAutoFit/>
          </a:bodyPr>
          <a:lstStyle/>
          <a:p>
            <a:pPr algn="ctr"/>
            <a:r>
              <a:rPr lang="fr-CA" sz="1100" dirty="0">
                <a:solidFill>
                  <a:prstClr val="black"/>
                </a:solidFill>
                <a:latin typeface="Arial Narrow" panose="020B0606020202030204" pitchFamily="34" charset="0"/>
              </a:rPr>
              <a:t>2651</a:t>
            </a:r>
            <a:endParaRPr lang="en-US" sz="1100" dirty="0">
              <a:solidFill>
                <a:prstClr val="black"/>
              </a:solidFill>
              <a:latin typeface="Arial Narrow" panose="020B0606020202030204" pitchFamily="34" charset="0"/>
            </a:endParaRPr>
          </a:p>
        </p:txBody>
      </p:sp>
      <p:sp>
        <p:nvSpPr>
          <p:cNvPr id="151" name="TextBox 150">
            <a:extLst>
              <a:ext uri="{FF2B5EF4-FFF2-40B4-BE49-F238E27FC236}">
                <a16:creationId xmlns="" xmlns:a16="http://schemas.microsoft.com/office/drawing/2014/main" id="{098CA393-3758-4F94-BB8A-C409E5D5DB5C}"/>
              </a:ext>
            </a:extLst>
          </p:cNvPr>
          <p:cNvSpPr txBox="1"/>
          <p:nvPr/>
        </p:nvSpPr>
        <p:spPr>
          <a:xfrm>
            <a:off x="8587828" y="5507064"/>
            <a:ext cx="238992" cy="157734"/>
          </a:xfrm>
          <a:prstGeom prst="rect">
            <a:avLst/>
          </a:prstGeom>
          <a:noFill/>
        </p:spPr>
        <p:txBody>
          <a:bodyPr wrap="none" lIns="0" tIns="0" rIns="0" bIns="0" rtlCol="0">
            <a:spAutoFit/>
          </a:bodyPr>
          <a:lstStyle/>
          <a:p>
            <a:pPr algn="ctr"/>
            <a:r>
              <a:rPr lang="fr-CA" sz="1100" dirty="0">
                <a:solidFill>
                  <a:prstClr val="black"/>
                </a:solidFill>
                <a:latin typeface="Arial Narrow" panose="020B0606020202030204" pitchFamily="34" charset="0"/>
              </a:rPr>
              <a:t>1904</a:t>
            </a:r>
            <a:endParaRPr lang="en-US" sz="1100" dirty="0">
              <a:solidFill>
                <a:prstClr val="black"/>
              </a:solidFill>
              <a:latin typeface="Arial Narrow" panose="020B0606020202030204" pitchFamily="34" charset="0"/>
            </a:endParaRPr>
          </a:p>
        </p:txBody>
      </p:sp>
      <p:sp>
        <p:nvSpPr>
          <p:cNvPr id="154" name="TextBox 153">
            <a:extLst>
              <a:ext uri="{FF2B5EF4-FFF2-40B4-BE49-F238E27FC236}">
                <a16:creationId xmlns="" xmlns:a16="http://schemas.microsoft.com/office/drawing/2014/main" id="{EFC6B509-FFBC-4951-8547-A2DC3D775043}"/>
              </a:ext>
            </a:extLst>
          </p:cNvPr>
          <p:cNvSpPr txBox="1"/>
          <p:nvPr/>
        </p:nvSpPr>
        <p:spPr>
          <a:xfrm>
            <a:off x="5938580" y="1631719"/>
            <a:ext cx="2533310" cy="516222"/>
          </a:xfrm>
          <a:prstGeom prst="rect">
            <a:avLst/>
          </a:prstGeom>
          <a:noFill/>
        </p:spPr>
        <p:txBody>
          <a:bodyPr wrap="none" lIns="0" tIns="0" rIns="0" bIns="0" rtlCol="0">
            <a:spAutoFit/>
          </a:bodyPr>
          <a:lstStyle/>
          <a:p>
            <a:pPr algn="ctr"/>
            <a:r>
              <a:rPr lang="fr-CA" b="1" dirty="0">
                <a:solidFill>
                  <a:prstClr val="black"/>
                </a:solidFill>
              </a:rPr>
              <a:t>CV </a:t>
            </a:r>
            <a:r>
              <a:rPr lang="fr-CA" b="1" dirty="0" err="1">
                <a:solidFill>
                  <a:prstClr val="black"/>
                </a:solidFill>
              </a:rPr>
              <a:t>Death</a:t>
            </a:r>
            <a:r>
              <a:rPr lang="fr-CA" b="1" dirty="0">
                <a:solidFill>
                  <a:prstClr val="black"/>
                </a:solidFill>
              </a:rPr>
              <a:t> Component of </a:t>
            </a:r>
            <a:br>
              <a:rPr lang="fr-CA" b="1" dirty="0">
                <a:solidFill>
                  <a:prstClr val="black"/>
                </a:solidFill>
              </a:rPr>
            </a:br>
            <a:r>
              <a:rPr lang="fr-CA" b="1" dirty="0" err="1">
                <a:solidFill>
                  <a:prstClr val="black"/>
                </a:solidFill>
              </a:rPr>
              <a:t>Primary</a:t>
            </a:r>
            <a:r>
              <a:rPr lang="fr-CA" b="1" dirty="0">
                <a:solidFill>
                  <a:prstClr val="black"/>
                </a:solidFill>
              </a:rPr>
              <a:t> </a:t>
            </a:r>
            <a:r>
              <a:rPr lang="fr-CA" b="1" dirty="0" err="1">
                <a:solidFill>
                  <a:prstClr val="black"/>
                </a:solidFill>
              </a:rPr>
              <a:t>Outcome</a:t>
            </a:r>
            <a:endParaRPr lang="en-US" b="1" dirty="0">
              <a:solidFill>
                <a:prstClr val="black"/>
              </a:solidFill>
            </a:endParaRPr>
          </a:p>
        </p:txBody>
      </p:sp>
      <p:sp>
        <p:nvSpPr>
          <p:cNvPr id="152" name="Rectangle 151">
            <a:extLst>
              <a:ext uri="{FF2B5EF4-FFF2-40B4-BE49-F238E27FC236}">
                <a16:creationId xmlns="" xmlns:a16="http://schemas.microsoft.com/office/drawing/2014/main" id="{99C5037E-7C85-4DC6-B749-D2867076A152}"/>
              </a:ext>
            </a:extLst>
          </p:cNvPr>
          <p:cNvSpPr/>
          <p:nvPr/>
        </p:nvSpPr>
        <p:spPr>
          <a:xfrm>
            <a:off x="-8965" y="1373737"/>
            <a:ext cx="312744" cy="4665876"/>
          </a:xfrm>
          <a:prstGeom prst="rect">
            <a:avLst/>
          </a:prstGeom>
          <a:solidFill>
            <a:srgbClr val="1113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153" name="Straight Connector 152">
            <a:extLst>
              <a:ext uri="{FF2B5EF4-FFF2-40B4-BE49-F238E27FC236}">
                <a16:creationId xmlns="" xmlns:a16="http://schemas.microsoft.com/office/drawing/2014/main" id="{FCD8AB9C-6DA3-4E5A-BE30-9DDDC1693FF7}"/>
              </a:ext>
            </a:extLst>
          </p:cNvPr>
          <p:cNvCxnSpPr>
            <a:cxnSpLocks/>
          </p:cNvCxnSpPr>
          <p:nvPr/>
        </p:nvCxnSpPr>
        <p:spPr>
          <a:xfrm>
            <a:off x="303779" y="1373737"/>
            <a:ext cx="0" cy="4665876"/>
          </a:xfrm>
          <a:prstGeom prst="line">
            <a:avLst/>
          </a:prstGeom>
          <a:ln w="28575">
            <a:solidFill>
              <a:srgbClr val="C71B32"/>
            </a:solidFill>
            <a:prstDash val="sysDot"/>
          </a:ln>
          <a:effectLst/>
        </p:spPr>
        <p:style>
          <a:lnRef idx="2">
            <a:schemeClr val="accent1"/>
          </a:lnRef>
          <a:fillRef idx="0">
            <a:schemeClr val="accent1"/>
          </a:fillRef>
          <a:effectRef idx="1">
            <a:schemeClr val="accent1"/>
          </a:effectRef>
          <a:fontRef idx="minor">
            <a:schemeClr val="tx1"/>
          </a:fontRef>
        </p:style>
      </p:cxnSp>
      <p:sp>
        <p:nvSpPr>
          <p:cNvPr id="155" name="TextBox 154">
            <a:extLst>
              <a:ext uri="{FF2B5EF4-FFF2-40B4-BE49-F238E27FC236}">
                <a16:creationId xmlns="" xmlns:a16="http://schemas.microsoft.com/office/drawing/2014/main" id="{DDC9164C-CB65-4976-8809-0437BD49E349}"/>
              </a:ext>
            </a:extLst>
          </p:cNvPr>
          <p:cNvSpPr txBox="1"/>
          <p:nvPr/>
        </p:nvSpPr>
        <p:spPr>
          <a:xfrm rot="16200000">
            <a:off x="-131653" y="3456669"/>
            <a:ext cx="518091" cy="276999"/>
          </a:xfrm>
          <a:prstGeom prst="rect">
            <a:avLst/>
          </a:prstGeom>
          <a:noFill/>
        </p:spPr>
        <p:txBody>
          <a:bodyPr wrap="none" rtlCol="0">
            <a:spAutoFit/>
          </a:bodyPr>
          <a:lstStyle/>
          <a:p>
            <a:r>
              <a:rPr lang="fr-CA" sz="1200" dirty="0">
                <a:solidFill>
                  <a:prstClr val="white"/>
                </a:solidFill>
              </a:rPr>
              <a:t>PRO</a:t>
            </a:r>
            <a:endParaRPr lang="en-US" sz="1200" dirty="0">
              <a:solidFill>
                <a:prstClr val="white"/>
              </a:solidFill>
            </a:endParaRPr>
          </a:p>
        </p:txBody>
      </p:sp>
      <p:sp>
        <p:nvSpPr>
          <p:cNvPr id="156" name="TextBox 155"/>
          <p:cNvSpPr txBox="1"/>
          <p:nvPr/>
        </p:nvSpPr>
        <p:spPr>
          <a:xfrm>
            <a:off x="5638800" y="6276201"/>
            <a:ext cx="3429000" cy="276999"/>
          </a:xfrm>
          <a:prstGeom prst="rect">
            <a:avLst/>
          </a:prstGeom>
          <a:noFill/>
        </p:spPr>
        <p:txBody>
          <a:bodyPr wrap="square" rtlCol="0">
            <a:spAutoFit/>
          </a:bodyPr>
          <a:lstStyle/>
          <a:p>
            <a:pPr algn="r"/>
            <a:r>
              <a:rPr lang="da-DK" sz="1200" dirty="0"/>
              <a:t>Neal B et al. N Engl J Med 2017;377:644-657.</a:t>
            </a:r>
            <a:endParaRPr lang="en-US" sz="1200" dirty="0"/>
          </a:p>
        </p:txBody>
      </p:sp>
    </p:spTree>
    <p:extLst>
      <p:ext uri="{BB962C8B-B14F-4D97-AF65-F5344CB8AC3E}">
        <p14:creationId xmlns:p14="http://schemas.microsoft.com/office/powerpoint/2010/main" val="29955135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A1CB348E-FF10-431C-9A99-C04E50756EFD}"/>
              </a:ext>
            </a:extLst>
          </p:cNvPr>
          <p:cNvPicPr>
            <a:picLocks noGrp="1" noChangeAspect="1"/>
          </p:cNvPicPr>
          <p:nvPr>
            <p:ph idx="1"/>
          </p:nvPr>
        </p:nvPicPr>
        <p:blipFill>
          <a:blip r:embed="rId2"/>
          <a:stretch>
            <a:fillRect/>
          </a:stretch>
        </p:blipFill>
        <p:spPr>
          <a:xfrm>
            <a:off x="1928809" y="1447800"/>
            <a:ext cx="5286383" cy="3543300"/>
          </a:xfrm>
          <a:prstGeom prst="rect">
            <a:avLst/>
          </a:prstGeom>
        </p:spPr>
      </p:pic>
    </p:spTree>
    <p:extLst>
      <p:ext uri="{BB962C8B-B14F-4D97-AF65-F5344CB8AC3E}">
        <p14:creationId xmlns:p14="http://schemas.microsoft.com/office/powerpoint/2010/main" val="1144457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2073037"/>
            <a:ext cx="7543800" cy="3154363"/>
          </a:xfrm>
        </p:spPr>
        <p:txBody>
          <a:bodyPr/>
          <a:lstStyle/>
          <a:p>
            <a:r>
              <a:rPr lang="en-CA" dirty="0"/>
              <a:t>A multinational, retrospective, observational study </a:t>
            </a:r>
            <a:br>
              <a:rPr lang="en-CA" dirty="0"/>
            </a:br>
            <a:r>
              <a:rPr lang="en-CA" dirty="0"/>
              <a:t>in patients with type 2 diabetes mellitus who are initiating treatment with SGLT2 inhibitor or another glucose-lowering drug</a:t>
            </a:r>
          </a:p>
          <a:p>
            <a:endParaRPr lang="en-CA" dirty="0"/>
          </a:p>
          <a:p>
            <a:r>
              <a:rPr lang="en-CA" dirty="0"/>
              <a:t>Primary outcomes:</a:t>
            </a:r>
          </a:p>
          <a:p>
            <a:pPr marL="285750" indent="-285750">
              <a:buFont typeface="Arial" panose="020B0604020202020204" pitchFamily="34" charset="0"/>
              <a:buChar char="•"/>
            </a:pPr>
            <a:r>
              <a:rPr lang="en-CA" dirty="0"/>
              <a:t>Risk of hospitalization for HF</a:t>
            </a:r>
          </a:p>
          <a:p>
            <a:pPr marL="285750" indent="-285750">
              <a:buFont typeface="Arial" panose="020B0604020202020204" pitchFamily="34" charset="0"/>
              <a:buChar char="•"/>
            </a:pPr>
            <a:r>
              <a:rPr lang="en-CA" dirty="0"/>
              <a:t>All-cause mortality</a:t>
            </a:r>
          </a:p>
        </p:txBody>
      </p:sp>
      <p:pic>
        <p:nvPicPr>
          <p:cNvPr id="14339"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05087" y="381000"/>
            <a:ext cx="3933825"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a:extLst>
              <a:ext uri="{FF2B5EF4-FFF2-40B4-BE49-F238E27FC236}">
                <a16:creationId xmlns="" xmlns:a16="http://schemas.microsoft.com/office/drawing/2014/main" id="{20D4FCAF-E231-437B-B3DD-5A4515731212}"/>
              </a:ext>
            </a:extLst>
          </p:cNvPr>
          <p:cNvSpPr/>
          <p:nvPr/>
        </p:nvSpPr>
        <p:spPr>
          <a:xfrm>
            <a:off x="-8965" y="1373737"/>
            <a:ext cx="312744" cy="4665876"/>
          </a:xfrm>
          <a:prstGeom prst="rect">
            <a:avLst/>
          </a:prstGeom>
          <a:solidFill>
            <a:srgbClr val="1113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12" name="Straight Connector 11">
            <a:extLst>
              <a:ext uri="{FF2B5EF4-FFF2-40B4-BE49-F238E27FC236}">
                <a16:creationId xmlns="" xmlns:a16="http://schemas.microsoft.com/office/drawing/2014/main" id="{23439E8A-A546-424E-A204-01886CA44BBF}"/>
              </a:ext>
            </a:extLst>
          </p:cNvPr>
          <p:cNvCxnSpPr>
            <a:cxnSpLocks/>
          </p:cNvCxnSpPr>
          <p:nvPr/>
        </p:nvCxnSpPr>
        <p:spPr>
          <a:xfrm>
            <a:off x="303779" y="1373737"/>
            <a:ext cx="0" cy="4665876"/>
          </a:xfrm>
          <a:prstGeom prst="line">
            <a:avLst/>
          </a:prstGeom>
          <a:ln w="28575">
            <a:solidFill>
              <a:srgbClr val="C71B32"/>
            </a:solidFill>
            <a:prstDash val="sysDot"/>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 xmlns:a16="http://schemas.microsoft.com/office/drawing/2014/main" id="{5B33D0F6-F9FB-4933-A6C8-D4BAB357B146}"/>
              </a:ext>
            </a:extLst>
          </p:cNvPr>
          <p:cNvSpPr txBox="1"/>
          <p:nvPr/>
        </p:nvSpPr>
        <p:spPr>
          <a:xfrm rot="16200000">
            <a:off x="-131653" y="3456669"/>
            <a:ext cx="518091" cy="276999"/>
          </a:xfrm>
          <a:prstGeom prst="rect">
            <a:avLst/>
          </a:prstGeom>
          <a:noFill/>
        </p:spPr>
        <p:txBody>
          <a:bodyPr wrap="none" rtlCol="0">
            <a:spAutoFit/>
          </a:bodyPr>
          <a:lstStyle/>
          <a:p>
            <a:r>
              <a:rPr lang="fr-CA" sz="1200" dirty="0">
                <a:solidFill>
                  <a:prstClr val="white"/>
                </a:solidFill>
              </a:rPr>
              <a:t>PRO</a:t>
            </a:r>
            <a:endParaRPr lang="en-US" sz="1200" dirty="0">
              <a:solidFill>
                <a:prstClr val="white"/>
              </a:solidFill>
            </a:endParaRPr>
          </a:p>
        </p:txBody>
      </p:sp>
      <p:sp>
        <p:nvSpPr>
          <p:cNvPr id="10" name="Footer Placeholder 5">
            <a:extLst>
              <a:ext uri="{FF2B5EF4-FFF2-40B4-BE49-F238E27FC236}">
                <a16:creationId xmlns="" xmlns:a16="http://schemas.microsoft.com/office/drawing/2014/main" id="{99210A42-C7C1-474D-86F4-7D59AF4C4DB9}"/>
              </a:ext>
            </a:extLst>
          </p:cNvPr>
          <p:cNvSpPr txBox="1">
            <a:spLocks noChangeArrowheads="1"/>
          </p:cNvSpPr>
          <p:nvPr/>
        </p:nvSpPr>
        <p:spPr>
          <a:xfrm>
            <a:off x="379959" y="5791200"/>
            <a:ext cx="7315940" cy="249150"/>
          </a:xfrm>
          <a:prstGeom prst="rect">
            <a:avLst/>
          </a:prstGeom>
          <a:ln/>
        </p:spPr>
        <p:txBody>
          <a:bodyPr anchor="b"/>
          <a:lstStyle>
            <a:defPPr>
              <a:defRPr lang="fr-FR"/>
            </a:defPPr>
            <a:lvl1pPr marL="0" algn="l" defTabSz="457200" rtl="0" eaLnBrk="1" latinLnBrk="0" hangingPunct="1">
              <a:lnSpc>
                <a:spcPct val="90000"/>
              </a:lnSpc>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CA" sz="1000" dirty="0"/>
              <a:t>SGLT2, sodium/glucose cotransporter 2 </a:t>
            </a:r>
          </a:p>
        </p:txBody>
      </p:sp>
    </p:spTree>
    <p:extLst>
      <p:ext uri="{BB962C8B-B14F-4D97-AF65-F5344CB8AC3E}">
        <p14:creationId xmlns:p14="http://schemas.microsoft.com/office/powerpoint/2010/main" val="36263241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27393" y="121445"/>
            <a:ext cx="8916358" cy="945355"/>
          </a:xfrm>
        </p:spPr>
        <p:txBody>
          <a:bodyPr/>
          <a:lstStyle/>
          <a:p>
            <a:r>
              <a:rPr lang="en-GB" sz="2900" dirty="0"/>
              <a:t>Significant reduction in Hospitalization for HF with sglt2 inhibitors: </a:t>
            </a:r>
            <a:r>
              <a:rPr lang="en-GB" sz="2900" dirty="0">
                <a:solidFill>
                  <a:srgbClr val="C71B32"/>
                </a:solidFill>
              </a:rPr>
              <a:t>Primary Analysis</a:t>
            </a:r>
          </a:p>
        </p:txBody>
      </p:sp>
      <p:sp>
        <p:nvSpPr>
          <p:cNvPr id="9" name="TextBox 8"/>
          <p:cNvSpPr txBox="1"/>
          <p:nvPr/>
        </p:nvSpPr>
        <p:spPr>
          <a:xfrm>
            <a:off x="7515534" y="3486307"/>
            <a:ext cx="1454650" cy="523220"/>
          </a:xfrm>
          <a:prstGeom prst="rect">
            <a:avLst/>
          </a:prstGeom>
          <a:noFill/>
        </p:spPr>
        <p:txBody>
          <a:bodyPr wrap="square" rtlCol="0">
            <a:spAutoFit/>
          </a:bodyPr>
          <a:lstStyle/>
          <a:p>
            <a:pPr algn="ctr"/>
            <a:r>
              <a:rPr lang="en-GB" sz="1400" b="1" dirty="0">
                <a:solidFill>
                  <a:prstClr val="black"/>
                </a:solidFill>
              </a:rPr>
              <a:t>Heterogeneity </a:t>
            </a:r>
            <a:br>
              <a:rPr lang="en-GB" sz="1400" b="1" dirty="0">
                <a:solidFill>
                  <a:prstClr val="black"/>
                </a:solidFill>
              </a:rPr>
            </a:br>
            <a:r>
              <a:rPr lang="en-GB" sz="1400" b="1" i="1" dirty="0">
                <a:solidFill>
                  <a:prstClr val="black"/>
                </a:solidFill>
              </a:rPr>
              <a:t>p</a:t>
            </a:r>
            <a:r>
              <a:rPr lang="en-GB" sz="1400" b="1" dirty="0">
                <a:solidFill>
                  <a:prstClr val="black"/>
                </a:solidFill>
              </a:rPr>
              <a:t>-value: 0.17</a:t>
            </a:r>
          </a:p>
        </p:txBody>
      </p:sp>
      <p:sp>
        <p:nvSpPr>
          <p:cNvPr id="10" name="Rounded Rectangle 9"/>
          <p:cNvSpPr/>
          <p:nvPr/>
        </p:nvSpPr>
        <p:spPr>
          <a:xfrm>
            <a:off x="7560675" y="2522265"/>
            <a:ext cx="1447124" cy="753878"/>
          </a:xfrm>
          <a:prstGeom prst="roundRect">
            <a:avLst>
              <a:gd name="adj" fmla="val 5296"/>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i="1" dirty="0">
                <a:solidFill>
                  <a:schemeClr val="bg1"/>
                </a:solidFill>
              </a:rPr>
              <a:t>p</a:t>
            </a:r>
            <a:r>
              <a:rPr lang="en-GB" sz="1400" b="1" dirty="0">
                <a:solidFill>
                  <a:schemeClr val="bg1"/>
                </a:solidFill>
              </a:rPr>
              <a:t>-value for </a:t>
            </a:r>
          </a:p>
          <a:p>
            <a:pPr algn="ctr"/>
            <a:r>
              <a:rPr lang="en-GB" sz="1400" b="1" dirty="0">
                <a:solidFill>
                  <a:schemeClr val="bg1"/>
                </a:solidFill>
              </a:rPr>
              <a:t>SGLT2i </a:t>
            </a:r>
            <a:r>
              <a:rPr lang="en-GB" sz="1400" b="1" dirty="0" err="1">
                <a:solidFill>
                  <a:prstClr val="white"/>
                </a:solidFill>
              </a:rPr>
              <a:t>vs</a:t>
            </a:r>
            <a:r>
              <a:rPr lang="en-GB" sz="1400" b="1" dirty="0">
                <a:solidFill>
                  <a:prstClr val="white"/>
                </a:solidFill>
              </a:rPr>
              <a:t> </a:t>
            </a:r>
            <a:r>
              <a:rPr lang="en-GB" sz="1400" b="1" dirty="0" err="1">
                <a:solidFill>
                  <a:prstClr val="white"/>
                </a:solidFill>
              </a:rPr>
              <a:t>oGLD</a:t>
            </a:r>
            <a:r>
              <a:rPr lang="en-GB" sz="1400" b="1" dirty="0">
                <a:solidFill>
                  <a:prstClr val="white"/>
                </a:solidFill>
              </a:rPr>
              <a:t>: &lt;0.001</a:t>
            </a:r>
          </a:p>
        </p:txBody>
      </p:sp>
      <p:sp>
        <p:nvSpPr>
          <p:cNvPr id="11" name="Rectangle 10"/>
          <p:cNvSpPr/>
          <p:nvPr/>
        </p:nvSpPr>
        <p:spPr>
          <a:xfrm>
            <a:off x="385173" y="4468965"/>
            <a:ext cx="7177506" cy="340078"/>
          </a:xfrm>
          <a:prstGeom prst="rect">
            <a:avLst/>
          </a:prstGeom>
          <a:solidFill>
            <a:srgbClr val="FFC00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5" name="Rectangle 14">
            <a:extLst>
              <a:ext uri="{FF2B5EF4-FFF2-40B4-BE49-F238E27FC236}">
                <a16:creationId xmlns="" xmlns:a16="http://schemas.microsoft.com/office/drawing/2014/main" id="{57C95071-35E7-4353-ACB4-E0F58210D57D}"/>
              </a:ext>
            </a:extLst>
          </p:cNvPr>
          <p:cNvSpPr/>
          <p:nvPr/>
        </p:nvSpPr>
        <p:spPr>
          <a:xfrm>
            <a:off x="378911" y="2442525"/>
            <a:ext cx="1178035" cy="2419124"/>
          </a:xfrm>
          <a:prstGeom prst="rect">
            <a:avLst/>
          </a:prstGeom>
        </p:spPr>
        <p:txBody>
          <a:bodyPr wrap="square">
            <a:spAutoFit/>
          </a:bodyPr>
          <a:lstStyle/>
          <a:p>
            <a:pPr>
              <a:lnSpc>
                <a:spcPct val="135000"/>
              </a:lnSpc>
            </a:pPr>
            <a:r>
              <a:rPr lang="en-US" sz="1600" dirty="0">
                <a:solidFill>
                  <a:prstClr val="black"/>
                </a:solidFill>
              </a:rPr>
              <a:t>US</a:t>
            </a:r>
          </a:p>
          <a:p>
            <a:pPr>
              <a:lnSpc>
                <a:spcPct val="135000"/>
              </a:lnSpc>
            </a:pPr>
            <a:r>
              <a:rPr lang="fr-CA" sz="1600" dirty="0">
                <a:solidFill>
                  <a:prstClr val="black"/>
                </a:solidFill>
              </a:rPr>
              <a:t>N</a:t>
            </a:r>
            <a:r>
              <a:rPr lang="en-US" sz="1600" dirty="0" err="1">
                <a:solidFill>
                  <a:prstClr val="black"/>
                </a:solidFill>
              </a:rPr>
              <a:t>orway</a:t>
            </a:r>
            <a:endParaRPr lang="en-US" sz="1600" dirty="0">
              <a:solidFill>
                <a:prstClr val="black"/>
              </a:solidFill>
            </a:endParaRPr>
          </a:p>
          <a:p>
            <a:pPr>
              <a:lnSpc>
                <a:spcPct val="135000"/>
              </a:lnSpc>
            </a:pPr>
            <a:r>
              <a:rPr lang="fr-CA" sz="1600" dirty="0">
                <a:solidFill>
                  <a:prstClr val="black"/>
                </a:solidFill>
              </a:rPr>
              <a:t>D</a:t>
            </a:r>
            <a:r>
              <a:rPr lang="en-US" sz="1600" dirty="0" err="1">
                <a:solidFill>
                  <a:prstClr val="black"/>
                </a:solidFill>
              </a:rPr>
              <a:t>enmark</a:t>
            </a:r>
            <a:endParaRPr lang="en-US" sz="1600" dirty="0">
              <a:solidFill>
                <a:prstClr val="black"/>
              </a:solidFill>
            </a:endParaRPr>
          </a:p>
          <a:p>
            <a:pPr>
              <a:lnSpc>
                <a:spcPct val="135000"/>
              </a:lnSpc>
            </a:pPr>
            <a:r>
              <a:rPr lang="fr-CA" sz="1600" dirty="0">
                <a:solidFill>
                  <a:prstClr val="black"/>
                </a:solidFill>
              </a:rPr>
              <a:t>S</a:t>
            </a:r>
            <a:r>
              <a:rPr lang="en-US" sz="1600" dirty="0" err="1">
                <a:solidFill>
                  <a:prstClr val="black"/>
                </a:solidFill>
              </a:rPr>
              <a:t>weden</a:t>
            </a:r>
            <a:endParaRPr lang="en-US" sz="1600" dirty="0">
              <a:solidFill>
                <a:prstClr val="black"/>
              </a:solidFill>
            </a:endParaRPr>
          </a:p>
          <a:p>
            <a:pPr>
              <a:lnSpc>
                <a:spcPct val="135000"/>
              </a:lnSpc>
            </a:pPr>
            <a:r>
              <a:rPr lang="fr-CA" sz="1600" dirty="0">
                <a:solidFill>
                  <a:prstClr val="black"/>
                </a:solidFill>
              </a:rPr>
              <a:t>U</a:t>
            </a:r>
            <a:r>
              <a:rPr lang="en-US" sz="1600" dirty="0">
                <a:solidFill>
                  <a:prstClr val="black"/>
                </a:solidFill>
              </a:rPr>
              <a:t>K</a:t>
            </a:r>
          </a:p>
          <a:p>
            <a:pPr>
              <a:lnSpc>
                <a:spcPct val="135000"/>
              </a:lnSpc>
            </a:pPr>
            <a:r>
              <a:rPr lang="fr-CA" sz="1600" dirty="0">
                <a:solidFill>
                  <a:prstClr val="black"/>
                </a:solidFill>
              </a:rPr>
              <a:t>G</a:t>
            </a:r>
            <a:r>
              <a:rPr lang="en-US" sz="1600" dirty="0" err="1">
                <a:solidFill>
                  <a:prstClr val="black"/>
                </a:solidFill>
              </a:rPr>
              <a:t>ermany</a:t>
            </a:r>
            <a:endParaRPr lang="en-US" sz="1600" dirty="0">
              <a:solidFill>
                <a:prstClr val="black"/>
              </a:solidFill>
            </a:endParaRPr>
          </a:p>
          <a:p>
            <a:pPr>
              <a:lnSpc>
                <a:spcPct val="135000"/>
              </a:lnSpc>
            </a:pPr>
            <a:r>
              <a:rPr lang="fr-CA" sz="1600" b="1" dirty="0">
                <a:solidFill>
                  <a:prstClr val="black"/>
                </a:solidFill>
              </a:rPr>
              <a:t>T</a:t>
            </a:r>
            <a:r>
              <a:rPr lang="en-US" sz="1600" b="1" dirty="0" err="1">
                <a:solidFill>
                  <a:prstClr val="black"/>
                </a:solidFill>
              </a:rPr>
              <a:t>otal</a:t>
            </a:r>
            <a:endParaRPr lang="en-US" sz="1600" b="1" dirty="0">
              <a:solidFill>
                <a:prstClr val="black"/>
              </a:solidFill>
            </a:endParaRPr>
          </a:p>
        </p:txBody>
      </p:sp>
      <p:sp>
        <p:nvSpPr>
          <p:cNvPr id="16" name="Rectangle 15">
            <a:extLst>
              <a:ext uri="{FF2B5EF4-FFF2-40B4-BE49-F238E27FC236}">
                <a16:creationId xmlns="" xmlns:a16="http://schemas.microsoft.com/office/drawing/2014/main" id="{5107BDB5-3E93-4630-869F-FB9805A8A85C}"/>
              </a:ext>
            </a:extLst>
          </p:cNvPr>
          <p:cNvSpPr/>
          <p:nvPr/>
        </p:nvSpPr>
        <p:spPr>
          <a:xfrm>
            <a:off x="5853979" y="5052332"/>
            <a:ext cx="364624" cy="258982"/>
          </a:xfrm>
          <a:prstGeom prst="rect">
            <a:avLst/>
          </a:prstGeom>
        </p:spPr>
        <p:txBody>
          <a:bodyPr wrap="square" lIns="0" tIns="0" rIns="0" bIns="0">
            <a:spAutoFit/>
          </a:bodyPr>
          <a:lstStyle/>
          <a:p>
            <a:pPr algn="ctr">
              <a:lnSpc>
                <a:spcPct val="135000"/>
              </a:lnSpc>
            </a:pPr>
            <a:r>
              <a:rPr lang="fr-CA" sz="1400" dirty="0">
                <a:solidFill>
                  <a:prstClr val="black"/>
                </a:solidFill>
              </a:rPr>
              <a:t>2.00</a:t>
            </a:r>
            <a:endParaRPr lang="en-US" sz="1400" dirty="0">
              <a:solidFill>
                <a:prstClr val="black"/>
              </a:solidFill>
            </a:endParaRPr>
          </a:p>
        </p:txBody>
      </p:sp>
      <p:sp>
        <p:nvSpPr>
          <p:cNvPr id="17" name="Rectangle 16">
            <a:extLst>
              <a:ext uri="{FF2B5EF4-FFF2-40B4-BE49-F238E27FC236}">
                <a16:creationId xmlns="" xmlns:a16="http://schemas.microsoft.com/office/drawing/2014/main" id="{9819931F-B667-4508-B08E-EFB2E29840C2}"/>
              </a:ext>
            </a:extLst>
          </p:cNvPr>
          <p:cNvSpPr/>
          <p:nvPr/>
        </p:nvSpPr>
        <p:spPr>
          <a:xfrm>
            <a:off x="4333216" y="5052332"/>
            <a:ext cx="364624" cy="258982"/>
          </a:xfrm>
          <a:prstGeom prst="rect">
            <a:avLst/>
          </a:prstGeom>
        </p:spPr>
        <p:txBody>
          <a:bodyPr wrap="square" lIns="0" tIns="0" rIns="0" bIns="0">
            <a:spAutoFit/>
          </a:bodyPr>
          <a:lstStyle/>
          <a:p>
            <a:pPr algn="ctr">
              <a:lnSpc>
                <a:spcPct val="135000"/>
              </a:lnSpc>
            </a:pPr>
            <a:r>
              <a:rPr lang="fr-CA" sz="1400" dirty="0">
                <a:solidFill>
                  <a:prstClr val="black"/>
                </a:solidFill>
              </a:rPr>
              <a:t>0.25</a:t>
            </a:r>
            <a:endParaRPr lang="en-US" sz="1400" dirty="0">
              <a:solidFill>
                <a:prstClr val="black"/>
              </a:solidFill>
            </a:endParaRPr>
          </a:p>
        </p:txBody>
      </p:sp>
      <p:sp>
        <p:nvSpPr>
          <p:cNvPr id="18" name="Rectangle 17">
            <a:extLst>
              <a:ext uri="{FF2B5EF4-FFF2-40B4-BE49-F238E27FC236}">
                <a16:creationId xmlns="" xmlns:a16="http://schemas.microsoft.com/office/drawing/2014/main" id="{6388370E-5046-47D9-A699-8E70DD4CC3F3}"/>
              </a:ext>
            </a:extLst>
          </p:cNvPr>
          <p:cNvSpPr/>
          <p:nvPr/>
        </p:nvSpPr>
        <p:spPr>
          <a:xfrm>
            <a:off x="3828426" y="5052332"/>
            <a:ext cx="364624" cy="258982"/>
          </a:xfrm>
          <a:prstGeom prst="rect">
            <a:avLst/>
          </a:prstGeom>
        </p:spPr>
        <p:txBody>
          <a:bodyPr wrap="square" lIns="0" tIns="0" rIns="0" bIns="0">
            <a:spAutoFit/>
          </a:bodyPr>
          <a:lstStyle/>
          <a:p>
            <a:pPr algn="ctr">
              <a:lnSpc>
                <a:spcPct val="135000"/>
              </a:lnSpc>
            </a:pPr>
            <a:r>
              <a:rPr lang="fr-CA" sz="1400" dirty="0">
                <a:solidFill>
                  <a:prstClr val="black"/>
                </a:solidFill>
              </a:rPr>
              <a:t>0.10</a:t>
            </a:r>
            <a:endParaRPr lang="en-US" sz="1400" dirty="0">
              <a:solidFill>
                <a:prstClr val="black"/>
              </a:solidFill>
            </a:endParaRPr>
          </a:p>
        </p:txBody>
      </p:sp>
      <p:cxnSp>
        <p:nvCxnSpPr>
          <p:cNvPr id="19" name="Straight Connector 18">
            <a:extLst>
              <a:ext uri="{FF2B5EF4-FFF2-40B4-BE49-F238E27FC236}">
                <a16:creationId xmlns="" xmlns:a16="http://schemas.microsoft.com/office/drawing/2014/main" id="{83A27A07-C042-49F2-AD1F-837102BEC97A}"/>
              </a:ext>
            </a:extLst>
          </p:cNvPr>
          <p:cNvCxnSpPr>
            <a:cxnSpLocks/>
          </p:cNvCxnSpPr>
          <p:nvPr/>
        </p:nvCxnSpPr>
        <p:spPr>
          <a:xfrm>
            <a:off x="3523989" y="4982389"/>
            <a:ext cx="2498079"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 xmlns:a16="http://schemas.microsoft.com/office/drawing/2014/main" id="{E556956E-2A6D-4F78-89AD-35A186C6EF49}"/>
              </a:ext>
            </a:extLst>
          </p:cNvPr>
          <p:cNvCxnSpPr/>
          <p:nvPr/>
        </p:nvCxnSpPr>
        <p:spPr>
          <a:xfrm>
            <a:off x="6026831" y="4982389"/>
            <a:ext cx="0" cy="10111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 xmlns:a16="http://schemas.microsoft.com/office/drawing/2014/main" id="{771393A5-A015-4FEA-8265-0C3522ECF97A}"/>
              </a:ext>
            </a:extLst>
          </p:cNvPr>
          <p:cNvCxnSpPr/>
          <p:nvPr/>
        </p:nvCxnSpPr>
        <p:spPr>
          <a:xfrm>
            <a:off x="4517156" y="4982389"/>
            <a:ext cx="0" cy="10111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 xmlns:a16="http://schemas.microsoft.com/office/drawing/2014/main" id="{E18A8EE8-0B77-4EE0-A3F4-D7592B002FD3}"/>
              </a:ext>
            </a:extLst>
          </p:cNvPr>
          <p:cNvCxnSpPr/>
          <p:nvPr/>
        </p:nvCxnSpPr>
        <p:spPr>
          <a:xfrm>
            <a:off x="4013951" y="4982389"/>
            <a:ext cx="0" cy="10111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 xmlns:a16="http://schemas.microsoft.com/office/drawing/2014/main" id="{93480D58-8EBF-49D2-BF27-5EB9FE75C65B}"/>
              </a:ext>
            </a:extLst>
          </p:cNvPr>
          <p:cNvCxnSpPr>
            <a:cxnSpLocks/>
          </p:cNvCxnSpPr>
          <p:nvPr/>
        </p:nvCxnSpPr>
        <p:spPr>
          <a:xfrm>
            <a:off x="5525938" y="2216656"/>
            <a:ext cx="0" cy="276573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 xmlns:a16="http://schemas.microsoft.com/office/drawing/2014/main" id="{0FFFBE13-F032-4EDE-B2E8-07C20FC2485A}"/>
              </a:ext>
            </a:extLst>
          </p:cNvPr>
          <p:cNvSpPr/>
          <p:nvPr/>
        </p:nvSpPr>
        <p:spPr>
          <a:xfrm>
            <a:off x="3925347" y="5552551"/>
            <a:ext cx="1540107" cy="332399"/>
          </a:xfrm>
          <a:prstGeom prst="rect">
            <a:avLst/>
          </a:prstGeom>
        </p:spPr>
        <p:txBody>
          <a:bodyPr wrap="square" lIns="0" tIns="0" rIns="0" bIns="0">
            <a:spAutoFit/>
          </a:bodyPr>
          <a:lstStyle/>
          <a:p>
            <a:pPr algn="ctr">
              <a:lnSpc>
                <a:spcPct val="135000"/>
              </a:lnSpc>
            </a:pPr>
            <a:r>
              <a:rPr lang="fr-CA" sz="1600" dirty="0" err="1">
                <a:solidFill>
                  <a:prstClr val="black"/>
                </a:solidFill>
              </a:rPr>
              <a:t>Favours</a:t>
            </a:r>
            <a:r>
              <a:rPr lang="fr-CA" sz="1600" dirty="0">
                <a:solidFill>
                  <a:prstClr val="black"/>
                </a:solidFill>
              </a:rPr>
              <a:t> SGLT2i</a:t>
            </a:r>
            <a:endParaRPr lang="en-US" sz="1600" dirty="0">
              <a:solidFill>
                <a:prstClr val="black"/>
              </a:solidFill>
            </a:endParaRPr>
          </a:p>
        </p:txBody>
      </p:sp>
      <p:sp>
        <p:nvSpPr>
          <p:cNvPr id="25" name="Rectangle 24">
            <a:extLst>
              <a:ext uri="{FF2B5EF4-FFF2-40B4-BE49-F238E27FC236}">
                <a16:creationId xmlns="" xmlns:a16="http://schemas.microsoft.com/office/drawing/2014/main" id="{80B41EFE-72B3-4F30-8C7C-48E25C1DED3D}"/>
              </a:ext>
            </a:extLst>
          </p:cNvPr>
          <p:cNvSpPr/>
          <p:nvPr/>
        </p:nvSpPr>
        <p:spPr>
          <a:xfrm>
            <a:off x="462184" y="2103464"/>
            <a:ext cx="1011488" cy="332399"/>
          </a:xfrm>
          <a:prstGeom prst="rect">
            <a:avLst/>
          </a:prstGeom>
        </p:spPr>
        <p:txBody>
          <a:bodyPr wrap="square" lIns="0" tIns="0" rIns="0" bIns="0">
            <a:spAutoFit/>
          </a:bodyPr>
          <a:lstStyle/>
          <a:p>
            <a:pPr>
              <a:lnSpc>
                <a:spcPct val="135000"/>
              </a:lnSpc>
            </a:pPr>
            <a:r>
              <a:rPr lang="fr-CA" sz="1600" b="1" dirty="0" err="1">
                <a:solidFill>
                  <a:prstClr val="black"/>
                </a:solidFill>
              </a:rPr>
              <a:t>Database</a:t>
            </a:r>
            <a:endParaRPr lang="en-US" sz="1600" b="1" dirty="0">
              <a:solidFill>
                <a:prstClr val="black"/>
              </a:solidFill>
            </a:endParaRPr>
          </a:p>
        </p:txBody>
      </p:sp>
      <p:sp>
        <p:nvSpPr>
          <p:cNvPr id="26" name="Rectangle 25">
            <a:extLst>
              <a:ext uri="{FF2B5EF4-FFF2-40B4-BE49-F238E27FC236}">
                <a16:creationId xmlns="" xmlns:a16="http://schemas.microsoft.com/office/drawing/2014/main" id="{68CEFFC3-2132-42A2-9E36-C5DCEB3FE573}"/>
              </a:ext>
            </a:extLst>
          </p:cNvPr>
          <p:cNvSpPr/>
          <p:nvPr/>
        </p:nvSpPr>
        <p:spPr>
          <a:xfrm>
            <a:off x="5476008" y="5552551"/>
            <a:ext cx="1485190" cy="332399"/>
          </a:xfrm>
          <a:prstGeom prst="rect">
            <a:avLst/>
          </a:prstGeom>
        </p:spPr>
        <p:txBody>
          <a:bodyPr wrap="square" lIns="0" tIns="0" rIns="0" bIns="0">
            <a:spAutoFit/>
          </a:bodyPr>
          <a:lstStyle/>
          <a:p>
            <a:pPr algn="ctr">
              <a:lnSpc>
                <a:spcPct val="135000"/>
              </a:lnSpc>
            </a:pPr>
            <a:r>
              <a:rPr lang="fr-CA" sz="1600" dirty="0" err="1">
                <a:solidFill>
                  <a:prstClr val="black"/>
                </a:solidFill>
              </a:rPr>
              <a:t>Favours</a:t>
            </a:r>
            <a:r>
              <a:rPr lang="fr-CA" sz="1600" dirty="0">
                <a:solidFill>
                  <a:prstClr val="black"/>
                </a:solidFill>
              </a:rPr>
              <a:t> </a:t>
            </a:r>
            <a:r>
              <a:rPr lang="fr-CA" sz="1600" dirty="0" err="1">
                <a:solidFill>
                  <a:prstClr val="black"/>
                </a:solidFill>
              </a:rPr>
              <a:t>oGLD</a:t>
            </a:r>
            <a:endParaRPr lang="en-US" sz="1600" dirty="0">
              <a:solidFill>
                <a:prstClr val="black"/>
              </a:solidFill>
            </a:endParaRPr>
          </a:p>
        </p:txBody>
      </p:sp>
      <p:cxnSp>
        <p:nvCxnSpPr>
          <p:cNvPr id="27" name="Straight Arrow Connector 26">
            <a:extLst>
              <a:ext uri="{FF2B5EF4-FFF2-40B4-BE49-F238E27FC236}">
                <a16:creationId xmlns="" xmlns:a16="http://schemas.microsoft.com/office/drawing/2014/main" id="{14D45E0D-5A46-467C-A1EB-AE3D7B4FC3C3}"/>
              </a:ext>
            </a:extLst>
          </p:cNvPr>
          <p:cNvCxnSpPr/>
          <p:nvPr/>
        </p:nvCxnSpPr>
        <p:spPr>
          <a:xfrm>
            <a:off x="5637568" y="5455163"/>
            <a:ext cx="1095453" cy="0"/>
          </a:xfrm>
          <a:prstGeom prst="straightConnector1">
            <a:avLst/>
          </a:prstGeom>
          <a:ln w="317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 xmlns:a16="http://schemas.microsoft.com/office/drawing/2014/main" id="{64D91569-E2FF-4B59-BBDC-F394823A9DFB}"/>
              </a:ext>
            </a:extLst>
          </p:cNvPr>
          <p:cNvCxnSpPr/>
          <p:nvPr/>
        </p:nvCxnSpPr>
        <p:spPr>
          <a:xfrm flipH="1">
            <a:off x="3805016" y="5455163"/>
            <a:ext cx="1578782" cy="0"/>
          </a:xfrm>
          <a:prstGeom prst="straightConnector1">
            <a:avLst/>
          </a:prstGeom>
          <a:ln w="317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29" name="Group 28">
            <a:extLst>
              <a:ext uri="{FF2B5EF4-FFF2-40B4-BE49-F238E27FC236}">
                <a16:creationId xmlns="" xmlns:a16="http://schemas.microsoft.com/office/drawing/2014/main" id="{4C124DC9-DD9E-4E9C-99F8-934C1D721EAF}"/>
              </a:ext>
            </a:extLst>
          </p:cNvPr>
          <p:cNvGrpSpPr/>
          <p:nvPr/>
        </p:nvGrpSpPr>
        <p:grpSpPr>
          <a:xfrm>
            <a:off x="4066722" y="3921012"/>
            <a:ext cx="1543345" cy="82740"/>
            <a:chOff x="6567488" y="2944415"/>
            <a:chExt cx="391492" cy="54769"/>
          </a:xfrm>
        </p:grpSpPr>
        <p:cxnSp>
          <p:nvCxnSpPr>
            <p:cNvPr id="30" name="Straight Connector 29">
              <a:extLst>
                <a:ext uri="{FF2B5EF4-FFF2-40B4-BE49-F238E27FC236}">
                  <a16:creationId xmlns="" xmlns:a16="http://schemas.microsoft.com/office/drawing/2014/main" id="{7CE48548-5AC8-43E8-B238-776600544D8D}"/>
                </a:ext>
              </a:extLst>
            </p:cNvPr>
            <p:cNvCxnSpPr>
              <a:cxnSpLocks/>
            </p:cNvCxnSpPr>
            <p:nvPr/>
          </p:nvCxnSpPr>
          <p:spPr>
            <a:xfrm>
              <a:off x="6567488" y="2971800"/>
              <a:ext cx="391492"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 xmlns:a16="http://schemas.microsoft.com/office/drawing/2014/main" id="{9F0D7199-A864-485D-9503-C963725519D7}"/>
                </a:ext>
              </a:extLst>
            </p:cNvPr>
            <p:cNvCxnSpPr/>
            <p:nvPr/>
          </p:nvCxnSpPr>
          <p:spPr>
            <a:xfrm>
              <a:off x="6568493" y="2944415"/>
              <a:ext cx="0" cy="5476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 xmlns:a16="http://schemas.microsoft.com/office/drawing/2014/main" id="{60F3D23C-4140-43B8-9427-3F6144312822}"/>
                </a:ext>
              </a:extLst>
            </p:cNvPr>
            <p:cNvCxnSpPr/>
            <p:nvPr/>
          </p:nvCxnSpPr>
          <p:spPr>
            <a:xfrm>
              <a:off x="6958980" y="2944415"/>
              <a:ext cx="0" cy="5476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3" name="Group 32">
            <a:extLst>
              <a:ext uri="{FF2B5EF4-FFF2-40B4-BE49-F238E27FC236}">
                <a16:creationId xmlns="" xmlns:a16="http://schemas.microsoft.com/office/drawing/2014/main" id="{1D146FB0-18B5-4248-836F-4CABF1353DF0}"/>
              </a:ext>
            </a:extLst>
          </p:cNvPr>
          <p:cNvGrpSpPr/>
          <p:nvPr/>
        </p:nvGrpSpPr>
        <p:grpSpPr>
          <a:xfrm>
            <a:off x="4990647" y="3591655"/>
            <a:ext cx="396932" cy="82740"/>
            <a:chOff x="6567488" y="2944415"/>
            <a:chExt cx="391492" cy="54769"/>
          </a:xfrm>
        </p:grpSpPr>
        <p:cxnSp>
          <p:nvCxnSpPr>
            <p:cNvPr id="34" name="Straight Connector 33">
              <a:extLst>
                <a:ext uri="{FF2B5EF4-FFF2-40B4-BE49-F238E27FC236}">
                  <a16:creationId xmlns="" xmlns:a16="http://schemas.microsoft.com/office/drawing/2014/main" id="{7C9F8B5F-C57C-46DE-8A91-AB56DCE6DF3B}"/>
                </a:ext>
              </a:extLst>
            </p:cNvPr>
            <p:cNvCxnSpPr>
              <a:cxnSpLocks/>
            </p:cNvCxnSpPr>
            <p:nvPr/>
          </p:nvCxnSpPr>
          <p:spPr>
            <a:xfrm>
              <a:off x="6567488" y="2971800"/>
              <a:ext cx="391492"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 xmlns:a16="http://schemas.microsoft.com/office/drawing/2014/main" id="{9CED05B1-9C04-45C1-93C6-E2E22C8F7C50}"/>
                </a:ext>
              </a:extLst>
            </p:cNvPr>
            <p:cNvCxnSpPr/>
            <p:nvPr/>
          </p:nvCxnSpPr>
          <p:spPr>
            <a:xfrm>
              <a:off x="6568493" y="2944415"/>
              <a:ext cx="0" cy="5476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 xmlns:a16="http://schemas.microsoft.com/office/drawing/2014/main" id="{F2545250-F746-4BB5-A344-3D2D94703DD6}"/>
                </a:ext>
              </a:extLst>
            </p:cNvPr>
            <p:cNvCxnSpPr/>
            <p:nvPr/>
          </p:nvCxnSpPr>
          <p:spPr>
            <a:xfrm>
              <a:off x="6958980" y="2944415"/>
              <a:ext cx="0" cy="5476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7" name="Group 36">
            <a:extLst>
              <a:ext uri="{FF2B5EF4-FFF2-40B4-BE49-F238E27FC236}">
                <a16:creationId xmlns="" xmlns:a16="http://schemas.microsoft.com/office/drawing/2014/main" id="{F5F4E9B2-50D5-472A-A285-79544CDAB08F}"/>
              </a:ext>
            </a:extLst>
          </p:cNvPr>
          <p:cNvGrpSpPr/>
          <p:nvPr/>
        </p:nvGrpSpPr>
        <p:grpSpPr>
          <a:xfrm>
            <a:off x="3158672" y="4269755"/>
            <a:ext cx="2108522" cy="82740"/>
            <a:chOff x="6567488" y="2944415"/>
            <a:chExt cx="391492" cy="54769"/>
          </a:xfrm>
        </p:grpSpPr>
        <p:cxnSp>
          <p:nvCxnSpPr>
            <p:cNvPr id="38" name="Straight Connector 37">
              <a:extLst>
                <a:ext uri="{FF2B5EF4-FFF2-40B4-BE49-F238E27FC236}">
                  <a16:creationId xmlns="" xmlns:a16="http://schemas.microsoft.com/office/drawing/2014/main" id="{08933845-2057-4457-9BEE-01850EDFB7C9}"/>
                </a:ext>
              </a:extLst>
            </p:cNvPr>
            <p:cNvCxnSpPr>
              <a:cxnSpLocks/>
            </p:cNvCxnSpPr>
            <p:nvPr/>
          </p:nvCxnSpPr>
          <p:spPr>
            <a:xfrm>
              <a:off x="6567488" y="2971800"/>
              <a:ext cx="391492"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 xmlns:a16="http://schemas.microsoft.com/office/drawing/2014/main" id="{E6CFFB68-8FFA-4598-81D8-DFD4FE25974D}"/>
                </a:ext>
              </a:extLst>
            </p:cNvPr>
            <p:cNvCxnSpPr/>
            <p:nvPr/>
          </p:nvCxnSpPr>
          <p:spPr>
            <a:xfrm>
              <a:off x="6568493" y="2944415"/>
              <a:ext cx="0" cy="5476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 xmlns:a16="http://schemas.microsoft.com/office/drawing/2014/main" id="{F107E10D-A7AA-4302-9160-7A3085F36F82}"/>
                </a:ext>
              </a:extLst>
            </p:cNvPr>
            <p:cNvCxnSpPr/>
            <p:nvPr/>
          </p:nvCxnSpPr>
          <p:spPr>
            <a:xfrm>
              <a:off x="6958980" y="2944415"/>
              <a:ext cx="0" cy="5476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0" name="Group 49">
            <a:extLst>
              <a:ext uri="{FF2B5EF4-FFF2-40B4-BE49-F238E27FC236}">
                <a16:creationId xmlns="" xmlns:a16="http://schemas.microsoft.com/office/drawing/2014/main" id="{592E67D7-E71E-42B7-8EA0-3085852E52C0}"/>
              </a:ext>
            </a:extLst>
          </p:cNvPr>
          <p:cNvGrpSpPr/>
          <p:nvPr/>
        </p:nvGrpSpPr>
        <p:grpSpPr>
          <a:xfrm>
            <a:off x="5162097" y="3245820"/>
            <a:ext cx="365308" cy="82740"/>
            <a:chOff x="6567488" y="2944415"/>
            <a:chExt cx="391492" cy="54769"/>
          </a:xfrm>
        </p:grpSpPr>
        <p:cxnSp>
          <p:nvCxnSpPr>
            <p:cNvPr id="51" name="Straight Connector 50">
              <a:extLst>
                <a:ext uri="{FF2B5EF4-FFF2-40B4-BE49-F238E27FC236}">
                  <a16:creationId xmlns="" xmlns:a16="http://schemas.microsoft.com/office/drawing/2014/main" id="{6BA5C71D-479E-489D-B606-B4CD54173BE8}"/>
                </a:ext>
              </a:extLst>
            </p:cNvPr>
            <p:cNvCxnSpPr>
              <a:cxnSpLocks/>
            </p:cNvCxnSpPr>
            <p:nvPr/>
          </p:nvCxnSpPr>
          <p:spPr>
            <a:xfrm>
              <a:off x="6567488" y="2971800"/>
              <a:ext cx="391492"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 xmlns:a16="http://schemas.microsoft.com/office/drawing/2014/main" id="{3F89DB16-2C7B-4DD7-BFF4-4B9F52A3102B}"/>
                </a:ext>
              </a:extLst>
            </p:cNvPr>
            <p:cNvCxnSpPr/>
            <p:nvPr/>
          </p:nvCxnSpPr>
          <p:spPr>
            <a:xfrm>
              <a:off x="6568493" y="2944415"/>
              <a:ext cx="0" cy="5476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 xmlns:a16="http://schemas.microsoft.com/office/drawing/2014/main" id="{A84068DA-785F-4609-A1BE-C3E1783BDDD5}"/>
                </a:ext>
              </a:extLst>
            </p:cNvPr>
            <p:cNvCxnSpPr/>
            <p:nvPr/>
          </p:nvCxnSpPr>
          <p:spPr>
            <a:xfrm>
              <a:off x="6958980" y="2944415"/>
              <a:ext cx="0" cy="5476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5" name="Group 54">
            <a:extLst>
              <a:ext uri="{FF2B5EF4-FFF2-40B4-BE49-F238E27FC236}">
                <a16:creationId xmlns="" xmlns:a16="http://schemas.microsoft.com/office/drawing/2014/main" id="{AF5BDADF-2069-4351-B2EB-BF6EE2BA1BB9}"/>
              </a:ext>
            </a:extLst>
          </p:cNvPr>
          <p:cNvGrpSpPr/>
          <p:nvPr/>
        </p:nvGrpSpPr>
        <p:grpSpPr>
          <a:xfrm>
            <a:off x="5028416" y="2940801"/>
            <a:ext cx="336881" cy="82740"/>
            <a:chOff x="6567488" y="2944415"/>
            <a:chExt cx="391492" cy="54769"/>
          </a:xfrm>
        </p:grpSpPr>
        <p:cxnSp>
          <p:nvCxnSpPr>
            <p:cNvPr id="56" name="Straight Connector 55">
              <a:extLst>
                <a:ext uri="{FF2B5EF4-FFF2-40B4-BE49-F238E27FC236}">
                  <a16:creationId xmlns="" xmlns:a16="http://schemas.microsoft.com/office/drawing/2014/main" id="{1D943A9C-7A6B-4EE6-8394-480D6730A3AC}"/>
                </a:ext>
              </a:extLst>
            </p:cNvPr>
            <p:cNvCxnSpPr>
              <a:cxnSpLocks/>
            </p:cNvCxnSpPr>
            <p:nvPr/>
          </p:nvCxnSpPr>
          <p:spPr>
            <a:xfrm>
              <a:off x="6567488" y="2971800"/>
              <a:ext cx="391492"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 xmlns:a16="http://schemas.microsoft.com/office/drawing/2014/main" id="{1C64FAFC-A91C-4D2E-A8B0-09F0A68FEF7C}"/>
                </a:ext>
              </a:extLst>
            </p:cNvPr>
            <p:cNvCxnSpPr/>
            <p:nvPr/>
          </p:nvCxnSpPr>
          <p:spPr>
            <a:xfrm>
              <a:off x="6568493" y="2944415"/>
              <a:ext cx="0" cy="5476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 xmlns:a16="http://schemas.microsoft.com/office/drawing/2014/main" id="{9EB24049-9131-4B53-B27A-090D75E1C912}"/>
                </a:ext>
              </a:extLst>
            </p:cNvPr>
            <p:cNvCxnSpPr/>
            <p:nvPr/>
          </p:nvCxnSpPr>
          <p:spPr>
            <a:xfrm>
              <a:off x="6958980" y="2944415"/>
              <a:ext cx="0" cy="5476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6" name="Rectangle 65">
            <a:extLst>
              <a:ext uri="{FF2B5EF4-FFF2-40B4-BE49-F238E27FC236}">
                <a16:creationId xmlns="" xmlns:a16="http://schemas.microsoft.com/office/drawing/2014/main" id="{60C790D4-95AF-4036-907E-22063D0A165A}"/>
              </a:ext>
            </a:extLst>
          </p:cNvPr>
          <p:cNvSpPr/>
          <p:nvPr/>
        </p:nvSpPr>
        <p:spPr>
          <a:xfrm>
            <a:off x="3332292" y="5052332"/>
            <a:ext cx="364624" cy="258982"/>
          </a:xfrm>
          <a:prstGeom prst="rect">
            <a:avLst/>
          </a:prstGeom>
        </p:spPr>
        <p:txBody>
          <a:bodyPr wrap="square" lIns="0" tIns="0" rIns="0" bIns="0">
            <a:spAutoFit/>
          </a:bodyPr>
          <a:lstStyle/>
          <a:p>
            <a:pPr algn="ctr">
              <a:lnSpc>
                <a:spcPct val="135000"/>
              </a:lnSpc>
            </a:pPr>
            <a:r>
              <a:rPr lang="fr-CA" sz="1400" dirty="0">
                <a:solidFill>
                  <a:prstClr val="black"/>
                </a:solidFill>
              </a:rPr>
              <a:t>0.05</a:t>
            </a:r>
            <a:endParaRPr lang="en-US" sz="1400" dirty="0">
              <a:solidFill>
                <a:prstClr val="black"/>
              </a:solidFill>
            </a:endParaRPr>
          </a:p>
        </p:txBody>
      </p:sp>
      <p:cxnSp>
        <p:nvCxnSpPr>
          <p:cNvPr id="67" name="Straight Connector 66">
            <a:extLst>
              <a:ext uri="{FF2B5EF4-FFF2-40B4-BE49-F238E27FC236}">
                <a16:creationId xmlns="" xmlns:a16="http://schemas.microsoft.com/office/drawing/2014/main" id="{C93D3BA7-5E75-4A8A-946B-7589CC18625A}"/>
              </a:ext>
            </a:extLst>
          </p:cNvPr>
          <p:cNvCxnSpPr/>
          <p:nvPr/>
        </p:nvCxnSpPr>
        <p:spPr>
          <a:xfrm>
            <a:off x="3517817" y="4982389"/>
            <a:ext cx="0" cy="10111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Rectangle 67">
            <a:extLst>
              <a:ext uri="{FF2B5EF4-FFF2-40B4-BE49-F238E27FC236}">
                <a16:creationId xmlns="" xmlns:a16="http://schemas.microsoft.com/office/drawing/2014/main" id="{B5C2D21B-5F56-41D4-9A7C-2EF8AC6DB03F}"/>
              </a:ext>
            </a:extLst>
          </p:cNvPr>
          <p:cNvSpPr/>
          <p:nvPr/>
        </p:nvSpPr>
        <p:spPr>
          <a:xfrm>
            <a:off x="5351871" y="5052332"/>
            <a:ext cx="364624" cy="258982"/>
          </a:xfrm>
          <a:prstGeom prst="rect">
            <a:avLst/>
          </a:prstGeom>
        </p:spPr>
        <p:txBody>
          <a:bodyPr wrap="square" lIns="0" tIns="0" rIns="0" bIns="0">
            <a:spAutoFit/>
          </a:bodyPr>
          <a:lstStyle/>
          <a:p>
            <a:pPr algn="ctr">
              <a:lnSpc>
                <a:spcPct val="135000"/>
              </a:lnSpc>
            </a:pPr>
            <a:r>
              <a:rPr lang="fr-CA" sz="1400" dirty="0">
                <a:solidFill>
                  <a:prstClr val="black"/>
                </a:solidFill>
              </a:rPr>
              <a:t>1.00</a:t>
            </a:r>
            <a:endParaRPr lang="en-US" sz="1400" dirty="0">
              <a:solidFill>
                <a:prstClr val="black"/>
              </a:solidFill>
            </a:endParaRPr>
          </a:p>
        </p:txBody>
      </p:sp>
      <p:cxnSp>
        <p:nvCxnSpPr>
          <p:cNvPr id="69" name="Straight Connector 68">
            <a:extLst>
              <a:ext uri="{FF2B5EF4-FFF2-40B4-BE49-F238E27FC236}">
                <a16:creationId xmlns="" xmlns:a16="http://schemas.microsoft.com/office/drawing/2014/main" id="{F16080A0-8E42-44D0-A5CB-0CB34642CDCF}"/>
              </a:ext>
            </a:extLst>
          </p:cNvPr>
          <p:cNvCxnSpPr/>
          <p:nvPr/>
        </p:nvCxnSpPr>
        <p:spPr>
          <a:xfrm>
            <a:off x="5524723" y="4982389"/>
            <a:ext cx="0" cy="10111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0" name="Rectangle 69">
            <a:extLst>
              <a:ext uri="{FF2B5EF4-FFF2-40B4-BE49-F238E27FC236}">
                <a16:creationId xmlns="" xmlns:a16="http://schemas.microsoft.com/office/drawing/2014/main" id="{10750DFF-C76E-4634-A4A3-925D6D159326}"/>
              </a:ext>
            </a:extLst>
          </p:cNvPr>
          <p:cNvSpPr/>
          <p:nvPr/>
        </p:nvSpPr>
        <p:spPr>
          <a:xfrm>
            <a:off x="4845067" y="5052332"/>
            <a:ext cx="364624" cy="258982"/>
          </a:xfrm>
          <a:prstGeom prst="rect">
            <a:avLst/>
          </a:prstGeom>
        </p:spPr>
        <p:txBody>
          <a:bodyPr wrap="square" lIns="0" tIns="0" rIns="0" bIns="0">
            <a:spAutoFit/>
          </a:bodyPr>
          <a:lstStyle/>
          <a:p>
            <a:pPr algn="ctr">
              <a:lnSpc>
                <a:spcPct val="135000"/>
              </a:lnSpc>
            </a:pPr>
            <a:r>
              <a:rPr lang="fr-CA" sz="1400" dirty="0">
                <a:solidFill>
                  <a:prstClr val="black"/>
                </a:solidFill>
              </a:rPr>
              <a:t>0.50</a:t>
            </a:r>
            <a:endParaRPr lang="en-US" sz="1400" dirty="0">
              <a:solidFill>
                <a:prstClr val="black"/>
              </a:solidFill>
            </a:endParaRPr>
          </a:p>
        </p:txBody>
      </p:sp>
      <p:cxnSp>
        <p:nvCxnSpPr>
          <p:cNvPr id="71" name="Straight Connector 70">
            <a:extLst>
              <a:ext uri="{FF2B5EF4-FFF2-40B4-BE49-F238E27FC236}">
                <a16:creationId xmlns="" xmlns:a16="http://schemas.microsoft.com/office/drawing/2014/main" id="{9E3DE123-D4BE-420B-9F37-467BE7214F82}"/>
              </a:ext>
            </a:extLst>
          </p:cNvPr>
          <p:cNvCxnSpPr/>
          <p:nvPr/>
        </p:nvCxnSpPr>
        <p:spPr>
          <a:xfrm>
            <a:off x="5017919" y="4982389"/>
            <a:ext cx="0" cy="10111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2" name="Rectangle 71">
            <a:extLst>
              <a:ext uri="{FF2B5EF4-FFF2-40B4-BE49-F238E27FC236}">
                <a16:creationId xmlns="" xmlns:a16="http://schemas.microsoft.com/office/drawing/2014/main" id="{E4D2AAEF-9BA2-49E4-86A3-85558A04B9E9}"/>
              </a:ext>
            </a:extLst>
          </p:cNvPr>
          <p:cNvSpPr/>
          <p:nvPr/>
        </p:nvSpPr>
        <p:spPr>
          <a:xfrm>
            <a:off x="1790842" y="2103464"/>
            <a:ext cx="278386" cy="295978"/>
          </a:xfrm>
          <a:prstGeom prst="rect">
            <a:avLst/>
          </a:prstGeom>
        </p:spPr>
        <p:txBody>
          <a:bodyPr wrap="square" lIns="0" tIns="0" rIns="0" bIns="0">
            <a:spAutoFit/>
          </a:bodyPr>
          <a:lstStyle/>
          <a:p>
            <a:pPr>
              <a:lnSpc>
                <a:spcPct val="135000"/>
              </a:lnSpc>
            </a:pPr>
            <a:r>
              <a:rPr lang="fr-CA" sz="1600" b="1" dirty="0"/>
              <a:t>n</a:t>
            </a:r>
            <a:endParaRPr lang="en-US" sz="1600" b="1" dirty="0"/>
          </a:p>
        </p:txBody>
      </p:sp>
      <p:sp>
        <p:nvSpPr>
          <p:cNvPr id="73" name="Rectangle 72">
            <a:extLst>
              <a:ext uri="{FF2B5EF4-FFF2-40B4-BE49-F238E27FC236}">
                <a16:creationId xmlns="" xmlns:a16="http://schemas.microsoft.com/office/drawing/2014/main" id="{97B9B16D-4DB9-46EF-949E-43334E726FD0}"/>
              </a:ext>
            </a:extLst>
          </p:cNvPr>
          <p:cNvSpPr/>
          <p:nvPr/>
        </p:nvSpPr>
        <p:spPr>
          <a:xfrm>
            <a:off x="2363440" y="2103464"/>
            <a:ext cx="1337671" cy="295978"/>
          </a:xfrm>
          <a:prstGeom prst="rect">
            <a:avLst/>
          </a:prstGeom>
        </p:spPr>
        <p:txBody>
          <a:bodyPr wrap="square" lIns="0" tIns="0" rIns="0" bIns="0">
            <a:spAutoFit/>
          </a:bodyPr>
          <a:lstStyle/>
          <a:p>
            <a:pPr>
              <a:lnSpc>
                <a:spcPct val="135000"/>
              </a:lnSpc>
            </a:pPr>
            <a:r>
              <a:rPr lang="fr-CA" sz="1600" b="1" dirty="0">
                <a:solidFill>
                  <a:prstClr val="black"/>
                </a:solidFill>
              </a:rPr>
              <a:t># of </a:t>
            </a:r>
            <a:r>
              <a:rPr lang="fr-CA" sz="1600" b="1" dirty="0" err="1">
                <a:solidFill>
                  <a:prstClr val="black"/>
                </a:solidFill>
              </a:rPr>
              <a:t>events</a:t>
            </a:r>
            <a:endParaRPr lang="en-US" sz="1600" b="1" dirty="0">
              <a:solidFill>
                <a:prstClr val="black"/>
              </a:solidFill>
            </a:endParaRPr>
          </a:p>
        </p:txBody>
      </p:sp>
      <p:grpSp>
        <p:nvGrpSpPr>
          <p:cNvPr id="74" name="Group 73">
            <a:extLst>
              <a:ext uri="{FF2B5EF4-FFF2-40B4-BE49-F238E27FC236}">
                <a16:creationId xmlns="" xmlns:a16="http://schemas.microsoft.com/office/drawing/2014/main" id="{F1CEEC02-2894-46E3-8EE6-C49A82F5F664}"/>
              </a:ext>
            </a:extLst>
          </p:cNvPr>
          <p:cNvGrpSpPr/>
          <p:nvPr/>
        </p:nvGrpSpPr>
        <p:grpSpPr>
          <a:xfrm>
            <a:off x="4957247" y="2599237"/>
            <a:ext cx="315976" cy="82740"/>
            <a:chOff x="6567488" y="2944415"/>
            <a:chExt cx="391492" cy="54769"/>
          </a:xfrm>
        </p:grpSpPr>
        <p:cxnSp>
          <p:nvCxnSpPr>
            <p:cNvPr id="75" name="Straight Connector 74">
              <a:extLst>
                <a:ext uri="{FF2B5EF4-FFF2-40B4-BE49-F238E27FC236}">
                  <a16:creationId xmlns="" xmlns:a16="http://schemas.microsoft.com/office/drawing/2014/main" id="{522B3AD6-97D4-40BD-BF32-0589551BD6E8}"/>
                </a:ext>
              </a:extLst>
            </p:cNvPr>
            <p:cNvCxnSpPr>
              <a:cxnSpLocks/>
            </p:cNvCxnSpPr>
            <p:nvPr/>
          </p:nvCxnSpPr>
          <p:spPr>
            <a:xfrm>
              <a:off x="6567488" y="2971800"/>
              <a:ext cx="391492"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 xmlns:a16="http://schemas.microsoft.com/office/drawing/2014/main" id="{97F90DE0-0B16-4C58-BA1A-CD16CE79A5AF}"/>
                </a:ext>
              </a:extLst>
            </p:cNvPr>
            <p:cNvCxnSpPr/>
            <p:nvPr/>
          </p:nvCxnSpPr>
          <p:spPr>
            <a:xfrm>
              <a:off x="6568493" y="2944415"/>
              <a:ext cx="0" cy="5476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 xmlns:a16="http://schemas.microsoft.com/office/drawing/2014/main" id="{CADFC1E9-E767-43F1-8899-4A3098D1BB15}"/>
                </a:ext>
              </a:extLst>
            </p:cNvPr>
            <p:cNvCxnSpPr/>
            <p:nvPr/>
          </p:nvCxnSpPr>
          <p:spPr>
            <a:xfrm>
              <a:off x="6958980" y="2944415"/>
              <a:ext cx="0" cy="5476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 name="Rectangle 3">
            <a:extLst>
              <a:ext uri="{FF2B5EF4-FFF2-40B4-BE49-F238E27FC236}">
                <a16:creationId xmlns="" xmlns:a16="http://schemas.microsoft.com/office/drawing/2014/main" id="{81D799C1-AFE2-4893-A111-A5B2DF5EDA7F}"/>
              </a:ext>
            </a:extLst>
          </p:cNvPr>
          <p:cNvSpPr/>
          <p:nvPr/>
        </p:nvSpPr>
        <p:spPr>
          <a:xfrm>
            <a:off x="5079547" y="2590402"/>
            <a:ext cx="79265" cy="943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9" name="Rectangle 78">
            <a:extLst>
              <a:ext uri="{FF2B5EF4-FFF2-40B4-BE49-F238E27FC236}">
                <a16:creationId xmlns="" xmlns:a16="http://schemas.microsoft.com/office/drawing/2014/main" id="{36598253-FDDD-4426-8153-467C7A296521}"/>
              </a:ext>
            </a:extLst>
          </p:cNvPr>
          <p:cNvSpPr/>
          <p:nvPr/>
        </p:nvSpPr>
        <p:spPr>
          <a:xfrm>
            <a:off x="5158812" y="2932650"/>
            <a:ext cx="79265" cy="943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0" name="Rectangle 79">
            <a:extLst>
              <a:ext uri="{FF2B5EF4-FFF2-40B4-BE49-F238E27FC236}">
                <a16:creationId xmlns="" xmlns:a16="http://schemas.microsoft.com/office/drawing/2014/main" id="{B4DA8686-3063-435A-84BA-5D96F59DD80E}"/>
              </a:ext>
            </a:extLst>
          </p:cNvPr>
          <p:cNvSpPr/>
          <p:nvPr/>
        </p:nvSpPr>
        <p:spPr>
          <a:xfrm>
            <a:off x="5311885" y="3240932"/>
            <a:ext cx="79265" cy="943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1" name="Rectangle 80">
            <a:extLst>
              <a:ext uri="{FF2B5EF4-FFF2-40B4-BE49-F238E27FC236}">
                <a16:creationId xmlns="" xmlns:a16="http://schemas.microsoft.com/office/drawing/2014/main" id="{5152AC42-35F2-438D-B0CA-DD0EF442A7D6}"/>
              </a:ext>
            </a:extLst>
          </p:cNvPr>
          <p:cNvSpPr/>
          <p:nvPr/>
        </p:nvSpPr>
        <p:spPr>
          <a:xfrm>
            <a:off x="5147502" y="3588786"/>
            <a:ext cx="79265" cy="943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2" name="Rectangle 81">
            <a:extLst>
              <a:ext uri="{FF2B5EF4-FFF2-40B4-BE49-F238E27FC236}">
                <a16:creationId xmlns="" xmlns:a16="http://schemas.microsoft.com/office/drawing/2014/main" id="{7A52C0D3-4B26-473A-B751-89417CF99382}"/>
              </a:ext>
            </a:extLst>
          </p:cNvPr>
          <p:cNvSpPr/>
          <p:nvPr/>
        </p:nvSpPr>
        <p:spPr>
          <a:xfrm>
            <a:off x="4798761" y="3917699"/>
            <a:ext cx="79265" cy="943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3" name="Rectangle 82">
            <a:extLst>
              <a:ext uri="{FF2B5EF4-FFF2-40B4-BE49-F238E27FC236}">
                <a16:creationId xmlns="" xmlns:a16="http://schemas.microsoft.com/office/drawing/2014/main" id="{A5780F60-B9AD-45D9-BA70-4703BC4AF0D5}"/>
              </a:ext>
            </a:extLst>
          </p:cNvPr>
          <p:cNvSpPr/>
          <p:nvPr/>
        </p:nvSpPr>
        <p:spPr>
          <a:xfrm>
            <a:off x="4171251" y="4260135"/>
            <a:ext cx="79265" cy="943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Diamond 4">
            <a:extLst>
              <a:ext uri="{FF2B5EF4-FFF2-40B4-BE49-F238E27FC236}">
                <a16:creationId xmlns="" xmlns:a16="http://schemas.microsoft.com/office/drawing/2014/main" id="{490ACAC2-72E7-44E3-8238-54491F6B79C9}"/>
              </a:ext>
            </a:extLst>
          </p:cNvPr>
          <p:cNvSpPr/>
          <p:nvPr/>
        </p:nvSpPr>
        <p:spPr>
          <a:xfrm>
            <a:off x="5073338" y="4611277"/>
            <a:ext cx="251151" cy="84852"/>
          </a:xfrm>
          <a:prstGeom prst="diamond">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4" name="Rectangle 83">
            <a:extLst>
              <a:ext uri="{FF2B5EF4-FFF2-40B4-BE49-F238E27FC236}">
                <a16:creationId xmlns="" xmlns:a16="http://schemas.microsoft.com/office/drawing/2014/main" id="{2BEDE9DB-D3B3-4BA7-8D71-FC7065306E24}"/>
              </a:ext>
            </a:extLst>
          </p:cNvPr>
          <p:cNvSpPr/>
          <p:nvPr/>
        </p:nvSpPr>
        <p:spPr>
          <a:xfrm>
            <a:off x="5794263" y="2442525"/>
            <a:ext cx="2006782" cy="2505301"/>
          </a:xfrm>
          <a:prstGeom prst="rect">
            <a:avLst/>
          </a:prstGeom>
        </p:spPr>
        <p:txBody>
          <a:bodyPr wrap="square">
            <a:spAutoFit/>
          </a:bodyPr>
          <a:lstStyle/>
          <a:p>
            <a:pPr>
              <a:lnSpc>
                <a:spcPct val="135000"/>
              </a:lnSpc>
            </a:pPr>
            <a:r>
              <a:rPr lang="en-US" sz="1600" dirty="0">
                <a:solidFill>
                  <a:prstClr val="black"/>
                </a:solidFill>
              </a:rPr>
              <a:t>0.55 (0.44</a:t>
            </a:r>
            <a:r>
              <a:rPr lang="en-CA" sz="1600" dirty="0"/>
              <a:t>–</a:t>
            </a:r>
            <a:r>
              <a:rPr lang="en-US" sz="1600" dirty="0">
                <a:solidFill>
                  <a:prstClr val="black"/>
                </a:solidFill>
              </a:rPr>
              <a:t>0.69)</a:t>
            </a:r>
          </a:p>
          <a:p>
            <a:pPr>
              <a:lnSpc>
                <a:spcPct val="135000"/>
              </a:lnSpc>
            </a:pPr>
            <a:r>
              <a:rPr lang="en-US" sz="1600" dirty="0">
                <a:solidFill>
                  <a:prstClr val="black"/>
                </a:solidFill>
              </a:rPr>
              <a:t>0.62 (0.49</a:t>
            </a:r>
            <a:r>
              <a:rPr lang="en-CA" sz="1600" dirty="0"/>
              <a:t>–</a:t>
            </a:r>
            <a:r>
              <a:rPr lang="en-US" sz="1600" dirty="0">
                <a:solidFill>
                  <a:prstClr val="black"/>
                </a:solidFill>
              </a:rPr>
              <a:t>0.79)</a:t>
            </a:r>
          </a:p>
          <a:p>
            <a:pPr>
              <a:lnSpc>
                <a:spcPct val="135000"/>
              </a:lnSpc>
            </a:pPr>
            <a:r>
              <a:rPr lang="en-US" sz="1600" dirty="0">
                <a:solidFill>
                  <a:prstClr val="black"/>
                </a:solidFill>
              </a:rPr>
              <a:t>0.77 (0.59</a:t>
            </a:r>
            <a:r>
              <a:rPr lang="en-CA" sz="1600" dirty="0"/>
              <a:t>–</a:t>
            </a:r>
            <a:r>
              <a:rPr lang="en-US" sz="1600" dirty="0">
                <a:solidFill>
                  <a:prstClr val="black"/>
                </a:solidFill>
              </a:rPr>
              <a:t>1.01)</a:t>
            </a:r>
          </a:p>
          <a:p>
            <a:pPr>
              <a:lnSpc>
                <a:spcPct val="135000"/>
              </a:lnSpc>
            </a:pPr>
            <a:r>
              <a:rPr lang="en-US" sz="1600" dirty="0">
                <a:solidFill>
                  <a:prstClr val="black"/>
                </a:solidFill>
              </a:rPr>
              <a:t>0.61 (0.45</a:t>
            </a:r>
            <a:r>
              <a:rPr lang="en-CA" sz="1600" dirty="0"/>
              <a:t>–</a:t>
            </a:r>
            <a:r>
              <a:rPr lang="en-US" sz="1600" dirty="0">
                <a:solidFill>
                  <a:prstClr val="black"/>
                </a:solidFill>
              </a:rPr>
              <a:t>0.82)</a:t>
            </a:r>
          </a:p>
          <a:p>
            <a:pPr>
              <a:lnSpc>
                <a:spcPct val="135000"/>
              </a:lnSpc>
            </a:pPr>
            <a:r>
              <a:rPr lang="en-US" sz="1600" dirty="0">
                <a:solidFill>
                  <a:prstClr val="black"/>
                </a:solidFill>
              </a:rPr>
              <a:t>0.36 (0.12</a:t>
            </a:r>
            <a:r>
              <a:rPr lang="en-CA" sz="1600" dirty="0"/>
              <a:t>–</a:t>
            </a:r>
            <a:r>
              <a:rPr lang="en-US" sz="1600" dirty="0">
                <a:solidFill>
                  <a:prstClr val="black"/>
                </a:solidFill>
              </a:rPr>
              <a:t>1.13)</a:t>
            </a:r>
          </a:p>
          <a:p>
            <a:pPr>
              <a:lnSpc>
                <a:spcPct val="135000"/>
              </a:lnSpc>
            </a:pPr>
            <a:r>
              <a:rPr lang="en-US" sz="1600" dirty="0">
                <a:solidFill>
                  <a:prstClr val="black"/>
                </a:solidFill>
              </a:rPr>
              <a:t>0.14 (0.03</a:t>
            </a:r>
            <a:r>
              <a:rPr lang="en-CA" sz="1600" dirty="0"/>
              <a:t>–</a:t>
            </a:r>
            <a:r>
              <a:rPr lang="en-US" sz="1600" dirty="0">
                <a:solidFill>
                  <a:prstClr val="black"/>
                </a:solidFill>
              </a:rPr>
              <a:t>0.68)</a:t>
            </a:r>
          </a:p>
          <a:p>
            <a:pPr>
              <a:lnSpc>
                <a:spcPct val="135000"/>
              </a:lnSpc>
            </a:pPr>
            <a:r>
              <a:rPr lang="en-US" sz="1600" b="1" dirty="0">
                <a:solidFill>
                  <a:prstClr val="black"/>
                </a:solidFill>
              </a:rPr>
              <a:t>0.61 (0.51</a:t>
            </a:r>
            <a:r>
              <a:rPr lang="en-CA" sz="1600" dirty="0"/>
              <a:t>–</a:t>
            </a:r>
            <a:r>
              <a:rPr lang="en-US" sz="1600" b="1" dirty="0">
                <a:solidFill>
                  <a:prstClr val="black"/>
                </a:solidFill>
              </a:rPr>
              <a:t>0.73)</a:t>
            </a:r>
          </a:p>
        </p:txBody>
      </p:sp>
      <p:sp>
        <p:nvSpPr>
          <p:cNvPr id="85" name="Rectangle 84">
            <a:extLst>
              <a:ext uri="{FF2B5EF4-FFF2-40B4-BE49-F238E27FC236}">
                <a16:creationId xmlns="" xmlns:a16="http://schemas.microsoft.com/office/drawing/2014/main" id="{2DF6793E-5EE2-4E5F-9EC6-95630CE04FB2}"/>
              </a:ext>
            </a:extLst>
          </p:cNvPr>
          <p:cNvSpPr/>
          <p:nvPr/>
        </p:nvSpPr>
        <p:spPr>
          <a:xfrm>
            <a:off x="1376261" y="2442525"/>
            <a:ext cx="1006513" cy="2419124"/>
          </a:xfrm>
          <a:prstGeom prst="rect">
            <a:avLst/>
          </a:prstGeom>
        </p:spPr>
        <p:txBody>
          <a:bodyPr wrap="square">
            <a:spAutoFit/>
          </a:bodyPr>
          <a:lstStyle/>
          <a:p>
            <a:pPr algn="ctr">
              <a:lnSpc>
                <a:spcPct val="135000"/>
              </a:lnSpc>
            </a:pPr>
            <a:r>
              <a:rPr lang="en-US" sz="1600" dirty="0">
                <a:solidFill>
                  <a:prstClr val="black"/>
                </a:solidFill>
              </a:rPr>
              <a:t>233,798</a:t>
            </a:r>
          </a:p>
          <a:p>
            <a:pPr algn="ctr">
              <a:lnSpc>
                <a:spcPct val="135000"/>
              </a:lnSpc>
            </a:pPr>
            <a:r>
              <a:rPr lang="fr-CA" sz="1600" dirty="0">
                <a:solidFill>
                  <a:prstClr val="black"/>
                </a:solidFill>
              </a:rPr>
              <a:t>25,050</a:t>
            </a:r>
            <a:endParaRPr lang="en-US" sz="1600" dirty="0">
              <a:solidFill>
                <a:prstClr val="black"/>
              </a:solidFill>
            </a:endParaRPr>
          </a:p>
          <a:p>
            <a:pPr algn="ctr">
              <a:lnSpc>
                <a:spcPct val="135000"/>
              </a:lnSpc>
            </a:pPr>
            <a:r>
              <a:rPr lang="fr-CA" sz="1600" dirty="0">
                <a:solidFill>
                  <a:prstClr val="black"/>
                </a:solidFill>
              </a:rPr>
              <a:t>18,468</a:t>
            </a:r>
            <a:endParaRPr lang="en-US" sz="1600" dirty="0">
              <a:solidFill>
                <a:prstClr val="black"/>
              </a:solidFill>
            </a:endParaRPr>
          </a:p>
          <a:p>
            <a:pPr algn="ctr">
              <a:lnSpc>
                <a:spcPct val="135000"/>
              </a:lnSpc>
            </a:pPr>
            <a:r>
              <a:rPr lang="fr-CA" sz="1600" dirty="0">
                <a:solidFill>
                  <a:prstClr val="black"/>
                </a:solidFill>
              </a:rPr>
              <a:t>18,378</a:t>
            </a:r>
            <a:endParaRPr lang="en-US" sz="1600" dirty="0">
              <a:solidFill>
                <a:prstClr val="black"/>
              </a:solidFill>
            </a:endParaRPr>
          </a:p>
          <a:p>
            <a:pPr algn="ctr">
              <a:lnSpc>
                <a:spcPct val="135000"/>
              </a:lnSpc>
            </a:pPr>
            <a:r>
              <a:rPr lang="fr-CA" sz="1600" dirty="0">
                <a:solidFill>
                  <a:prstClr val="black"/>
                </a:solidFill>
              </a:rPr>
              <a:t>10,462</a:t>
            </a:r>
            <a:endParaRPr lang="en-US" sz="1600" dirty="0">
              <a:solidFill>
                <a:prstClr val="black"/>
              </a:solidFill>
            </a:endParaRPr>
          </a:p>
          <a:p>
            <a:pPr algn="ctr">
              <a:lnSpc>
                <a:spcPct val="135000"/>
              </a:lnSpc>
            </a:pPr>
            <a:r>
              <a:rPr lang="fr-CA" sz="1600" dirty="0">
                <a:solidFill>
                  <a:prstClr val="black"/>
                </a:solidFill>
              </a:rPr>
              <a:t>2900</a:t>
            </a:r>
            <a:endParaRPr lang="en-US" sz="1600" dirty="0">
              <a:solidFill>
                <a:prstClr val="black"/>
              </a:solidFill>
            </a:endParaRPr>
          </a:p>
          <a:p>
            <a:pPr algn="ctr">
              <a:lnSpc>
                <a:spcPct val="135000"/>
              </a:lnSpc>
            </a:pPr>
            <a:r>
              <a:rPr lang="fr-CA" sz="1600" b="1" dirty="0">
                <a:solidFill>
                  <a:prstClr val="black"/>
                </a:solidFill>
              </a:rPr>
              <a:t>309,056</a:t>
            </a:r>
            <a:endParaRPr lang="en-US" sz="1600" b="1" dirty="0">
              <a:solidFill>
                <a:prstClr val="black"/>
              </a:solidFill>
            </a:endParaRPr>
          </a:p>
        </p:txBody>
      </p:sp>
      <p:sp>
        <p:nvSpPr>
          <p:cNvPr id="86" name="Rectangle 85">
            <a:extLst>
              <a:ext uri="{FF2B5EF4-FFF2-40B4-BE49-F238E27FC236}">
                <a16:creationId xmlns="" xmlns:a16="http://schemas.microsoft.com/office/drawing/2014/main" id="{2A04B3A5-FF69-40B4-A945-6DD235B2F18E}"/>
              </a:ext>
            </a:extLst>
          </p:cNvPr>
          <p:cNvSpPr/>
          <p:nvPr/>
        </p:nvSpPr>
        <p:spPr>
          <a:xfrm>
            <a:off x="2443299" y="2442525"/>
            <a:ext cx="806874" cy="2419124"/>
          </a:xfrm>
          <a:prstGeom prst="rect">
            <a:avLst/>
          </a:prstGeom>
        </p:spPr>
        <p:txBody>
          <a:bodyPr wrap="square">
            <a:spAutoFit/>
          </a:bodyPr>
          <a:lstStyle/>
          <a:p>
            <a:pPr algn="ctr">
              <a:lnSpc>
                <a:spcPct val="135000"/>
              </a:lnSpc>
            </a:pPr>
            <a:r>
              <a:rPr lang="en-US" sz="1600" dirty="0">
                <a:solidFill>
                  <a:prstClr val="black"/>
                </a:solidFill>
              </a:rPr>
              <a:t>298</a:t>
            </a:r>
          </a:p>
          <a:p>
            <a:pPr algn="ctr">
              <a:lnSpc>
                <a:spcPct val="135000"/>
              </a:lnSpc>
            </a:pPr>
            <a:r>
              <a:rPr lang="fr-CA" sz="1600" dirty="0">
                <a:solidFill>
                  <a:prstClr val="black"/>
                </a:solidFill>
              </a:rPr>
              <a:t>278</a:t>
            </a:r>
            <a:endParaRPr lang="en-US" sz="1600" dirty="0">
              <a:solidFill>
                <a:prstClr val="black"/>
              </a:solidFill>
            </a:endParaRPr>
          </a:p>
          <a:p>
            <a:pPr algn="ctr">
              <a:lnSpc>
                <a:spcPct val="135000"/>
              </a:lnSpc>
            </a:pPr>
            <a:r>
              <a:rPr lang="fr-CA" sz="1600" dirty="0">
                <a:solidFill>
                  <a:prstClr val="black"/>
                </a:solidFill>
              </a:rPr>
              <a:t>167</a:t>
            </a:r>
            <a:endParaRPr lang="en-US" sz="1600" dirty="0">
              <a:solidFill>
                <a:prstClr val="black"/>
              </a:solidFill>
            </a:endParaRPr>
          </a:p>
          <a:p>
            <a:pPr algn="ctr">
              <a:lnSpc>
                <a:spcPct val="135000"/>
              </a:lnSpc>
            </a:pPr>
            <a:r>
              <a:rPr lang="fr-CA" sz="1600" dirty="0">
                <a:solidFill>
                  <a:prstClr val="black"/>
                </a:solidFill>
              </a:rPr>
              <a:t>191</a:t>
            </a:r>
            <a:endParaRPr lang="en-US" sz="1600" dirty="0">
              <a:solidFill>
                <a:prstClr val="black"/>
              </a:solidFill>
            </a:endParaRPr>
          </a:p>
          <a:p>
            <a:pPr algn="ctr">
              <a:lnSpc>
                <a:spcPct val="135000"/>
              </a:lnSpc>
            </a:pPr>
            <a:r>
              <a:rPr lang="fr-CA" sz="1600" dirty="0">
                <a:solidFill>
                  <a:prstClr val="black"/>
                </a:solidFill>
              </a:rPr>
              <a:t>16</a:t>
            </a:r>
            <a:endParaRPr lang="en-US" sz="1600" dirty="0">
              <a:solidFill>
                <a:prstClr val="black"/>
              </a:solidFill>
            </a:endParaRPr>
          </a:p>
          <a:p>
            <a:pPr algn="ctr">
              <a:lnSpc>
                <a:spcPct val="135000"/>
              </a:lnSpc>
            </a:pPr>
            <a:r>
              <a:rPr lang="fr-CA" sz="1600" dirty="0">
                <a:solidFill>
                  <a:prstClr val="black"/>
                </a:solidFill>
              </a:rPr>
              <a:t>11</a:t>
            </a:r>
            <a:endParaRPr lang="en-US" sz="1600" dirty="0">
              <a:solidFill>
                <a:prstClr val="black"/>
              </a:solidFill>
            </a:endParaRPr>
          </a:p>
          <a:p>
            <a:pPr algn="ctr">
              <a:lnSpc>
                <a:spcPct val="135000"/>
              </a:lnSpc>
            </a:pPr>
            <a:r>
              <a:rPr lang="fr-CA" sz="1600" b="1" dirty="0">
                <a:solidFill>
                  <a:prstClr val="black"/>
                </a:solidFill>
              </a:rPr>
              <a:t>961</a:t>
            </a:r>
            <a:endParaRPr lang="en-US" sz="1600" b="1" dirty="0">
              <a:solidFill>
                <a:prstClr val="black"/>
              </a:solidFill>
            </a:endParaRPr>
          </a:p>
        </p:txBody>
      </p:sp>
      <p:sp>
        <p:nvSpPr>
          <p:cNvPr id="87" name="Rectangle 86">
            <a:extLst>
              <a:ext uri="{FF2B5EF4-FFF2-40B4-BE49-F238E27FC236}">
                <a16:creationId xmlns="" xmlns:a16="http://schemas.microsoft.com/office/drawing/2014/main" id="{576CF09F-B268-4546-BC67-92B416774B6A}"/>
              </a:ext>
            </a:extLst>
          </p:cNvPr>
          <p:cNvSpPr/>
          <p:nvPr/>
        </p:nvSpPr>
        <p:spPr>
          <a:xfrm>
            <a:off x="6022068" y="2103464"/>
            <a:ext cx="1337671" cy="295978"/>
          </a:xfrm>
          <a:prstGeom prst="rect">
            <a:avLst/>
          </a:prstGeom>
        </p:spPr>
        <p:txBody>
          <a:bodyPr wrap="square" lIns="0" tIns="0" rIns="0" bIns="0">
            <a:spAutoFit/>
          </a:bodyPr>
          <a:lstStyle/>
          <a:p>
            <a:pPr>
              <a:lnSpc>
                <a:spcPct val="135000"/>
              </a:lnSpc>
            </a:pPr>
            <a:r>
              <a:rPr lang="fr-CA" sz="1600" b="1" dirty="0">
                <a:solidFill>
                  <a:prstClr val="black"/>
                </a:solidFill>
              </a:rPr>
              <a:t>HR (95% CI)</a:t>
            </a:r>
            <a:endParaRPr lang="en-US" sz="1600" b="1" dirty="0">
              <a:solidFill>
                <a:prstClr val="black"/>
              </a:solidFill>
            </a:endParaRPr>
          </a:p>
        </p:txBody>
      </p:sp>
      <p:sp>
        <p:nvSpPr>
          <p:cNvPr id="78" name="Rectangle 77">
            <a:extLst>
              <a:ext uri="{FF2B5EF4-FFF2-40B4-BE49-F238E27FC236}">
                <a16:creationId xmlns="" xmlns:a16="http://schemas.microsoft.com/office/drawing/2014/main" id="{7FC50060-FDB9-4B5D-BD20-B9931CC1CDF9}"/>
              </a:ext>
            </a:extLst>
          </p:cNvPr>
          <p:cNvSpPr/>
          <p:nvPr/>
        </p:nvSpPr>
        <p:spPr>
          <a:xfrm>
            <a:off x="-8965" y="1373737"/>
            <a:ext cx="312744" cy="4665876"/>
          </a:xfrm>
          <a:prstGeom prst="rect">
            <a:avLst/>
          </a:prstGeom>
          <a:solidFill>
            <a:srgbClr val="1113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88" name="Straight Connector 87">
            <a:extLst>
              <a:ext uri="{FF2B5EF4-FFF2-40B4-BE49-F238E27FC236}">
                <a16:creationId xmlns="" xmlns:a16="http://schemas.microsoft.com/office/drawing/2014/main" id="{43BE3256-939E-48CA-A16A-C3DBF3D3AE15}"/>
              </a:ext>
            </a:extLst>
          </p:cNvPr>
          <p:cNvCxnSpPr>
            <a:cxnSpLocks/>
          </p:cNvCxnSpPr>
          <p:nvPr/>
        </p:nvCxnSpPr>
        <p:spPr>
          <a:xfrm>
            <a:off x="303779" y="1373737"/>
            <a:ext cx="0" cy="4665876"/>
          </a:xfrm>
          <a:prstGeom prst="line">
            <a:avLst/>
          </a:prstGeom>
          <a:ln w="28575">
            <a:solidFill>
              <a:srgbClr val="C71B32"/>
            </a:solidFill>
            <a:prstDash val="sysDot"/>
          </a:ln>
          <a:effectLst/>
        </p:spPr>
        <p:style>
          <a:lnRef idx="2">
            <a:schemeClr val="accent1"/>
          </a:lnRef>
          <a:fillRef idx="0">
            <a:schemeClr val="accent1"/>
          </a:fillRef>
          <a:effectRef idx="1">
            <a:schemeClr val="accent1"/>
          </a:effectRef>
          <a:fontRef idx="minor">
            <a:schemeClr val="tx1"/>
          </a:fontRef>
        </p:style>
      </p:cxnSp>
      <p:sp>
        <p:nvSpPr>
          <p:cNvPr id="89" name="TextBox 88">
            <a:extLst>
              <a:ext uri="{FF2B5EF4-FFF2-40B4-BE49-F238E27FC236}">
                <a16:creationId xmlns="" xmlns:a16="http://schemas.microsoft.com/office/drawing/2014/main" id="{1DD138B6-C633-4F7B-AD70-59143D2F48B8}"/>
              </a:ext>
            </a:extLst>
          </p:cNvPr>
          <p:cNvSpPr txBox="1"/>
          <p:nvPr/>
        </p:nvSpPr>
        <p:spPr>
          <a:xfrm rot="16200000">
            <a:off x="-131653" y="3456669"/>
            <a:ext cx="518091" cy="276999"/>
          </a:xfrm>
          <a:prstGeom prst="rect">
            <a:avLst/>
          </a:prstGeom>
          <a:noFill/>
        </p:spPr>
        <p:txBody>
          <a:bodyPr wrap="none" rtlCol="0">
            <a:spAutoFit/>
          </a:bodyPr>
          <a:lstStyle/>
          <a:p>
            <a:r>
              <a:rPr lang="fr-CA" sz="1200" dirty="0">
                <a:solidFill>
                  <a:prstClr val="white"/>
                </a:solidFill>
              </a:rPr>
              <a:t>PRO</a:t>
            </a:r>
            <a:endParaRPr lang="en-US" sz="1200" dirty="0">
              <a:solidFill>
                <a:prstClr val="white"/>
              </a:solidFill>
            </a:endParaRPr>
          </a:p>
        </p:txBody>
      </p:sp>
      <p:pic>
        <p:nvPicPr>
          <p:cNvPr id="92" name="Picture 3">
            <a:extLst>
              <a:ext uri="{FF2B5EF4-FFF2-40B4-BE49-F238E27FC236}">
                <a16:creationId xmlns="" xmlns:a16="http://schemas.microsoft.com/office/drawing/2014/main" id="{7A2697E7-4D6A-4816-96E9-F7CD16859D0A}"/>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79805" y="1373737"/>
            <a:ext cx="1408864" cy="518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3" name="Footer Placeholder 5">
            <a:extLst>
              <a:ext uri="{FF2B5EF4-FFF2-40B4-BE49-F238E27FC236}">
                <a16:creationId xmlns="" xmlns:a16="http://schemas.microsoft.com/office/drawing/2014/main" id="{99210A42-C7C1-474D-86F4-7D59AF4C4DB9}"/>
              </a:ext>
            </a:extLst>
          </p:cNvPr>
          <p:cNvSpPr txBox="1">
            <a:spLocks noChangeArrowheads="1"/>
          </p:cNvSpPr>
          <p:nvPr/>
        </p:nvSpPr>
        <p:spPr>
          <a:xfrm>
            <a:off x="379959" y="5667339"/>
            <a:ext cx="7315940" cy="428661"/>
          </a:xfrm>
          <a:prstGeom prst="rect">
            <a:avLst/>
          </a:prstGeom>
          <a:ln/>
        </p:spPr>
        <p:txBody>
          <a:bodyPr anchor="b"/>
          <a:lstStyle>
            <a:defPPr>
              <a:defRPr lang="fr-FR"/>
            </a:defPPr>
            <a:lvl1pPr marL="0" algn="l" defTabSz="457200" rtl="0" eaLnBrk="1" latinLnBrk="0" hangingPunct="1">
              <a:lnSpc>
                <a:spcPct val="90000"/>
              </a:lnSpc>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solidFill>
                  <a:prstClr val="black"/>
                </a:solidFill>
              </a:rPr>
              <a:t>Data are on treatment, unadjusted.</a:t>
            </a:r>
            <a:br>
              <a:rPr lang="en-US" sz="1000" dirty="0">
                <a:solidFill>
                  <a:prstClr val="black"/>
                </a:solidFill>
              </a:rPr>
            </a:br>
            <a:r>
              <a:rPr lang="en-GB" sz="1000" dirty="0" err="1">
                <a:solidFill>
                  <a:prstClr val="black"/>
                </a:solidFill>
              </a:rPr>
              <a:t>oGLD</a:t>
            </a:r>
            <a:r>
              <a:rPr lang="en-GB" sz="1000" dirty="0">
                <a:solidFill>
                  <a:prstClr val="black"/>
                </a:solidFill>
              </a:rPr>
              <a:t>, other glucose-lowering drug; HR, hazard ratio; </a:t>
            </a:r>
            <a:r>
              <a:rPr lang="en-US" sz="1000" dirty="0">
                <a:solidFill>
                  <a:prstClr val="black"/>
                </a:solidFill>
              </a:rPr>
              <a:t>SGLT2, sodium-glucose co-transporter</a:t>
            </a:r>
            <a:endParaRPr lang="en-CA" sz="1000" dirty="0">
              <a:solidFill>
                <a:prstClr val="black"/>
              </a:solidFill>
            </a:endParaRPr>
          </a:p>
        </p:txBody>
      </p:sp>
      <p:sp>
        <p:nvSpPr>
          <p:cNvPr id="2" name="TextBox 1"/>
          <p:cNvSpPr txBox="1"/>
          <p:nvPr/>
        </p:nvSpPr>
        <p:spPr>
          <a:xfrm>
            <a:off x="5524722" y="6324600"/>
            <a:ext cx="3619277" cy="261610"/>
          </a:xfrm>
          <a:prstGeom prst="rect">
            <a:avLst/>
          </a:prstGeom>
          <a:noFill/>
        </p:spPr>
        <p:txBody>
          <a:bodyPr wrap="square" rtlCol="0">
            <a:spAutoFit/>
          </a:bodyPr>
          <a:lstStyle/>
          <a:p>
            <a:pPr algn="r"/>
            <a:r>
              <a:rPr lang="fr-FR" sz="1100" dirty="0" err="1"/>
              <a:t>Kosiborod</a:t>
            </a:r>
            <a:r>
              <a:rPr lang="fr-FR" sz="1100" dirty="0"/>
              <a:t> M et al. Circulation 2017;136 :249-259.</a:t>
            </a:r>
            <a:endParaRPr lang="en-US" sz="1100" dirty="0"/>
          </a:p>
        </p:txBody>
      </p:sp>
    </p:spTree>
    <p:extLst>
      <p:ext uri="{BB962C8B-B14F-4D97-AF65-F5344CB8AC3E}">
        <p14:creationId xmlns:p14="http://schemas.microsoft.com/office/powerpoint/2010/main" val="81147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p:cNvPicPr>
            <a:picLocks noChangeAspect="1" noChangeArrowheads="1"/>
          </p:cNvPicPr>
          <p:nvPr/>
        </p:nvPicPr>
        <p:blipFill>
          <a:blip r:embed="rId3" cstate="print"/>
          <a:srcRect/>
          <a:stretch>
            <a:fillRect/>
          </a:stretch>
        </p:blipFill>
        <p:spPr bwMode="auto">
          <a:xfrm>
            <a:off x="500156" y="1306565"/>
            <a:ext cx="7965333" cy="4319546"/>
          </a:xfrm>
          <a:prstGeom prst="rect">
            <a:avLst/>
          </a:prstGeom>
          <a:noFill/>
          <a:ln w="9525">
            <a:noFill/>
            <a:round/>
            <a:headEnd/>
            <a:tailEnd/>
          </a:ln>
        </p:spPr>
      </p:pic>
      <p:pic>
        <p:nvPicPr>
          <p:cNvPr id="2052" name="Picture 3"/>
          <p:cNvPicPr>
            <a:picLocks noChangeAspect="1" noChangeArrowheads="1"/>
          </p:cNvPicPr>
          <p:nvPr/>
        </p:nvPicPr>
        <p:blipFill>
          <a:blip r:embed="rId4" cstate="print"/>
          <a:srcRect/>
          <a:stretch>
            <a:fillRect/>
          </a:stretch>
        </p:blipFill>
        <p:spPr bwMode="auto">
          <a:xfrm>
            <a:off x="0" y="360"/>
            <a:ext cx="0" cy="0"/>
          </a:xfrm>
          <a:prstGeom prst="rect">
            <a:avLst/>
          </a:prstGeom>
          <a:noFill/>
          <a:ln w="9525">
            <a:noFill/>
            <a:round/>
            <a:headEnd/>
            <a:tailEnd/>
          </a:ln>
        </p:spPr>
      </p:pic>
      <p:sp>
        <p:nvSpPr>
          <p:cNvPr id="2053" name="Text Box 4"/>
          <p:cNvSpPr txBox="1">
            <a:spLocks noChangeArrowheads="1"/>
          </p:cNvSpPr>
          <p:nvPr/>
        </p:nvSpPr>
        <p:spPr bwMode="auto">
          <a:xfrm>
            <a:off x="2819400" y="5651511"/>
            <a:ext cx="6252480" cy="505440"/>
          </a:xfrm>
          <a:prstGeom prst="rect">
            <a:avLst/>
          </a:prstGeom>
          <a:noFill/>
          <a:ln w="9525">
            <a:noFill/>
            <a:round/>
            <a:headEnd/>
            <a:tailEnd/>
          </a:ln>
        </p:spPr>
        <p:txBody>
          <a:bodyPr lIns="81638" tIns="49619" rIns="81638" bIns="40819"/>
          <a:lstStyle/>
          <a:p>
            <a:pPr algn="r">
              <a:tabLst>
                <a:tab pos="656650" algn="l"/>
                <a:tab pos="1313299" algn="l"/>
                <a:tab pos="1969949" algn="l"/>
                <a:tab pos="2626599" algn="l"/>
                <a:tab pos="3283248" algn="l"/>
                <a:tab pos="3939898" algn="l"/>
                <a:tab pos="4596548" algn="l"/>
                <a:tab pos="5253198" algn="l"/>
                <a:tab pos="5909847" algn="l"/>
              </a:tabLst>
            </a:pPr>
            <a:r>
              <a:rPr lang="en-GB" sz="998" b="1" dirty="0">
                <a:solidFill>
                  <a:srgbClr val="000000"/>
                </a:solidFill>
              </a:rPr>
              <a:t>European Journal of Heart Failure</a:t>
            </a:r>
            <a:r>
              <a:rPr lang="en-GB" sz="998" dirty="0">
                <a:solidFill>
                  <a:srgbClr val="000000"/>
                </a:solidFill>
              </a:rPr>
              <a:t/>
            </a:r>
            <a:br>
              <a:rPr lang="en-GB" sz="998" dirty="0">
                <a:solidFill>
                  <a:srgbClr val="000000"/>
                </a:solidFill>
              </a:rPr>
            </a:br>
            <a:r>
              <a:rPr lang="en-GB" sz="998" dirty="0">
                <a:solidFill>
                  <a:srgbClr val="000000"/>
                </a:solidFill>
              </a:rPr>
              <a:t>Volume 19, Issue 1, pages 43-53, 21 SEP 2016 DOI: 10.1002/ejhf.633</a:t>
            </a:r>
            <a:br>
              <a:rPr lang="en-GB" sz="998" dirty="0">
                <a:solidFill>
                  <a:srgbClr val="000000"/>
                </a:solidFill>
              </a:rPr>
            </a:br>
            <a:r>
              <a:rPr lang="en-GB" sz="998" dirty="0">
                <a:solidFill>
                  <a:srgbClr val="000000"/>
                </a:solidFill>
              </a:rPr>
              <a:t>http://onlinelibrary.wiley.com/doi/10.1002/ejhf.633/full#ejhf633-fig-0005</a:t>
            </a:r>
            <a:endParaRPr lang="en-GB" sz="998" dirty="0">
              <a:solidFill>
                <a:srgbClr val="000000"/>
              </a:solidFill>
              <a:hlinkClick r:id="rId5"/>
            </a:endParaRPr>
          </a:p>
        </p:txBody>
      </p:sp>
      <p:sp>
        <p:nvSpPr>
          <p:cNvPr id="6" name="Title 1"/>
          <p:cNvSpPr txBox="1">
            <a:spLocks/>
          </p:cNvSpPr>
          <p:nvPr/>
        </p:nvSpPr>
        <p:spPr bwMode="auto">
          <a:xfrm>
            <a:off x="187325" y="190500"/>
            <a:ext cx="87852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chemeClr val="tx1"/>
                </a:solidFill>
                <a:latin typeface="+mj-lt"/>
                <a:ea typeface="+mj-ea"/>
                <a:cs typeface="+mj-cs"/>
              </a:defRPr>
            </a:lvl1pPr>
            <a:lvl2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2pPr>
            <a:lvl3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3pPr>
            <a:lvl4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4pPr>
            <a:lvl5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5pPr>
            <a:lvl6pPr marL="4572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6pPr>
            <a:lvl7pPr marL="9144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7pPr>
            <a:lvl8pPr marL="13716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8pPr>
            <a:lvl9pPr marL="18288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9pPr>
          </a:lstStyle>
          <a:p>
            <a:r>
              <a:rPr lang="en-GB" sz="2400" b="1" kern="0" dirty="0"/>
              <a:t>Heart failure outcomes in clinical trials of glucose‐lowering agents in patients with diabetes</a:t>
            </a:r>
            <a:endParaRPr lang="en-CA" sz="2400" kern="0" dirty="0"/>
          </a:p>
        </p:txBody>
      </p:sp>
    </p:spTree>
    <p:extLst>
      <p:ext uri="{BB962C8B-B14F-4D97-AF65-F5344CB8AC3E}">
        <p14:creationId xmlns:p14="http://schemas.microsoft.com/office/powerpoint/2010/main" val="24229319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33225" y="685800"/>
            <a:ext cx="6677550" cy="5144942"/>
          </a:xfrm>
          <a:prstGeom prst="rect">
            <a:avLst/>
          </a:prstGeom>
        </p:spPr>
      </p:pic>
      <p:sp>
        <p:nvSpPr>
          <p:cNvPr id="5" name="Rectangle 4"/>
          <p:cNvSpPr/>
          <p:nvPr/>
        </p:nvSpPr>
        <p:spPr>
          <a:xfrm>
            <a:off x="4151401" y="5819001"/>
            <a:ext cx="4850302" cy="276999"/>
          </a:xfrm>
          <a:prstGeom prst="rect">
            <a:avLst/>
          </a:prstGeom>
        </p:spPr>
        <p:txBody>
          <a:bodyPr wrap="none">
            <a:spAutoFit/>
          </a:bodyPr>
          <a:lstStyle/>
          <a:p>
            <a:pPr algn="r"/>
            <a:r>
              <a:rPr lang="en-CA" sz="1200" dirty="0"/>
              <a:t> </a:t>
            </a:r>
            <a:r>
              <a:rPr lang="en-CA" sz="1200" dirty="0" err="1"/>
              <a:t>Defronzo</a:t>
            </a:r>
            <a:r>
              <a:rPr lang="en-CA" sz="1200" dirty="0"/>
              <a:t>, Nature Reviews </a:t>
            </a:r>
            <a:r>
              <a:rPr lang="en-CA" sz="1200" dirty="0" err="1"/>
              <a:t>Neph</a:t>
            </a:r>
            <a:r>
              <a:rPr lang="en-CA" sz="1200" dirty="0"/>
              <a:t> VOLUME 13 | JANUARY 2017 | 23</a:t>
            </a:r>
          </a:p>
        </p:txBody>
      </p:sp>
    </p:spTree>
    <p:extLst>
      <p:ext uri="{BB962C8B-B14F-4D97-AF65-F5344CB8AC3E}">
        <p14:creationId xmlns:p14="http://schemas.microsoft.com/office/powerpoint/2010/main" val="2036366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B47A51A-FAE5-4A2D-A535-2B4556CF707C}"/>
              </a:ext>
            </a:extLst>
          </p:cNvPr>
          <p:cNvSpPr>
            <a:spLocks noGrp="1"/>
          </p:cNvSpPr>
          <p:nvPr>
            <p:ph type="title"/>
          </p:nvPr>
        </p:nvSpPr>
        <p:spPr>
          <a:xfrm>
            <a:off x="33867" y="2133600"/>
            <a:ext cx="9144000" cy="457200"/>
          </a:xfrm>
        </p:spPr>
        <p:txBody>
          <a:bodyPr/>
          <a:lstStyle/>
          <a:p>
            <a:r>
              <a:rPr lang="en-CA" dirty="0"/>
              <a:t>But……</a:t>
            </a:r>
          </a:p>
        </p:txBody>
      </p:sp>
    </p:spTree>
    <p:extLst>
      <p:ext uri="{BB962C8B-B14F-4D97-AF65-F5344CB8AC3E}">
        <p14:creationId xmlns:p14="http://schemas.microsoft.com/office/powerpoint/2010/main" val="3485284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1" y="1066800"/>
            <a:ext cx="8382000" cy="4968875"/>
          </a:xfrm>
        </p:spPr>
        <p:txBody>
          <a:bodyPr/>
          <a:lstStyle/>
          <a:p>
            <a:r>
              <a:rPr lang="en-CA" altLang="en-US" dirty="0"/>
              <a:t>Review of systems</a:t>
            </a:r>
          </a:p>
          <a:p>
            <a:pPr lvl="1"/>
            <a:r>
              <a:rPr lang="en-CA" altLang="en-US" b="0" dirty="0"/>
              <a:t>Complains of weakness in legs, fatigue</a:t>
            </a:r>
          </a:p>
          <a:p>
            <a:pPr lvl="1"/>
            <a:r>
              <a:rPr lang="en-CA" altLang="en-US" b="0" dirty="0"/>
              <a:t>No history of MI or angina</a:t>
            </a:r>
          </a:p>
          <a:p>
            <a:pPr lvl="1"/>
            <a:r>
              <a:rPr lang="en-CA" altLang="en-US" b="0" dirty="0"/>
              <a:t>No ICD shocks</a:t>
            </a:r>
          </a:p>
          <a:p>
            <a:pPr lvl="1"/>
            <a:r>
              <a:rPr lang="en-CA" altLang="en-US" b="0" dirty="0"/>
              <a:t>No symptoms of systemic illness or </a:t>
            </a:r>
            <a:r>
              <a:rPr lang="en-CA" altLang="en-US" b="0" dirty="0" err="1"/>
              <a:t>endocrinopathy</a:t>
            </a:r>
            <a:endParaRPr lang="en-CA" altLang="en-US" b="0" dirty="0"/>
          </a:p>
          <a:p>
            <a:pPr lvl="1"/>
            <a:r>
              <a:rPr lang="en-CA" altLang="en-US" b="0" dirty="0"/>
              <a:t>No toxin/drug exposures</a:t>
            </a:r>
          </a:p>
          <a:p>
            <a:pPr lvl="1"/>
            <a:r>
              <a:rPr lang="en-CA" altLang="en-US" b="0" dirty="0"/>
              <a:t>No family </a:t>
            </a:r>
            <a:r>
              <a:rPr lang="en-CA" altLang="en-US" b="0" dirty="0" err="1"/>
              <a:t>hx</a:t>
            </a:r>
            <a:r>
              <a:rPr lang="en-CA" altLang="en-US" b="0" dirty="0"/>
              <a:t> of cardiomyopathy, SCD</a:t>
            </a:r>
          </a:p>
          <a:p>
            <a:endParaRPr lang="en-CA" altLang="en-US" b="0" dirty="0"/>
          </a:p>
          <a:p>
            <a:r>
              <a:rPr lang="en-CA" altLang="en-US" dirty="0"/>
              <a:t>Investigations</a:t>
            </a:r>
          </a:p>
          <a:p>
            <a:pPr lvl="1"/>
            <a:r>
              <a:rPr lang="en-CA" altLang="en-US" b="0" dirty="0"/>
              <a:t>BNP: 230pg/mL</a:t>
            </a:r>
          </a:p>
          <a:p>
            <a:pPr lvl="1"/>
            <a:r>
              <a:rPr lang="en-CA" altLang="en-US" b="0" dirty="0"/>
              <a:t>TSH, HIV, iron indices all normal</a:t>
            </a:r>
          </a:p>
          <a:p>
            <a:pPr lvl="1"/>
            <a:r>
              <a:rPr lang="en-CA" altLang="en-US" b="0" dirty="0"/>
              <a:t>ECG: A sensed, V paced rhythm</a:t>
            </a:r>
          </a:p>
          <a:p>
            <a:pPr lvl="1"/>
            <a:r>
              <a:rPr lang="en-CA" altLang="en-US" b="0" dirty="0"/>
              <a:t>MIBI scan: fixed LAD territory infarct, no ischemia</a:t>
            </a:r>
          </a:p>
          <a:p>
            <a:pPr lvl="1"/>
            <a:endParaRPr lang="en-CA" altLang="en-US" b="0" dirty="0"/>
          </a:p>
          <a:p>
            <a:pPr lvl="1"/>
            <a:endParaRPr lang="en-US" altLang="en-US" dirty="0"/>
          </a:p>
        </p:txBody>
      </p:sp>
      <p:sp>
        <p:nvSpPr>
          <p:cNvPr id="10243" name="Title 2"/>
          <p:cNvSpPr>
            <a:spLocks noGrp="1"/>
          </p:cNvSpPr>
          <p:nvPr>
            <p:ph type="title"/>
          </p:nvPr>
        </p:nvSpPr>
        <p:spPr>
          <a:xfrm>
            <a:off x="609600" y="152400"/>
            <a:ext cx="7993063" cy="498475"/>
          </a:xfrm>
        </p:spPr>
        <p:txBody>
          <a:bodyPr/>
          <a:lstStyle/>
          <a:p>
            <a:r>
              <a:rPr lang="en-CA" altLang="en-US" sz="2900" dirty="0"/>
              <a:t>54 M</a:t>
            </a:r>
            <a:endParaRPr lang="en-US" altLang="en-US" sz="2900" dirty="0"/>
          </a:p>
        </p:txBody>
      </p:sp>
    </p:spTree>
    <p:extLst>
      <p:ext uri="{BB962C8B-B14F-4D97-AF65-F5344CB8AC3E}">
        <p14:creationId xmlns:p14="http://schemas.microsoft.com/office/powerpoint/2010/main" val="11803643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6159" y="255588"/>
            <a:ext cx="8587591" cy="945355"/>
          </a:xfrm>
        </p:spPr>
        <p:txBody>
          <a:bodyPr>
            <a:noAutofit/>
          </a:bodyPr>
          <a:lstStyle/>
          <a:p>
            <a:r>
              <a:rPr lang="en-US" sz="2800" b="1" dirty="0"/>
              <a:t>Patients with history of </a:t>
            </a:r>
            <a:r>
              <a:rPr lang="en-US" sz="2800" b="1" dirty="0" err="1"/>
              <a:t>hf</a:t>
            </a:r>
            <a:r>
              <a:rPr lang="en-US" sz="2800" b="1" dirty="0"/>
              <a:t> in </a:t>
            </a:r>
            <a:r>
              <a:rPr lang="en-US" sz="2800" b="1" dirty="0" err="1"/>
              <a:t>empa-reg</a:t>
            </a:r>
            <a:r>
              <a:rPr lang="en-US" sz="2800" b="1" dirty="0"/>
              <a:t> not the same as in traditional studies:</a:t>
            </a:r>
            <a:r>
              <a:rPr lang="en-US" sz="2000" b="1" dirty="0"/>
              <a:t> </a:t>
            </a:r>
            <a:br>
              <a:rPr lang="en-US" sz="2000" b="1" dirty="0"/>
            </a:br>
            <a:r>
              <a:rPr lang="en-US" sz="1800" b="1" dirty="0">
                <a:solidFill>
                  <a:srgbClr val="C71B32"/>
                </a:solidFill>
              </a:rPr>
              <a:t>cannot extrapolate to </a:t>
            </a:r>
            <a:r>
              <a:rPr lang="en-US" sz="1800" b="1" dirty="0" err="1">
                <a:solidFill>
                  <a:srgbClr val="C71B32"/>
                </a:solidFill>
              </a:rPr>
              <a:t>hf</a:t>
            </a:r>
            <a:r>
              <a:rPr lang="en-US" sz="1800" b="1" dirty="0">
                <a:solidFill>
                  <a:srgbClr val="C71B32"/>
                </a:solidFill>
              </a:rPr>
              <a:t> populations</a:t>
            </a:r>
            <a:endParaRPr lang="en-GB" sz="2000" b="1" dirty="0">
              <a:solidFill>
                <a:srgbClr val="C71B32"/>
              </a:solidFill>
            </a:endParaRPr>
          </a:p>
        </p:txBody>
      </p:sp>
      <p:graphicFrame>
        <p:nvGraphicFramePr>
          <p:cNvPr id="15" name="Content Placeholder 2">
            <a:extLst>
              <a:ext uri="{FF2B5EF4-FFF2-40B4-BE49-F238E27FC236}">
                <a16:creationId xmlns="" xmlns:a16="http://schemas.microsoft.com/office/drawing/2014/main" id="{19F173A9-5FBB-472A-9535-96EAF8DF1BA0}"/>
              </a:ext>
            </a:extLst>
          </p:cNvPr>
          <p:cNvGraphicFramePr>
            <a:graphicFrameLocks/>
          </p:cNvGraphicFramePr>
          <p:nvPr>
            <p:extLst/>
          </p:nvPr>
        </p:nvGraphicFramePr>
        <p:xfrm>
          <a:off x="777532" y="1600201"/>
          <a:ext cx="7909267" cy="4349792"/>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 xmlns:a16="http://schemas.microsoft.com/office/drawing/2014/main" id="{3230D3FD-B7D0-4504-81E0-C626A0341CAF}"/>
              </a:ext>
            </a:extLst>
          </p:cNvPr>
          <p:cNvSpPr txBox="1"/>
          <p:nvPr/>
        </p:nvSpPr>
        <p:spPr>
          <a:xfrm>
            <a:off x="4620110" y="1556059"/>
            <a:ext cx="1965603" cy="584775"/>
          </a:xfrm>
          <a:prstGeom prst="rect">
            <a:avLst/>
          </a:prstGeom>
          <a:noFill/>
        </p:spPr>
        <p:txBody>
          <a:bodyPr wrap="none" rtlCol="0">
            <a:spAutoFit/>
          </a:bodyPr>
          <a:lstStyle/>
          <a:p>
            <a:pPr algn="ctr" defTabSz="342900"/>
            <a:r>
              <a:rPr lang="en-US" sz="1600" b="1" dirty="0">
                <a:solidFill>
                  <a:prstClr val="black"/>
                </a:solidFill>
                <a:cs typeface="Century Gothic"/>
              </a:rPr>
              <a:t>HR 0.75</a:t>
            </a:r>
          </a:p>
          <a:p>
            <a:pPr algn="ctr" defTabSz="342900"/>
            <a:r>
              <a:rPr lang="en-US" sz="1600" b="1" dirty="0">
                <a:solidFill>
                  <a:prstClr val="black"/>
                </a:solidFill>
                <a:cs typeface="Century Gothic"/>
              </a:rPr>
              <a:t>(95% CI 0.48</a:t>
            </a:r>
            <a:r>
              <a:rPr lang="en-CA" sz="1600" dirty="0">
                <a:solidFill>
                  <a:schemeClr val="dk1"/>
                </a:solidFill>
              </a:rPr>
              <a:t>–</a:t>
            </a:r>
            <a:r>
              <a:rPr lang="en-US" sz="1600" b="1" dirty="0">
                <a:solidFill>
                  <a:prstClr val="black"/>
                </a:solidFill>
                <a:cs typeface="Century Gothic"/>
              </a:rPr>
              <a:t>1.19)</a:t>
            </a:r>
          </a:p>
        </p:txBody>
      </p:sp>
      <p:sp>
        <p:nvSpPr>
          <p:cNvPr id="17" name="TextBox 16">
            <a:extLst>
              <a:ext uri="{FF2B5EF4-FFF2-40B4-BE49-F238E27FC236}">
                <a16:creationId xmlns="" xmlns:a16="http://schemas.microsoft.com/office/drawing/2014/main" id="{A7C85D3E-C10C-40D6-AA8A-1B51722FD632}"/>
              </a:ext>
            </a:extLst>
          </p:cNvPr>
          <p:cNvSpPr txBox="1"/>
          <p:nvPr/>
        </p:nvSpPr>
        <p:spPr>
          <a:xfrm>
            <a:off x="2381196" y="1556059"/>
            <a:ext cx="1965603" cy="584775"/>
          </a:xfrm>
          <a:prstGeom prst="rect">
            <a:avLst/>
          </a:prstGeom>
          <a:noFill/>
        </p:spPr>
        <p:txBody>
          <a:bodyPr wrap="none" rtlCol="0">
            <a:spAutoFit/>
          </a:bodyPr>
          <a:lstStyle/>
          <a:p>
            <a:pPr algn="ctr" defTabSz="342900"/>
            <a:r>
              <a:rPr lang="en-US" sz="1600" b="1" dirty="0">
                <a:solidFill>
                  <a:prstClr val="black"/>
                </a:solidFill>
                <a:cs typeface="Century Gothic"/>
              </a:rPr>
              <a:t>HR 0.59</a:t>
            </a:r>
          </a:p>
          <a:p>
            <a:pPr algn="ctr" defTabSz="342900"/>
            <a:r>
              <a:rPr lang="en-US" sz="1600" b="1" dirty="0">
                <a:solidFill>
                  <a:prstClr val="black"/>
                </a:solidFill>
                <a:cs typeface="Century Gothic"/>
              </a:rPr>
              <a:t>(95% CI 0.43</a:t>
            </a:r>
            <a:r>
              <a:rPr lang="en-CA" sz="1600" dirty="0">
                <a:solidFill>
                  <a:schemeClr val="dk1"/>
                </a:solidFill>
              </a:rPr>
              <a:t>–</a:t>
            </a:r>
            <a:r>
              <a:rPr lang="en-US" sz="1600" b="1" dirty="0">
                <a:solidFill>
                  <a:prstClr val="black"/>
                </a:solidFill>
                <a:cs typeface="Century Gothic"/>
              </a:rPr>
              <a:t>0.82)</a:t>
            </a:r>
          </a:p>
        </p:txBody>
      </p:sp>
      <p:sp>
        <p:nvSpPr>
          <p:cNvPr id="18" name="TextBox 17">
            <a:extLst>
              <a:ext uri="{FF2B5EF4-FFF2-40B4-BE49-F238E27FC236}">
                <a16:creationId xmlns="" xmlns:a16="http://schemas.microsoft.com/office/drawing/2014/main" id="{AB078B32-326B-46B6-A5E9-F7283557D379}"/>
              </a:ext>
            </a:extLst>
          </p:cNvPr>
          <p:cNvSpPr txBox="1"/>
          <p:nvPr/>
        </p:nvSpPr>
        <p:spPr>
          <a:xfrm>
            <a:off x="379959" y="2849363"/>
            <a:ext cx="1597647" cy="830997"/>
          </a:xfrm>
          <a:prstGeom prst="rect">
            <a:avLst/>
          </a:prstGeom>
          <a:noFill/>
        </p:spPr>
        <p:txBody>
          <a:bodyPr wrap="square" rtlCol="0">
            <a:spAutoFit/>
          </a:bodyPr>
          <a:lstStyle/>
          <a:p>
            <a:pPr algn="ctr" defTabSz="342900"/>
            <a:r>
              <a:rPr lang="en-US" sz="1600" b="1" dirty="0">
                <a:solidFill>
                  <a:prstClr val="black"/>
                </a:solidFill>
                <a:cs typeface="Century Gothic"/>
              </a:rPr>
              <a:t>Patients </a:t>
            </a:r>
          </a:p>
          <a:p>
            <a:pPr algn="ctr" defTabSz="342900"/>
            <a:r>
              <a:rPr lang="en-US" sz="1600" b="1" dirty="0">
                <a:solidFill>
                  <a:prstClr val="black"/>
                </a:solidFill>
              </a:rPr>
              <a:t>hospitalized </a:t>
            </a:r>
          </a:p>
          <a:p>
            <a:pPr algn="ctr" defTabSz="342900"/>
            <a:r>
              <a:rPr lang="en-US" sz="1600" b="1" dirty="0">
                <a:solidFill>
                  <a:prstClr val="black"/>
                </a:solidFill>
              </a:rPr>
              <a:t>for HF (%) </a:t>
            </a:r>
            <a:endParaRPr lang="en-US" sz="1600" b="1" dirty="0">
              <a:solidFill>
                <a:prstClr val="black"/>
              </a:solidFill>
              <a:cs typeface="Century Gothic"/>
            </a:endParaRPr>
          </a:p>
        </p:txBody>
      </p:sp>
      <p:sp>
        <p:nvSpPr>
          <p:cNvPr id="19" name="TextBox 18">
            <a:extLst>
              <a:ext uri="{FF2B5EF4-FFF2-40B4-BE49-F238E27FC236}">
                <a16:creationId xmlns="" xmlns:a16="http://schemas.microsoft.com/office/drawing/2014/main" id="{4CB55660-9621-4DB2-95A6-CD46C01A8E81}"/>
              </a:ext>
            </a:extLst>
          </p:cNvPr>
          <p:cNvSpPr txBox="1"/>
          <p:nvPr/>
        </p:nvSpPr>
        <p:spPr>
          <a:xfrm>
            <a:off x="7124664" y="3665191"/>
            <a:ext cx="1295259" cy="369332"/>
          </a:xfrm>
          <a:prstGeom prst="rect">
            <a:avLst/>
          </a:prstGeom>
          <a:noFill/>
        </p:spPr>
        <p:txBody>
          <a:bodyPr wrap="square" rtlCol="0">
            <a:spAutoFit/>
          </a:bodyPr>
          <a:lstStyle/>
          <a:p>
            <a:pPr defTabSz="342900"/>
            <a:r>
              <a:rPr lang="en-US" b="1" dirty="0">
                <a:solidFill>
                  <a:prstClr val="black"/>
                </a:solidFill>
                <a:cs typeface="Century Gothic"/>
              </a:rPr>
              <a:t>Placebo</a:t>
            </a:r>
            <a:r>
              <a:rPr lang="en-US" sz="1600" b="1" dirty="0">
                <a:solidFill>
                  <a:prstClr val="black"/>
                </a:solidFill>
              </a:rPr>
              <a:t> </a:t>
            </a:r>
            <a:endParaRPr lang="en-US" sz="1600" b="1" dirty="0">
              <a:solidFill>
                <a:prstClr val="black"/>
              </a:solidFill>
              <a:cs typeface="Century Gothic"/>
            </a:endParaRPr>
          </a:p>
        </p:txBody>
      </p:sp>
      <p:sp>
        <p:nvSpPr>
          <p:cNvPr id="20" name="TextBox 19">
            <a:extLst>
              <a:ext uri="{FF2B5EF4-FFF2-40B4-BE49-F238E27FC236}">
                <a16:creationId xmlns="" xmlns:a16="http://schemas.microsoft.com/office/drawing/2014/main" id="{8DE39649-4D6F-49C1-B8B4-AD84FEB067AD}"/>
              </a:ext>
            </a:extLst>
          </p:cNvPr>
          <p:cNvSpPr txBox="1"/>
          <p:nvPr/>
        </p:nvSpPr>
        <p:spPr>
          <a:xfrm>
            <a:off x="7124664" y="4079694"/>
            <a:ext cx="1703601" cy="369332"/>
          </a:xfrm>
          <a:prstGeom prst="rect">
            <a:avLst/>
          </a:prstGeom>
          <a:noFill/>
        </p:spPr>
        <p:txBody>
          <a:bodyPr wrap="square" rtlCol="0">
            <a:spAutoFit/>
          </a:bodyPr>
          <a:lstStyle/>
          <a:p>
            <a:pPr defTabSz="342900"/>
            <a:r>
              <a:rPr lang="en-US" b="1" dirty="0">
                <a:solidFill>
                  <a:prstClr val="black"/>
                </a:solidFill>
                <a:cs typeface="Century Gothic"/>
              </a:rPr>
              <a:t>Empagliflozin</a:t>
            </a:r>
            <a:r>
              <a:rPr lang="en-US" sz="1600" b="1" dirty="0">
                <a:solidFill>
                  <a:prstClr val="black"/>
                </a:solidFill>
              </a:rPr>
              <a:t> </a:t>
            </a:r>
            <a:endParaRPr lang="en-US" sz="1600" b="1" dirty="0">
              <a:solidFill>
                <a:prstClr val="black"/>
              </a:solidFill>
              <a:cs typeface="Century Gothic"/>
            </a:endParaRPr>
          </a:p>
        </p:txBody>
      </p:sp>
      <p:sp>
        <p:nvSpPr>
          <p:cNvPr id="21" name="Rectangle 20">
            <a:extLst>
              <a:ext uri="{FF2B5EF4-FFF2-40B4-BE49-F238E27FC236}">
                <a16:creationId xmlns="" xmlns:a16="http://schemas.microsoft.com/office/drawing/2014/main" id="{1E288E98-85A8-4216-A269-09344F9E9EAA}"/>
              </a:ext>
            </a:extLst>
          </p:cNvPr>
          <p:cNvSpPr/>
          <p:nvPr/>
        </p:nvSpPr>
        <p:spPr>
          <a:xfrm>
            <a:off x="6867525" y="3726007"/>
            <a:ext cx="247700" cy="2477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Rectangle 22">
            <a:extLst>
              <a:ext uri="{FF2B5EF4-FFF2-40B4-BE49-F238E27FC236}">
                <a16:creationId xmlns="" xmlns:a16="http://schemas.microsoft.com/office/drawing/2014/main" id="{E873CF6E-B5AE-47E7-81EC-40259590C25F}"/>
              </a:ext>
            </a:extLst>
          </p:cNvPr>
          <p:cNvSpPr/>
          <p:nvPr/>
        </p:nvSpPr>
        <p:spPr>
          <a:xfrm>
            <a:off x="6867525" y="4146071"/>
            <a:ext cx="247700" cy="247700"/>
          </a:xfrm>
          <a:prstGeom prst="rect">
            <a:avLst/>
          </a:prstGeom>
          <a:solidFill>
            <a:srgbClr val="C71B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24" name="Straight Arrow Connector 23">
            <a:extLst>
              <a:ext uri="{FF2B5EF4-FFF2-40B4-BE49-F238E27FC236}">
                <a16:creationId xmlns="" xmlns:a16="http://schemas.microsoft.com/office/drawing/2014/main" id="{E73DB532-4BAA-44EA-B870-50E6169B36A1}"/>
              </a:ext>
            </a:extLst>
          </p:cNvPr>
          <p:cNvCxnSpPr>
            <a:cxnSpLocks/>
          </p:cNvCxnSpPr>
          <p:nvPr/>
        </p:nvCxnSpPr>
        <p:spPr bwMode="auto">
          <a:xfrm flipH="1" flipV="1">
            <a:off x="5701553" y="3035409"/>
            <a:ext cx="1281647" cy="1825420"/>
          </a:xfrm>
          <a:prstGeom prst="straightConnector1">
            <a:avLst/>
          </a:prstGeom>
          <a:solidFill>
            <a:schemeClr val="accent1"/>
          </a:solidFill>
          <a:ln w="28575" cap="flat" cmpd="sng" algn="ctr">
            <a:solidFill>
              <a:schemeClr val="tx1"/>
            </a:solidFill>
            <a:prstDash val="sysDot"/>
            <a:round/>
            <a:headEnd type="none" w="med" len="med"/>
            <a:tailEnd type="triangle"/>
          </a:ln>
          <a:effectLst/>
        </p:spPr>
      </p:cxnSp>
      <p:sp>
        <p:nvSpPr>
          <p:cNvPr id="25" name="TextBox 24">
            <a:extLst>
              <a:ext uri="{FF2B5EF4-FFF2-40B4-BE49-F238E27FC236}">
                <a16:creationId xmlns="" xmlns:a16="http://schemas.microsoft.com/office/drawing/2014/main" id="{CB7DD257-9694-4637-99C2-5168995F0CE9}"/>
              </a:ext>
            </a:extLst>
          </p:cNvPr>
          <p:cNvSpPr txBox="1"/>
          <p:nvPr/>
        </p:nvSpPr>
        <p:spPr>
          <a:xfrm>
            <a:off x="6894428" y="4905999"/>
            <a:ext cx="2130272" cy="1077218"/>
          </a:xfrm>
          <a:prstGeom prst="rect">
            <a:avLst/>
          </a:prstGeom>
          <a:noFill/>
        </p:spPr>
        <p:txBody>
          <a:bodyPr wrap="square" rtlCol="0">
            <a:spAutoFit/>
          </a:bodyPr>
          <a:lstStyle/>
          <a:p>
            <a:r>
              <a:rPr lang="en-CA" sz="1600" b="1" dirty="0">
                <a:solidFill>
                  <a:prstClr val="black"/>
                </a:solidFill>
              </a:rPr>
              <a:t>Less than half rate of EMPHASIS, despite lower level triple therapy</a:t>
            </a:r>
          </a:p>
        </p:txBody>
      </p:sp>
      <p:sp>
        <p:nvSpPr>
          <p:cNvPr id="26" name="Text Placeholder 1">
            <a:extLst>
              <a:ext uri="{FF2B5EF4-FFF2-40B4-BE49-F238E27FC236}">
                <a16:creationId xmlns="" xmlns:a16="http://schemas.microsoft.com/office/drawing/2014/main" id="{A6966DDC-A0A4-49A1-B59F-2F794BC656B7}"/>
              </a:ext>
            </a:extLst>
          </p:cNvPr>
          <p:cNvSpPr txBox="1">
            <a:spLocks/>
          </p:cNvSpPr>
          <p:nvPr/>
        </p:nvSpPr>
        <p:spPr>
          <a:xfrm>
            <a:off x="408534" y="5715000"/>
            <a:ext cx="5131594" cy="371634"/>
          </a:xfrm>
          <a:prstGeom prst="rect">
            <a:avLst/>
          </a:prstGeom>
        </p:spPr>
        <p:txBody>
          <a:bodyPr vert="horz" lIns="68580" tIns="34290" rIns="68580" bIns="34290" rtlCol="0" anchor="b" anchorCtr="0"/>
          <a:lstStyle>
            <a:defPPr>
              <a:defRPr lang="en-US"/>
            </a:defPPr>
            <a:lvl1pPr marL="0" algn="l"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prstClr val="black"/>
                </a:solidFill>
              </a:rPr>
              <a:t>Cox regression analysis.</a:t>
            </a:r>
            <a:br>
              <a:rPr lang="en-GB" dirty="0">
                <a:solidFill>
                  <a:prstClr val="black"/>
                </a:solidFill>
              </a:rPr>
            </a:br>
            <a:r>
              <a:rPr lang="en-GB" dirty="0">
                <a:solidFill>
                  <a:prstClr val="black"/>
                </a:solidFill>
              </a:rPr>
              <a:t>HR, hazard ratio; CI, confidence interval.</a:t>
            </a:r>
            <a:endParaRPr lang="en-US" dirty="0">
              <a:solidFill>
                <a:prstClr val="black"/>
              </a:solidFill>
            </a:endParaRPr>
          </a:p>
        </p:txBody>
      </p:sp>
      <p:sp>
        <p:nvSpPr>
          <p:cNvPr id="22" name="Rectangle 21">
            <a:extLst>
              <a:ext uri="{FF2B5EF4-FFF2-40B4-BE49-F238E27FC236}">
                <a16:creationId xmlns="" xmlns:a16="http://schemas.microsoft.com/office/drawing/2014/main" id="{103D3FF5-202B-4263-8FDF-78E7D9EAE6C8}"/>
              </a:ext>
            </a:extLst>
          </p:cNvPr>
          <p:cNvSpPr/>
          <p:nvPr/>
        </p:nvSpPr>
        <p:spPr>
          <a:xfrm>
            <a:off x="-8965" y="1373737"/>
            <a:ext cx="312744" cy="466587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27" name="Straight Connector 26">
            <a:extLst>
              <a:ext uri="{FF2B5EF4-FFF2-40B4-BE49-F238E27FC236}">
                <a16:creationId xmlns="" xmlns:a16="http://schemas.microsoft.com/office/drawing/2014/main" id="{5CF16411-B0A4-4FE0-84F1-F6389848E221}"/>
              </a:ext>
            </a:extLst>
          </p:cNvPr>
          <p:cNvCxnSpPr>
            <a:cxnSpLocks/>
          </p:cNvCxnSpPr>
          <p:nvPr/>
        </p:nvCxnSpPr>
        <p:spPr>
          <a:xfrm>
            <a:off x="303779" y="1373737"/>
            <a:ext cx="0" cy="4665876"/>
          </a:xfrm>
          <a:prstGeom prst="line">
            <a:avLst/>
          </a:prstGeom>
          <a:ln w="28575">
            <a:solidFill>
              <a:srgbClr val="163784"/>
            </a:solidFill>
            <a:prstDash val="sysDot"/>
          </a:ln>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 xmlns:a16="http://schemas.microsoft.com/office/drawing/2014/main" id="{74B7E50E-6159-44F1-87C4-CEFA921BA246}"/>
              </a:ext>
            </a:extLst>
          </p:cNvPr>
          <p:cNvSpPr txBox="1"/>
          <p:nvPr/>
        </p:nvSpPr>
        <p:spPr>
          <a:xfrm rot="16200000">
            <a:off x="-135661" y="3456669"/>
            <a:ext cx="526106" cy="276999"/>
          </a:xfrm>
          <a:prstGeom prst="rect">
            <a:avLst/>
          </a:prstGeom>
          <a:noFill/>
        </p:spPr>
        <p:txBody>
          <a:bodyPr wrap="none" rtlCol="0">
            <a:spAutoFit/>
          </a:bodyPr>
          <a:lstStyle/>
          <a:p>
            <a:r>
              <a:rPr lang="fr-CA" sz="1200" b="1" dirty="0">
                <a:solidFill>
                  <a:prstClr val="white"/>
                </a:solidFill>
              </a:rPr>
              <a:t>CON</a:t>
            </a:r>
            <a:endParaRPr lang="en-US" sz="1200" b="1" dirty="0">
              <a:solidFill>
                <a:prstClr val="white"/>
              </a:solidFill>
            </a:endParaRPr>
          </a:p>
        </p:txBody>
      </p:sp>
      <p:sp>
        <p:nvSpPr>
          <p:cNvPr id="2" name="TextBox 1"/>
          <p:cNvSpPr txBox="1"/>
          <p:nvPr/>
        </p:nvSpPr>
        <p:spPr>
          <a:xfrm>
            <a:off x="5943600" y="6086634"/>
            <a:ext cx="3081100" cy="461665"/>
          </a:xfrm>
          <a:prstGeom prst="rect">
            <a:avLst/>
          </a:prstGeom>
          <a:noFill/>
        </p:spPr>
        <p:txBody>
          <a:bodyPr wrap="square" rtlCol="0">
            <a:spAutoFit/>
          </a:bodyPr>
          <a:lstStyle/>
          <a:p>
            <a:pPr algn="r"/>
            <a:r>
              <a:rPr lang="da-DK" sz="1200" dirty="0"/>
              <a:t>Zinman B et al. N Engl J Med 2015;373: 2117–2128.</a:t>
            </a:r>
            <a:endParaRPr lang="en-US" sz="1200" dirty="0"/>
          </a:p>
        </p:txBody>
      </p:sp>
    </p:spTree>
    <p:extLst>
      <p:ext uri="{BB962C8B-B14F-4D97-AF65-F5344CB8AC3E}">
        <p14:creationId xmlns:p14="http://schemas.microsoft.com/office/powerpoint/2010/main" val="6369875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476702" y="6344986"/>
            <a:ext cx="56388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600">
                <a:solidFill>
                  <a:schemeClr val="tx1"/>
                </a:solidFill>
                <a:latin typeface="Arial" charset="0"/>
              </a:defRPr>
            </a:lvl1pPr>
            <a:lvl2pPr marL="742950" indent="-285750">
              <a:defRPr kumimoji="1" sz="1600">
                <a:solidFill>
                  <a:schemeClr val="tx1"/>
                </a:solidFill>
                <a:latin typeface="Arial" charset="0"/>
              </a:defRPr>
            </a:lvl2pPr>
            <a:lvl3pPr marL="1143000" indent="-228600">
              <a:defRPr kumimoji="1" sz="1600">
                <a:solidFill>
                  <a:schemeClr val="tx1"/>
                </a:solidFill>
                <a:latin typeface="Arial" charset="0"/>
              </a:defRPr>
            </a:lvl3pPr>
            <a:lvl4pPr marL="1600200" indent="-228600">
              <a:defRPr kumimoji="1" sz="1600">
                <a:solidFill>
                  <a:schemeClr val="tx1"/>
                </a:solidFill>
                <a:latin typeface="Arial" charset="0"/>
              </a:defRPr>
            </a:lvl4pPr>
            <a:lvl5pPr marL="2057400" indent="-228600">
              <a:defRPr kumimoji="1" sz="1600">
                <a:solidFill>
                  <a:schemeClr val="tx1"/>
                </a:solidFill>
                <a:latin typeface="Arial" charset="0"/>
              </a:defRPr>
            </a:lvl5pPr>
            <a:lvl6pPr marL="2514600" indent="-228600" eaLnBrk="0" fontAlgn="base" hangingPunct="0">
              <a:spcBef>
                <a:spcPct val="0"/>
              </a:spcBef>
              <a:spcAft>
                <a:spcPct val="0"/>
              </a:spcAft>
              <a:defRPr kumimoji="1" sz="1600">
                <a:solidFill>
                  <a:schemeClr val="tx1"/>
                </a:solidFill>
                <a:latin typeface="Arial" charset="0"/>
              </a:defRPr>
            </a:lvl6pPr>
            <a:lvl7pPr marL="2971800" indent="-228600" eaLnBrk="0" fontAlgn="base" hangingPunct="0">
              <a:spcBef>
                <a:spcPct val="0"/>
              </a:spcBef>
              <a:spcAft>
                <a:spcPct val="0"/>
              </a:spcAft>
              <a:defRPr kumimoji="1" sz="1600">
                <a:solidFill>
                  <a:schemeClr val="tx1"/>
                </a:solidFill>
                <a:latin typeface="Arial" charset="0"/>
              </a:defRPr>
            </a:lvl7pPr>
            <a:lvl8pPr marL="3429000" indent="-228600" eaLnBrk="0" fontAlgn="base" hangingPunct="0">
              <a:spcBef>
                <a:spcPct val="0"/>
              </a:spcBef>
              <a:spcAft>
                <a:spcPct val="0"/>
              </a:spcAft>
              <a:defRPr kumimoji="1" sz="1600">
                <a:solidFill>
                  <a:schemeClr val="tx1"/>
                </a:solidFill>
                <a:latin typeface="Arial" charset="0"/>
              </a:defRPr>
            </a:lvl8pPr>
            <a:lvl9pPr marL="3886200" indent="-228600" eaLnBrk="0" fontAlgn="base" hangingPunct="0">
              <a:spcBef>
                <a:spcPct val="0"/>
              </a:spcBef>
              <a:spcAft>
                <a:spcPct val="0"/>
              </a:spcAft>
              <a:defRPr kumimoji="1" sz="1600">
                <a:solidFill>
                  <a:schemeClr val="tx1"/>
                </a:solidFill>
                <a:latin typeface="Arial" charset="0"/>
              </a:defRPr>
            </a:lvl9pPr>
          </a:lstStyle>
          <a:p>
            <a:pPr algn="r"/>
            <a:r>
              <a:rPr lang="en-CA" sz="900" dirty="0" err="1"/>
              <a:t>Kjekshus</a:t>
            </a:r>
            <a:r>
              <a:rPr lang="en-CA" sz="900" dirty="0"/>
              <a:t> J et al. N </a:t>
            </a:r>
            <a:r>
              <a:rPr lang="en-CA" sz="900" dirty="0" err="1"/>
              <a:t>Engl</a:t>
            </a:r>
            <a:r>
              <a:rPr lang="en-CA" sz="900" dirty="0"/>
              <a:t> J Med 2007; 357:2248-2261.</a:t>
            </a:r>
          </a:p>
        </p:txBody>
      </p:sp>
      <p:sp>
        <p:nvSpPr>
          <p:cNvPr id="2" name="Title 1"/>
          <p:cNvSpPr>
            <a:spLocks noGrp="1"/>
          </p:cNvSpPr>
          <p:nvPr>
            <p:ph type="title"/>
          </p:nvPr>
        </p:nvSpPr>
        <p:spPr>
          <a:xfrm>
            <a:off x="278205" y="255588"/>
            <a:ext cx="8587591" cy="945355"/>
          </a:xfrm>
        </p:spPr>
        <p:txBody>
          <a:bodyPr/>
          <a:lstStyle/>
          <a:p>
            <a:r>
              <a:rPr lang="en-US" sz="2900" dirty="0"/>
              <a:t>Therapies for </a:t>
            </a:r>
            <a:r>
              <a:rPr lang="en-US" sz="2900" i="1" dirty="0"/>
              <a:t>prevention</a:t>
            </a:r>
            <a:r>
              <a:rPr lang="en-US" sz="2900" dirty="0"/>
              <a:t> of </a:t>
            </a:r>
            <a:r>
              <a:rPr lang="en-US" sz="2900" dirty="0" err="1"/>
              <a:t>hf</a:t>
            </a:r>
            <a:r>
              <a:rPr lang="en-US" sz="2900" dirty="0"/>
              <a:t> are not always effective once </a:t>
            </a:r>
            <a:r>
              <a:rPr lang="en-US" sz="2900" dirty="0" err="1"/>
              <a:t>hf</a:t>
            </a:r>
            <a:r>
              <a:rPr lang="en-US" sz="2900" dirty="0"/>
              <a:t> is present</a:t>
            </a:r>
            <a:br>
              <a:rPr lang="en-US" sz="2900" dirty="0"/>
            </a:br>
            <a:r>
              <a:rPr lang="en-US" sz="2900" dirty="0">
                <a:solidFill>
                  <a:srgbClr val="C00000"/>
                </a:solidFill>
              </a:rPr>
              <a:t>Ex: </a:t>
            </a:r>
            <a:r>
              <a:rPr lang="en-US" sz="2900" dirty="0" err="1">
                <a:solidFill>
                  <a:srgbClr val="C00000"/>
                </a:solidFill>
              </a:rPr>
              <a:t>rosuvasatin</a:t>
            </a:r>
            <a:endParaRPr lang="en-CA" sz="2900" dirty="0"/>
          </a:p>
        </p:txBody>
      </p:sp>
      <p:sp>
        <p:nvSpPr>
          <p:cNvPr id="9" name="Freeform: Shape 8">
            <a:extLst>
              <a:ext uri="{FF2B5EF4-FFF2-40B4-BE49-F238E27FC236}">
                <a16:creationId xmlns="" xmlns:a16="http://schemas.microsoft.com/office/drawing/2014/main" id="{5B99C8DD-193B-4D13-9A3F-145E3340CC95}"/>
              </a:ext>
            </a:extLst>
          </p:cNvPr>
          <p:cNvSpPr/>
          <p:nvPr/>
        </p:nvSpPr>
        <p:spPr>
          <a:xfrm>
            <a:off x="2259208" y="1813560"/>
            <a:ext cx="5063308" cy="2988570"/>
          </a:xfrm>
          <a:custGeom>
            <a:avLst/>
            <a:gdLst>
              <a:gd name="connsiteX0" fmla="*/ 0 w 3460377"/>
              <a:gd name="connsiteY0" fmla="*/ 0 h 2814917"/>
              <a:gd name="connsiteX1" fmla="*/ 0 w 3460377"/>
              <a:gd name="connsiteY1" fmla="*/ 2814917 h 2814917"/>
              <a:gd name="connsiteX2" fmla="*/ 3460377 w 3460377"/>
              <a:gd name="connsiteY2" fmla="*/ 2814917 h 2814917"/>
            </a:gdLst>
            <a:ahLst/>
            <a:cxnLst>
              <a:cxn ang="0">
                <a:pos x="connsiteX0" y="connsiteY0"/>
              </a:cxn>
              <a:cxn ang="0">
                <a:pos x="connsiteX1" y="connsiteY1"/>
              </a:cxn>
              <a:cxn ang="0">
                <a:pos x="connsiteX2" y="connsiteY2"/>
              </a:cxn>
            </a:cxnLst>
            <a:rect l="l" t="t" r="r" b="b"/>
            <a:pathLst>
              <a:path w="3460377" h="2814917">
                <a:moveTo>
                  <a:pt x="0" y="0"/>
                </a:moveTo>
                <a:lnTo>
                  <a:pt x="0" y="2814917"/>
                </a:lnTo>
                <a:lnTo>
                  <a:pt x="3460377" y="2814917"/>
                </a:ln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10" name="Straight Connector 9">
            <a:extLst>
              <a:ext uri="{FF2B5EF4-FFF2-40B4-BE49-F238E27FC236}">
                <a16:creationId xmlns="" xmlns:a16="http://schemas.microsoft.com/office/drawing/2014/main" id="{AEF08115-6AB2-4387-B0F9-72EEF79ABAEF}"/>
              </a:ext>
            </a:extLst>
          </p:cNvPr>
          <p:cNvCxnSpPr/>
          <p:nvPr/>
        </p:nvCxnSpPr>
        <p:spPr>
          <a:xfrm>
            <a:off x="2198571" y="3093276"/>
            <a:ext cx="6063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 xmlns:a16="http://schemas.microsoft.com/office/drawing/2014/main" id="{EA3067FC-2B39-4F3A-B4D5-AEEE77216803}"/>
              </a:ext>
            </a:extLst>
          </p:cNvPr>
          <p:cNvCxnSpPr/>
          <p:nvPr/>
        </p:nvCxnSpPr>
        <p:spPr>
          <a:xfrm>
            <a:off x="2198571" y="3514911"/>
            <a:ext cx="6063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 xmlns:a16="http://schemas.microsoft.com/office/drawing/2014/main" id="{51914A49-8413-4889-88E8-BA004D9AC076}"/>
              </a:ext>
            </a:extLst>
          </p:cNvPr>
          <p:cNvCxnSpPr/>
          <p:nvPr/>
        </p:nvCxnSpPr>
        <p:spPr>
          <a:xfrm>
            <a:off x="2198571" y="3947539"/>
            <a:ext cx="6063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 xmlns:a16="http://schemas.microsoft.com/office/drawing/2014/main" id="{DC4196E9-5D60-4511-8301-CD0A210A61A7}"/>
              </a:ext>
            </a:extLst>
          </p:cNvPr>
          <p:cNvCxnSpPr/>
          <p:nvPr/>
        </p:nvCxnSpPr>
        <p:spPr>
          <a:xfrm>
            <a:off x="2198571" y="4376331"/>
            <a:ext cx="6063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 xmlns:a16="http://schemas.microsoft.com/office/drawing/2014/main" id="{E641D61C-ADF3-40E3-93AF-024D2CD99BA0}"/>
              </a:ext>
            </a:extLst>
          </p:cNvPr>
          <p:cNvCxnSpPr/>
          <p:nvPr/>
        </p:nvCxnSpPr>
        <p:spPr>
          <a:xfrm>
            <a:off x="2198571" y="4800187"/>
            <a:ext cx="6063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 xmlns:a16="http://schemas.microsoft.com/office/drawing/2014/main" id="{58E123D9-3189-41B0-97BE-70FC401A61E2}"/>
              </a:ext>
            </a:extLst>
          </p:cNvPr>
          <p:cNvCxnSpPr>
            <a:cxnSpLocks/>
          </p:cNvCxnSpPr>
          <p:nvPr/>
        </p:nvCxnSpPr>
        <p:spPr>
          <a:xfrm>
            <a:off x="2677931" y="4803145"/>
            <a:ext cx="0" cy="5274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 xmlns:a16="http://schemas.microsoft.com/office/drawing/2014/main" id="{EBA4F9A3-7BDD-411C-9B26-F3A00D64D40A}"/>
              </a:ext>
            </a:extLst>
          </p:cNvPr>
          <p:cNvSpPr txBox="1"/>
          <p:nvPr/>
        </p:nvSpPr>
        <p:spPr>
          <a:xfrm>
            <a:off x="2083358" y="4714984"/>
            <a:ext cx="84960" cy="184666"/>
          </a:xfrm>
          <a:prstGeom prst="rect">
            <a:avLst/>
          </a:prstGeom>
          <a:noFill/>
        </p:spPr>
        <p:txBody>
          <a:bodyPr wrap="none" lIns="0" tIns="0" rIns="0" bIns="0" rtlCol="0">
            <a:spAutoFit/>
          </a:bodyPr>
          <a:lstStyle/>
          <a:p>
            <a:pPr algn="r"/>
            <a:r>
              <a:rPr lang="fr-CA" sz="1200" dirty="0">
                <a:solidFill>
                  <a:prstClr val="black"/>
                </a:solidFill>
              </a:rPr>
              <a:t>0</a:t>
            </a:r>
            <a:endParaRPr lang="en-US" sz="1200" dirty="0">
              <a:solidFill>
                <a:prstClr val="black"/>
              </a:solidFill>
            </a:endParaRPr>
          </a:p>
        </p:txBody>
      </p:sp>
      <p:sp>
        <p:nvSpPr>
          <p:cNvPr id="21" name="TextBox 20">
            <a:extLst>
              <a:ext uri="{FF2B5EF4-FFF2-40B4-BE49-F238E27FC236}">
                <a16:creationId xmlns="" xmlns:a16="http://schemas.microsoft.com/office/drawing/2014/main" id="{FD9B4E0F-969A-432F-82C1-E81674C810CC}"/>
              </a:ext>
            </a:extLst>
          </p:cNvPr>
          <p:cNvSpPr txBox="1"/>
          <p:nvPr/>
        </p:nvSpPr>
        <p:spPr>
          <a:xfrm>
            <a:off x="2083359" y="4300876"/>
            <a:ext cx="84960" cy="184666"/>
          </a:xfrm>
          <a:prstGeom prst="rect">
            <a:avLst/>
          </a:prstGeom>
          <a:noFill/>
        </p:spPr>
        <p:txBody>
          <a:bodyPr wrap="none" lIns="0" tIns="0" rIns="0" bIns="0" rtlCol="0">
            <a:spAutoFit/>
          </a:bodyPr>
          <a:lstStyle/>
          <a:p>
            <a:pPr algn="r"/>
            <a:r>
              <a:rPr lang="fr-CA" sz="1200" dirty="0">
                <a:solidFill>
                  <a:prstClr val="black"/>
                </a:solidFill>
              </a:rPr>
              <a:t>5</a:t>
            </a:r>
            <a:endParaRPr lang="en-US" sz="1200" dirty="0">
              <a:solidFill>
                <a:prstClr val="black"/>
              </a:solidFill>
            </a:endParaRPr>
          </a:p>
        </p:txBody>
      </p:sp>
      <p:sp>
        <p:nvSpPr>
          <p:cNvPr id="22" name="TextBox 21">
            <a:extLst>
              <a:ext uri="{FF2B5EF4-FFF2-40B4-BE49-F238E27FC236}">
                <a16:creationId xmlns="" xmlns:a16="http://schemas.microsoft.com/office/drawing/2014/main" id="{C8A30277-AF66-4F7A-BF8E-FD36C82E1AB4}"/>
              </a:ext>
            </a:extLst>
          </p:cNvPr>
          <p:cNvSpPr txBox="1"/>
          <p:nvPr/>
        </p:nvSpPr>
        <p:spPr>
          <a:xfrm>
            <a:off x="1998400" y="3869619"/>
            <a:ext cx="169919" cy="184666"/>
          </a:xfrm>
          <a:prstGeom prst="rect">
            <a:avLst/>
          </a:prstGeom>
          <a:noFill/>
        </p:spPr>
        <p:txBody>
          <a:bodyPr wrap="none" lIns="0" tIns="0" rIns="0" bIns="0" rtlCol="0">
            <a:spAutoFit/>
          </a:bodyPr>
          <a:lstStyle/>
          <a:p>
            <a:pPr algn="r"/>
            <a:r>
              <a:rPr lang="fr-CA" sz="1200" dirty="0">
                <a:solidFill>
                  <a:prstClr val="black"/>
                </a:solidFill>
              </a:rPr>
              <a:t>10</a:t>
            </a:r>
            <a:endParaRPr lang="en-US" sz="1200" dirty="0">
              <a:solidFill>
                <a:prstClr val="black"/>
              </a:solidFill>
            </a:endParaRPr>
          </a:p>
        </p:txBody>
      </p:sp>
      <p:sp>
        <p:nvSpPr>
          <p:cNvPr id="23" name="TextBox 22">
            <a:extLst>
              <a:ext uri="{FF2B5EF4-FFF2-40B4-BE49-F238E27FC236}">
                <a16:creationId xmlns="" xmlns:a16="http://schemas.microsoft.com/office/drawing/2014/main" id="{92C7AFAA-114F-4C95-A2D2-122E514FDCDB}"/>
              </a:ext>
            </a:extLst>
          </p:cNvPr>
          <p:cNvSpPr txBox="1"/>
          <p:nvPr/>
        </p:nvSpPr>
        <p:spPr>
          <a:xfrm>
            <a:off x="1998398" y="3434525"/>
            <a:ext cx="169919" cy="184666"/>
          </a:xfrm>
          <a:prstGeom prst="rect">
            <a:avLst/>
          </a:prstGeom>
          <a:noFill/>
        </p:spPr>
        <p:txBody>
          <a:bodyPr wrap="none" lIns="0" tIns="0" rIns="0" bIns="0" rtlCol="0">
            <a:spAutoFit/>
          </a:bodyPr>
          <a:lstStyle/>
          <a:p>
            <a:pPr algn="r"/>
            <a:r>
              <a:rPr lang="fr-CA" sz="1200" dirty="0">
                <a:solidFill>
                  <a:prstClr val="black"/>
                </a:solidFill>
              </a:rPr>
              <a:t>15</a:t>
            </a:r>
            <a:endParaRPr lang="en-US" sz="1200" dirty="0">
              <a:solidFill>
                <a:prstClr val="black"/>
              </a:solidFill>
            </a:endParaRPr>
          </a:p>
        </p:txBody>
      </p:sp>
      <p:sp>
        <p:nvSpPr>
          <p:cNvPr id="25" name="TextBox 24">
            <a:extLst>
              <a:ext uri="{FF2B5EF4-FFF2-40B4-BE49-F238E27FC236}">
                <a16:creationId xmlns="" xmlns:a16="http://schemas.microsoft.com/office/drawing/2014/main" id="{245D403B-FDEC-4A44-88D0-065D0C228D36}"/>
              </a:ext>
            </a:extLst>
          </p:cNvPr>
          <p:cNvSpPr txBox="1"/>
          <p:nvPr/>
        </p:nvSpPr>
        <p:spPr>
          <a:xfrm>
            <a:off x="1998398" y="3005742"/>
            <a:ext cx="169919" cy="184666"/>
          </a:xfrm>
          <a:prstGeom prst="rect">
            <a:avLst/>
          </a:prstGeom>
          <a:noFill/>
        </p:spPr>
        <p:txBody>
          <a:bodyPr wrap="none" lIns="0" tIns="0" rIns="0" bIns="0" rtlCol="0">
            <a:spAutoFit/>
          </a:bodyPr>
          <a:lstStyle/>
          <a:p>
            <a:pPr algn="r"/>
            <a:r>
              <a:rPr lang="fr-CA" sz="1200" dirty="0">
                <a:solidFill>
                  <a:prstClr val="black"/>
                </a:solidFill>
              </a:rPr>
              <a:t>20</a:t>
            </a:r>
            <a:endParaRPr lang="en-US" sz="1200" dirty="0">
              <a:solidFill>
                <a:prstClr val="black"/>
              </a:solidFill>
            </a:endParaRPr>
          </a:p>
        </p:txBody>
      </p:sp>
      <p:cxnSp>
        <p:nvCxnSpPr>
          <p:cNvPr id="26" name="Straight Connector 25">
            <a:extLst>
              <a:ext uri="{FF2B5EF4-FFF2-40B4-BE49-F238E27FC236}">
                <a16:creationId xmlns="" xmlns:a16="http://schemas.microsoft.com/office/drawing/2014/main" id="{A0296CEB-C1BD-4A5B-94C4-FD13A72D119D}"/>
              </a:ext>
            </a:extLst>
          </p:cNvPr>
          <p:cNvCxnSpPr>
            <a:cxnSpLocks/>
          </p:cNvCxnSpPr>
          <p:nvPr/>
        </p:nvCxnSpPr>
        <p:spPr>
          <a:xfrm>
            <a:off x="2259208" y="4803145"/>
            <a:ext cx="0" cy="5274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 xmlns:a16="http://schemas.microsoft.com/office/drawing/2014/main" id="{5EE9AB20-3562-4F82-A454-011E9F91485A}"/>
              </a:ext>
            </a:extLst>
          </p:cNvPr>
          <p:cNvSpPr txBox="1"/>
          <p:nvPr/>
        </p:nvSpPr>
        <p:spPr>
          <a:xfrm>
            <a:off x="2212855" y="4849986"/>
            <a:ext cx="84960" cy="184666"/>
          </a:xfrm>
          <a:prstGeom prst="rect">
            <a:avLst/>
          </a:prstGeom>
          <a:noFill/>
        </p:spPr>
        <p:txBody>
          <a:bodyPr wrap="none" lIns="0" tIns="0" rIns="0" bIns="0" rtlCol="0">
            <a:spAutoFit/>
          </a:bodyPr>
          <a:lstStyle/>
          <a:p>
            <a:pPr algn="ctr"/>
            <a:r>
              <a:rPr lang="fr-CA" sz="1200" dirty="0">
                <a:solidFill>
                  <a:prstClr val="black"/>
                </a:solidFill>
              </a:rPr>
              <a:t>0</a:t>
            </a:r>
            <a:endParaRPr lang="en-US" sz="1200" dirty="0">
              <a:solidFill>
                <a:prstClr val="black"/>
              </a:solidFill>
            </a:endParaRPr>
          </a:p>
        </p:txBody>
      </p:sp>
      <p:sp>
        <p:nvSpPr>
          <p:cNvPr id="28" name="TextBox 27">
            <a:extLst>
              <a:ext uri="{FF2B5EF4-FFF2-40B4-BE49-F238E27FC236}">
                <a16:creationId xmlns="" xmlns:a16="http://schemas.microsoft.com/office/drawing/2014/main" id="{8D7870CE-115E-4D5E-9645-437E617295F8}"/>
              </a:ext>
            </a:extLst>
          </p:cNvPr>
          <p:cNvSpPr txBox="1"/>
          <p:nvPr/>
        </p:nvSpPr>
        <p:spPr>
          <a:xfrm>
            <a:off x="4634696" y="5138138"/>
            <a:ext cx="673261" cy="246221"/>
          </a:xfrm>
          <a:prstGeom prst="rect">
            <a:avLst/>
          </a:prstGeom>
          <a:noFill/>
        </p:spPr>
        <p:txBody>
          <a:bodyPr wrap="none" lIns="0" tIns="0" rIns="0" bIns="0" rtlCol="0">
            <a:spAutoFit/>
          </a:bodyPr>
          <a:lstStyle/>
          <a:p>
            <a:pPr algn="ctr"/>
            <a:r>
              <a:rPr lang="fr-CA" sz="1600" dirty="0" err="1">
                <a:solidFill>
                  <a:prstClr val="black"/>
                </a:solidFill>
              </a:rPr>
              <a:t>Months</a:t>
            </a:r>
            <a:endParaRPr lang="en-US" sz="1600" dirty="0">
              <a:solidFill>
                <a:prstClr val="black"/>
              </a:solidFill>
            </a:endParaRPr>
          </a:p>
        </p:txBody>
      </p:sp>
      <p:sp>
        <p:nvSpPr>
          <p:cNvPr id="31" name="TextBox 30">
            <a:extLst>
              <a:ext uri="{FF2B5EF4-FFF2-40B4-BE49-F238E27FC236}">
                <a16:creationId xmlns="" xmlns:a16="http://schemas.microsoft.com/office/drawing/2014/main" id="{19767D8D-6195-4D1C-BF18-5A093F74BBE3}"/>
              </a:ext>
            </a:extLst>
          </p:cNvPr>
          <p:cNvSpPr txBox="1"/>
          <p:nvPr/>
        </p:nvSpPr>
        <p:spPr>
          <a:xfrm rot="16200000">
            <a:off x="1129274" y="3177769"/>
            <a:ext cx="1118896" cy="246221"/>
          </a:xfrm>
          <a:prstGeom prst="rect">
            <a:avLst/>
          </a:prstGeom>
          <a:noFill/>
        </p:spPr>
        <p:txBody>
          <a:bodyPr wrap="none" lIns="0" tIns="0" rIns="0" bIns="0" rtlCol="0">
            <a:spAutoFit/>
          </a:bodyPr>
          <a:lstStyle/>
          <a:p>
            <a:pPr algn="ctr"/>
            <a:r>
              <a:rPr lang="fr-CA" sz="1600" dirty="0">
                <a:solidFill>
                  <a:prstClr val="black"/>
                </a:solidFill>
              </a:rPr>
              <a:t>Patients (%)</a:t>
            </a:r>
            <a:endParaRPr lang="en-US" sz="1600" dirty="0">
              <a:solidFill>
                <a:prstClr val="black"/>
              </a:solidFill>
            </a:endParaRPr>
          </a:p>
        </p:txBody>
      </p:sp>
      <p:cxnSp>
        <p:nvCxnSpPr>
          <p:cNvPr id="32" name="Straight Connector 31">
            <a:extLst>
              <a:ext uri="{FF2B5EF4-FFF2-40B4-BE49-F238E27FC236}">
                <a16:creationId xmlns="" xmlns:a16="http://schemas.microsoft.com/office/drawing/2014/main" id="{A8722F4D-58A7-4706-9472-578E1D899BD2}"/>
              </a:ext>
            </a:extLst>
          </p:cNvPr>
          <p:cNvCxnSpPr>
            <a:cxnSpLocks/>
          </p:cNvCxnSpPr>
          <p:nvPr/>
        </p:nvCxnSpPr>
        <p:spPr>
          <a:xfrm>
            <a:off x="3103184" y="4803145"/>
            <a:ext cx="0" cy="5274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 xmlns:a16="http://schemas.microsoft.com/office/drawing/2014/main" id="{61C709A6-CAA3-4A42-BFEB-51C461707A3D}"/>
              </a:ext>
            </a:extLst>
          </p:cNvPr>
          <p:cNvSpPr txBox="1"/>
          <p:nvPr/>
        </p:nvSpPr>
        <p:spPr>
          <a:xfrm>
            <a:off x="3058492" y="4849986"/>
            <a:ext cx="84960" cy="184666"/>
          </a:xfrm>
          <a:prstGeom prst="rect">
            <a:avLst/>
          </a:prstGeom>
          <a:noFill/>
        </p:spPr>
        <p:txBody>
          <a:bodyPr wrap="none" lIns="0" tIns="0" rIns="0" bIns="0" rtlCol="0">
            <a:spAutoFit/>
          </a:bodyPr>
          <a:lstStyle/>
          <a:p>
            <a:pPr algn="ctr"/>
            <a:r>
              <a:rPr lang="fr-CA" sz="1200" dirty="0">
                <a:solidFill>
                  <a:prstClr val="black"/>
                </a:solidFill>
              </a:rPr>
              <a:t>6</a:t>
            </a:r>
            <a:endParaRPr lang="en-US" sz="1200" dirty="0">
              <a:solidFill>
                <a:prstClr val="black"/>
              </a:solidFill>
            </a:endParaRPr>
          </a:p>
        </p:txBody>
      </p:sp>
      <p:cxnSp>
        <p:nvCxnSpPr>
          <p:cNvPr id="34" name="Straight Connector 33">
            <a:extLst>
              <a:ext uri="{FF2B5EF4-FFF2-40B4-BE49-F238E27FC236}">
                <a16:creationId xmlns="" xmlns:a16="http://schemas.microsoft.com/office/drawing/2014/main" id="{D85F04C5-0E13-4D84-9CC9-5066518F0DBD}"/>
              </a:ext>
            </a:extLst>
          </p:cNvPr>
          <p:cNvCxnSpPr>
            <a:cxnSpLocks/>
          </p:cNvCxnSpPr>
          <p:nvPr/>
        </p:nvCxnSpPr>
        <p:spPr>
          <a:xfrm>
            <a:off x="3940515" y="4803145"/>
            <a:ext cx="0" cy="5274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 xmlns:a16="http://schemas.microsoft.com/office/drawing/2014/main" id="{4503F7C5-B697-44C1-9CA8-CF6B5816C3B6}"/>
              </a:ext>
            </a:extLst>
          </p:cNvPr>
          <p:cNvSpPr txBox="1"/>
          <p:nvPr/>
        </p:nvSpPr>
        <p:spPr>
          <a:xfrm>
            <a:off x="3853345" y="4849986"/>
            <a:ext cx="169918" cy="184666"/>
          </a:xfrm>
          <a:prstGeom prst="rect">
            <a:avLst/>
          </a:prstGeom>
          <a:noFill/>
        </p:spPr>
        <p:txBody>
          <a:bodyPr wrap="none" lIns="0" tIns="0" rIns="0" bIns="0" rtlCol="0">
            <a:spAutoFit/>
          </a:bodyPr>
          <a:lstStyle/>
          <a:p>
            <a:pPr algn="ctr"/>
            <a:r>
              <a:rPr lang="fr-CA" sz="1200" dirty="0">
                <a:solidFill>
                  <a:prstClr val="black"/>
                </a:solidFill>
              </a:rPr>
              <a:t>12</a:t>
            </a:r>
            <a:endParaRPr lang="en-US" sz="1200" dirty="0">
              <a:solidFill>
                <a:prstClr val="black"/>
              </a:solidFill>
            </a:endParaRPr>
          </a:p>
        </p:txBody>
      </p:sp>
      <p:cxnSp>
        <p:nvCxnSpPr>
          <p:cNvPr id="36" name="Straight Connector 35">
            <a:extLst>
              <a:ext uri="{FF2B5EF4-FFF2-40B4-BE49-F238E27FC236}">
                <a16:creationId xmlns="" xmlns:a16="http://schemas.microsoft.com/office/drawing/2014/main" id="{E04C6A20-8F38-452D-9B8E-F8829E302E4A}"/>
              </a:ext>
            </a:extLst>
          </p:cNvPr>
          <p:cNvCxnSpPr>
            <a:cxnSpLocks/>
          </p:cNvCxnSpPr>
          <p:nvPr/>
        </p:nvCxnSpPr>
        <p:spPr>
          <a:xfrm>
            <a:off x="4370133" y="4803145"/>
            <a:ext cx="0" cy="5274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 xmlns:a16="http://schemas.microsoft.com/office/drawing/2014/main" id="{6322F26C-EAA2-498B-A2DD-79E84CCCE7E9}"/>
              </a:ext>
            </a:extLst>
          </p:cNvPr>
          <p:cNvCxnSpPr>
            <a:cxnSpLocks/>
          </p:cNvCxnSpPr>
          <p:nvPr/>
        </p:nvCxnSpPr>
        <p:spPr>
          <a:xfrm>
            <a:off x="4776851" y="4803145"/>
            <a:ext cx="0" cy="5274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 xmlns:a16="http://schemas.microsoft.com/office/drawing/2014/main" id="{8F221BF7-AA47-4FE0-98DA-D30B40F3EDA5}"/>
              </a:ext>
            </a:extLst>
          </p:cNvPr>
          <p:cNvSpPr txBox="1"/>
          <p:nvPr/>
        </p:nvSpPr>
        <p:spPr>
          <a:xfrm>
            <a:off x="4689681" y="4849986"/>
            <a:ext cx="169918" cy="184666"/>
          </a:xfrm>
          <a:prstGeom prst="rect">
            <a:avLst/>
          </a:prstGeom>
          <a:noFill/>
        </p:spPr>
        <p:txBody>
          <a:bodyPr wrap="none" lIns="0" tIns="0" rIns="0" bIns="0" rtlCol="0">
            <a:spAutoFit/>
          </a:bodyPr>
          <a:lstStyle/>
          <a:p>
            <a:pPr algn="ctr"/>
            <a:r>
              <a:rPr lang="fr-CA" sz="1200" dirty="0">
                <a:solidFill>
                  <a:prstClr val="black"/>
                </a:solidFill>
              </a:rPr>
              <a:t>18</a:t>
            </a:r>
            <a:endParaRPr lang="en-US" sz="1200" dirty="0">
              <a:solidFill>
                <a:prstClr val="black"/>
              </a:solidFill>
            </a:endParaRPr>
          </a:p>
        </p:txBody>
      </p:sp>
      <p:cxnSp>
        <p:nvCxnSpPr>
          <p:cNvPr id="40" name="Straight Connector 39">
            <a:extLst>
              <a:ext uri="{FF2B5EF4-FFF2-40B4-BE49-F238E27FC236}">
                <a16:creationId xmlns="" xmlns:a16="http://schemas.microsoft.com/office/drawing/2014/main" id="{981817F5-5C45-4E92-B43D-196EA7B326F2}"/>
              </a:ext>
            </a:extLst>
          </p:cNvPr>
          <p:cNvCxnSpPr>
            <a:cxnSpLocks/>
          </p:cNvCxnSpPr>
          <p:nvPr/>
        </p:nvCxnSpPr>
        <p:spPr>
          <a:xfrm>
            <a:off x="5630891" y="4803145"/>
            <a:ext cx="0" cy="5274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 xmlns:a16="http://schemas.microsoft.com/office/drawing/2014/main" id="{CDDCAF40-7B5E-4D8C-B3E2-A893B3C360DE}"/>
              </a:ext>
            </a:extLst>
          </p:cNvPr>
          <p:cNvSpPr txBox="1"/>
          <p:nvPr/>
        </p:nvSpPr>
        <p:spPr>
          <a:xfrm>
            <a:off x="5543721" y="4849986"/>
            <a:ext cx="169918" cy="184666"/>
          </a:xfrm>
          <a:prstGeom prst="rect">
            <a:avLst/>
          </a:prstGeom>
          <a:noFill/>
        </p:spPr>
        <p:txBody>
          <a:bodyPr wrap="none" lIns="0" tIns="0" rIns="0" bIns="0" rtlCol="0">
            <a:spAutoFit/>
          </a:bodyPr>
          <a:lstStyle/>
          <a:p>
            <a:pPr algn="ctr"/>
            <a:r>
              <a:rPr lang="fr-CA" sz="1200" dirty="0">
                <a:solidFill>
                  <a:prstClr val="black"/>
                </a:solidFill>
              </a:rPr>
              <a:t>24</a:t>
            </a:r>
            <a:endParaRPr lang="en-US" sz="1200" dirty="0">
              <a:solidFill>
                <a:prstClr val="black"/>
              </a:solidFill>
            </a:endParaRPr>
          </a:p>
        </p:txBody>
      </p:sp>
      <p:sp>
        <p:nvSpPr>
          <p:cNvPr id="42" name="TextBox 41">
            <a:extLst>
              <a:ext uri="{FF2B5EF4-FFF2-40B4-BE49-F238E27FC236}">
                <a16:creationId xmlns="" xmlns:a16="http://schemas.microsoft.com/office/drawing/2014/main" id="{88128D0F-24A5-44EF-BCAE-E4CA8AF9E1CD}"/>
              </a:ext>
            </a:extLst>
          </p:cNvPr>
          <p:cNvSpPr txBox="1"/>
          <p:nvPr/>
        </p:nvSpPr>
        <p:spPr>
          <a:xfrm>
            <a:off x="4684165" y="3991273"/>
            <a:ext cx="559449" cy="184666"/>
          </a:xfrm>
          <a:prstGeom prst="rect">
            <a:avLst/>
          </a:prstGeom>
          <a:noFill/>
        </p:spPr>
        <p:txBody>
          <a:bodyPr wrap="none" lIns="0" tIns="0" rIns="0" bIns="0" rtlCol="0">
            <a:spAutoFit/>
          </a:bodyPr>
          <a:lstStyle/>
          <a:p>
            <a:r>
              <a:rPr lang="fr-CA" sz="1200" i="1" dirty="0">
                <a:solidFill>
                  <a:prstClr val="black"/>
                </a:solidFill>
              </a:rPr>
              <a:t>p</a:t>
            </a:r>
            <a:r>
              <a:rPr lang="fr-CA" sz="1200" dirty="0">
                <a:solidFill>
                  <a:prstClr val="black"/>
                </a:solidFill>
              </a:rPr>
              <a:t> = 0.12</a:t>
            </a:r>
            <a:endParaRPr lang="en-US" sz="1200" dirty="0">
              <a:solidFill>
                <a:prstClr val="black"/>
              </a:solidFill>
            </a:endParaRPr>
          </a:p>
        </p:txBody>
      </p:sp>
      <p:cxnSp>
        <p:nvCxnSpPr>
          <p:cNvPr id="45" name="Straight Connector 44">
            <a:extLst>
              <a:ext uri="{FF2B5EF4-FFF2-40B4-BE49-F238E27FC236}">
                <a16:creationId xmlns="" xmlns:a16="http://schemas.microsoft.com/office/drawing/2014/main" id="{7A829ED2-7B2B-497D-98FD-E09C7E35EFFE}"/>
              </a:ext>
            </a:extLst>
          </p:cNvPr>
          <p:cNvCxnSpPr/>
          <p:nvPr/>
        </p:nvCxnSpPr>
        <p:spPr>
          <a:xfrm>
            <a:off x="2198571" y="2663367"/>
            <a:ext cx="6063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 xmlns:a16="http://schemas.microsoft.com/office/drawing/2014/main" id="{EED6F422-35F2-4091-ACAD-5CD0C74970B3}"/>
              </a:ext>
            </a:extLst>
          </p:cNvPr>
          <p:cNvSpPr txBox="1"/>
          <p:nvPr/>
        </p:nvSpPr>
        <p:spPr>
          <a:xfrm>
            <a:off x="1998398" y="2573367"/>
            <a:ext cx="169919" cy="184666"/>
          </a:xfrm>
          <a:prstGeom prst="rect">
            <a:avLst/>
          </a:prstGeom>
          <a:noFill/>
        </p:spPr>
        <p:txBody>
          <a:bodyPr wrap="none" lIns="0" tIns="0" rIns="0" bIns="0" rtlCol="0">
            <a:spAutoFit/>
          </a:bodyPr>
          <a:lstStyle/>
          <a:p>
            <a:pPr algn="r"/>
            <a:r>
              <a:rPr lang="fr-CA" sz="1200" dirty="0">
                <a:solidFill>
                  <a:prstClr val="black"/>
                </a:solidFill>
              </a:rPr>
              <a:t>25</a:t>
            </a:r>
            <a:endParaRPr lang="en-US" sz="1200" dirty="0">
              <a:solidFill>
                <a:prstClr val="black"/>
              </a:solidFill>
            </a:endParaRPr>
          </a:p>
        </p:txBody>
      </p:sp>
      <p:cxnSp>
        <p:nvCxnSpPr>
          <p:cNvPr id="47" name="Straight Connector 46">
            <a:extLst>
              <a:ext uri="{FF2B5EF4-FFF2-40B4-BE49-F238E27FC236}">
                <a16:creationId xmlns="" xmlns:a16="http://schemas.microsoft.com/office/drawing/2014/main" id="{07E12C42-544E-4AD0-BEB5-1B620B82683B}"/>
              </a:ext>
            </a:extLst>
          </p:cNvPr>
          <p:cNvCxnSpPr/>
          <p:nvPr/>
        </p:nvCxnSpPr>
        <p:spPr>
          <a:xfrm>
            <a:off x="2198571" y="1813560"/>
            <a:ext cx="6063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 xmlns:a16="http://schemas.microsoft.com/office/drawing/2014/main" id="{8F6952B2-B495-4884-811A-5FD1C0BD0AFA}"/>
              </a:ext>
            </a:extLst>
          </p:cNvPr>
          <p:cNvSpPr txBox="1"/>
          <p:nvPr/>
        </p:nvSpPr>
        <p:spPr>
          <a:xfrm>
            <a:off x="1998398" y="1723560"/>
            <a:ext cx="169919" cy="184666"/>
          </a:xfrm>
          <a:prstGeom prst="rect">
            <a:avLst/>
          </a:prstGeom>
          <a:noFill/>
        </p:spPr>
        <p:txBody>
          <a:bodyPr wrap="none" lIns="0" tIns="0" rIns="0" bIns="0" rtlCol="0">
            <a:spAutoFit/>
          </a:bodyPr>
          <a:lstStyle/>
          <a:p>
            <a:pPr algn="r"/>
            <a:r>
              <a:rPr lang="fr-CA" sz="1200" dirty="0">
                <a:solidFill>
                  <a:prstClr val="black"/>
                </a:solidFill>
              </a:rPr>
              <a:t>35</a:t>
            </a:r>
            <a:endParaRPr lang="en-US" sz="1200" dirty="0">
              <a:solidFill>
                <a:prstClr val="black"/>
              </a:solidFill>
            </a:endParaRPr>
          </a:p>
        </p:txBody>
      </p:sp>
      <p:sp>
        <p:nvSpPr>
          <p:cNvPr id="49" name="TextBox 48">
            <a:extLst>
              <a:ext uri="{FF2B5EF4-FFF2-40B4-BE49-F238E27FC236}">
                <a16:creationId xmlns="" xmlns:a16="http://schemas.microsoft.com/office/drawing/2014/main" id="{13D7AAB4-ED8E-48DE-BBAB-B7BD2CEC03B8}"/>
              </a:ext>
            </a:extLst>
          </p:cNvPr>
          <p:cNvSpPr txBox="1"/>
          <p:nvPr/>
        </p:nvSpPr>
        <p:spPr>
          <a:xfrm>
            <a:off x="6096000" y="2151785"/>
            <a:ext cx="647613" cy="215444"/>
          </a:xfrm>
          <a:prstGeom prst="rect">
            <a:avLst/>
          </a:prstGeom>
          <a:noFill/>
        </p:spPr>
        <p:txBody>
          <a:bodyPr wrap="none" lIns="0" tIns="0" rIns="0" bIns="0" rtlCol="0">
            <a:spAutoFit/>
          </a:bodyPr>
          <a:lstStyle/>
          <a:p>
            <a:r>
              <a:rPr lang="fr-CA" sz="1400" dirty="0">
                <a:solidFill>
                  <a:srgbClr val="354C97"/>
                </a:solidFill>
              </a:rPr>
              <a:t>Placebo</a:t>
            </a:r>
            <a:endParaRPr lang="en-US" sz="1400" dirty="0">
              <a:solidFill>
                <a:srgbClr val="354C97"/>
              </a:solidFill>
            </a:endParaRPr>
          </a:p>
        </p:txBody>
      </p:sp>
      <p:sp>
        <p:nvSpPr>
          <p:cNvPr id="50" name="TextBox 49">
            <a:extLst>
              <a:ext uri="{FF2B5EF4-FFF2-40B4-BE49-F238E27FC236}">
                <a16:creationId xmlns="" xmlns:a16="http://schemas.microsoft.com/office/drawing/2014/main" id="{EE8D0ABE-CC05-4207-9D51-ADD52C4127A6}"/>
              </a:ext>
            </a:extLst>
          </p:cNvPr>
          <p:cNvSpPr txBox="1"/>
          <p:nvPr/>
        </p:nvSpPr>
        <p:spPr>
          <a:xfrm>
            <a:off x="6118169" y="3036817"/>
            <a:ext cx="1035540" cy="215444"/>
          </a:xfrm>
          <a:prstGeom prst="rect">
            <a:avLst/>
          </a:prstGeom>
          <a:noFill/>
        </p:spPr>
        <p:txBody>
          <a:bodyPr wrap="none" lIns="0" tIns="0" rIns="0" bIns="0" rtlCol="0">
            <a:spAutoFit/>
          </a:bodyPr>
          <a:lstStyle/>
          <a:p>
            <a:r>
              <a:rPr lang="fr-CA" sz="1400" dirty="0" err="1">
                <a:solidFill>
                  <a:srgbClr val="C71B32"/>
                </a:solidFill>
              </a:rPr>
              <a:t>Rosuvastatin</a:t>
            </a:r>
            <a:endParaRPr lang="en-US" sz="1400" dirty="0">
              <a:solidFill>
                <a:srgbClr val="C71B32"/>
              </a:solidFill>
            </a:endParaRPr>
          </a:p>
        </p:txBody>
      </p:sp>
      <p:sp>
        <p:nvSpPr>
          <p:cNvPr id="53" name="TextBox 52">
            <a:extLst>
              <a:ext uri="{FF2B5EF4-FFF2-40B4-BE49-F238E27FC236}">
                <a16:creationId xmlns="" xmlns:a16="http://schemas.microsoft.com/office/drawing/2014/main" id="{45EDFEC3-B64E-4F95-8A51-DC684263E01D}"/>
              </a:ext>
            </a:extLst>
          </p:cNvPr>
          <p:cNvSpPr txBox="1"/>
          <p:nvPr/>
        </p:nvSpPr>
        <p:spPr>
          <a:xfrm>
            <a:off x="3829062" y="1473611"/>
            <a:ext cx="1923605" cy="276999"/>
          </a:xfrm>
          <a:prstGeom prst="rect">
            <a:avLst/>
          </a:prstGeom>
          <a:noFill/>
        </p:spPr>
        <p:txBody>
          <a:bodyPr wrap="none" lIns="0" tIns="0" rIns="0" bIns="0" rtlCol="0">
            <a:spAutoFit/>
          </a:bodyPr>
          <a:lstStyle/>
          <a:p>
            <a:pPr algn="ctr"/>
            <a:r>
              <a:rPr lang="fr-CA" b="1" dirty="0" err="1">
                <a:solidFill>
                  <a:prstClr val="black"/>
                </a:solidFill>
              </a:rPr>
              <a:t>Primary</a:t>
            </a:r>
            <a:r>
              <a:rPr lang="fr-CA" b="1" dirty="0">
                <a:solidFill>
                  <a:prstClr val="black"/>
                </a:solidFill>
              </a:rPr>
              <a:t> </a:t>
            </a:r>
            <a:r>
              <a:rPr lang="fr-CA" b="1" dirty="0" err="1">
                <a:solidFill>
                  <a:prstClr val="black"/>
                </a:solidFill>
              </a:rPr>
              <a:t>Outcome</a:t>
            </a:r>
            <a:endParaRPr lang="en-US" b="1" dirty="0">
              <a:solidFill>
                <a:prstClr val="black"/>
              </a:solidFill>
            </a:endParaRPr>
          </a:p>
        </p:txBody>
      </p:sp>
      <p:cxnSp>
        <p:nvCxnSpPr>
          <p:cNvPr id="54" name="Straight Connector 53">
            <a:extLst>
              <a:ext uri="{FF2B5EF4-FFF2-40B4-BE49-F238E27FC236}">
                <a16:creationId xmlns="" xmlns:a16="http://schemas.microsoft.com/office/drawing/2014/main" id="{1FF0644A-C4EF-4574-82D4-83521803FDAB}"/>
              </a:ext>
            </a:extLst>
          </p:cNvPr>
          <p:cNvCxnSpPr/>
          <p:nvPr/>
        </p:nvCxnSpPr>
        <p:spPr>
          <a:xfrm>
            <a:off x="2198571" y="2228303"/>
            <a:ext cx="6063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 xmlns:a16="http://schemas.microsoft.com/office/drawing/2014/main" id="{FB323A5B-55F4-41F9-ADD2-1E98E4ABD5A1}"/>
              </a:ext>
            </a:extLst>
          </p:cNvPr>
          <p:cNvSpPr txBox="1"/>
          <p:nvPr/>
        </p:nvSpPr>
        <p:spPr>
          <a:xfrm>
            <a:off x="1998398" y="2138303"/>
            <a:ext cx="169919" cy="184666"/>
          </a:xfrm>
          <a:prstGeom prst="rect">
            <a:avLst/>
          </a:prstGeom>
          <a:noFill/>
        </p:spPr>
        <p:txBody>
          <a:bodyPr wrap="none" lIns="0" tIns="0" rIns="0" bIns="0" rtlCol="0">
            <a:spAutoFit/>
          </a:bodyPr>
          <a:lstStyle/>
          <a:p>
            <a:pPr algn="r"/>
            <a:r>
              <a:rPr lang="fr-CA" sz="1200" dirty="0">
                <a:solidFill>
                  <a:prstClr val="black"/>
                </a:solidFill>
              </a:rPr>
              <a:t>30</a:t>
            </a:r>
            <a:endParaRPr lang="en-US" sz="1200" dirty="0">
              <a:solidFill>
                <a:prstClr val="black"/>
              </a:solidFill>
            </a:endParaRPr>
          </a:p>
        </p:txBody>
      </p:sp>
      <p:cxnSp>
        <p:nvCxnSpPr>
          <p:cNvPr id="56" name="Straight Connector 55">
            <a:extLst>
              <a:ext uri="{FF2B5EF4-FFF2-40B4-BE49-F238E27FC236}">
                <a16:creationId xmlns="" xmlns:a16="http://schemas.microsoft.com/office/drawing/2014/main" id="{B52D687B-BD08-4B79-88E6-A2F2EC6203FB}"/>
              </a:ext>
            </a:extLst>
          </p:cNvPr>
          <p:cNvCxnSpPr>
            <a:cxnSpLocks/>
          </p:cNvCxnSpPr>
          <p:nvPr/>
        </p:nvCxnSpPr>
        <p:spPr>
          <a:xfrm>
            <a:off x="3514271" y="4803145"/>
            <a:ext cx="0" cy="5274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 xmlns:a16="http://schemas.microsoft.com/office/drawing/2014/main" id="{1187F401-D324-4445-997B-6819081C5888}"/>
              </a:ext>
            </a:extLst>
          </p:cNvPr>
          <p:cNvCxnSpPr>
            <a:cxnSpLocks/>
          </p:cNvCxnSpPr>
          <p:nvPr/>
        </p:nvCxnSpPr>
        <p:spPr>
          <a:xfrm>
            <a:off x="5207029" y="4803145"/>
            <a:ext cx="0" cy="5274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 xmlns:a16="http://schemas.microsoft.com/office/drawing/2014/main" id="{CE0B37FC-8F8A-4A96-9DE3-0D6D13BBF502}"/>
              </a:ext>
            </a:extLst>
          </p:cNvPr>
          <p:cNvCxnSpPr>
            <a:cxnSpLocks/>
          </p:cNvCxnSpPr>
          <p:nvPr/>
        </p:nvCxnSpPr>
        <p:spPr>
          <a:xfrm>
            <a:off x="6057134" y="4803145"/>
            <a:ext cx="0" cy="5274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 xmlns:a16="http://schemas.microsoft.com/office/drawing/2014/main" id="{CD6B88EF-0A88-41AA-9E40-170C8F5E05E0}"/>
              </a:ext>
            </a:extLst>
          </p:cNvPr>
          <p:cNvCxnSpPr>
            <a:cxnSpLocks/>
          </p:cNvCxnSpPr>
          <p:nvPr/>
        </p:nvCxnSpPr>
        <p:spPr>
          <a:xfrm>
            <a:off x="6468231" y="4803145"/>
            <a:ext cx="0" cy="5274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0" name="TextBox 59">
            <a:extLst>
              <a:ext uri="{FF2B5EF4-FFF2-40B4-BE49-F238E27FC236}">
                <a16:creationId xmlns="" xmlns:a16="http://schemas.microsoft.com/office/drawing/2014/main" id="{77DEF542-C4B2-409C-9D05-D5A2A593B257}"/>
              </a:ext>
            </a:extLst>
          </p:cNvPr>
          <p:cNvSpPr txBox="1"/>
          <p:nvPr/>
        </p:nvSpPr>
        <p:spPr>
          <a:xfrm>
            <a:off x="6381061" y="4849986"/>
            <a:ext cx="169918" cy="184666"/>
          </a:xfrm>
          <a:prstGeom prst="rect">
            <a:avLst/>
          </a:prstGeom>
          <a:noFill/>
        </p:spPr>
        <p:txBody>
          <a:bodyPr wrap="none" lIns="0" tIns="0" rIns="0" bIns="0" rtlCol="0">
            <a:spAutoFit/>
          </a:bodyPr>
          <a:lstStyle/>
          <a:p>
            <a:pPr algn="ctr"/>
            <a:r>
              <a:rPr lang="fr-CA" sz="1200" dirty="0">
                <a:solidFill>
                  <a:prstClr val="black"/>
                </a:solidFill>
              </a:rPr>
              <a:t>30</a:t>
            </a:r>
            <a:endParaRPr lang="en-US" sz="1200" dirty="0">
              <a:solidFill>
                <a:prstClr val="black"/>
              </a:solidFill>
            </a:endParaRPr>
          </a:p>
        </p:txBody>
      </p:sp>
      <p:cxnSp>
        <p:nvCxnSpPr>
          <p:cNvPr id="61" name="Straight Connector 60">
            <a:extLst>
              <a:ext uri="{FF2B5EF4-FFF2-40B4-BE49-F238E27FC236}">
                <a16:creationId xmlns="" xmlns:a16="http://schemas.microsoft.com/office/drawing/2014/main" id="{3786867F-705A-433A-AD4C-4511A1AE9E2E}"/>
              </a:ext>
            </a:extLst>
          </p:cNvPr>
          <p:cNvCxnSpPr>
            <a:cxnSpLocks/>
          </p:cNvCxnSpPr>
          <p:nvPr/>
        </p:nvCxnSpPr>
        <p:spPr>
          <a:xfrm>
            <a:off x="7322346" y="4803145"/>
            <a:ext cx="0" cy="5274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 xmlns:a16="http://schemas.microsoft.com/office/drawing/2014/main" id="{32FC8E03-57BB-450F-A199-E3CB36AC632F}"/>
              </a:ext>
            </a:extLst>
          </p:cNvPr>
          <p:cNvSpPr txBox="1"/>
          <p:nvPr/>
        </p:nvSpPr>
        <p:spPr>
          <a:xfrm>
            <a:off x="7235176" y="4849986"/>
            <a:ext cx="169918" cy="184666"/>
          </a:xfrm>
          <a:prstGeom prst="rect">
            <a:avLst/>
          </a:prstGeom>
          <a:noFill/>
        </p:spPr>
        <p:txBody>
          <a:bodyPr wrap="none" lIns="0" tIns="0" rIns="0" bIns="0" rtlCol="0">
            <a:spAutoFit/>
          </a:bodyPr>
          <a:lstStyle/>
          <a:p>
            <a:pPr algn="ctr"/>
            <a:r>
              <a:rPr lang="fr-CA" sz="1200" dirty="0">
                <a:solidFill>
                  <a:prstClr val="black"/>
                </a:solidFill>
              </a:rPr>
              <a:t>36</a:t>
            </a:r>
            <a:endParaRPr lang="en-US" sz="1200" dirty="0">
              <a:solidFill>
                <a:prstClr val="black"/>
              </a:solidFill>
            </a:endParaRPr>
          </a:p>
        </p:txBody>
      </p:sp>
      <p:cxnSp>
        <p:nvCxnSpPr>
          <p:cNvPr id="63" name="Straight Connector 62">
            <a:extLst>
              <a:ext uri="{FF2B5EF4-FFF2-40B4-BE49-F238E27FC236}">
                <a16:creationId xmlns="" xmlns:a16="http://schemas.microsoft.com/office/drawing/2014/main" id="{E230E55C-31EF-425E-89F3-5D69036140A9}"/>
              </a:ext>
            </a:extLst>
          </p:cNvPr>
          <p:cNvCxnSpPr>
            <a:cxnSpLocks/>
          </p:cNvCxnSpPr>
          <p:nvPr/>
        </p:nvCxnSpPr>
        <p:spPr>
          <a:xfrm>
            <a:off x="6895879" y="4803145"/>
            <a:ext cx="0" cy="5274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4" name="Freeform: Shape 63">
            <a:extLst>
              <a:ext uri="{FF2B5EF4-FFF2-40B4-BE49-F238E27FC236}">
                <a16:creationId xmlns="" xmlns:a16="http://schemas.microsoft.com/office/drawing/2014/main" id="{C403E632-6676-498A-94DA-3A57F92A36DD}"/>
              </a:ext>
            </a:extLst>
          </p:cNvPr>
          <p:cNvSpPr/>
          <p:nvPr/>
        </p:nvSpPr>
        <p:spPr>
          <a:xfrm>
            <a:off x="2264741" y="2200275"/>
            <a:ext cx="5033963" cy="2595563"/>
          </a:xfrm>
          <a:custGeom>
            <a:avLst/>
            <a:gdLst>
              <a:gd name="connsiteX0" fmla="*/ 0 w 5033963"/>
              <a:gd name="connsiteY0" fmla="*/ 2595563 h 2595563"/>
              <a:gd name="connsiteX1" fmla="*/ 0 w 5033963"/>
              <a:gd name="connsiteY1" fmla="*/ 2595563 h 2595563"/>
              <a:gd name="connsiteX2" fmla="*/ 33338 w 5033963"/>
              <a:gd name="connsiteY2" fmla="*/ 2562225 h 2595563"/>
              <a:gd name="connsiteX3" fmla="*/ 47625 w 5033963"/>
              <a:gd name="connsiteY3" fmla="*/ 2557463 h 2595563"/>
              <a:gd name="connsiteX4" fmla="*/ 61913 w 5033963"/>
              <a:gd name="connsiteY4" fmla="*/ 2547938 h 2595563"/>
              <a:gd name="connsiteX5" fmla="*/ 76200 w 5033963"/>
              <a:gd name="connsiteY5" fmla="*/ 2543175 h 2595563"/>
              <a:gd name="connsiteX6" fmla="*/ 104775 w 5033963"/>
              <a:gd name="connsiteY6" fmla="*/ 2528888 h 2595563"/>
              <a:gd name="connsiteX7" fmla="*/ 119063 w 5033963"/>
              <a:gd name="connsiteY7" fmla="*/ 2519363 h 2595563"/>
              <a:gd name="connsiteX8" fmla="*/ 147638 w 5033963"/>
              <a:gd name="connsiteY8" fmla="*/ 2509838 h 2595563"/>
              <a:gd name="connsiteX9" fmla="*/ 161925 w 5033963"/>
              <a:gd name="connsiteY9" fmla="*/ 2500313 h 2595563"/>
              <a:gd name="connsiteX10" fmla="*/ 204788 w 5033963"/>
              <a:gd name="connsiteY10" fmla="*/ 2476500 h 2595563"/>
              <a:gd name="connsiteX11" fmla="*/ 233363 w 5033963"/>
              <a:gd name="connsiteY11" fmla="*/ 2457450 h 2595563"/>
              <a:gd name="connsiteX12" fmla="*/ 247650 w 5033963"/>
              <a:gd name="connsiteY12" fmla="*/ 2443163 h 2595563"/>
              <a:gd name="connsiteX13" fmla="*/ 261938 w 5033963"/>
              <a:gd name="connsiteY13" fmla="*/ 2438400 h 2595563"/>
              <a:gd name="connsiteX14" fmla="*/ 309563 w 5033963"/>
              <a:gd name="connsiteY14" fmla="*/ 2390775 h 2595563"/>
              <a:gd name="connsiteX15" fmla="*/ 338138 w 5033963"/>
              <a:gd name="connsiteY15" fmla="*/ 2371725 h 2595563"/>
              <a:gd name="connsiteX16" fmla="*/ 352425 w 5033963"/>
              <a:gd name="connsiteY16" fmla="*/ 2362200 h 2595563"/>
              <a:gd name="connsiteX17" fmla="*/ 361950 w 5033963"/>
              <a:gd name="connsiteY17" fmla="*/ 2347913 h 2595563"/>
              <a:gd name="connsiteX18" fmla="*/ 376238 w 5033963"/>
              <a:gd name="connsiteY18" fmla="*/ 2343150 h 2595563"/>
              <a:gd name="connsiteX19" fmla="*/ 381000 w 5033963"/>
              <a:gd name="connsiteY19" fmla="*/ 2328863 h 2595563"/>
              <a:gd name="connsiteX20" fmla="*/ 409575 w 5033963"/>
              <a:gd name="connsiteY20" fmla="*/ 2314575 h 2595563"/>
              <a:gd name="connsiteX21" fmla="*/ 414338 w 5033963"/>
              <a:gd name="connsiteY21" fmla="*/ 2300288 h 2595563"/>
              <a:gd name="connsiteX22" fmla="*/ 452438 w 5033963"/>
              <a:gd name="connsiteY22" fmla="*/ 2266950 h 2595563"/>
              <a:gd name="connsiteX23" fmla="*/ 466725 w 5033963"/>
              <a:gd name="connsiteY23" fmla="*/ 2257425 h 2595563"/>
              <a:gd name="connsiteX24" fmla="*/ 495300 w 5033963"/>
              <a:gd name="connsiteY24" fmla="*/ 2247900 h 2595563"/>
              <a:gd name="connsiteX25" fmla="*/ 509588 w 5033963"/>
              <a:gd name="connsiteY25" fmla="*/ 2243138 h 2595563"/>
              <a:gd name="connsiteX26" fmla="*/ 528638 w 5033963"/>
              <a:gd name="connsiteY26" fmla="*/ 2214563 h 2595563"/>
              <a:gd name="connsiteX27" fmla="*/ 538163 w 5033963"/>
              <a:gd name="connsiteY27" fmla="*/ 2200275 h 2595563"/>
              <a:gd name="connsiteX28" fmla="*/ 552450 w 5033963"/>
              <a:gd name="connsiteY28" fmla="*/ 2185988 h 2595563"/>
              <a:gd name="connsiteX29" fmla="*/ 561975 w 5033963"/>
              <a:gd name="connsiteY29" fmla="*/ 2171700 h 2595563"/>
              <a:gd name="connsiteX30" fmla="*/ 576263 w 5033963"/>
              <a:gd name="connsiteY30" fmla="*/ 2166938 h 2595563"/>
              <a:gd name="connsiteX31" fmla="*/ 590550 w 5033963"/>
              <a:gd name="connsiteY31" fmla="*/ 2152650 h 2595563"/>
              <a:gd name="connsiteX32" fmla="*/ 619125 w 5033963"/>
              <a:gd name="connsiteY32" fmla="*/ 2133600 h 2595563"/>
              <a:gd name="connsiteX33" fmla="*/ 642938 w 5033963"/>
              <a:gd name="connsiteY33" fmla="*/ 2109788 h 2595563"/>
              <a:gd name="connsiteX34" fmla="*/ 671513 w 5033963"/>
              <a:gd name="connsiteY34" fmla="*/ 2090738 h 2595563"/>
              <a:gd name="connsiteX35" fmla="*/ 685800 w 5033963"/>
              <a:gd name="connsiteY35" fmla="*/ 2081213 h 2595563"/>
              <a:gd name="connsiteX36" fmla="*/ 733425 w 5033963"/>
              <a:gd name="connsiteY36" fmla="*/ 2071688 h 2595563"/>
              <a:gd name="connsiteX37" fmla="*/ 757238 w 5033963"/>
              <a:gd name="connsiteY37" fmla="*/ 2066925 h 2595563"/>
              <a:gd name="connsiteX38" fmla="*/ 785813 w 5033963"/>
              <a:gd name="connsiteY38" fmla="*/ 2057400 h 2595563"/>
              <a:gd name="connsiteX39" fmla="*/ 800100 w 5033963"/>
              <a:gd name="connsiteY39" fmla="*/ 2052638 h 2595563"/>
              <a:gd name="connsiteX40" fmla="*/ 814388 w 5033963"/>
              <a:gd name="connsiteY40" fmla="*/ 2043113 h 2595563"/>
              <a:gd name="connsiteX41" fmla="*/ 842963 w 5033963"/>
              <a:gd name="connsiteY41" fmla="*/ 2033588 h 2595563"/>
              <a:gd name="connsiteX42" fmla="*/ 885825 w 5033963"/>
              <a:gd name="connsiteY42" fmla="*/ 2014538 h 2595563"/>
              <a:gd name="connsiteX43" fmla="*/ 900113 w 5033963"/>
              <a:gd name="connsiteY43" fmla="*/ 2009775 h 2595563"/>
              <a:gd name="connsiteX44" fmla="*/ 914400 w 5033963"/>
              <a:gd name="connsiteY44" fmla="*/ 2000250 h 2595563"/>
              <a:gd name="connsiteX45" fmla="*/ 942975 w 5033963"/>
              <a:gd name="connsiteY45" fmla="*/ 1990725 h 2595563"/>
              <a:gd name="connsiteX46" fmla="*/ 985838 w 5033963"/>
              <a:gd name="connsiteY46" fmla="*/ 1966913 h 2595563"/>
              <a:gd name="connsiteX47" fmla="*/ 1000125 w 5033963"/>
              <a:gd name="connsiteY47" fmla="*/ 1957388 h 2595563"/>
              <a:gd name="connsiteX48" fmla="*/ 1014413 w 5033963"/>
              <a:gd name="connsiteY48" fmla="*/ 1952625 h 2595563"/>
              <a:gd name="connsiteX49" fmla="*/ 1038225 w 5033963"/>
              <a:gd name="connsiteY49" fmla="*/ 1933575 h 2595563"/>
              <a:gd name="connsiteX50" fmla="*/ 1047750 w 5033963"/>
              <a:gd name="connsiteY50" fmla="*/ 1919288 h 2595563"/>
              <a:gd name="connsiteX51" fmla="*/ 1062038 w 5033963"/>
              <a:gd name="connsiteY51" fmla="*/ 1914525 h 2595563"/>
              <a:gd name="connsiteX52" fmla="*/ 1090613 w 5033963"/>
              <a:gd name="connsiteY52" fmla="*/ 1909763 h 2595563"/>
              <a:gd name="connsiteX53" fmla="*/ 1109663 w 5033963"/>
              <a:gd name="connsiteY53" fmla="*/ 1905000 h 2595563"/>
              <a:gd name="connsiteX54" fmla="*/ 1123950 w 5033963"/>
              <a:gd name="connsiteY54" fmla="*/ 1895475 h 2595563"/>
              <a:gd name="connsiteX55" fmla="*/ 1133475 w 5033963"/>
              <a:gd name="connsiteY55" fmla="*/ 1881188 h 2595563"/>
              <a:gd name="connsiteX56" fmla="*/ 1162050 w 5033963"/>
              <a:gd name="connsiteY56" fmla="*/ 1871663 h 2595563"/>
              <a:gd name="connsiteX57" fmla="*/ 1176338 w 5033963"/>
              <a:gd name="connsiteY57" fmla="*/ 1866900 h 2595563"/>
              <a:gd name="connsiteX58" fmla="*/ 1190625 w 5033963"/>
              <a:gd name="connsiteY58" fmla="*/ 1862138 h 2595563"/>
              <a:gd name="connsiteX59" fmla="*/ 1219200 w 5033963"/>
              <a:gd name="connsiteY59" fmla="*/ 1843088 h 2595563"/>
              <a:gd name="connsiteX60" fmla="*/ 1233488 w 5033963"/>
              <a:gd name="connsiteY60" fmla="*/ 1833563 h 2595563"/>
              <a:gd name="connsiteX61" fmla="*/ 1247775 w 5033963"/>
              <a:gd name="connsiteY61" fmla="*/ 1828800 h 2595563"/>
              <a:gd name="connsiteX62" fmla="*/ 1262063 w 5033963"/>
              <a:gd name="connsiteY62" fmla="*/ 1819275 h 2595563"/>
              <a:gd name="connsiteX63" fmla="*/ 1319213 w 5033963"/>
              <a:gd name="connsiteY63" fmla="*/ 1804988 h 2595563"/>
              <a:gd name="connsiteX64" fmla="*/ 1347788 w 5033963"/>
              <a:gd name="connsiteY64" fmla="*/ 1790700 h 2595563"/>
              <a:gd name="connsiteX65" fmla="*/ 1362075 w 5033963"/>
              <a:gd name="connsiteY65" fmla="*/ 1785938 h 2595563"/>
              <a:gd name="connsiteX66" fmla="*/ 1390650 w 5033963"/>
              <a:gd name="connsiteY66" fmla="*/ 1766888 h 2595563"/>
              <a:gd name="connsiteX67" fmla="*/ 1404938 w 5033963"/>
              <a:gd name="connsiteY67" fmla="*/ 1757363 h 2595563"/>
              <a:gd name="connsiteX68" fmla="*/ 1443038 w 5033963"/>
              <a:gd name="connsiteY68" fmla="*/ 1747838 h 2595563"/>
              <a:gd name="connsiteX69" fmla="*/ 1457325 w 5033963"/>
              <a:gd name="connsiteY69" fmla="*/ 1738313 h 2595563"/>
              <a:gd name="connsiteX70" fmla="*/ 1476375 w 5033963"/>
              <a:gd name="connsiteY70" fmla="*/ 1709738 h 2595563"/>
              <a:gd name="connsiteX71" fmla="*/ 1504950 w 5033963"/>
              <a:gd name="connsiteY71" fmla="*/ 1700213 h 2595563"/>
              <a:gd name="connsiteX72" fmla="*/ 1533525 w 5033963"/>
              <a:gd name="connsiteY72" fmla="*/ 1690688 h 2595563"/>
              <a:gd name="connsiteX73" fmla="*/ 1547813 w 5033963"/>
              <a:gd name="connsiteY73" fmla="*/ 1685925 h 2595563"/>
              <a:gd name="connsiteX74" fmla="*/ 1576388 w 5033963"/>
              <a:gd name="connsiteY74" fmla="*/ 1671638 h 2595563"/>
              <a:gd name="connsiteX75" fmla="*/ 1590675 w 5033963"/>
              <a:gd name="connsiteY75" fmla="*/ 1662113 h 2595563"/>
              <a:gd name="connsiteX76" fmla="*/ 1604963 w 5033963"/>
              <a:gd name="connsiteY76" fmla="*/ 1657350 h 2595563"/>
              <a:gd name="connsiteX77" fmla="*/ 1614488 w 5033963"/>
              <a:gd name="connsiteY77" fmla="*/ 1643063 h 2595563"/>
              <a:gd name="connsiteX78" fmla="*/ 1628775 w 5033963"/>
              <a:gd name="connsiteY78" fmla="*/ 1633538 h 2595563"/>
              <a:gd name="connsiteX79" fmla="*/ 1633538 w 5033963"/>
              <a:gd name="connsiteY79" fmla="*/ 1619250 h 2595563"/>
              <a:gd name="connsiteX80" fmla="*/ 1647825 w 5033963"/>
              <a:gd name="connsiteY80" fmla="*/ 1609725 h 2595563"/>
              <a:gd name="connsiteX81" fmla="*/ 1662113 w 5033963"/>
              <a:gd name="connsiteY81" fmla="*/ 1595438 h 2595563"/>
              <a:gd name="connsiteX82" fmla="*/ 1681163 w 5033963"/>
              <a:gd name="connsiteY82" fmla="*/ 1566863 h 2595563"/>
              <a:gd name="connsiteX83" fmla="*/ 1709738 w 5033963"/>
              <a:gd name="connsiteY83" fmla="*/ 1552575 h 2595563"/>
              <a:gd name="connsiteX84" fmla="*/ 1743075 w 5033963"/>
              <a:gd name="connsiteY84" fmla="*/ 1543050 h 2595563"/>
              <a:gd name="connsiteX85" fmla="*/ 1757363 w 5033963"/>
              <a:gd name="connsiteY85" fmla="*/ 1533525 h 2595563"/>
              <a:gd name="connsiteX86" fmla="*/ 1771650 w 5033963"/>
              <a:gd name="connsiteY86" fmla="*/ 1528763 h 2595563"/>
              <a:gd name="connsiteX87" fmla="*/ 1790700 w 5033963"/>
              <a:gd name="connsiteY87" fmla="*/ 1500188 h 2595563"/>
              <a:gd name="connsiteX88" fmla="*/ 1814513 w 5033963"/>
              <a:gd name="connsiteY88" fmla="*/ 1476375 h 2595563"/>
              <a:gd name="connsiteX89" fmla="*/ 1838325 w 5033963"/>
              <a:gd name="connsiteY89" fmla="*/ 1471613 h 2595563"/>
              <a:gd name="connsiteX90" fmla="*/ 1866900 w 5033963"/>
              <a:gd name="connsiteY90" fmla="*/ 1462088 h 2595563"/>
              <a:gd name="connsiteX91" fmla="*/ 1890713 w 5033963"/>
              <a:gd name="connsiteY91" fmla="*/ 1433513 h 2595563"/>
              <a:gd name="connsiteX92" fmla="*/ 1914525 w 5033963"/>
              <a:gd name="connsiteY92" fmla="*/ 1404938 h 2595563"/>
              <a:gd name="connsiteX93" fmla="*/ 1943100 w 5033963"/>
              <a:gd name="connsiteY93" fmla="*/ 1390650 h 2595563"/>
              <a:gd name="connsiteX94" fmla="*/ 1971675 w 5033963"/>
              <a:gd name="connsiteY94" fmla="*/ 1376363 h 2595563"/>
              <a:gd name="connsiteX95" fmla="*/ 2014538 w 5033963"/>
              <a:gd name="connsiteY95" fmla="*/ 1357313 h 2595563"/>
              <a:gd name="connsiteX96" fmla="*/ 2043113 w 5033963"/>
              <a:gd name="connsiteY96" fmla="*/ 1347788 h 2595563"/>
              <a:gd name="connsiteX97" fmla="*/ 2057400 w 5033963"/>
              <a:gd name="connsiteY97" fmla="*/ 1343025 h 2595563"/>
              <a:gd name="connsiteX98" fmla="*/ 2085975 w 5033963"/>
              <a:gd name="connsiteY98" fmla="*/ 1338263 h 2595563"/>
              <a:gd name="connsiteX99" fmla="*/ 2114550 w 5033963"/>
              <a:gd name="connsiteY99" fmla="*/ 1323975 h 2595563"/>
              <a:gd name="connsiteX100" fmla="*/ 2128838 w 5033963"/>
              <a:gd name="connsiteY100" fmla="*/ 1319213 h 2595563"/>
              <a:gd name="connsiteX101" fmla="*/ 2143125 w 5033963"/>
              <a:gd name="connsiteY101" fmla="*/ 1309688 h 2595563"/>
              <a:gd name="connsiteX102" fmla="*/ 2195513 w 5033963"/>
              <a:gd name="connsiteY102" fmla="*/ 1295400 h 2595563"/>
              <a:gd name="connsiteX103" fmla="*/ 2224088 w 5033963"/>
              <a:gd name="connsiteY103" fmla="*/ 1276350 h 2595563"/>
              <a:gd name="connsiteX104" fmla="*/ 2266950 w 5033963"/>
              <a:gd name="connsiteY104" fmla="*/ 1243013 h 2595563"/>
              <a:gd name="connsiteX105" fmla="*/ 2281238 w 5033963"/>
              <a:gd name="connsiteY105" fmla="*/ 1238250 h 2595563"/>
              <a:gd name="connsiteX106" fmla="*/ 2324100 w 5033963"/>
              <a:gd name="connsiteY106" fmla="*/ 1214438 h 2595563"/>
              <a:gd name="connsiteX107" fmla="*/ 2338388 w 5033963"/>
              <a:gd name="connsiteY107" fmla="*/ 1204913 h 2595563"/>
              <a:gd name="connsiteX108" fmla="*/ 2352675 w 5033963"/>
              <a:gd name="connsiteY108" fmla="*/ 1190625 h 2595563"/>
              <a:gd name="connsiteX109" fmla="*/ 2381250 w 5033963"/>
              <a:gd name="connsiteY109" fmla="*/ 1181100 h 2595563"/>
              <a:gd name="connsiteX110" fmla="*/ 2428875 w 5033963"/>
              <a:gd name="connsiteY110" fmla="*/ 1171575 h 2595563"/>
              <a:gd name="connsiteX111" fmla="*/ 2457450 w 5033963"/>
              <a:gd name="connsiteY111" fmla="*/ 1152525 h 2595563"/>
              <a:gd name="connsiteX112" fmla="*/ 2486025 w 5033963"/>
              <a:gd name="connsiteY112" fmla="*/ 1143000 h 2595563"/>
              <a:gd name="connsiteX113" fmla="*/ 2500313 w 5033963"/>
              <a:gd name="connsiteY113" fmla="*/ 1133475 h 2595563"/>
              <a:gd name="connsiteX114" fmla="*/ 2557463 w 5033963"/>
              <a:gd name="connsiteY114" fmla="*/ 1123950 h 2595563"/>
              <a:gd name="connsiteX115" fmla="*/ 2600325 w 5033963"/>
              <a:gd name="connsiteY115" fmla="*/ 1109663 h 2595563"/>
              <a:gd name="connsiteX116" fmla="*/ 2614613 w 5033963"/>
              <a:gd name="connsiteY116" fmla="*/ 1104900 h 2595563"/>
              <a:gd name="connsiteX117" fmla="*/ 2643188 w 5033963"/>
              <a:gd name="connsiteY117" fmla="*/ 1081088 h 2595563"/>
              <a:gd name="connsiteX118" fmla="*/ 2657475 w 5033963"/>
              <a:gd name="connsiteY118" fmla="*/ 1076325 h 2595563"/>
              <a:gd name="connsiteX119" fmla="*/ 2686050 w 5033963"/>
              <a:gd name="connsiteY119" fmla="*/ 1062038 h 2595563"/>
              <a:gd name="connsiteX120" fmla="*/ 2700338 w 5033963"/>
              <a:gd name="connsiteY120" fmla="*/ 1052513 h 2595563"/>
              <a:gd name="connsiteX121" fmla="*/ 2719388 w 5033963"/>
              <a:gd name="connsiteY121" fmla="*/ 1047750 h 2595563"/>
              <a:gd name="connsiteX122" fmla="*/ 2733675 w 5033963"/>
              <a:gd name="connsiteY122" fmla="*/ 1042988 h 2595563"/>
              <a:gd name="connsiteX123" fmla="*/ 2762250 w 5033963"/>
              <a:gd name="connsiteY123" fmla="*/ 1023938 h 2595563"/>
              <a:gd name="connsiteX124" fmla="*/ 2809875 w 5033963"/>
              <a:gd name="connsiteY124" fmla="*/ 976313 h 2595563"/>
              <a:gd name="connsiteX125" fmla="*/ 2857500 w 5033963"/>
              <a:gd name="connsiteY125" fmla="*/ 971550 h 2595563"/>
              <a:gd name="connsiteX126" fmla="*/ 2886075 w 5033963"/>
              <a:gd name="connsiteY126" fmla="*/ 947738 h 2595563"/>
              <a:gd name="connsiteX127" fmla="*/ 2914650 w 5033963"/>
              <a:gd name="connsiteY127" fmla="*/ 942975 h 2595563"/>
              <a:gd name="connsiteX128" fmla="*/ 2928938 w 5033963"/>
              <a:gd name="connsiteY128" fmla="*/ 938213 h 2595563"/>
              <a:gd name="connsiteX129" fmla="*/ 2971800 w 5033963"/>
              <a:gd name="connsiteY129" fmla="*/ 923925 h 2595563"/>
              <a:gd name="connsiteX130" fmla="*/ 2986088 w 5033963"/>
              <a:gd name="connsiteY130" fmla="*/ 914400 h 2595563"/>
              <a:gd name="connsiteX131" fmla="*/ 3014663 w 5033963"/>
              <a:gd name="connsiteY131" fmla="*/ 904875 h 2595563"/>
              <a:gd name="connsiteX132" fmla="*/ 3028950 w 5033963"/>
              <a:gd name="connsiteY132" fmla="*/ 900113 h 2595563"/>
              <a:gd name="connsiteX133" fmla="*/ 3057525 w 5033963"/>
              <a:gd name="connsiteY133" fmla="*/ 881063 h 2595563"/>
              <a:gd name="connsiteX134" fmla="*/ 3067050 w 5033963"/>
              <a:gd name="connsiteY134" fmla="*/ 866775 h 2595563"/>
              <a:gd name="connsiteX135" fmla="*/ 3124200 w 5033963"/>
              <a:gd name="connsiteY135" fmla="*/ 852488 h 2595563"/>
              <a:gd name="connsiteX136" fmla="*/ 3148013 w 5033963"/>
              <a:gd name="connsiteY136" fmla="*/ 847725 h 2595563"/>
              <a:gd name="connsiteX137" fmla="*/ 3176588 w 5033963"/>
              <a:gd name="connsiteY137" fmla="*/ 838200 h 2595563"/>
              <a:gd name="connsiteX138" fmla="*/ 3195638 w 5033963"/>
              <a:gd name="connsiteY138" fmla="*/ 823913 h 2595563"/>
              <a:gd name="connsiteX139" fmla="*/ 3209925 w 5033963"/>
              <a:gd name="connsiteY139" fmla="*/ 819150 h 2595563"/>
              <a:gd name="connsiteX140" fmla="*/ 3233738 w 5033963"/>
              <a:gd name="connsiteY140" fmla="*/ 790575 h 2595563"/>
              <a:gd name="connsiteX141" fmla="*/ 3262313 w 5033963"/>
              <a:gd name="connsiteY141" fmla="*/ 771525 h 2595563"/>
              <a:gd name="connsiteX142" fmla="*/ 3276600 w 5033963"/>
              <a:gd name="connsiteY142" fmla="*/ 762000 h 2595563"/>
              <a:gd name="connsiteX143" fmla="*/ 3286125 w 5033963"/>
              <a:gd name="connsiteY143" fmla="*/ 747713 h 2595563"/>
              <a:gd name="connsiteX144" fmla="*/ 3314700 w 5033963"/>
              <a:gd name="connsiteY144" fmla="*/ 738188 h 2595563"/>
              <a:gd name="connsiteX145" fmla="*/ 3328988 w 5033963"/>
              <a:gd name="connsiteY145" fmla="*/ 728663 h 2595563"/>
              <a:gd name="connsiteX146" fmla="*/ 3390900 w 5033963"/>
              <a:gd name="connsiteY146" fmla="*/ 714375 h 2595563"/>
              <a:gd name="connsiteX147" fmla="*/ 3419475 w 5033963"/>
              <a:gd name="connsiteY147" fmla="*/ 704850 h 2595563"/>
              <a:gd name="connsiteX148" fmla="*/ 3433763 w 5033963"/>
              <a:gd name="connsiteY148" fmla="*/ 695325 h 2595563"/>
              <a:gd name="connsiteX149" fmla="*/ 3462338 w 5033963"/>
              <a:gd name="connsiteY149" fmla="*/ 685800 h 2595563"/>
              <a:gd name="connsiteX150" fmla="*/ 3471863 w 5033963"/>
              <a:gd name="connsiteY150" fmla="*/ 671513 h 2595563"/>
              <a:gd name="connsiteX151" fmla="*/ 3514725 w 5033963"/>
              <a:gd name="connsiteY151" fmla="*/ 652463 h 2595563"/>
              <a:gd name="connsiteX152" fmla="*/ 3543300 w 5033963"/>
              <a:gd name="connsiteY152" fmla="*/ 642938 h 2595563"/>
              <a:gd name="connsiteX153" fmla="*/ 3557588 w 5033963"/>
              <a:gd name="connsiteY153" fmla="*/ 638175 h 2595563"/>
              <a:gd name="connsiteX154" fmla="*/ 3586163 w 5033963"/>
              <a:gd name="connsiteY154" fmla="*/ 633413 h 2595563"/>
              <a:gd name="connsiteX155" fmla="*/ 3633788 w 5033963"/>
              <a:gd name="connsiteY155" fmla="*/ 619125 h 2595563"/>
              <a:gd name="connsiteX156" fmla="*/ 3671888 w 5033963"/>
              <a:gd name="connsiteY156" fmla="*/ 614363 h 2595563"/>
              <a:gd name="connsiteX157" fmla="*/ 3705225 w 5033963"/>
              <a:gd name="connsiteY157" fmla="*/ 609600 h 2595563"/>
              <a:gd name="connsiteX158" fmla="*/ 3733800 w 5033963"/>
              <a:gd name="connsiteY158" fmla="*/ 600075 h 2595563"/>
              <a:gd name="connsiteX159" fmla="*/ 3762375 w 5033963"/>
              <a:gd name="connsiteY159" fmla="*/ 576263 h 2595563"/>
              <a:gd name="connsiteX160" fmla="*/ 3786188 w 5033963"/>
              <a:gd name="connsiteY160" fmla="*/ 547688 h 2595563"/>
              <a:gd name="connsiteX161" fmla="*/ 3833813 w 5033963"/>
              <a:gd name="connsiteY161" fmla="*/ 528638 h 2595563"/>
              <a:gd name="connsiteX162" fmla="*/ 3867150 w 5033963"/>
              <a:gd name="connsiteY162" fmla="*/ 495300 h 2595563"/>
              <a:gd name="connsiteX163" fmla="*/ 3914775 w 5033963"/>
              <a:gd name="connsiteY163" fmla="*/ 466725 h 2595563"/>
              <a:gd name="connsiteX164" fmla="*/ 3943350 w 5033963"/>
              <a:gd name="connsiteY164" fmla="*/ 461963 h 2595563"/>
              <a:gd name="connsiteX165" fmla="*/ 3971925 w 5033963"/>
              <a:gd name="connsiteY165" fmla="*/ 447675 h 2595563"/>
              <a:gd name="connsiteX166" fmla="*/ 4000500 w 5033963"/>
              <a:gd name="connsiteY166" fmla="*/ 438150 h 2595563"/>
              <a:gd name="connsiteX167" fmla="*/ 4014788 w 5033963"/>
              <a:gd name="connsiteY167" fmla="*/ 428625 h 2595563"/>
              <a:gd name="connsiteX168" fmla="*/ 4043363 w 5033963"/>
              <a:gd name="connsiteY168" fmla="*/ 419100 h 2595563"/>
              <a:gd name="connsiteX169" fmla="*/ 4076700 w 5033963"/>
              <a:gd name="connsiteY169" fmla="*/ 409575 h 2595563"/>
              <a:gd name="connsiteX170" fmla="*/ 4143375 w 5033963"/>
              <a:gd name="connsiteY170" fmla="*/ 395288 h 2595563"/>
              <a:gd name="connsiteX171" fmla="*/ 4176713 w 5033963"/>
              <a:gd name="connsiteY171" fmla="*/ 385763 h 2595563"/>
              <a:gd name="connsiteX172" fmla="*/ 4200525 w 5033963"/>
              <a:gd name="connsiteY172" fmla="*/ 361950 h 2595563"/>
              <a:gd name="connsiteX173" fmla="*/ 4229100 w 5033963"/>
              <a:gd name="connsiteY173" fmla="*/ 342900 h 2595563"/>
              <a:gd name="connsiteX174" fmla="*/ 4248150 w 5033963"/>
              <a:gd name="connsiteY174" fmla="*/ 338138 h 2595563"/>
              <a:gd name="connsiteX175" fmla="*/ 4262438 w 5033963"/>
              <a:gd name="connsiteY175" fmla="*/ 333375 h 2595563"/>
              <a:gd name="connsiteX176" fmla="*/ 4338638 w 5033963"/>
              <a:gd name="connsiteY176" fmla="*/ 328613 h 2595563"/>
              <a:gd name="connsiteX177" fmla="*/ 4381500 w 5033963"/>
              <a:gd name="connsiteY177" fmla="*/ 300038 h 2595563"/>
              <a:gd name="connsiteX178" fmla="*/ 4395788 w 5033963"/>
              <a:gd name="connsiteY178" fmla="*/ 290513 h 2595563"/>
              <a:gd name="connsiteX179" fmla="*/ 4433888 w 5033963"/>
              <a:gd name="connsiteY179" fmla="*/ 266700 h 2595563"/>
              <a:gd name="connsiteX180" fmla="*/ 4448175 w 5033963"/>
              <a:gd name="connsiteY180" fmla="*/ 257175 h 2595563"/>
              <a:gd name="connsiteX181" fmla="*/ 4481513 w 5033963"/>
              <a:gd name="connsiteY181" fmla="*/ 247650 h 2595563"/>
              <a:gd name="connsiteX182" fmla="*/ 4524375 w 5033963"/>
              <a:gd name="connsiteY182" fmla="*/ 223838 h 2595563"/>
              <a:gd name="connsiteX183" fmla="*/ 4538663 w 5033963"/>
              <a:gd name="connsiteY183" fmla="*/ 214313 h 2595563"/>
              <a:gd name="connsiteX184" fmla="*/ 4552950 w 5033963"/>
              <a:gd name="connsiteY184" fmla="*/ 209550 h 2595563"/>
              <a:gd name="connsiteX185" fmla="*/ 4586288 w 5033963"/>
              <a:gd name="connsiteY185" fmla="*/ 180975 h 2595563"/>
              <a:gd name="connsiteX186" fmla="*/ 4600575 w 5033963"/>
              <a:gd name="connsiteY186" fmla="*/ 176213 h 2595563"/>
              <a:gd name="connsiteX187" fmla="*/ 4614863 w 5033963"/>
              <a:gd name="connsiteY187" fmla="*/ 166688 h 2595563"/>
              <a:gd name="connsiteX188" fmla="*/ 4672013 w 5033963"/>
              <a:gd name="connsiteY188" fmla="*/ 152400 h 2595563"/>
              <a:gd name="connsiteX189" fmla="*/ 4686300 w 5033963"/>
              <a:gd name="connsiteY189" fmla="*/ 142875 h 2595563"/>
              <a:gd name="connsiteX190" fmla="*/ 4714875 w 5033963"/>
              <a:gd name="connsiteY190" fmla="*/ 133350 h 2595563"/>
              <a:gd name="connsiteX191" fmla="*/ 4767263 w 5033963"/>
              <a:gd name="connsiteY191" fmla="*/ 123825 h 2595563"/>
              <a:gd name="connsiteX192" fmla="*/ 4781550 w 5033963"/>
              <a:gd name="connsiteY192" fmla="*/ 119063 h 2595563"/>
              <a:gd name="connsiteX193" fmla="*/ 4800600 w 5033963"/>
              <a:gd name="connsiteY193" fmla="*/ 114300 h 2595563"/>
              <a:gd name="connsiteX194" fmla="*/ 4829175 w 5033963"/>
              <a:gd name="connsiteY194" fmla="*/ 104775 h 2595563"/>
              <a:gd name="connsiteX195" fmla="*/ 4843463 w 5033963"/>
              <a:gd name="connsiteY195" fmla="*/ 95250 h 2595563"/>
              <a:gd name="connsiteX196" fmla="*/ 4876800 w 5033963"/>
              <a:gd name="connsiteY196" fmla="*/ 85725 h 2595563"/>
              <a:gd name="connsiteX197" fmla="*/ 4891088 w 5033963"/>
              <a:gd name="connsiteY197" fmla="*/ 76200 h 2595563"/>
              <a:gd name="connsiteX198" fmla="*/ 4900613 w 5033963"/>
              <a:gd name="connsiteY198" fmla="*/ 61913 h 2595563"/>
              <a:gd name="connsiteX199" fmla="*/ 4914900 w 5033963"/>
              <a:gd name="connsiteY199" fmla="*/ 66675 h 2595563"/>
              <a:gd name="connsiteX200" fmla="*/ 4943475 w 5033963"/>
              <a:gd name="connsiteY200" fmla="*/ 57150 h 2595563"/>
              <a:gd name="connsiteX201" fmla="*/ 4991100 w 5033963"/>
              <a:gd name="connsiteY201" fmla="*/ 28575 h 2595563"/>
              <a:gd name="connsiteX202" fmla="*/ 5019675 w 5033963"/>
              <a:gd name="connsiteY202" fmla="*/ 19050 h 2595563"/>
              <a:gd name="connsiteX203" fmla="*/ 5033963 w 5033963"/>
              <a:gd name="connsiteY203" fmla="*/ 0 h 259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5033963" h="2595563">
                <a:moveTo>
                  <a:pt x="0" y="2595563"/>
                </a:moveTo>
                <a:lnTo>
                  <a:pt x="0" y="2595563"/>
                </a:lnTo>
                <a:cubicBezTo>
                  <a:pt x="11113" y="2584450"/>
                  <a:pt x="21066" y="2572043"/>
                  <a:pt x="33338" y="2562225"/>
                </a:cubicBezTo>
                <a:cubicBezTo>
                  <a:pt x="37258" y="2559089"/>
                  <a:pt x="43135" y="2559708"/>
                  <a:pt x="47625" y="2557463"/>
                </a:cubicBezTo>
                <a:cubicBezTo>
                  <a:pt x="52745" y="2554903"/>
                  <a:pt x="56793" y="2550498"/>
                  <a:pt x="61913" y="2547938"/>
                </a:cubicBezTo>
                <a:cubicBezTo>
                  <a:pt x="66403" y="2545693"/>
                  <a:pt x="71710" y="2545420"/>
                  <a:pt x="76200" y="2543175"/>
                </a:cubicBezTo>
                <a:cubicBezTo>
                  <a:pt x="113121" y="2524714"/>
                  <a:pt x="68872" y="2540855"/>
                  <a:pt x="104775" y="2528888"/>
                </a:cubicBezTo>
                <a:cubicBezTo>
                  <a:pt x="109538" y="2525713"/>
                  <a:pt x="113832" y="2521688"/>
                  <a:pt x="119063" y="2519363"/>
                </a:cubicBezTo>
                <a:cubicBezTo>
                  <a:pt x="128238" y="2515285"/>
                  <a:pt x="147638" y="2509838"/>
                  <a:pt x="147638" y="2509838"/>
                </a:cubicBezTo>
                <a:cubicBezTo>
                  <a:pt x="152400" y="2506663"/>
                  <a:pt x="156806" y="2502873"/>
                  <a:pt x="161925" y="2500313"/>
                </a:cubicBezTo>
                <a:cubicBezTo>
                  <a:pt x="185880" y="2488335"/>
                  <a:pt x="174757" y="2506531"/>
                  <a:pt x="204788" y="2476500"/>
                </a:cubicBezTo>
                <a:cubicBezTo>
                  <a:pt x="222625" y="2458663"/>
                  <a:pt x="212686" y="2464343"/>
                  <a:pt x="233363" y="2457450"/>
                </a:cubicBezTo>
                <a:cubicBezTo>
                  <a:pt x="238125" y="2452688"/>
                  <a:pt x="242046" y="2446899"/>
                  <a:pt x="247650" y="2443163"/>
                </a:cubicBezTo>
                <a:cubicBezTo>
                  <a:pt x="251827" y="2440378"/>
                  <a:pt x="258388" y="2441950"/>
                  <a:pt x="261938" y="2438400"/>
                </a:cubicBezTo>
                <a:cubicBezTo>
                  <a:pt x="325440" y="2374898"/>
                  <a:pt x="233361" y="2441577"/>
                  <a:pt x="309563" y="2390775"/>
                </a:cubicBezTo>
                <a:lnTo>
                  <a:pt x="338138" y="2371725"/>
                </a:lnTo>
                <a:lnTo>
                  <a:pt x="352425" y="2362200"/>
                </a:lnTo>
                <a:cubicBezTo>
                  <a:pt x="355600" y="2357438"/>
                  <a:pt x="357481" y="2351489"/>
                  <a:pt x="361950" y="2347913"/>
                </a:cubicBezTo>
                <a:cubicBezTo>
                  <a:pt x="365870" y="2344777"/>
                  <a:pt x="372688" y="2346700"/>
                  <a:pt x="376238" y="2343150"/>
                </a:cubicBezTo>
                <a:cubicBezTo>
                  <a:pt x="379788" y="2339600"/>
                  <a:pt x="377864" y="2332783"/>
                  <a:pt x="381000" y="2328863"/>
                </a:cubicBezTo>
                <a:cubicBezTo>
                  <a:pt x="387714" y="2320471"/>
                  <a:pt x="400164" y="2317712"/>
                  <a:pt x="409575" y="2314575"/>
                </a:cubicBezTo>
                <a:cubicBezTo>
                  <a:pt x="411163" y="2309813"/>
                  <a:pt x="412093" y="2304778"/>
                  <a:pt x="414338" y="2300288"/>
                </a:cubicBezTo>
                <a:cubicBezTo>
                  <a:pt x="424261" y="2280443"/>
                  <a:pt x="431004" y="2281240"/>
                  <a:pt x="452438" y="2266950"/>
                </a:cubicBezTo>
                <a:cubicBezTo>
                  <a:pt x="457200" y="2263775"/>
                  <a:pt x="461295" y="2259235"/>
                  <a:pt x="466725" y="2257425"/>
                </a:cubicBezTo>
                <a:lnTo>
                  <a:pt x="495300" y="2247900"/>
                </a:lnTo>
                <a:lnTo>
                  <a:pt x="509588" y="2243138"/>
                </a:lnTo>
                <a:lnTo>
                  <a:pt x="528638" y="2214563"/>
                </a:lnTo>
                <a:cubicBezTo>
                  <a:pt x="531813" y="2209800"/>
                  <a:pt x="534116" y="2204322"/>
                  <a:pt x="538163" y="2200275"/>
                </a:cubicBezTo>
                <a:cubicBezTo>
                  <a:pt x="542925" y="2195513"/>
                  <a:pt x="548138" y="2191162"/>
                  <a:pt x="552450" y="2185988"/>
                </a:cubicBezTo>
                <a:cubicBezTo>
                  <a:pt x="556114" y="2181591"/>
                  <a:pt x="557505" y="2175276"/>
                  <a:pt x="561975" y="2171700"/>
                </a:cubicBezTo>
                <a:cubicBezTo>
                  <a:pt x="565895" y="2168564"/>
                  <a:pt x="571500" y="2168525"/>
                  <a:pt x="576263" y="2166938"/>
                </a:cubicBezTo>
                <a:cubicBezTo>
                  <a:pt x="581025" y="2162175"/>
                  <a:pt x="585234" y="2156785"/>
                  <a:pt x="590550" y="2152650"/>
                </a:cubicBezTo>
                <a:cubicBezTo>
                  <a:pt x="599586" y="2145622"/>
                  <a:pt x="619125" y="2133600"/>
                  <a:pt x="619125" y="2133600"/>
                </a:cubicBezTo>
                <a:cubicBezTo>
                  <a:pt x="636589" y="2107405"/>
                  <a:pt x="619123" y="2129634"/>
                  <a:pt x="642938" y="2109788"/>
                </a:cubicBezTo>
                <a:cubicBezTo>
                  <a:pt x="666721" y="2089968"/>
                  <a:pt x="646403" y="2099107"/>
                  <a:pt x="671513" y="2090738"/>
                </a:cubicBezTo>
                <a:cubicBezTo>
                  <a:pt x="676275" y="2087563"/>
                  <a:pt x="680681" y="2083773"/>
                  <a:pt x="685800" y="2081213"/>
                </a:cubicBezTo>
                <a:cubicBezTo>
                  <a:pt x="699494" y="2074366"/>
                  <a:pt x="720257" y="2073883"/>
                  <a:pt x="733425" y="2071688"/>
                </a:cubicBezTo>
                <a:cubicBezTo>
                  <a:pt x="741410" y="2070357"/>
                  <a:pt x="749428" y="2069055"/>
                  <a:pt x="757238" y="2066925"/>
                </a:cubicBezTo>
                <a:cubicBezTo>
                  <a:pt x="766924" y="2064283"/>
                  <a:pt x="776288" y="2060575"/>
                  <a:pt x="785813" y="2057400"/>
                </a:cubicBezTo>
                <a:lnTo>
                  <a:pt x="800100" y="2052638"/>
                </a:lnTo>
                <a:cubicBezTo>
                  <a:pt x="804863" y="2049463"/>
                  <a:pt x="809157" y="2045438"/>
                  <a:pt x="814388" y="2043113"/>
                </a:cubicBezTo>
                <a:cubicBezTo>
                  <a:pt x="823563" y="2039035"/>
                  <a:pt x="842963" y="2033588"/>
                  <a:pt x="842963" y="2033588"/>
                </a:cubicBezTo>
                <a:cubicBezTo>
                  <a:pt x="865604" y="2018493"/>
                  <a:pt x="851819" y="2025874"/>
                  <a:pt x="885825" y="2014538"/>
                </a:cubicBezTo>
                <a:cubicBezTo>
                  <a:pt x="890588" y="2012950"/>
                  <a:pt x="895936" y="2012560"/>
                  <a:pt x="900113" y="2009775"/>
                </a:cubicBezTo>
                <a:cubicBezTo>
                  <a:pt x="904875" y="2006600"/>
                  <a:pt x="909170" y="2002575"/>
                  <a:pt x="914400" y="2000250"/>
                </a:cubicBezTo>
                <a:cubicBezTo>
                  <a:pt x="923575" y="1996172"/>
                  <a:pt x="934621" y="1996294"/>
                  <a:pt x="942975" y="1990725"/>
                </a:cubicBezTo>
                <a:cubicBezTo>
                  <a:pt x="975727" y="1968890"/>
                  <a:pt x="960690" y="1975295"/>
                  <a:pt x="985838" y="1966913"/>
                </a:cubicBezTo>
                <a:cubicBezTo>
                  <a:pt x="990600" y="1963738"/>
                  <a:pt x="995006" y="1959948"/>
                  <a:pt x="1000125" y="1957388"/>
                </a:cubicBezTo>
                <a:cubicBezTo>
                  <a:pt x="1004615" y="1955143"/>
                  <a:pt x="1010493" y="1955761"/>
                  <a:pt x="1014413" y="1952625"/>
                </a:cubicBezTo>
                <a:cubicBezTo>
                  <a:pt x="1045189" y="1928005"/>
                  <a:pt x="1002312" y="1945548"/>
                  <a:pt x="1038225" y="1933575"/>
                </a:cubicBezTo>
                <a:cubicBezTo>
                  <a:pt x="1041400" y="1928813"/>
                  <a:pt x="1043281" y="1922864"/>
                  <a:pt x="1047750" y="1919288"/>
                </a:cubicBezTo>
                <a:cubicBezTo>
                  <a:pt x="1051670" y="1916152"/>
                  <a:pt x="1057137" y="1915614"/>
                  <a:pt x="1062038" y="1914525"/>
                </a:cubicBezTo>
                <a:cubicBezTo>
                  <a:pt x="1071464" y="1912430"/>
                  <a:pt x="1081144" y="1911657"/>
                  <a:pt x="1090613" y="1909763"/>
                </a:cubicBezTo>
                <a:cubicBezTo>
                  <a:pt x="1097031" y="1908479"/>
                  <a:pt x="1103313" y="1906588"/>
                  <a:pt x="1109663" y="1905000"/>
                </a:cubicBezTo>
                <a:cubicBezTo>
                  <a:pt x="1114425" y="1901825"/>
                  <a:pt x="1119903" y="1899522"/>
                  <a:pt x="1123950" y="1895475"/>
                </a:cubicBezTo>
                <a:cubicBezTo>
                  <a:pt x="1127997" y="1891428"/>
                  <a:pt x="1128621" y="1884221"/>
                  <a:pt x="1133475" y="1881188"/>
                </a:cubicBezTo>
                <a:cubicBezTo>
                  <a:pt x="1141989" y="1875867"/>
                  <a:pt x="1152525" y="1874838"/>
                  <a:pt x="1162050" y="1871663"/>
                </a:cubicBezTo>
                <a:lnTo>
                  <a:pt x="1176338" y="1866900"/>
                </a:lnTo>
                <a:lnTo>
                  <a:pt x="1190625" y="1862138"/>
                </a:lnTo>
                <a:lnTo>
                  <a:pt x="1219200" y="1843088"/>
                </a:lnTo>
                <a:cubicBezTo>
                  <a:pt x="1223963" y="1839913"/>
                  <a:pt x="1228058" y="1835373"/>
                  <a:pt x="1233488" y="1833563"/>
                </a:cubicBezTo>
                <a:cubicBezTo>
                  <a:pt x="1238250" y="1831975"/>
                  <a:pt x="1243285" y="1831045"/>
                  <a:pt x="1247775" y="1828800"/>
                </a:cubicBezTo>
                <a:cubicBezTo>
                  <a:pt x="1252895" y="1826240"/>
                  <a:pt x="1256832" y="1821600"/>
                  <a:pt x="1262063" y="1819275"/>
                </a:cubicBezTo>
                <a:cubicBezTo>
                  <a:pt x="1284706" y="1809212"/>
                  <a:pt x="1295250" y="1808981"/>
                  <a:pt x="1319213" y="1804988"/>
                </a:cubicBezTo>
                <a:cubicBezTo>
                  <a:pt x="1355130" y="1793014"/>
                  <a:pt x="1310852" y="1809168"/>
                  <a:pt x="1347788" y="1790700"/>
                </a:cubicBezTo>
                <a:cubicBezTo>
                  <a:pt x="1352278" y="1788455"/>
                  <a:pt x="1357313" y="1787525"/>
                  <a:pt x="1362075" y="1785938"/>
                </a:cubicBezTo>
                <a:lnTo>
                  <a:pt x="1390650" y="1766888"/>
                </a:lnTo>
                <a:cubicBezTo>
                  <a:pt x="1395413" y="1763713"/>
                  <a:pt x="1399325" y="1758486"/>
                  <a:pt x="1404938" y="1757363"/>
                </a:cubicBezTo>
                <a:cubicBezTo>
                  <a:pt x="1433673" y="1751615"/>
                  <a:pt x="1421071" y="1755159"/>
                  <a:pt x="1443038" y="1747838"/>
                </a:cubicBezTo>
                <a:cubicBezTo>
                  <a:pt x="1447800" y="1744663"/>
                  <a:pt x="1453749" y="1742782"/>
                  <a:pt x="1457325" y="1738313"/>
                </a:cubicBezTo>
                <a:cubicBezTo>
                  <a:pt x="1473076" y="1718624"/>
                  <a:pt x="1446655" y="1726249"/>
                  <a:pt x="1476375" y="1709738"/>
                </a:cubicBezTo>
                <a:cubicBezTo>
                  <a:pt x="1485152" y="1704862"/>
                  <a:pt x="1495425" y="1703388"/>
                  <a:pt x="1504950" y="1700213"/>
                </a:cubicBezTo>
                <a:lnTo>
                  <a:pt x="1533525" y="1690688"/>
                </a:lnTo>
                <a:cubicBezTo>
                  <a:pt x="1538288" y="1689100"/>
                  <a:pt x="1543636" y="1688710"/>
                  <a:pt x="1547813" y="1685925"/>
                </a:cubicBezTo>
                <a:cubicBezTo>
                  <a:pt x="1566277" y="1673615"/>
                  <a:pt x="1556670" y="1678210"/>
                  <a:pt x="1576388" y="1671638"/>
                </a:cubicBezTo>
                <a:cubicBezTo>
                  <a:pt x="1581150" y="1668463"/>
                  <a:pt x="1585556" y="1664673"/>
                  <a:pt x="1590675" y="1662113"/>
                </a:cubicBezTo>
                <a:cubicBezTo>
                  <a:pt x="1595165" y="1659868"/>
                  <a:pt x="1601043" y="1660486"/>
                  <a:pt x="1604963" y="1657350"/>
                </a:cubicBezTo>
                <a:cubicBezTo>
                  <a:pt x="1609432" y="1653774"/>
                  <a:pt x="1610441" y="1647110"/>
                  <a:pt x="1614488" y="1643063"/>
                </a:cubicBezTo>
                <a:cubicBezTo>
                  <a:pt x="1618535" y="1639016"/>
                  <a:pt x="1624013" y="1636713"/>
                  <a:pt x="1628775" y="1633538"/>
                </a:cubicBezTo>
                <a:cubicBezTo>
                  <a:pt x="1630363" y="1628775"/>
                  <a:pt x="1630402" y="1623170"/>
                  <a:pt x="1633538" y="1619250"/>
                </a:cubicBezTo>
                <a:cubicBezTo>
                  <a:pt x="1637114" y="1614781"/>
                  <a:pt x="1643428" y="1613389"/>
                  <a:pt x="1647825" y="1609725"/>
                </a:cubicBezTo>
                <a:cubicBezTo>
                  <a:pt x="1652999" y="1605413"/>
                  <a:pt x="1657978" y="1600754"/>
                  <a:pt x="1662113" y="1595438"/>
                </a:cubicBezTo>
                <a:cubicBezTo>
                  <a:pt x="1669141" y="1586402"/>
                  <a:pt x="1670303" y="1570484"/>
                  <a:pt x="1681163" y="1566863"/>
                </a:cubicBezTo>
                <a:cubicBezTo>
                  <a:pt x="1717080" y="1554889"/>
                  <a:pt x="1672802" y="1571043"/>
                  <a:pt x="1709738" y="1552575"/>
                </a:cubicBezTo>
                <a:cubicBezTo>
                  <a:pt x="1716567" y="1549160"/>
                  <a:pt x="1736976" y="1544575"/>
                  <a:pt x="1743075" y="1543050"/>
                </a:cubicBezTo>
                <a:cubicBezTo>
                  <a:pt x="1747838" y="1539875"/>
                  <a:pt x="1752243" y="1536085"/>
                  <a:pt x="1757363" y="1533525"/>
                </a:cubicBezTo>
                <a:cubicBezTo>
                  <a:pt x="1761853" y="1531280"/>
                  <a:pt x="1768100" y="1532313"/>
                  <a:pt x="1771650" y="1528763"/>
                </a:cubicBezTo>
                <a:cubicBezTo>
                  <a:pt x="1779745" y="1520668"/>
                  <a:pt x="1784350" y="1509713"/>
                  <a:pt x="1790700" y="1500188"/>
                </a:cubicBezTo>
                <a:cubicBezTo>
                  <a:pt x="1798462" y="1488545"/>
                  <a:pt x="1800401" y="1481667"/>
                  <a:pt x="1814513" y="1476375"/>
                </a:cubicBezTo>
                <a:cubicBezTo>
                  <a:pt x="1822092" y="1473533"/>
                  <a:pt x="1830516" y="1473743"/>
                  <a:pt x="1838325" y="1471613"/>
                </a:cubicBezTo>
                <a:cubicBezTo>
                  <a:pt x="1848011" y="1468971"/>
                  <a:pt x="1866900" y="1462088"/>
                  <a:pt x="1866900" y="1462088"/>
                </a:cubicBezTo>
                <a:cubicBezTo>
                  <a:pt x="1890549" y="1426613"/>
                  <a:pt x="1860154" y="1470183"/>
                  <a:pt x="1890713" y="1433513"/>
                </a:cubicBezTo>
                <a:cubicBezTo>
                  <a:pt x="1907743" y="1413078"/>
                  <a:pt x="1891756" y="1423912"/>
                  <a:pt x="1914525" y="1404938"/>
                </a:cubicBezTo>
                <a:cubicBezTo>
                  <a:pt x="1934996" y="1387879"/>
                  <a:pt x="1921623" y="1401389"/>
                  <a:pt x="1943100" y="1390650"/>
                </a:cubicBezTo>
                <a:cubicBezTo>
                  <a:pt x="1980021" y="1372189"/>
                  <a:pt x="1935772" y="1388330"/>
                  <a:pt x="1971675" y="1376363"/>
                </a:cubicBezTo>
                <a:cubicBezTo>
                  <a:pt x="1994318" y="1361268"/>
                  <a:pt x="1980531" y="1368649"/>
                  <a:pt x="2014538" y="1357313"/>
                </a:cubicBezTo>
                <a:lnTo>
                  <a:pt x="2043113" y="1347788"/>
                </a:lnTo>
                <a:cubicBezTo>
                  <a:pt x="2047875" y="1346201"/>
                  <a:pt x="2052448" y="1343850"/>
                  <a:pt x="2057400" y="1343025"/>
                </a:cubicBezTo>
                <a:lnTo>
                  <a:pt x="2085975" y="1338263"/>
                </a:lnTo>
                <a:cubicBezTo>
                  <a:pt x="2121896" y="1326288"/>
                  <a:pt x="2077613" y="1342443"/>
                  <a:pt x="2114550" y="1323975"/>
                </a:cubicBezTo>
                <a:cubicBezTo>
                  <a:pt x="2119040" y="1321730"/>
                  <a:pt x="2124075" y="1320800"/>
                  <a:pt x="2128838" y="1319213"/>
                </a:cubicBezTo>
                <a:cubicBezTo>
                  <a:pt x="2133600" y="1316038"/>
                  <a:pt x="2137766" y="1311698"/>
                  <a:pt x="2143125" y="1309688"/>
                </a:cubicBezTo>
                <a:cubicBezTo>
                  <a:pt x="2163571" y="1302020"/>
                  <a:pt x="2175645" y="1308645"/>
                  <a:pt x="2195513" y="1295400"/>
                </a:cubicBezTo>
                <a:cubicBezTo>
                  <a:pt x="2205038" y="1289050"/>
                  <a:pt x="2215993" y="1284445"/>
                  <a:pt x="2224088" y="1276350"/>
                </a:cubicBezTo>
                <a:cubicBezTo>
                  <a:pt x="2236416" y="1264022"/>
                  <a:pt x="2249860" y="1248710"/>
                  <a:pt x="2266950" y="1243013"/>
                </a:cubicBezTo>
                <a:cubicBezTo>
                  <a:pt x="2271713" y="1241425"/>
                  <a:pt x="2276849" y="1240688"/>
                  <a:pt x="2281238" y="1238250"/>
                </a:cubicBezTo>
                <a:cubicBezTo>
                  <a:pt x="2330363" y="1210958"/>
                  <a:pt x="2291773" y="1225213"/>
                  <a:pt x="2324100" y="1214438"/>
                </a:cubicBezTo>
                <a:cubicBezTo>
                  <a:pt x="2328863" y="1211263"/>
                  <a:pt x="2333991" y="1208577"/>
                  <a:pt x="2338388" y="1204913"/>
                </a:cubicBezTo>
                <a:cubicBezTo>
                  <a:pt x="2343562" y="1200601"/>
                  <a:pt x="2346787" y="1193896"/>
                  <a:pt x="2352675" y="1190625"/>
                </a:cubicBezTo>
                <a:cubicBezTo>
                  <a:pt x="2361452" y="1185749"/>
                  <a:pt x="2371725" y="1184275"/>
                  <a:pt x="2381250" y="1181100"/>
                </a:cubicBezTo>
                <a:cubicBezTo>
                  <a:pt x="2406183" y="1172789"/>
                  <a:pt x="2390577" y="1177047"/>
                  <a:pt x="2428875" y="1171575"/>
                </a:cubicBezTo>
                <a:cubicBezTo>
                  <a:pt x="2438400" y="1165225"/>
                  <a:pt x="2446590" y="1156145"/>
                  <a:pt x="2457450" y="1152525"/>
                </a:cubicBezTo>
                <a:cubicBezTo>
                  <a:pt x="2466975" y="1149350"/>
                  <a:pt x="2477671" y="1148569"/>
                  <a:pt x="2486025" y="1143000"/>
                </a:cubicBezTo>
                <a:cubicBezTo>
                  <a:pt x="2490788" y="1139825"/>
                  <a:pt x="2495052" y="1135730"/>
                  <a:pt x="2500313" y="1133475"/>
                </a:cubicBezTo>
                <a:cubicBezTo>
                  <a:pt x="2513267" y="1127923"/>
                  <a:pt x="2549067" y="1125000"/>
                  <a:pt x="2557463" y="1123950"/>
                </a:cubicBezTo>
                <a:lnTo>
                  <a:pt x="2600325" y="1109663"/>
                </a:lnTo>
                <a:lnTo>
                  <a:pt x="2614613" y="1104900"/>
                </a:lnTo>
                <a:cubicBezTo>
                  <a:pt x="2625147" y="1094366"/>
                  <a:pt x="2629925" y="1087720"/>
                  <a:pt x="2643188" y="1081088"/>
                </a:cubicBezTo>
                <a:cubicBezTo>
                  <a:pt x="2647678" y="1078843"/>
                  <a:pt x="2652985" y="1078570"/>
                  <a:pt x="2657475" y="1076325"/>
                </a:cubicBezTo>
                <a:cubicBezTo>
                  <a:pt x="2694396" y="1057864"/>
                  <a:pt x="2650147" y="1074005"/>
                  <a:pt x="2686050" y="1062038"/>
                </a:cubicBezTo>
                <a:cubicBezTo>
                  <a:pt x="2690813" y="1058863"/>
                  <a:pt x="2695077" y="1054768"/>
                  <a:pt x="2700338" y="1052513"/>
                </a:cubicBezTo>
                <a:cubicBezTo>
                  <a:pt x="2706354" y="1049935"/>
                  <a:pt x="2713094" y="1049548"/>
                  <a:pt x="2719388" y="1047750"/>
                </a:cubicBezTo>
                <a:cubicBezTo>
                  <a:pt x="2724215" y="1046371"/>
                  <a:pt x="2728913" y="1044575"/>
                  <a:pt x="2733675" y="1042988"/>
                </a:cubicBezTo>
                <a:cubicBezTo>
                  <a:pt x="2743200" y="1036638"/>
                  <a:pt x="2755900" y="1033463"/>
                  <a:pt x="2762250" y="1023938"/>
                </a:cubicBezTo>
                <a:cubicBezTo>
                  <a:pt x="2772229" y="1008970"/>
                  <a:pt x="2787196" y="978581"/>
                  <a:pt x="2809875" y="976313"/>
                </a:cubicBezTo>
                <a:lnTo>
                  <a:pt x="2857500" y="971550"/>
                </a:lnTo>
                <a:cubicBezTo>
                  <a:pt x="2864131" y="964920"/>
                  <a:pt x="2876131" y="951053"/>
                  <a:pt x="2886075" y="947738"/>
                </a:cubicBezTo>
                <a:cubicBezTo>
                  <a:pt x="2895236" y="944684"/>
                  <a:pt x="2905224" y="945070"/>
                  <a:pt x="2914650" y="942975"/>
                </a:cubicBezTo>
                <a:cubicBezTo>
                  <a:pt x="2919551" y="941886"/>
                  <a:pt x="2924175" y="939800"/>
                  <a:pt x="2928938" y="938213"/>
                </a:cubicBezTo>
                <a:cubicBezTo>
                  <a:pt x="2961400" y="916571"/>
                  <a:pt x="2920471" y="941035"/>
                  <a:pt x="2971800" y="923925"/>
                </a:cubicBezTo>
                <a:cubicBezTo>
                  <a:pt x="2977230" y="922115"/>
                  <a:pt x="2980857" y="916725"/>
                  <a:pt x="2986088" y="914400"/>
                </a:cubicBezTo>
                <a:cubicBezTo>
                  <a:pt x="2995263" y="910322"/>
                  <a:pt x="3005138" y="908050"/>
                  <a:pt x="3014663" y="904875"/>
                </a:cubicBezTo>
                <a:lnTo>
                  <a:pt x="3028950" y="900113"/>
                </a:lnTo>
                <a:cubicBezTo>
                  <a:pt x="3038475" y="893763"/>
                  <a:pt x="3051175" y="890588"/>
                  <a:pt x="3057525" y="881063"/>
                </a:cubicBezTo>
                <a:cubicBezTo>
                  <a:pt x="3060700" y="876300"/>
                  <a:pt x="3062196" y="869809"/>
                  <a:pt x="3067050" y="866775"/>
                </a:cubicBezTo>
                <a:cubicBezTo>
                  <a:pt x="3081320" y="857856"/>
                  <a:pt x="3108290" y="855381"/>
                  <a:pt x="3124200" y="852488"/>
                </a:cubicBezTo>
                <a:cubicBezTo>
                  <a:pt x="3132164" y="851040"/>
                  <a:pt x="3140203" y="849855"/>
                  <a:pt x="3148013" y="847725"/>
                </a:cubicBezTo>
                <a:cubicBezTo>
                  <a:pt x="3157699" y="845083"/>
                  <a:pt x="3176588" y="838200"/>
                  <a:pt x="3176588" y="838200"/>
                </a:cubicBezTo>
                <a:cubicBezTo>
                  <a:pt x="3182938" y="833438"/>
                  <a:pt x="3188746" y="827851"/>
                  <a:pt x="3195638" y="823913"/>
                </a:cubicBezTo>
                <a:cubicBezTo>
                  <a:pt x="3199997" y="821422"/>
                  <a:pt x="3205748" y="821935"/>
                  <a:pt x="3209925" y="819150"/>
                </a:cubicBezTo>
                <a:cubicBezTo>
                  <a:pt x="3245743" y="795271"/>
                  <a:pt x="3205620" y="815179"/>
                  <a:pt x="3233738" y="790575"/>
                </a:cubicBezTo>
                <a:cubicBezTo>
                  <a:pt x="3242353" y="783037"/>
                  <a:pt x="3252788" y="777875"/>
                  <a:pt x="3262313" y="771525"/>
                </a:cubicBezTo>
                <a:lnTo>
                  <a:pt x="3276600" y="762000"/>
                </a:lnTo>
                <a:cubicBezTo>
                  <a:pt x="3279775" y="757238"/>
                  <a:pt x="3281271" y="750746"/>
                  <a:pt x="3286125" y="747713"/>
                </a:cubicBezTo>
                <a:cubicBezTo>
                  <a:pt x="3294639" y="742392"/>
                  <a:pt x="3314700" y="738188"/>
                  <a:pt x="3314700" y="738188"/>
                </a:cubicBezTo>
                <a:cubicBezTo>
                  <a:pt x="3319463" y="735013"/>
                  <a:pt x="3323609" y="730619"/>
                  <a:pt x="3328988" y="728663"/>
                </a:cubicBezTo>
                <a:cubicBezTo>
                  <a:pt x="3364907" y="715602"/>
                  <a:pt x="3360456" y="722678"/>
                  <a:pt x="3390900" y="714375"/>
                </a:cubicBezTo>
                <a:cubicBezTo>
                  <a:pt x="3400586" y="711733"/>
                  <a:pt x="3411121" y="710419"/>
                  <a:pt x="3419475" y="704850"/>
                </a:cubicBezTo>
                <a:cubicBezTo>
                  <a:pt x="3424238" y="701675"/>
                  <a:pt x="3428532" y="697650"/>
                  <a:pt x="3433763" y="695325"/>
                </a:cubicBezTo>
                <a:cubicBezTo>
                  <a:pt x="3442938" y="691247"/>
                  <a:pt x="3462338" y="685800"/>
                  <a:pt x="3462338" y="685800"/>
                </a:cubicBezTo>
                <a:cubicBezTo>
                  <a:pt x="3465513" y="681038"/>
                  <a:pt x="3467816" y="675560"/>
                  <a:pt x="3471863" y="671513"/>
                </a:cubicBezTo>
                <a:cubicBezTo>
                  <a:pt x="3483184" y="660192"/>
                  <a:pt x="3500576" y="657179"/>
                  <a:pt x="3514725" y="652463"/>
                </a:cubicBezTo>
                <a:lnTo>
                  <a:pt x="3543300" y="642938"/>
                </a:lnTo>
                <a:cubicBezTo>
                  <a:pt x="3548063" y="641350"/>
                  <a:pt x="3552636" y="639000"/>
                  <a:pt x="3557588" y="638175"/>
                </a:cubicBezTo>
                <a:lnTo>
                  <a:pt x="3586163" y="633413"/>
                </a:lnTo>
                <a:cubicBezTo>
                  <a:pt x="3598860" y="629181"/>
                  <a:pt x="3619397" y="621523"/>
                  <a:pt x="3633788" y="619125"/>
                </a:cubicBezTo>
                <a:cubicBezTo>
                  <a:pt x="3646413" y="617021"/>
                  <a:pt x="3659201" y="616055"/>
                  <a:pt x="3671888" y="614363"/>
                </a:cubicBezTo>
                <a:lnTo>
                  <a:pt x="3705225" y="609600"/>
                </a:lnTo>
                <a:cubicBezTo>
                  <a:pt x="3714750" y="606425"/>
                  <a:pt x="3725446" y="605644"/>
                  <a:pt x="3733800" y="600075"/>
                </a:cubicBezTo>
                <a:cubicBezTo>
                  <a:pt x="3747848" y="590710"/>
                  <a:pt x="3750916" y="590014"/>
                  <a:pt x="3762375" y="576263"/>
                </a:cubicBezTo>
                <a:cubicBezTo>
                  <a:pt x="3795520" y="536489"/>
                  <a:pt x="3744456" y="589417"/>
                  <a:pt x="3786188" y="547688"/>
                </a:cubicBezTo>
                <a:cubicBezTo>
                  <a:pt x="3796339" y="517230"/>
                  <a:pt x="3783544" y="541205"/>
                  <a:pt x="3833813" y="528638"/>
                </a:cubicBezTo>
                <a:cubicBezTo>
                  <a:pt x="3848837" y="524882"/>
                  <a:pt x="3858236" y="503322"/>
                  <a:pt x="3867150" y="495300"/>
                </a:cubicBezTo>
                <a:cubicBezTo>
                  <a:pt x="3872480" y="490503"/>
                  <a:pt x="3903566" y="470088"/>
                  <a:pt x="3914775" y="466725"/>
                </a:cubicBezTo>
                <a:cubicBezTo>
                  <a:pt x="3924024" y="463950"/>
                  <a:pt x="3933825" y="463550"/>
                  <a:pt x="3943350" y="461963"/>
                </a:cubicBezTo>
                <a:cubicBezTo>
                  <a:pt x="3995466" y="444590"/>
                  <a:pt x="3916524" y="472298"/>
                  <a:pt x="3971925" y="447675"/>
                </a:cubicBezTo>
                <a:cubicBezTo>
                  <a:pt x="3981100" y="443597"/>
                  <a:pt x="3992146" y="443719"/>
                  <a:pt x="4000500" y="438150"/>
                </a:cubicBezTo>
                <a:cubicBezTo>
                  <a:pt x="4005263" y="434975"/>
                  <a:pt x="4009557" y="430950"/>
                  <a:pt x="4014788" y="428625"/>
                </a:cubicBezTo>
                <a:cubicBezTo>
                  <a:pt x="4023963" y="424547"/>
                  <a:pt x="4033838" y="422275"/>
                  <a:pt x="4043363" y="419100"/>
                </a:cubicBezTo>
                <a:cubicBezTo>
                  <a:pt x="4063856" y="412269"/>
                  <a:pt x="4052785" y="415554"/>
                  <a:pt x="4076700" y="409575"/>
                </a:cubicBezTo>
                <a:cubicBezTo>
                  <a:pt x="4107086" y="389318"/>
                  <a:pt x="4080666" y="403649"/>
                  <a:pt x="4143375" y="395288"/>
                </a:cubicBezTo>
                <a:cubicBezTo>
                  <a:pt x="4153335" y="393960"/>
                  <a:pt x="4166922" y="389026"/>
                  <a:pt x="4176713" y="385763"/>
                </a:cubicBezTo>
                <a:cubicBezTo>
                  <a:pt x="4233865" y="347661"/>
                  <a:pt x="4149721" y="406404"/>
                  <a:pt x="4200525" y="361950"/>
                </a:cubicBezTo>
                <a:cubicBezTo>
                  <a:pt x="4209140" y="354412"/>
                  <a:pt x="4217994" y="345676"/>
                  <a:pt x="4229100" y="342900"/>
                </a:cubicBezTo>
                <a:cubicBezTo>
                  <a:pt x="4235450" y="341313"/>
                  <a:pt x="4241856" y="339936"/>
                  <a:pt x="4248150" y="338138"/>
                </a:cubicBezTo>
                <a:cubicBezTo>
                  <a:pt x="4252977" y="336759"/>
                  <a:pt x="4257445" y="333901"/>
                  <a:pt x="4262438" y="333375"/>
                </a:cubicBezTo>
                <a:cubicBezTo>
                  <a:pt x="4287748" y="330711"/>
                  <a:pt x="4313238" y="330200"/>
                  <a:pt x="4338638" y="328613"/>
                </a:cubicBezTo>
                <a:lnTo>
                  <a:pt x="4381500" y="300038"/>
                </a:lnTo>
                <a:lnTo>
                  <a:pt x="4395788" y="290513"/>
                </a:lnTo>
                <a:cubicBezTo>
                  <a:pt x="4418637" y="256238"/>
                  <a:pt x="4386280" y="298440"/>
                  <a:pt x="4433888" y="266700"/>
                </a:cubicBezTo>
                <a:cubicBezTo>
                  <a:pt x="4438650" y="263525"/>
                  <a:pt x="4442914" y="259430"/>
                  <a:pt x="4448175" y="257175"/>
                </a:cubicBezTo>
                <a:cubicBezTo>
                  <a:pt x="4458975" y="252547"/>
                  <a:pt x="4471079" y="253447"/>
                  <a:pt x="4481513" y="247650"/>
                </a:cubicBezTo>
                <a:cubicBezTo>
                  <a:pt x="4530638" y="220358"/>
                  <a:pt x="4492048" y="234613"/>
                  <a:pt x="4524375" y="223838"/>
                </a:cubicBezTo>
                <a:cubicBezTo>
                  <a:pt x="4529138" y="220663"/>
                  <a:pt x="4533543" y="216873"/>
                  <a:pt x="4538663" y="214313"/>
                </a:cubicBezTo>
                <a:cubicBezTo>
                  <a:pt x="4543153" y="212068"/>
                  <a:pt x="4548591" y="212041"/>
                  <a:pt x="4552950" y="209550"/>
                </a:cubicBezTo>
                <a:cubicBezTo>
                  <a:pt x="4613660" y="174858"/>
                  <a:pt x="4535608" y="214762"/>
                  <a:pt x="4586288" y="180975"/>
                </a:cubicBezTo>
                <a:cubicBezTo>
                  <a:pt x="4590465" y="178190"/>
                  <a:pt x="4595813" y="177800"/>
                  <a:pt x="4600575" y="176213"/>
                </a:cubicBezTo>
                <a:cubicBezTo>
                  <a:pt x="4605338" y="173038"/>
                  <a:pt x="4609433" y="168498"/>
                  <a:pt x="4614863" y="166688"/>
                </a:cubicBezTo>
                <a:cubicBezTo>
                  <a:pt x="4636285" y="159547"/>
                  <a:pt x="4652012" y="165734"/>
                  <a:pt x="4672013" y="152400"/>
                </a:cubicBezTo>
                <a:cubicBezTo>
                  <a:pt x="4676775" y="149225"/>
                  <a:pt x="4681070" y="145200"/>
                  <a:pt x="4686300" y="142875"/>
                </a:cubicBezTo>
                <a:cubicBezTo>
                  <a:pt x="4695475" y="138797"/>
                  <a:pt x="4704936" y="134770"/>
                  <a:pt x="4714875" y="133350"/>
                </a:cubicBezTo>
                <a:cubicBezTo>
                  <a:pt x="4741866" y="129495"/>
                  <a:pt x="4744802" y="130242"/>
                  <a:pt x="4767263" y="123825"/>
                </a:cubicBezTo>
                <a:cubicBezTo>
                  <a:pt x="4772090" y="122446"/>
                  <a:pt x="4776723" y="120442"/>
                  <a:pt x="4781550" y="119063"/>
                </a:cubicBezTo>
                <a:cubicBezTo>
                  <a:pt x="4787844" y="117265"/>
                  <a:pt x="4794331" y="116181"/>
                  <a:pt x="4800600" y="114300"/>
                </a:cubicBezTo>
                <a:cubicBezTo>
                  <a:pt x="4810217" y="111415"/>
                  <a:pt x="4820821" y="110344"/>
                  <a:pt x="4829175" y="104775"/>
                </a:cubicBezTo>
                <a:cubicBezTo>
                  <a:pt x="4833938" y="101600"/>
                  <a:pt x="4838343" y="97810"/>
                  <a:pt x="4843463" y="95250"/>
                </a:cubicBezTo>
                <a:cubicBezTo>
                  <a:pt x="4850292" y="91835"/>
                  <a:pt x="4870701" y="87250"/>
                  <a:pt x="4876800" y="85725"/>
                </a:cubicBezTo>
                <a:cubicBezTo>
                  <a:pt x="4881563" y="82550"/>
                  <a:pt x="4887040" y="80247"/>
                  <a:pt x="4891088" y="76200"/>
                </a:cubicBezTo>
                <a:cubicBezTo>
                  <a:pt x="4895135" y="72153"/>
                  <a:pt x="4895299" y="64039"/>
                  <a:pt x="4900613" y="61913"/>
                </a:cubicBezTo>
                <a:cubicBezTo>
                  <a:pt x="4905274" y="60049"/>
                  <a:pt x="4910138" y="65088"/>
                  <a:pt x="4914900" y="66675"/>
                </a:cubicBezTo>
                <a:cubicBezTo>
                  <a:pt x="4924425" y="63500"/>
                  <a:pt x="4935121" y="62719"/>
                  <a:pt x="4943475" y="57150"/>
                </a:cubicBezTo>
                <a:cubicBezTo>
                  <a:pt x="4960247" y="45969"/>
                  <a:pt x="4972794" y="35897"/>
                  <a:pt x="4991100" y="28575"/>
                </a:cubicBezTo>
                <a:cubicBezTo>
                  <a:pt x="5000422" y="24846"/>
                  <a:pt x="5019675" y="19050"/>
                  <a:pt x="5019675" y="19050"/>
                </a:cubicBezTo>
                <a:cubicBezTo>
                  <a:pt x="5030445" y="2895"/>
                  <a:pt x="5025153" y="8810"/>
                  <a:pt x="5033963" y="0"/>
                </a:cubicBezTo>
              </a:path>
            </a:pathLst>
          </a:custGeom>
          <a:noFill/>
          <a:ln w="28575">
            <a:solidFill>
              <a:srgbClr val="354C9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 xmlns:a16="http://schemas.microsoft.com/office/drawing/2014/main" id="{2FC91BF2-3F2B-4D88-985F-76C31605F0ED}"/>
              </a:ext>
            </a:extLst>
          </p:cNvPr>
          <p:cNvSpPr/>
          <p:nvPr/>
        </p:nvSpPr>
        <p:spPr>
          <a:xfrm>
            <a:off x="2259979" y="2366963"/>
            <a:ext cx="5010150" cy="2433637"/>
          </a:xfrm>
          <a:custGeom>
            <a:avLst/>
            <a:gdLst>
              <a:gd name="connsiteX0" fmla="*/ 0 w 5010150"/>
              <a:gd name="connsiteY0" fmla="*/ 2433637 h 2433637"/>
              <a:gd name="connsiteX1" fmla="*/ 0 w 5010150"/>
              <a:gd name="connsiteY1" fmla="*/ 2433637 h 2433637"/>
              <a:gd name="connsiteX2" fmla="*/ 38100 w 5010150"/>
              <a:gd name="connsiteY2" fmla="*/ 2409825 h 2433637"/>
              <a:gd name="connsiteX3" fmla="*/ 66675 w 5010150"/>
              <a:gd name="connsiteY3" fmla="*/ 2400300 h 2433637"/>
              <a:gd name="connsiteX4" fmla="*/ 95250 w 5010150"/>
              <a:gd name="connsiteY4" fmla="*/ 2386012 h 2433637"/>
              <a:gd name="connsiteX5" fmla="*/ 123825 w 5010150"/>
              <a:gd name="connsiteY5" fmla="*/ 2371725 h 2433637"/>
              <a:gd name="connsiteX6" fmla="*/ 166687 w 5010150"/>
              <a:gd name="connsiteY6" fmla="*/ 2347912 h 2433637"/>
              <a:gd name="connsiteX7" fmla="*/ 195262 w 5010150"/>
              <a:gd name="connsiteY7" fmla="*/ 2328862 h 2433637"/>
              <a:gd name="connsiteX8" fmla="*/ 223837 w 5010150"/>
              <a:gd name="connsiteY8" fmla="*/ 2309812 h 2433637"/>
              <a:gd name="connsiteX9" fmla="*/ 238125 w 5010150"/>
              <a:gd name="connsiteY9" fmla="*/ 2300287 h 2433637"/>
              <a:gd name="connsiteX10" fmla="*/ 280987 w 5010150"/>
              <a:gd name="connsiteY10" fmla="*/ 2286000 h 2433637"/>
              <a:gd name="connsiteX11" fmla="*/ 323850 w 5010150"/>
              <a:gd name="connsiteY11" fmla="*/ 2262187 h 2433637"/>
              <a:gd name="connsiteX12" fmla="*/ 338137 w 5010150"/>
              <a:gd name="connsiteY12" fmla="*/ 2252662 h 2433637"/>
              <a:gd name="connsiteX13" fmla="*/ 347662 w 5010150"/>
              <a:gd name="connsiteY13" fmla="*/ 2238375 h 2433637"/>
              <a:gd name="connsiteX14" fmla="*/ 361950 w 5010150"/>
              <a:gd name="connsiteY14" fmla="*/ 2228850 h 2433637"/>
              <a:gd name="connsiteX15" fmla="*/ 366712 w 5010150"/>
              <a:gd name="connsiteY15" fmla="*/ 2214562 h 2433637"/>
              <a:gd name="connsiteX16" fmla="*/ 409575 w 5010150"/>
              <a:gd name="connsiteY16" fmla="*/ 2181225 h 2433637"/>
              <a:gd name="connsiteX17" fmla="*/ 452437 w 5010150"/>
              <a:gd name="connsiteY17" fmla="*/ 2166937 h 2433637"/>
              <a:gd name="connsiteX18" fmla="*/ 466725 w 5010150"/>
              <a:gd name="connsiteY18" fmla="*/ 2162175 h 2433637"/>
              <a:gd name="connsiteX19" fmla="*/ 471487 w 5010150"/>
              <a:gd name="connsiteY19" fmla="*/ 2143125 h 2433637"/>
              <a:gd name="connsiteX20" fmla="*/ 485775 w 5010150"/>
              <a:gd name="connsiteY20" fmla="*/ 2100262 h 2433637"/>
              <a:gd name="connsiteX21" fmla="*/ 528637 w 5010150"/>
              <a:gd name="connsiteY21" fmla="*/ 2085975 h 2433637"/>
              <a:gd name="connsiteX22" fmla="*/ 542925 w 5010150"/>
              <a:gd name="connsiteY22" fmla="*/ 2081212 h 2433637"/>
              <a:gd name="connsiteX23" fmla="*/ 566737 w 5010150"/>
              <a:gd name="connsiteY23" fmla="*/ 2062162 h 2433637"/>
              <a:gd name="connsiteX24" fmla="*/ 609600 w 5010150"/>
              <a:gd name="connsiteY24" fmla="*/ 2038350 h 2433637"/>
              <a:gd name="connsiteX25" fmla="*/ 623887 w 5010150"/>
              <a:gd name="connsiteY25" fmla="*/ 2024062 h 2433637"/>
              <a:gd name="connsiteX26" fmla="*/ 652462 w 5010150"/>
              <a:gd name="connsiteY26" fmla="*/ 2009775 h 2433637"/>
              <a:gd name="connsiteX27" fmla="*/ 681037 w 5010150"/>
              <a:gd name="connsiteY27" fmla="*/ 1990725 h 2433637"/>
              <a:gd name="connsiteX28" fmla="*/ 695325 w 5010150"/>
              <a:gd name="connsiteY28" fmla="*/ 1981200 h 2433637"/>
              <a:gd name="connsiteX29" fmla="*/ 738187 w 5010150"/>
              <a:gd name="connsiteY29" fmla="*/ 1971675 h 2433637"/>
              <a:gd name="connsiteX30" fmla="*/ 752475 w 5010150"/>
              <a:gd name="connsiteY30" fmla="*/ 1962150 h 2433637"/>
              <a:gd name="connsiteX31" fmla="*/ 757237 w 5010150"/>
              <a:gd name="connsiteY31" fmla="*/ 1947862 h 2433637"/>
              <a:gd name="connsiteX32" fmla="*/ 828675 w 5010150"/>
              <a:gd name="connsiteY32" fmla="*/ 1943100 h 2433637"/>
              <a:gd name="connsiteX33" fmla="*/ 838200 w 5010150"/>
              <a:gd name="connsiteY33" fmla="*/ 1928812 h 2433637"/>
              <a:gd name="connsiteX34" fmla="*/ 881062 w 5010150"/>
              <a:gd name="connsiteY34" fmla="*/ 1895475 h 2433637"/>
              <a:gd name="connsiteX35" fmla="*/ 895350 w 5010150"/>
              <a:gd name="connsiteY35" fmla="*/ 1885950 h 2433637"/>
              <a:gd name="connsiteX36" fmla="*/ 909637 w 5010150"/>
              <a:gd name="connsiteY36" fmla="*/ 1876425 h 2433637"/>
              <a:gd name="connsiteX37" fmla="*/ 923925 w 5010150"/>
              <a:gd name="connsiteY37" fmla="*/ 1871662 h 2433637"/>
              <a:gd name="connsiteX38" fmla="*/ 952500 w 5010150"/>
              <a:gd name="connsiteY38" fmla="*/ 1857375 h 2433637"/>
              <a:gd name="connsiteX39" fmla="*/ 966787 w 5010150"/>
              <a:gd name="connsiteY39" fmla="*/ 1847850 h 2433637"/>
              <a:gd name="connsiteX40" fmla="*/ 1009650 w 5010150"/>
              <a:gd name="connsiteY40" fmla="*/ 1838325 h 2433637"/>
              <a:gd name="connsiteX41" fmla="*/ 1038225 w 5010150"/>
              <a:gd name="connsiteY41" fmla="*/ 1819275 h 2433637"/>
              <a:gd name="connsiteX42" fmla="*/ 1066800 w 5010150"/>
              <a:gd name="connsiteY42" fmla="*/ 1804987 h 2433637"/>
              <a:gd name="connsiteX43" fmla="*/ 1081087 w 5010150"/>
              <a:gd name="connsiteY43" fmla="*/ 1790700 h 2433637"/>
              <a:gd name="connsiteX44" fmla="*/ 1109662 w 5010150"/>
              <a:gd name="connsiteY44" fmla="*/ 1781175 h 2433637"/>
              <a:gd name="connsiteX45" fmla="*/ 1138237 w 5010150"/>
              <a:gd name="connsiteY45" fmla="*/ 1766887 h 2433637"/>
              <a:gd name="connsiteX46" fmla="*/ 1152525 w 5010150"/>
              <a:gd name="connsiteY46" fmla="*/ 1757362 h 2433637"/>
              <a:gd name="connsiteX47" fmla="*/ 1181100 w 5010150"/>
              <a:gd name="connsiteY47" fmla="*/ 1747837 h 2433637"/>
              <a:gd name="connsiteX48" fmla="*/ 1209675 w 5010150"/>
              <a:gd name="connsiteY48" fmla="*/ 1733550 h 2433637"/>
              <a:gd name="connsiteX49" fmla="*/ 1223962 w 5010150"/>
              <a:gd name="connsiteY49" fmla="*/ 1724025 h 2433637"/>
              <a:gd name="connsiteX50" fmla="*/ 1285875 w 5010150"/>
              <a:gd name="connsiteY50" fmla="*/ 1709737 h 2433637"/>
              <a:gd name="connsiteX51" fmla="*/ 1314450 w 5010150"/>
              <a:gd name="connsiteY51" fmla="*/ 1690687 h 2433637"/>
              <a:gd name="connsiteX52" fmla="*/ 1328737 w 5010150"/>
              <a:gd name="connsiteY52" fmla="*/ 1681162 h 2433637"/>
              <a:gd name="connsiteX53" fmla="*/ 1343025 w 5010150"/>
              <a:gd name="connsiteY53" fmla="*/ 1676400 h 2433637"/>
              <a:gd name="connsiteX54" fmla="*/ 1385887 w 5010150"/>
              <a:gd name="connsiteY54" fmla="*/ 1657350 h 2433637"/>
              <a:gd name="connsiteX55" fmla="*/ 1414462 w 5010150"/>
              <a:gd name="connsiteY55" fmla="*/ 1647825 h 2433637"/>
              <a:gd name="connsiteX56" fmla="*/ 1447800 w 5010150"/>
              <a:gd name="connsiteY56" fmla="*/ 1643062 h 2433637"/>
              <a:gd name="connsiteX57" fmla="*/ 1476375 w 5010150"/>
              <a:gd name="connsiteY57" fmla="*/ 1633537 h 2433637"/>
              <a:gd name="connsiteX58" fmla="*/ 1504950 w 5010150"/>
              <a:gd name="connsiteY58" fmla="*/ 1619250 h 2433637"/>
              <a:gd name="connsiteX59" fmla="*/ 1533525 w 5010150"/>
              <a:gd name="connsiteY59" fmla="*/ 1600200 h 2433637"/>
              <a:gd name="connsiteX60" fmla="*/ 1562100 w 5010150"/>
              <a:gd name="connsiteY60" fmla="*/ 1590675 h 2433637"/>
              <a:gd name="connsiteX61" fmla="*/ 1595437 w 5010150"/>
              <a:gd name="connsiteY61" fmla="*/ 1581150 h 2433637"/>
              <a:gd name="connsiteX62" fmla="*/ 1609725 w 5010150"/>
              <a:gd name="connsiteY62" fmla="*/ 1571625 h 2433637"/>
              <a:gd name="connsiteX63" fmla="*/ 1624012 w 5010150"/>
              <a:gd name="connsiteY63" fmla="*/ 1557337 h 2433637"/>
              <a:gd name="connsiteX64" fmla="*/ 1652587 w 5010150"/>
              <a:gd name="connsiteY64" fmla="*/ 1547812 h 2433637"/>
              <a:gd name="connsiteX65" fmla="*/ 1681162 w 5010150"/>
              <a:gd name="connsiteY65" fmla="*/ 1538287 h 2433637"/>
              <a:gd name="connsiteX66" fmla="*/ 1695450 w 5010150"/>
              <a:gd name="connsiteY66" fmla="*/ 1533525 h 2433637"/>
              <a:gd name="connsiteX67" fmla="*/ 1724025 w 5010150"/>
              <a:gd name="connsiteY67" fmla="*/ 1514475 h 2433637"/>
              <a:gd name="connsiteX68" fmla="*/ 1738312 w 5010150"/>
              <a:gd name="connsiteY68" fmla="*/ 1509712 h 2433637"/>
              <a:gd name="connsiteX69" fmla="*/ 1766887 w 5010150"/>
              <a:gd name="connsiteY69" fmla="*/ 1490662 h 2433637"/>
              <a:gd name="connsiteX70" fmla="*/ 1781175 w 5010150"/>
              <a:gd name="connsiteY70" fmla="*/ 1481137 h 2433637"/>
              <a:gd name="connsiteX71" fmla="*/ 1795462 w 5010150"/>
              <a:gd name="connsiteY71" fmla="*/ 1476375 h 2433637"/>
              <a:gd name="connsiteX72" fmla="*/ 1824037 w 5010150"/>
              <a:gd name="connsiteY72" fmla="*/ 1457325 h 2433637"/>
              <a:gd name="connsiteX73" fmla="*/ 1833562 w 5010150"/>
              <a:gd name="connsiteY73" fmla="*/ 1443037 h 2433637"/>
              <a:gd name="connsiteX74" fmla="*/ 1862137 w 5010150"/>
              <a:gd name="connsiteY74" fmla="*/ 1423987 h 2433637"/>
              <a:gd name="connsiteX75" fmla="*/ 1876425 w 5010150"/>
              <a:gd name="connsiteY75" fmla="*/ 1409700 h 2433637"/>
              <a:gd name="connsiteX76" fmla="*/ 1905000 w 5010150"/>
              <a:gd name="connsiteY76" fmla="*/ 1400175 h 2433637"/>
              <a:gd name="connsiteX77" fmla="*/ 1919287 w 5010150"/>
              <a:gd name="connsiteY77" fmla="*/ 1395412 h 2433637"/>
              <a:gd name="connsiteX78" fmla="*/ 1933575 w 5010150"/>
              <a:gd name="connsiteY78" fmla="*/ 1390650 h 2433637"/>
              <a:gd name="connsiteX79" fmla="*/ 1962150 w 5010150"/>
              <a:gd name="connsiteY79" fmla="*/ 1371600 h 2433637"/>
              <a:gd name="connsiteX80" fmla="*/ 1976437 w 5010150"/>
              <a:gd name="connsiteY80" fmla="*/ 1366837 h 2433637"/>
              <a:gd name="connsiteX81" fmla="*/ 1990725 w 5010150"/>
              <a:gd name="connsiteY81" fmla="*/ 1357312 h 2433637"/>
              <a:gd name="connsiteX82" fmla="*/ 2019300 w 5010150"/>
              <a:gd name="connsiteY82" fmla="*/ 1347787 h 2433637"/>
              <a:gd name="connsiteX83" fmla="*/ 2033587 w 5010150"/>
              <a:gd name="connsiteY83" fmla="*/ 1343025 h 2433637"/>
              <a:gd name="connsiteX84" fmla="*/ 2047875 w 5010150"/>
              <a:gd name="connsiteY84" fmla="*/ 1338262 h 2433637"/>
              <a:gd name="connsiteX85" fmla="*/ 2066925 w 5010150"/>
              <a:gd name="connsiteY85" fmla="*/ 1333500 h 2433637"/>
              <a:gd name="connsiteX86" fmla="*/ 2095500 w 5010150"/>
              <a:gd name="connsiteY86" fmla="*/ 1323975 h 2433637"/>
              <a:gd name="connsiteX87" fmla="*/ 2109787 w 5010150"/>
              <a:gd name="connsiteY87" fmla="*/ 1319212 h 2433637"/>
              <a:gd name="connsiteX88" fmla="*/ 2147887 w 5010150"/>
              <a:gd name="connsiteY88" fmla="*/ 1314450 h 2433637"/>
              <a:gd name="connsiteX89" fmla="*/ 2176462 w 5010150"/>
              <a:gd name="connsiteY89" fmla="*/ 1304925 h 2433637"/>
              <a:gd name="connsiteX90" fmla="*/ 2190750 w 5010150"/>
              <a:gd name="connsiteY90" fmla="*/ 1295400 h 2433637"/>
              <a:gd name="connsiteX91" fmla="*/ 2219325 w 5010150"/>
              <a:gd name="connsiteY91" fmla="*/ 1285875 h 2433637"/>
              <a:gd name="connsiteX92" fmla="*/ 2233612 w 5010150"/>
              <a:gd name="connsiteY92" fmla="*/ 1281112 h 2433637"/>
              <a:gd name="connsiteX93" fmla="*/ 2247900 w 5010150"/>
              <a:gd name="connsiteY93" fmla="*/ 1271587 h 2433637"/>
              <a:gd name="connsiteX94" fmla="*/ 2286000 w 5010150"/>
              <a:gd name="connsiteY94" fmla="*/ 1262062 h 2433637"/>
              <a:gd name="connsiteX95" fmla="*/ 2300287 w 5010150"/>
              <a:gd name="connsiteY95" fmla="*/ 1257300 h 2433637"/>
              <a:gd name="connsiteX96" fmla="*/ 2328862 w 5010150"/>
              <a:gd name="connsiteY96" fmla="*/ 1243012 h 2433637"/>
              <a:gd name="connsiteX97" fmla="*/ 2357437 w 5010150"/>
              <a:gd name="connsiteY97" fmla="*/ 1228725 h 2433637"/>
              <a:gd name="connsiteX98" fmla="*/ 2386012 w 5010150"/>
              <a:gd name="connsiteY98" fmla="*/ 1214437 h 2433637"/>
              <a:gd name="connsiteX99" fmla="*/ 2400300 w 5010150"/>
              <a:gd name="connsiteY99" fmla="*/ 1204912 h 2433637"/>
              <a:gd name="connsiteX100" fmla="*/ 2428875 w 5010150"/>
              <a:gd name="connsiteY100" fmla="*/ 1195387 h 2433637"/>
              <a:gd name="connsiteX101" fmla="*/ 2457450 w 5010150"/>
              <a:gd name="connsiteY101" fmla="*/ 1185862 h 2433637"/>
              <a:gd name="connsiteX102" fmla="*/ 2471737 w 5010150"/>
              <a:gd name="connsiteY102" fmla="*/ 1181100 h 2433637"/>
              <a:gd name="connsiteX103" fmla="*/ 2500312 w 5010150"/>
              <a:gd name="connsiteY103" fmla="*/ 1162050 h 2433637"/>
              <a:gd name="connsiteX104" fmla="*/ 2543175 w 5010150"/>
              <a:gd name="connsiteY104" fmla="*/ 1147762 h 2433637"/>
              <a:gd name="connsiteX105" fmla="*/ 2571750 w 5010150"/>
              <a:gd name="connsiteY105" fmla="*/ 1138237 h 2433637"/>
              <a:gd name="connsiteX106" fmla="*/ 2586037 w 5010150"/>
              <a:gd name="connsiteY106" fmla="*/ 1133475 h 2433637"/>
              <a:gd name="connsiteX107" fmla="*/ 2614612 w 5010150"/>
              <a:gd name="connsiteY107" fmla="*/ 1119187 h 2433637"/>
              <a:gd name="connsiteX108" fmla="*/ 2643187 w 5010150"/>
              <a:gd name="connsiteY108" fmla="*/ 1104900 h 2433637"/>
              <a:gd name="connsiteX109" fmla="*/ 2657475 w 5010150"/>
              <a:gd name="connsiteY109" fmla="*/ 1095375 h 2433637"/>
              <a:gd name="connsiteX110" fmla="*/ 2676525 w 5010150"/>
              <a:gd name="connsiteY110" fmla="*/ 1090612 h 2433637"/>
              <a:gd name="connsiteX111" fmla="*/ 2705100 w 5010150"/>
              <a:gd name="connsiteY111" fmla="*/ 1081087 h 2433637"/>
              <a:gd name="connsiteX112" fmla="*/ 2733675 w 5010150"/>
              <a:gd name="connsiteY112" fmla="*/ 1071562 h 2433637"/>
              <a:gd name="connsiteX113" fmla="*/ 2762250 w 5010150"/>
              <a:gd name="connsiteY113" fmla="*/ 1057275 h 2433637"/>
              <a:gd name="connsiteX114" fmla="*/ 2776537 w 5010150"/>
              <a:gd name="connsiteY114" fmla="*/ 1047750 h 2433637"/>
              <a:gd name="connsiteX115" fmla="*/ 2790825 w 5010150"/>
              <a:gd name="connsiteY115" fmla="*/ 1042987 h 2433637"/>
              <a:gd name="connsiteX116" fmla="*/ 2805112 w 5010150"/>
              <a:gd name="connsiteY116" fmla="*/ 1028700 h 2433637"/>
              <a:gd name="connsiteX117" fmla="*/ 2862262 w 5010150"/>
              <a:gd name="connsiteY117" fmla="*/ 1000125 h 2433637"/>
              <a:gd name="connsiteX118" fmla="*/ 2909887 w 5010150"/>
              <a:gd name="connsiteY118" fmla="*/ 985837 h 2433637"/>
              <a:gd name="connsiteX119" fmla="*/ 2924175 w 5010150"/>
              <a:gd name="connsiteY119" fmla="*/ 981075 h 2433637"/>
              <a:gd name="connsiteX120" fmla="*/ 2952750 w 5010150"/>
              <a:gd name="connsiteY120" fmla="*/ 962025 h 2433637"/>
              <a:gd name="connsiteX121" fmla="*/ 2967037 w 5010150"/>
              <a:gd name="connsiteY121" fmla="*/ 952500 h 2433637"/>
              <a:gd name="connsiteX122" fmla="*/ 3009900 w 5010150"/>
              <a:gd name="connsiteY122" fmla="*/ 928687 h 2433637"/>
              <a:gd name="connsiteX123" fmla="*/ 3024187 w 5010150"/>
              <a:gd name="connsiteY123" fmla="*/ 919162 h 2433637"/>
              <a:gd name="connsiteX124" fmla="*/ 3038475 w 5010150"/>
              <a:gd name="connsiteY124" fmla="*/ 900112 h 2433637"/>
              <a:gd name="connsiteX125" fmla="*/ 3086100 w 5010150"/>
              <a:gd name="connsiteY125" fmla="*/ 876300 h 2433637"/>
              <a:gd name="connsiteX126" fmla="*/ 3100387 w 5010150"/>
              <a:gd name="connsiteY126" fmla="*/ 862012 h 2433637"/>
              <a:gd name="connsiteX127" fmla="*/ 3114675 w 5010150"/>
              <a:gd name="connsiteY127" fmla="*/ 857250 h 2433637"/>
              <a:gd name="connsiteX128" fmla="*/ 3128962 w 5010150"/>
              <a:gd name="connsiteY128" fmla="*/ 847725 h 2433637"/>
              <a:gd name="connsiteX129" fmla="*/ 3143250 w 5010150"/>
              <a:gd name="connsiteY129" fmla="*/ 842962 h 2433637"/>
              <a:gd name="connsiteX130" fmla="*/ 3171825 w 5010150"/>
              <a:gd name="connsiteY130" fmla="*/ 823912 h 2433637"/>
              <a:gd name="connsiteX131" fmla="*/ 3200400 w 5010150"/>
              <a:gd name="connsiteY131" fmla="*/ 814387 h 2433637"/>
              <a:gd name="connsiteX132" fmla="*/ 3214687 w 5010150"/>
              <a:gd name="connsiteY132" fmla="*/ 809625 h 2433637"/>
              <a:gd name="connsiteX133" fmla="*/ 3252787 w 5010150"/>
              <a:gd name="connsiteY133" fmla="*/ 790575 h 2433637"/>
              <a:gd name="connsiteX134" fmla="*/ 3290887 w 5010150"/>
              <a:gd name="connsiteY134" fmla="*/ 785812 h 2433637"/>
              <a:gd name="connsiteX135" fmla="*/ 3319462 w 5010150"/>
              <a:gd name="connsiteY135" fmla="*/ 766762 h 2433637"/>
              <a:gd name="connsiteX136" fmla="*/ 3333750 w 5010150"/>
              <a:gd name="connsiteY136" fmla="*/ 757237 h 2433637"/>
              <a:gd name="connsiteX137" fmla="*/ 3367087 w 5010150"/>
              <a:gd name="connsiteY137" fmla="*/ 752475 h 2433637"/>
              <a:gd name="connsiteX138" fmla="*/ 3381375 w 5010150"/>
              <a:gd name="connsiteY138" fmla="*/ 747712 h 2433637"/>
              <a:gd name="connsiteX139" fmla="*/ 3386137 w 5010150"/>
              <a:gd name="connsiteY139" fmla="*/ 733425 h 2433637"/>
              <a:gd name="connsiteX140" fmla="*/ 3395662 w 5010150"/>
              <a:gd name="connsiteY140" fmla="*/ 719137 h 2433637"/>
              <a:gd name="connsiteX141" fmla="*/ 3424237 w 5010150"/>
              <a:gd name="connsiteY141" fmla="*/ 704850 h 2433637"/>
              <a:gd name="connsiteX142" fmla="*/ 3438525 w 5010150"/>
              <a:gd name="connsiteY142" fmla="*/ 695325 h 2433637"/>
              <a:gd name="connsiteX143" fmla="*/ 3495675 w 5010150"/>
              <a:gd name="connsiteY143" fmla="*/ 681037 h 2433637"/>
              <a:gd name="connsiteX144" fmla="*/ 3538537 w 5010150"/>
              <a:gd name="connsiteY144" fmla="*/ 666750 h 2433637"/>
              <a:gd name="connsiteX145" fmla="*/ 3557587 w 5010150"/>
              <a:gd name="connsiteY145" fmla="*/ 661987 h 2433637"/>
              <a:gd name="connsiteX146" fmla="*/ 3600450 w 5010150"/>
              <a:gd name="connsiteY146" fmla="*/ 652462 h 2433637"/>
              <a:gd name="connsiteX147" fmla="*/ 3614737 w 5010150"/>
              <a:gd name="connsiteY147" fmla="*/ 647700 h 2433637"/>
              <a:gd name="connsiteX148" fmla="*/ 3648075 w 5010150"/>
              <a:gd name="connsiteY148" fmla="*/ 628650 h 2433637"/>
              <a:gd name="connsiteX149" fmla="*/ 3676650 w 5010150"/>
              <a:gd name="connsiteY149" fmla="*/ 619125 h 2433637"/>
              <a:gd name="connsiteX150" fmla="*/ 3690937 w 5010150"/>
              <a:gd name="connsiteY150" fmla="*/ 614362 h 2433637"/>
              <a:gd name="connsiteX151" fmla="*/ 3762375 w 5010150"/>
              <a:gd name="connsiteY151" fmla="*/ 600075 h 2433637"/>
              <a:gd name="connsiteX152" fmla="*/ 3800475 w 5010150"/>
              <a:gd name="connsiteY152" fmla="*/ 590550 h 2433637"/>
              <a:gd name="connsiteX153" fmla="*/ 3829050 w 5010150"/>
              <a:gd name="connsiteY153" fmla="*/ 571500 h 2433637"/>
              <a:gd name="connsiteX154" fmla="*/ 3843337 w 5010150"/>
              <a:gd name="connsiteY154" fmla="*/ 561975 h 2433637"/>
              <a:gd name="connsiteX155" fmla="*/ 3852862 w 5010150"/>
              <a:gd name="connsiteY155" fmla="*/ 547687 h 2433637"/>
              <a:gd name="connsiteX156" fmla="*/ 3890962 w 5010150"/>
              <a:gd name="connsiteY156" fmla="*/ 509587 h 2433637"/>
              <a:gd name="connsiteX157" fmla="*/ 3900487 w 5010150"/>
              <a:gd name="connsiteY157" fmla="*/ 495300 h 2433637"/>
              <a:gd name="connsiteX158" fmla="*/ 3948112 w 5010150"/>
              <a:gd name="connsiteY158" fmla="*/ 490537 h 2433637"/>
              <a:gd name="connsiteX159" fmla="*/ 3967162 w 5010150"/>
              <a:gd name="connsiteY159" fmla="*/ 476250 h 2433637"/>
              <a:gd name="connsiteX160" fmla="*/ 3981450 w 5010150"/>
              <a:gd name="connsiteY160" fmla="*/ 466725 h 2433637"/>
              <a:gd name="connsiteX161" fmla="*/ 4005262 w 5010150"/>
              <a:gd name="connsiteY161" fmla="*/ 442912 h 2433637"/>
              <a:gd name="connsiteX162" fmla="*/ 4029075 w 5010150"/>
              <a:gd name="connsiteY162" fmla="*/ 438150 h 2433637"/>
              <a:gd name="connsiteX163" fmla="*/ 4057650 w 5010150"/>
              <a:gd name="connsiteY163" fmla="*/ 428625 h 2433637"/>
              <a:gd name="connsiteX164" fmla="*/ 4071937 w 5010150"/>
              <a:gd name="connsiteY164" fmla="*/ 423862 h 2433637"/>
              <a:gd name="connsiteX165" fmla="*/ 4105275 w 5010150"/>
              <a:gd name="connsiteY165" fmla="*/ 404812 h 2433637"/>
              <a:gd name="connsiteX166" fmla="*/ 4133850 w 5010150"/>
              <a:gd name="connsiteY166" fmla="*/ 390525 h 2433637"/>
              <a:gd name="connsiteX167" fmla="*/ 4138612 w 5010150"/>
              <a:gd name="connsiteY167" fmla="*/ 376237 h 2433637"/>
              <a:gd name="connsiteX168" fmla="*/ 4162425 w 5010150"/>
              <a:gd name="connsiteY168" fmla="*/ 352425 h 2433637"/>
              <a:gd name="connsiteX169" fmla="*/ 4181475 w 5010150"/>
              <a:gd name="connsiteY169" fmla="*/ 347662 h 2433637"/>
              <a:gd name="connsiteX170" fmla="*/ 4195762 w 5010150"/>
              <a:gd name="connsiteY170" fmla="*/ 338137 h 2433637"/>
              <a:gd name="connsiteX171" fmla="*/ 4229100 w 5010150"/>
              <a:gd name="connsiteY171" fmla="*/ 328612 h 2433637"/>
              <a:gd name="connsiteX172" fmla="*/ 4267200 w 5010150"/>
              <a:gd name="connsiteY172" fmla="*/ 319087 h 2433637"/>
              <a:gd name="connsiteX173" fmla="*/ 4281487 w 5010150"/>
              <a:gd name="connsiteY173" fmla="*/ 309562 h 2433637"/>
              <a:gd name="connsiteX174" fmla="*/ 4310062 w 5010150"/>
              <a:gd name="connsiteY174" fmla="*/ 304800 h 2433637"/>
              <a:gd name="connsiteX175" fmla="*/ 4343400 w 5010150"/>
              <a:gd name="connsiteY175" fmla="*/ 295275 h 2433637"/>
              <a:gd name="connsiteX176" fmla="*/ 4357687 w 5010150"/>
              <a:gd name="connsiteY176" fmla="*/ 285750 h 2433637"/>
              <a:gd name="connsiteX177" fmla="*/ 4395787 w 5010150"/>
              <a:gd name="connsiteY177" fmla="*/ 276225 h 2433637"/>
              <a:gd name="connsiteX178" fmla="*/ 4410075 w 5010150"/>
              <a:gd name="connsiteY178" fmla="*/ 271462 h 2433637"/>
              <a:gd name="connsiteX179" fmla="*/ 4438650 w 5010150"/>
              <a:gd name="connsiteY179" fmla="*/ 252412 h 2433637"/>
              <a:gd name="connsiteX180" fmla="*/ 4481512 w 5010150"/>
              <a:gd name="connsiteY180" fmla="*/ 238125 h 2433637"/>
              <a:gd name="connsiteX181" fmla="*/ 4495800 w 5010150"/>
              <a:gd name="connsiteY181" fmla="*/ 233362 h 2433637"/>
              <a:gd name="connsiteX182" fmla="*/ 4524375 w 5010150"/>
              <a:gd name="connsiteY182" fmla="*/ 219075 h 2433637"/>
              <a:gd name="connsiteX183" fmla="*/ 4548187 w 5010150"/>
              <a:gd name="connsiteY183" fmla="*/ 195262 h 2433637"/>
              <a:gd name="connsiteX184" fmla="*/ 4576762 w 5010150"/>
              <a:gd name="connsiteY184" fmla="*/ 185737 h 2433637"/>
              <a:gd name="connsiteX185" fmla="*/ 4591050 w 5010150"/>
              <a:gd name="connsiteY185" fmla="*/ 171450 h 2433637"/>
              <a:gd name="connsiteX186" fmla="*/ 4619625 w 5010150"/>
              <a:gd name="connsiteY186" fmla="*/ 161925 h 2433637"/>
              <a:gd name="connsiteX187" fmla="*/ 4629150 w 5010150"/>
              <a:gd name="connsiteY187" fmla="*/ 147637 h 2433637"/>
              <a:gd name="connsiteX188" fmla="*/ 4657725 w 5010150"/>
              <a:gd name="connsiteY188" fmla="*/ 138112 h 2433637"/>
              <a:gd name="connsiteX189" fmla="*/ 4710112 w 5010150"/>
              <a:gd name="connsiteY189" fmla="*/ 128587 h 2433637"/>
              <a:gd name="connsiteX190" fmla="*/ 4738687 w 5010150"/>
              <a:gd name="connsiteY190" fmla="*/ 119062 h 2433637"/>
              <a:gd name="connsiteX191" fmla="*/ 4781550 w 5010150"/>
              <a:gd name="connsiteY191" fmla="*/ 100012 h 2433637"/>
              <a:gd name="connsiteX192" fmla="*/ 4795837 w 5010150"/>
              <a:gd name="connsiteY192" fmla="*/ 95250 h 2433637"/>
              <a:gd name="connsiteX193" fmla="*/ 4810125 w 5010150"/>
              <a:gd name="connsiteY193" fmla="*/ 90487 h 2433637"/>
              <a:gd name="connsiteX194" fmla="*/ 4872037 w 5010150"/>
              <a:gd name="connsiteY194" fmla="*/ 80962 h 2433637"/>
              <a:gd name="connsiteX195" fmla="*/ 4900612 w 5010150"/>
              <a:gd name="connsiteY195" fmla="*/ 66675 h 2433637"/>
              <a:gd name="connsiteX196" fmla="*/ 4914900 w 5010150"/>
              <a:gd name="connsiteY196" fmla="*/ 57150 h 2433637"/>
              <a:gd name="connsiteX197" fmla="*/ 4929187 w 5010150"/>
              <a:gd name="connsiteY197" fmla="*/ 52387 h 2433637"/>
              <a:gd name="connsiteX198" fmla="*/ 4957762 w 5010150"/>
              <a:gd name="connsiteY198" fmla="*/ 38100 h 2433637"/>
              <a:gd name="connsiteX199" fmla="*/ 4981575 w 5010150"/>
              <a:gd name="connsiteY199" fmla="*/ 19050 h 2433637"/>
              <a:gd name="connsiteX200" fmla="*/ 5010150 w 5010150"/>
              <a:gd name="connsiteY200" fmla="*/ 0 h 243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5010150" h="2433637">
                <a:moveTo>
                  <a:pt x="0" y="2433637"/>
                </a:moveTo>
                <a:lnTo>
                  <a:pt x="0" y="2433637"/>
                </a:lnTo>
                <a:cubicBezTo>
                  <a:pt x="12700" y="2425700"/>
                  <a:pt x="24705" y="2416523"/>
                  <a:pt x="38100" y="2409825"/>
                </a:cubicBezTo>
                <a:cubicBezTo>
                  <a:pt x="47080" y="2405335"/>
                  <a:pt x="66675" y="2400300"/>
                  <a:pt x="66675" y="2400300"/>
                </a:cubicBezTo>
                <a:cubicBezTo>
                  <a:pt x="107618" y="2373004"/>
                  <a:pt x="55816" y="2405730"/>
                  <a:pt x="95250" y="2386012"/>
                </a:cubicBezTo>
                <a:cubicBezTo>
                  <a:pt x="132172" y="2367551"/>
                  <a:pt x="87918" y="2383692"/>
                  <a:pt x="123825" y="2371725"/>
                </a:cubicBezTo>
                <a:cubicBezTo>
                  <a:pt x="156577" y="2349890"/>
                  <a:pt x="141540" y="2356296"/>
                  <a:pt x="166687" y="2347912"/>
                </a:cubicBezTo>
                <a:cubicBezTo>
                  <a:pt x="198396" y="2316205"/>
                  <a:pt x="164247" y="2346093"/>
                  <a:pt x="195262" y="2328862"/>
                </a:cubicBezTo>
                <a:cubicBezTo>
                  <a:pt x="205269" y="2323302"/>
                  <a:pt x="214312" y="2316162"/>
                  <a:pt x="223837" y="2309812"/>
                </a:cubicBezTo>
                <a:cubicBezTo>
                  <a:pt x="228600" y="2306637"/>
                  <a:pt x="232695" y="2302097"/>
                  <a:pt x="238125" y="2300287"/>
                </a:cubicBezTo>
                <a:lnTo>
                  <a:pt x="280987" y="2286000"/>
                </a:lnTo>
                <a:cubicBezTo>
                  <a:pt x="306133" y="2277618"/>
                  <a:pt x="291103" y="2284019"/>
                  <a:pt x="323850" y="2262187"/>
                </a:cubicBezTo>
                <a:lnTo>
                  <a:pt x="338137" y="2252662"/>
                </a:lnTo>
                <a:cubicBezTo>
                  <a:pt x="341312" y="2247900"/>
                  <a:pt x="343615" y="2242422"/>
                  <a:pt x="347662" y="2238375"/>
                </a:cubicBezTo>
                <a:cubicBezTo>
                  <a:pt x="351710" y="2234328"/>
                  <a:pt x="358374" y="2233320"/>
                  <a:pt x="361950" y="2228850"/>
                </a:cubicBezTo>
                <a:cubicBezTo>
                  <a:pt x="365086" y="2224930"/>
                  <a:pt x="363927" y="2218739"/>
                  <a:pt x="366712" y="2214562"/>
                </a:cubicBezTo>
                <a:cubicBezTo>
                  <a:pt x="373755" y="2203997"/>
                  <a:pt x="401468" y="2183927"/>
                  <a:pt x="409575" y="2181225"/>
                </a:cubicBezTo>
                <a:lnTo>
                  <a:pt x="452437" y="2166937"/>
                </a:lnTo>
                <a:lnTo>
                  <a:pt x="466725" y="2162175"/>
                </a:lnTo>
                <a:cubicBezTo>
                  <a:pt x="468312" y="2155825"/>
                  <a:pt x="470203" y="2149543"/>
                  <a:pt x="471487" y="2143125"/>
                </a:cubicBezTo>
                <a:cubicBezTo>
                  <a:pt x="473473" y="2133196"/>
                  <a:pt x="473098" y="2108185"/>
                  <a:pt x="485775" y="2100262"/>
                </a:cubicBezTo>
                <a:cubicBezTo>
                  <a:pt x="485779" y="2100260"/>
                  <a:pt x="521491" y="2088357"/>
                  <a:pt x="528637" y="2085975"/>
                </a:cubicBezTo>
                <a:lnTo>
                  <a:pt x="542925" y="2081212"/>
                </a:lnTo>
                <a:cubicBezTo>
                  <a:pt x="560524" y="2054815"/>
                  <a:pt x="542381" y="2075693"/>
                  <a:pt x="566737" y="2062162"/>
                </a:cubicBezTo>
                <a:cubicBezTo>
                  <a:pt x="615858" y="2034872"/>
                  <a:pt x="577273" y="2049124"/>
                  <a:pt x="609600" y="2038350"/>
                </a:cubicBezTo>
                <a:cubicBezTo>
                  <a:pt x="614362" y="2033587"/>
                  <a:pt x="618283" y="2027798"/>
                  <a:pt x="623887" y="2024062"/>
                </a:cubicBezTo>
                <a:cubicBezTo>
                  <a:pt x="666850" y="1995420"/>
                  <a:pt x="607496" y="2047248"/>
                  <a:pt x="652462" y="2009775"/>
                </a:cubicBezTo>
                <a:cubicBezTo>
                  <a:pt x="676244" y="1989956"/>
                  <a:pt x="655930" y="1999094"/>
                  <a:pt x="681037" y="1990725"/>
                </a:cubicBezTo>
                <a:cubicBezTo>
                  <a:pt x="685800" y="1987550"/>
                  <a:pt x="690205" y="1983760"/>
                  <a:pt x="695325" y="1981200"/>
                </a:cubicBezTo>
                <a:cubicBezTo>
                  <a:pt x="707052" y="1975336"/>
                  <a:pt x="727206" y="1973505"/>
                  <a:pt x="738187" y="1971675"/>
                </a:cubicBezTo>
                <a:cubicBezTo>
                  <a:pt x="742950" y="1968500"/>
                  <a:pt x="748899" y="1966620"/>
                  <a:pt x="752475" y="1962150"/>
                </a:cubicBezTo>
                <a:cubicBezTo>
                  <a:pt x="755611" y="1958230"/>
                  <a:pt x="752367" y="1949080"/>
                  <a:pt x="757237" y="1947862"/>
                </a:cubicBezTo>
                <a:cubicBezTo>
                  <a:pt x="780390" y="1942074"/>
                  <a:pt x="804862" y="1944687"/>
                  <a:pt x="828675" y="1943100"/>
                </a:cubicBezTo>
                <a:cubicBezTo>
                  <a:pt x="831850" y="1938337"/>
                  <a:pt x="834536" y="1933209"/>
                  <a:pt x="838200" y="1928812"/>
                </a:cubicBezTo>
                <a:cubicBezTo>
                  <a:pt x="852188" y="1912026"/>
                  <a:pt x="861151" y="1908749"/>
                  <a:pt x="881062" y="1895475"/>
                </a:cubicBezTo>
                <a:lnTo>
                  <a:pt x="895350" y="1885950"/>
                </a:lnTo>
                <a:cubicBezTo>
                  <a:pt x="900112" y="1882775"/>
                  <a:pt x="904207" y="1878235"/>
                  <a:pt x="909637" y="1876425"/>
                </a:cubicBezTo>
                <a:cubicBezTo>
                  <a:pt x="914400" y="1874837"/>
                  <a:pt x="919435" y="1873907"/>
                  <a:pt x="923925" y="1871662"/>
                </a:cubicBezTo>
                <a:cubicBezTo>
                  <a:pt x="960847" y="1853201"/>
                  <a:pt x="916593" y="1869342"/>
                  <a:pt x="952500" y="1857375"/>
                </a:cubicBezTo>
                <a:cubicBezTo>
                  <a:pt x="957262" y="1854200"/>
                  <a:pt x="961668" y="1850410"/>
                  <a:pt x="966787" y="1847850"/>
                </a:cubicBezTo>
                <a:cubicBezTo>
                  <a:pt x="978513" y="1841987"/>
                  <a:pt x="998671" y="1840155"/>
                  <a:pt x="1009650" y="1838325"/>
                </a:cubicBezTo>
                <a:cubicBezTo>
                  <a:pt x="1043621" y="1827000"/>
                  <a:pt x="1002551" y="1843058"/>
                  <a:pt x="1038225" y="1819275"/>
                </a:cubicBezTo>
                <a:cubicBezTo>
                  <a:pt x="1081179" y="1790639"/>
                  <a:pt x="1021840" y="1842453"/>
                  <a:pt x="1066800" y="1804987"/>
                </a:cubicBezTo>
                <a:cubicBezTo>
                  <a:pt x="1071974" y="1800675"/>
                  <a:pt x="1075200" y="1793971"/>
                  <a:pt x="1081087" y="1790700"/>
                </a:cubicBezTo>
                <a:cubicBezTo>
                  <a:pt x="1089864" y="1785824"/>
                  <a:pt x="1109662" y="1781175"/>
                  <a:pt x="1109662" y="1781175"/>
                </a:cubicBezTo>
                <a:cubicBezTo>
                  <a:pt x="1150611" y="1753877"/>
                  <a:pt x="1098801" y="1786606"/>
                  <a:pt x="1138237" y="1766887"/>
                </a:cubicBezTo>
                <a:cubicBezTo>
                  <a:pt x="1143357" y="1764327"/>
                  <a:pt x="1147294" y="1759687"/>
                  <a:pt x="1152525" y="1757362"/>
                </a:cubicBezTo>
                <a:cubicBezTo>
                  <a:pt x="1161700" y="1753284"/>
                  <a:pt x="1172746" y="1753406"/>
                  <a:pt x="1181100" y="1747837"/>
                </a:cubicBezTo>
                <a:cubicBezTo>
                  <a:pt x="1199564" y="1735527"/>
                  <a:pt x="1189957" y="1740122"/>
                  <a:pt x="1209675" y="1733550"/>
                </a:cubicBezTo>
                <a:cubicBezTo>
                  <a:pt x="1214437" y="1730375"/>
                  <a:pt x="1218480" y="1725670"/>
                  <a:pt x="1223962" y="1724025"/>
                </a:cubicBezTo>
                <a:cubicBezTo>
                  <a:pt x="1245918" y="1717438"/>
                  <a:pt x="1265721" y="1723173"/>
                  <a:pt x="1285875" y="1709737"/>
                </a:cubicBezTo>
                <a:lnTo>
                  <a:pt x="1314450" y="1690687"/>
                </a:lnTo>
                <a:cubicBezTo>
                  <a:pt x="1319212" y="1687512"/>
                  <a:pt x="1323307" y="1682972"/>
                  <a:pt x="1328737" y="1681162"/>
                </a:cubicBezTo>
                <a:lnTo>
                  <a:pt x="1343025" y="1676400"/>
                </a:lnTo>
                <a:cubicBezTo>
                  <a:pt x="1365666" y="1661305"/>
                  <a:pt x="1351881" y="1668686"/>
                  <a:pt x="1385887" y="1657350"/>
                </a:cubicBezTo>
                <a:cubicBezTo>
                  <a:pt x="1385891" y="1657349"/>
                  <a:pt x="1414457" y="1647826"/>
                  <a:pt x="1414462" y="1647825"/>
                </a:cubicBezTo>
                <a:lnTo>
                  <a:pt x="1447800" y="1643062"/>
                </a:lnTo>
                <a:cubicBezTo>
                  <a:pt x="1457325" y="1639887"/>
                  <a:pt x="1468021" y="1639106"/>
                  <a:pt x="1476375" y="1633537"/>
                </a:cubicBezTo>
                <a:cubicBezTo>
                  <a:pt x="1494839" y="1621227"/>
                  <a:pt x="1485232" y="1625822"/>
                  <a:pt x="1504950" y="1619250"/>
                </a:cubicBezTo>
                <a:cubicBezTo>
                  <a:pt x="1514475" y="1612900"/>
                  <a:pt x="1522665" y="1603820"/>
                  <a:pt x="1533525" y="1600200"/>
                </a:cubicBezTo>
                <a:cubicBezTo>
                  <a:pt x="1543050" y="1597025"/>
                  <a:pt x="1552360" y="1593110"/>
                  <a:pt x="1562100" y="1590675"/>
                </a:cubicBezTo>
                <a:cubicBezTo>
                  <a:pt x="1586020" y="1584694"/>
                  <a:pt x="1574940" y="1587982"/>
                  <a:pt x="1595437" y="1581150"/>
                </a:cubicBezTo>
                <a:cubicBezTo>
                  <a:pt x="1600200" y="1577975"/>
                  <a:pt x="1605328" y="1575289"/>
                  <a:pt x="1609725" y="1571625"/>
                </a:cubicBezTo>
                <a:cubicBezTo>
                  <a:pt x="1614899" y="1567313"/>
                  <a:pt x="1618124" y="1560608"/>
                  <a:pt x="1624012" y="1557337"/>
                </a:cubicBezTo>
                <a:cubicBezTo>
                  <a:pt x="1632789" y="1552461"/>
                  <a:pt x="1643062" y="1550987"/>
                  <a:pt x="1652587" y="1547812"/>
                </a:cubicBezTo>
                <a:lnTo>
                  <a:pt x="1681162" y="1538287"/>
                </a:lnTo>
                <a:lnTo>
                  <a:pt x="1695450" y="1533525"/>
                </a:lnTo>
                <a:cubicBezTo>
                  <a:pt x="1704975" y="1527175"/>
                  <a:pt x="1713165" y="1518096"/>
                  <a:pt x="1724025" y="1514475"/>
                </a:cubicBezTo>
                <a:cubicBezTo>
                  <a:pt x="1728787" y="1512887"/>
                  <a:pt x="1733924" y="1512150"/>
                  <a:pt x="1738312" y="1509712"/>
                </a:cubicBezTo>
                <a:cubicBezTo>
                  <a:pt x="1748319" y="1504152"/>
                  <a:pt x="1757362" y="1497012"/>
                  <a:pt x="1766887" y="1490662"/>
                </a:cubicBezTo>
                <a:cubicBezTo>
                  <a:pt x="1771650" y="1487487"/>
                  <a:pt x="1775745" y="1482947"/>
                  <a:pt x="1781175" y="1481137"/>
                </a:cubicBezTo>
                <a:lnTo>
                  <a:pt x="1795462" y="1476375"/>
                </a:lnTo>
                <a:cubicBezTo>
                  <a:pt x="1804987" y="1470025"/>
                  <a:pt x="1817687" y="1466850"/>
                  <a:pt x="1824037" y="1457325"/>
                </a:cubicBezTo>
                <a:cubicBezTo>
                  <a:pt x="1827212" y="1452562"/>
                  <a:pt x="1829254" y="1446806"/>
                  <a:pt x="1833562" y="1443037"/>
                </a:cubicBezTo>
                <a:cubicBezTo>
                  <a:pt x="1842177" y="1435499"/>
                  <a:pt x="1854042" y="1432081"/>
                  <a:pt x="1862137" y="1423987"/>
                </a:cubicBezTo>
                <a:cubicBezTo>
                  <a:pt x="1866900" y="1419225"/>
                  <a:pt x="1870537" y="1412971"/>
                  <a:pt x="1876425" y="1409700"/>
                </a:cubicBezTo>
                <a:cubicBezTo>
                  <a:pt x="1885202" y="1404824"/>
                  <a:pt x="1895475" y="1403350"/>
                  <a:pt x="1905000" y="1400175"/>
                </a:cubicBezTo>
                <a:lnTo>
                  <a:pt x="1919287" y="1395412"/>
                </a:lnTo>
                <a:lnTo>
                  <a:pt x="1933575" y="1390650"/>
                </a:lnTo>
                <a:cubicBezTo>
                  <a:pt x="1943100" y="1384300"/>
                  <a:pt x="1951290" y="1375221"/>
                  <a:pt x="1962150" y="1371600"/>
                </a:cubicBezTo>
                <a:cubicBezTo>
                  <a:pt x="1966912" y="1370012"/>
                  <a:pt x="1971947" y="1369082"/>
                  <a:pt x="1976437" y="1366837"/>
                </a:cubicBezTo>
                <a:cubicBezTo>
                  <a:pt x="1981557" y="1364277"/>
                  <a:pt x="1985494" y="1359637"/>
                  <a:pt x="1990725" y="1357312"/>
                </a:cubicBezTo>
                <a:cubicBezTo>
                  <a:pt x="1999900" y="1353234"/>
                  <a:pt x="2009775" y="1350962"/>
                  <a:pt x="2019300" y="1347787"/>
                </a:cubicBezTo>
                <a:lnTo>
                  <a:pt x="2033587" y="1343025"/>
                </a:lnTo>
                <a:cubicBezTo>
                  <a:pt x="2038350" y="1341437"/>
                  <a:pt x="2043005" y="1339479"/>
                  <a:pt x="2047875" y="1338262"/>
                </a:cubicBezTo>
                <a:cubicBezTo>
                  <a:pt x="2054225" y="1336675"/>
                  <a:pt x="2060656" y="1335381"/>
                  <a:pt x="2066925" y="1333500"/>
                </a:cubicBezTo>
                <a:cubicBezTo>
                  <a:pt x="2076542" y="1330615"/>
                  <a:pt x="2085975" y="1327150"/>
                  <a:pt x="2095500" y="1323975"/>
                </a:cubicBezTo>
                <a:cubicBezTo>
                  <a:pt x="2100262" y="1322387"/>
                  <a:pt x="2104806" y="1319835"/>
                  <a:pt x="2109787" y="1319212"/>
                </a:cubicBezTo>
                <a:lnTo>
                  <a:pt x="2147887" y="1314450"/>
                </a:lnTo>
                <a:cubicBezTo>
                  <a:pt x="2157412" y="1311275"/>
                  <a:pt x="2168108" y="1310494"/>
                  <a:pt x="2176462" y="1304925"/>
                </a:cubicBezTo>
                <a:cubicBezTo>
                  <a:pt x="2181225" y="1301750"/>
                  <a:pt x="2185519" y="1297725"/>
                  <a:pt x="2190750" y="1295400"/>
                </a:cubicBezTo>
                <a:cubicBezTo>
                  <a:pt x="2199925" y="1291322"/>
                  <a:pt x="2209800" y="1289050"/>
                  <a:pt x="2219325" y="1285875"/>
                </a:cubicBezTo>
                <a:cubicBezTo>
                  <a:pt x="2224087" y="1284287"/>
                  <a:pt x="2229435" y="1283897"/>
                  <a:pt x="2233612" y="1281112"/>
                </a:cubicBezTo>
                <a:cubicBezTo>
                  <a:pt x="2238375" y="1277937"/>
                  <a:pt x="2242780" y="1274147"/>
                  <a:pt x="2247900" y="1271587"/>
                </a:cubicBezTo>
                <a:cubicBezTo>
                  <a:pt x="2258784" y="1266145"/>
                  <a:pt x="2275136" y="1264778"/>
                  <a:pt x="2286000" y="1262062"/>
                </a:cubicBezTo>
                <a:cubicBezTo>
                  <a:pt x="2290870" y="1260844"/>
                  <a:pt x="2295525" y="1258887"/>
                  <a:pt x="2300287" y="1257300"/>
                </a:cubicBezTo>
                <a:cubicBezTo>
                  <a:pt x="2341236" y="1230002"/>
                  <a:pt x="2289426" y="1262731"/>
                  <a:pt x="2328862" y="1243012"/>
                </a:cubicBezTo>
                <a:cubicBezTo>
                  <a:pt x="2365783" y="1224551"/>
                  <a:pt x="2321534" y="1240692"/>
                  <a:pt x="2357437" y="1228725"/>
                </a:cubicBezTo>
                <a:cubicBezTo>
                  <a:pt x="2398386" y="1201427"/>
                  <a:pt x="2346576" y="1234156"/>
                  <a:pt x="2386012" y="1214437"/>
                </a:cubicBezTo>
                <a:cubicBezTo>
                  <a:pt x="2391132" y="1211877"/>
                  <a:pt x="2395069" y="1207237"/>
                  <a:pt x="2400300" y="1204912"/>
                </a:cubicBezTo>
                <a:cubicBezTo>
                  <a:pt x="2409475" y="1200834"/>
                  <a:pt x="2419350" y="1198562"/>
                  <a:pt x="2428875" y="1195387"/>
                </a:cubicBezTo>
                <a:lnTo>
                  <a:pt x="2457450" y="1185862"/>
                </a:lnTo>
                <a:lnTo>
                  <a:pt x="2471737" y="1181100"/>
                </a:lnTo>
                <a:cubicBezTo>
                  <a:pt x="2481262" y="1174750"/>
                  <a:pt x="2489452" y="1165670"/>
                  <a:pt x="2500312" y="1162050"/>
                </a:cubicBezTo>
                <a:lnTo>
                  <a:pt x="2543175" y="1147762"/>
                </a:lnTo>
                <a:lnTo>
                  <a:pt x="2571750" y="1138237"/>
                </a:lnTo>
                <a:lnTo>
                  <a:pt x="2586037" y="1133475"/>
                </a:lnTo>
                <a:cubicBezTo>
                  <a:pt x="2626986" y="1106177"/>
                  <a:pt x="2575176" y="1138906"/>
                  <a:pt x="2614612" y="1119187"/>
                </a:cubicBezTo>
                <a:cubicBezTo>
                  <a:pt x="2651533" y="1100726"/>
                  <a:pt x="2607284" y="1116867"/>
                  <a:pt x="2643187" y="1104900"/>
                </a:cubicBezTo>
                <a:cubicBezTo>
                  <a:pt x="2647950" y="1101725"/>
                  <a:pt x="2652214" y="1097630"/>
                  <a:pt x="2657475" y="1095375"/>
                </a:cubicBezTo>
                <a:cubicBezTo>
                  <a:pt x="2663491" y="1092797"/>
                  <a:pt x="2670256" y="1092493"/>
                  <a:pt x="2676525" y="1090612"/>
                </a:cubicBezTo>
                <a:cubicBezTo>
                  <a:pt x="2686142" y="1087727"/>
                  <a:pt x="2695575" y="1084262"/>
                  <a:pt x="2705100" y="1081087"/>
                </a:cubicBezTo>
                <a:cubicBezTo>
                  <a:pt x="2705104" y="1081086"/>
                  <a:pt x="2733672" y="1071564"/>
                  <a:pt x="2733675" y="1071562"/>
                </a:cubicBezTo>
                <a:cubicBezTo>
                  <a:pt x="2752139" y="1059252"/>
                  <a:pt x="2742532" y="1063847"/>
                  <a:pt x="2762250" y="1057275"/>
                </a:cubicBezTo>
                <a:cubicBezTo>
                  <a:pt x="2767012" y="1054100"/>
                  <a:pt x="2771418" y="1050310"/>
                  <a:pt x="2776537" y="1047750"/>
                </a:cubicBezTo>
                <a:cubicBezTo>
                  <a:pt x="2781027" y="1045505"/>
                  <a:pt x="2786648" y="1045772"/>
                  <a:pt x="2790825" y="1042987"/>
                </a:cubicBezTo>
                <a:cubicBezTo>
                  <a:pt x="2796429" y="1039251"/>
                  <a:pt x="2799796" y="1032835"/>
                  <a:pt x="2805112" y="1028700"/>
                </a:cubicBezTo>
                <a:cubicBezTo>
                  <a:pt x="2827169" y="1011545"/>
                  <a:pt x="2835871" y="1006724"/>
                  <a:pt x="2862262" y="1000125"/>
                </a:cubicBezTo>
                <a:cubicBezTo>
                  <a:pt x="2891057" y="992926"/>
                  <a:pt x="2875096" y="997433"/>
                  <a:pt x="2909887" y="985837"/>
                </a:cubicBezTo>
                <a:lnTo>
                  <a:pt x="2924175" y="981075"/>
                </a:lnTo>
                <a:lnTo>
                  <a:pt x="2952750" y="962025"/>
                </a:lnTo>
                <a:cubicBezTo>
                  <a:pt x="2957512" y="958850"/>
                  <a:pt x="2961607" y="954310"/>
                  <a:pt x="2967037" y="952500"/>
                </a:cubicBezTo>
                <a:cubicBezTo>
                  <a:pt x="2992185" y="944117"/>
                  <a:pt x="2977149" y="950522"/>
                  <a:pt x="3009900" y="928687"/>
                </a:cubicBezTo>
                <a:cubicBezTo>
                  <a:pt x="3014662" y="925512"/>
                  <a:pt x="3020753" y="923741"/>
                  <a:pt x="3024187" y="919162"/>
                </a:cubicBezTo>
                <a:cubicBezTo>
                  <a:pt x="3028950" y="912812"/>
                  <a:pt x="3032542" y="905385"/>
                  <a:pt x="3038475" y="900112"/>
                </a:cubicBezTo>
                <a:cubicBezTo>
                  <a:pt x="3060664" y="880389"/>
                  <a:pt x="3062710" y="882147"/>
                  <a:pt x="3086100" y="876300"/>
                </a:cubicBezTo>
                <a:cubicBezTo>
                  <a:pt x="3090862" y="871537"/>
                  <a:pt x="3094783" y="865748"/>
                  <a:pt x="3100387" y="862012"/>
                </a:cubicBezTo>
                <a:cubicBezTo>
                  <a:pt x="3104564" y="859227"/>
                  <a:pt x="3110185" y="859495"/>
                  <a:pt x="3114675" y="857250"/>
                </a:cubicBezTo>
                <a:cubicBezTo>
                  <a:pt x="3119794" y="854690"/>
                  <a:pt x="3123843" y="850285"/>
                  <a:pt x="3128962" y="847725"/>
                </a:cubicBezTo>
                <a:cubicBezTo>
                  <a:pt x="3133452" y="845480"/>
                  <a:pt x="3138861" y="845400"/>
                  <a:pt x="3143250" y="842962"/>
                </a:cubicBezTo>
                <a:cubicBezTo>
                  <a:pt x="3153257" y="837403"/>
                  <a:pt x="3160965" y="827532"/>
                  <a:pt x="3171825" y="823912"/>
                </a:cubicBezTo>
                <a:lnTo>
                  <a:pt x="3200400" y="814387"/>
                </a:lnTo>
                <a:cubicBezTo>
                  <a:pt x="3205162" y="812800"/>
                  <a:pt x="3210197" y="811870"/>
                  <a:pt x="3214687" y="809625"/>
                </a:cubicBezTo>
                <a:cubicBezTo>
                  <a:pt x="3227387" y="803275"/>
                  <a:pt x="3238698" y="792336"/>
                  <a:pt x="3252787" y="790575"/>
                </a:cubicBezTo>
                <a:lnTo>
                  <a:pt x="3290887" y="785812"/>
                </a:lnTo>
                <a:lnTo>
                  <a:pt x="3319462" y="766762"/>
                </a:lnTo>
                <a:cubicBezTo>
                  <a:pt x="3324225" y="763587"/>
                  <a:pt x="3328084" y="758046"/>
                  <a:pt x="3333750" y="757237"/>
                </a:cubicBezTo>
                <a:lnTo>
                  <a:pt x="3367087" y="752475"/>
                </a:lnTo>
                <a:cubicBezTo>
                  <a:pt x="3371850" y="750887"/>
                  <a:pt x="3377825" y="751262"/>
                  <a:pt x="3381375" y="747712"/>
                </a:cubicBezTo>
                <a:cubicBezTo>
                  <a:pt x="3384925" y="744162"/>
                  <a:pt x="3383892" y="737915"/>
                  <a:pt x="3386137" y="733425"/>
                </a:cubicBezTo>
                <a:cubicBezTo>
                  <a:pt x="3388697" y="728305"/>
                  <a:pt x="3391615" y="723184"/>
                  <a:pt x="3395662" y="719137"/>
                </a:cubicBezTo>
                <a:cubicBezTo>
                  <a:pt x="3404894" y="709905"/>
                  <a:pt x="3412617" y="708723"/>
                  <a:pt x="3424237" y="704850"/>
                </a:cubicBezTo>
                <a:cubicBezTo>
                  <a:pt x="3429000" y="701675"/>
                  <a:pt x="3433294" y="697650"/>
                  <a:pt x="3438525" y="695325"/>
                </a:cubicBezTo>
                <a:cubicBezTo>
                  <a:pt x="3475178" y="679035"/>
                  <a:pt x="3458238" y="691020"/>
                  <a:pt x="3495675" y="681037"/>
                </a:cubicBezTo>
                <a:cubicBezTo>
                  <a:pt x="3510227" y="677157"/>
                  <a:pt x="3523927" y="670403"/>
                  <a:pt x="3538537" y="666750"/>
                </a:cubicBezTo>
                <a:cubicBezTo>
                  <a:pt x="3544887" y="665162"/>
                  <a:pt x="3551197" y="663407"/>
                  <a:pt x="3557587" y="661987"/>
                </a:cubicBezTo>
                <a:cubicBezTo>
                  <a:pt x="3579707" y="657071"/>
                  <a:pt x="3580105" y="658275"/>
                  <a:pt x="3600450" y="652462"/>
                </a:cubicBezTo>
                <a:cubicBezTo>
                  <a:pt x="3605277" y="651083"/>
                  <a:pt x="3609975" y="649287"/>
                  <a:pt x="3614737" y="647700"/>
                </a:cubicBezTo>
                <a:cubicBezTo>
                  <a:pt x="3627624" y="639109"/>
                  <a:pt x="3632970" y="634692"/>
                  <a:pt x="3648075" y="628650"/>
                </a:cubicBezTo>
                <a:cubicBezTo>
                  <a:pt x="3657397" y="624921"/>
                  <a:pt x="3667125" y="622300"/>
                  <a:pt x="3676650" y="619125"/>
                </a:cubicBezTo>
                <a:cubicBezTo>
                  <a:pt x="3681412" y="617537"/>
                  <a:pt x="3685967" y="615072"/>
                  <a:pt x="3690937" y="614362"/>
                </a:cubicBezTo>
                <a:cubicBezTo>
                  <a:pt x="3773947" y="602505"/>
                  <a:pt x="3670572" y="618438"/>
                  <a:pt x="3762375" y="600075"/>
                </a:cubicBezTo>
                <a:cubicBezTo>
                  <a:pt x="3791110" y="594327"/>
                  <a:pt x="3778508" y="597871"/>
                  <a:pt x="3800475" y="590550"/>
                </a:cubicBezTo>
                <a:lnTo>
                  <a:pt x="3829050" y="571500"/>
                </a:lnTo>
                <a:lnTo>
                  <a:pt x="3843337" y="561975"/>
                </a:lnTo>
                <a:cubicBezTo>
                  <a:pt x="3846512" y="557212"/>
                  <a:pt x="3849012" y="551922"/>
                  <a:pt x="3852862" y="547687"/>
                </a:cubicBezTo>
                <a:cubicBezTo>
                  <a:pt x="3864943" y="534397"/>
                  <a:pt x="3880999" y="524531"/>
                  <a:pt x="3890962" y="509587"/>
                </a:cubicBezTo>
                <a:cubicBezTo>
                  <a:pt x="3894137" y="504825"/>
                  <a:pt x="3895057" y="497110"/>
                  <a:pt x="3900487" y="495300"/>
                </a:cubicBezTo>
                <a:cubicBezTo>
                  <a:pt x="3915622" y="490255"/>
                  <a:pt x="3932237" y="492125"/>
                  <a:pt x="3948112" y="490537"/>
                </a:cubicBezTo>
                <a:cubicBezTo>
                  <a:pt x="3954462" y="485775"/>
                  <a:pt x="3960703" y="480863"/>
                  <a:pt x="3967162" y="476250"/>
                </a:cubicBezTo>
                <a:cubicBezTo>
                  <a:pt x="3971820" y="472923"/>
                  <a:pt x="3977403" y="470772"/>
                  <a:pt x="3981450" y="466725"/>
                </a:cubicBezTo>
                <a:cubicBezTo>
                  <a:pt x="3995419" y="452756"/>
                  <a:pt x="3984943" y="450531"/>
                  <a:pt x="4005262" y="442912"/>
                </a:cubicBezTo>
                <a:cubicBezTo>
                  <a:pt x="4012841" y="440070"/>
                  <a:pt x="4021265" y="440280"/>
                  <a:pt x="4029075" y="438150"/>
                </a:cubicBezTo>
                <a:cubicBezTo>
                  <a:pt x="4038761" y="435508"/>
                  <a:pt x="4048125" y="431800"/>
                  <a:pt x="4057650" y="428625"/>
                </a:cubicBezTo>
                <a:lnTo>
                  <a:pt x="4071937" y="423862"/>
                </a:lnTo>
                <a:cubicBezTo>
                  <a:pt x="4118003" y="389313"/>
                  <a:pt x="4068910" y="422995"/>
                  <a:pt x="4105275" y="404812"/>
                </a:cubicBezTo>
                <a:cubicBezTo>
                  <a:pt x="4142197" y="386351"/>
                  <a:pt x="4097943" y="402492"/>
                  <a:pt x="4133850" y="390525"/>
                </a:cubicBezTo>
                <a:cubicBezTo>
                  <a:pt x="4135437" y="385762"/>
                  <a:pt x="4136367" y="380727"/>
                  <a:pt x="4138612" y="376237"/>
                </a:cubicBezTo>
                <a:cubicBezTo>
                  <a:pt x="4144385" y="364691"/>
                  <a:pt x="4150302" y="357620"/>
                  <a:pt x="4162425" y="352425"/>
                </a:cubicBezTo>
                <a:cubicBezTo>
                  <a:pt x="4168441" y="349847"/>
                  <a:pt x="4175125" y="349250"/>
                  <a:pt x="4181475" y="347662"/>
                </a:cubicBezTo>
                <a:cubicBezTo>
                  <a:pt x="4186237" y="344487"/>
                  <a:pt x="4190643" y="340697"/>
                  <a:pt x="4195762" y="338137"/>
                </a:cubicBezTo>
                <a:cubicBezTo>
                  <a:pt x="4203369" y="334334"/>
                  <a:pt x="4221987" y="330644"/>
                  <a:pt x="4229100" y="328612"/>
                </a:cubicBezTo>
                <a:cubicBezTo>
                  <a:pt x="4263265" y="318850"/>
                  <a:pt x="4218794" y="328769"/>
                  <a:pt x="4267200" y="319087"/>
                </a:cubicBezTo>
                <a:cubicBezTo>
                  <a:pt x="4271962" y="315912"/>
                  <a:pt x="4276057" y="311372"/>
                  <a:pt x="4281487" y="309562"/>
                </a:cubicBezTo>
                <a:cubicBezTo>
                  <a:pt x="4290648" y="306508"/>
                  <a:pt x="4300593" y="306694"/>
                  <a:pt x="4310062" y="304800"/>
                </a:cubicBezTo>
                <a:cubicBezTo>
                  <a:pt x="4325004" y="301812"/>
                  <a:pt x="4329788" y="299812"/>
                  <a:pt x="4343400" y="295275"/>
                </a:cubicBezTo>
                <a:cubicBezTo>
                  <a:pt x="4348162" y="292100"/>
                  <a:pt x="4352308" y="287706"/>
                  <a:pt x="4357687" y="285750"/>
                </a:cubicBezTo>
                <a:cubicBezTo>
                  <a:pt x="4369990" y="281276"/>
                  <a:pt x="4383368" y="280365"/>
                  <a:pt x="4395787" y="276225"/>
                </a:cubicBezTo>
                <a:cubicBezTo>
                  <a:pt x="4400550" y="274637"/>
                  <a:pt x="4405686" y="273900"/>
                  <a:pt x="4410075" y="271462"/>
                </a:cubicBezTo>
                <a:cubicBezTo>
                  <a:pt x="4420082" y="265903"/>
                  <a:pt x="4427790" y="256032"/>
                  <a:pt x="4438650" y="252412"/>
                </a:cubicBezTo>
                <a:lnTo>
                  <a:pt x="4481512" y="238125"/>
                </a:lnTo>
                <a:cubicBezTo>
                  <a:pt x="4486275" y="236537"/>
                  <a:pt x="4491623" y="236147"/>
                  <a:pt x="4495800" y="233362"/>
                </a:cubicBezTo>
                <a:cubicBezTo>
                  <a:pt x="4514264" y="221052"/>
                  <a:pt x="4504657" y="225647"/>
                  <a:pt x="4524375" y="219075"/>
                </a:cubicBezTo>
                <a:cubicBezTo>
                  <a:pt x="4533064" y="206041"/>
                  <a:pt x="4533148" y="201946"/>
                  <a:pt x="4548187" y="195262"/>
                </a:cubicBezTo>
                <a:cubicBezTo>
                  <a:pt x="4557362" y="191184"/>
                  <a:pt x="4576762" y="185737"/>
                  <a:pt x="4576762" y="185737"/>
                </a:cubicBezTo>
                <a:cubicBezTo>
                  <a:pt x="4581525" y="180975"/>
                  <a:pt x="4585162" y="174721"/>
                  <a:pt x="4591050" y="171450"/>
                </a:cubicBezTo>
                <a:cubicBezTo>
                  <a:pt x="4599827" y="166574"/>
                  <a:pt x="4619625" y="161925"/>
                  <a:pt x="4619625" y="161925"/>
                </a:cubicBezTo>
                <a:cubicBezTo>
                  <a:pt x="4622800" y="157162"/>
                  <a:pt x="4624296" y="150671"/>
                  <a:pt x="4629150" y="147637"/>
                </a:cubicBezTo>
                <a:cubicBezTo>
                  <a:pt x="4637664" y="142316"/>
                  <a:pt x="4647984" y="140547"/>
                  <a:pt x="4657725" y="138112"/>
                </a:cubicBezTo>
                <a:cubicBezTo>
                  <a:pt x="4687665" y="130628"/>
                  <a:pt x="4670295" y="134276"/>
                  <a:pt x="4710112" y="128587"/>
                </a:cubicBezTo>
                <a:cubicBezTo>
                  <a:pt x="4719637" y="125412"/>
                  <a:pt x="4730333" y="124631"/>
                  <a:pt x="4738687" y="119062"/>
                </a:cubicBezTo>
                <a:cubicBezTo>
                  <a:pt x="4761329" y="103968"/>
                  <a:pt x="4747546" y="111347"/>
                  <a:pt x="4781550" y="100012"/>
                </a:cubicBezTo>
                <a:lnTo>
                  <a:pt x="4795837" y="95250"/>
                </a:lnTo>
                <a:cubicBezTo>
                  <a:pt x="4800600" y="93662"/>
                  <a:pt x="4805173" y="91312"/>
                  <a:pt x="4810125" y="90487"/>
                </a:cubicBezTo>
                <a:cubicBezTo>
                  <a:pt x="4849772" y="83880"/>
                  <a:pt x="4829141" y="87091"/>
                  <a:pt x="4872037" y="80962"/>
                </a:cubicBezTo>
                <a:cubicBezTo>
                  <a:pt x="4912986" y="53664"/>
                  <a:pt x="4861176" y="86392"/>
                  <a:pt x="4900612" y="66675"/>
                </a:cubicBezTo>
                <a:cubicBezTo>
                  <a:pt x="4905732" y="64115"/>
                  <a:pt x="4909780" y="59710"/>
                  <a:pt x="4914900" y="57150"/>
                </a:cubicBezTo>
                <a:cubicBezTo>
                  <a:pt x="4919390" y="54905"/>
                  <a:pt x="4924697" y="54632"/>
                  <a:pt x="4929187" y="52387"/>
                </a:cubicBezTo>
                <a:cubicBezTo>
                  <a:pt x="4966108" y="33926"/>
                  <a:pt x="4921859" y="50067"/>
                  <a:pt x="4957762" y="38100"/>
                </a:cubicBezTo>
                <a:cubicBezTo>
                  <a:pt x="4975362" y="11699"/>
                  <a:pt x="4957217" y="32582"/>
                  <a:pt x="4981575" y="19050"/>
                </a:cubicBezTo>
                <a:cubicBezTo>
                  <a:pt x="4991582" y="13491"/>
                  <a:pt x="5010150" y="0"/>
                  <a:pt x="5010150" y="0"/>
                </a:cubicBezTo>
              </a:path>
            </a:pathLst>
          </a:custGeom>
          <a:noFill/>
          <a:ln w="28575">
            <a:solidFill>
              <a:srgbClr val="C71B3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 xmlns:a16="http://schemas.microsoft.com/office/drawing/2014/main" id="{DA985E94-0FAA-4621-B2D7-9AE5919B9299}"/>
              </a:ext>
            </a:extLst>
          </p:cNvPr>
          <p:cNvSpPr txBox="1"/>
          <p:nvPr/>
        </p:nvSpPr>
        <p:spPr>
          <a:xfrm>
            <a:off x="2085417" y="5495436"/>
            <a:ext cx="339837" cy="184666"/>
          </a:xfrm>
          <a:prstGeom prst="rect">
            <a:avLst/>
          </a:prstGeom>
          <a:noFill/>
        </p:spPr>
        <p:txBody>
          <a:bodyPr wrap="none" lIns="0" tIns="0" rIns="0" bIns="0" rtlCol="0">
            <a:spAutoFit/>
          </a:bodyPr>
          <a:lstStyle/>
          <a:p>
            <a:pPr algn="ctr"/>
            <a:r>
              <a:rPr lang="fr-CA" sz="1200" dirty="0">
                <a:solidFill>
                  <a:prstClr val="black"/>
                </a:solidFill>
              </a:rPr>
              <a:t>2497</a:t>
            </a:r>
            <a:endParaRPr lang="en-US" sz="1200" dirty="0">
              <a:solidFill>
                <a:prstClr val="black"/>
              </a:solidFill>
            </a:endParaRPr>
          </a:p>
        </p:txBody>
      </p:sp>
      <p:sp>
        <p:nvSpPr>
          <p:cNvPr id="67" name="TextBox 66">
            <a:extLst>
              <a:ext uri="{FF2B5EF4-FFF2-40B4-BE49-F238E27FC236}">
                <a16:creationId xmlns="" xmlns:a16="http://schemas.microsoft.com/office/drawing/2014/main" id="{CA362C02-7F34-4E79-8AF2-260D2C23BE29}"/>
              </a:ext>
            </a:extLst>
          </p:cNvPr>
          <p:cNvSpPr txBox="1"/>
          <p:nvPr/>
        </p:nvSpPr>
        <p:spPr>
          <a:xfrm>
            <a:off x="2931054" y="5495436"/>
            <a:ext cx="339837" cy="184666"/>
          </a:xfrm>
          <a:prstGeom prst="rect">
            <a:avLst/>
          </a:prstGeom>
          <a:noFill/>
        </p:spPr>
        <p:txBody>
          <a:bodyPr wrap="none" lIns="0" tIns="0" rIns="0" bIns="0" rtlCol="0">
            <a:spAutoFit/>
          </a:bodyPr>
          <a:lstStyle/>
          <a:p>
            <a:pPr algn="ctr"/>
            <a:r>
              <a:rPr lang="fr-CA" sz="1200" dirty="0">
                <a:solidFill>
                  <a:prstClr val="black"/>
                </a:solidFill>
              </a:rPr>
              <a:t>2315</a:t>
            </a:r>
            <a:endParaRPr lang="en-US" sz="1200" dirty="0">
              <a:solidFill>
                <a:prstClr val="black"/>
              </a:solidFill>
            </a:endParaRPr>
          </a:p>
        </p:txBody>
      </p:sp>
      <p:sp>
        <p:nvSpPr>
          <p:cNvPr id="68" name="TextBox 67">
            <a:extLst>
              <a:ext uri="{FF2B5EF4-FFF2-40B4-BE49-F238E27FC236}">
                <a16:creationId xmlns="" xmlns:a16="http://schemas.microsoft.com/office/drawing/2014/main" id="{39262E22-ABA9-43B7-BFBB-28F1D682BF0F}"/>
              </a:ext>
            </a:extLst>
          </p:cNvPr>
          <p:cNvSpPr txBox="1"/>
          <p:nvPr/>
        </p:nvSpPr>
        <p:spPr>
          <a:xfrm>
            <a:off x="3768386" y="5495436"/>
            <a:ext cx="339837" cy="184666"/>
          </a:xfrm>
          <a:prstGeom prst="rect">
            <a:avLst/>
          </a:prstGeom>
          <a:noFill/>
        </p:spPr>
        <p:txBody>
          <a:bodyPr wrap="none" lIns="0" tIns="0" rIns="0" bIns="0" rtlCol="0">
            <a:spAutoFit/>
          </a:bodyPr>
          <a:lstStyle/>
          <a:p>
            <a:pPr algn="ctr"/>
            <a:r>
              <a:rPr lang="fr-CA" sz="1200" dirty="0">
                <a:solidFill>
                  <a:prstClr val="black"/>
                </a:solidFill>
              </a:rPr>
              <a:t>2156</a:t>
            </a:r>
            <a:endParaRPr lang="en-US" sz="1200" dirty="0">
              <a:solidFill>
                <a:prstClr val="black"/>
              </a:solidFill>
            </a:endParaRPr>
          </a:p>
        </p:txBody>
      </p:sp>
      <p:sp>
        <p:nvSpPr>
          <p:cNvPr id="69" name="TextBox 68">
            <a:extLst>
              <a:ext uri="{FF2B5EF4-FFF2-40B4-BE49-F238E27FC236}">
                <a16:creationId xmlns="" xmlns:a16="http://schemas.microsoft.com/office/drawing/2014/main" id="{F4F6935E-FCBF-4269-8F71-B0F175B61AD4}"/>
              </a:ext>
            </a:extLst>
          </p:cNvPr>
          <p:cNvSpPr txBox="1"/>
          <p:nvPr/>
        </p:nvSpPr>
        <p:spPr>
          <a:xfrm>
            <a:off x="4604722" y="5495436"/>
            <a:ext cx="339837" cy="184666"/>
          </a:xfrm>
          <a:prstGeom prst="rect">
            <a:avLst/>
          </a:prstGeom>
          <a:noFill/>
        </p:spPr>
        <p:txBody>
          <a:bodyPr wrap="none" lIns="0" tIns="0" rIns="0" bIns="0" rtlCol="0">
            <a:spAutoFit/>
          </a:bodyPr>
          <a:lstStyle/>
          <a:p>
            <a:pPr algn="ctr"/>
            <a:r>
              <a:rPr lang="fr-CA" sz="1200" dirty="0">
                <a:solidFill>
                  <a:prstClr val="black"/>
                </a:solidFill>
              </a:rPr>
              <a:t>2003</a:t>
            </a:r>
            <a:endParaRPr lang="en-US" sz="1200" dirty="0">
              <a:solidFill>
                <a:prstClr val="black"/>
              </a:solidFill>
            </a:endParaRPr>
          </a:p>
        </p:txBody>
      </p:sp>
      <p:sp>
        <p:nvSpPr>
          <p:cNvPr id="70" name="TextBox 69">
            <a:extLst>
              <a:ext uri="{FF2B5EF4-FFF2-40B4-BE49-F238E27FC236}">
                <a16:creationId xmlns="" xmlns:a16="http://schemas.microsoft.com/office/drawing/2014/main" id="{81E3EA11-173F-44DC-AFDF-E0855274E303}"/>
              </a:ext>
            </a:extLst>
          </p:cNvPr>
          <p:cNvSpPr txBox="1"/>
          <p:nvPr/>
        </p:nvSpPr>
        <p:spPr>
          <a:xfrm>
            <a:off x="5458762" y="5495436"/>
            <a:ext cx="339837" cy="184666"/>
          </a:xfrm>
          <a:prstGeom prst="rect">
            <a:avLst/>
          </a:prstGeom>
          <a:noFill/>
        </p:spPr>
        <p:txBody>
          <a:bodyPr wrap="none" lIns="0" tIns="0" rIns="0" bIns="0" rtlCol="0">
            <a:spAutoFit/>
          </a:bodyPr>
          <a:lstStyle/>
          <a:p>
            <a:pPr algn="ctr"/>
            <a:r>
              <a:rPr lang="fr-CA" sz="1200" dirty="0">
                <a:solidFill>
                  <a:prstClr val="black"/>
                </a:solidFill>
              </a:rPr>
              <a:t>1851</a:t>
            </a:r>
            <a:endParaRPr lang="en-US" sz="1200" dirty="0">
              <a:solidFill>
                <a:prstClr val="black"/>
              </a:solidFill>
            </a:endParaRPr>
          </a:p>
        </p:txBody>
      </p:sp>
      <p:sp>
        <p:nvSpPr>
          <p:cNvPr id="71" name="TextBox 70">
            <a:extLst>
              <a:ext uri="{FF2B5EF4-FFF2-40B4-BE49-F238E27FC236}">
                <a16:creationId xmlns="" xmlns:a16="http://schemas.microsoft.com/office/drawing/2014/main" id="{D904C629-B99E-4BC8-BB97-7E5BEA65E13A}"/>
              </a:ext>
            </a:extLst>
          </p:cNvPr>
          <p:cNvSpPr txBox="1"/>
          <p:nvPr/>
        </p:nvSpPr>
        <p:spPr>
          <a:xfrm>
            <a:off x="6296102" y="5495436"/>
            <a:ext cx="339837" cy="184666"/>
          </a:xfrm>
          <a:prstGeom prst="rect">
            <a:avLst/>
          </a:prstGeom>
          <a:noFill/>
        </p:spPr>
        <p:txBody>
          <a:bodyPr wrap="none" lIns="0" tIns="0" rIns="0" bIns="0" rtlCol="0">
            <a:spAutoFit/>
          </a:bodyPr>
          <a:lstStyle/>
          <a:p>
            <a:pPr algn="ctr"/>
            <a:r>
              <a:rPr lang="fr-CA" sz="1200" dirty="0">
                <a:solidFill>
                  <a:prstClr val="black"/>
                </a:solidFill>
              </a:rPr>
              <a:t>1431</a:t>
            </a:r>
            <a:endParaRPr lang="en-US" sz="1200" dirty="0">
              <a:solidFill>
                <a:prstClr val="black"/>
              </a:solidFill>
            </a:endParaRPr>
          </a:p>
        </p:txBody>
      </p:sp>
      <p:sp>
        <p:nvSpPr>
          <p:cNvPr id="72" name="TextBox 71">
            <a:extLst>
              <a:ext uri="{FF2B5EF4-FFF2-40B4-BE49-F238E27FC236}">
                <a16:creationId xmlns="" xmlns:a16="http://schemas.microsoft.com/office/drawing/2014/main" id="{1F2FC326-AC83-4AB1-8228-4A0F737B5654}"/>
              </a:ext>
            </a:extLst>
          </p:cNvPr>
          <p:cNvSpPr txBox="1"/>
          <p:nvPr/>
        </p:nvSpPr>
        <p:spPr>
          <a:xfrm>
            <a:off x="7198403" y="5495436"/>
            <a:ext cx="243465" cy="184666"/>
          </a:xfrm>
          <a:prstGeom prst="rect">
            <a:avLst/>
          </a:prstGeom>
          <a:noFill/>
        </p:spPr>
        <p:txBody>
          <a:bodyPr wrap="none" lIns="0" tIns="0" rIns="0" bIns="0" rtlCol="0">
            <a:spAutoFit/>
          </a:bodyPr>
          <a:lstStyle/>
          <a:p>
            <a:pPr algn="ctr"/>
            <a:r>
              <a:rPr lang="fr-CA" sz="1200" dirty="0">
                <a:solidFill>
                  <a:prstClr val="black"/>
                </a:solidFill>
              </a:rPr>
              <a:t>811</a:t>
            </a:r>
            <a:endParaRPr lang="en-US" sz="1200" dirty="0">
              <a:solidFill>
                <a:prstClr val="black"/>
              </a:solidFill>
            </a:endParaRPr>
          </a:p>
        </p:txBody>
      </p:sp>
      <p:sp>
        <p:nvSpPr>
          <p:cNvPr id="73" name="TextBox 72">
            <a:extLst>
              <a:ext uri="{FF2B5EF4-FFF2-40B4-BE49-F238E27FC236}">
                <a16:creationId xmlns="" xmlns:a16="http://schemas.microsoft.com/office/drawing/2014/main" id="{556E1D23-6691-48A3-8E29-6B0DC2C01355}"/>
              </a:ext>
            </a:extLst>
          </p:cNvPr>
          <p:cNvSpPr txBox="1"/>
          <p:nvPr/>
        </p:nvSpPr>
        <p:spPr>
          <a:xfrm>
            <a:off x="2085417" y="5728592"/>
            <a:ext cx="339837" cy="184666"/>
          </a:xfrm>
          <a:prstGeom prst="rect">
            <a:avLst/>
          </a:prstGeom>
          <a:noFill/>
        </p:spPr>
        <p:txBody>
          <a:bodyPr wrap="none" lIns="0" tIns="0" rIns="0" bIns="0" rtlCol="0">
            <a:spAutoFit/>
          </a:bodyPr>
          <a:lstStyle/>
          <a:p>
            <a:pPr algn="ctr"/>
            <a:r>
              <a:rPr lang="fr-CA" sz="1200" dirty="0">
                <a:solidFill>
                  <a:prstClr val="black"/>
                </a:solidFill>
              </a:rPr>
              <a:t>2514</a:t>
            </a:r>
            <a:endParaRPr lang="en-US" sz="1200" dirty="0">
              <a:solidFill>
                <a:prstClr val="black"/>
              </a:solidFill>
            </a:endParaRPr>
          </a:p>
        </p:txBody>
      </p:sp>
      <p:sp>
        <p:nvSpPr>
          <p:cNvPr id="74" name="TextBox 73">
            <a:extLst>
              <a:ext uri="{FF2B5EF4-FFF2-40B4-BE49-F238E27FC236}">
                <a16:creationId xmlns="" xmlns:a16="http://schemas.microsoft.com/office/drawing/2014/main" id="{9162B8BA-7F5F-4D25-89F6-7D604A31737F}"/>
              </a:ext>
            </a:extLst>
          </p:cNvPr>
          <p:cNvSpPr txBox="1"/>
          <p:nvPr/>
        </p:nvSpPr>
        <p:spPr>
          <a:xfrm>
            <a:off x="2931054" y="5728592"/>
            <a:ext cx="339837" cy="184666"/>
          </a:xfrm>
          <a:prstGeom prst="rect">
            <a:avLst/>
          </a:prstGeom>
          <a:noFill/>
        </p:spPr>
        <p:txBody>
          <a:bodyPr wrap="none" lIns="0" tIns="0" rIns="0" bIns="0" rtlCol="0">
            <a:spAutoFit/>
          </a:bodyPr>
          <a:lstStyle/>
          <a:p>
            <a:pPr algn="ctr"/>
            <a:r>
              <a:rPr lang="fr-CA" sz="1200" dirty="0">
                <a:solidFill>
                  <a:prstClr val="black"/>
                </a:solidFill>
              </a:rPr>
              <a:t>2345</a:t>
            </a:r>
            <a:endParaRPr lang="en-US" sz="1200" dirty="0">
              <a:solidFill>
                <a:prstClr val="black"/>
              </a:solidFill>
            </a:endParaRPr>
          </a:p>
        </p:txBody>
      </p:sp>
      <p:sp>
        <p:nvSpPr>
          <p:cNvPr id="75" name="TextBox 74">
            <a:extLst>
              <a:ext uri="{FF2B5EF4-FFF2-40B4-BE49-F238E27FC236}">
                <a16:creationId xmlns="" xmlns:a16="http://schemas.microsoft.com/office/drawing/2014/main" id="{5DAFBCED-6F30-4DA6-AED8-0A2B6113D19D}"/>
              </a:ext>
            </a:extLst>
          </p:cNvPr>
          <p:cNvSpPr txBox="1"/>
          <p:nvPr/>
        </p:nvSpPr>
        <p:spPr>
          <a:xfrm>
            <a:off x="3768386" y="5728592"/>
            <a:ext cx="339837" cy="184666"/>
          </a:xfrm>
          <a:prstGeom prst="rect">
            <a:avLst/>
          </a:prstGeom>
          <a:noFill/>
        </p:spPr>
        <p:txBody>
          <a:bodyPr wrap="none" lIns="0" tIns="0" rIns="0" bIns="0" rtlCol="0">
            <a:spAutoFit/>
          </a:bodyPr>
          <a:lstStyle/>
          <a:p>
            <a:pPr algn="ctr"/>
            <a:r>
              <a:rPr lang="fr-CA" sz="1200" dirty="0">
                <a:solidFill>
                  <a:prstClr val="black"/>
                </a:solidFill>
              </a:rPr>
              <a:t>2207</a:t>
            </a:r>
            <a:endParaRPr lang="en-US" sz="1200" dirty="0">
              <a:solidFill>
                <a:prstClr val="black"/>
              </a:solidFill>
            </a:endParaRPr>
          </a:p>
        </p:txBody>
      </p:sp>
      <p:sp>
        <p:nvSpPr>
          <p:cNvPr id="76" name="TextBox 75">
            <a:extLst>
              <a:ext uri="{FF2B5EF4-FFF2-40B4-BE49-F238E27FC236}">
                <a16:creationId xmlns="" xmlns:a16="http://schemas.microsoft.com/office/drawing/2014/main" id="{3C8AB5AD-D318-42F3-A438-615D2D6DECAD}"/>
              </a:ext>
            </a:extLst>
          </p:cNvPr>
          <p:cNvSpPr txBox="1"/>
          <p:nvPr/>
        </p:nvSpPr>
        <p:spPr>
          <a:xfrm>
            <a:off x="4604722" y="5728592"/>
            <a:ext cx="339837" cy="184666"/>
          </a:xfrm>
          <a:prstGeom prst="rect">
            <a:avLst/>
          </a:prstGeom>
          <a:noFill/>
        </p:spPr>
        <p:txBody>
          <a:bodyPr wrap="none" lIns="0" tIns="0" rIns="0" bIns="0" rtlCol="0">
            <a:spAutoFit/>
          </a:bodyPr>
          <a:lstStyle/>
          <a:p>
            <a:pPr algn="ctr"/>
            <a:r>
              <a:rPr lang="fr-CA" sz="1200" dirty="0">
                <a:solidFill>
                  <a:prstClr val="black"/>
                </a:solidFill>
              </a:rPr>
              <a:t>2068</a:t>
            </a:r>
            <a:endParaRPr lang="en-US" sz="1200" dirty="0">
              <a:solidFill>
                <a:prstClr val="black"/>
              </a:solidFill>
            </a:endParaRPr>
          </a:p>
        </p:txBody>
      </p:sp>
      <p:sp>
        <p:nvSpPr>
          <p:cNvPr id="77" name="TextBox 76">
            <a:extLst>
              <a:ext uri="{FF2B5EF4-FFF2-40B4-BE49-F238E27FC236}">
                <a16:creationId xmlns="" xmlns:a16="http://schemas.microsoft.com/office/drawing/2014/main" id="{DE66F1A2-0E84-4E5C-B7EE-0DEE63124A63}"/>
              </a:ext>
            </a:extLst>
          </p:cNvPr>
          <p:cNvSpPr txBox="1"/>
          <p:nvPr/>
        </p:nvSpPr>
        <p:spPr>
          <a:xfrm>
            <a:off x="5458762" y="5728592"/>
            <a:ext cx="339837" cy="184666"/>
          </a:xfrm>
          <a:prstGeom prst="rect">
            <a:avLst/>
          </a:prstGeom>
          <a:noFill/>
        </p:spPr>
        <p:txBody>
          <a:bodyPr wrap="none" lIns="0" tIns="0" rIns="0" bIns="0" rtlCol="0">
            <a:spAutoFit/>
          </a:bodyPr>
          <a:lstStyle/>
          <a:p>
            <a:pPr algn="ctr"/>
            <a:r>
              <a:rPr lang="fr-CA" sz="1200" dirty="0">
                <a:solidFill>
                  <a:prstClr val="black"/>
                </a:solidFill>
              </a:rPr>
              <a:t>1932</a:t>
            </a:r>
            <a:endParaRPr lang="en-US" sz="1200" dirty="0">
              <a:solidFill>
                <a:prstClr val="black"/>
              </a:solidFill>
            </a:endParaRPr>
          </a:p>
        </p:txBody>
      </p:sp>
      <p:sp>
        <p:nvSpPr>
          <p:cNvPr id="78" name="TextBox 77">
            <a:extLst>
              <a:ext uri="{FF2B5EF4-FFF2-40B4-BE49-F238E27FC236}">
                <a16:creationId xmlns="" xmlns:a16="http://schemas.microsoft.com/office/drawing/2014/main" id="{209008E5-02C8-45FB-B96F-ACC796BF005E}"/>
              </a:ext>
            </a:extLst>
          </p:cNvPr>
          <p:cNvSpPr txBox="1"/>
          <p:nvPr/>
        </p:nvSpPr>
        <p:spPr>
          <a:xfrm>
            <a:off x="6296102" y="5728592"/>
            <a:ext cx="339837" cy="184666"/>
          </a:xfrm>
          <a:prstGeom prst="rect">
            <a:avLst/>
          </a:prstGeom>
          <a:noFill/>
        </p:spPr>
        <p:txBody>
          <a:bodyPr wrap="none" lIns="0" tIns="0" rIns="0" bIns="0" rtlCol="0">
            <a:spAutoFit/>
          </a:bodyPr>
          <a:lstStyle/>
          <a:p>
            <a:pPr algn="ctr"/>
            <a:r>
              <a:rPr lang="fr-CA" sz="1200" dirty="0">
                <a:solidFill>
                  <a:prstClr val="black"/>
                </a:solidFill>
              </a:rPr>
              <a:t>1484</a:t>
            </a:r>
            <a:endParaRPr lang="en-US" sz="1200" dirty="0">
              <a:solidFill>
                <a:prstClr val="black"/>
              </a:solidFill>
            </a:endParaRPr>
          </a:p>
        </p:txBody>
      </p:sp>
      <p:sp>
        <p:nvSpPr>
          <p:cNvPr id="79" name="TextBox 78">
            <a:extLst>
              <a:ext uri="{FF2B5EF4-FFF2-40B4-BE49-F238E27FC236}">
                <a16:creationId xmlns="" xmlns:a16="http://schemas.microsoft.com/office/drawing/2014/main" id="{39E01A06-A3E3-4F39-A269-527119E9BBCB}"/>
              </a:ext>
            </a:extLst>
          </p:cNvPr>
          <p:cNvSpPr txBox="1"/>
          <p:nvPr/>
        </p:nvSpPr>
        <p:spPr>
          <a:xfrm>
            <a:off x="7192696" y="5728592"/>
            <a:ext cx="254878" cy="184666"/>
          </a:xfrm>
          <a:prstGeom prst="rect">
            <a:avLst/>
          </a:prstGeom>
          <a:noFill/>
        </p:spPr>
        <p:txBody>
          <a:bodyPr wrap="none" lIns="0" tIns="0" rIns="0" bIns="0" rtlCol="0">
            <a:spAutoFit/>
          </a:bodyPr>
          <a:lstStyle/>
          <a:p>
            <a:pPr algn="ctr"/>
            <a:r>
              <a:rPr lang="fr-CA" sz="1200" dirty="0">
                <a:solidFill>
                  <a:prstClr val="black"/>
                </a:solidFill>
              </a:rPr>
              <a:t>855</a:t>
            </a:r>
            <a:endParaRPr lang="en-US" sz="1200" dirty="0">
              <a:solidFill>
                <a:prstClr val="black"/>
              </a:solidFill>
            </a:endParaRPr>
          </a:p>
        </p:txBody>
      </p:sp>
      <p:sp>
        <p:nvSpPr>
          <p:cNvPr id="80" name="TextBox 79">
            <a:extLst>
              <a:ext uri="{FF2B5EF4-FFF2-40B4-BE49-F238E27FC236}">
                <a16:creationId xmlns="" xmlns:a16="http://schemas.microsoft.com/office/drawing/2014/main" id="{FCBF3CE4-2216-4547-ABBD-D196E5E89352}"/>
              </a:ext>
            </a:extLst>
          </p:cNvPr>
          <p:cNvSpPr txBox="1"/>
          <p:nvPr/>
        </p:nvSpPr>
        <p:spPr>
          <a:xfrm>
            <a:off x="969733" y="5495436"/>
            <a:ext cx="553037" cy="184666"/>
          </a:xfrm>
          <a:prstGeom prst="rect">
            <a:avLst/>
          </a:prstGeom>
          <a:noFill/>
        </p:spPr>
        <p:txBody>
          <a:bodyPr wrap="none" lIns="0" tIns="0" rIns="0" bIns="0" rtlCol="0">
            <a:spAutoFit/>
          </a:bodyPr>
          <a:lstStyle/>
          <a:p>
            <a:r>
              <a:rPr lang="fr-CA" sz="1200" dirty="0">
                <a:solidFill>
                  <a:prstClr val="black"/>
                </a:solidFill>
              </a:rPr>
              <a:t>Placebo</a:t>
            </a:r>
            <a:endParaRPr lang="en-US" sz="1200" dirty="0">
              <a:solidFill>
                <a:prstClr val="black"/>
              </a:solidFill>
            </a:endParaRPr>
          </a:p>
        </p:txBody>
      </p:sp>
      <p:sp>
        <p:nvSpPr>
          <p:cNvPr id="81" name="TextBox 80">
            <a:extLst>
              <a:ext uri="{FF2B5EF4-FFF2-40B4-BE49-F238E27FC236}">
                <a16:creationId xmlns="" xmlns:a16="http://schemas.microsoft.com/office/drawing/2014/main" id="{94B70846-D5EE-4243-AC63-39E571037BAE}"/>
              </a:ext>
            </a:extLst>
          </p:cNvPr>
          <p:cNvSpPr txBox="1"/>
          <p:nvPr/>
        </p:nvSpPr>
        <p:spPr>
          <a:xfrm>
            <a:off x="969733" y="5728592"/>
            <a:ext cx="886461" cy="184666"/>
          </a:xfrm>
          <a:prstGeom prst="rect">
            <a:avLst/>
          </a:prstGeom>
          <a:noFill/>
        </p:spPr>
        <p:txBody>
          <a:bodyPr wrap="none" lIns="0" tIns="0" rIns="0" bIns="0" rtlCol="0">
            <a:spAutoFit/>
          </a:bodyPr>
          <a:lstStyle/>
          <a:p>
            <a:r>
              <a:rPr lang="fr-CA" sz="1200" dirty="0" err="1">
                <a:solidFill>
                  <a:prstClr val="black"/>
                </a:solidFill>
              </a:rPr>
              <a:t>Rosuvastatin</a:t>
            </a:r>
            <a:endParaRPr lang="en-US" sz="1200" dirty="0">
              <a:solidFill>
                <a:prstClr val="black"/>
              </a:solidFill>
            </a:endParaRPr>
          </a:p>
        </p:txBody>
      </p:sp>
      <p:sp>
        <p:nvSpPr>
          <p:cNvPr id="82" name="TextBox 81">
            <a:extLst>
              <a:ext uri="{FF2B5EF4-FFF2-40B4-BE49-F238E27FC236}">
                <a16:creationId xmlns="" xmlns:a16="http://schemas.microsoft.com/office/drawing/2014/main" id="{C01A1906-2D23-400C-8D43-9FA62000D230}"/>
              </a:ext>
            </a:extLst>
          </p:cNvPr>
          <p:cNvSpPr txBox="1"/>
          <p:nvPr/>
        </p:nvSpPr>
        <p:spPr>
          <a:xfrm>
            <a:off x="969733" y="5274834"/>
            <a:ext cx="751809" cy="184666"/>
          </a:xfrm>
          <a:prstGeom prst="rect">
            <a:avLst/>
          </a:prstGeom>
          <a:noFill/>
        </p:spPr>
        <p:txBody>
          <a:bodyPr wrap="none" lIns="0" tIns="0" rIns="0" bIns="0" rtlCol="0">
            <a:spAutoFit/>
          </a:bodyPr>
          <a:lstStyle/>
          <a:p>
            <a:r>
              <a:rPr lang="fr-CA" sz="1200" dirty="0">
                <a:solidFill>
                  <a:prstClr val="black"/>
                </a:solidFill>
              </a:rPr>
              <a:t>No. at Risk</a:t>
            </a:r>
            <a:endParaRPr lang="en-US" sz="1200" dirty="0">
              <a:solidFill>
                <a:prstClr val="black"/>
              </a:solidFill>
            </a:endParaRPr>
          </a:p>
        </p:txBody>
      </p:sp>
      <p:sp>
        <p:nvSpPr>
          <p:cNvPr id="83" name="Footer Placeholder 5">
            <a:extLst>
              <a:ext uri="{FF2B5EF4-FFF2-40B4-BE49-F238E27FC236}">
                <a16:creationId xmlns="" xmlns:a16="http://schemas.microsoft.com/office/drawing/2014/main" id="{99210A42-C7C1-474D-86F4-7D59AF4C4DB9}"/>
              </a:ext>
            </a:extLst>
          </p:cNvPr>
          <p:cNvSpPr txBox="1">
            <a:spLocks noChangeArrowheads="1"/>
          </p:cNvSpPr>
          <p:nvPr/>
        </p:nvSpPr>
        <p:spPr>
          <a:xfrm>
            <a:off x="838200" y="6019800"/>
            <a:ext cx="7315940" cy="249150"/>
          </a:xfrm>
          <a:prstGeom prst="rect">
            <a:avLst/>
          </a:prstGeom>
          <a:ln/>
        </p:spPr>
        <p:txBody>
          <a:bodyPr anchor="b"/>
          <a:lstStyle>
            <a:defPPr>
              <a:defRPr lang="fr-FR"/>
            </a:defPPr>
            <a:lvl1pPr marL="0" algn="l" defTabSz="457200" rtl="0" eaLnBrk="1" latinLnBrk="0" hangingPunct="1">
              <a:lnSpc>
                <a:spcPct val="90000"/>
              </a:lnSpc>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CA" sz="1000" dirty="0"/>
              <a:t>HF, heart failure</a:t>
            </a:r>
          </a:p>
        </p:txBody>
      </p:sp>
    </p:spTree>
    <p:extLst>
      <p:ext uri="{BB962C8B-B14F-4D97-AF65-F5344CB8AC3E}">
        <p14:creationId xmlns:p14="http://schemas.microsoft.com/office/powerpoint/2010/main" val="29027631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Object 3"/>
          <p:cNvGraphicFramePr>
            <a:graphicFrameLocks noGrp="1" noChangeAspect="1"/>
          </p:cNvGraphicFramePr>
          <p:nvPr>
            <p:ph idx="1"/>
            <p:extLst/>
          </p:nvPr>
        </p:nvGraphicFramePr>
        <p:xfrm>
          <a:off x="1193800" y="1389369"/>
          <a:ext cx="6042025" cy="3927701"/>
        </p:xfrm>
        <a:graphic>
          <a:graphicData uri="http://schemas.openxmlformats.org/drawingml/2006/chart">
            <c:chart xmlns:c="http://schemas.openxmlformats.org/drawingml/2006/chart" xmlns:r="http://schemas.openxmlformats.org/officeDocument/2006/relationships" r:id="rId3"/>
          </a:graphicData>
        </a:graphic>
      </p:graphicFrame>
      <p:sp>
        <p:nvSpPr>
          <p:cNvPr id="1179650" name="Rectangle 2"/>
          <p:cNvSpPr>
            <a:spLocks noGrp="1" noChangeArrowheads="1"/>
          </p:cNvSpPr>
          <p:nvPr>
            <p:ph type="title"/>
          </p:nvPr>
        </p:nvSpPr>
        <p:spPr>
          <a:xfrm>
            <a:off x="50949" y="381000"/>
            <a:ext cx="9144000" cy="457200"/>
          </a:xfrm>
        </p:spPr>
        <p:txBody>
          <a:bodyPr/>
          <a:lstStyle/>
          <a:p>
            <a:r>
              <a:rPr lang="en-US" altLang="en-US" sz="2900" dirty="0"/>
              <a:t>Differential Results for Downstream vs. Upstream Strategy</a:t>
            </a:r>
          </a:p>
        </p:txBody>
      </p:sp>
      <p:sp>
        <p:nvSpPr>
          <p:cNvPr id="1179653" name="Text Box 5"/>
          <p:cNvSpPr txBox="1">
            <a:spLocks noChangeArrowheads="1"/>
          </p:cNvSpPr>
          <p:nvPr/>
        </p:nvSpPr>
        <p:spPr bwMode="auto">
          <a:xfrm>
            <a:off x="2549525" y="1675466"/>
            <a:ext cx="40449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200" dirty="0">
                <a:solidFill>
                  <a:prstClr val="black"/>
                </a:solidFill>
              </a:rPr>
              <a:t>HR 0.96 (95% CI, 0.88</a:t>
            </a:r>
            <a:r>
              <a:rPr lang="en-CA" sz="1200" dirty="0"/>
              <a:t>–</a:t>
            </a:r>
            <a:r>
              <a:rPr lang="en-US" altLang="en-US" sz="1200" dirty="0">
                <a:solidFill>
                  <a:prstClr val="black"/>
                </a:solidFill>
              </a:rPr>
              <a:t>1.06) </a:t>
            </a:r>
            <a:r>
              <a:rPr lang="en-US" altLang="en-US" sz="1200" i="1" dirty="0">
                <a:solidFill>
                  <a:prstClr val="black"/>
                </a:solidFill>
              </a:rPr>
              <a:t>p</a:t>
            </a:r>
            <a:r>
              <a:rPr lang="en-US" altLang="en-US" sz="1200" dirty="0">
                <a:solidFill>
                  <a:prstClr val="black"/>
                </a:solidFill>
              </a:rPr>
              <a:t> = </a:t>
            </a:r>
            <a:r>
              <a:rPr lang="en-US" altLang="en-US" sz="1200" dirty="0">
                <a:solidFill>
                  <a:prstClr val="black"/>
                </a:solidFill>
                <a:cs typeface="Times New Roman" panose="02020603050405020304" pitchFamily="18" charset="0"/>
              </a:rPr>
              <a:t>0.43</a:t>
            </a:r>
          </a:p>
        </p:txBody>
      </p:sp>
      <p:sp>
        <p:nvSpPr>
          <p:cNvPr id="6" name="TextBox 5"/>
          <p:cNvSpPr txBox="1">
            <a:spLocks noChangeArrowheads="1"/>
          </p:cNvSpPr>
          <p:nvPr/>
        </p:nvSpPr>
        <p:spPr bwMode="auto">
          <a:xfrm>
            <a:off x="3478924" y="6351711"/>
            <a:ext cx="56388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600">
                <a:solidFill>
                  <a:schemeClr val="tx1"/>
                </a:solidFill>
                <a:latin typeface="Arial" charset="0"/>
              </a:defRPr>
            </a:lvl1pPr>
            <a:lvl2pPr marL="742950" indent="-285750">
              <a:defRPr kumimoji="1" sz="1600">
                <a:solidFill>
                  <a:schemeClr val="tx1"/>
                </a:solidFill>
                <a:latin typeface="Arial" charset="0"/>
              </a:defRPr>
            </a:lvl2pPr>
            <a:lvl3pPr marL="1143000" indent="-228600">
              <a:defRPr kumimoji="1" sz="1600">
                <a:solidFill>
                  <a:schemeClr val="tx1"/>
                </a:solidFill>
                <a:latin typeface="Arial" charset="0"/>
              </a:defRPr>
            </a:lvl3pPr>
            <a:lvl4pPr marL="1600200" indent="-228600">
              <a:defRPr kumimoji="1" sz="1600">
                <a:solidFill>
                  <a:schemeClr val="tx1"/>
                </a:solidFill>
                <a:latin typeface="Arial" charset="0"/>
              </a:defRPr>
            </a:lvl4pPr>
            <a:lvl5pPr marL="2057400" indent="-228600">
              <a:defRPr kumimoji="1" sz="1600">
                <a:solidFill>
                  <a:schemeClr val="tx1"/>
                </a:solidFill>
                <a:latin typeface="Arial" charset="0"/>
              </a:defRPr>
            </a:lvl5pPr>
            <a:lvl6pPr marL="2514600" indent="-228600" eaLnBrk="0" fontAlgn="base" hangingPunct="0">
              <a:spcBef>
                <a:spcPct val="0"/>
              </a:spcBef>
              <a:spcAft>
                <a:spcPct val="0"/>
              </a:spcAft>
              <a:defRPr kumimoji="1" sz="1600">
                <a:solidFill>
                  <a:schemeClr val="tx1"/>
                </a:solidFill>
                <a:latin typeface="Arial" charset="0"/>
              </a:defRPr>
            </a:lvl6pPr>
            <a:lvl7pPr marL="2971800" indent="-228600" eaLnBrk="0" fontAlgn="base" hangingPunct="0">
              <a:spcBef>
                <a:spcPct val="0"/>
              </a:spcBef>
              <a:spcAft>
                <a:spcPct val="0"/>
              </a:spcAft>
              <a:defRPr kumimoji="1" sz="1600">
                <a:solidFill>
                  <a:schemeClr val="tx1"/>
                </a:solidFill>
                <a:latin typeface="Arial" charset="0"/>
              </a:defRPr>
            </a:lvl7pPr>
            <a:lvl8pPr marL="3429000" indent="-228600" eaLnBrk="0" fontAlgn="base" hangingPunct="0">
              <a:spcBef>
                <a:spcPct val="0"/>
              </a:spcBef>
              <a:spcAft>
                <a:spcPct val="0"/>
              </a:spcAft>
              <a:defRPr kumimoji="1" sz="1600">
                <a:solidFill>
                  <a:schemeClr val="tx1"/>
                </a:solidFill>
                <a:latin typeface="Arial" charset="0"/>
              </a:defRPr>
            </a:lvl8pPr>
            <a:lvl9pPr marL="3886200" indent="-228600" eaLnBrk="0" fontAlgn="base" hangingPunct="0">
              <a:spcBef>
                <a:spcPct val="0"/>
              </a:spcBef>
              <a:spcAft>
                <a:spcPct val="0"/>
              </a:spcAft>
              <a:defRPr kumimoji="1" sz="1600">
                <a:solidFill>
                  <a:schemeClr val="tx1"/>
                </a:solidFill>
                <a:latin typeface="Arial" charset="0"/>
              </a:defRPr>
            </a:lvl9pPr>
          </a:lstStyle>
          <a:p>
            <a:pPr algn="r"/>
            <a:r>
              <a:rPr lang="en-CA" sz="900" dirty="0" err="1">
                <a:solidFill>
                  <a:prstClr val="black"/>
                </a:solidFill>
              </a:rPr>
              <a:t>Braunwald</a:t>
            </a:r>
            <a:r>
              <a:rPr lang="en-CA" sz="900" dirty="0">
                <a:solidFill>
                  <a:prstClr val="black"/>
                </a:solidFill>
              </a:rPr>
              <a:t> E et al. N </a:t>
            </a:r>
            <a:r>
              <a:rPr lang="en-CA" sz="900" dirty="0" err="1">
                <a:solidFill>
                  <a:prstClr val="black"/>
                </a:solidFill>
              </a:rPr>
              <a:t>Engl</a:t>
            </a:r>
            <a:r>
              <a:rPr lang="en-CA" sz="900" dirty="0">
                <a:solidFill>
                  <a:prstClr val="black"/>
                </a:solidFill>
              </a:rPr>
              <a:t> J Med 2004; 351:2058-2068..</a:t>
            </a:r>
          </a:p>
        </p:txBody>
      </p:sp>
      <p:sp>
        <p:nvSpPr>
          <p:cNvPr id="10" name="TextBox 9">
            <a:extLst>
              <a:ext uri="{FF2B5EF4-FFF2-40B4-BE49-F238E27FC236}">
                <a16:creationId xmlns="" xmlns:a16="http://schemas.microsoft.com/office/drawing/2014/main" id="{EE0106EF-FC6C-4494-9CB8-81E9E931B2EE}"/>
              </a:ext>
            </a:extLst>
          </p:cNvPr>
          <p:cNvSpPr txBox="1"/>
          <p:nvPr/>
        </p:nvSpPr>
        <p:spPr>
          <a:xfrm>
            <a:off x="5695993" y="2079884"/>
            <a:ext cx="647613" cy="215444"/>
          </a:xfrm>
          <a:prstGeom prst="rect">
            <a:avLst/>
          </a:prstGeom>
          <a:noFill/>
        </p:spPr>
        <p:txBody>
          <a:bodyPr wrap="none" lIns="0" tIns="0" rIns="0" bIns="0" rtlCol="0">
            <a:spAutoFit/>
          </a:bodyPr>
          <a:lstStyle/>
          <a:p>
            <a:r>
              <a:rPr lang="fr-CA" sz="1400" dirty="0">
                <a:solidFill>
                  <a:srgbClr val="354C97"/>
                </a:solidFill>
              </a:rPr>
              <a:t>Placebo</a:t>
            </a:r>
            <a:endParaRPr lang="en-US" sz="1400" dirty="0">
              <a:solidFill>
                <a:srgbClr val="354C97"/>
              </a:solidFill>
            </a:endParaRPr>
          </a:p>
        </p:txBody>
      </p:sp>
      <p:sp>
        <p:nvSpPr>
          <p:cNvPr id="12" name="TextBox 11">
            <a:extLst>
              <a:ext uri="{FF2B5EF4-FFF2-40B4-BE49-F238E27FC236}">
                <a16:creationId xmlns="" xmlns:a16="http://schemas.microsoft.com/office/drawing/2014/main" id="{FA2D236E-B74F-43C8-B2DB-B6DBF6802A24}"/>
              </a:ext>
            </a:extLst>
          </p:cNvPr>
          <p:cNvSpPr txBox="1"/>
          <p:nvPr/>
        </p:nvSpPr>
        <p:spPr>
          <a:xfrm>
            <a:off x="6298324" y="2592644"/>
            <a:ext cx="937501" cy="215444"/>
          </a:xfrm>
          <a:prstGeom prst="rect">
            <a:avLst/>
          </a:prstGeom>
          <a:noFill/>
        </p:spPr>
        <p:txBody>
          <a:bodyPr wrap="none" lIns="0" tIns="0" rIns="0" bIns="0" rtlCol="0">
            <a:spAutoFit/>
          </a:bodyPr>
          <a:lstStyle/>
          <a:p>
            <a:r>
              <a:rPr lang="fr-CA" sz="1400" dirty="0" err="1">
                <a:solidFill>
                  <a:srgbClr val="C71B32"/>
                </a:solidFill>
              </a:rPr>
              <a:t>Trandolapril</a:t>
            </a:r>
            <a:endParaRPr lang="en-US" sz="1400" dirty="0">
              <a:solidFill>
                <a:srgbClr val="C71B32"/>
              </a:solidFill>
            </a:endParaRPr>
          </a:p>
        </p:txBody>
      </p:sp>
      <p:sp>
        <p:nvSpPr>
          <p:cNvPr id="13" name="TextBox 12">
            <a:extLst>
              <a:ext uri="{FF2B5EF4-FFF2-40B4-BE49-F238E27FC236}">
                <a16:creationId xmlns="" xmlns:a16="http://schemas.microsoft.com/office/drawing/2014/main" id="{442CC11C-ACF5-4430-9E06-1279BDCEF0AE}"/>
              </a:ext>
            </a:extLst>
          </p:cNvPr>
          <p:cNvSpPr txBox="1"/>
          <p:nvPr/>
        </p:nvSpPr>
        <p:spPr>
          <a:xfrm>
            <a:off x="2085417" y="5258422"/>
            <a:ext cx="339837" cy="184666"/>
          </a:xfrm>
          <a:prstGeom prst="rect">
            <a:avLst/>
          </a:prstGeom>
          <a:noFill/>
        </p:spPr>
        <p:txBody>
          <a:bodyPr wrap="none" lIns="0" tIns="0" rIns="0" bIns="0" rtlCol="0">
            <a:spAutoFit/>
          </a:bodyPr>
          <a:lstStyle/>
          <a:p>
            <a:pPr algn="ctr"/>
            <a:r>
              <a:rPr lang="fr-CA" sz="1200" dirty="0">
                <a:solidFill>
                  <a:prstClr val="black"/>
                </a:solidFill>
              </a:rPr>
              <a:t>4132</a:t>
            </a:r>
            <a:endParaRPr lang="en-US" sz="1200" dirty="0">
              <a:solidFill>
                <a:prstClr val="black"/>
              </a:solidFill>
            </a:endParaRPr>
          </a:p>
        </p:txBody>
      </p:sp>
      <p:sp>
        <p:nvSpPr>
          <p:cNvPr id="14" name="TextBox 13">
            <a:extLst>
              <a:ext uri="{FF2B5EF4-FFF2-40B4-BE49-F238E27FC236}">
                <a16:creationId xmlns="" xmlns:a16="http://schemas.microsoft.com/office/drawing/2014/main" id="{CE07A7C9-7F0B-4537-8B44-9E838F0BE0C3}"/>
              </a:ext>
            </a:extLst>
          </p:cNvPr>
          <p:cNvSpPr txBox="1"/>
          <p:nvPr/>
        </p:nvSpPr>
        <p:spPr>
          <a:xfrm>
            <a:off x="2817982" y="5258422"/>
            <a:ext cx="339837" cy="184666"/>
          </a:xfrm>
          <a:prstGeom prst="rect">
            <a:avLst/>
          </a:prstGeom>
          <a:noFill/>
        </p:spPr>
        <p:txBody>
          <a:bodyPr wrap="none" lIns="0" tIns="0" rIns="0" bIns="0" rtlCol="0">
            <a:spAutoFit/>
          </a:bodyPr>
          <a:lstStyle/>
          <a:p>
            <a:pPr algn="ctr"/>
            <a:r>
              <a:rPr lang="fr-CA" sz="1200" dirty="0">
                <a:solidFill>
                  <a:prstClr val="black"/>
                </a:solidFill>
              </a:rPr>
              <a:t>3992</a:t>
            </a:r>
            <a:endParaRPr lang="en-US" sz="1200" dirty="0">
              <a:solidFill>
                <a:prstClr val="black"/>
              </a:solidFill>
            </a:endParaRPr>
          </a:p>
        </p:txBody>
      </p:sp>
      <p:sp>
        <p:nvSpPr>
          <p:cNvPr id="15" name="TextBox 14">
            <a:extLst>
              <a:ext uri="{FF2B5EF4-FFF2-40B4-BE49-F238E27FC236}">
                <a16:creationId xmlns="" xmlns:a16="http://schemas.microsoft.com/office/drawing/2014/main" id="{6835678E-6570-4BE5-BEF1-A61916F2E03B}"/>
              </a:ext>
            </a:extLst>
          </p:cNvPr>
          <p:cNvSpPr txBox="1"/>
          <p:nvPr/>
        </p:nvSpPr>
        <p:spPr>
          <a:xfrm>
            <a:off x="3550547" y="5258422"/>
            <a:ext cx="339837" cy="184666"/>
          </a:xfrm>
          <a:prstGeom prst="rect">
            <a:avLst/>
          </a:prstGeom>
          <a:noFill/>
        </p:spPr>
        <p:txBody>
          <a:bodyPr wrap="none" lIns="0" tIns="0" rIns="0" bIns="0" rtlCol="0">
            <a:spAutoFit/>
          </a:bodyPr>
          <a:lstStyle/>
          <a:p>
            <a:pPr algn="ctr"/>
            <a:r>
              <a:rPr lang="fr-CA" sz="1200" dirty="0">
                <a:solidFill>
                  <a:prstClr val="black"/>
                </a:solidFill>
              </a:rPr>
              <a:t>3722</a:t>
            </a:r>
            <a:endParaRPr lang="en-US" sz="1200" dirty="0">
              <a:solidFill>
                <a:prstClr val="black"/>
              </a:solidFill>
            </a:endParaRPr>
          </a:p>
        </p:txBody>
      </p:sp>
      <p:sp>
        <p:nvSpPr>
          <p:cNvPr id="16" name="TextBox 15">
            <a:extLst>
              <a:ext uri="{FF2B5EF4-FFF2-40B4-BE49-F238E27FC236}">
                <a16:creationId xmlns="" xmlns:a16="http://schemas.microsoft.com/office/drawing/2014/main" id="{7AF9E4A4-7486-4896-97C5-F58A06DC783B}"/>
              </a:ext>
            </a:extLst>
          </p:cNvPr>
          <p:cNvSpPr txBox="1"/>
          <p:nvPr/>
        </p:nvSpPr>
        <p:spPr>
          <a:xfrm>
            <a:off x="4283112" y="5258422"/>
            <a:ext cx="339837" cy="184666"/>
          </a:xfrm>
          <a:prstGeom prst="rect">
            <a:avLst/>
          </a:prstGeom>
          <a:noFill/>
        </p:spPr>
        <p:txBody>
          <a:bodyPr wrap="none" lIns="0" tIns="0" rIns="0" bIns="0" rtlCol="0">
            <a:spAutoFit/>
          </a:bodyPr>
          <a:lstStyle/>
          <a:p>
            <a:pPr algn="ctr"/>
            <a:r>
              <a:rPr lang="fr-CA" sz="1200" dirty="0">
                <a:solidFill>
                  <a:prstClr val="black"/>
                </a:solidFill>
              </a:rPr>
              <a:t>3491</a:t>
            </a:r>
            <a:endParaRPr lang="en-US" sz="1200" dirty="0">
              <a:solidFill>
                <a:prstClr val="black"/>
              </a:solidFill>
            </a:endParaRPr>
          </a:p>
        </p:txBody>
      </p:sp>
      <p:sp>
        <p:nvSpPr>
          <p:cNvPr id="17" name="TextBox 16">
            <a:extLst>
              <a:ext uri="{FF2B5EF4-FFF2-40B4-BE49-F238E27FC236}">
                <a16:creationId xmlns="" xmlns:a16="http://schemas.microsoft.com/office/drawing/2014/main" id="{2631FA25-61D1-434A-B280-FA98C67E4E9A}"/>
              </a:ext>
            </a:extLst>
          </p:cNvPr>
          <p:cNvSpPr txBox="1"/>
          <p:nvPr/>
        </p:nvSpPr>
        <p:spPr>
          <a:xfrm>
            <a:off x="5015677" y="5258422"/>
            <a:ext cx="339837" cy="184666"/>
          </a:xfrm>
          <a:prstGeom prst="rect">
            <a:avLst/>
          </a:prstGeom>
          <a:noFill/>
        </p:spPr>
        <p:txBody>
          <a:bodyPr wrap="none" lIns="0" tIns="0" rIns="0" bIns="0" rtlCol="0">
            <a:spAutoFit/>
          </a:bodyPr>
          <a:lstStyle/>
          <a:p>
            <a:pPr algn="ctr"/>
            <a:r>
              <a:rPr lang="fr-CA" sz="1200" dirty="0">
                <a:solidFill>
                  <a:prstClr val="black"/>
                </a:solidFill>
              </a:rPr>
              <a:t>3034</a:t>
            </a:r>
            <a:endParaRPr lang="en-US" sz="1200" dirty="0">
              <a:solidFill>
                <a:prstClr val="black"/>
              </a:solidFill>
            </a:endParaRPr>
          </a:p>
        </p:txBody>
      </p:sp>
      <p:sp>
        <p:nvSpPr>
          <p:cNvPr id="18" name="TextBox 17">
            <a:extLst>
              <a:ext uri="{FF2B5EF4-FFF2-40B4-BE49-F238E27FC236}">
                <a16:creationId xmlns="" xmlns:a16="http://schemas.microsoft.com/office/drawing/2014/main" id="{69417205-BF08-4760-AA60-85FECAA0BB8D}"/>
              </a:ext>
            </a:extLst>
          </p:cNvPr>
          <p:cNvSpPr txBox="1"/>
          <p:nvPr/>
        </p:nvSpPr>
        <p:spPr>
          <a:xfrm>
            <a:off x="5771721" y="5258422"/>
            <a:ext cx="339837" cy="184666"/>
          </a:xfrm>
          <a:prstGeom prst="rect">
            <a:avLst/>
          </a:prstGeom>
          <a:noFill/>
        </p:spPr>
        <p:txBody>
          <a:bodyPr wrap="none" lIns="0" tIns="0" rIns="0" bIns="0" rtlCol="0">
            <a:spAutoFit/>
          </a:bodyPr>
          <a:lstStyle/>
          <a:p>
            <a:pPr algn="ctr"/>
            <a:r>
              <a:rPr lang="fr-CA" sz="1200" dirty="0">
                <a:solidFill>
                  <a:prstClr val="black"/>
                </a:solidFill>
              </a:rPr>
              <a:t>1941</a:t>
            </a:r>
            <a:endParaRPr lang="en-US" sz="1200" dirty="0">
              <a:solidFill>
                <a:prstClr val="black"/>
              </a:solidFill>
            </a:endParaRPr>
          </a:p>
        </p:txBody>
      </p:sp>
      <p:sp>
        <p:nvSpPr>
          <p:cNvPr id="19" name="TextBox 18">
            <a:extLst>
              <a:ext uri="{FF2B5EF4-FFF2-40B4-BE49-F238E27FC236}">
                <a16:creationId xmlns="" xmlns:a16="http://schemas.microsoft.com/office/drawing/2014/main" id="{B8575C05-902B-4A64-8F5E-73B680077EBB}"/>
              </a:ext>
            </a:extLst>
          </p:cNvPr>
          <p:cNvSpPr txBox="1"/>
          <p:nvPr/>
        </p:nvSpPr>
        <p:spPr>
          <a:xfrm>
            <a:off x="6527765" y="5258422"/>
            <a:ext cx="254878" cy="184666"/>
          </a:xfrm>
          <a:prstGeom prst="rect">
            <a:avLst/>
          </a:prstGeom>
          <a:noFill/>
        </p:spPr>
        <p:txBody>
          <a:bodyPr wrap="none" lIns="0" tIns="0" rIns="0" bIns="0" rtlCol="0">
            <a:spAutoFit/>
          </a:bodyPr>
          <a:lstStyle/>
          <a:p>
            <a:pPr algn="ctr"/>
            <a:r>
              <a:rPr lang="fr-CA" sz="1200" dirty="0">
                <a:solidFill>
                  <a:prstClr val="black"/>
                </a:solidFill>
              </a:rPr>
              <a:t>906</a:t>
            </a:r>
            <a:endParaRPr lang="en-US" sz="1200" dirty="0">
              <a:solidFill>
                <a:prstClr val="black"/>
              </a:solidFill>
            </a:endParaRPr>
          </a:p>
        </p:txBody>
      </p:sp>
      <p:sp>
        <p:nvSpPr>
          <p:cNvPr id="20" name="TextBox 19">
            <a:extLst>
              <a:ext uri="{FF2B5EF4-FFF2-40B4-BE49-F238E27FC236}">
                <a16:creationId xmlns="" xmlns:a16="http://schemas.microsoft.com/office/drawing/2014/main" id="{1E9DDD8A-75ED-4755-B2CC-8739C61BE1A5}"/>
              </a:ext>
            </a:extLst>
          </p:cNvPr>
          <p:cNvSpPr txBox="1"/>
          <p:nvPr/>
        </p:nvSpPr>
        <p:spPr>
          <a:xfrm>
            <a:off x="2085417" y="5491578"/>
            <a:ext cx="339837" cy="184666"/>
          </a:xfrm>
          <a:prstGeom prst="rect">
            <a:avLst/>
          </a:prstGeom>
          <a:noFill/>
        </p:spPr>
        <p:txBody>
          <a:bodyPr wrap="none" lIns="0" tIns="0" rIns="0" bIns="0" rtlCol="0">
            <a:spAutoFit/>
          </a:bodyPr>
          <a:lstStyle/>
          <a:p>
            <a:pPr algn="ctr"/>
            <a:r>
              <a:rPr lang="fr-CA" sz="1200" dirty="0">
                <a:solidFill>
                  <a:prstClr val="black"/>
                </a:solidFill>
              </a:rPr>
              <a:t>4158</a:t>
            </a:r>
            <a:endParaRPr lang="en-US" sz="1200" dirty="0">
              <a:solidFill>
                <a:prstClr val="black"/>
              </a:solidFill>
            </a:endParaRPr>
          </a:p>
        </p:txBody>
      </p:sp>
      <p:sp>
        <p:nvSpPr>
          <p:cNvPr id="21" name="TextBox 20">
            <a:extLst>
              <a:ext uri="{FF2B5EF4-FFF2-40B4-BE49-F238E27FC236}">
                <a16:creationId xmlns="" xmlns:a16="http://schemas.microsoft.com/office/drawing/2014/main" id="{A6D0AEFC-77F9-41F5-87C5-107C6FA28DFA}"/>
              </a:ext>
            </a:extLst>
          </p:cNvPr>
          <p:cNvSpPr txBox="1"/>
          <p:nvPr/>
        </p:nvSpPr>
        <p:spPr>
          <a:xfrm>
            <a:off x="2817982" y="5491578"/>
            <a:ext cx="339837" cy="184666"/>
          </a:xfrm>
          <a:prstGeom prst="rect">
            <a:avLst/>
          </a:prstGeom>
          <a:noFill/>
        </p:spPr>
        <p:txBody>
          <a:bodyPr wrap="none" lIns="0" tIns="0" rIns="0" bIns="0" rtlCol="0">
            <a:spAutoFit/>
          </a:bodyPr>
          <a:lstStyle/>
          <a:p>
            <a:pPr algn="ctr"/>
            <a:r>
              <a:rPr lang="fr-CA" sz="1200" dirty="0">
                <a:solidFill>
                  <a:prstClr val="black"/>
                </a:solidFill>
              </a:rPr>
              <a:t>4019</a:t>
            </a:r>
            <a:endParaRPr lang="en-US" sz="1200" dirty="0">
              <a:solidFill>
                <a:prstClr val="black"/>
              </a:solidFill>
            </a:endParaRPr>
          </a:p>
        </p:txBody>
      </p:sp>
      <p:sp>
        <p:nvSpPr>
          <p:cNvPr id="22" name="TextBox 21">
            <a:extLst>
              <a:ext uri="{FF2B5EF4-FFF2-40B4-BE49-F238E27FC236}">
                <a16:creationId xmlns="" xmlns:a16="http://schemas.microsoft.com/office/drawing/2014/main" id="{2582F337-C3C7-45C1-9C97-29349F5DA1CA}"/>
              </a:ext>
            </a:extLst>
          </p:cNvPr>
          <p:cNvSpPr txBox="1"/>
          <p:nvPr/>
        </p:nvSpPr>
        <p:spPr>
          <a:xfrm>
            <a:off x="3550547" y="5491578"/>
            <a:ext cx="339837" cy="184666"/>
          </a:xfrm>
          <a:prstGeom prst="rect">
            <a:avLst/>
          </a:prstGeom>
          <a:noFill/>
        </p:spPr>
        <p:txBody>
          <a:bodyPr wrap="none" lIns="0" tIns="0" rIns="0" bIns="0" rtlCol="0">
            <a:spAutoFit/>
          </a:bodyPr>
          <a:lstStyle/>
          <a:p>
            <a:pPr algn="ctr"/>
            <a:r>
              <a:rPr lang="fr-CA" sz="1200" dirty="0">
                <a:solidFill>
                  <a:prstClr val="black"/>
                </a:solidFill>
              </a:rPr>
              <a:t>3758</a:t>
            </a:r>
            <a:endParaRPr lang="en-US" sz="1200" dirty="0">
              <a:solidFill>
                <a:prstClr val="black"/>
              </a:solidFill>
            </a:endParaRPr>
          </a:p>
        </p:txBody>
      </p:sp>
      <p:sp>
        <p:nvSpPr>
          <p:cNvPr id="23" name="TextBox 22">
            <a:extLst>
              <a:ext uri="{FF2B5EF4-FFF2-40B4-BE49-F238E27FC236}">
                <a16:creationId xmlns="" xmlns:a16="http://schemas.microsoft.com/office/drawing/2014/main" id="{49D801DA-922C-4C9B-AEE2-92968DC2A2D9}"/>
              </a:ext>
            </a:extLst>
          </p:cNvPr>
          <p:cNvSpPr txBox="1"/>
          <p:nvPr/>
        </p:nvSpPr>
        <p:spPr>
          <a:xfrm>
            <a:off x="4283112" y="5491578"/>
            <a:ext cx="339837" cy="184666"/>
          </a:xfrm>
          <a:prstGeom prst="rect">
            <a:avLst/>
          </a:prstGeom>
          <a:noFill/>
        </p:spPr>
        <p:txBody>
          <a:bodyPr wrap="none" lIns="0" tIns="0" rIns="0" bIns="0" rtlCol="0">
            <a:spAutoFit/>
          </a:bodyPr>
          <a:lstStyle/>
          <a:p>
            <a:pPr algn="ctr"/>
            <a:r>
              <a:rPr lang="fr-CA" sz="1200" dirty="0">
                <a:solidFill>
                  <a:prstClr val="black"/>
                </a:solidFill>
              </a:rPr>
              <a:t>3515</a:t>
            </a:r>
            <a:endParaRPr lang="en-US" sz="1200" dirty="0">
              <a:solidFill>
                <a:prstClr val="black"/>
              </a:solidFill>
            </a:endParaRPr>
          </a:p>
        </p:txBody>
      </p:sp>
      <p:sp>
        <p:nvSpPr>
          <p:cNvPr id="24" name="TextBox 23">
            <a:extLst>
              <a:ext uri="{FF2B5EF4-FFF2-40B4-BE49-F238E27FC236}">
                <a16:creationId xmlns="" xmlns:a16="http://schemas.microsoft.com/office/drawing/2014/main" id="{6406420F-7306-48F6-9C0B-1B48D2775F40}"/>
              </a:ext>
            </a:extLst>
          </p:cNvPr>
          <p:cNvSpPr txBox="1"/>
          <p:nvPr/>
        </p:nvSpPr>
        <p:spPr>
          <a:xfrm>
            <a:off x="5015677" y="5491578"/>
            <a:ext cx="339837" cy="184666"/>
          </a:xfrm>
          <a:prstGeom prst="rect">
            <a:avLst/>
          </a:prstGeom>
          <a:noFill/>
        </p:spPr>
        <p:txBody>
          <a:bodyPr wrap="none" lIns="0" tIns="0" rIns="0" bIns="0" rtlCol="0">
            <a:spAutoFit/>
          </a:bodyPr>
          <a:lstStyle/>
          <a:p>
            <a:pPr algn="ctr"/>
            <a:r>
              <a:rPr lang="fr-CA" sz="1200" dirty="0">
                <a:solidFill>
                  <a:prstClr val="black"/>
                </a:solidFill>
              </a:rPr>
              <a:t>3093</a:t>
            </a:r>
            <a:endParaRPr lang="en-US" sz="1200" dirty="0">
              <a:solidFill>
                <a:prstClr val="black"/>
              </a:solidFill>
            </a:endParaRPr>
          </a:p>
        </p:txBody>
      </p:sp>
      <p:sp>
        <p:nvSpPr>
          <p:cNvPr id="25" name="TextBox 24">
            <a:extLst>
              <a:ext uri="{FF2B5EF4-FFF2-40B4-BE49-F238E27FC236}">
                <a16:creationId xmlns="" xmlns:a16="http://schemas.microsoft.com/office/drawing/2014/main" id="{2F217A69-4811-4EE2-BAD9-1984631CCBA4}"/>
              </a:ext>
            </a:extLst>
          </p:cNvPr>
          <p:cNvSpPr txBox="1"/>
          <p:nvPr/>
        </p:nvSpPr>
        <p:spPr>
          <a:xfrm>
            <a:off x="5771721" y="5491578"/>
            <a:ext cx="339837" cy="184666"/>
          </a:xfrm>
          <a:prstGeom prst="rect">
            <a:avLst/>
          </a:prstGeom>
          <a:noFill/>
        </p:spPr>
        <p:txBody>
          <a:bodyPr wrap="none" lIns="0" tIns="0" rIns="0" bIns="0" rtlCol="0">
            <a:spAutoFit/>
          </a:bodyPr>
          <a:lstStyle/>
          <a:p>
            <a:pPr algn="ctr"/>
            <a:r>
              <a:rPr lang="fr-CA" sz="1200" dirty="0">
                <a:solidFill>
                  <a:prstClr val="black"/>
                </a:solidFill>
              </a:rPr>
              <a:t>1981</a:t>
            </a:r>
            <a:endParaRPr lang="en-US" sz="1200" dirty="0">
              <a:solidFill>
                <a:prstClr val="black"/>
              </a:solidFill>
            </a:endParaRPr>
          </a:p>
        </p:txBody>
      </p:sp>
      <p:sp>
        <p:nvSpPr>
          <p:cNvPr id="26" name="TextBox 25">
            <a:extLst>
              <a:ext uri="{FF2B5EF4-FFF2-40B4-BE49-F238E27FC236}">
                <a16:creationId xmlns="" xmlns:a16="http://schemas.microsoft.com/office/drawing/2014/main" id="{FE1D50F6-B556-4440-A591-6B9CA30CB902}"/>
              </a:ext>
            </a:extLst>
          </p:cNvPr>
          <p:cNvSpPr txBox="1"/>
          <p:nvPr/>
        </p:nvSpPr>
        <p:spPr>
          <a:xfrm>
            <a:off x="6527765" y="5491578"/>
            <a:ext cx="254878" cy="184666"/>
          </a:xfrm>
          <a:prstGeom prst="rect">
            <a:avLst/>
          </a:prstGeom>
          <a:noFill/>
        </p:spPr>
        <p:txBody>
          <a:bodyPr wrap="none" lIns="0" tIns="0" rIns="0" bIns="0" rtlCol="0">
            <a:spAutoFit/>
          </a:bodyPr>
          <a:lstStyle/>
          <a:p>
            <a:pPr algn="ctr"/>
            <a:r>
              <a:rPr lang="fr-CA" sz="1200" dirty="0">
                <a:solidFill>
                  <a:prstClr val="black"/>
                </a:solidFill>
              </a:rPr>
              <a:t>985</a:t>
            </a:r>
            <a:endParaRPr lang="en-US" sz="1200" dirty="0">
              <a:solidFill>
                <a:prstClr val="black"/>
              </a:solidFill>
            </a:endParaRPr>
          </a:p>
        </p:txBody>
      </p:sp>
      <p:sp>
        <p:nvSpPr>
          <p:cNvPr id="27" name="TextBox 26">
            <a:extLst>
              <a:ext uri="{FF2B5EF4-FFF2-40B4-BE49-F238E27FC236}">
                <a16:creationId xmlns="" xmlns:a16="http://schemas.microsoft.com/office/drawing/2014/main" id="{F7FE6D3E-1363-4BD6-9A1F-BD895DD7EDCD}"/>
              </a:ext>
            </a:extLst>
          </p:cNvPr>
          <p:cNvSpPr txBox="1"/>
          <p:nvPr/>
        </p:nvSpPr>
        <p:spPr>
          <a:xfrm>
            <a:off x="969733" y="5258422"/>
            <a:ext cx="553037" cy="184666"/>
          </a:xfrm>
          <a:prstGeom prst="rect">
            <a:avLst/>
          </a:prstGeom>
          <a:noFill/>
        </p:spPr>
        <p:txBody>
          <a:bodyPr wrap="none" lIns="0" tIns="0" rIns="0" bIns="0" rtlCol="0">
            <a:spAutoFit/>
          </a:bodyPr>
          <a:lstStyle/>
          <a:p>
            <a:r>
              <a:rPr lang="fr-CA" sz="1200" dirty="0">
                <a:solidFill>
                  <a:prstClr val="black"/>
                </a:solidFill>
              </a:rPr>
              <a:t>Placebo</a:t>
            </a:r>
            <a:endParaRPr lang="en-US" sz="1200" dirty="0">
              <a:solidFill>
                <a:prstClr val="black"/>
              </a:solidFill>
            </a:endParaRPr>
          </a:p>
        </p:txBody>
      </p:sp>
      <p:sp>
        <p:nvSpPr>
          <p:cNvPr id="28" name="TextBox 27">
            <a:extLst>
              <a:ext uri="{FF2B5EF4-FFF2-40B4-BE49-F238E27FC236}">
                <a16:creationId xmlns="" xmlns:a16="http://schemas.microsoft.com/office/drawing/2014/main" id="{1174BC42-8DC3-430A-96C4-6C3B9755FFC2}"/>
              </a:ext>
            </a:extLst>
          </p:cNvPr>
          <p:cNvSpPr txBox="1"/>
          <p:nvPr/>
        </p:nvSpPr>
        <p:spPr>
          <a:xfrm>
            <a:off x="969733" y="5491578"/>
            <a:ext cx="310085" cy="184666"/>
          </a:xfrm>
          <a:prstGeom prst="rect">
            <a:avLst/>
          </a:prstGeom>
          <a:noFill/>
        </p:spPr>
        <p:txBody>
          <a:bodyPr wrap="none" lIns="0" tIns="0" rIns="0" bIns="0" rtlCol="0">
            <a:spAutoFit/>
          </a:bodyPr>
          <a:lstStyle/>
          <a:p>
            <a:r>
              <a:rPr lang="fr-CA" sz="1200" dirty="0" err="1">
                <a:solidFill>
                  <a:prstClr val="black"/>
                </a:solidFill>
              </a:rPr>
              <a:t>Tran</a:t>
            </a:r>
            <a:endParaRPr lang="en-US" sz="1200" dirty="0">
              <a:solidFill>
                <a:prstClr val="black"/>
              </a:solidFill>
            </a:endParaRPr>
          </a:p>
        </p:txBody>
      </p:sp>
      <p:sp>
        <p:nvSpPr>
          <p:cNvPr id="29" name="TextBox 28">
            <a:extLst>
              <a:ext uri="{FF2B5EF4-FFF2-40B4-BE49-F238E27FC236}">
                <a16:creationId xmlns="" xmlns:a16="http://schemas.microsoft.com/office/drawing/2014/main" id="{E7AE16B0-07A8-476C-9A8D-AC272E57FA26}"/>
              </a:ext>
            </a:extLst>
          </p:cNvPr>
          <p:cNvSpPr txBox="1"/>
          <p:nvPr/>
        </p:nvSpPr>
        <p:spPr>
          <a:xfrm>
            <a:off x="969733" y="5037820"/>
            <a:ext cx="1314462" cy="184666"/>
          </a:xfrm>
          <a:prstGeom prst="rect">
            <a:avLst/>
          </a:prstGeom>
          <a:noFill/>
        </p:spPr>
        <p:txBody>
          <a:bodyPr wrap="none" lIns="0" tIns="0" rIns="0" bIns="0" rtlCol="0">
            <a:spAutoFit/>
          </a:bodyPr>
          <a:lstStyle/>
          <a:p>
            <a:r>
              <a:rPr lang="fr-CA" sz="1200" dirty="0" err="1">
                <a:solidFill>
                  <a:prstClr val="black"/>
                </a:solidFill>
              </a:rPr>
              <a:t>Number</a:t>
            </a:r>
            <a:r>
              <a:rPr lang="fr-CA" sz="1200" dirty="0">
                <a:solidFill>
                  <a:prstClr val="black"/>
                </a:solidFill>
              </a:rPr>
              <a:t> of Patients</a:t>
            </a:r>
            <a:endParaRPr lang="en-US" sz="1200" dirty="0">
              <a:solidFill>
                <a:prstClr val="black"/>
              </a:solidFill>
            </a:endParaRPr>
          </a:p>
        </p:txBody>
      </p:sp>
      <p:sp>
        <p:nvSpPr>
          <p:cNvPr id="30" name="Footer Placeholder 5">
            <a:extLst>
              <a:ext uri="{FF2B5EF4-FFF2-40B4-BE49-F238E27FC236}">
                <a16:creationId xmlns="" xmlns:a16="http://schemas.microsoft.com/office/drawing/2014/main" id="{99210A42-C7C1-474D-86F4-7D59AF4C4DB9}"/>
              </a:ext>
            </a:extLst>
          </p:cNvPr>
          <p:cNvSpPr txBox="1">
            <a:spLocks noChangeArrowheads="1"/>
          </p:cNvSpPr>
          <p:nvPr/>
        </p:nvSpPr>
        <p:spPr>
          <a:xfrm>
            <a:off x="608860" y="5999250"/>
            <a:ext cx="7315940" cy="249150"/>
          </a:xfrm>
          <a:prstGeom prst="rect">
            <a:avLst/>
          </a:prstGeom>
          <a:ln/>
        </p:spPr>
        <p:txBody>
          <a:bodyPr anchor="b"/>
          <a:lstStyle>
            <a:defPPr>
              <a:defRPr lang="fr-FR"/>
            </a:defPPr>
            <a:lvl1pPr marL="0" algn="l" defTabSz="457200" rtl="0" eaLnBrk="1" latinLnBrk="0" hangingPunct="1">
              <a:lnSpc>
                <a:spcPct val="90000"/>
              </a:lnSpc>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t>CV, cardiovascular, CABG, coronary artery bypass surgery; HR, hazard ratio</a:t>
            </a:r>
            <a:r>
              <a:rPr lang="en-CA" sz="1000" dirty="0"/>
              <a:t>; </a:t>
            </a:r>
            <a:r>
              <a:rPr lang="en-US" sz="1000" dirty="0"/>
              <a:t>MI, </a:t>
            </a:r>
            <a:r>
              <a:rPr lang="en-US" sz="1000" dirty="0" err="1"/>
              <a:t>mycardial</a:t>
            </a:r>
            <a:r>
              <a:rPr lang="en-US" sz="1000" dirty="0"/>
              <a:t> infarction; PCI, percutaneous coronary intervention</a:t>
            </a:r>
            <a:endParaRPr lang="en-CA" sz="1000" dirty="0"/>
          </a:p>
        </p:txBody>
      </p:sp>
    </p:spTree>
    <p:extLst>
      <p:ext uri="{BB962C8B-B14F-4D97-AF65-F5344CB8AC3E}">
        <p14:creationId xmlns:p14="http://schemas.microsoft.com/office/powerpoint/2010/main" val="675666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381000"/>
            <a:ext cx="9067800" cy="457200"/>
          </a:xfrm>
        </p:spPr>
        <p:txBody>
          <a:bodyPr/>
          <a:lstStyle/>
          <a:p>
            <a:r>
              <a:rPr lang="en-CA" dirty="0"/>
              <a:t>Anecdotal evidence for harm </a:t>
            </a:r>
            <a:br>
              <a:rPr lang="en-CA" dirty="0"/>
            </a:br>
            <a:r>
              <a:rPr lang="en-CA" dirty="0"/>
              <a:t>associated with sglt2i’s in </a:t>
            </a:r>
            <a:r>
              <a:rPr lang="en-CA" dirty="0" err="1"/>
              <a:t>hf</a:t>
            </a:r>
            <a:r>
              <a:rPr lang="en-CA" dirty="0"/>
              <a:t> patients </a:t>
            </a:r>
            <a:endParaRPr lang="fr-CA" dirty="0"/>
          </a:p>
        </p:txBody>
      </p:sp>
      <p:sp>
        <p:nvSpPr>
          <p:cNvPr id="3" name="Content Placeholder 2"/>
          <p:cNvSpPr>
            <a:spLocks noGrp="1"/>
          </p:cNvSpPr>
          <p:nvPr>
            <p:ph idx="1"/>
          </p:nvPr>
        </p:nvSpPr>
        <p:spPr>
          <a:xfrm>
            <a:off x="1219200" y="1635586"/>
            <a:ext cx="6748130" cy="3583728"/>
          </a:xfrm>
        </p:spPr>
        <p:txBody>
          <a:bodyPr>
            <a:normAutofit/>
          </a:bodyPr>
          <a:lstStyle/>
          <a:p>
            <a:pPr>
              <a:spcBef>
                <a:spcPts val="0"/>
              </a:spcBef>
              <a:spcAft>
                <a:spcPts val="1200"/>
              </a:spcAft>
            </a:pPr>
            <a:r>
              <a:rPr lang="en-CA" dirty="0"/>
              <a:t>Currently we see AKI about once every </a:t>
            </a:r>
            <a:br>
              <a:rPr lang="en-CA" dirty="0"/>
            </a:br>
            <a:r>
              <a:rPr lang="en-CA" dirty="0"/>
              <a:t>3-4 weeks when SGLT2 started in HF </a:t>
            </a:r>
            <a:br>
              <a:rPr lang="en-CA" dirty="0"/>
            </a:br>
            <a:r>
              <a:rPr lang="en-CA" dirty="0"/>
              <a:t>clinic patients</a:t>
            </a:r>
            <a:r>
              <a:rPr lang="en-CA" baseline="30000" dirty="0"/>
              <a:t>1</a:t>
            </a:r>
          </a:p>
          <a:p>
            <a:pPr lvl="1">
              <a:spcBef>
                <a:spcPts val="0"/>
              </a:spcBef>
              <a:spcAft>
                <a:spcPts val="1200"/>
              </a:spcAft>
            </a:pPr>
            <a:r>
              <a:rPr lang="en-CA" sz="2000" dirty="0"/>
              <a:t>Exaggeration of the normal 10% reduction in eGFR with SGLT2 initiation</a:t>
            </a:r>
            <a:r>
              <a:rPr lang="en-CA" sz="2000" baseline="30000" dirty="0"/>
              <a:t>2</a:t>
            </a:r>
          </a:p>
        </p:txBody>
      </p:sp>
      <p:sp>
        <p:nvSpPr>
          <p:cNvPr id="4" name="TextBox 3"/>
          <p:cNvSpPr txBox="1"/>
          <p:nvPr/>
        </p:nvSpPr>
        <p:spPr>
          <a:xfrm>
            <a:off x="386289" y="5226241"/>
            <a:ext cx="7190850" cy="400110"/>
          </a:xfrm>
          <a:prstGeom prst="rect">
            <a:avLst/>
          </a:prstGeom>
          <a:noFill/>
        </p:spPr>
        <p:txBody>
          <a:bodyPr wrap="square" rtlCol="0">
            <a:spAutoFit/>
          </a:bodyPr>
          <a:lstStyle/>
          <a:p>
            <a:r>
              <a:rPr lang="en-US" sz="1000" dirty="0"/>
              <a:t>AKI, acute kidney injury; </a:t>
            </a:r>
            <a:r>
              <a:rPr lang="en-US" sz="1000" dirty="0" err="1"/>
              <a:t>eGFR</a:t>
            </a:r>
            <a:r>
              <a:rPr lang="en-US" sz="1000" dirty="0"/>
              <a:t>, estimated glomerular filtration rate; EF, ejection fraction; </a:t>
            </a:r>
            <a:r>
              <a:rPr lang="en-US" sz="1000" dirty="0" err="1"/>
              <a:t>HF,heart</a:t>
            </a:r>
            <a:r>
              <a:rPr lang="en-US" sz="1000" dirty="0"/>
              <a:t> failure; </a:t>
            </a:r>
            <a:r>
              <a:rPr lang="en-US" sz="1000" dirty="0" err="1"/>
              <a:t>HFrEF</a:t>
            </a:r>
            <a:r>
              <a:rPr lang="en-US" sz="1000" dirty="0"/>
              <a:t>, heart failure with preserved ejection fraction; SGLT2, sodium-glucose co-transporter 2</a:t>
            </a:r>
            <a:endParaRPr lang="en-CA" sz="1000" dirty="0"/>
          </a:p>
        </p:txBody>
      </p:sp>
      <p:sp>
        <p:nvSpPr>
          <p:cNvPr id="7" name="Rectangle 6">
            <a:extLst>
              <a:ext uri="{FF2B5EF4-FFF2-40B4-BE49-F238E27FC236}">
                <a16:creationId xmlns="" xmlns:a16="http://schemas.microsoft.com/office/drawing/2014/main" id="{116F6DCD-24AD-4B64-BF1B-406B40A0AA22}"/>
              </a:ext>
            </a:extLst>
          </p:cNvPr>
          <p:cNvSpPr/>
          <p:nvPr/>
        </p:nvSpPr>
        <p:spPr>
          <a:xfrm>
            <a:off x="-8965" y="1373737"/>
            <a:ext cx="312744" cy="466587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8" name="Straight Connector 7">
            <a:extLst>
              <a:ext uri="{FF2B5EF4-FFF2-40B4-BE49-F238E27FC236}">
                <a16:creationId xmlns="" xmlns:a16="http://schemas.microsoft.com/office/drawing/2014/main" id="{3CDF27C8-96EF-4300-BEC8-AAD019041F06}"/>
              </a:ext>
            </a:extLst>
          </p:cNvPr>
          <p:cNvCxnSpPr>
            <a:cxnSpLocks/>
          </p:cNvCxnSpPr>
          <p:nvPr/>
        </p:nvCxnSpPr>
        <p:spPr>
          <a:xfrm>
            <a:off x="303779" y="1373737"/>
            <a:ext cx="0" cy="4665876"/>
          </a:xfrm>
          <a:prstGeom prst="line">
            <a:avLst/>
          </a:prstGeom>
          <a:ln w="28575">
            <a:solidFill>
              <a:srgbClr val="163784"/>
            </a:solidFill>
            <a:prstDash val="sysDot"/>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 xmlns:a16="http://schemas.microsoft.com/office/drawing/2014/main" id="{F78DF0C3-F629-4366-BD5B-2DB28C92A403}"/>
              </a:ext>
            </a:extLst>
          </p:cNvPr>
          <p:cNvSpPr txBox="1"/>
          <p:nvPr/>
        </p:nvSpPr>
        <p:spPr>
          <a:xfrm rot="16200000">
            <a:off x="-135661" y="3456669"/>
            <a:ext cx="526106" cy="276999"/>
          </a:xfrm>
          <a:prstGeom prst="rect">
            <a:avLst/>
          </a:prstGeom>
          <a:noFill/>
        </p:spPr>
        <p:txBody>
          <a:bodyPr wrap="none" rtlCol="0">
            <a:spAutoFit/>
          </a:bodyPr>
          <a:lstStyle/>
          <a:p>
            <a:r>
              <a:rPr lang="fr-CA" sz="1200" b="1" dirty="0">
                <a:solidFill>
                  <a:prstClr val="white"/>
                </a:solidFill>
              </a:rPr>
              <a:t>CON</a:t>
            </a:r>
            <a:endParaRPr lang="en-US" sz="1200" b="1" dirty="0">
              <a:solidFill>
                <a:prstClr val="white"/>
              </a:solidFill>
            </a:endParaRPr>
          </a:p>
        </p:txBody>
      </p:sp>
      <p:sp>
        <p:nvSpPr>
          <p:cNvPr id="5" name="TextBox 4"/>
          <p:cNvSpPr txBox="1"/>
          <p:nvPr/>
        </p:nvSpPr>
        <p:spPr>
          <a:xfrm>
            <a:off x="5029200" y="5808780"/>
            <a:ext cx="4038600" cy="461665"/>
          </a:xfrm>
          <a:prstGeom prst="rect">
            <a:avLst/>
          </a:prstGeom>
          <a:noFill/>
        </p:spPr>
        <p:txBody>
          <a:bodyPr wrap="square" rtlCol="0">
            <a:spAutoFit/>
          </a:bodyPr>
          <a:lstStyle/>
          <a:p>
            <a:pPr marL="228600" indent="-228600" algn="r">
              <a:buAutoNum type="arabicPeriod"/>
            </a:pPr>
            <a:r>
              <a:rPr lang="en-US" sz="1200" dirty="0"/>
              <a:t>J. Howlett, personal communication; </a:t>
            </a:r>
          </a:p>
          <a:p>
            <a:pPr marL="228600" indent="-228600" algn="r">
              <a:buAutoNum type="arabicPeriod"/>
            </a:pPr>
            <a:r>
              <a:rPr lang="en-US" sz="1200" dirty="0" err="1"/>
              <a:t>Heerspink</a:t>
            </a:r>
            <a:r>
              <a:rPr lang="en-US" sz="1200" dirty="0"/>
              <a:t> HJ et al. Circulation 2016; 134: 752-72;</a:t>
            </a:r>
          </a:p>
        </p:txBody>
      </p:sp>
    </p:spTree>
    <p:extLst>
      <p:ext uri="{BB962C8B-B14F-4D97-AF65-F5344CB8AC3E}">
        <p14:creationId xmlns:p14="http://schemas.microsoft.com/office/powerpoint/2010/main" val="1620228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741B5A7C-1DE0-4989-8898-EBE48241C89D}"/>
              </a:ext>
            </a:extLst>
          </p:cNvPr>
          <p:cNvSpPr>
            <a:spLocks noGrp="1"/>
          </p:cNvSpPr>
          <p:nvPr>
            <p:ph type="title" idx="4294967295"/>
          </p:nvPr>
        </p:nvSpPr>
        <p:spPr>
          <a:xfrm>
            <a:off x="0" y="685800"/>
            <a:ext cx="9144000" cy="457200"/>
          </a:xfrm>
        </p:spPr>
        <p:txBody>
          <a:bodyPr/>
          <a:lstStyle/>
          <a:p>
            <a:r>
              <a:rPr lang="en-CA" dirty="0"/>
              <a:t>To use or not to use in all HF patients?</a:t>
            </a:r>
            <a:br>
              <a:rPr lang="en-CA" dirty="0"/>
            </a:br>
            <a:r>
              <a:rPr lang="en-CA" dirty="0"/>
              <a:t/>
            </a:r>
            <a:br>
              <a:rPr lang="en-CA" dirty="0"/>
            </a:br>
            <a:r>
              <a:rPr lang="en-CA" dirty="0"/>
              <a:t>For Rx:				Against Rx:</a:t>
            </a:r>
          </a:p>
        </p:txBody>
      </p:sp>
      <p:sp>
        <p:nvSpPr>
          <p:cNvPr id="5" name="Content Placeholder 4">
            <a:extLst>
              <a:ext uri="{FF2B5EF4-FFF2-40B4-BE49-F238E27FC236}">
                <a16:creationId xmlns="" xmlns:a16="http://schemas.microsoft.com/office/drawing/2014/main" id="{ABD746E0-ABE4-41A7-9291-B6990458F5C8}"/>
              </a:ext>
            </a:extLst>
          </p:cNvPr>
          <p:cNvSpPr>
            <a:spLocks noGrp="1"/>
          </p:cNvSpPr>
          <p:nvPr>
            <p:ph sz="half" idx="4294967295"/>
          </p:nvPr>
        </p:nvSpPr>
        <p:spPr>
          <a:xfrm>
            <a:off x="228600" y="1981200"/>
            <a:ext cx="3810000" cy="4144963"/>
          </a:xfrm>
        </p:spPr>
        <p:txBody>
          <a:bodyPr/>
          <a:lstStyle/>
          <a:p>
            <a:r>
              <a:rPr lang="en-CA" sz="2400" dirty="0"/>
              <a:t>Consistency of data</a:t>
            </a:r>
          </a:p>
          <a:p>
            <a:r>
              <a:rPr lang="en-CA" sz="2400" dirty="0"/>
              <a:t>Multiple studies/design</a:t>
            </a:r>
          </a:p>
          <a:p>
            <a:r>
              <a:rPr lang="en-CA" sz="2400" dirty="0"/>
              <a:t>Consistent across risk levels</a:t>
            </a:r>
          </a:p>
          <a:p>
            <a:r>
              <a:rPr lang="en-CA" sz="2400" dirty="0"/>
              <a:t>Total mortality reduced</a:t>
            </a:r>
          </a:p>
        </p:txBody>
      </p:sp>
      <p:sp>
        <p:nvSpPr>
          <p:cNvPr id="6" name="Content Placeholder 5">
            <a:extLst>
              <a:ext uri="{FF2B5EF4-FFF2-40B4-BE49-F238E27FC236}">
                <a16:creationId xmlns="" xmlns:a16="http://schemas.microsoft.com/office/drawing/2014/main" id="{A26504B6-E59B-4322-82C4-4A94F10E213D}"/>
              </a:ext>
            </a:extLst>
          </p:cNvPr>
          <p:cNvSpPr>
            <a:spLocks noGrp="1"/>
          </p:cNvSpPr>
          <p:nvPr>
            <p:ph sz="half" idx="4294967295"/>
          </p:nvPr>
        </p:nvSpPr>
        <p:spPr>
          <a:xfrm>
            <a:off x="4876800" y="1905000"/>
            <a:ext cx="4038600" cy="4144963"/>
          </a:xfrm>
        </p:spPr>
        <p:txBody>
          <a:bodyPr/>
          <a:lstStyle/>
          <a:p>
            <a:r>
              <a:rPr lang="en-CA" sz="2400" dirty="0"/>
              <a:t>Mechanism of action unknown</a:t>
            </a:r>
          </a:p>
          <a:p>
            <a:r>
              <a:rPr lang="en-CA" sz="2400" dirty="0"/>
              <a:t>Surprise finding in safety trial- question was not asked</a:t>
            </a:r>
          </a:p>
          <a:p>
            <a:r>
              <a:rPr lang="en-CA" sz="2400" dirty="0"/>
              <a:t>Low event rate- unlikely a true HF population</a:t>
            </a:r>
          </a:p>
          <a:p>
            <a:r>
              <a:rPr lang="en-CA" sz="2400" dirty="0"/>
              <a:t>Poorly characterized HF population</a:t>
            </a:r>
          </a:p>
        </p:txBody>
      </p:sp>
    </p:spTree>
    <p:extLst>
      <p:ext uri="{BB962C8B-B14F-4D97-AF65-F5344CB8AC3E}">
        <p14:creationId xmlns:p14="http://schemas.microsoft.com/office/powerpoint/2010/main" val="41590801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205" y="152400"/>
            <a:ext cx="8587591" cy="507298"/>
          </a:xfrm>
        </p:spPr>
        <p:txBody>
          <a:bodyPr/>
          <a:lstStyle/>
          <a:p>
            <a:r>
              <a:rPr lang="en-CA" sz="2900" dirty="0"/>
              <a:t>Prevention vs. Treatment of HF</a:t>
            </a:r>
          </a:p>
        </p:txBody>
      </p:sp>
      <p:sp>
        <p:nvSpPr>
          <p:cNvPr id="3" name="Text Placeholder 2"/>
          <p:cNvSpPr>
            <a:spLocks noGrp="1"/>
          </p:cNvSpPr>
          <p:nvPr>
            <p:ph type="body" idx="4294967295"/>
          </p:nvPr>
        </p:nvSpPr>
        <p:spPr>
          <a:xfrm>
            <a:off x="523404" y="1295400"/>
            <a:ext cx="2657527" cy="639762"/>
          </a:xfrm>
        </p:spPr>
        <p:txBody>
          <a:bodyPr>
            <a:noAutofit/>
          </a:bodyPr>
          <a:lstStyle/>
          <a:p>
            <a:pPr marL="0" indent="0">
              <a:lnSpc>
                <a:spcPct val="90000"/>
              </a:lnSpc>
              <a:buNone/>
            </a:pPr>
            <a:r>
              <a:rPr lang="en-CA" sz="2000" b="1" dirty="0"/>
              <a:t>Therapies that </a:t>
            </a:r>
            <a:br>
              <a:rPr lang="en-CA" sz="2000" b="1" dirty="0"/>
            </a:br>
            <a:r>
              <a:rPr lang="en-CA" sz="2000" b="1" dirty="0"/>
              <a:t>ONLY prevent HF:</a:t>
            </a:r>
          </a:p>
        </p:txBody>
      </p:sp>
      <p:sp>
        <p:nvSpPr>
          <p:cNvPr id="10" name="Rectangle 9">
            <a:extLst>
              <a:ext uri="{FF2B5EF4-FFF2-40B4-BE49-F238E27FC236}">
                <a16:creationId xmlns="" xmlns:a16="http://schemas.microsoft.com/office/drawing/2014/main" id="{A7B99FB6-FFFE-416A-8FCD-0BDACFBAB536}"/>
              </a:ext>
            </a:extLst>
          </p:cNvPr>
          <p:cNvSpPr/>
          <p:nvPr/>
        </p:nvSpPr>
        <p:spPr>
          <a:xfrm>
            <a:off x="-8965" y="1373737"/>
            <a:ext cx="312744" cy="466587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11" name="Straight Connector 10">
            <a:extLst>
              <a:ext uri="{FF2B5EF4-FFF2-40B4-BE49-F238E27FC236}">
                <a16:creationId xmlns="" xmlns:a16="http://schemas.microsoft.com/office/drawing/2014/main" id="{B6BCFDE6-2062-4BC4-B11C-893FB2011E85}"/>
              </a:ext>
            </a:extLst>
          </p:cNvPr>
          <p:cNvCxnSpPr>
            <a:cxnSpLocks/>
          </p:cNvCxnSpPr>
          <p:nvPr/>
        </p:nvCxnSpPr>
        <p:spPr>
          <a:xfrm>
            <a:off x="303779" y="1373737"/>
            <a:ext cx="0" cy="4665876"/>
          </a:xfrm>
          <a:prstGeom prst="line">
            <a:avLst/>
          </a:prstGeom>
          <a:ln w="28575">
            <a:solidFill>
              <a:srgbClr val="163784"/>
            </a:solidFill>
            <a:prstDash val="sysDot"/>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 xmlns:a16="http://schemas.microsoft.com/office/drawing/2014/main" id="{CF29EE63-4ED2-4526-88E9-92CAD9893D73}"/>
              </a:ext>
            </a:extLst>
          </p:cNvPr>
          <p:cNvSpPr txBox="1"/>
          <p:nvPr/>
        </p:nvSpPr>
        <p:spPr>
          <a:xfrm rot="16200000">
            <a:off x="-135661" y="3456669"/>
            <a:ext cx="526106" cy="276999"/>
          </a:xfrm>
          <a:prstGeom prst="rect">
            <a:avLst/>
          </a:prstGeom>
          <a:noFill/>
        </p:spPr>
        <p:txBody>
          <a:bodyPr wrap="none" rtlCol="0">
            <a:spAutoFit/>
          </a:bodyPr>
          <a:lstStyle/>
          <a:p>
            <a:r>
              <a:rPr lang="fr-CA" sz="1200" b="1" dirty="0">
                <a:solidFill>
                  <a:prstClr val="white"/>
                </a:solidFill>
              </a:rPr>
              <a:t>CON</a:t>
            </a:r>
            <a:endParaRPr lang="en-US" sz="1200" b="1" dirty="0">
              <a:solidFill>
                <a:prstClr val="white"/>
              </a:solidFill>
            </a:endParaRPr>
          </a:p>
        </p:txBody>
      </p:sp>
      <p:graphicFrame>
        <p:nvGraphicFramePr>
          <p:cNvPr id="13" name="Table 12">
            <a:extLst>
              <a:ext uri="{FF2B5EF4-FFF2-40B4-BE49-F238E27FC236}">
                <a16:creationId xmlns="" xmlns:a16="http://schemas.microsoft.com/office/drawing/2014/main" id="{A43F38F7-741B-46E5-8C02-5AB2AC66E0D9}"/>
              </a:ext>
            </a:extLst>
          </p:cNvPr>
          <p:cNvGraphicFramePr>
            <a:graphicFrameLocks noGrp="1"/>
          </p:cNvGraphicFramePr>
          <p:nvPr>
            <p:extLst>
              <p:ext uri="{D42A27DB-BD31-4B8C-83A1-F6EECF244321}">
                <p14:modId xmlns:p14="http://schemas.microsoft.com/office/powerpoint/2010/main" val="2976302073"/>
              </p:ext>
            </p:extLst>
          </p:nvPr>
        </p:nvGraphicFramePr>
        <p:xfrm>
          <a:off x="527379" y="1941885"/>
          <a:ext cx="2448904" cy="3185160"/>
        </p:xfrm>
        <a:graphic>
          <a:graphicData uri="http://schemas.openxmlformats.org/drawingml/2006/table">
            <a:tbl>
              <a:tblPr firstRow="1" bandRow="1">
                <a:tableStyleId>{5C22544A-7EE6-4342-B048-85BDC9FD1C3A}</a:tableStyleId>
              </a:tblPr>
              <a:tblGrid>
                <a:gridCol w="2448904">
                  <a:extLst>
                    <a:ext uri="{9D8B030D-6E8A-4147-A177-3AD203B41FA5}">
                      <a16:colId xmlns="" xmlns:a16="http://schemas.microsoft.com/office/drawing/2014/main" val="1457735462"/>
                    </a:ext>
                  </a:extLst>
                </a:gridCol>
              </a:tblGrid>
              <a:tr h="2642130">
                <a:tc>
                  <a:txBody>
                    <a:bodyPr/>
                    <a:lstStyle/>
                    <a:p>
                      <a:pPr marL="177800" marR="0" lvl="0" indent="-177800" algn="l" defTabSz="457200" rtl="0" eaLnBrk="1" fontAlgn="auto" latinLnBrk="0" hangingPunct="1">
                        <a:lnSpc>
                          <a:spcPct val="90000"/>
                        </a:lnSpc>
                        <a:spcBef>
                          <a:spcPts val="0"/>
                        </a:spcBef>
                        <a:spcAft>
                          <a:spcPts val="1200"/>
                        </a:spcAft>
                        <a:buClrTx/>
                        <a:buSzTx/>
                        <a:buFont typeface="Arial" panose="020B0604020202020204" pitchFamily="34" charset="0"/>
                        <a:buChar char="•"/>
                        <a:tabLst/>
                        <a:defRPr/>
                      </a:pPr>
                      <a:r>
                        <a:rPr lang="en-CA" sz="2000" b="0" dirty="0">
                          <a:solidFill>
                            <a:schemeClr val="tx1"/>
                          </a:solidFill>
                        </a:rPr>
                        <a:t>Statins</a:t>
                      </a:r>
                    </a:p>
                    <a:p>
                      <a:pPr marL="177800" marR="0" lvl="0" indent="-177800" algn="l" defTabSz="457200" rtl="0" eaLnBrk="1" fontAlgn="auto" latinLnBrk="0" hangingPunct="1">
                        <a:lnSpc>
                          <a:spcPct val="90000"/>
                        </a:lnSpc>
                        <a:spcBef>
                          <a:spcPts val="0"/>
                        </a:spcBef>
                        <a:spcAft>
                          <a:spcPts val="1200"/>
                        </a:spcAft>
                        <a:buClrTx/>
                        <a:buSzTx/>
                        <a:buFont typeface="Arial" panose="020B0604020202020204" pitchFamily="34" charset="0"/>
                        <a:buChar char="•"/>
                        <a:tabLst/>
                        <a:defRPr/>
                      </a:pPr>
                      <a:r>
                        <a:rPr lang="en-CA" sz="2000" b="0" dirty="0">
                          <a:solidFill>
                            <a:schemeClr val="tx1"/>
                          </a:solidFill>
                        </a:rPr>
                        <a:t>BP control, </a:t>
                      </a:r>
                      <a:r>
                        <a:rPr lang="en-CA" sz="2000" b="0" dirty="0" err="1">
                          <a:solidFill>
                            <a:schemeClr val="tx1"/>
                          </a:solidFill>
                        </a:rPr>
                        <a:t>eg</a:t>
                      </a:r>
                      <a:r>
                        <a:rPr lang="en-CA" sz="2000" b="0" dirty="0">
                          <a:solidFill>
                            <a:schemeClr val="tx1"/>
                          </a:solidFill>
                        </a:rPr>
                        <a:t> CCBs, thiazides</a:t>
                      </a:r>
                    </a:p>
                    <a:p>
                      <a:pPr marL="177800" marR="0" lvl="0" indent="-177800" algn="l" defTabSz="457200" rtl="0" eaLnBrk="1" fontAlgn="auto" latinLnBrk="0" hangingPunct="1">
                        <a:lnSpc>
                          <a:spcPct val="90000"/>
                        </a:lnSpc>
                        <a:spcBef>
                          <a:spcPts val="0"/>
                        </a:spcBef>
                        <a:spcAft>
                          <a:spcPts val="1200"/>
                        </a:spcAft>
                        <a:buClrTx/>
                        <a:buSzTx/>
                        <a:buFont typeface="Arial" panose="020B0604020202020204" pitchFamily="34" charset="0"/>
                        <a:buChar char="•"/>
                        <a:tabLst/>
                        <a:defRPr/>
                      </a:pPr>
                      <a:r>
                        <a:rPr lang="en-CA" sz="2000" b="0" dirty="0">
                          <a:solidFill>
                            <a:schemeClr val="tx1"/>
                          </a:solidFill>
                        </a:rPr>
                        <a:t>SGLT2 inhibitors</a:t>
                      </a:r>
                    </a:p>
                    <a:p>
                      <a:pPr marL="177800" marR="0" lvl="0" indent="-177800" algn="l" defTabSz="457200" rtl="0" eaLnBrk="1" fontAlgn="auto" latinLnBrk="0" hangingPunct="1">
                        <a:lnSpc>
                          <a:spcPct val="90000"/>
                        </a:lnSpc>
                        <a:spcBef>
                          <a:spcPts val="0"/>
                        </a:spcBef>
                        <a:spcAft>
                          <a:spcPts val="1200"/>
                        </a:spcAft>
                        <a:buClrTx/>
                        <a:buSzTx/>
                        <a:buFont typeface="Arial" panose="020B0604020202020204" pitchFamily="34" charset="0"/>
                        <a:buChar char="•"/>
                        <a:tabLst/>
                        <a:defRPr/>
                      </a:pPr>
                      <a:r>
                        <a:rPr lang="en-CA" sz="2000" b="0" dirty="0" err="1">
                          <a:solidFill>
                            <a:schemeClr val="tx1"/>
                          </a:solidFill>
                        </a:rPr>
                        <a:t>Antiplatelets</a:t>
                      </a:r>
                      <a:r>
                        <a:rPr lang="en-CA" sz="2000" b="0" dirty="0">
                          <a:solidFill>
                            <a:schemeClr val="tx1"/>
                          </a:solidFill>
                        </a:rPr>
                        <a:t>?</a:t>
                      </a:r>
                    </a:p>
                    <a:p>
                      <a:pPr marL="177800" marR="0" lvl="0" indent="-177800" algn="l" defTabSz="457200" rtl="0" eaLnBrk="1" fontAlgn="auto" latinLnBrk="0" hangingPunct="1">
                        <a:lnSpc>
                          <a:spcPct val="90000"/>
                        </a:lnSpc>
                        <a:spcBef>
                          <a:spcPts val="0"/>
                        </a:spcBef>
                        <a:spcAft>
                          <a:spcPts val="1200"/>
                        </a:spcAft>
                        <a:buClrTx/>
                        <a:buSzTx/>
                        <a:buFont typeface="Arial" panose="020B0604020202020204" pitchFamily="34" charset="0"/>
                        <a:buChar char="•"/>
                        <a:tabLst/>
                        <a:defRPr/>
                      </a:pPr>
                      <a:r>
                        <a:rPr lang="en-CA" sz="2000" b="0" dirty="0">
                          <a:solidFill>
                            <a:schemeClr val="tx1"/>
                          </a:solidFill>
                        </a:rPr>
                        <a:t>Weight loss?</a:t>
                      </a:r>
                    </a:p>
                    <a:p>
                      <a:pPr marL="177800" marR="0" lvl="0" indent="-177800" algn="l" defTabSz="457200" rtl="0" eaLnBrk="1" fontAlgn="auto" latinLnBrk="0" hangingPunct="1">
                        <a:lnSpc>
                          <a:spcPct val="90000"/>
                        </a:lnSpc>
                        <a:spcBef>
                          <a:spcPts val="0"/>
                        </a:spcBef>
                        <a:spcAft>
                          <a:spcPts val="1200"/>
                        </a:spcAft>
                        <a:buClrTx/>
                        <a:buSzTx/>
                        <a:buFont typeface="Arial" panose="020B0604020202020204" pitchFamily="34" charset="0"/>
                        <a:buChar char="•"/>
                        <a:tabLst/>
                        <a:defRPr/>
                      </a:pPr>
                      <a:r>
                        <a:rPr lang="en-CA" sz="2000" b="0" dirty="0">
                          <a:solidFill>
                            <a:schemeClr val="tx1"/>
                          </a:solidFill>
                        </a:rPr>
                        <a:t>Primary</a:t>
                      </a:r>
                      <a:r>
                        <a:rPr lang="en-CA" sz="2000" b="0" baseline="0" dirty="0">
                          <a:solidFill>
                            <a:schemeClr val="tx1"/>
                          </a:solidFill>
                        </a:rPr>
                        <a:t> prevention?</a:t>
                      </a:r>
                      <a:endParaRPr lang="en-CA" sz="2000" b="0" dirty="0">
                        <a:solidFill>
                          <a:schemeClr val="tx1"/>
                        </a:solidFill>
                      </a:endParaRPr>
                    </a:p>
                  </a:txBody>
                  <a:tcPr marT="182880">
                    <a:lnL w="12700" cmpd="sng">
                      <a:noFill/>
                    </a:lnL>
                    <a:lnR w="12700" cmpd="sng">
                      <a:noFill/>
                    </a:lnR>
                    <a:lnT w="28575" cap="flat" cmpd="sng" algn="ctr">
                      <a:solidFill>
                        <a:srgbClr val="C71B32"/>
                      </a:solidFill>
                      <a:prstDash val="sysDot"/>
                      <a:round/>
                      <a:headEnd type="none" w="med" len="med"/>
                      <a:tailEnd type="none" w="med" len="med"/>
                    </a:lnT>
                    <a:lnB w="38100" cmpd="sng">
                      <a:noFill/>
                    </a:lnB>
                    <a:lnTlToBr w="12700" cmpd="sng">
                      <a:noFill/>
                      <a:prstDash val="solid"/>
                    </a:lnTlToBr>
                    <a:lnBlToTr w="12700" cmpd="sng">
                      <a:noFill/>
                      <a:prstDash val="solid"/>
                    </a:lnBlToTr>
                    <a:gradFill flip="none" rotWithShape="1">
                      <a:gsLst>
                        <a:gs pos="0">
                          <a:schemeClr val="bg1">
                            <a:lumMod val="85000"/>
                            <a:alpha val="0"/>
                          </a:schemeClr>
                        </a:gs>
                        <a:gs pos="100000">
                          <a:schemeClr val="bg1">
                            <a:lumMod val="85000"/>
                          </a:schemeClr>
                        </a:gs>
                      </a:gsLst>
                      <a:lin ang="16200000" scaled="1"/>
                      <a:tileRect/>
                    </a:gradFill>
                  </a:tcPr>
                </a:tc>
                <a:extLst>
                  <a:ext uri="{0D108BD9-81ED-4DB2-BD59-A6C34878D82A}">
                    <a16:rowId xmlns="" xmlns:a16="http://schemas.microsoft.com/office/drawing/2014/main" val="3938725000"/>
                  </a:ext>
                </a:extLst>
              </a:tr>
            </a:tbl>
          </a:graphicData>
        </a:graphic>
      </p:graphicFrame>
      <p:sp>
        <p:nvSpPr>
          <p:cNvPr id="14" name="Text Placeholder 2">
            <a:extLst>
              <a:ext uri="{FF2B5EF4-FFF2-40B4-BE49-F238E27FC236}">
                <a16:creationId xmlns="" xmlns:a16="http://schemas.microsoft.com/office/drawing/2014/main" id="{A6193F38-E571-4911-9A58-374D0E2FCCD3}"/>
              </a:ext>
            </a:extLst>
          </p:cNvPr>
          <p:cNvSpPr txBox="1">
            <a:spLocks/>
          </p:cNvSpPr>
          <p:nvPr/>
        </p:nvSpPr>
        <p:spPr>
          <a:xfrm>
            <a:off x="3368207" y="1295400"/>
            <a:ext cx="2602289" cy="639762"/>
          </a:xfrm>
          <a:prstGeom prst="rect">
            <a:avLst/>
          </a:prstGeom>
        </p:spPr>
        <p:txBody>
          <a:bodyPr vert="horz" lIns="0" tIns="0" rIns="0" bIns="0" rtlCol="0">
            <a:noAutofit/>
          </a:bodyPr>
          <a:lstStyle>
            <a:lvl1pPr marL="0" indent="0" algn="l" defTabSz="457200" rtl="0" eaLnBrk="1" latinLnBrk="0" hangingPunct="1">
              <a:spcBef>
                <a:spcPts val="600"/>
              </a:spcBef>
              <a:buFont typeface="Arial"/>
              <a:buNone/>
              <a:defRPr lang="en-CA" sz="2400" kern="1200" noProof="0" dirty="0">
                <a:solidFill>
                  <a:schemeClr val="tx1"/>
                </a:solidFill>
                <a:latin typeface="+mn-lt"/>
                <a:ea typeface="+mn-ea"/>
                <a:cs typeface="+mn-cs"/>
              </a:defRPr>
            </a:lvl1pPr>
            <a:lvl2pPr marL="285750" indent="-285750" algn="l" defTabSz="457200" rtl="0" eaLnBrk="1" latinLnBrk="0" hangingPunct="1">
              <a:spcBef>
                <a:spcPts val="600"/>
              </a:spcBef>
              <a:buClrTx/>
              <a:buFont typeface="Lucida Grande"/>
              <a:buChar char="‑"/>
              <a:defRPr lang="en-CA" sz="2400" kern="1200" noProof="0" dirty="0">
                <a:solidFill>
                  <a:schemeClr val="tx1"/>
                </a:solidFill>
                <a:latin typeface="+mn-lt"/>
                <a:ea typeface="+mn-ea"/>
                <a:cs typeface="+mn-cs"/>
              </a:defRPr>
            </a:lvl2pPr>
            <a:lvl3pPr marL="515938" indent="-228600" algn="l" defTabSz="457200" rtl="0" eaLnBrk="1" latinLnBrk="0" hangingPunct="1">
              <a:spcBef>
                <a:spcPts val="400"/>
              </a:spcBef>
              <a:buFont typeface="Lucida Grande"/>
              <a:buChar char="‑"/>
              <a:defRPr lang="en-CA" sz="2000" kern="1200" noProof="0" dirty="0">
                <a:solidFill>
                  <a:schemeClr val="tx1"/>
                </a:solidFill>
                <a:latin typeface="+mn-lt"/>
                <a:ea typeface="+mn-ea"/>
                <a:cs typeface="+mn-cs"/>
              </a:defRPr>
            </a:lvl3pPr>
            <a:lvl4pPr marL="742950" indent="-228600" algn="l" defTabSz="457200" rtl="0" eaLnBrk="1" latinLnBrk="0" hangingPunct="1">
              <a:spcBef>
                <a:spcPts val="400"/>
              </a:spcBef>
              <a:buFont typeface="Lucida Grande"/>
              <a:buChar char="‑"/>
              <a:defRPr lang="en-CA" sz="1800" kern="1200" noProof="0" dirty="0">
                <a:solidFill>
                  <a:schemeClr val="tx1"/>
                </a:solidFill>
                <a:latin typeface="+mn-lt"/>
                <a:ea typeface="+mn-ea"/>
                <a:cs typeface="+mn-cs"/>
              </a:defRPr>
            </a:lvl4pPr>
            <a:lvl5pPr marL="1588" indent="0" algn="l" defTabSz="457200" rtl="0" eaLnBrk="1" latinLnBrk="0" hangingPunct="1">
              <a:spcBef>
                <a:spcPts val="600"/>
              </a:spcBef>
              <a:buFont typeface="Lucida Grande"/>
              <a:buNone/>
              <a:defRPr lang="en-CA" sz="1800" b="1" kern="1200" cap="all" noProof="0" dirty="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sz="2000" b="1" dirty="0">
                <a:solidFill>
                  <a:prstClr val="black"/>
                </a:solidFill>
              </a:rPr>
              <a:t>Therapies that ONLY treat established HF:</a:t>
            </a:r>
          </a:p>
        </p:txBody>
      </p:sp>
      <p:graphicFrame>
        <p:nvGraphicFramePr>
          <p:cNvPr id="15" name="Table 14">
            <a:extLst>
              <a:ext uri="{FF2B5EF4-FFF2-40B4-BE49-F238E27FC236}">
                <a16:creationId xmlns="" xmlns:a16="http://schemas.microsoft.com/office/drawing/2014/main" id="{7F21841D-0D36-4592-A004-916F5254EB19}"/>
              </a:ext>
            </a:extLst>
          </p:cNvPr>
          <p:cNvGraphicFramePr>
            <a:graphicFrameLocks noGrp="1"/>
          </p:cNvGraphicFramePr>
          <p:nvPr>
            <p:extLst>
              <p:ext uri="{D42A27DB-BD31-4B8C-83A1-F6EECF244321}">
                <p14:modId xmlns:p14="http://schemas.microsoft.com/office/powerpoint/2010/main" val="4111356730"/>
              </p:ext>
            </p:extLst>
          </p:nvPr>
        </p:nvGraphicFramePr>
        <p:xfrm>
          <a:off x="3368207" y="1941885"/>
          <a:ext cx="2485748" cy="2642130"/>
        </p:xfrm>
        <a:graphic>
          <a:graphicData uri="http://schemas.openxmlformats.org/drawingml/2006/table">
            <a:tbl>
              <a:tblPr firstRow="1" bandRow="1">
                <a:tableStyleId>{5C22544A-7EE6-4342-B048-85BDC9FD1C3A}</a:tableStyleId>
              </a:tblPr>
              <a:tblGrid>
                <a:gridCol w="2485748">
                  <a:extLst>
                    <a:ext uri="{9D8B030D-6E8A-4147-A177-3AD203B41FA5}">
                      <a16:colId xmlns="" xmlns:a16="http://schemas.microsoft.com/office/drawing/2014/main" val="1457735462"/>
                    </a:ext>
                  </a:extLst>
                </a:gridCol>
              </a:tblGrid>
              <a:tr h="2642130">
                <a:tc>
                  <a:txBody>
                    <a:bodyPr/>
                    <a:lstStyle/>
                    <a:p>
                      <a:pPr marL="177800" marR="0" lvl="0" indent="-177800" algn="l" defTabSz="457200" rtl="0" eaLnBrk="1" fontAlgn="auto" latinLnBrk="0" hangingPunct="1">
                        <a:lnSpc>
                          <a:spcPct val="90000"/>
                        </a:lnSpc>
                        <a:spcBef>
                          <a:spcPts val="0"/>
                        </a:spcBef>
                        <a:spcAft>
                          <a:spcPts val="1200"/>
                        </a:spcAft>
                        <a:buClrTx/>
                        <a:buSzTx/>
                        <a:buFont typeface="Arial" panose="020B0604020202020204" pitchFamily="34" charset="0"/>
                        <a:buChar char="•"/>
                        <a:tabLst/>
                        <a:defRPr/>
                      </a:pPr>
                      <a:r>
                        <a:rPr lang="en-CA" sz="2000" b="0" dirty="0" err="1">
                          <a:solidFill>
                            <a:schemeClr val="tx1"/>
                          </a:solidFill>
                        </a:rPr>
                        <a:t>ARNi</a:t>
                      </a:r>
                      <a:endParaRPr lang="en-CA" sz="2000" b="0" dirty="0">
                        <a:solidFill>
                          <a:schemeClr val="tx1"/>
                        </a:solidFill>
                      </a:endParaRPr>
                    </a:p>
                    <a:p>
                      <a:pPr marL="177800" marR="0" lvl="0" indent="-177800" algn="l" defTabSz="457200" rtl="0" eaLnBrk="1" fontAlgn="auto" latinLnBrk="0" hangingPunct="1">
                        <a:lnSpc>
                          <a:spcPct val="90000"/>
                        </a:lnSpc>
                        <a:spcBef>
                          <a:spcPts val="0"/>
                        </a:spcBef>
                        <a:spcAft>
                          <a:spcPts val="1200"/>
                        </a:spcAft>
                        <a:buClrTx/>
                        <a:buSzTx/>
                        <a:buFont typeface="Arial" panose="020B0604020202020204" pitchFamily="34" charset="0"/>
                        <a:buChar char="•"/>
                        <a:tabLst/>
                        <a:defRPr/>
                      </a:pPr>
                      <a:r>
                        <a:rPr lang="en-CA" sz="2000" b="0" dirty="0" err="1">
                          <a:solidFill>
                            <a:schemeClr val="tx1"/>
                          </a:solidFill>
                        </a:rPr>
                        <a:t>Ivabradine</a:t>
                      </a:r>
                      <a:endParaRPr lang="en-CA" sz="2000" b="0" dirty="0">
                        <a:solidFill>
                          <a:schemeClr val="tx1"/>
                        </a:solidFill>
                      </a:endParaRPr>
                    </a:p>
                    <a:p>
                      <a:pPr marL="177800" marR="0" lvl="0" indent="-177800" algn="l" defTabSz="457200" rtl="0" eaLnBrk="1" fontAlgn="auto" latinLnBrk="0" hangingPunct="1">
                        <a:lnSpc>
                          <a:spcPct val="90000"/>
                        </a:lnSpc>
                        <a:spcBef>
                          <a:spcPts val="0"/>
                        </a:spcBef>
                        <a:spcAft>
                          <a:spcPts val="1200"/>
                        </a:spcAft>
                        <a:buClrTx/>
                        <a:buSzTx/>
                        <a:buFont typeface="Arial" panose="020B0604020202020204" pitchFamily="34" charset="0"/>
                        <a:buChar char="•"/>
                        <a:tabLst/>
                        <a:defRPr/>
                      </a:pPr>
                      <a:r>
                        <a:rPr lang="en-CA" sz="2000" b="0" dirty="0" smtClean="0">
                          <a:solidFill>
                            <a:schemeClr val="tx1"/>
                          </a:solidFill>
                        </a:rPr>
                        <a:t>CRT/ICD</a:t>
                      </a:r>
                    </a:p>
                    <a:p>
                      <a:pPr marL="177800" marR="0" lvl="0" indent="-177800" algn="l" defTabSz="457200" rtl="0" eaLnBrk="1" fontAlgn="auto" latinLnBrk="0" hangingPunct="1">
                        <a:lnSpc>
                          <a:spcPct val="90000"/>
                        </a:lnSpc>
                        <a:spcBef>
                          <a:spcPts val="0"/>
                        </a:spcBef>
                        <a:spcAft>
                          <a:spcPts val="1200"/>
                        </a:spcAft>
                        <a:buClrTx/>
                        <a:buSzTx/>
                        <a:buFont typeface="Arial" panose="020B0604020202020204" pitchFamily="34" charset="0"/>
                        <a:buChar char="•"/>
                        <a:tabLst/>
                        <a:defRPr/>
                      </a:pPr>
                      <a:r>
                        <a:rPr lang="en-CA" sz="2000" b="0" smtClean="0">
                          <a:solidFill>
                            <a:schemeClr val="tx1"/>
                          </a:solidFill>
                        </a:rPr>
                        <a:t>MRA</a:t>
                      </a:r>
                      <a:endParaRPr lang="en-CA" sz="2000" b="0" dirty="0">
                        <a:solidFill>
                          <a:schemeClr val="tx1"/>
                        </a:solidFill>
                      </a:endParaRPr>
                    </a:p>
                  </a:txBody>
                  <a:tcPr marT="182880">
                    <a:lnL w="12700" cmpd="sng">
                      <a:noFill/>
                    </a:lnL>
                    <a:lnR w="12700" cmpd="sng">
                      <a:noFill/>
                    </a:lnR>
                    <a:lnT w="28575" cap="flat" cmpd="sng" algn="ctr">
                      <a:solidFill>
                        <a:srgbClr val="C71B32"/>
                      </a:solidFill>
                      <a:prstDash val="sysDot"/>
                      <a:round/>
                      <a:headEnd type="none" w="med" len="med"/>
                      <a:tailEnd type="none" w="med" len="med"/>
                    </a:lnT>
                    <a:lnB w="38100" cmpd="sng">
                      <a:noFill/>
                    </a:lnB>
                    <a:lnTlToBr w="12700" cmpd="sng">
                      <a:noFill/>
                      <a:prstDash val="solid"/>
                    </a:lnTlToBr>
                    <a:lnBlToTr w="12700" cmpd="sng">
                      <a:noFill/>
                      <a:prstDash val="solid"/>
                    </a:lnBlToTr>
                    <a:gradFill flip="none" rotWithShape="1">
                      <a:gsLst>
                        <a:gs pos="0">
                          <a:schemeClr val="bg1">
                            <a:lumMod val="85000"/>
                            <a:alpha val="0"/>
                          </a:schemeClr>
                        </a:gs>
                        <a:gs pos="100000">
                          <a:schemeClr val="bg1">
                            <a:lumMod val="85000"/>
                          </a:schemeClr>
                        </a:gs>
                      </a:gsLst>
                      <a:lin ang="16200000" scaled="1"/>
                      <a:tileRect/>
                    </a:gradFill>
                  </a:tcPr>
                </a:tc>
                <a:extLst>
                  <a:ext uri="{0D108BD9-81ED-4DB2-BD59-A6C34878D82A}">
                    <a16:rowId xmlns="" xmlns:a16="http://schemas.microsoft.com/office/drawing/2014/main" val="3938725000"/>
                  </a:ext>
                </a:extLst>
              </a:tr>
            </a:tbl>
          </a:graphicData>
        </a:graphic>
      </p:graphicFrame>
      <p:sp>
        <p:nvSpPr>
          <p:cNvPr id="16" name="Text Placeholder 2">
            <a:extLst>
              <a:ext uri="{FF2B5EF4-FFF2-40B4-BE49-F238E27FC236}">
                <a16:creationId xmlns="" xmlns:a16="http://schemas.microsoft.com/office/drawing/2014/main" id="{A6193F38-E571-4911-9A58-374D0E2FCCD3}"/>
              </a:ext>
            </a:extLst>
          </p:cNvPr>
          <p:cNvSpPr txBox="1">
            <a:spLocks/>
          </p:cNvSpPr>
          <p:nvPr/>
        </p:nvSpPr>
        <p:spPr>
          <a:xfrm>
            <a:off x="6241805" y="1311320"/>
            <a:ext cx="2782895" cy="639762"/>
          </a:xfrm>
          <a:prstGeom prst="rect">
            <a:avLst/>
          </a:prstGeom>
        </p:spPr>
        <p:txBody>
          <a:bodyPr vert="horz" lIns="0" tIns="0" rIns="0" bIns="0" rtlCol="0">
            <a:noAutofit/>
          </a:bodyPr>
          <a:lstStyle>
            <a:lvl1pPr marL="0" indent="0" algn="l" defTabSz="457200" rtl="0" eaLnBrk="1" latinLnBrk="0" hangingPunct="1">
              <a:spcBef>
                <a:spcPts val="600"/>
              </a:spcBef>
              <a:buFont typeface="Arial"/>
              <a:buNone/>
              <a:defRPr lang="en-CA" sz="2400" kern="1200" noProof="0" dirty="0">
                <a:solidFill>
                  <a:schemeClr val="tx1"/>
                </a:solidFill>
                <a:latin typeface="+mn-lt"/>
                <a:ea typeface="+mn-ea"/>
                <a:cs typeface="+mn-cs"/>
              </a:defRPr>
            </a:lvl1pPr>
            <a:lvl2pPr marL="285750" indent="-285750" algn="l" defTabSz="457200" rtl="0" eaLnBrk="1" latinLnBrk="0" hangingPunct="1">
              <a:spcBef>
                <a:spcPts val="600"/>
              </a:spcBef>
              <a:buClrTx/>
              <a:buFont typeface="Lucida Grande"/>
              <a:buChar char="‑"/>
              <a:defRPr lang="en-CA" sz="2400" kern="1200" noProof="0" dirty="0">
                <a:solidFill>
                  <a:schemeClr val="tx1"/>
                </a:solidFill>
                <a:latin typeface="+mn-lt"/>
                <a:ea typeface="+mn-ea"/>
                <a:cs typeface="+mn-cs"/>
              </a:defRPr>
            </a:lvl2pPr>
            <a:lvl3pPr marL="515938" indent="-228600" algn="l" defTabSz="457200" rtl="0" eaLnBrk="1" latinLnBrk="0" hangingPunct="1">
              <a:spcBef>
                <a:spcPts val="400"/>
              </a:spcBef>
              <a:buFont typeface="Lucida Grande"/>
              <a:buChar char="‑"/>
              <a:defRPr lang="en-CA" sz="2000" kern="1200" noProof="0" dirty="0">
                <a:solidFill>
                  <a:schemeClr val="tx1"/>
                </a:solidFill>
                <a:latin typeface="+mn-lt"/>
                <a:ea typeface="+mn-ea"/>
                <a:cs typeface="+mn-cs"/>
              </a:defRPr>
            </a:lvl3pPr>
            <a:lvl4pPr marL="742950" indent="-228600" algn="l" defTabSz="457200" rtl="0" eaLnBrk="1" latinLnBrk="0" hangingPunct="1">
              <a:spcBef>
                <a:spcPts val="400"/>
              </a:spcBef>
              <a:buFont typeface="Lucida Grande"/>
              <a:buChar char="‑"/>
              <a:defRPr lang="en-CA" sz="1800" kern="1200" noProof="0" dirty="0">
                <a:solidFill>
                  <a:schemeClr val="tx1"/>
                </a:solidFill>
                <a:latin typeface="+mn-lt"/>
                <a:ea typeface="+mn-ea"/>
                <a:cs typeface="+mn-cs"/>
              </a:defRPr>
            </a:lvl4pPr>
            <a:lvl5pPr marL="1588" indent="0" algn="l" defTabSz="457200" rtl="0" eaLnBrk="1" latinLnBrk="0" hangingPunct="1">
              <a:spcBef>
                <a:spcPts val="600"/>
              </a:spcBef>
              <a:buFont typeface="Lucida Grande"/>
              <a:buNone/>
              <a:defRPr lang="en-CA" sz="1800" b="1" kern="1200" cap="all" noProof="0" dirty="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sz="2000" b="1" dirty="0">
                <a:solidFill>
                  <a:prstClr val="black"/>
                </a:solidFill>
              </a:rPr>
              <a:t>Therapies that BOTH treat and prevent HF:</a:t>
            </a:r>
          </a:p>
        </p:txBody>
      </p:sp>
      <p:graphicFrame>
        <p:nvGraphicFramePr>
          <p:cNvPr id="17" name="Table 16">
            <a:extLst>
              <a:ext uri="{FF2B5EF4-FFF2-40B4-BE49-F238E27FC236}">
                <a16:creationId xmlns="" xmlns:a16="http://schemas.microsoft.com/office/drawing/2014/main" id="{7F21841D-0D36-4592-A004-916F5254EB19}"/>
              </a:ext>
            </a:extLst>
          </p:cNvPr>
          <p:cNvGraphicFramePr>
            <a:graphicFrameLocks noGrp="1"/>
          </p:cNvGraphicFramePr>
          <p:nvPr>
            <p:extLst>
              <p:ext uri="{D42A27DB-BD31-4B8C-83A1-F6EECF244321}">
                <p14:modId xmlns:p14="http://schemas.microsoft.com/office/powerpoint/2010/main" val="3769330972"/>
              </p:ext>
            </p:extLst>
          </p:nvPr>
        </p:nvGraphicFramePr>
        <p:xfrm>
          <a:off x="6245779" y="1957805"/>
          <a:ext cx="2503774" cy="2642130"/>
        </p:xfrm>
        <a:graphic>
          <a:graphicData uri="http://schemas.openxmlformats.org/drawingml/2006/table">
            <a:tbl>
              <a:tblPr firstRow="1" bandRow="1">
                <a:tableStyleId>{5C22544A-7EE6-4342-B048-85BDC9FD1C3A}</a:tableStyleId>
              </a:tblPr>
              <a:tblGrid>
                <a:gridCol w="2503774">
                  <a:extLst>
                    <a:ext uri="{9D8B030D-6E8A-4147-A177-3AD203B41FA5}">
                      <a16:colId xmlns="" xmlns:a16="http://schemas.microsoft.com/office/drawing/2014/main" val="1457735462"/>
                    </a:ext>
                  </a:extLst>
                </a:gridCol>
              </a:tblGrid>
              <a:tr h="2642130">
                <a:tc>
                  <a:txBody>
                    <a:bodyPr/>
                    <a:lstStyle/>
                    <a:p>
                      <a:pPr marL="177800" marR="0" lvl="0" indent="-177800" algn="l" defTabSz="457200" rtl="0" eaLnBrk="1" fontAlgn="auto" latinLnBrk="0" hangingPunct="1">
                        <a:lnSpc>
                          <a:spcPct val="90000"/>
                        </a:lnSpc>
                        <a:spcBef>
                          <a:spcPts val="0"/>
                        </a:spcBef>
                        <a:spcAft>
                          <a:spcPts val="1200"/>
                        </a:spcAft>
                        <a:buClrTx/>
                        <a:buSzTx/>
                        <a:buFont typeface="Arial" panose="020B0604020202020204" pitchFamily="34" charset="0"/>
                        <a:buChar char="•"/>
                        <a:tabLst/>
                        <a:defRPr/>
                      </a:pPr>
                      <a:r>
                        <a:rPr lang="en-CA" sz="2000" b="0" dirty="0" err="1">
                          <a:solidFill>
                            <a:schemeClr val="tx1"/>
                          </a:solidFill>
                        </a:rPr>
                        <a:t>ACEi</a:t>
                      </a:r>
                      <a:r>
                        <a:rPr lang="en-CA" sz="2000" b="0" dirty="0">
                          <a:solidFill>
                            <a:schemeClr val="tx1"/>
                          </a:solidFill>
                        </a:rPr>
                        <a:t>/ARB</a:t>
                      </a:r>
                    </a:p>
                    <a:p>
                      <a:pPr marL="177800" marR="0" lvl="0" indent="-177800" algn="l" defTabSz="457200" rtl="0" eaLnBrk="1" fontAlgn="auto" latinLnBrk="0" hangingPunct="1">
                        <a:lnSpc>
                          <a:spcPct val="90000"/>
                        </a:lnSpc>
                        <a:spcBef>
                          <a:spcPts val="0"/>
                        </a:spcBef>
                        <a:spcAft>
                          <a:spcPts val="1200"/>
                        </a:spcAft>
                        <a:buClrTx/>
                        <a:buSzTx/>
                        <a:buFont typeface="Arial" panose="020B0604020202020204" pitchFamily="34" charset="0"/>
                        <a:buChar char="•"/>
                        <a:tabLst/>
                        <a:defRPr/>
                      </a:pPr>
                      <a:r>
                        <a:rPr lang="en-CA" sz="2000" b="0" dirty="0">
                          <a:solidFill>
                            <a:schemeClr val="tx1"/>
                          </a:solidFill>
                        </a:rPr>
                        <a:t>Beta blockers</a:t>
                      </a:r>
                    </a:p>
                    <a:p>
                      <a:pPr marL="177800" marR="0" lvl="0" indent="-177800" algn="l" defTabSz="457200" rtl="0" eaLnBrk="1" fontAlgn="auto" latinLnBrk="0" hangingPunct="1">
                        <a:lnSpc>
                          <a:spcPct val="90000"/>
                        </a:lnSpc>
                        <a:spcBef>
                          <a:spcPts val="0"/>
                        </a:spcBef>
                        <a:spcAft>
                          <a:spcPts val="1200"/>
                        </a:spcAft>
                        <a:buClrTx/>
                        <a:buSzTx/>
                        <a:buFont typeface="Arial" panose="020B0604020202020204" pitchFamily="34" charset="0"/>
                        <a:buChar char="•"/>
                        <a:tabLst/>
                        <a:defRPr/>
                      </a:pPr>
                      <a:r>
                        <a:rPr lang="en-CA" sz="2000" b="0" dirty="0">
                          <a:solidFill>
                            <a:schemeClr val="tx1"/>
                          </a:solidFill>
                        </a:rPr>
                        <a:t>Exercise</a:t>
                      </a:r>
                    </a:p>
                  </a:txBody>
                  <a:tcPr marT="182880">
                    <a:lnL w="12700" cmpd="sng">
                      <a:noFill/>
                    </a:lnL>
                    <a:lnR w="12700" cmpd="sng">
                      <a:noFill/>
                    </a:lnR>
                    <a:lnT w="28575" cap="flat" cmpd="sng" algn="ctr">
                      <a:solidFill>
                        <a:srgbClr val="C71B32"/>
                      </a:solidFill>
                      <a:prstDash val="sysDot"/>
                      <a:round/>
                      <a:headEnd type="none" w="med" len="med"/>
                      <a:tailEnd type="none" w="med" len="med"/>
                    </a:lnT>
                    <a:lnB w="38100" cmpd="sng">
                      <a:noFill/>
                    </a:lnB>
                    <a:lnTlToBr w="12700" cmpd="sng">
                      <a:noFill/>
                      <a:prstDash val="solid"/>
                    </a:lnTlToBr>
                    <a:lnBlToTr w="12700" cmpd="sng">
                      <a:noFill/>
                      <a:prstDash val="solid"/>
                    </a:lnBlToTr>
                    <a:gradFill flip="none" rotWithShape="1">
                      <a:gsLst>
                        <a:gs pos="0">
                          <a:schemeClr val="bg1">
                            <a:lumMod val="85000"/>
                            <a:alpha val="0"/>
                          </a:schemeClr>
                        </a:gs>
                        <a:gs pos="100000">
                          <a:schemeClr val="bg1">
                            <a:lumMod val="85000"/>
                          </a:schemeClr>
                        </a:gs>
                      </a:gsLst>
                      <a:lin ang="16200000" scaled="1"/>
                      <a:tileRect/>
                    </a:gradFill>
                  </a:tcPr>
                </a:tc>
                <a:extLst>
                  <a:ext uri="{0D108BD9-81ED-4DB2-BD59-A6C34878D82A}">
                    <a16:rowId xmlns="" xmlns:a16="http://schemas.microsoft.com/office/drawing/2014/main" val="3938725000"/>
                  </a:ext>
                </a:extLst>
              </a:tr>
            </a:tbl>
          </a:graphicData>
        </a:graphic>
      </p:graphicFrame>
      <p:sp>
        <p:nvSpPr>
          <p:cNvPr id="18" name="Footer Placeholder 5">
            <a:extLst>
              <a:ext uri="{FF2B5EF4-FFF2-40B4-BE49-F238E27FC236}">
                <a16:creationId xmlns="" xmlns:a16="http://schemas.microsoft.com/office/drawing/2014/main" id="{99210A42-C7C1-474D-86F4-7D59AF4C4DB9}"/>
              </a:ext>
            </a:extLst>
          </p:cNvPr>
          <p:cNvSpPr txBox="1">
            <a:spLocks noChangeArrowheads="1"/>
          </p:cNvSpPr>
          <p:nvPr/>
        </p:nvSpPr>
        <p:spPr>
          <a:xfrm>
            <a:off x="616523" y="5562600"/>
            <a:ext cx="7315940" cy="429527"/>
          </a:xfrm>
          <a:prstGeom prst="rect">
            <a:avLst/>
          </a:prstGeom>
          <a:ln/>
        </p:spPr>
        <p:txBody>
          <a:bodyPr anchor="b"/>
          <a:lstStyle>
            <a:defPPr>
              <a:defRPr lang="fr-FR"/>
            </a:defPPr>
            <a:lvl1pPr marL="0" algn="l" defTabSz="457200" rtl="0" eaLnBrk="1" latinLnBrk="0" hangingPunct="1">
              <a:lnSpc>
                <a:spcPct val="90000"/>
              </a:lnSpc>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t>ACE, angiotensin converting enzyme; ARB, angiotensin receptor blocker; </a:t>
            </a:r>
            <a:r>
              <a:rPr lang="en-US" sz="1000" dirty="0" err="1"/>
              <a:t>ARNi</a:t>
            </a:r>
            <a:r>
              <a:rPr lang="en-US" sz="1000" dirty="0"/>
              <a:t>, angiotensin receptor-</a:t>
            </a:r>
            <a:r>
              <a:rPr lang="en-US" sz="1000" dirty="0" err="1"/>
              <a:t>neprilysin</a:t>
            </a:r>
            <a:r>
              <a:rPr lang="en-US" sz="1000" dirty="0"/>
              <a:t> inhibitor; CCB, Calcium channel blockers</a:t>
            </a:r>
            <a:r>
              <a:rPr lang="en-CA" sz="1000" dirty="0"/>
              <a:t>; </a:t>
            </a:r>
            <a:r>
              <a:rPr lang="en-US" sz="1000" dirty="0"/>
              <a:t>CRT, cardiac resynchronization therapy; HF, heart failure; ICD, implantable cardioverter defibrillator; SGLT2, sodium-glucose co-transporter 2</a:t>
            </a:r>
            <a:endParaRPr lang="en-CA" sz="1000" dirty="0"/>
          </a:p>
        </p:txBody>
      </p:sp>
      <p:sp>
        <p:nvSpPr>
          <p:cNvPr id="4" name="TextBox 3"/>
          <p:cNvSpPr txBox="1"/>
          <p:nvPr/>
        </p:nvSpPr>
        <p:spPr>
          <a:xfrm>
            <a:off x="4419600" y="6022145"/>
            <a:ext cx="4724400" cy="276999"/>
          </a:xfrm>
          <a:prstGeom prst="rect">
            <a:avLst/>
          </a:prstGeom>
          <a:noFill/>
        </p:spPr>
        <p:txBody>
          <a:bodyPr wrap="square" rtlCol="0">
            <a:spAutoFit/>
          </a:bodyPr>
          <a:lstStyle/>
          <a:p>
            <a:pPr algn="r"/>
            <a:r>
              <a:rPr lang="en-US" sz="1200" dirty="0"/>
              <a:t>Adapted from Howlett JG et al. Can J </a:t>
            </a:r>
            <a:r>
              <a:rPr lang="en-US" sz="1200" dirty="0" err="1"/>
              <a:t>Cardiol</a:t>
            </a:r>
            <a:r>
              <a:rPr lang="en-US" sz="1200" dirty="0"/>
              <a:t> 2016; 32:296-310 </a:t>
            </a:r>
          </a:p>
        </p:txBody>
      </p:sp>
    </p:spTree>
    <p:extLst>
      <p:ext uri="{BB962C8B-B14F-4D97-AF65-F5344CB8AC3E}">
        <p14:creationId xmlns:p14="http://schemas.microsoft.com/office/powerpoint/2010/main" val="480655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D60BFB-33BF-44C0-AC23-B1DAB328E4F3}"/>
              </a:ext>
            </a:extLst>
          </p:cNvPr>
          <p:cNvSpPr>
            <a:spLocks noGrp="1"/>
          </p:cNvSpPr>
          <p:nvPr>
            <p:ph type="title"/>
          </p:nvPr>
        </p:nvSpPr>
        <p:spPr>
          <a:xfrm>
            <a:off x="-29088" y="457200"/>
            <a:ext cx="9144000" cy="457200"/>
          </a:xfrm>
        </p:spPr>
        <p:txBody>
          <a:bodyPr/>
          <a:lstStyle/>
          <a:p>
            <a:r>
              <a:rPr lang="en-CA" sz="2900" dirty="0"/>
              <a:t>2017 CCS Recommendations </a:t>
            </a:r>
            <a:br>
              <a:rPr lang="en-CA" sz="2900" dirty="0"/>
            </a:br>
            <a:r>
              <a:rPr lang="en-CA" sz="2900" dirty="0"/>
              <a:t>HF </a:t>
            </a:r>
            <a:r>
              <a:rPr lang="en-CA" sz="2900" dirty="0">
                <a:solidFill>
                  <a:srgbClr val="FF0000"/>
                </a:solidFill>
              </a:rPr>
              <a:t>Prevention</a:t>
            </a:r>
            <a:r>
              <a:rPr lang="en-CA" sz="2900" dirty="0"/>
              <a:t> in DM</a:t>
            </a:r>
          </a:p>
        </p:txBody>
      </p:sp>
      <p:pic>
        <p:nvPicPr>
          <p:cNvPr id="5" name="Picture 4">
            <a:extLst>
              <a:ext uri="{FF2B5EF4-FFF2-40B4-BE49-F238E27FC236}">
                <a16:creationId xmlns="" xmlns:a16="http://schemas.microsoft.com/office/drawing/2014/main" id="{FB7D0F80-55D2-4BCC-A26F-6BC3174DFA25}"/>
              </a:ext>
            </a:extLst>
          </p:cNvPr>
          <p:cNvPicPr>
            <a:picLocks noChangeAspect="1"/>
          </p:cNvPicPr>
          <p:nvPr/>
        </p:nvPicPr>
        <p:blipFill>
          <a:blip r:embed="rId2"/>
          <a:stretch>
            <a:fillRect/>
          </a:stretch>
        </p:blipFill>
        <p:spPr>
          <a:xfrm>
            <a:off x="-1" y="2057400"/>
            <a:ext cx="9114913" cy="1143000"/>
          </a:xfrm>
          <a:prstGeom prst="rect">
            <a:avLst/>
          </a:prstGeom>
        </p:spPr>
      </p:pic>
      <p:pic>
        <p:nvPicPr>
          <p:cNvPr id="6" name="Picture 5">
            <a:extLst>
              <a:ext uri="{FF2B5EF4-FFF2-40B4-BE49-F238E27FC236}">
                <a16:creationId xmlns="" xmlns:a16="http://schemas.microsoft.com/office/drawing/2014/main" id="{4300F5F2-B174-4F0C-9FA0-9A6F9DE0D594}"/>
              </a:ext>
            </a:extLst>
          </p:cNvPr>
          <p:cNvPicPr>
            <a:picLocks noChangeAspect="1"/>
          </p:cNvPicPr>
          <p:nvPr/>
        </p:nvPicPr>
        <p:blipFill>
          <a:blip r:embed="rId3"/>
          <a:stretch>
            <a:fillRect/>
          </a:stretch>
        </p:blipFill>
        <p:spPr>
          <a:xfrm>
            <a:off x="47005" y="3276600"/>
            <a:ext cx="8991814" cy="1075367"/>
          </a:xfrm>
          <a:prstGeom prst="rect">
            <a:avLst/>
          </a:prstGeom>
        </p:spPr>
      </p:pic>
    </p:spTree>
    <p:extLst>
      <p:ext uri="{BB962C8B-B14F-4D97-AF65-F5344CB8AC3E}">
        <p14:creationId xmlns:p14="http://schemas.microsoft.com/office/powerpoint/2010/main" val="286209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7325" y="190500"/>
            <a:ext cx="8785225" cy="647700"/>
          </a:xfrm>
        </p:spPr>
        <p:txBody>
          <a:bodyPr>
            <a:noAutofit/>
          </a:bodyPr>
          <a:lstStyle/>
          <a:p>
            <a:r>
              <a:rPr lang="en-CA" sz="2900" dirty="0"/>
              <a:t>Canadian Diabetes association guidelines: existing knowledge</a:t>
            </a:r>
            <a:endParaRPr lang="fr-CA" sz="2900" dirty="0"/>
          </a:p>
        </p:txBody>
      </p:sp>
      <p:graphicFrame>
        <p:nvGraphicFramePr>
          <p:cNvPr id="3" name="Table 2">
            <a:extLst>
              <a:ext uri="{FF2B5EF4-FFF2-40B4-BE49-F238E27FC236}">
                <a16:creationId xmlns="" xmlns:a16="http://schemas.microsoft.com/office/drawing/2014/main" id="{E0011C7E-F0F7-4C83-B2A6-98D52E8B4478}"/>
              </a:ext>
            </a:extLst>
          </p:cNvPr>
          <p:cNvGraphicFramePr>
            <a:graphicFrameLocks noGrp="1"/>
          </p:cNvGraphicFramePr>
          <p:nvPr>
            <p:extLst>
              <p:ext uri="{D42A27DB-BD31-4B8C-83A1-F6EECF244321}">
                <p14:modId xmlns:p14="http://schemas.microsoft.com/office/powerpoint/2010/main" val="3797895435"/>
              </p:ext>
            </p:extLst>
          </p:nvPr>
        </p:nvGraphicFramePr>
        <p:xfrm>
          <a:off x="612649" y="1135667"/>
          <a:ext cx="8050682" cy="899160"/>
        </p:xfrm>
        <a:graphic>
          <a:graphicData uri="http://schemas.openxmlformats.org/drawingml/2006/table">
            <a:tbl>
              <a:tblPr firstRow="1" bandRow="1">
                <a:tableStyleId>{5C22544A-7EE6-4342-B048-85BDC9FD1C3A}</a:tableStyleId>
              </a:tblPr>
              <a:tblGrid>
                <a:gridCol w="2724911">
                  <a:extLst>
                    <a:ext uri="{9D8B030D-6E8A-4147-A177-3AD203B41FA5}">
                      <a16:colId xmlns="" xmlns:a16="http://schemas.microsoft.com/office/drawing/2014/main" val="814334784"/>
                    </a:ext>
                  </a:extLst>
                </a:gridCol>
                <a:gridCol w="2587752">
                  <a:extLst>
                    <a:ext uri="{9D8B030D-6E8A-4147-A177-3AD203B41FA5}">
                      <a16:colId xmlns="" xmlns:a16="http://schemas.microsoft.com/office/drawing/2014/main" val="478489297"/>
                    </a:ext>
                  </a:extLst>
                </a:gridCol>
                <a:gridCol w="2738019">
                  <a:extLst>
                    <a:ext uri="{9D8B030D-6E8A-4147-A177-3AD203B41FA5}">
                      <a16:colId xmlns="" xmlns:a16="http://schemas.microsoft.com/office/drawing/2014/main" val="1181490776"/>
                    </a:ext>
                  </a:extLst>
                </a:gridCol>
              </a:tblGrid>
              <a:tr h="372783">
                <a:tc gridSpan="3">
                  <a:txBody>
                    <a:bodyPr/>
                    <a:lstStyle/>
                    <a:p>
                      <a:pPr algn="ctr"/>
                      <a:r>
                        <a:rPr lang="fr-CA" sz="1400" dirty="0"/>
                        <a:t>At </a:t>
                      </a:r>
                      <a:r>
                        <a:rPr lang="fr-CA" sz="1400" dirty="0" err="1"/>
                        <a:t>diagnosis</a:t>
                      </a:r>
                      <a:r>
                        <a:rPr lang="fr-CA" sz="1400" dirty="0"/>
                        <a:t> of type 2 </a:t>
                      </a:r>
                      <a:r>
                        <a:rPr lang="fr-CA" sz="1400" dirty="0" err="1"/>
                        <a:t>diabetes</a:t>
                      </a:r>
                      <a:r>
                        <a:rPr lang="fr-CA" sz="1200" dirty="0"/>
                        <a:t/>
                      </a:r>
                      <a:br>
                        <a:rPr lang="fr-CA" sz="1200" dirty="0"/>
                      </a:br>
                      <a:r>
                        <a:rPr lang="fr-CA" sz="1100" dirty="0"/>
                        <a:t>Start lifestyle intervention (nutrition </a:t>
                      </a:r>
                      <a:r>
                        <a:rPr lang="fr-CA" sz="1100" dirty="0" err="1"/>
                        <a:t>therapy</a:t>
                      </a:r>
                      <a:r>
                        <a:rPr lang="fr-CA" sz="1100" dirty="0"/>
                        <a:t> and </a:t>
                      </a:r>
                      <a:r>
                        <a:rPr lang="fr-CA" sz="1100" dirty="0" err="1"/>
                        <a:t>physical</a:t>
                      </a:r>
                      <a:r>
                        <a:rPr lang="fr-CA" sz="1100" dirty="0"/>
                        <a:t> </a:t>
                      </a:r>
                      <a:r>
                        <a:rPr lang="fr-CA" sz="1100" dirty="0" err="1"/>
                        <a:t>activity</a:t>
                      </a:r>
                      <a:r>
                        <a:rPr lang="fr-CA" sz="1100" dirty="0"/>
                        <a:t>) +/- </a:t>
                      </a:r>
                      <a:r>
                        <a:rPr lang="fr-CA" sz="1100" dirty="0" err="1"/>
                        <a:t>Metformin</a:t>
                      </a:r>
                      <a:endParaRPr lang="en-US" sz="12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54C97"/>
                    </a:solidFill>
                  </a:tcPr>
                </a:tc>
                <a:tc hMerge="1">
                  <a:txBody>
                    <a:bodyPr/>
                    <a:lstStyle/>
                    <a:p>
                      <a:endParaRPr lang="en-US"/>
                    </a:p>
                  </a:txBody>
                  <a:tcPr/>
                </a:tc>
                <a:tc hMerge="1">
                  <a:txBody>
                    <a:bodyPr/>
                    <a:lstStyle/>
                    <a:p>
                      <a:endParaRPr lang="en-US" dirty="0"/>
                    </a:p>
                  </a:txBody>
                  <a:tcPr/>
                </a:tc>
                <a:extLst>
                  <a:ext uri="{0D108BD9-81ED-4DB2-BD59-A6C34878D82A}">
                    <a16:rowId xmlns="" xmlns:a16="http://schemas.microsoft.com/office/drawing/2014/main" val="3589452280"/>
                  </a:ext>
                </a:extLst>
              </a:tr>
              <a:tr h="349485">
                <a:tc>
                  <a:txBody>
                    <a:bodyPr/>
                    <a:lstStyle/>
                    <a:p>
                      <a:pPr algn="ctr"/>
                      <a:r>
                        <a:rPr lang="fr-CA" sz="1100" dirty="0"/>
                        <a:t>A1C &lt;8.5%</a:t>
                      </a:r>
                      <a:endParaRPr lang="en-US" sz="1100" dirty="0"/>
                    </a:p>
                  </a:txBody>
                  <a:tcPr anchor="ctr">
                    <a:lnL w="12700" cmpd="sng">
                      <a:noFill/>
                    </a:lnL>
                    <a:lnR w="12700" cmpd="sng">
                      <a:noFill/>
                    </a:lnR>
                    <a:lnT w="38100" cmpd="sng">
                      <a:noFill/>
                    </a:lnT>
                    <a:lnB w="19050" cap="flat" cmpd="sng" algn="ctr">
                      <a:solidFill>
                        <a:srgbClr val="163784"/>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CA" sz="1100" dirty="0"/>
                        <a:t>A1C ≥8.5%</a:t>
                      </a:r>
                      <a:endParaRPr lang="en-US" sz="1100" dirty="0"/>
                    </a:p>
                  </a:txBody>
                  <a:tcPr anchor="ctr">
                    <a:lnL w="12700" cmpd="sng">
                      <a:noFill/>
                    </a:lnL>
                    <a:lnR w="12700" cmpd="sng">
                      <a:noFill/>
                    </a:lnR>
                    <a:lnT w="38100" cmpd="sng">
                      <a:noFill/>
                    </a:lnT>
                    <a:lnB w="19050" cap="flat" cmpd="sng" algn="ctr">
                      <a:solidFill>
                        <a:srgbClr val="163784"/>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fr-CA" sz="1100" dirty="0" err="1"/>
                        <a:t>Symptomatic</a:t>
                      </a:r>
                      <a:r>
                        <a:rPr lang="fr-CA" sz="1100" dirty="0"/>
                        <a:t> </a:t>
                      </a:r>
                      <a:r>
                        <a:rPr lang="fr-CA" sz="1100" dirty="0" err="1"/>
                        <a:t>hyperglycemia</a:t>
                      </a:r>
                      <a:r>
                        <a:rPr lang="fr-CA" sz="1100" dirty="0"/>
                        <a:t/>
                      </a:r>
                      <a:br>
                        <a:rPr lang="fr-CA" sz="1100" dirty="0"/>
                      </a:br>
                      <a:r>
                        <a:rPr lang="fr-CA" sz="1100" dirty="0" err="1"/>
                        <a:t>with</a:t>
                      </a:r>
                      <a:r>
                        <a:rPr lang="fr-CA" sz="1100" dirty="0"/>
                        <a:t> </a:t>
                      </a:r>
                      <a:r>
                        <a:rPr lang="fr-CA" sz="1100" dirty="0" err="1"/>
                        <a:t>metabolic</a:t>
                      </a:r>
                      <a:r>
                        <a:rPr lang="fr-CA" sz="1100" dirty="0"/>
                        <a:t> </a:t>
                      </a:r>
                      <a:r>
                        <a:rPr lang="fr-CA" sz="1100" dirty="0" err="1"/>
                        <a:t>decompensation</a:t>
                      </a:r>
                      <a:endParaRPr lang="en-US" sz="1100" dirty="0"/>
                    </a:p>
                  </a:txBody>
                  <a:tcPr anchor="ctr">
                    <a:lnL w="12700" cmpd="sng">
                      <a:noFill/>
                    </a:lnL>
                    <a:lnR w="12700" cmpd="sng">
                      <a:noFill/>
                    </a:lnR>
                    <a:lnT w="38100" cmpd="sng">
                      <a:noFill/>
                    </a:lnT>
                    <a:lnB w="19050" cap="flat" cmpd="sng" algn="ctr">
                      <a:solidFill>
                        <a:srgbClr val="163784"/>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254627546"/>
                  </a:ext>
                </a:extLst>
              </a:tr>
            </a:tbl>
          </a:graphicData>
        </a:graphic>
      </p:graphicFrame>
      <p:graphicFrame>
        <p:nvGraphicFramePr>
          <p:cNvPr id="8" name="Table 7">
            <a:extLst>
              <a:ext uri="{FF2B5EF4-FFF2-40B4-BE49-F238E27FC236}">
                <a16:creationId xmlns="" xmlns:a16="http://schemas.microsoft.com/office/drawing/2014/main" id="{68B19B06-75D5-4AE2-809E-5E1ED1EE81CC}"/>
              </a:ext>
            </a:extLst>
          </p:cNvPr>
          <p:cNvGraphicFramePr>
            <a:graphicFrameLocks noGrp="1"/>
          </p:cNvGraphicFramePr>
          <p:nvPr>
            <p:extLst>
              <p:ext uri="{D42A27DB-BD31-4B8C-83A1-F6EECF244321}">
                <p14:modId xmlns:p14="http://schemas.microsoft.com/office/powerpoint/2010/main" val="3173031491"/>
              </p:ext>
            </p:extLst>
          </p:nvPr>
        </p:nvGraphicFramePr>
        <p:xfrm>
          <a:off x="612649" y="3914978"/>
          <a:ext cx="8050682" cy="2025396"/>
        </p:xfrm>
        <a:graphic>
          <a:graphicData uri="http://schemas.openxmlformats.org/drawingml/2006/table">
            <a:tbl>
              <a:tblPr firstRow="1" bandRow="1">
                <a:tableStyleId>{5C22544A-7EE6-4342-B048-85BDC9FD1C3A}</a:tableStyleId>
              </a:tblPr>
              <a:tblGrid>
                <a:gridCol w="4025341">
                  <a:extLst>
                    <a:ext uri="{9D8B030D-6E8A-4147-A177-3AD203B41FA5}">
                      <a16:colId xmlns="" xmlns:a16="http://schemas.microsoft.com/office/drawing/2014/main" val="3794496828"/>
                    </a:ext>
                  </a:extLst>
                </a:gridCol>
                <a:gridCol w="4025341">
                  <a:extLst>
                    <a:ext uri="{9D8B030D-6E8A-4147-A177-3AD203B41FA5}">
                      <a16:colId xmlns="" xmlns:a16="http://schemas.microsoft.com/office/drawing/2014/main" val="3227773035"/>
                    </a:ext>
                  </a:extLst>
                </a:gridCol>
              </a:tblGrid>
              <a:tr h="226686">
                <a:tc gridSpan="2">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fr-CA" sz="1100" dirty="0" err="1"/>
                        <a:t>Add</a:t>
                      </a:r>
                      <a:r>
                        <a:rPr lang="fr-CA" sz="1100" dirty="0"/>
                        <a:t> </a:t>
                      </a:r>
                      <a:r>
                        <a:rPr lang="fr-CA" sz="1100" dirty="0" err="1"/>
                        <a:t>another</a:t>
                      </a:r>
                      <a:r>
                        <a:rPr lang="fr-CA" sz="1100" dirty="0"/>
                        <a:t> agent best </a:t>
                      </a:r>
                      <a:r>
                        <a:rPr lang="fr-CA" sz="1100" dirty="0" err="1"/>
                        <a:t>suited</a:t>
                      </a:r>
                      <a:r>
                        <a:rPr lang="fr-CA" sz="1100" dirty="0"/>
                        <a:t> to the </a:t>
                      </a:r>
                      <a:r>
                        <a:rPr lang="fr-CA" sz="1100" dirty="0" err="1"/>
                        <a:t>individual</a:t>
                      </a:r>
                      <a:r>
                        <a:rPr lang="fr-CA" sz="1100" dirty="0"/>
                        <a:t> by </a:t>
                      </a:r>
                      <a:r>
                        <a:rPr lang="fr-CA" sz="1100" dirty="0" err="1"/>
                        <a:t>prioritizing</a:t>
                      </a:r>
                      <a:r>
                        <a:rPr lang="fr-CA" sz="1100" dirty="0"/>
                        <a:t> patient </a:t>
                      </a:r>
                      <a:r>
                        <a:rPr lang="fr-CA" sz="1100" dirty="0" err="1"/>
                        <a:t>characteristics</a:t>
                      </a:r>
                      <a:r>
                        <a:rPr lang="fr-CA" sz="1100" dirty="0"/>
                        <a:t>:</a:t>
                      </a:r>
                      <a:endParaRPr lang="en-US" sz="11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54C97"/>
                    </a:solidFill>
                  </a:tcPr>
                </a:tc>
                <a:tc hMerge="1">
                  <a:txBody>
                    <a:bodyPr/>
                    <a:lstStyle/>
                    <a:p>
                      <a:endParaRPr lang="en-US" sz="1100" dirty="0"/>
                    </a:p>
                  </a:txBody>
                  <a:tcPr/>
                </a:tc>
                <a:extLst>
                  <a:ext uri="{0D108BD9-81ED-4DB2-BD59-A6C34878D82A}">
                    <a16:rowId xmlns="" xmlns:a16="http://schemas.microsoft.com/office/drawing/2014/main" val="1250471443"/>
                  </a:ext>
                </a:extLst>
              </a:tr>
              <a:tr h="226686">
                <a:tc>
                  <a:txBody>
                    <a:bodyPr/>
                    <a:lstStyle/>
                    <a:p>
                      <a:pPr algn="ctr">
                        <a:lnSpc>
                          <a:spcPct val="90000"/>
                        </a:lnSpc>
                      </a:pPr>
                      <a:r>
                        <a:rPr lang="fr-CA" sz="1100" dirty="0"/>
                        <a:t>PATIENT CHARACTERISTIC</a:t>
                      </a:r>
                      <a:endParaRPr lang="en-US" sz="1100" dirty="0"/>
                    </a:p>
                  </a:txBody>
                  <a:tcPr anchor="ctr">
                    <a:lnL w="12700" cmpd="sng">
                      <a:noFill/>
                    </a:lnL>
                    <a:lnR w="12700" cmpd="sng">
                      <a:noFill/>
                    </a:lnR>
                    <a:lnT w="38100" cmpd="sng">
                      <a:noFill/>
                    </a:lnT>
                    <a:lnB w="19050" cap="flat" cmpd="sng" algn="ctr">
                      <a:solidFill>
                        <a:srgbClr val="163784"/>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fr-CA" sz="1100" dirty="0"/>
                        <a:t>CHOICE OF AGENT</a:t>
                      </a:r>
                      <a:endParaRPr lang="en-US" sz="1100" dirty="0"/>
                    </a:p>
                  </a:txBody>
                  <a:tcPr anchor="ctr">
                    <a:lnL w="12700" cmpd="sng">
                      <a:noFill/>
                    </a:lnL>
                    <a:lnR w="12700" cmpd="sng">
                      <a:noFill/>
                    </a:lnR>
                    <a:lnT w="38100" cmpd="sng">
                      <a:noFill/>
                    </a:lnT>
                    <a:lnB w="19050" cap="flat" cmpd="sng" algn="ctr">
                      <a:solidFill>
                        <a:srgbClr val="163784"/>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773638182"/>
                  </a:ext>
                </a:extLst>
              </a:tr>
              <a:tr h="412954">
                <a:tc>
                  <a:txBody>
                    <a:bodyPr/>
                    <a:lstStyle/>
                    <a:p>
                      <a:pPr algn="ctr">
                        <a:lnSpc>
                          <a:spcPct val="90000"/>
                        </a:lnSpc>
                      </a:pPr>
                      <a:r>
                        <a:rPr lang="fr-CA" sz="1100" dirty="0" err="1"/>
                        <a:t>Priority</a:t>
                      </a:r>
                      <a:r>
                        <a:rPr lang="fr-CA" sz="1100" dirty="0"/>
                        <a:t>:</a:t>
                      </a:r>
                      <a:br>
                        <a:rPr lang="fr-CA" sz="1100" dirty="0"/>
                      </a:br>
                      <a:r>
                        <a:rPr lang="fr-CA" sz="1100" dirty="0" err="1"/>
                        <a:t>Clinical</a:t>
                      </a:r>
                      <a:r>
                        <a:rPr lang="fr-CA" sz="1100" dirty="0"/>
                        <a:t> </a:t>
                      </a:r>
                      <a:r>
                        <a:rPr lang="fr-CA" sz="1100" dirty="0" err="1"/>
                        <a:t>cardiovascular</a:t>
                      </a:r>
                      <a:r>
                        <a:rPr lang="fr-CA" sz="1100" dirty="0"/>
                        <a:t> </a:t>
                      </a:r>
                      <a:r>
                        <a:rPr lang="fr-CA" sz="1100" dirty="0" err="1"/>
                        <a:t>disease</a:t>
                      </a:r>
                      <a:endParaRPr lang="en-US" sz="1100" dirty="0"/>
                    </a:p>
                  </a:txBody>
                  <a:tcPr anchor="ctr">
                    <a:lnL w="12700" cmpd="sng">
                      <a:noFill/>
                    </a:lnL>
                    <a:lnR w="12700" cmpd="sng">
                      <a:noFill/>
                    </a:lnR>
                    <a:lnT w="19050" cap="flat" cmpd="sng" algn="ctr">
                      <a:solidFill>
                        <a:srgbClr val="163784"/>
                      </a:solidFill>
                      <a:prstDash val="sysDot"/>
                      <a:round/>
                      <a:headEnd type="none" w="med" len="med"/>
                      <a:tailEnd type="none" w="med" len="med"/>
                    </a:lnT>
                    <a:lnB w="19050" cap="flat" cmpd="sng" algn="ctr">
                      <a:solidFill>
                        <a:srgbClr val="163784"/>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fr-CA" sz="1100" dirty="0" err="1"/>
                        <a:t>Antihyperglycemic</a:t>
                      </a:r>
                      <a:r>
                        <a:rPr lang="fr-CA" sz="1100" dirty="0"/>
                        <a:t> agent </a:t>
                      </a:r>
                      <a:r>
                        <a:rPr lang="fr-CA" sz="1100" dirty="0" err="1"/>
                        <a:t>with</a:t>
                      </a:r>
                      <a:r>
                        <a:rPr lang="fr-CA" sz="1100" dirty="0"/>
                        <a:t> </a:t>
                      </a:r>
                      <a:br>
                        <a:rPr lang="fr-CA" sz="1100" dirty="0"/>
                      </a:br>
                      <a:r>
                        <a:rPr lang="fr-CA" sz="1100" dirty="0" err="1"/>
                        <a:t>demonstrated</a:t>
                      </a:r>
                      <a:r>
                        <a:rPr lang="fr-CA" sz="1100" dirty="0"/>
                        <a:t> CV </a:t>
                      </a:r>
                      <a:r>
                        <a:rPr lang="fr-CA" sz="1100" dirty="0" err="1"/>
                        <a:t>outcome</a:t>
                      </a:r>
                      <a:r>
                        <a:rPr lang="fr-CA" sz="1100" dirty="0"/>
                        <a:t> </a:t>
                      </a:r>
                      <a:r>
                        <a:rPr lang="fr-CA" sz="1100" dirty="0" err="1"/>
                        <a:t>benefit</a:t>
                      </a:r>
                      <a:r>
                        <a:rPr lang="fr-CA" sz="1100" dirty="0"/>
                        <a:t/>
                      </a:r>
                      <a:br>
                        <a:rPr lang="fr-CA" sz="1100" dirty="0"/>
                      </a:br>
                      <a:r>
                        <a:rPr lang="fr-CA" sz="1100" dirty="0"/>
                        <a:t>(</a:t>
                      </a:r>
                      <a:r>
                        <a:rPr lang="fr-CA" sz="1100" dirty="0" err="1"/>
                        <a:t>empagliflozin</a:t>
                      </a:r>
                      <a:r>
                        <a:rPr lang="fr-CA" sz="1100" dirty="0"/>
                        <a:t>, </a:t>
                      </a:r>
                      <a:r>
                        <a:rPr lang="fr-CA" sz="1100" dirty="0" err="1"/>
                        <a:t>liraglutide</a:t>
                      </a:r>
                      <a:r>
                        <a:rPr lang="fr-CA" sz="1100" dirty="0"/>
                        <a:t>)</a:t>
                      </a:r>
                      <a:endParaRPr lang="en-US" sz="1100" dirty="0"/>
                    </a:p>
                  </a:txBody>
                  <a:tcPr anchor="ctr">
                    <a:lnL w="12700" cmpd="sng">
                      <a:noFill/>
                    </a:lnL>
                    <a:lnR w="12700" cmpd="sng">
                      <a:noFill/>
                    </a:lnR>
                    <a:lnT w="19050" cap="flat" cmpd="sng" algn="ctr">
                      <a:solidFill>
                        <a:srgbClr val="163784"/>
                      </a:solidFill>
                      <a:prstDash val="sysDot"/>
                      <a:round/>
                      <a:headEnd type="none" w="med" len="med"/>
                      <a:tailEnd type="none" w="med" len="med"/>
                    </a:lnT>
                    <a:lnB w="19050" cap="flat" cmpd="sng" algn="ctr">
                      <a:solidFill>
                        <a:srgbClr val="163784"/>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126008275"/>
                  </a:ext>
                </a:extLst>
              </a:tr>
              <a:tr h="756504">
                <a:tc>
                  <a:txBody>
                    <a:bodyPr/>
                    <a:lstStyle/>
                    <a:p>
                      <a:pPr algn="l">
                        <a:lnSpc>
                          <a:spcPct val="90000"/>
                        </a:lnSpc>
                      </a:pPr>
                      <a:r>
                        <a:rPr lang="fr-CA" sz="1100" dirty="0" err="1"/>
                        <a:t>Degree</a:t>
                      </a:r>
                      <a:r>
                        <a:rPr lang="fr-CA" sz="1100" dirty="0"/>
                        <a:t> of </a:t>
                      </a:r>
                      <a:r>
                        <a:rPr lang="fr-CA" sz="1100" dirty="0" err="1"/>
                        <a:t>hyperglycemia</a:t>
                      </a:r>
                      <a:endParaRPr lang="fr-CA" sz="1100" dirty="0"/>
                    </a:p>
                    <a:p>
                      <a:pPr algn="l">
                        <a:lnSpc>
                          <a:spcPct val="90000"/>
                        </a:lnSpc>
                      </a:pPr>
                      <a:r>
                        <a:rPr lang="fr-CA" sz="1100" dirty="0"/>
                        <a:t>Risk of </a:t>
                      </a:r>
                      <a:r>
                        <a:rPr lang="fr-CA" sz="1100" dirty="0" err="1"/>
                        <a:t>hypoglycemia</a:t>
                      </a:r>
                      <a:endParaRPr lang="fr-CA" sz="1100" dirty="0"/>
                    </a:p>
                    <a:p>
                      <a:pPr algn="l">
                        <a:lnSpc>
                          <a:spcPct val="90000"/>
                        </a:lnSpc>
                      </a:pPr>
                      <a:r>
                        <a:rPr lang="fr-CA" sz="1100" dirty="0" err="1"/>
                        <a:t>Overweight</a:t>
                      </a:r>
                      <a:r>
                        <a:rPr lang="fr-CA" sz="1100" dirty="0"/>
                        <a:t> or </a:t>
                      </a:r>
                      <a:r>
                        <a:rPr lang="fr-CA" sz="1100" dirty="0" err="1"/>
                        <a:t>obesity</a:t>
                      </a:r>
                      <a:endParaRPr lang="fr-CA" sz="1100" dirty="0"/>
                    </a:p>
                    <a:p>
                      <a:pPr algn="l">
                        <a:lnSpc>
                          <a:spcPct val="90000"/>
                        </a:lnSpc>
                      </a:pPr>
                      <a:r>
                        <a:rPr lang="fr-CA" sz="1100" dirty="0" err="1"/>
                        <a:t>Cardiovascular</a:t>
                      </a:r>
                      <a:r>
                        <a:rPr lang="fr-CA" sz="1100" dirty="0"/>
                        <a:t> </a:t>
                      </a:r>
                      <a:r>
                        <a:rPr lang="fr-CA" sz="1100" dirty="0" err="1"/>
                        <a:t>disease</a:t>
                      </a:r>
                      <a:r>
                        <a:rPr lang="fr-CA" sz="1100" dirty="0"/>
                        <a:t> or multiple </a:t>
                      </a:r>
                      <a:r>
                        <a:rPr lang="fr-CA" sz="1100" dirty="0" err="1"/>
                        <a:t>risk</a:t>
                      </a:r>
                      <a:r>
                        <a:rPr lang="fr-CA" sz="1100" dirty="0"/>
                        <a:t> </a:t>
                      </a:r>
                      <a:r>
                        <a:rPr lang="fr-CA" sz="1100" dirty="0" err="1"/>
                        <a:t>factors</a:t>
                      </a:r>
                      <a:endParaRPr lang="fr-CA" sz="1100" dirty="0"/>
                    </a:p>
                    <a:p>
                      <a:pPr algn="l">
                        <a:lnSpc>
                          <a:spcPct val="90000"/>
                        </a:lnSpc>
                      </a:pPr>
                      <a:r>
                        <a:rPr lang="fr-CA" sz="1100" dirty="0" err="1"/>
                        <a:t>Comorbidities</a:t>
                      </a:r>
                      <a:r>
                        <a:rPr lang="fr-CA" sz="1100" dirty="0"/>
                        <a:t> (</a:t>
                      </a:r>
                      <a:r>
                        <a:rPr lang="fr-CA" sz="1100" dirty="0" err="1"/>
                        <a:t>renal</a:t>
                      </a:r>
                      <a:r>
                        <a:rPr lang="fr-CA" sz="1100" dirty="0"/>
                        <a:t>, CHF, </a:t>
                      </a:r>
                      <a:r>
                        <a:rPr lang="fr-CA" sz="1100" dirty="0" err="1"/>
                        <a:t>hepatic</a:t>
                      </a:r>
                      <a:r>
                        <a:rPr lang="fr-CA" sz="1100" dirty="0"/>
                        <a:t>)</a:t>
                      </a:r>
                    </a:p>
                    <a:p>
                      <a:pPr algn="l">
                        <a:lnSpc>
                          <a:spcPct val="90000"/>
                        </a:lnSpc>
                      </a:pPr>
                      <a:r>
                        <a:rPr lang="fr-CA" sz="1100" dirty="0" err="1"/>
                        <a:t>Preferences</a:t>
                      </a:r>
                      <a:r>
                        <a:rPr lang="fr-CA" sz="1100" dirty="0"/>
                        <a:t> &amp; </a:t>
                      </a:r>
                      <a:r>
                        <a:rPr lang="fr-CA" sz="1100" dirty="0" err="1"/>
                        <a:t>access</a:t>
                      </a:r>
                      <a:r>
                        <a:rPr lang="fr-CA" sz="1100" dirty="0"/>
                        <a:t> to </a:t>
                      </a:r>
                      <a:r>
                        <a:rPr lang="fr-CA" sz="1100" dirty="0" err="1"/>
                        <a:t>treatment</a:t>
                      </a:r>
                      <a:endParaRPr lang="en-US" sz="1100" dirty="0"/>
                    </a:p>
                  </a:txBody>
                  <a:tcPr anchor="ctr">
                    <a:lnL w="12700" cmpd="sng">
                      <a:noFill/>
                    </a:lnL>
                    <a:lnR w="12700" cmpd="sng">
                      <a:noFill/>
                    </a:lnR>
                    <a:lnT w="19050" cap="flat" cmpd="sng" algn="ctr">
                      <a:solidFill>
                        <a:srgbClr val="163784"/>
                      </a:solidFill>
                      <a:prstDash val="sysDot"/>
                      <a:round/>
                      <a:headEnd type="none" w="med" len="med"/>
                      <a:tailEnd type="none" w="med" len="med"/>
                    </a:lnT>
                    <a:lnB w="19050" cap="flat" cmpd="sng" algn="ctr">
                      <a:solidFill>
                        <a:srgbClr val="163784"/>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pPr>
                      <a:r>
                        <a:rPr lang="fr-CA" sz="1100" dirty="0" err="1"/>
                        <a:t>Consider</a:t>
                      </a:r>
                      <a:r>
                        <a:rPr lang="fr-CA" sz="1100" dirty="0"/>
                        <a:t> relative A1C </a:t>
                      </a:r>
                      <a:r>
                        <a:rPr lang="fr-CA" sz="1100" dirty="0" err="1"/>
                        <a:t>lowering</a:t>
                      </a:r>
                      <a:endParaRPr lang="fr-CA" sz="1100" dirty="0"/>
                    </a:p>
                    <a:p>
                      <a:pPr algn="l">
                        <a:lnSpc>
                          <a:spcPct val="90000"/>
                        </a:lnSpc>
                      </a:pPr>
                      <a:r>
                        <a:rPr lang="fr-CA" sz="1100" dirty="0"/>
                        <a:t>Rare </a:t>
                      </a:r>
                      <a:r>
                        <a:rPr lang="fr-CA" sz="1100" dirty="0" err="1"/>
                        <a:t>hypoglycemia</a:t>
                      </a:r>
                      <a:endParaRPr lang="fr-CA" sz="1100" dirty="0"/>
                    </a:p>
                    <a:p>
                      <a:pPr algn="l">
                        <a:lnSpc>
                          <a:spcPct val="90000"/>
                        </a:lnSpc>
                      </a:pPr>
                      <a:r>
                        <a:rPr lang="fr-CA" sz="1100" dirty="0" err="1"/>
                        <a:t>Weight</a:t>
                      </a:r>
                      <a:r>
                        <a:rPr lang="fr-CA" sz="1100" dirty="0"/>
                        <a:t> </a:t>
                      </a:r>
                      <a:r>
                        <a:rPr lang="fr-CA" sz="1100" dirty="0" err="1"/>
                        <a:t>loss</a:t>
                      </a:r>
                      <a:r>
                        <a:rPr lang="fr-CA" sz="1100" dirty="0"/>
                        <a:t> or </a:t>
                      </a:r>
                      <a:r>
                        <a:rPr lang="fr-CA" sz="1100" dirty="0" err="1"/>
                        <a:t>weight</a:t>
                      </a:r>
                      <a:r>
                        <a:rPr lang="fr-CA" sz="1100" dirty="0"/>
                        <a:t> neutral</a:t>
                      </a:r>
                    </a:p>
                    <a:p>
                      <a:pPr algn="l">
                        <a:lnSpc>
                          <a:spcPct val="90000"/>
                        </a:lnSpc>
                      </a:pPr>
                      <a:r>
                        <a:rPr lang="fr-CA" sz="1100" dirty="0" err="1"/>
                        <a:t>Effects</a:t>
                      </a:r>
                      <a:r>
                        <a:rPr lang="fr-CA" sz="1100" dirty="0"/>
                        <a:t> on </a:t>
                      </a:r>
                      <a:r>
                        <a:rPr lang="fr-CA" sz="1100" dirty="0" err="1"/>
                        <a:t>cardiovascular</a:t>
                      </a:r>
                      <a:r>
                        <a:rPr lang="fr-CA" sz="1100" dirty="0"/>
                        <a:t> </a:t>
                      </a:r>
                      <a:r>
                        <a:rPr lang="fr-CA" sz="1100" dirty="0" err="1"/>
                        <a:t>outcome</a:t>
                      </a:r>
                      <a:endParaRPr lang="fr-CA" sz="1100" dirty="0"/>
                    </a:p>
                    <a:p>
                      <a:pPr algn="l">
                        <a:lnSpc>
                          <a:spcPct val="90000"/>
                        </a:lnSpc>
                      </a:pPr>
                      <a:r>
                        <a:rPr lang="fr-CA" sz="1100" dirty="0" err="1"/>
                        <a:t>See</a:t>
                      </a:r>
                      <a:r>
                        <a:rPr lang="fr-CA" sz="1100" dirty="0"/>
                        <a:t> </a:t>
                      </a:r>
                      <a:r>
                        <a:rPr lang="fr-CA" sz="1100" dirty="0" err="1"/>
                        <a:t>therapeutic</a:t>
                      </a:r>
                      <a:r>
                        <a:rPr lang="fr-CA" sz="1100" dirty="0"/>
                        <a:t> </a:t>
                      </a:r>
                      <a:r>
                        <a:rPr lang="fr-CA" sz="1100" dirty="0" err="1"/>
                        <a:t>considerations</a:t>
                      </a:r>
                      <a:r>
                        <a:rPr lang="fr-CA" sz="1100" dirty="0"/>
                        <a:t>, </a:t>
                      </a:r>
                      <a:r>
                        <a:rPr lang="fr-CA" sz="1100" dirty="0" err="1"/>
                        <a:t>consider</a:t>
                      </a:r>
                      <a:r>
                        <a:rPr lang="fr-CA" sz="1100" dirty="0"/>
                        <a:t> </a:t>
                      </a:r>
                      <a:r>
                        <a:rPr lang="fr-CA" sz="1100" dirty="0" err="1"/>
                        <a:t>eGFR</a:t>
                      </a:r>
                      <a:endParaRPr lang="fr-CA" sz="1100" dirty="0"/>
                    </a:p>
                    <a:p>
                      <a:pPr algn="l">
                        <a:lnSpc>
                          <a:spcPct val="90000"/>
                        </a:lnSpc>
                      </a:pPr>
                      <a:r>
                        <a:rPr lang="fr-CA" sz="1100" dirty="0" err="1"/>
                        <a:t>See</a:t>
                      </a:r>
                      <a:r>
                        <a:rPr lang="fr-CA" sz="1100" dirty="0"/>
                        <a:t> </a:t>
                      </a:r>
                      <a:r>
                        <a:rPr lang="fr-CA" sz="1100" dirty="0" err="1"/>
                        <a:t>cost</a:t>
                      </a:r>
                      <a:r>
                        <a:rPr lang="fr-CA" sz="1100" dirty="0"/>
                        <a:t> </a:t>
                      </a:r>
                      <a:r>
                        <a:rPr lang="fr-CA" sz="1100" dirty="0" err="1"/>
                        <a:t>column</a:t>
                      </a:r>
                      <a:r>
                        <a:rPr lang="fr-CA" sz="1100" dirty="0"/>
                        <a:t>; </a:t>
                      </a:r>
                      <a:r>
                        <a:rPr lang="fr-CA" sz="1100" dirty="0" err="1"/>
                        <a:t>consider</a:t>
                      </a:r>
                      <a:r>
                        <a:rPr lang="fr-CA" sz="1100" dirty="0"/>
                        <a:t> </a:t>
                      </a:r>
                      <a:r>
                        <a:rPr lang="fr-CA" sz="1100" dirty="0" err="1"/>
                        <a:t>access</a:t>
                      </a:r>
                      <a:endParaRPr lang="en-US" sz="1100" dirty="0"/>
                    </a:p>
                  </a:txBody>
                  <a:tcPr anchor="ctr">
                    <a:lnL w="12700" cmpd="sng">
                      <a:noFill/>
                    </a:lnL>
                    <a:lnR w="12700" cmpd="sng">
                      <a:noFill/>
                    </a:lnR>
                    <a:lnT w="19050" cap="flat" cmpd="sng" algn="ctr">
                      <a:solidFill>
                        <a:srgbClr val="163784"/>
                      </a:solidFill>
                      <a:prstDash val="sysDot"/>
                      <a:round/>
                      <a:headEnd type="none" w="med" len="med"/>
                      <a:tailEnd type="none" w="med" len="med"/>
                    </a:lnT>
                    <a:lnB w="19050" cap="flat" cmpd="sng" algn="ctr">
                      <a:solidFill>
                        <a:srgbClr val="163784"/>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566848855"/>
                  </a:ext>
                </a:extLst>
              </a:tr>
            </a:tbl>
          </a:graphicData>
        </a:graphic>
      </p:graphicFrame>
      <p:cxnSp>
        <p:nvCxnSpPr>
          <p:cNvPr id="15" name="Straight Arrow Connector 14">
            <a:extLst>
              <a:ext uri="{FF2B5EF4-FFF2-40B4-BE49-F238E27FC236}">
                <a16:creationId xmlns="" xmlns:a16="http://schemas.microsoft.com/office/drawing/2014/main" id="{1033D3B4-D600-4463-93D2-9D173C42A01B}"/>
              </a:ext>
            </a:extLst>
          </p:cNvPr>
          <p:cNvCxnSpPr>
            <a:cxnSpLocks/>
          </p:cNvCxnSpPr>
          <p:nvPr/>
        </p:nvCxnSpPr>
        <p:spPr>
          <a:xfrm>
            <a:off x="1737456" y="2031773"/>
            <a:ext cx="0" cy="224370"/>
          </a:xfrm>
          <a:prstGeom prst="straightConnector1">
            <a:avLst/>
          </a:prstGeom>
          <a:ln w="19050">
            <a:solidFill>
              <a:schemeClr val="tx1"/>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 xmlns:a16="http://schemas.microsoft.com/office/drawing/2014/main" id="{04C97F23-F189-465B-8010-B9AC437649A3}"/>
              </a:ext>
            </a:extLst>
          </p:cNvPr>
          <p:cNvCxnSpPr>
            <a:cxnSpLocks/>
          </p:cNvCxnSpPr>
          <p:nvPr/>
        </p:nvCxnSpPr>
        <p:spPr>
          <a:xfrm>
            <a:off x="4696765" y="2031773"/>
            <a:ext cx="0" cy="224370"/>
          </a:xfrm>
          <a:prstGeom prst="straightConnector1">
            <a:avLst/>
          </a:prstGeom>
          <a:ln w="19050">
            <a:solidFill>
              <a:schemeClr val="tx1"/>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 xmlns:a16="http://schemas.microsoft.com/office/drawing/2014/main" id="{D5B199AD-ACA9-4F0C-8139-C874D236E0CD}"/>
              </a:ext>
            </a:extLst>
          </p:cNvPr>
          <p:cNvCxnSpPr>
            <a:cxnSpLocks/>
          </p:cNvCxnSpPr>
          <p:nvPr/>
        </p:nvCxnSpPr>
        <p:spPr>
          <a:xfrm>
            <a:off x="7289393" y="2031773"/>
            <a:ext cx="0" cy="224370"/>
          </a:xfrm>
          <a:prstGeom prst="straightConnector1">
            <a:avLst/>
          </a:prstGeom>
          <a:ln w="19050">
            <a:solidFill>
              <a:schemeClr val="tx1"/>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 xmlns:a16="http://schemas.microsoft.com/office/drawing/2014/main" id="{1DF51787-D5C9-4D6F-A7FC-36B4309E6E6E}"/>
              </a:ext>
            </a:extLst>
          </p:cNvPr>
          <p:cNvCxnSpPr>
            <a:cxnSpLocks/>
          </p:cNvCxnSpPr>
          <p:nvPr/>
        </p:nvCxnSpPr>
        <p:spPr>
          <a:xfrm>
            <a:off x="1737456" y="3023055"/>
            <a:ext cx="0" cy="224370"/>
          </a:xfrm>
          <a:prstGeom prst="straightConnector1">
            <a:avLst/>
          </a:prstGeom>
          <a:ln w="19050">
            <a:solidFill>
              <a:schemeClr val="tx1"/>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 xmlns:a16="http://schemas.microsoft.com/office/drawing/2014/main" id="{6C9820A8-7D77-4E00-BFC4-2C0F7AA0E839}"/>
              </a:ext>
            </a:extLst>
          </p:cNvPr>
          <p:cNvCxnSpPr>
            <a:cxnSpLocks/>
          </p:cNvCxnSpPr>
          <p:nvPr/>
        </p:nvCxnSpPr>
        <p:spPr>
          <a:xfrm>
            <a:off x="4696765" y="3023055"/>
            <a:ext cx="0" cy="224370"/>
          </a:xfrm>
          <a:prstGeom prst="straightConnector1">
            <a:avLst/>
          </a:prstGeom>
          <a:ln w="19050">
            <a:solidFill>
              <a:schemeClr val="tx1"/>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 xmlns:a16="http://schemas.microsoft.com/office/drawing/2014/main" id="{E1D1C4DC-FC8F-4C98-8AF0-F2E149DDDE4E}"/>
              </a:ext>
            </a:extLst>
          </p:cNvPr>
          <p:cNvCxnSpPr>
            <a:cxnSpLocks/>
          </p:cNvCxnSpPr>
          <p:nvPr/>
        </p:nvCxnSpPr>
        <p:spPr>
          <a:xfrm>
            <a:off x="2872936" y="3469434"/>
            <a:ext cx="466941" cy="0"/>
          </a:xfrm>
          <a:prstGeom prst="straightConnector1">
            <a:avLst/>
          </a:prstGeom>
          <a:ln w="19050">
            <a:solidFill>
              <a:schemeClr val="tx1"/>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 xmlns:a16="http://schemas.microsoft.com/office/drawing/2014/main" id="{99B77238-1222-445A-B767-CAAD45C7742B}"/>
              </a:ext>
            </a:extLst>
          </p:cNvPr>
          <p:cNvCxnSpPr>
            <a:cxnSpLocks/>
          </p:cNvCxnSpPr>
          <p:nvPr/>
        </p:nvCxnSpPr>
        <p:spPr>
          <a:xfrm>
            <a:off x="4696765" y="3700968"/>
            <a:ext cx="0" cy="224370"/>
          </a:xfrm>
          <a:prstGeom prst="straightConnector1">
            <a:avLst/>
          </a:prstGeom>
          <a:ln w="19050">
            <a:solidFill>
              <a:schemeClr val="tx1"/>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7" name="Rectangle: Rounded Corners 6">
            <a:extLst>
              <a:ext uri="{FF2B5EF4-FFF2-40B4-BE49-F238E27FC236}">
                <a16:creationId xmlns="" xmlns:a16="http://schemas.microsoft.com/office/drawing/2014/main" id="{4F2BA3A5-7DA7-408C-8BB5-142212B376CA}"/>
              </a:ext>
            </a:extLst>
          </p:cNvPr>
          <p:cNvSpPr/>
          <p:nvPr/>
        </p:nvSpPr>
        <p:spPr>
          <a:xfrm>
            <a:off x="616393" y="2256143"/>
            <a:ext cx="2242126" cy="731520"/>
          </a:xfrm>
          <a:prstGeom prst="roundRect">
            <a:avLst>
              <a:gd name="adj" fmla="val 5417"/>
            </a:avLst>
          </a:prstGeom>
          <a:solidFill>
            <a:srgbClr val="C71B3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1200" dirty="0">
                <a:solidFill>
                  <a:prstClr val="white"/>
                </a:solidFill>
              </a:rPr>
              <a:t>If not at </a:t>
            </a:r>
            <a:r>
              <a:rPr lang="fr-CA" sz="1200" dirty="0" err="1">
                <a:solidFill>
                  <a:prstClr val="white"/>
                </a:solidFill>
              </a:rPr>
              <a:t>glycemic</a:t>
            </a:r>
            <a:r>
              <a:rPr lang="fr-CA" sz="1200" dirty="0">
                <a:solidFill>
                  <a:prstClr val="white"/>
                </a:solidFill>
              </a:rPr>
              <a:t> </a:t>
            </a:r>
            <a:r>
              <a:rPr lang="fr-CA" sz="1200" dirty="0" err="1">
                <a:solidFill>
                  <a:prstClr val="white"/>
                </a:solidFill>
              </a:rPr>
              <a:t>target</a:t>
            </a:r>
            <a:r>
              <a:rPr lang="fr-CA" sz="1200" dirty="0">
                <a:solidFill>
                  <a:prstClr val="white"/>
                </a:solidFill>
              </a:rPr>
              <a:t/>
            </a:r>
            <a:br>
              <a:rPr lang="fr-CA" sz="1200" dirty="0">
                <a:solidFill>
                  <a:prstClr val="white"/>
                </a:solidFill>
              </a:rPr>
            </a:br>
            <a:r>
              <a:rPr lang="fr-CA" sz="1200" dirty="0">
                <a:solidFill>
                  <a:prstClr val="white"/>
                </a:solidFill>
              </a:rPr>
              <a:t>(2-3 mos)</a:t>
            </a:r>
            <a:endParaRPr lang="en-US" sz="1200" dirty="0">
              <a:solidFill>
                <a:prstClr val="white"/>
              </a:solidFill>
            </a:endParaRPr>
          </a:p>
        </p:txBody>
      </p:sp>
      <p:sp>
        <p:nvSpPr>
          <p:cNvPr id="9" name="Rectangle: Rounded Corners 8">
            <a:extLst>
              <a:ext uri="{FF2B5EF4-FFF2-40B4-BE49-F238E27FC236}">
                <a16:creationId xmlns="" xmlns:a16="http://schemas.microsoft.com/office/drawing/2014/main" id="{2C0CF1CD-6727-4F72-9A6B-1BB80B544BCC}"/>
              </a:ext>
            </a:extLst>
          </p:cNvPr>
          <p:cNvSpPr/>
          <p:nvPr/>
        </p:nvSpPr>
        <p:spPr>
          <a:xfrm>
            <a:off x="3339877" y="2256143"/>
            <a:ext cx="2829980" cy="731520"/>
          </a:xfrm>
          <a:prstGeom prst="roundRect">
            <a:avLst>
              <a:gd name="adj" fmla="val 5417"/>
            </a:avLst>
          </a:prstGeom>
          <a:solidFill>
            <a:srgbClr val="C71B3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1200" dirty="0">
                <a:solidFill>
                  <a:prstClr val="white"/>
                </a:solidFill>
              </a:rPr>
              <a:t>Start </a:t>
            </a:r>
            <a:r>
              <a:rPr lang="fr-CA" sz="1200" dirty="0" err="1">
                <a:solidFill>
                  <a:prstClr val="white"/>
                </a:solidFill>
              </a:rPr>
              <a:t>metformin</a:t>
            </a:r>
            <a:r>
              <a:rPr lang="fr-CA" sz="1200" dirty="0">
                <a:solidFill>
                  <a:prstClr val="white"/>
                </a:solidFill>
              </a:rPr>
              <a:t> </a:t>
            </a:r>
            <a:r>
              <a:rPr lang="fr-CA" sz="1200" dirty="0" err="1">
                <a:solidFill>
                  <a:prstClr val="white"/>
                </a:solidFill>
              </a:rPr>
              <a:t>immediately</a:t>
            </a:r>
            <a:r>
              <a:rPr lang="fr-CA" sz="1200" dirty="0">
                <a:solidFill>
                  <a:prstClr val="white"/>
                </a:solidFill>
              </a:rPr>
              <a:t>.</a:t>
            </a:r>
            <a:br>
              <a:rPr lang="fr-CA" sz="1200" dirty="0">
                <a:solidFill>
                  <a:prstClr val="white"/>
                </a:solidFill>
              </a:rPr>
            </a:br>
            <a:r>
              <a:rPr lang="fr-CA" sz="1200" dirty="0" err="1">
                <a:solidFill>
                  <a:prstClr val="white"/>
                </a:solidFill>
              </a:rPr>
              <a:t>Consider</a:t>
            </a:r>
            <a:r>
              <a:rPr lang="fr-CA" sz="1200" dirty="0">
                <a:solidFill>
                  <a:prstClr val="white"/>
                </a:solidFill>
              </a:rPr>
              <a:t> initial combination </a:t>
            </a:r>
            <a:r>
              <a:rPr lang="fr-CA" sz="1200" dirty="0" err="1">
                <a:solidFill>
                  <a:prstClr val="white"/>
                </a:solidFill>
              </a:rPr>
              <a:t>with</a:t>
            </a:r>
            <a:r>
              <a:rPr lang="fr-CA" sz="1200" dirty="0">
                <a:solidFill>
                  <a:prstClr val="white"/>
                </a:solidFill>
              </a:rPr>
              <a:t> </a:t>
            </a:r>
            <a:r>
              <a:rPr lang="fr-CA" sz="1200" dirty="0" err="1">
                <a:solidFill>
                  <a:prstClr val="white"/>
                </a:solidFill>
              </a:rPr>
              <a:t>another</a:t>
            </a:r>
            <a:r>
              <a:rPr lang="fr-CA" sz="1200" dirty="0">
                <a:solidFill>
                  <a:prstClr val="white"/>
                </a:solidFill>
              </a:rPr>
              <a:t> </a:t>
            </a:r>
            <a:r>
              <a:rPr lang="fr-CA" sz="1200" dirty="0" err="1">
                <a:solidFill>
                  <a:prstClr val="white"/>
                </a:solidFill>
              </a:rPr>
              <a:t>antihyperglycemic</a:t>
            </a:r>
            <a:r>
              <a:rPr lang="fr-CA" sz="1200" dirty="0">
                <a:solidFill>
                  <a:prstClr val="white"/>
                </a:solidFill>
              </a:rPr>
              <a:t> agent.</a:t>
            </a:r>
            <a:endParaRPr lang="en-US" sz="1200" dirty="0">
              <a:solidFill>
                <a:prstClr val="white"/>
              </a:solidFill>
            </a:endParaRPr>
          </a:p>
        </p:txBody>
      </p:sp>
      <p:sp>
        <p:nvSpPr>
          <p:cNvPr id="11" name="Rectangle: Rounded Corners 10">
            <a:extLst>
              <a:ext uri="{FF2B5EF4-FFF2-40B4-BE49-F238E27FC236}">
                <a16:creationId xmlns="" xmlns:a16="http://schemas.microsoft.com/office/drawing/2014/main" id="{FE4A8847-1965-422F-9590-BF6126A6672A}"/>
              </a:ext>
            </a:extLst>
          </p:cNvPr>
          <p:cNvSpPr/>
          <p:nvPr/>
        </p:nvSpPr>
        <p:spPr>
          <a:xfrm>
            <a:off x="616393" y="3247425"/>
            <a:ext cx="2242126" cy="441990"/>
          </a:xfrm>
          <a:prstGeom prst="roundRect">
            <a:avLst>
              <a:gd name="adj" fmla="val 5417"/>
            </a:avLst>
          </a:prstGeom>
          <a:solidFill>
            <a:srgbClr val="C71B3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1200" dirty="0">
                <a:solidFill>
                  <a:prstClr val="white"/>
                </a:solidFill>
              </a:rPr>
              <a:t>Start/</a:t>
            </a:r>
            <a:r>
              <a:rPr lang="fr-CA" sz="1200" dirty="0" err="1">
                <a:solidFill>
                  <a:prstClr val="white"/>
                </a:solidFill>
              </a:rPr>
              <a:t>Increase</a:t>
            </a:r>
            <a:r>
              <a:rPr lang="fr-CA" sz="1200" dirty="0">
                <a:solidFill>
                  <a:prstClr val="white"/>
                </a:solidFill>
              </a:rPr>
              <a:t> </a:t>
            </a:r>
            <a:r>
              <a:rPr lang="fr-CA" sz="1200" dirty="0" err="1">
                <a:solidFill>
                  <a:prstClr val="white"/>
                </a:solidFill>
              </a:rPr>
              <a:t>metformin</a:t>
            </a:r>
            <a:endParaRPr lang="en-US" sz="1200" dirty="0">
              <a:solidFill>
                <a:prstClr val="white"/>
              </a:solidFill>
            </a:endParaRPr>
          </a:p>
        </p:txBody>
      </p:sp>
      <p:sp>
        <p:nvSpPr>
          <p:cNvPr id="12" name="Rectangle: Rounded Corners 11">
            <a:extLst>
              <a:ext uri="{FF2B5EF4-FFF2-40B4-BE49-F238E27FC236}">
                <a16:creationId xmlns="" xmlns:a16="http://schemas.microsoft.com/office/drawing/2014/main" id="{F82DA77C-FE14-49D7-B3BD-FDABA4A366C5}"/>
              </a:ext>
            </a:extLst>
          </p:cNvPr>
          <p:cNvSpPr/>
          <p:nvPr/>
        </p:nvSpPr>
        <p:spPr>
          <a:xfrm>
            <a:off x="3339877" y="3247425"/>
            <a:ext cx="2829980" cy="441990"/>
          </a:xfrm>
          <a:prstGeom prst="roundRect">
            <a:avLst>
              <a:gd name="adj" fmla="val 5417"/>
            </a:avLst>
          </a:prstGeom>
          <a:solidFill>
            <a:srgbClr val="C71B3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1200" dirty="0">
                <a:solidFill>
                  <a:prstClr val="white"/>
                </a:solidFill>
              </a:rPr>
              <a:t>If not at </a:t>
            </a:r>
            <a:r>
              <a:rPr lang="fr-CA" sz="1200" dirty="0" err="1">
                <a:solidFill>
                  <a:prstClr val="white"/>
                </a:solidFill>
              </a:rPr>
              <a:t>glycemic</a:t>
            </a:r>
            <a:r>
              <a:rPr lang="fr-CA" sz="1200" dirty="0">
                <a:solidFill>
                  <a:prstClr val="white"/>
                </a:solidFill>
              </a:rPr>
              <a:t> </a:t>
            </a:r>
            <a:r>
              <a:rPr lang="fr-CA" sz="1200" dirty="0" err="1">
                <a:solidFill>
                  <a:prstClr val="white"/>
                </a:solidFill>
              </a:rPr>
              <a:t>targets</a:t>
            </a:r>
            <a:endParaRPr lang="en-US" sz="1200" dirty="0">
              <a:solidFill>
                <a:prstClr val="white"/>
              </a:solidFill>
            </a:endParaRPr>
          </a:p>
        </p:txBody>
      </p:sp>
      <p:sp>
        <p:nvSpPr>
          <p:cNvPr id="10" name="Rectangle: Rounded Corners 9">
            <a:extLst>
              <a:ext uri="{FF2B5EF4-FFF2-40B4-BE49-F238E27FC236}">
                <a16:creationId xmlns="" xmlns:a16="http://schemas.microsoft.com/office/drawing/2014/main" id="{92446448-9363-4DFE-A839-DCEB41C42A1D}"/>
              </a:ext>
            </a:extLst>
          </p:cNvPr>
          <p:cNvSpPr/>
          <p:nvPr/>
        </p:nvSpPr>
        <p:spPr>
          <a:xfrm>
            <a:off x="6473646" y="2242284"/>
            <a:ext cx="2189685" cy="731520"/>
          </a:xfrm>
          <a:prstGeom prst="roundRect">
            <a:avLst>
              <a:gd name="adj" fmla="val 5417"/>
            </a:avLst>
          </a:prstGeom>
          <a:solidFill>
            <a:srgbClr val="C71B3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1200" dirty="0" err="1">
                <a:solidFill>
                  <a:prstClr val="white"/>
                </a:solidFill>
              </a:rPr>
              <a:t>Initiate</a:t>
            </a:r>
            <a:r>
              <a:rPr lang="fr-CA" sz="1200" dirty="0">
                <a:solidFill>
                  <a:prstClr val="white"/>
                </a:solidFill>
              </a:rPr>
              <a:t/>
            </a:r>
            <a:br>
              <a:rPr lang="fr-CA" sz="1200" dirty="0">
                <a:solidFill>
                  <a:prstClr val="white"/>
                </a:solidFill>
              </a:rPr>
            </a:br>
            <a:r>
              <a:rPr lang="fr-CA" sz="1200" dirty="0" err="1">
                <a:solidFill>
                  <a:prstClr val="white"/>
                </a:solidFill>
              </a:rPr>
              <a:t>insulin</a:t>
            </a:r>
            <a:r>
              <a:rPr lang="fr-CA" sz="1200" dirty="0">
                <a:solidFill>
                  <a:prstClr val="white"/>
                </a:solidFill>
              </a:rPr>
              <a:t> +/- </a:t>
            </a:r>
            <a:r>
              <a:rPr lang="fr-CA" sz="1200" dirty="0" err="1">
                <a:solidFill>
                  <a:prstClr val="white"/>
                </a:solidFill>
              </a:rPr>
              <a:t>metformin</a:t>
            </a:r>
            <a:endParaRPr lang="en-US" sz="1200" dirty="0">
              <a:solidFill>
                <a:prstClr val="white"/>
              </a:solidFill>
            </a:endParaRPr>
          </a:p>
        </p:txBody>
      </p:sp>
      <p:sp>
        <p:nvSpPr>
          <p:cNvPr id="24" name="Freeform: Shape 23">
            <a:extLst>
              <a:ext uri="{FF2B5EF4-FFF2-40B4-BE49-F238E27FC236}">
                <a16:creationId xmlns="" xmlns:a16="http://schemas.microsoft.com/office/drawing/2014/main" id="{6A80B899-559F-4BC6-AD6D-D04B11195C69}"/>
              </a:ext>
            </a:extLst>
          </p:cNvPr>
          <p:cNvSpPr/>
          <p:nvPr/>
        </p:nvSpPr>
        <p:spPr>
          <a:xfrm>
            <a:off x="6169856" y="3492038"/>
            <a:ext cx="2732843" cy="2296288"/>
          </a:xfrm>
          <a:custGeom>
            <a:avLst/>
            <a:gdLst>
              <a:gd name="connsiteX0" fmla="*/ 3086100 w 3086100"/>
              <a:gd name="connsiteY0" fmla="*/ 2540000 h 2540000"/>
              <a:gd name="connsiteX1" fmla="*/ 3086100 w 3086100"/>
              <a:gd name="connsiteY1" fmla="*/ 0 h 2540000"/>
              <a:gd name="connsiteX2" fmla="*/ 0 w 3086100"/>
              <a:gd name="connsiteY2" fmla="*/ 0 h 2540000"/>
            </a:gdLst>
            <a:ahLst/>
            <a:cxnLst>
              <a:cxn ang="0">
                <a:pos x="connsiteX0" y="connsiteY0"/>
              </a:cxn>
              <a:cxn ang="0">
                <a:pos x="connsiteX1" y="connsiteY1"/>
              </a:cxn>
              <a:cxn ang="0">
                <a:pos x="connsiteX2" y="connsiteY2"/>
              </a:cxn>
            </a:cxnLst>
            <a:rect l="l" t="t" r="r" b="b"/>
            <a:pathLst>
              <a:path w="3086100" h="2540000">
                <a:moveTo>
                  <a:pt x="3086100" y="2540000"/>
                </a:moveTo>
                <a:lnTo>
                  <a:pt x="3086100" y="0"/>
                </a:lnTo>
                <a:lnTo>
                  <a:pt x="0" y="0"/>
                </a:lnTo>
              </a:path>
            </a:pathLst>
          </a:custGeom>
          <a:ln w="19050">
            <a:solidFill>
              <a:schemeClr val="tx1"/>
            </a:solidFill>
            <a:prstDash val="sysDot"/>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27" name="Rectangle 26">
            <a:extLst>
              <a:ext uri="{FF2B5EF4-FFF2-40B4-BE49-F238E27FC236}">
                <a16:creationId xmlns="" xmlns:a16="http://schemas.microsoft.com/office/drawing/2014/main" id="{EDD5544F-529D-4E63-8669-2FCCEDD96D05}"/>
              </a:ext>
            </a:extLst>
          </p:cNvPr>
          <p:cNvSpPr/>
          <p:nvPr/>
        </p:nvSpPr>
        <p:spPr>
          <a:xfrm>
            <a:off x="-8965" y="1122450"/>
            <a:ext cx="312744" cy="466587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28" name="Straight Connector 27">
            <a:extLst>
              <a:ext uri="{FF2B5EF4-FFF2-40B4-BE49-F238E27FC236}">
                <a16:creationId xmlns="" xmlns:a16="http://schemas.microsoft.com/office/drawing/2014/main" id="{EF5FCC26-81E7-444B-BA75-2A78E3E4C2A7}"/>
              </a:ext>
            </a:extLst>
          </p:cNvPr>
          <p:cNvCxnSpPr>
            <a:cxnSpLocks/>
          </p:cNvCxnSpPr>
          <p:nvPr/>
        </p:nvCxnSpPr>
        <p:spPr>
          <a:xfrm>
            <a:off x="303779" y="1122450"/>
            <a:ext cx="0" cy="4665876"/>
          </a:xfrm>
          <a:prstGeom prst="line">
            <a:avLst/>
          </a:prstGeom>
          <a:ln w="28575">
            <a:solidFill>
              <a:srgbClr val="163784"/>
            </a:solidFill>
            <a:prstDash val="sysDot"/>
          </a:ln>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 xmlns:a16="http://schemas.microsoft.com/office/drawing/2014/main" id="{3BD5ABF7-C177-4838-AB71-EC7DA1B95626}"/>
              </a:ext>
            </a:extLst>
          </p:cNvPr>
          <p:cNvSpPr txBox="1"/>
          <p:nvPr/>
        </p:nvSpPr>
        <p:spPr>
          <a:xfrm rot="16200000">
            <a:off x="-135661" y="3205382"/>
            <a:ext cx="526106" cy="276999"/>
          </a:xfrm>
          <a:prstGeom prst="rect">
            <a:avLst/>
          </a:prstGeom>
          <a:noFill/>
        </p:spPr>
        <p:txBody>
          <a:bodyPr wrap="none" rtlCol="0">
            <a:spAutoFit/>
          </a:bodyPr>
          <a:lstStyle/>
          <a:p>
            <a:r>
              <a:rPr lang="fr-CA" sz="1200" b="1" dirty="0">
                <a:solidFill>
                  <a:prstClr val="white"/>
                </a:solidFill>
              </a:rPr>
              <a:t>CON</a:t>
            </a:r>
            <a:endParaRPr lang="en-US" sz="1200" b="1" dirty="0">
              <a:solidFill>
                <a:prstClr val="white"/>
              </a:solidFill>
            </a:endParaRPr>
          </a:p>
        </p:txBody>
      </p:sp>
      <p:sp>
        <p:nvSpPr>
          <p:cNvPr id="30" name="Footer Placeholder 5">
            <a:extLst>
              <a:ext uri="{FF2B5EF4-FFF2-40B4-BE49-F238E27FC236}">
                <a16:creationId xmlns="" xmlns:a16="http://schemas.microsoft.com/office/drawing/2014/main" id="{99210A42-C7C1-474D-86F4-7D59AF4C4DB9}"/>
              </a:ext>
            </a:extLst>
          </p:cNvPr>
          <p:cNvSpPr txBox="1">
            <a:spLocks noChangeArrowheads="1"/>
          </p:cNvSpPr>
          <p:nvPr/>
        </p:nvSpPr>
        <p:spPr>
          <a:xfrm>
            <a:off x="532660" y="5999250"/>
            <a:ext cx="7315940" cy="249150"/>
          </a:xfrm>
          <a:prstGeom prst="rect">
            <a:avLst/>
          </a:prstGeom>
          <a:ln/>
        </p:spPr>
        <p:txBody>
          <a:bodyPr anchor="b"/>
          <a:lstStyle>
            <a:defPPr>
              <a:defRPr lang="fr-FR"/>
            </a:defPPr>
            <a:lvl1pPr marL="0" algn="l" defTabSz="457200" rtl="0" eaLnBrk="1" latinLnBrk="0" hangingPunct="1">
              <a:lnSpc>
                <a:spcPct val="90000"/>
              </a:lnSpc>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CA" sz="1000" dirty="0"/>
              <a:t>A1C, blood glucose control; CHF, congestive heart failure; CV, cardiovascular; </a:t>
            </a:r>
            <a:r>
              <a:rPr lang="en-CA" sz="1000" dirty="0" err="1"/>
              <a:t>eGFR</a:t>
            </a:r>
            <a:r>
              <a:rPr lang="en-CA" sz="1000" dirty="0"/>
              <a:t>, estimated glomerular filtration rate </a:t>
            </a:r>
          </a:p>
        </p:txBody>
      </p:sp>
      <p:sp>
        <p:nvSpPr>
          <p:cNvPr id="5" name="TextBox 4"/>
          <p:cNvSpPr txBox="1"/>
          <p:nvPr/>
        </p:nvSpPr>
        <p:spPr>
          <a:xfrm>
            <a:off x="6477000" y="6213902"/>
            <a:ext cx="2667000" cy="415498"/>
          </a:xfrm>
          <a:prstGeom prst="rect">
            <a:avLst/>
          </a:prstGeom>
          <a:noFill/>
        </p:spPr>
        <p:txBody>
          <a:bodyPr wrap="square" rtlCol="0">
            <a:spAutoFit/>
          </a:bodyPr>
          <a:lstStyle/>
          <a:p>
            <a:pPr algn="r"/>
            <a:r>
              <a:rPr lang="en-US" sz="1050" dirty="0"/>
              <a:t>Cheng AYY et al. Can J Diabetes 2013;37(</a:t>
            </a:r>
            <a:r>
              <a:rPr lang="en-US" sz="1050" dirty="0" err="1"/>
              <a:t>Suppl</a:t>
            </a:r>
            <a:r>
              <a:rPr lang="en-US" sz="1050" dirty="0"/>
              <a:t> 1):S1-S212.</a:t>
            </a:r>
          </a:p>
        </p:txBody>
      </p:sp>
    </p:spTree>
    <p:extLst>
      <p:ext uri="{BB962C8B-B14F-4D97-AF65-F5344CB8AC3E}">
        <p14:creationId xmlns:p14="http://schemas.microsoft.com/office/powerpoint/2010/main" val="345096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 Box 1">
            <a:extLst>
              <a:ext uri="{FF2B5EF4-FFF2-40B4-BE49-F238E27FC236}">
                <a16:creationId xmlns="" xmlns:a16="http://schemas.microsoft.com/office/drawing/2014/main" id="{6FD525D5-06D4-43A0-8750-8EA732143F9F}"/>
              </a:ext>
            </a:extLst>
          </p:cNvPr>
          <p:cNvSpPr txBox="1">
            <a:spLocks noChangeArrowheads="1"/>
          </p:cNvSpPr>
          <p:nvPr/>
        </p:nvSpPr>
        <p:spPr bwMode="auto">
          <a:xfrm>
            <a:off x="361080" y="76200"/>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a:r>
              <a:rPr lang="en-GB" altLang="en-US" sz="2000" b="1" dirty="0">
                <a:latin typeface="+mj-lt"/>
              </a:rPr>
              <a:t>Proposed management of concomitant diuretics when initiating a sodium glucose cotransport-2 inhibitor (SGLT2i) in high-risk patients with type 2 diabetes mellitus (T2DM). </a:t>
            </a:r>
          </a:p>
        </p:txBody>
      </p:sp>
      <p:pic>
        <p:nvPicPr>
          <p:cNvPr id="4099" name="Picture 3">
            <a:extLst>
              <a:ext uri="{FF2B5EF4-FFF2-40B4-BE49-F238E27FC236}">
                <a16:creationId xmlns="" xmlns:a16="http://schemas.microsoft.com/office/drawing/2014/main" id="{02657661-B953-4E30-9C74-D61A2F5088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143000"/>
            <a:ext cx="692928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0" name="Text Box 4">
            <a:extLst>
              <a:ext uri="{FF2B5EF4-FFF2-40B4-BE49-F238E27FC236}">
                <a16:creationId xmlns="" xmlns:a16="http://schemas.microsoft.com/office/drawing/2014/main" id="{29F94455-29B5-426C-9A57-4F18CC1DA4C1}"/>
              </a:ext>
            </a:extLst>
          </p:cNvPr>
          <p:cNvSpPr txBox="1">
            <a:spLocks noChangeArrowheads="1"/>
          </p:cNvSpPr>
          <p:nvPr/>
        </p:nvSpPr>
        <p:spPr bwMode="auto">
          <a:xfrm>
            <a:off x="4267200" y="6091200"/>
            <a:ext cx="4832640" cy="3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pPr algn="r"/>
            <a:r>
              <a:rPr lang="en-GB" altLang="en-US" sz="1089" dirty="0">
                <a:latin typeface="Arial" panose="020B0604020202020204" pitchFamily="34" charset="0"/>
              </a:rPr>
              <a:t>David Z.I. Cherney, and Jacob A. </a:t>
            </a:r>
            <a:r>
              <a:rPr lang="en-GB" altLang="en-US" sz="1089" dirty="0" err="1">
                <a:latin typeface="Arial" panose="020B0604020202020204" pitchFamily="34" charset="0"/>
              </a:rPr>
              <a:t>Udell</a:t>
            </a:r>
            <a:r>
              <a:rPr lang="en-GB" altLang="en-US" sz="1089" dirty="0">
                <a:latin typeface="Arial" panose="020B0604020202020204" pitchFamily="34" charset="0"/>
              </a:rPr>
              <a:t> Circulation. 2016;134:1915-1917</a:t>
            </a:r>
          </a:p>
        </p:txBody>
      </p:sp>
      <p:sp>
        <p:nvSpPr>
          <p:cNvPr id="4101" name="Text Box 5">
            <a:extLst>
              <a:ext uri="{FF2B5EF4-FFF2-40B4-BE49-F238E27FC236}">
                <a16:creationId xmlns="" xmlns:a16="http://schemas.microsoft.com/office/drawing/2014/main" id="{16AE60F2-0EE4-42C3-AB69-C67C87CF850C}"/>
              </a:ext>
            </a:extLst>
          </p:cNvPr>
          <p:cNvSpPr txBox="1">
            <a:spLocks noChangeArrowheads="1"/>
          </p:cNvSpPr>
          <p:nvPr/>
        </p:nvSpPr>
        <p:spPr bwMode="auto">
          <a:xfrm>
            <a:off x="5475360" y="6271105"/>
            <a:ext cx="3624480" cy="1468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pPr algn="r"/>
            <a:r>
              <a:rPr lang="en-GB" altLang="en-US" sz="907">
                <a:latin typeface="Arial" panose="020B0604020202020204" pitchFamily="34" charset="0"/>
              </a:rPr>
              <a:t>Copyright © American Heart Association, Inc. All rights reserved.</a:t>
            </a:r>
          </a:p>
        </p:txBody>
      </p:sp>
      <p:pic>
        <p:nvPicPr>
          <p:cNvPr id="4098" name="Picture 2">
            <a:extLst>
              <a:ext uri="{FF2B5EF4-FFF2-40B4-BE49-F238E27FC236}">
                <a16:creationId xmlns="" xmlns:a16="http://schemas.microsoft.com/office/drawing/2014/main" id="{D896FD41-C575-49A6-85F4-26FB637D51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400" y="5638800"/>
            <a:ext cx="1260000" cy="5097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755437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CA" altLang="en-US" dirty="0">
                <a:solidFill>
                  <a:srgbClr val="000000"/>
                </a:solidFill>
                <a:latin typeface="Arial Black" pitchFamily="34" charset="0"/>
              </a:rPr>
              <a:t>Medical Therapy for </a:t>
            </a:r>
            <a:r>
              <a:rPr lang="en-CA" altLang="en-US" dirty="0" err="1">
                <a:solidFill>
                  <a:srgbClr val="000000"/>
                </a:solidFill>
                <a:latin typeface="Arial Black" pitchFamily="34" charset="0"/>
              </a:rPr>
              <a:t>HFrEF</a:t>
            </a:r>
            <a:r>
              <a:rPr lang="en-CA" altLang="en-US" dirty="0">
                <a:solidFill>
                  <a:srgbClr val="000000"/>
                </a:solidFill>
                <a:latin typeface="Arial Black" pitchFamily="34" charset="0"/>
              </a:rPr>
              <a:t/>
            </a:r>
            <a:br>
              <a:rPr lang="en-CA" altLang="en-US" dirty="0">
                <a:solidFill>
                  <a:srgbClr val="000000"/>
                </a:solidFill>
                <a:latin typeface="Arial Black" pitchFamily="34" charset="0"/>
              </a:rPr>
            </a:br>
            <a:r>
              <a:rPr lang="en-CA" altLang="en-US" dirty="0">
                <a:solidFill>
                  <a:srgbClr val="000000"/>
                </a:solidFill>
                <a:latin typeface="Arial Black" pitchFamily="34" charset="0"/>
              </a:rPr>
              <a:t>When…What Order…and How Much?</a:t>
            </a:r>
            <a:endParaRPr lang="en-US" dirty="0"/>
          </a:p>
        </p:txBody>
      </p:sp>
    </p:spTree>
    <p:extLst>
      <p:ext uri="{BB962C8B-B14F-4D97-AF65-F5344CB8AC3E}">
        <p14:creationId xmlns:p14="http://schemas.microsoft.com/office/powerpoint/2010/main" val="3966020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1"/>
          <p:cNvSpPr>
            <a:spLocks noGrp="1"/>
          </p:cNvSpPr>
          <p:nvPr>
            <p:ph idx="1"/>
          </p:nvPr>
        </p:nvSpPr>
        <p:spPr>
          <a:xfrm>
            <a:off x="381001" y="1066800"/>
            <a:ext cx="8382000" cy="4968875"/>
          </a:xfrm>
        </p:spPr>
        <p:txBody>
          <a:bodyPr/>
          <a:lstStyle/>
          <a:p>
            <a:r>
              <a:rPr lang="en-US" altLang="en-US" dirty="0"/>
              <a:t>More likely</a:t>
            </a:r>
          </a:p>
          <a:p>
            <a:pPr lvl="1"/>
            <a:r>
              <a:rPr lang="en-US" altLang="en-US" b="0" dirty="0"/>
              <a:t>Coronary disease/ischemic cardiomyopathy</a:t>
            </a:r>
          </a:p>
          <a:p>
            <a:endParaRPr lang="en-US" altLang="en-US" b="0" dirty="0"/>
          </a:p>
          <a:p>
            <a:r>
              <a:rPr lang="en-US" altLang="en-US" dirty="0"/>
              <a:t>Less likely </a:t>
            </a:r>
          </a:p>
          <a:p>
            <a:pPr lvl="1"/>
            <a:r>
              <a:rPr lang="en-US" altLang="en-US" b="0" dirty="0"/>
              <a:t>Infectious/post infectious cardiomyopathy</a:t>
            </a:r>
          </a:p>
          <a:p>
            <a:pPr lvl="1"/>
            <a:r>
              <a:rPr lang="en-US" altLang="en-US" b="0" dirty="0"/>
              <a:t>Myocarditis</a:t>
            </a:r>
          </a:p>
          <a:p>
            <a:pPr lvl="1"/>
            <a:r>
              <a:rPr lang="en-US" altLang="en-US" b="0" dirty="0"/>
              <a:t>Systemic illness related</a:t>
            </a:r>
          </a:p>
          <a:p>
            <a:pPr lvl="1"/>
            <a:r>
              <a:rPr lang="en-US" altLang="en-US" b="0" dirty="0"/>
              <a:t>Infiltrative/storage disease</a:t>
            </a:r>
          </a:p>
          <a:p>
            <a:pPr lvl="1"/>
            <a:r>
              <a:rPr lang="en-US" altLang="en-US" b="0" dirty="0" err="1"/>
              <a:t>Endocrinopathy</a:t>
            </a:r>
            <a:endParaRPr lang="en-US" altLang="en-US" b="0" dirty="0"/>
          </a:p>
          <a:p>
            <a:pPr lvl="1"/>
            <a:r>
              <a:rPr lang="en-US" altLang="en-US" b="0" dirty="0"/>
              <a:t>Familial/genetic</a:t>
            </a:r>
          </a:p>
          <a:p>
            <a:endParaRPr lang="en-US" altLang="en-US" dirty="0"/>
          </a:p>
        </p:txBody>
      </p:sp>
      <p:sp>
        <p:nvSpPr>
          <p:cNvPr id="11267" name="Title 2"/>
          <p:cNvSpPr>
            <a:spLocks noGrp="1"/>
          </p:cNvSpPr>
          <p:nvPr>
            <p:ph type="title"/>
          </p:nvPr>
        </p:nvSpPr>
        <p:spPr>
          <a:xfrm>
            <a:off x="533400" y="187325"/>
            <a:ext cx="7993063" cy="498475"/>
          </a:xfrm>
        </p:spPr>
        <p:txBody>
          <a:bodyPr/>
          <a:lstStyle/>
          <a:p>
            <a:r>
              <a:rPr lang="en-CA" altLang="en-US" sz="2900"/>
              <a:t>Differential Diagnosis?</a:t>
            </a:r>
            <a:endParaRPr lang="en-US" altLang="en-US" sz="2900"/>
          </a:p>
        </p:txBody>
      </p:sp>
    </p:spTree>
    <p:extLst>
      <p:ext uri="{BB962C8B-B14F-4D97-AF65-F5344CB8AC3E}">
        <p14:creationId xmlns:p14="http://schemas.microsoft.com/office/powerpoint/2010/main" val="3363214783"/>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457200" y="1066800"/>
            <a:ext cx="8229600" cy="4953000"/>
          </a:xfrm>
        </p:spPr>
        <p:txBody>
          <a:bodyPr/>
          <a:lstStyle/>
          <a:p>
            <a:pPr>
              <a:lnSpc>
                <a:spcPct val="80000"/>
              </a:lnSpc>
              <a:spcAft>
                <a:spcPts val="600"/>
              </a:spcAft>
            </a:pPr>
            <a:r>
              <a:rPr lang="en-CA" altLang="en-US" sz="2200" dirty="0"/>
              <a:t>50 </a:t>
            </a:r>
            <a:r>
              <a:rPr lang="en-CA" altLang="en-US" sz="2200" dirty="0" err="1"/>
              <a:t>yr</a:t>
            </a:r>
            <a:r>
              <a:rPr lang="en-CA" altLang="en-US" sz="2200" dirty="0"/>
              <a:t> old F</a:t>
            </a:r>
          </a:p>
          <a:p>
            <a:pPr>
              <a:lnSpc>
                <a:spcPct val="80000"/>
              </a:lnSpc>
              <a:spcAft>
                <a:spcPts val="600"/>
              </a:spcAft>
            </a:pPr>
            <a:r>
              <a:rPr lang="en-CA" altLang="en-US" sz="2200" dirty="0"/>
              <a:t>Referred to you for optimization of medication for </a:t>
            </a:r>
            <a:r>
              <a:rPr lang="en-CA" altLang="en-US" sz="2200" dirty="0" err="1"/>
              <a:t>HFrEF</a:t>
            </a:r>
            <a:r>
              <a:rPr lang="en-CA" altLang="en-US" sz="2200" dirty="0"/>
              <a:t> “is she appropriate for one of those new fancy drugs”?</a:t>
            </a:r>
          </a:p>
          <a:p>
            <a:pPr>
              <a:lnSpc>
                <a:spcPct val="80000"/>
              </a:lnSpc>
              <a:spcAft>
                <a:spcPts val="600"/>
              </a:spcAft>
            </a:pPr>
            <a:r>
              <a:rPr lang="en-CA" altLang="en-US" sz="2200" dirty="0" err="1"/>
              <a:t>PMHx</a:t>
            </a:r>
            <a:endParaRPr lang="en-CA" altLang="en-US" sz="2200" dirty="0"/>
          </a:p>
          <a:p>
            <a:pPr lvl="1">
              <a:lnSpc>
                <a:spcPct val="80000"/>
              </a:lnSpc>
            </a:pPr>
            <a:r>
              <a:rPr lang="en-CA" altLang="en-US" sz="1900" dirty="0"/>
              <a:t>HTN, dyslipidemia</a:t>
            </a:r>
          </a:p>
          <a:p>
            <a:pPr lvl="1">
              <a:lnSpc>
                <a:spcPct val="80000"/>
              </a:lnSpc>
            </a:pPr>
            <a:endParaRPr lang="en-CA" altLang="en-US" sz="1900" dirty="0"/>
          </a:p>
          <a:p>
            <a:pPr>
              <a:lnSpc>
                <a:spcPct val="80000"/>
              </a:lnSpc>
            </a:pPr>
            <a:r>
              <a:rPr lang="en-CA" altLang="en-US" sz="2200" dirty="0"/>
              <a:t>Meds prior to HF diagnosis</a:t>
            </a:r>
          </a:p>
          <a:p>
            <a:pPr lvl="1">
              <a:lnSpc>
                <a:spcPct val="80000"/>
              </a:lnSpc>
            </a:pPr>
            <a:r>
              <a:rPr lang="en-CA" altLang="en-US" sz="1900" dirty="0"/>
              <a:t> amlodipine 5 mg od, </a:t>
            </a:r>
            <a:r>
              <a:rPr lang="en-CA" altLang="en-US" sz="1900" dirty="0" err="1"/>
              <a:t>rosuvastatin</a:t>
            </a:r>
            <a:r>
              <a:rPr lang="en-CA" altLang="en-US" sz="1900" dirty="0"/>
              <a:t> 10 mg od</a:t>
            </a:r>
          </a:p>
          <a:p>
            <a:pPr lvl="1">
              <a:lnSpc>
                <a:spcPct val="80000"/>
              </a:lnSpc>
            </a:pPr>
            <a:endParaRPr lang="en-CA" altLang="en-US" sz="1900" dirty="0"/>
          </a:p>
          <a:p>
            <a:pPr>
              <a:lnSpc>
                <a:spcPct val="80000"/>
              </a:lnSpc>
            </a:pPr>
            <a:r>
              <a:rPr lang="en-CA" altLang="en-US" sz="2200" dirty="0"/>
              <a:t>Presentation</a:t>
            </a:r>
          </a:p>
          <a:p>
            <a:pPr lvl="1">
              <a:lnSpc>
                <a:spcPct val="80000"/>
              </a:lnSpc>
            </a:pPr>
            <a:r>
              <a:rPr lang="en-CA" altLang="en-US" sz="1900" dirty="0"/>
              <a:t>2 presentations to ER with “respiratory tract infection”</a:t>
            </a:r>
          </a:p>
          <a:p>
            <a:pPr lvl="1">
              <a:lnSpc>
                <a:spcPct val="80000"/>
              </a:lnSpc>
              <a:buFont typeface="Arial" pitchFamily="34" charset="0"/>
              <a:buChar char="‒"/>
            </a:pPr>
            <a:r>
              <a:rPr lang="en-CA" altLang="en-US" sz="1900" dirty="0"/>
              <a:t>3 pillow orthopnea and moderate HF symptoms</a:t>
            </a:r>
          </a:p>
          <a:p>
            <a:pPr lvl="1">
              <a:lnSpc>
                <a:spcPct val="80000"/>
              </a:lnSpc>
              <a:buFont typeface="Arial" pitchFamily="34" charset="0"/>
              <a:buChar char="‒"/>
            </a:pPr>
            <a:r>
              <a:rPr lang="en-CA" altLang="en-US" sz="1900" dirty="0"/>
              <a:t>Review of systems: unremarkable</a:t>
            </a:r>
          </a:p>
          <a:p>
            <a:pPr lvl="1">
              <a:lnSpc>
                <a:spcPct val="80000"/>
              </a:lnSpc>
              <a:buFont typeface="Arial" pitchFamily="34" charset="0"/>
              <a:buChar char="‒"/>
            </a:pPr>
            <a:r>
              <a:rPr lang="en-CA" altLang="en-US" sz="1900" dirty="0"/>
              <a:t>BP 120/80, HR 90, volume overloaded (JVP, crackles, peripheral edema)</a:t>
            </a:r>
          </a:p>
          <a:p>
            <a:pPr lvl="1">
              <a:lnSpc>
                <a:spcPct val="80000"/>
              </a:lnSpc>
            </a:pPr>
            <a:endParaRPr lang="en-CA" altLang="en-US" sz="1900" dirty="0"/>
          </a:p>
        </p:txBody>
      </p:sp>
      <p:sp>
        <p:nvSpPr>
          <p:cNvPr id="5" name="Title 1"/>
          <p:cNvSpPr txBox="1">
            <a:spLocks/>
          </p:cNvSpPr>
          <p:nvPr/>
        </p:nvSpPr>
        <p:spPr bwMode="auto">
          <a:xfrm>
            <a:off x="0" y="228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0000" lnSpcReduction="20000"/>
          </a:bodyPr>
          <a:lstStyle>
            <a:lvl1pPr algn="ctr" rtl="0" eaLnBrk="0" fontAlgn="base" hangingPunct="0">
              <a:spcBef>
                <a:spcPct val="0"/>
              </a:spcBef>
              <a:spcAft>
                <a:spcPct val="0"/>
              </a:spcAft>
              <a:defRPr sz="3200">
                <a:solidFill>
                  <a:schemeClr val="tx1"/>
                </a:solidFill>
                <a:latin typeface="+mj-lt"/>
                <a:ea typeface="+mj-ea"/>
                <a:cs typeface="+mj-cs"/>
              </a:defRPr>
            </a:lvl1pPr>
            <a:lvl2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2pPr>
            <a:lvl3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3pPr>
            <a:lvl4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4pPr>
            <a:lvl5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5pPr>
            <a:lvl6pPr marL="4572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6pPr>
            <a:lvl7pPr marL="9144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7pPr>
            <a:lvl8pPr marL="13716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8pPr>
            <a:lvl9pPr marL="18288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9pPr>
          </a:lstStyle>
          <a:p>
            <a:pPr>
              <a:defRPr/>
            </a:pPr>
            <a:r>
              <a:rPr lang="en-US" altLang="en-US" kern="0" dirty="0"/>
              <a:t>Mrs. “</a:t>
            </a:r>
            <a:r>
              <a:rPr lang="en-US" altLang="en-US" kern="0" dirty="0" err="1"/>
              <a:t>rEF</a:t>
            </a:r>
            <a:r>
              <a:rPr lang="en-US" altLang="en-US" kern="0" dirty="0"/>
              <a:t>”</a:t>
            </a:r>
          </a:p>
        </p:txBody>
      </p:sp>
    </p:spTree>
    <p:extLst>
      <p:ext uri="{BB962C8B-B14F-4D97-AF65-F5344CB8AC3E}">
        <p14:creationId xmlns:p14="http://schemas.microsoft.com/office/powerpoint/2010/main" val="34705668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257800"/>
          </a:xfrm>
        </p:spPr>
        <p:txBody>
          <a:bodyPr/>
          <a:lstStyle/>
          <a:p>
            <a:pPr>
              <a:lnSpc>
                <a:spcPct val="90000"/>
              </a:lnSpc>
              <a:defRPr/>
            </a:pPr>
            <a:r>
              <a:rPr lang="en-CA" altLang="en-US" dirty="0"/>
              <a:t>Investigations</a:t>
            </a:r>
          </a:p>
          <a:p>
            <a:pPr lvl="1">
              <a:lnSpc>
                <a:spcPct val="90000"/>
              </a:lnSpc>
              <a:defRPr/>
            </a:pPr>
            <a:r>
              <a:rPr lang="en-CA" altLang="en-US" sz="1800" dirty="0"/>
              <a:t>ECG: sinus rhythm, QRS 116 </a:t>
            </a:r>
            <a:r>
              <a:rPr lang="en-CA" altLang="en-US" sz="1800" dirty="0" err="1"/>
              <a:t>ms</a:t>
            </a:r>
            <a:r>
              <a:rPr lang="en-CA" altLang="en-US" sz="1800" dirty="0"/>
              <a:t>, no Q waves</a:t>
            </a:r>
          </a:p>
          <a:p>
            <a:pPr lvl="1">
              <a:lnSpc>
                <a:spcPct val="90000"/>
              </a:lnSpc>
              <a:defRPr/>
            </a:pPr>
            <a:r>
              <a:rPr lang="en-CA" altLang="en-US" sz="1800" dirty="0"/>
              <a:t>CXR: cardiomegaly </a:t>
            </a:r>
          </a:p>
          <a:p>
            <a:pPr lvl="1">
              <a:lnSpc>
                <a:spcPct val="90000"/>
              </a:lnSpc>
              <a:defRPr/>
            </a:pPr>
            <a:r>
              <a:rPr lang="en-CA" altLang="en-US" sz="1800" dirty="0"/>
              <a:t>Echo: LVEF 25-30%, </a:t>
            </a:r>
            <a:r>
              <a:rPr lang="en-CA" altLang="en-US" sz="1800" dirty="0" err="1"/>
              <a:t>LVIDd</a:t>
            </a:r>
            <a:r>
              <a:rPr lang="en-CA" altLang="en-US" sz="1800" dirty="0"/>
              <a:t> 62 mm, moderate functional MR</a:t>
            </a:r>
          </a:p>
          <a:p>
            <a:pPr lvl="1">
              <a:lnSpc>
                <a:spcPct val="90000"/>
              </a:lnSpc>
              <a:defRPr/>
            </a:pPr>
            <a:r>
              <a:rPr lang="en-CA" altLang="en-US" sz="1800" dirty="0"/>
              <a:t>MIBI scan: normal perfusion</a:t>
            </a:r>
          </a:p>
          <a:p>
            <a:pPr lvl="1">
              <a:lnSpc>
                <a:spcPct val="90000"/>
              </a:lnSpc>
              <a:defRPr/>
            </a:pPr>
            <a:r>
              <a:rPr lang="en-CA" altLang="en-US" sz="1800" dirty="0"/>
              <a:t>Na 136, K 4.1, </a:t>
            </a:r>
            <a:r>
              <a:rPr lang="en-CA" altLang="en-US" sz="1800" dirty="0" err="1"/>
              <a:t>Creat</a:t>
            </a:r>
            <a:r>
              <a:rPr lang="en-CA" altLang="en-US" sz="1800" dirty="0"/>
              <a:t> 100, CBC normal  </a:t>
            </a:r>
          </a:p>
          <a:p>
            <a:pPr marL="457200" lvl="1" indent="0">
              <a:lnSpc>
                <a:spcPct val="90000"/>
              </a:lnSpc>
              <a:buFontTx/>
              <a:buNone/>
              <a:defRPr/>
            </a:pPr>
            <a:endParaRPr lang="en-CA" altLang="en-US" sz="1700" dirty="0"/>
          </a:p>
          <a:p>
            <a:pPr>
              <a:lnSpc>
                <a:spcPct val="90000"/>
              </a:lnSpc>
              <a:defRPr/>
            </a:pPr>
            <a:r>
              <a:rPr lang="en-CA" altLang="en-US" dirty="0"/>
              <a:t>Initial Rx by Primary Care</a:t>
            </a:r>
          </a:p>
          <a:p>
            <a:pPr lvl="1">
              <a:lnSpc>
                <a:spcPct val="90000"/>
              </a:lnSpc>
              <a:defRPr/>
            </a:pPr>
            <a:r>
              <a:rPr lang="en-CA" altLang="en-US" sz="1800" dirty="0"/>
              <a:t>furosemide 40 mg/d, </a:t>
            </a:r>
          </a:p>
          <a:p>
            <a:pPr lvl="1">
              <a:lnSpc>
                <a:spcPct val="90000"/>
              </a:lnSpc>
              <a:defRPr/>
            </a:pPr>
            <a:r>
              <a:rPr lang="en-CA" altLang="en-US" sz="1800" dirty="0" err="1"/>
              <a:t>ramipril</a:t>
            </a:r>
            <a:r>
              <a:rPr lang="en-CA" altLang="en-US" sz="1800" dirty="0"/>
              <a:t> 2.5 mg bid</a:t>
            </a:r>
          </a:p>
          <a:p>
            <a:pPr lvl="1">
              <a:lnSpc>
                <a:spcPct val="90000"/>
              </a:lnSpc>
              <a:defRPr/>
            </a:pPr>
            <a:r>
              <a:rPr lang="en-CA" altLang="en-US" sz="1800" dirty="0"/>
              <a:t>amlodipine and </a:t>
            </a:r>
            <a:r>
              <a:rPr lang="en-CA" altLang="en-US" sz="1800" dirty="0" err="1"/>
              <a:t>rosuvastatin</a:t>
            </a:r>
            <a:r>
              <a:rPr lang="en-CA" altLang="en-US" sz="1800" dirty="0"/>
              <a:t> continued</a:t>
            </a:r>
          </a:p>
          <a:p>
            <a:pPr lvl="1">
              <a:lnSpc>
                <a:spcPct val="90000"/>
              </a:lnSpc>
              <a:defRPr/>
            </a:pPr>
            <a:endParaRPr lang="en-CA" altLang="en-US" sz="1700" dirty="0"/>
          </a:p>
          <a:p>
            <a:pPr>
              <a:lnSpc>
                <a:spcPct val="90000"/>
              </a:lnSpc>
              <a:defRPr/>
            </a:pPr>
            <a:r>
              <a:rPr lang="en-CA" altLang="en-US" dirty="0"/>
              <a:t>Improved</a:t>
            </a:r>
            <a:r>
              <a:rPr lang="en-CA" altLang="en-US" sz="2000" dirty="0"/>
              <a:t> – fluctuates </a:t>
            </a:r>
            <a:r>
              <a:rPr lang="en-CA" altLang="en-US" sz="2000" u="sng" dirty="0"/>
              <a:t>NYHA class II-III symptoms</a:t>
            </a:r>
            <a:r>
              <a:rPr lang="en-CA" altLang="en-US" sz="2000" dirty="0"/>
              <a:t>, no orthopnea</a:t>
            </a:r>
          </a:p>
          <a:p>
            <a:pPr>
              <a:lnSpc>
                <a:spcPct val="90000"/>
              </a:lnSpc>
              <a:defRPr/>
            </a:pPr>
            <a:endParaRPr lang="en-CA" altLang="en-US" sz="2000" dirty="0"/>
          </a:p>
          <a:p>
            <a:pPr>
              <a:lnSpc>
                <a:spcPct val="90000"/>
              </a:lnSpc>
              <a:defRPr/>
            </a:pPr>
            <a:r>
              <a:rPr lang="en-CA" altLang="en-US" dirty="0"/>
              <a:t>Now what?</a:t>
            </a:r>
          </a:p>
          <a:p>
            <a:pPr>
              <a:lnSpc>
                <a:spcPct val="90000"/>
              </a:lnSpc>
              <a:defRPr/>
            </a:pPr>
            <a:endParaRPr lang="en-US" altLang="en-US" sz="2000" dirty="0"/>
          </a:p>
        </p:txBody>
      </p:sp>
      <p:sp>
        <p:nvSpPr>
          <p:cNvPr id="4" name="Title 1"/>
          <p:cNvSpPr txBox="1">
            <a:spLocks/>
          </p:cNvSpPr>
          <p:nvPr/>
        </p:nvSpPr>
        <p:spPr bwMode="auto">
          <a:xfrm>
            <a:off x="0" y="228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0000" lnSpcReduction="20000"/>
          </a:bodyPr>
          <a:lstStyle>
            <a:lvl1pPr algn="ctr" rtl="0" eaLnBrk="0" fontAlgn="base" hangingPunct="0">
              <a:spcBef>
                <a:spcPct val="0"/>
              </a:spcBef>
              <a:spcAft>
                <a:spcPct val="0"/>
              </a:spcAft>
              <a:defRPr sz="3200">
                <a:solidFill>
                  <a:schemeClr val="tx1"/>
                </a:solidFill>
                <a:latin typeface="+mj-lt"/>
                <a:ea typeface="+mj-ea"/>
                <a:cs typeface="+mj-cs"/>
              </a:defRPr>
            </a:lvl1pPr>
            <a:lvl2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2pPr>
            <a:lvl3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3pPr>
            <a:lvl4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4pPr>
            <a:lvl5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5pPr>
            <a:lvl6pPr marL="4572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6pPr>
            <a:lvl7pPr marL="9144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7pPr>
            <a:lvl8pPr marL="13716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8pPr>
            <a:lvl9pPr marL="18288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9pPr>
          </a:lstStyle>
          <a:p>
            <a:pPr>
              <a:defRPr/>
            </a:pPr>
            <a:r>
              <a:rPr lang="en-US" altLang="en-US" kern="0" dirty="0"/>
              <a:t>Mrs. “</a:t>
            </a:r>
            <a:r>
              <a:rPr lang="en-US" altLang="en-US" kern="0" dirty="0" err="1"/>
              <a:t>rEF</a:t>
            </a:r>
            <a:r>
              <a:rPr lang="en-US" altLang="en-US" kern="0" dirty="0"/>
              <a:t>”</a:t>
            </a:r>
          </a:p>
        </p:txBody>
      </p:sp>
    </p:spTree>
    <p:extLst>
      <p:ext uri="{BB962C8B-B14F-4D97-AF65-F5344CB8AC3E}">
        <p14:creationId xmlns:p14="http://schemas.microsoft.com/office/powerpoint/2010/main" val="30326116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p:cNvSpPr>
            <a:spLocks noGrp="1"/>
          </p:cNvSpPr>
          <p:nvPr>
            <p:ph idx="1"/>
          </p:nvPr>
        </p:nvSpPr>
        <p:spPr>
          <a:xfrm>
            <a:off x="457200" y="1143000"/>
            <a:ext cx="8229600" cy="4525962"/>
          </a:xfrm>
        </p:spPr>
        <p:txBody>
          <a:bodyPr/>
          <a:lstStyle/>
          <a:p>
            <a:pPr marL="0" indent="0">
              <a:spcAft>
                <a:spcPts val="1200"/>
              </a:spcAft>
              <a:buFontTx/>
              <a:buNone/>
            </a:pPr>
            <a:r>
              <a:rPr lang="en-CA" altLang="en-US" dirty="0"/>
              <a:t>What is an appropriate next step in her medical therapy?</a:t>
            </a:r>
          </a:p>
          <a:p>
            <a:pPr marL="0" indent="0">
              <a:spcBef>
                <a:spcPts val="1200"/>
              </a:spcBef>
              <a:spcAft>
                <a:spcPts val="600"/>
              </a:spcAft>
              <a:buFont typeface="Arial Black" pitchFamily="34" charset="0"/>
              <a:buAutoNum type="alphaUcPeriod"/>
            </a:pPr>
            <a:r>
              <a:rPr lang="en-CA" altLang="en-US" dirty="0"/>
              <a:t> Carvedilol 3.125 mg bid; stop amlodipine</a:t>
            </a:r>
          </a:p>
          <a:p>
            <a:pPr marL="0" indent="0">
              <a:spcBef>
                <a:spcPts val="1200"/>
              </a:spcBef>
              <a:spcAft>
                <a:spcPts val="600"/>
              </a:spcAft>
              <a:buFont typeface="Arial Black" pitchFamily="34" charset="0"/>
              <a:buAutoNum type="alphaUcPeriod"/>
            </a:pPr>
            <a:r>
              <a:rPr lang="en-CA" altLang="en-US" dirty="0"/>
              <a:t> Digoxin .125 mg od</a:t>
            </a:r>
          </a:p>
          <a:p>
            <a:pPr marL="0" indent="0">
              <a:spcBef>
                <a:spcPts val="1200"/>
              </a:spcBef>
              <a:spcAft>
                <a:spcPts val="600"/>
              </a:spcAft>
              <a:buFont typeface="Arial Black" pitchFamily="34" charset="0"/>
              <a:buAutoNum type="alphaUcPeriod"/>
            </a:pPr>
            <a:r>
              <a:rPr lang="en-CA" altLang="en-US" dirty="0"/>
              <a:t> Spironolactone 12.5 mg </a:t>
            </a:r>
            <a:r>
              <a:rPr lang="en-CA" altLang="en-US" dirty="0" err="1"/>
              <a:t>po</a:t>
            </a:r>
            <a:r>
              <a:rPr lang="en-CA" altLang="en-US" dirty="0"/>
              <a:t> od</a:t>
            </a:r>
          </a:p>
          <a:p>
            <a:pPr marL="0" indent="0">
              <a:spcBef>
                <a:spcPts val="1200"/>
              </a:spcBef>
              <a:spcAft>
                <a:spcPts val="600"/>
              </a:spcAft>
              <a:buFont typeface="Arial Black" pitchFamily="34" charset="0"/>
              <a:buAutoNum type="alphaUcPeriod"/>
            </a:pPr>
            <a:r>
              <a:rPr lang="en-CA" altLang="en-US" dirty="0"/>
              <a:t> Add </a:t>
            </a:r>
            <a:r>
              <a:rPr lang="en-CA" altLang="en-US" dirty="0" err="1"/>
              <a:t>ivabradine</a:t>
            </a:r>
            <a:r>
              <a:rPr lang="en-CA" altLang="en-US" dirty="0"/>
              <a:t> 5 mg bid</a:t>
            </a:r>
          </a:p>
          <a:p>
            <a:pPr marL="0" indent="0">
              <a:spcBef>
                <a:spcPts val="1200"/>
              </a:spcBef>
              <a:spcAft>
                <a:spcPts val="600"/>
              </a:spcAft>
              <a:buFont typeface="Arial Black" pitchFamily="34" charset="0"/>
              <a:buAutoNum type="alphaUcPeriod"/>
            </a:pPr>
            <a:r>
              <a:rPr lang="en-CA" altLang="en-US" dirty="0"/>
              <a:t> Substitute </a:t>
            </a:r>
            <a:r>
              <a:rPr lang="en-CA" altLang="en-US" dirty="0" err="1"/>
              <a:t>ramipril</a:t>
            </a:r>
            <a:r>
              <a:rPr lang="en-CA" altLang="en-US" dirty="0"/>
              <a:t> for </a:t>
            </a:r>
            <a:r>
              <a:rPr lang="en-CA" altLang="en-US" dirty="0" err="1"/>
              <a:t>sacubitril</a:t>
            </a:r>
            <a:r>
              <a:rPr lang="en-CA" altLang="en-US" dirty="0"/>
              <a:t>-valsartan 50 mg bid</a:t>
            </a:r>
          </a:p>
          <a:p>
            <a:pPr marL="0" indent="0">
              <a:buFontTx/>
              <a:buNone/>
            </a:pPr>
            <a:endParaRPr lang="en-CA" altLang="en-US" dirty="0"/>
          </a:p>
        </p:txBody>
      </p:sp>
      <p:sp>
        <p:nvSpPr>
          <p:cNvPr id="5" name="Title 1"/>
          <p:cNvSpPr txBox="1">
            <a:spLocks/>
          </p:cNvSpPr>
          <p:nvPr/>
        </p:nvSpPr>
        <p:spPr bwMode="auto">
          <a:xfrm>
            <a:off x="0" y="228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0000" lnSpcReduction="20000"/>
          </a:bodyPr>
          <a:lstStyle>
            <a:lvl1pPr algn="ctr" rtl="0" eaLnBrk="0" fontAlgn="base" hangingPunct="0">
              <a:spcBef>
                <a:spcPct val="0"/>
              </a:spcBef>
              <a:spcAft>
                <a:spcPct val="0"/>
              </a:spcAft>
              <a:defRPr sz="3200">
                <a:solidFill>
                  <a:schemeClr val="tx1"/>
                </a:solidFill>
                <a:latin typeface="+mj-lt"/>
                <a:ea typeface="+mj-ea"/>
                <a:cs typeface="+mj-cs"/>
              </a:defRPr>
            </a:lvl1pPr>
            <a:lvl2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2pPr>
            <a:lvl3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3pPr>
            <a:lvl4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4pPr>
            <a:lvl5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5pPr>
            <a:lvl6pPr marL="4572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6pPr>
            <a:lvl7pPr marL="9144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7pPr>
            <a:lvl8pPr marL="13716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8pPr>
            <a:lvl9pPr marL="18288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9pPr>
          </a:lstStyle>
          <a:p>
            <a:pPr>
              <a:defRPr/>
            </a:pPr>
            <a:r>
              <a:rPr lang="en-US" altLang="en-US" kern="0" dirty="0"/>
              <a:t>Question 1</a:t>
            </a:r>
          </a:p>
        </p:txBody>
      </p:sp>
    </p:spTree>
    <p:extLst>
      <p:ext uri="{BB962C8B-B14F-4D97-AF65-F5344CB8AC3E}">
        <p14:creationId xmlns:p14="http://schemas.microsoft.com/office/powerpoint/2010/main" val="17777207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idx="1"/>
          </p:nvPr>
        </p:nvSpPr>
        <p:spPr>
          <a:xfrm>
            <a:off x="457200" y="1143000"/>
            <a:ext cx="8229600" cy="4525962"/>
          </a:xfrm>
        </p:spPr>
        <p:txBody>
          <a:bodyPr/>
          <a:lstStyle/>
          <a:p>
            <a:pPr marL="0" indent="0">
              <a:spcAft>
                <a:spcPts val="1800"/>
              </a:spcAft>
              <a:buFontTx/>
              <a:buNone/>
            </a:pPr>
            <a:r>
              <a:rPr lang="en-CA" altLang="en-US" dirty="0"/>
              <a:t>What is an appropriate next step in her medical therapy?</a:t>
            </a:r>
          </a:p>
          <a:p>
            <a:pPr marL="0" indent="0">
              <a:spcAft>
                <a:spcPts val="1200"/>
              </a:spcAft>
              <a:buFont typeface="Arial Black" pitchFamily="34" charset="0"/>
              <a:buAutoNum type="alphaUcPeriod"/>
            </a:pPr>
            <a:r>
              <a:rPr lang="en-CA" altLang="en-US" dirty="0"/>
              <a:t> Carvedilol 3.125 mg bid; stop amlodipine</a:t>
            </a:r>
          </a:p>
          <a:p>
            <a:pPr marL="0" indent="0">
              <a:spcAft>
                <a:spcPts val="1200"/>
              </a:spcAft>
              <a:buFont typeface="Arial Black" pitchFamily="34" charset="0"/>
              <a:buAutoNum type="alphaUcPeriod"/>
            </a:pPr>
            <a:r>
              <a:rPr lang="en-CA" altLang="en-US" dirty="0"/>
              <a:t> Digoxin .125 mg od</a:t>
            </a:r>
          </a:p>
          <a:p>
            <a:pPr marL="0" indent="0">
              <a:spcAft>
                <a:spcPts val="1200"/>
              </a:spcAft>
              <a:buFont typeface="Arial Black" pitchFamily="34" charset="0"/>
              <a:buAutoNum type="alphaUcPeriod"/>
            </a:pPr>
            <a:r>
              <a:rPr lang="en-CA" altLang="en-US" dirty="0"/>
              <a:t> Spironolactone 12.5 mg </a:t>
            </a:r>
            <a:r>
              <a:rPr lang="en-CA" altLang="en-US" dirty="0" err="1"/>
              <a:t>po</a:t>
            </a:r>
            <a:r>
              <a:rPr lang="en-CA" altLang="en-US" dirty="0"/>
              <a:t> od</a:t>
            </a:r>
          </a:p>
          <a:p>
            <a:pPr marL="0" indent="0">
              <a:spcAft>
                <a:spcPts val="1200"/>
              </a:spcAft>
              <a:buFont typeface="Arial Black" pitchFamily="34" charset="0"/>
              <a:buAutoNum type="alphaUcPeriod"/>
            </a:pPr>
            <a:r>
              <a:rPr lang="en-CA" altLang="en-US" dirty="0"/>
              <a:t> Add </a:t>
            </a:r>
            <a:r>
              <a:rPr lang="en-CA" altLang="en-US" dirty="0" err="1"/>
              <a:t>ivabradine</a:t>
            </a:r>
            <a:r>
              <a:rPr lang="en-CA" altLang="en-US" dirty="0"/>
              <a:t> 5 mg </a:t>
            </a:r>
            <a:r>
              <a:rPr lang="en-CA" altLang="en-US" dirty="0" err="1"/>
              <a:t>po</a:t>
            </a:r>
            <a:r>
              <a:rPr lang="en-CA" altLang="en-US" dirty="0"/>
              <a:t> bid</a:t>
            </a:r>
          </a:p>
          <a:p>
            <a:pPr marL="0" indent="0">
              <a:spcAft>
                <a:spcPts val="1200"/>
              </a:spcAft>
              <a:buFont typeface="Arial Black" pitchFamily="34" charset="0"/>
              <a:buAutoNum type="alphaUcPeriod"/>
            </a:pPr>
            <a:r>
              <a:rPr lang="en-CA" altLang="en-US" dirty="0"/>
              <a:t> Substitute </a:t>
            </a:r>
            <a:r>
              <a:rPr lang="en-CA" altLang="en-US" dirty="0" err="1"/>
              <a:t>ramipril</a:t>
            </a:r>
            <a:r>
              <a:rPr lang="en-CA" altLang="en-US" dirty="0"/>
              <a:t> for </a:t>
            </a:r>
            <a:r>
              <a:rPr lang="en-CA" altLang="en-US" dirty="0" err="1"/>
              <a:t>sacubitril</a:t>
            </a:r>
            <a:r>
              <a:rPr lang="en-CA" altLang="en-US" dirty="0"/>
              <a:t>-valsartan 50 mg bid</a:t>
            </a:r>
          </a:p>
          <a:p>
            <a:pPr marL="0" indent="0">
              <a:buFontTx/>
              <a:buNone/>
            </a:pPr>
            <a:endParaRPr lang="en-CA" altLang="en-US" dirty="0"/>
          </a:p>
        </p:txBody>
      </p:sp>
      <p:sp>
        <p:nvSpPr>
          <p:cNvPr id="5" name="Title 1"/>
          <p:cNvSpPr txBox="1">
            <a:spLocks/>
          </p:cNvSpPr>
          <p:nvPr/>
        </p:nvSpPr>
        <p:spPr bwMode="auto">
          <a:xfrm>
            <a:off x="0" y="228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0000" lnSpcReduction="20000"/>
          </a:bodyPr>
          <a:lstStyle>
            <a:lvl1pPr algn="ctr" rtl="0" eaLnBrk="0" fontAlgn="base" hangingPunct="0">
              <a:spcBef>
                <a:spcPct val="0"/>
              </a:spcBef>
              <a:spcAft>
                <a:spcPct val="0"/>
              </a:spcAft>
              <a:defRPr sz="3200">
                <a:solidFill>
                  <a:schemeClr val="tx1"/>
                </a:solidFill>
                <a:latin typeface="+mj-lt"/>
                <a:ea typeface="+mj-ea"/>
                <a:cs typeface="+mj-cs"/>
              </a:defRPr>
            </a:lvl1pPr>
            <a:lvl2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2pPr>
            <a:lvl3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3pPr>
            <a:lvl4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4pPr>
            <a:lvl5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5pPr>
            <a:lvl6pPr marL="4572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6pPr>
            <a:lvl7pPr marL="9144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7pPr>
            <a:lvl8pPr marL="13716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8pPr>
            <a:lvl9pPr marL="18288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9pPr>
          </a:lstStyle>
          <a:p>
            <a:pPr>
              <a:defRPr/>
            </a:pPr>
            <a:r>
              <a:rPr lang="en-US" altLang="en-US" kern="0" dirty="0"/>
              <a:t>Question 1</a:t>
            </a:r>
          </a:p>
        </p:txBody>
      </p:sp>
      <p:sp>
        <p:nvSpPr>
          <p:cNvPr id="2" name="Oval 1"/>
          <p:cNvSpPr/>
          <p:nvPr/>
        </p:nvSpPr>
        <p:spPr>
          <a:xfrm>
            <a:off x="533400" y="2057400"/>
            <a:ext cx="65532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3457923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title" idx="4294967295"/>
          </p:nvPr>
        </p:nvSpPr>
        <p:spPr>
          <a:xfrm>
            <a:off x="250825" y="76200"/>
            <a:ext cx="8578850" cy="1143000"/>
          </a:xfrm>
        </p:spPr>
        <p:txBody>
          <a:bodyPr/>
          <a:lstStyle/>
          <a:p>
            <a:r>
              <a:rPr lang="en-US" altLang="en-US" sz="2800" dirty="0"/>
              <a:t>Step 1</a:t>
            </a:r>
            <a:br>
              <a:rPr lang="en-US" altLang="en-US" sz="2800" dirty="0"/>
            </a:br>
            <a:r>
              <a:rPr lang="en-US" altLang="en-US" sz="2800" b="1" dirty="0"/>
              <a:t>Triple Therapy for </a:t>
            </a:r>
            <a:r>
              <a:rPr lang="en-US" altLang="en-US" sz="2800" dirty="0" err="1"/>
              <a:t>HFrEF</a:t>
            </a:r>
            <a:endParaRPr lang="en-US" altLang="en-US" sz="2800" dirty="0"/>
          </a:p>
        </p:txBody>
      </p:sp>
      <p:sp>
        <p:nvSpPr>
          <p:cNvPr id="635911" name="Text Box 7"/>
          <p:cNvSpPr txBox="1">
            <a:spLocks noChangeArrowheads="1"/>
          </p:cNvSpPr>
          <p:nvPr/>
        </p:nvSpPr>
        <p:spPr bwMode="auto">
          <a:xfrm>
            <a:off x="250825" y="2636838"/>
            <a:ext cx="2160588" cy="7016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fontAlgn="auto">
              <a:spcBef>
                <a:spcPct val="50000"/>
              </a:spcBef>
              <a:spcAft>
                <a:spcPts val="0"/>
              </a:spcAft>
              <a:defRPr/>
            </a:pPr>
            <a:r>
              <a:rPr lang="en-US" sz="4000">
                <a:solidFill>
                  <a:srgbClr val="FFFFFF"/>
                </a:solidFill>
                <a:latin typeface="Arial" charset="0"/>
                <a:ea typeface="+mn-ea"/>
              </a:rPr>
              <a:t>STEP 1</a:t>
            </a:r>
          </a:p>
        </p:txBody>
      </p:sp>
      <p:pic>
        <p:nvPicPr>
          <p:cNvPr id="10244" name="Picture 2"/>
          <p:cNvPicPr>
            <a:picLocks noChangeAspect="1" noChangeArrowheads="1"/>
          </p:cNvPicPr>
          <p:nvPr/>
        </p:nvPicPr>
        <p:blipFill>
          <a:blip r:embed="rId3">
            <a:extLst>
              <a:ext uri="{28A0092B-C50C-407E-A947-70E740481C1C}">
                <a14:useLocalDpi xmlns:a14="http://schemas.microsoft.com/office/drawing/2010/main" val="0"/>
              </a:ext>
            </a:extLst>
          </a:blip>
          <a:srcRect l="39287" t="36316" r="25104" b="47269"/>
          <a:stretch>
            <a:fillRect/>
          </a:stretch>
        </p:blipFill>
        <p:spPr bwMode="auto">
          <a:xfrm>
            <a:off x="709613" y="2082800"/>
            <a:ext cx="8020050" cy="2309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78014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idx="4294967295"/>
          </p:nvPr>
        </p:nvSpPr>
        <p:spPr>
          <a:xfrm>
            <a:off x="250825" y="76200"/>
            <a:ext cx="8578850" cy="1143000"/>
          </a:xfrm>
        </p:spPr>
        <p:txBody>
          <a:bodyPr/>
          <a:lstStyle/>
          <a:p>
            <a:r>
              <a:rPr lang="en-US" altLang="en-US" sz="2800" dirty="0"/>
              <a:t>Step 1</a:t>
            </a:r>
            <a:br>
              <a:rPr lang="en-US" altLang="en-US" sz="2800" dirty="0"/>
            </a:br>
            <a:r>
              <a:rPr lang="en-US" altLang="en-US" sz="2800" b="1" dirty="0"/>
              <a:t>Triple Therapy for </a:t>
            </a:r>
            <a:r>
              <a:rPr lang="en-US" altLang="en-US" sz="2800" dirty="0" err="1"/>
              <a:t>HFrEF</a:t>
            </a:r>
            <a:endParaRPr lang="en-US" altLang="en-US" sz="2800" dirty="0"/>
          </a:p>
        </p:txBody>
      </p:sp>
      <p:sp>
        <p:nvSpPr>
          <p:cNvPr id="635909" name="Rectangle 5"/>
          <p:cNvSpPr>
            <a:spLocks noChangeArrowheads="1"/>
          </p:cNvSpPr>
          <p:nvPr/>
        </p:nvSpPr>
        <p:spPr bwMode="auto">
          <a:xfrm>
            <a:off x="2590799" y="1752600"/>
            <a:ext cx="4105275" cy="2016125"/>
          </a:xfrm>
          <a:prstGeom prst="rect">
            <a:avLst/>
          </a:prstGeom>
          <a:solidFill>
            <a:srgbClr val="4FB19E"/>
          </a:solidFill>
          <a:ln w="9525">
            <a:solidFill>
              <a:srgbClr val="4FB19E"/>
            </a:solidFill>
            <a:miter lim="800000"/>
            <a:headEnd/>
            <a:tailEnd/>
          </a:ln>
          <a:effectLst>
            <a:prstShdw prst="shdw17" dist="17961" dir="2700000">
              <a:schemeClr val="accent1">
                <a:gamma/>
                <a:shade val="60000"/>
                <a:invGamma/>
              </a:schemeClr>
            </a:prstShdw>
          </a:effectLst>
        </p:spPr>
        <p:txBody>
          <a:bodyPr wrap="none" anchor="ctr"/>
          <a:lstStyle/>
          <a:p>
            <a:pPr algn="ctr" fontAlgn="auto">
              <a:spcBef>
                <a:spcPts val="0"/>
              </a:spcBef>
              <a:spcAft>
                <a:spcPts val="0"/>
              </a:spcAft>
              <a:defRPr/>
            </a:pPr>
            <a:r>
              <a:rPr lang="en-US" sz="3200" b="1" dirty="0">
                <a:solidFill>
                  <a:schemeClr val="bg1"/>
                </a:solidFill>
                <a:latin typeface="Arial" charset="0"/>
                <a:ea typeface="+mn-ea"/>
              </a:rPr>
              <a:t>ACE INHIBITOR </a:t>
            </a:r>
          </a:p>
          <a:p>
            <a:pPr algn="ctr" fontAlgn="auto">
              <a:spcBef>
                <a:spcPts val="0"/>
              </a:spcBef>
              <a:spcAft>
                <a:spcPts val="0"/>
              </a:spcAft>
              <a:defRPr/>
            </a:pPr>
            <a:r>
              <a:rPr lang="en-US" sz="3200" b="1" dirty="0">
                <a:solidFill>
                  <a:schemeClr val="bg1"/>
                </a:solidFill>
                <a:latin typeface="Arial" charset="0"/>
                <a:ea typeface="+mn-ea"/>
              </a:rPr>
              <a:t>+</a:t>
            </a:r>
          </a:p>
          <a:p>
            <a:pPr algn="ctr" fontAlgn="auto">
              <a:spcBef>
                <a:spcPts val="0"/>
              </a:spcBef>
              <a:spcAft>
                <a:spcPts val="0"/>
              </a:spcAft>
              <a:defRPr/>
            </a:pPr>
            <a:r>
              <a:rPr lang="en-US" sz="3200" b="1" dirty="0">
                <a:solidFill>
                  <a:schemeClr val="bg1"/>
                </a:solidFill>
                <a:latin typeface="Arial" charset="0"/>
                <a:ea typeface="+mn-ea"/>
              </a:rPr>
              <a:t>B-BLOCKER</a:t>
            </a:r>
          </a:p>
          <a:p>
            <a:pPr algn="ctr" fontAlgn="auto">
              <a:spcBef>
                <a:spcPts val="0"/>
              </a:spcBef>
              <a:spcAft>
                <a:spcPts val="0"/>
              </a:spcAft>
              <a:defRPr/>
            </a:pPr>
            <a:r>
              <a:rPr lang="en-US" sz="2000" b="1" dirty="0">
                <a:solidFill>
                  <a:schemeClr val="bg1"/>
                </a:solidFill>
                <a:latin typeface="Arial" charset="0"/>
                <a:ea typeface="+mn-ea"/>
              </a:rPr>
              <a:t>(max tolerated dose)</a:t>
            </a:r>
          </a:p>
        </p:txBody>
      </p:sp>
      <p:sp>
        <p:nvSpPr>
          <p:cNvPr id="635911" name="Text Box 7"/>
          <p:cNvSpPr txBox="1">
            <a:spLocks noChangeArrowheads="1"/>
          </p:cNvSpPr>
          <p:nvPr/>
        </p:nvSpPr>
        <p:spPr bwMode="auto">
          <a:xfrm>
            <a:off x="250825" y="2636838"/>
            <a:ext cx="2160588" cy="7016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fontAlgn="auto">
              <a:spcBef>
                <a:spcPct val="50000"/>
              </a:spcBef>
              <a:spcAft>
                <a:spcPts val="0"/>
              </a:spcAft>
              <a:defRPr/>
            </a:pPr>
            <a:r>
              <a:rPr lang="en-US" sz="4000">
                <a:solidFill>
                  <a:srgbClr val="FFFFFF"/>
                </a:solidFill>
                <a:latin typeface="Arial" charset="0"/>
                <a:ea typeface="+mn-ea"/>
              </a:rPr>
              <a:t>STEP 1</a:t>
            </a:r>
          </a:p>
        </p:txBody>
      </p:sp>
      <p:sp>
        <p:nvSpPr>
          <p:cNvPr id="635913" name="Rectangle 9"/>
          <p:cNvSpPr>
            <a:spLocks noChangeArrowheads="1"/>
          </p:cNvSpPr>
          <p:nvPr/>
        </p:nvSpPr>
        <p:spPr bwMode="auto">
          <a:xfrm>
            <a:off x="2590800" y="4114800"/>
            <a:ext cx="4105275" cy="2016125"/>
          </a:xfrm>
          <a:prstGeom prst="rect">
            <a:avLst/>
          </a:prstGeom>
          <a:solidFill>
            <a:srgbClr val="4FB19E"/>
          </a:solidFill>
          <a:ln w="9525">
            <a:solidFill>
              <a:srgbClr val="4FB19E"/>
            </a:solidFill>
            <a:miter lim="800000"/>
            <a:headEnd/>
            <a:tailEnd/>
          </a:ln>
          <a:effectLst>
            <a:prstShdw prst="shdw17" dist="17961" dir="2700000">
              <a:schemeClr val="accent1">
                <a:gamma/>
                <a:shade val="60000"/>
                <a:invGamma/>
              </a:schemeClr>
            </a:prstShdw>
          </a:effectLst>
        </p:spPr>
        <p:txBody>
          <a:bodyPr wrap="none" anchor="ctr"/>
          <a:lstStyle/>
          <a:p>
            <a:pPr algn="ctr" fontAlgn="auto">
              <a:spcBef>
                <a:spcPts val="0"/>
              </a:spcBef>
              <a:spcAft>
                <a:spcPts val="0"/>
              </a:spcAft>
              <a:defRPr/>
            </a:pPr>
            <a:r>
              <a:rPr lang="en-US" sz="3600" b="1" dirty="0">
                <a:solidFill>
                  <a:schemeClr val="bg1"/>
                </a:solidFill>
                <a:latin typeface="Arial" charset="0"/>
                <a:ea typeface="+mn-ea"/>
              </a:rPr>
              <a:t>MRA </a:t>
            </a:r>
          </a:p>
          <a:p>
            <a:pPr algn="ctr" fontAlgn="auto">
              <a:spcBef>
                <a:spcPts val="0"/>
              </a:spcBef>
              <a:spcAft>
                <a:spcPts val="0"/>
              </a:spcAft>
              <a:defRPr/>
            </a:pPr>
            <a:r>
              <a:rPr lang="en-US" sz="2000" b="1" dirty="0">
                <a:solidFill>
                  <a:srgbClr val="FFFFFF"/>
                </a:solidFill>
                <a:latin typeface="Arial" charset="0"/>
                <a:ea typeface="+mn-ea"/>
              </a:rPr>
              <a:t>(max tolerated dose)</a:t>
            </a:r>
          </a:p>
          <a:p>
            <a:pPr algn="ctr" fontAlgn="auto">
              <a:spcBef>
                <a:spcPts val="0"/>
              </a:spcBef>
              <a:spcAft>
                <a:spcPts val="0"/>
              </a:spcAft>
              <a:defRPr/>
            </a:pPr>
            <a:endParaRPr lang="en-US" sz="3600" b="1" dirty="0">
              <a:solidFill>
                <a:schemeClr val="bg1"/>
              </a:solidFill>
              <a:latin typeface="Arial" charset="0"/>
              <a:ea typeface="+mn-ea"/>
            </a:endParaRPr>
          </a:p>
        </p:txBody>
      </p:sp>
    </p:spTree>
    <p:extLst>
      <p:ext uri="{BB962C8B-B14F-4D97-AF65-F5344CB8AC3E}">
        <p14:creationId xmlns:p14="http://schemas.microsoft.com/office/powerpoint/2010/main" val="25669015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35909"/>
                                        </p:tgtEl>
                                        <p:attrNameLst>
                                          <p:attrName>style.visibility</p:attrName>
                                        </p:attrNameLst>
                                      </p:cBhvr>
                                      <p:to>
                                        <p:strVal val="visible"/>
                                      </p:to>
                                    </p:set>
                                    <p:anim calcmode="lin" valueType="num">
                                      <p:cBhvr additive="base">
                                        <p:cTn id="7" dur="1000" fill="hold"/>
                                        <p:tgtEl>
                                          <p:spTgt spid="635909"/>
                                        </p:tgtEl>
                                        <p:attrNameLst>
                                          <p:attrName>ppt_x</p:attrName>
                                        </p:attrNameLst>
                                      </p:cBhvr>
                                      <p:tavLst>
                                        <p:tav tm="0">
                                          <p:val>
                                            <p:strVal val="1+#ppt_w/2"/>
                                          </p:val>
                                        </p:tav>
                                        <p:tav tm="100000">
                                          <p:val>
                                            <p:strVal val="#ppt_x"/>
                                          </p:val>
                                        </p:tav>
                                      </p:tavLst>
                                    </p:anim>
                                    <p:anim calcmode="lin" valueType="num">
                                      <p:cBhvr additive="base">
                                        <p:cTn id="8" dur="1000" fill="hold"/>
                                        <p:tgtEl>
                                          <p:spTgt spid="63590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35913"/>
                                        </p:tgtEl>
                                        <p:attrNameLst>
                                          <p:attrName>style.visibility</p:attrName>
                                        </p:attrNameLst>
                                      </p:cBhvr>
                                      <p:to>
                                        <p:strVal val="visible"/>
                                      </p:to>
                                    </p:set>
                                    <p:anim calcmode="lin" valueType="num">
                                      <p:cBhvr additive="base">
                                        <p:cTn id="13" dur="1000" fill="hold"/>
                                        <p:tgtEl>
                                          <p:spTgt spid="635913"/>
                                        </p:tgtEl>
                                        <p:attrNameLst>
                                          <p:attrName>ppt_x</p:attrName>
                                        </p:attrNameLst>
                                      </p:cBhvr>
                                      <p:tavLst>
                                        <p:tav tm="0">
                                          <p:val>
                                            <p:strVal val="1+#ppt_w/2"/>
                                          </p:val>
                                        </p:tav>
                                        <p:tav tm="100000">
                                          <p:val>
                                            <p:strVal val="#ppt_x"/>
                                          </p:val>
                                        </p:tav>
                                      </p:tavLst>
                                    </p:anim>
                                    <p:anim calcmode="lin" valueType="num">
                                      <p:cBhvr additive="base">
                                        <p:cTn id="14" dur="1000" fill="hold"/>
                                        <p:tgtEl>
                                          <p:spTgt spid="6359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909" grpId="0" animBg="1"/>
      <p:bldP spid="63591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Content Placeholder 2"/>
          <p:cNvSpPr>
            <a:spLocks noGrp="1"/>
          </p:cNvSpPr>
          <p:nvPr>
            <p:ph idx="1"/>
          </p:nvPr>
        </p:nvSpPr>
        <p:spPr>
          <a:xfrm>
            <a:off x="457200" y="1676400"/>
            <a:ext cx="8229600" cy="4525963"/>
          </a:xfrm>
        </p:spPr>
        <p:txBody>
          <a:bodyPr/>
          <a:lstStyle/>
          <a:p>
            <a:pPr>
              <a:defRPr/>
            </a:pPr>
            <a:r>
              <a:rPr lang="en-CA" altLang="en-US" dirty="0"/>
              <a:t>Feels generally well</a:t>
            </a:r>
            <a:endParaRPr lang="en-US" altLang="en-US" dirty="0"/>
          </a:p>
          <a:p>
            <a:pPr lvl="1">
              <a:defRPr/>
            </a:pPr>
            <a:r>
              <a:rPr lang="en-CA" altLang="en-US" dirty="0"/>
              <a:t>No hospitalizations</a:t>
            </a:r>
          </a:p>
          <a:p>
            <a:pPr lvl="1">
              <a:defRPr/>
            </a:pPr>
            <a:r>
              <a:rPr lang="en-CA" altLang="en-US" dirty="0"/>
              <a:t>More stamina, but still fatigues with ordinary activities; </a:t>
            </a:r>
            <a:r>
              <a:rPr lang="en-CA" altLang="en-US" u="sng" dirty="0"/>
              <a:t>NYHA II</a:t>
            </a:r>
          </a:p>
          <a:p>
            <a:pPr lvl="1">
              <a:defRPr/>
            </a:pPr>
            <a:r>
              <a:rPr lang="en-CA" altLang="en-US" dirty="0"/>
              <a:t>Describes satisfactory quality of life</a:t>
            </a:r>
          </a:p>
          <a:p>
            <a:pPr lvl="1">
              <a:defRPr/>
            </a:pPr>
            <a:r>
              <a:rPr lang="en-CA" altLang="en-US" dirty="0"/>
              <a:t>Meds: </a:t>
            </a:r>
          </a:p>
          <a:p>
            <a:pPr marL="1371600" lvl="2" indent="-457200">
              <a:buFont typeface="+mj-lt"/>
              <a:buAutoNum type="arabicPeriod"/>
              <a:defRPr/>
            </a:pPr>
            <a:r>
              <a:rPr lang="en-CA" altLang="en-US" sz="2000" dirty="0" err="1"/>
              <a:t>ramipril</a:t>
            </a:r>
            <a:r>
              <a:rPr lang="en-CA" altLang="en-US" sz="2000" dirty="0"/>
              <a:t> 5 mg bid </a:t>
            </a:r>
          </a:p>
          <a:p>
            <a:pPr marL="1371600" lvl="2" indent="-457200">
              <a:buFont typeface="+mj-lt"/>
              <a:buAutoNum type="arabicPeriod"/>
              <a:defRPr/>
            </a:pPr>
            <a:r>
              <a:rPr lang="en-CA" altLang="en-US" sz="2000" dirty="0"/>
              <a:t>carvedilol 12.5mg bid</a:t>
            </a:r>
          </a:p>
          <a:p>
            <a:pPr marL="1371600" lvl="2" indent="-457200">
              <a:buFont typeface="+mj-lt"/>
              <a:buAutoNum type="arabicPeriod"/>
              <a:defRPr/>
            </a:pPr>
            <a:r>
              <a:rPr lang="en-CA" altLang="en-US" sz="2000" dirty="0"/>
              <a:t>spironolactone 12.5 bid</a:t>
            </a:r>
          </a:p>
          <a:p>
            <a:pPr lvl="1">
              <a:defRPr/>
            </a:pPr>
            <a:r>
              <a:rPr lang="en-CA" altLang="en-US" dirty="0"/>
              <a:t>BP 114/72, HR 72, </a:t>
            </a:r>
            <a:r>
              <a:rPr lang="en-CA" altLang="en-US" dirty="0" err="1"/>
              <a:t>euvolemic</a:t>
            </a:r>
            <a:endParaRPr lang="en-CA" altLang="en-US" dirty="0"/>
          </a:p>
          <a:p>
            <a:pPr lvl="1">
              <a:defRPr/>
            </a:pPr>
            <a:r>
              <a:rPr lang="en-US" altLang="en-US" dirty="0"/>
              <a:t>CBC normal, </a:t>
            </a:r>
            <a:r>
              <a:rPr lang="en-US" altLang="en-US" dirty="0" err="1"/>
              <a:t>creat</a:t>
            </a:r>
            <a:r>
              <a:rPr lang="en-US" altLang="en-US" dirty="0"/>
              <a:t> 104, K 4.3</a:t>
            </a:r>
          </a:p>
          <a:p>
            <a:pPr lvl="1">
              <a:defRPr/>
            </a:pPr>
            <a:endParaRPr lang="en-CA" altLang="en-US" dirty="0"/>
          </a:p>
          <a:p>
            <a:pPr lvl="1">
              <a:defRPr/>
            </a:pPr>
            <a:endParaRPr lang="en-CA" altLang="en-US" dirty="0"/>
          </a:p>
          <a:p>
            <a:pPr marL="457200" lvl="1" indent="0">
              <a:buFontTx/>
              <a:buNone/>
              <a:defRPr/>
            </a:pPr>
            <a:endParaRPr lang="en-CA" altLang="en-US" dirty="0"/>
          </a:p>
        </p:txBody>
      </p:sp>
      <p:sp>
        <p:nvSpPr>
          <p:cNvPr id="12291" name="Title 1"/>
          <p:cNvSpPr txBox="1">
            <a:spLocks/>
          </p:cNvSpPr>
          <p:nvPr/>
        </p:nvSpPr>
        <p:spPr bwMode="auto">
          <a:xfrm>
            <a:off x="0" y="3810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CA" altLang="en-US" sz="2900" dirty="0">
                <a:latin typeface="Arial Black" pitchFamily="34" charset="0"/>
              </a:rPr>
              <a:t>Mrs. “</a:t>
            </a:r>
            <a:r>
              <a:rPr lang="en-CA" altLang="en-US" sz="2900" dirty="0" err="1">
                <a:latin typeface="Arial Black" pitchFamily="34" charset="0"/>
              </a:rPr>
              <a:t>rEF</a:t>
            </a:r>
            <a:r>
              <a:rPr lang="en-CA" altLang="en-US" sz="2900" dirty="0">
                <a:latin typeface="Arial Black" pitchFamily="34" charset="0"/>
              </a:rPr>
              <a:t>”  4 months later after</a:t>
            </a:r>
          </a:p>
          <a:p>
            <a:pPr algn="ctr" eaLnBrk="1" hangingPunct="1">
              <a:spcBef>
                <a:spcPct val="0"/>
              </a:spcBef>
              <a:buFontTx/>
              <a:buNone/>
            </a:pPr>
            <a:r>
              <a:rPr lang="en-CA" altLang="en-US" sz="2900" dirty="0">
                <a:latin typeface="Arial Black" pitchFamily="34" charset="0"/>
              </a:rPr>
              <a:t>Triple Therapy </a:t>
            </a:r>
            <a:r>
              <a:rPr lang="en-CA" altLang="en-US" sz="2900" dirty="0" err="1">
                <a:latin typeface="Arial Black" pitchFamily="34" charset="0"/>
              </a:rPr>
              <a:t>Uptitration</a:t>
            </a:r>
            <a:endParaRPr lang="en-US" altLang="en-US" sz="2900" b="0" dirty="0">
              <a:latin typeface="Arial Black" pitchFamily="34" charset="0"/>
            </a:endParaRPr>
          </a:p>
        </p:txBody>
      </p:sp>
      <p:sp>
        <p:nvSpPr>
          <p:cNvPr id="4" name="Oval 3"/>
          <p:cNvSpPr/>
          <p:nvPr/>
        </p:nvSpPr>
        <p:spPr>
          <a:xfrm>
            <a:off x="4800600" y="3738563"/>
            <a:ext cx="1822450" cy="1419225"/>
          </a:xfrm>
          <a:prstGeom prst="ellipse">
            <a:avLst/>
          </a:prstGeom>
          <a:solidFill>
            <a:srgbClr val="4FB19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50000"/>
              </a:spcBef>
              <a:spcAft>
                <a:spcPts val="0"/>
              </a:spcAft>
              <a:defRPr/>
            </a:pPr>
            <a:r>
              <a:rPr lang="en-CA" altLang="en-US" sz="2000" b="1" dirty="0"/>
              <a:t>Triple Therapy</a:t>
            </a:r>
          </a:p>
        </p:txBody>
      </p:sp>
    </p:spTree>
    <p:extLst>
      <p:ext uri="{BB962C8B-B14F-4D97-AF65-F5344CB8AC3E}">
        <p14:creationId xmlns:p14="http://schemas.microsoft.com/office/powerpoint/2010/main" val="13823648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idx="1"/>
          </p:nvPr>
        </p:nvSpPr>
        <p:spPr>
          <a:xfrm>
            <a:off x="457200" y="1447800"/>
            <a:ext cx="8256588" cy="4525963"/>
          </a:xfrm>
        </p:spPr>
        <p:txBody>
          <a:bodyPr/>
          <a:lstStyle/>
          <a:p>
            <a:pPr marL="0" indent="0">
              <a:spcAft>
                <a:spcPts val="1200"/>
              </a:spcAft>
              <a:buFontTx/>
              <a:buNone/>
            </a:pPr>
            <a:r>
              <a:rPr lang="en-CA" altLang="en-US" dirty="0"/>
              <a:t>What is your next move?</a:t>
            </a:r>
          </a:p>
          <a:p>
            <a:pPr marL="0" indent="0">
              <a:spcBef>
                <a:spcPts val="1200"/>
              </a:spcBef>
              <a:spcAft>
                <a:spcPts val="600"/>
              </a:spcAft>
              <a:buFont typeface="Arial Black" pitchFamily="34" charset="0"/>
              <a:buAutoNum type="alphaUcPeriod"/>
            </a:pPr>
            <a:r>
              <a:rPr lang="en-CA" altLang="en-US" dirty="0"/>
              <a:t> Add </a:t>
            </a:r>
            <a:r>
              <a:rPr lang="en-CA" altLang="en-US" dirty="0" err="1"/>
              <a:t>ivabradine</a:t>
            </a:r>
            <a:r>
              <a:rPr lang="en-CA" altLang="en-US" dirty="0"/>
              <a:t> 5 mg bid</a:t>
            </a:r>
          </a:p>
          <a:p>
            <a:pPr marL="0" indent="0">
              <a:spcBef>
                <a:spcPts val="1200"/>
              </a:spcBef>
              <a:spcAft>
                <a:spcPts val="600"/>
              </a:spcAft>
              <a:buFont typeface="Arial Black" pitchFamily="34" charset="0"/>
              <a:buAutoNum type="alphaUcPeriod"/>
            </a:pPr>
            <a:r>
              <a:rPr lang="en-CA" altLang="en-US" dirty="0"/>
              <a:t> Substitute </a:t>
            </a:r>
            <a:r>
              <a:rPr lang="en-CA" altLang="en-US" dirty="0" err="1"/>
              <a:t>ramipril</a:t>
            </a:r>
            <a:r>
              <a:rPr lang="en-CA" altLang="en-US" dirty="0"/>
              <a:t> for </a:t>
            </a:r>
            <a:r>
              <a:rPr lang="en-CA" altLang="en-US" dirty="0" err="1"/>
              <a:t>sacubitril</a:t>
            </a:r>
            <a:r>
              <a:rPr lang="en-CA" altLang="en-US" dirty="0"/>
              <a:t>-valsartan 50 mg bid</a:t>
            </a:r>
          </a:p>
          <a:p>
            <a:pPr marL="0" indent="0">
              <a:spcBef>
                <a:spcPts val="1200"/>
              </a:spcBef>
              <a:spcAft>
                <a:spcPts val="600"/>
              </a:spcAft>
              <a:buFont typeface="Arial Black" pitchFamily="34" charset="0"/>
              <a:buAutoNum type="alphaUcPeriod"/>
            </a:pPr>
            <a:r>
              <a:rPr lang="en-CA" altLang="en-US" dirty="0"/>
              <a:t> Nothing; this patient feels well, is tolerating meds</a:t>
            </a:r>
            <a:endParaRPr lang="en-US" altLang="en-US" dirty="0"/>
          </a:p>
        </p:txBody>
      </p:sp>
      <p:sp>
        <p:nvSpPr>
          <p:cNvPr id="5" name="Title 1"/>
          <p:cNvSpPr txBox="1">
            <a:spLocks/>
          </p:cNvSpPr>
          <p:nvPr/>
        </p:nvSpPr>
        <p:spPr bwMode="auto">
          <a:xfrm>
            <a:off x="0" y="228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0000" lnSpcReduction="20000"/>
          </a:bodyPr>
          <a:lstStyle>
            <a:lvl1pPr algn="ctr" rtl="0" eaLnBrk="0" fontAlgn="base" hangingPunct="0">
              <a:spcBef>
                <a:spcPct val="0"/>
              </a:spcBef>
              <a:spcAft>
                <a:spcPct val="0"/>
              </a:spcAft>
              <a:defRPr sz="3200">
                <a:solidFill>
                  <a:schemeClr val="tx1"/>
                </a:solidFill>
                <a:latin typeface="+mj-lt"/>
                <a:ea typeface="+mj-ea"/>
                <a:cs typeface="+mj-cs"/>
              </a:defRPr>
            </a:lvl1pPr>
            <a:lvl2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2pPr>
            <a:lvl3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3pPr>
            <a:lvl4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4pPr>
            <a:lvl5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5pPr>
            <a:lvl6pPr marL="4572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6pPr>
            <a:lvl7pPr marL="9144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7pPr>
            <a:lvl8pPr marL="13716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8pPr>
            <a:lvl9pPr marL="18288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9pPr>
          </a:lstStyle>
          <a:p>
            <a:pPr>
              <a:defRPr/>
            </a:pPr>
            <a:r>
              <a:rPr lang="en-US" altLang="en-US" kern="0" dirty="0"/>
              <a:t>Question 2</a:t>
            </a:r>
          </a:p>
        </p:txBody>
      </p:sp>
      <p:pic>
        <p:nvPicPr>
          <p:cNvPr id="6" name="Picture 25" descr="C:\Users\Hemali\Downloads\CCC_Icon_2016_Q&amp;A_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228600"/>
            <a:ext cx="10668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76200" y="2667000"/>
            <a:ext cx="86868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fontAlgn="auto">
              <a:spcBef>
                <a:spcPts val="0"/>
              </a:spcBef>
              <a:spcAft>
                <a:spcPts val="0"/>
              </a:spcAft>
              <a:defRPr/>
            </a:pPr>
            <a:endParaRPr lang="en-US" altLang="en-US">
              <a:solidFill>
                <a:srgbClr val="FFFFFF"/>
              </a:solidFill>
            </a:endParaRPr>
          </a:p>
        </p:txBody>
      </p:sp>
    </p:spTree>
    <p:extLst>
      <p:ext uri="{BB962C8B-B14F-4D97-AF65-F5344CB8AC3E}">
        <p14:creationId xmlns:p14="http://schemas.microsoft.com/office/powerpoint/2010/main" val="72147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533400"/>
            <a:ext cx="8229600" cy="1143000"/>
          </a:xfrm>
        </p:spPr>
        <p:txBody>
          <a:bodyPr/>
          <a:lstStyle/>
          <a:p>
            <a:r>
              <a:rPr lang="en-US" altLang="en-US" b="1" i="1" dirty="0">
                <a:latin typeface="Arial" pitchFamily="34" charset="0"/>
              </a:rPr>
              <a:t>Lower risk</a:t>
            </a:r>
            <a:r>
              <a:rPr lang="is-IS" altLang="en-US" b="1" i="1" dirty="0">
                <a:latin typeface="Arial" pitchFamily="34" charset="0"/>
              </a:rPr>
              <a:t>….but not low risk</a:t>
            </a:r>
            <a:endParaRPr lang="en-US" altLang="en-US" b="1" i="1" dirty="0">
              <a:latin typeface="Arial" pitchFamily="34" charset="0"/>
            </a:endParaRPr>
          </a:p>
        </p:txBody>
      </p:sp>
      <p:pic>
        <p:nvPicPr>
          <p:cNvPr id="15363" name="Picture 4" descr="Screen Shot 2016-10-07 at 3.07.22 PM.png"/>
          <p:cNvPicPr>
            <a:picLocks noChangeAspect="1"/>
          </p:cNvPicPr>
          <p:nvPr/>
        </p:nvPicPr>
        <p:blipFill>
          <a:blip r:embed="rId3">
            <a:extLst>
              <a:ext uri="{28A0092B-C50C-407E-A947-70E740481C1C}">
                <a14:useLocalDpi xmlns:a14="http://schemas.microsoft.com/office/drawing/2010/main" val="0"/>
              </a:ext>
            </a:extLst>
          </a:blip>
          <a:srcRect l="3435" r="5620" b="5640"/>
          <a:stretch>
            <a:fillRect/>
          </a:stretch>
        </p:blipFill>
        <p:spPr bwMode="auto">
          <a:xfrm>
            <a:off x="414338" y="1447800"/>
            <a:ext cx="8315325"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5" descr="Screen Shot 2016-10-07 at 3.17.03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276600"/>
            <a:ext cx="6365875"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Box 2"/>
          <p:cNvSpPr txBox="1">
            <a:spLocks noChangeArrowheads="1"/>
          </p:cNvSpPr>
          <p:nvPr/>
        </p:nvSpPr>
        <p:spPr bwMode="auto">
          <a:xfrm>
            <a:off x="6629400" y="6276975"/>
            <a:ext cx="2457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algn="r" eaLnBrk="1" hangingPunct="1">
              <a:spcBef>
                <a:spcPct val="0"/>
              </a:spcBef>
              <a:buFontTx/>
              <a:buNone/>
            </a:pPr>
            <a:r>
              <a:rPr lang="en-CA" altLang="en-US" sz="1200" b="0" dirty="0" err="1"/>
              <a:t>Pocock</a:t>
            </a:r>
            <a:r>
              <a:rPr lang="en-CA" altLang="en-US" sz="1200" b="0" dirty="0"/>
              <a:t> et al, </a:t>
            </a:r>
            <a:r>
              <a:rPr lang="en-CA" altLang="en-US" sz="1200" b="0" dirty="0" err="1"/>
              <a:t>Eur</a:t>
            </a:r>
            <a:r>
              <a:rPr lang="en-CA" altLang="en-US" sz="1200" b="0" dirty="0"/>
              <a:t> Heart J 2012</a:t>
            </a:r>
            <a:endParaRPr lang="en-US" altLang="en-US" sz="1200" b="0" dirty="0"/>
          </a:p>
        </p:txBody>
      </p:sp>
      <p:sp>
        <p:nvSpPr>
          <p:cNvPr id="7" name="Title 1"/>
          <p:cNvSpPr txBox="1">
            <a:spLocks/>
          </p:cNvSpPr>
          <p:nvPr/>
        </p:nvSpPr>
        <p:spPr bwMode="auto">
          <a:xfrm>
            <a:off x="0" y="228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0000" lnSpcReduction="20000"/>
          </a:bodyPr>
          <a:lstStyle>
            <a:lvl1pPr algn="ctr" rtl="0" eaLnBrk="0" fontAlgn="base" hangingPunct="0">
              <a:spcBef>
                <a:spcPct val="0"/>
              </a:spcBef>
              <a:spcAft>
                <a:spcPct val="0"/>
              </a:spcAft>
              <a:defRPr sz="3200">
                <a:solidFill>
                  <a:schemeClr val="tx1"/>
                </a:solidFill>
                <a:latin typeface="+mj-lt"/>
                <a:ea typeface="+mj-ea"/>
                <a:cs typeface="+mj-cs"/>
              </a:defRPr>
            </a:lvl1pPr>
            <a:lvl2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2pPr>
            <a:lvl3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3pPr>
            <a:lvl4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4pPr>
            <a:lvl5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5pPr>
            <a:lvl6pPr marL="4572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6pPr>
            <a:lvl7pPr marL="9144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7pPr>
            <a:lvl8pPr marL="13716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8pPr>
            <a:lvl9pPr marL="18288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9pPr>
          </a:lstStyle>
          <a:p>
            <a:pPr>
              <a:defRPr/>
            </a:pPr>
            <a:r>
              <a:rPr lang="en-US" altLang="en-US" kern="0" dirty="0"/>
              <a:t>Mortality with NYHA II Symptoms</a:t>
            </a:r>
          </a:p>
        </p:txBody>
      </p:sp>
      <p:sp>
        <p:nvSpPr>
          <p:cNvPr id="15367" name="TextBox 1"/>
          <p:cNvSpPr txBox="1">
            <a:spLocks noChangeArrowheads="1"/>
          </p:cNvSpPr>
          <p:nvPr/>
        </p:nvSpPr>
        <p:spPr bwMode="auto">
          <a:xfrm>
            <a:off x="1981200" y="5562600"/>
            <a:ext cx="518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CA" altLang="en-US" sz="3200"/>
              <a:t>www.heartfailurerisk.org</a:t>
            </a:r>
          </a:p>
        </p:txBody>
      </p:sp>
    </p:spTree>
    <p:extLst>
      <p:ext uri="{BB962C8B-B14F-4D97-AF65-F5344CB8AC3E}">
        <p14:creationId xmlns:p14="http://schemas.microsoft.com/office/powerpoint/2010/main" val="3337654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533400" y="2990850"/>
            <a:ext cx="4545013" cy="685800"/>
          </a:xfrm>
        </p:spPr>
        <p:txBody>
          <a:bodyPr>
            <a:normAutofit fontScale="90000"/>
          </a:bodyPr>
          <a:lstStyle/>
          <a:p>
            <a:pPr>
              <a:defRPr/>
            </a:pPr>
            <a:r>
              <a:rPr lang="en-CA" altLang="en-US" sz="3000" b="1" dirty="0"/>
              <a:t>PARADIGM-HF: LCZ696/Sac-Val/ARNI </a:t>
            </a:r>
            <a:br>
              <a:rPr lang="en-CA" altLang="en-US" sz="3000" b="1" dirty="0"/>
            </a:br>
            <a:r>
              <a:rPr lang="en-CA" altLang="en-US" sz="1500" dirty="0"/>
              <a:t>Prospective Comparison of ARNI [Angiotensin Receptor–</a:t>
            </a:r>
            <a:r>
              <a:rPr lang="en-CA" altLang="en-US" sz="1500" dirty="0" err="1"/>
              <a:t>Neprilysin</a:t>
            </a:r>
            <a:r>
              <a:rPr lang="en-CA" altLang="en-US" sz="1500" dirty="0"/>
              <a:t> Inhibitor] with ACEI to Determine Impact on Global Mortality</a:t>
            </a:r>
            <a:r>
              <a:rPr lang="en-CA" altLang="en-US" sz="3450" dirty="0"/>
              <a:t/>
            </a:r>
            <a:br>
              <a:rPr lang="en-CA" altLang="en-US" sz="3450" dirty="0"/>
            </a:br>
            <a:endParaRPr lang="en-CA" altLang="en-US" sz="3450" dirty="0"/>
          </a:p>
        </p:txBody>
      </p:sp>
      <p:pic>
        <p:nvPicPr>
          <p:cNvPr id="16387" name="Picture 7"/>
          <p:cNvPicPr>
            <a:picLocks noChangeAspect="1" noChangeArrowheads="1"/>
          </p:cNvPicPr>
          <p:nvPr/>
        </p:nvPicPr>
        <p:blipFill>
          <a:blip r:embed="rId3">
            <a:extLst>
              <a:ext uri="{28A0092B-C50C-407E-A947-70E740481C1C}">
                <a14:useLocalDpi xmlns:a14="http://schemas.microsoft.com/office/drawing/2010/main" val="0"/>
              </a:ext>
            </a:extLst>
          </a:blip>
          <a:srcRect l="27058" t="26939" r="27058" b="12381"/>
          <a:stretch>
            <a:fillRect/>
          </a:stretch>
        </p:blipFill>
        <p:spPr bwMode="auto">
          <a:xfrm>
            <a:off x="5721350" y="2195513"/>
            <a:ext cx="2228850"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7A5C"/>
                  </a:outerShdw>
                </a:effectLst>
              </a14:hiddenEffects>
            </a:ext>
          </a:extLst>
        </p:spPr>
      </p:pic>
      <p:pic>
        <p:nvPicPr>
          <p:cNvPr id="16388" name="Picture 8"/>
          <p:cNvPicPr>
            <a:picLocks noChangeAspect="1" noChangeArrowheads="1"/>
          </p:cNvPicPr>
          <p:nvPr/>
        </p:nvPicPr>
        <p:blipFill>
          <a:blip r:embed="rId4">
            <a:extLst>
              <a:ext uri="{28A0092B-C50C-407E-A947-70E740481C1C}">
                <a14:useLocalDpi xmlns:a14="http://schemas.microsoft.com/office/drawing/2010/main" val="0"/>
              </a:ext>
            </a:extLst>
          </a:blip>
          <a:srcRect l="27516" t="24171" r="29530" b="24901"/>
          <a:stretch>
            <a:fillRect/>
          </a:stretch>
        </p:blipFill>
        <p:spPr bwMode="auto">
          <a:xfrm>
            <a:off x="1524000" y="4457700"/>
            <a:ext cx="27432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7A5C"/>
                  </a:outerShdw>
                </a:effectLst>
              </a14:hiddenEffects>
            </a:ext>
          </a:extLst>
        </p:spPr>
      </p:pic>
      <p:pic>
        <p:nvPicPr>
          <p:cNvPr id="16389" name="Picture 9"/>
          <p:cNvPicPr>
            <a:picLocks noChangeAspect="1" noChangeArrowheads="1"/>
          </p:cNvPicPr>
          <p:nvPr/>
        </p:nvPicPr>
        <p:blipFill>
          <a:blip r:embed="rId5">
            <a:extLst>
              <a:ext uri="{28A0092B-C50C-407E-A947-70E740481C1C}">
                <a14:useLocalDpi xmlns:a14="http://schemas.microsoft.com/office/drawing/2010/main" val="0"/>
              </a:ext>
            </a:extLst>
          </a:blip>
          <a:srcRect l="42021" t="25868" r="27272" b="15210"/>
          <a:stretch>
            <a:fillRect/>
          </a:stretch>
        </p:blipFill>
        <p:spPr bwMode="auto">
          <a:xfrm>
            <a:off x="5657850" y="3921125"/>
            <a:ext cx="2171700"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7A5C"/>
                  </a:outerShdw>
                </a:effectLst>
              </a14:hiddenEffects>
            </a:ext>
          </a:extLst>
        </p:spPr>
      </p:pic>
      <p:sp>
        <p:nvSpPr>
          <p:cNvPr id="16390" name="TextBox 6"/>
          <p:cNvSpPr txBox="1">
            <a:spLocks noChangeArrowheads="1"/>
          </p:cNvSpPr>
          <p:nvPr/>
        </p:nvSpPr>
        <p:spPr bwMode="auto">
          <a:xfrm>
            <a:off x="5791200" y="6400800"/>
            <a:ext cx="4419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fontAlgn="base">
              <a:spcBef>
                <a:spcPct val="0"/>
              </a:spcBef>
              <a:spcAft>
                <a:spcPct val="0"/>
              </a:spcAft>
              <a:defRPr>
                <a:solidFill>
                  <a:schemeClr val="tx1"/>
                </a:solidFill>
                <a:latin typeface="Arial" pitchFamily="34" charset="0"/>
                <a:ea typeface="ＭＳ Ｐゴシック" pitchFamily="34" charset="-128"/>
              </a:defRPr>
            </a:lvl6pPr>
            <a:lvl7pPr marL="2971800" indent="-228600" fontAlgn="base">
              <a:spcBef>
                <a:spcPct val="0"/>
              </a:spcBef>
              <a:spcAft>
                <a:spcPct val="0"/>
              </a:spcAft>
              <a:defRPr>
                <a:solidFill>
                  <a:schemeClr val="tx1"/>
                </a:solidFill>
                <a:latin typeface="Arial" pitchFamily="34" charset="0"/>
                <a:ea typeface="ＭＳ Ｐゴシック" pitchFamily="34" charset="-128"/>
              </a:defRPr>
            </a:lvl7pPr>
            <a:lvl8pPr marL="3429000" indent="-228600" fontAlgn="base">
              <a:spcBef>
                <a:spcPct val="0"/>
              </a:spcBef>
              <a:spcAft>
                <a:spcPct val="0"/>
              </a:spcAft>
              <a:defRPr>
                <a:solidFill>
                  <a:schemeClr val="tx1"/>
                </a:solidFill>
                <a:latin typeface="Arial" pitchFamily="34" charset="0"/>
                <a:ea typeface="ＭＳ Ｐゴシック" pitchFamily="34" charset="-128"/>
              </a:defRPr>
            </a:lvl8pPr>
            <a:lvl9pPr marL="3886200" indent="-228600" fontAlgn="base">
              <a:spcBef>
                <a:spcPct val="0"/>
              </a:spcBef>
              <a:spcAft>
                <a:spcPct val="0"/>
              </a:spcAft>
              <a:defRPr>
                <a:solidFill>
                  <a:schemeClr val="tx1"/>
                </a:solidFill>
                <a:latin typeface="Arial" pitchFamily="34" charset="0"/>
                <a:ea typeface="ＭＳ Ｐゴシック" pitchFamily="34" charset="-128"/>
              </a:defRPr>
            </a:lvl9pPr>
          </a:lstStyle>
          <a:p>
            <a:r>
              <a:rPr lang="en-US" altLang="en-US" sz="1000"/>
              <a:t>McMurray et al. N Engl J Med 2014;371(11):993-1004</a:t>
            </a:r>
          </a:p>
        </p:txBody>
      </p:sp>
      <p:sp>
        <p:nvSpPr>
          <p:cNvPr id="8" name="Title 1"/>
          <p:cNvSpPr txBox="1">
            <a:spLocks/>
          </p:cNvSpPr>
          <p:nvPr/>
        </p:nvSpPr>
        <p:spPr bwMode="auto">
          <a:xfrm>
            <a:off x="122238" y="3810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200">
                <a:solidFill>
                  <a:schemeClr val="tx1"/>
                </a:solidFill>
                <a:latin typeface="+mj-lt"/>
                <a:ea typeface="+mj-ea"/>
                <a:cs typeface="+mj-cs"/>
              </a:defRPr>
            </a:lvl1pPr>
            <a:lvl2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2pPr>
            <a:lvl3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3pPr>
            <a:lvl4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4pPr>
            <a:lvl5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5pPr>
            <a:lvl6pPr marL="4572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6pPr>
            <a:lvl7pPr marL="9144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7pPr>
            <a:lvl8pPr marL="13716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8pPr>
            <a:lvl9pPr marL="18288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9pPr>
          </a:lstStyle>
          <a:p>
            <a:pPr eaLnBrk="1" hangingPunct="1">
              <a:defRPr/>
            </a:pPr>
            <a:r>
              <a:rPr lang="en-US" altLang="en-US" sz="2900" kern="0" dirty="0"/>
              <a:t>New Therapies for </a:t>
            </a:r>
            <a:r>
              <a:rPr lang="en-US" altLang="en-US" sz="2900" kern="0" dirty="0" err="1"/>
              <a:t>HFrEF</a:t>
            </a:r>
            <a:r>
              <a:rPr lang="en-US" altLang="en-US" sz="2900" kern="0" dirty="0"/>
              <a:t>: </a:t>
            </a:r>
          </a:p>
          <a:p>
            <a:pPr eaLnBrk="1" hangingPunct="1">
              <a:defRPr/>
            </a:pPr>
            <a:r>
              <a:rPr lang="en-US" altLang="en-US" sz="2900" kern="0" dirty="0" err="1"/>
              <a:t>Sacubitril</a:t>
            </a:r>
            <a:r>
              <a:rPr lang="en-US" altLang="en-US" sz="2900" kern="0" dirty="0"/>
              <a:t>-Valsartan</a:t>
            </a:r>
            <a:endParaRPr lang="en-CA" altLang="en-US" sz="2900" kern="0" dirty="0"/>
          </a:p>
        </p:txBody>
      </p:sp>
    </p:spTree>
    <p:extLst>
      <p:ext uri="{BB962C8B-B14F-4D97-AF65-F5344CB8AC3E}">
        <p14:creationId xmlns:p14="http://schemas.microsoft.com/office/powerpoint/2010/main" val="2141022308"/>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
          <p:cNvSpPr>
            <a:spLocks noGrp="1"/>
          </p:cNvSpPr>
          <p:nvPr>
            <p:ph type="title"/>
          </p:nvPr>
        </p:nvSpPr>
        <p:spPr>
          <a:xfrm>
            <a:off x="539750" y="187325"/>
            <a:ext cx="7993063" cy="498475"/>
          </a:xfrm>
        </p:spPr>
        <p:txBody>
          <a:bodyPr/>
          <a:lstStyle/>
          <a:p>
            <a:r>
              <a:rPr lang="en-US" altLang="en-US" sz="2900" dirty="0"/>
              <a:t>Etiology of HF</a:t>
            </a:r>
          </a:p>
        </p:txBody>
      </p:sp>
      <p:pic>
        <p:nvPicPr>
          <p:cNvPr id="12291" name="Picture 2"/>
          <p:cNvPicPr>
            <a:picLocks noChangeAspect="1" noChangeArrowheads="1"/>
          </p:cNvPicPr>
          <p:nvPr/>
        </p:nvPicPr>
        <p:blipFill>
          <a:blip r:embed="rId2">
            <a:extLst>
              <a:ext uri="{28A0092B-C50C-407E-A947-70E740481C1C}">
                <a14:useLocalDpi xmlns:a14="http://schemas.microsoft.com/office/drawing/2010/main" val="0"/>
              </a:ext>
            </a:extLst>
          </a:blip>
          <a:srcRect l="25037" t="24194" r="28688" b="38696"/>
          <a:stretch>
            <a:fillRect/>
          </a:stretch>
        </p:blipFill>
        <p:spPr bwMode="auto">
          <a:xfrm>
            <a:off x="265113" y="1219200"/>
            <a:ext cx="8740775" cy="4545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150552"/>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
          <p:cNvGrpSpPr>
            <a:grpSpLocks/>
          </p:cNvGrpSpPr>
          <p:nvPr/>
        </p:nvGrpSpPr>
        <p:grpSpPr bwMode="auto">
          <a:xfrm>
            <a:off x="1344613" y="2257425"/>
            <a:ext cx="6272212" cy="3575050"/>
            <a:chOff x="382588" y="1317625"/>
            <a:chExt cx="8679973" cy="5381780"/>
          </a:xfrm>
        </p:grpSpPr>
        <p:grpSp>
          <p:nvGrpSpPr>
            <p:cNvPr id="17413" name="Group 18"/>
            <p:cNvGrpSpPr>
              <a:grpSpLocks/>
            </p:cNvGrpSpPr>
            <p:nvPr/>
          </p:nvGrpSpPr>
          <p:grpSpPr bwMode="auto">
            <a:xfrm>
              <a:off x="1795463" y="2109788"/>
              <a:ext cx="6296025" cy="3333750"/>
              <a:chOff x="1689100" y="2789238"/>
              <a:chExt cx="6296025" cy="1506537"/>
            </a:xfrm>
          </p:grpSpPr>
          <p:grpSp>
            <p:nvGrpSpPr>
              <p:cNvPr id="17464" name="Group 17"/>
              <p:cNvGrpSpPr>
                <a:grpSpLocks/>
              </p:cNvGrpSpPr>
              <p:nvPr/>
            </p:nvGrpSpPr>
            <p:grpSpPr bwMode="auto">
              <a:xfrm>
                <a:off x="1689100" y="3143250"/>
                <a:ext cx="4137554" cy="1152525"/>
                <a:chOff x="1689100" y="3143250"/>
                <a:chExt cx="4137554" cy="1152525"/>
              </a:xfrm>
            </p:grpSpPr>
            <p:grpSp>
              <p:nvGrpSpPr>
                <p:cNvPr id="17467" name="Group 16"/>
                <p:cNvGrpSpPr>
                  <a:grpSpLocks/>
                </p:cNvGrpSpPr>
                <p:nvPr/>
              </p:nvGrpSpPr>
              <p:grpSpPr bwMode="auto">
                <a:xfrm>
                  <a:off x="1689100" y="3624263"/>
                  <a:ext cx="2003425" cy="671512"/>
                  <a:chOff x="1689100" y="3624263"/>
                  <a:chExt cx="2003425" cy="671512"/>
                </a:xfrm>
              </p:grpSpPr>
              <p:sp>
                <p:nvSpPr>
                  <p:cNvPr id="17470" name="Freeform 29"/>
                  <p:cNvSpPr>
                    <a:spLocks/>
                  </p:cNvSpPr>
                  <p:nvPr/>
                </p:nvSpPr>
                <p:spPr bwMode="auto">
                  <a:xfrm>
                    <a:off x="1689100" y="4168775"/>
                    <a:ext cx="295275" cy="127000"/>
                  </a:xfrm>
                  <a:custGeom>
                    <a:avLst/>
                    <a:gdLst>
                      <a:gd name="T0" fmla="*/ 0 w 295275"/>
                      <a:gd name="T1" fmla="*/ 127000 h 127000"/>
                      <a:gd name="T2" fmla="*/ 63500 w 295275"/>
                      <a:gd name="T3" fmla="*/ 101600 h 127000"/>
                      <a:gd name="T4" fmla="*/ 98425 w 295275"/>
                      <a:gd name="T5" fmla="*/ 82550 h 127000"/>
                      <a:gd name="T6" fmla="*/ 127000 w 295275"/>
                      <a:gd name="T7" fmla="*/ 63500 h 127000"/>
                      <a:gd name="T8" fmla="*/ 142875 w 295275"/>
                      <a:gd name="T9" fmla="*/ 50800 h 127000"/>
                      <a:gd name="T10" fmla="*/ 171450 w 295275"/>
                      <a:gd name="T11" fmla="*/ 50800 h 127000"/>
                      <a:gd name="T12" fmla="*/ 196850 w 295275"/>
                      <a:gd name="T13" fmla="*/ 41275 h 127000"/>
                      <a:gd name="T14" fmla="*/ 228600 w 295275"/>
                      <a:gd name="T15" fmla="*/ 25400 h 127000"/>
                      <a:gd name="T16" fmla="*/ 241300 w 295275"/>
                      <a:gd name="T17" fmla="*/ 22225 h 127000"/>
                      <a:gd name="T18" fmla="*/ 260350 w 295275"/>
                      <a:gd name="T19" fmla="*/ 15875 h 127000"/>
                      <a:gd name="T20" fmla="*/ 285750 w 295275"/>
                      <a:gd name="T21" fmla="*/ 6350 h 127000"/>
                      <a:gd name="T22" fmla="*/ 295275 w 295275"/>
                      <a:gd name="T23" fmla="*/ 0 h 127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5275"/>
                      <a:gd name="T37" fmla="*/ 0 h 127000"/>
                      <a:gd name="T38" fmla="*/ 295275 w 295275"/>
                      <a:gd name="T39" fmla="*/ 127000 h 1270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5275" h="127000">
                        <a:moveTo>
                          <a:pt x="0" y="127000"/>
                        </a:moveTo>
                        <a:cubicBezTo>
                          <a:pt x="23548" y="118004"/>
                          <a:pt x="47096" y="109008"/>
                          <a:pt x="63500" y="101600"/>
                        </a:cubicBezTo>
                        <a:cubicBezTo>
                          <a:pt x="79904" y="94192"/>
                          <a:pt x="87842" y="88900"/>
                          <a:pt x="98425" y="82550"/>
                        </a:cubicBezTo>
                        <a:cubicBezTo>
                          <a:pt x="109008" y="76200"/>
                          <a:pt x="119592" y="68792"/>
                          <a:pt x="127000" y="63500"/>
                        </a:cubicBezTo>
                        <a:cubicBezTo>
                          <a:pt x="134408" y="58208"/>
                          <a:pt x="135467" y="52917"/>
                          <a:pt x="142875" y="50800"/>
                        </a:cubicBezTo>
                        <a:cubicBezTo>
                          <a:pt x="150283" y="48683"/>
                          <a:pt x="162454" y="52387"/>
                          <a:pt x="171450" y="50800"/>
                        </a:cubicBezTo>
                        <a:cubicBezTo>
                          <a:pt x="180446" y="49213"/>
                          <a:pt x="187325" y="45508"/>
                          <a:pt x="196850" y="41275"/>
                        </a:cubicBezTo>
                        <a:cubicBezTo>
                          <a:pt x="206375" y="37042"/>
                          <a:pt x="221192" y="28575"/>
                          <a:pt x="228600" y="25400"/>
                        </a:cubicBezTo>
                        <a:cubicBezTo>
                          <a:pt x="236008" y="22225"/>
                          <a:pt x="236008" y="23812"/>
                          <a:pt x="241300" y="22225"/>
                        </a:cubicBezTo>
                        <a:cubicBezTo>
                          <a:pt x="246592" y="20638"/>
                          <a:pt x="252942" y="18521"/>
                          <a:pt x="260350" y="15875"/>
                        </a:cubicBezTo>
                        <a:cubicBezTo>
                          <a:pt x="267758" y="13229"/>
                          <a:pt x="279929" y="8996"/>
                          <a:pt x="285750" y="6350"/>
                        </a:cubicBezTo>
                        <a:cubicBezTo>
                          <a:pt x="291571" y="3704"/>
                          <a:pt x="288925" y="3175"/>
                          <a:pt x="295275" y="0"/>
                        </a:cubicBezTo>
                      </a:path>
                    </a:pathLst>
                  </a:custGeom>
                  <a:noFill/>
                  <a:ln w="57150">
                    <a:solidFill>
                      <a:srgbClr val="FF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7471" name="Freeform 30"/>
                  <p:cNvSpPr>
                    <a:spLocks/>
                  </p:cNvSpPr>
                  <p:nvPr/>
                </p:nvSpPr>
                <p:spPr bwMode="auto">
                  <a:xfrm>
                    <a:off x="1987550" y="3624263"/>
                    <a:ext cx="1704975" cy="544512"/>
                  </a:xfrm>
                  <a:custGeom>
                    <a:avLst/>
                    <a:gdLst>
                      <a:gd name="T0" fmla="*/ 0 w 1704975"/>
                      <a:gd name="T1" fmla="*/ 544512 h 544512"/>
                      <a:gd name="T2" fmla="*/ 57150 w 1704975"/>
                      <a:gd name="T3" fmla="*/ 522287 h 544512"/>
                      <a:gd name="T4" fmla="*/ 123825 w 1704975"/>
                      <a:gd name="T5" fmla="*/ 496887 h 544512"/>
                      <a:gd name="T6" fmla="*/ 174625 w 1704975"/>
                      <a:gd name="T7" fmla="*/ 471487 h 544512"/>
                      <a:gd name="T8" fmla="*/ 212725 w 1704975"/>
                      <a:gd name="T9" fmla="*/ 458787 h 544512"/>
                      <a:gd name="T10" fmla="*/ 238125 w 1704975"/>
                      <a:gd name="T11" fmla="*/ 455612 h 544512"/>
                      <a:gd name="T12" fmla="*/ 263525 w 1704975"/>
                      <a:gd name="T13" fmla="*/ 436562 h 544512"/>
                      <a:gd name="T14" fmla="*/ 317500 w 1704975"/>
                      <a:gd name="T15" fmla="*/ 430212 h 544512"/>
                      <a:gd name="T16" fmla="*/ 358775 w 1704975"/>
                      <a:gd name="T17" fmla="*/ 420687 h 544512"/>
                      <a:gd name="T18" fmla="*/ 390525 w 1704975"/>
                      <a:gd name="T19" fmla="*/ 414337 h 544512"/>
                      <a:gd name="T20" fmla="*/ 422275 w 1704975"/>
                      <a:gd name="T21" fmla="*/ 401637 h 544512"/>
                      <a:gd name="T22" fmla="*/ 444500 w 1704975"/>
                      <a:gd name="T23" fmla="*/ 395287 h 544512"/>
                      <a:gd name="T24" fmla="*/ 479425 w 1704975"/>
                      <a:gd name="T25" fmla="*/ 385762 h 544512"/>
                      <a:gd name="T26" fmla="*/ 520700 w 1704975"/>
                      <a:gd name="T27" fmla="*/ 379412 h 544512"/>
                      <a:gd name="T28" fmla="*/ 555625 w 1704975"/>
                      <a:gd name="T29" fmla="*/ 363537 h 544512"/>
                      <a:gd name="T30" fmla="*/ 584200 w 1704975"/>
                      <a:gd name="T31" fmla="*/ 350837 h 544512"/>
                      <a:gd name="T32" fmla="*/ 625475 w 1704975"/>
                      <a:gd name="T33" fmla="*/ 347662 h 544512"/>
                      <a:gd name="T34" fmla="*/ 663575 w 1704975"/>
                      <a:gd name="T35" fmla="*/ 331787 h 544512"/>
                      <a:gd name="T36" fmla="*/ 695325 w 1704975"/>
                      <a:gd name="T37" fmla="*/ 328612 h 544512"/>
                      <a:gd name="T38" fmla="*/ 730250 w 1704975"/>
                      <a:gd name="T39" fmla="*/ 312737 h 544512"/>
                      <a:gd name="T40" fmla="*/ 755650 w 1704975"/>
                      <a:gd name="T41" fmla="*/ 296862 h 544512"/>
                      <a:gd name="T42" fmla="*/ 800100 w 1704975"/>
                      <a:gd name="T43" fmla="*/ 271462 h 544512"/>
                      <a:gd name="T44" fmla="*/ 835025 w 1704975"/>
                      <a:gd name="T45" fmla="*/ 252412 h 544512"/>
                      <a:gd name="T46" fmla="*/ 879475 w 1704975"/>
                      <a:gd name="T47" fmla="*/ 242887 h 544512"/>
                      <a:gd name="T48" fmla="*/ 914400 w 1704975"/>
                      <a:gd name="T49" fmla="*/ 233362 h 544512"/>
                      <a:gd name="T50" fmla="*/ 942975 w 1704975"/>
                      <a:gd name="T51" fmla="*/ 220662 h 544512"/>
                      <a:gd name="T52" fmla="*/ 987425 w 1704975"/>
                      <a:gd name="T53" fmla="*/ 207962 h 544512"/>
                      <a:gd name="T54" fmla="*/ 1000125 w 1704975"/>
                      <a:gd name="T55" fmla="*/ 201612 h 544512"/>
                      <a:gd name="T56" fmla="*/ 1009650 w 1704975"/>
                      <a:gd name="T57" fmla="*/ 198437 h 544512"/>
                      <a:gd name="T58" fmla="*/ 1025525 w 1704975"/>
                      <a:gd name="T59" fmla="*/ 185737 h 544512"/>
                      <a:gd name="T60" fmla="*/ 1057275 w 1704975"/>
                      <a:gd name="T61" fmla="*/ 182562 h 544512"/>
                      <a:gd name="T62" fmla="*/ 1063625 w 1704975"/>
                      <a:gd name="T63" fmla="*/ 176212 h 544512"/>
                      <a:gd name="T64" fmla="*/ 1092200 w 1704975"/>
                      <a:gd name="T65" fmla="*/ 169862 h 544512"/>
                      <a:gd name="T66" fmla="*/ 1098550 w 1704975"/>
                      <a:gd name="T67" fmla="*/ 163512 h 544512"/>
                      <a:gd name="T68" fmla="*/ 1133475 w 1704975"/>
                      <a:gd name="T69" fmla="*/ 157162 h 544512"/>
                      <a:gd name="T70" fmla="*/ 1181100 w 1704975"/>
                      <a:gd name="T71" fmla="*/ 144462 h 544512"/>
                      <a:gd name="T72" fmla="*/ 1212850 w 1704975"/>
                      <a:gd name="T73" fmla="*/ 134937 h 544512"/>
                      <a:gd name="T74" fmla="*/ 1225550 w 1704975"/>
                      <a:gd name="T75" fmla="*/ 125412 h 544512"/>
                      <a:gd name="T76" fmla="*/ 1247775 w 1704975"/>
                      <a:gd name="T77" fmla="*/ 119062 h 544512"/>
                      <a:gd name="T78" fmla="*/ 1270000 w 1704975"/>
                      <a:gd name="T79" fmla="*/ 119062 h 544512"/>
                      <a:gd name="T80" fmla="*/ 1276350 w 1704975"/>
                      <a:gd name="T81" fmla="*/ 115887 h 544512"/>
                      <a:gd name="T82" fmla="*/ 1301750 w 1704975"/>
                      <a:gd name="T83" fmla="*/ 103187 h 544512"/>
                      <a:gd name="T84" fmla="*/ 1323975 w 1704975"/>
                      <a:gd name="T85" fmla="*/ 100012 h 544512"/>
                      <a:gd name="T86" fmla="*/ 1346200 w 1704975"/>
                      <a:gd name="T87" fmla="*/ 96837 h 544512"/>
                      <a:gd name="T88" fmla="*/ 1358900 w 1704975"/>
                      <a:gd name="T89" fmla="*/ 93662 h 544512"/>
                      <a:gd name="T90" fmla="*/ 1390650 w 1704975"/>
                      <a:gd name="T91" fmla="*/ 84137 h 544512"/>
                      <a:gd name="T92" fmla="*/ 1409700 w 1704975"/>
                      <a:gd name="T93" fmla="*/ 77787 h 544512"/>
                      <a:gd name="T94" fmla="*/ 1428750 w 1704975"/>
                      <a:gd name="T95" fmla="*/ 71437 h 544512"/>
                      <a:gd name="T96" fmla="*/ 1450975 w 1704975"/>
                      <a:gd name="T97" fmla="*/ 65087 h 544512"/>
                      <a:gd name="T98" fmla="*/ 1476375 w 1704975"/>
                      <a:gd name="T99" fmla="*/ 58737 h 544512"/>
                      <a:gd name="T100" fmla="*/ 1485900 w 1704975"/>
                      <a:gd name="T101" fmla="*/ 58737 h 544512"/>
                      <a:gd name="T102" fmla="*/ 1501775 w 1704975"/>
                      <a:gd name="T103" fmla="*/ 52387 h 544512"/>
                      <a:gd name="T104" fmla="*/ 1511300 w 1704975"/>
                      <a:gd name="T105" fmla="*/ 52387 h 544512"/>
                      <a:gd name="T106" fmla="*/ 1536700 w 1704975"/>
                      <a:gd name="T107" fmla="*/ 39687 h 544512"/>
                      <a:gd name="T108" fmla="*/ 1558925 w 1704975"/>
                      <a:gd name="T109" fmla="*/ 33337 h 544512"/>
                      <a:gd name="T110" fmla="*/ 1574800 w 1704975"/>
                      <a:gd name="T111" fmla="*/ 30162 h 544512"/>
                      <a:gd name="T112" fmla="*/ 1600200 w 1704975"/>
                      <a:gd name="T113" fmla="*/ 20637 h 544512"/>
                      <a:gd name="T114" fmla="*/ 1635125 w 1704975"/>
                      <a:gd name="T115" fmla="*/ 11112 h 544512"/>
                      <a:gd name="T116" fmla="*/ 1657350 w 1704975"/>
                      <a:gd name="T117" fmla="*/ 11112 h 544512"/>
                      <a:gd name="T118" fmla="*/ 1670050 w 1704975"/>
                      <a:gd name="T119" fmla="*/ 11112 h 544512"/>
                      <a:gd name="T120" fmla="*/ 1692275 w 1704975"/>
                      <a:gd name="T121" fmla="*/ 1587 h 544512"/>
                      <a:gd name="T122" fmla="*/ 1701800 w 1704975"/>
                      <a:gd name="T123" fmla="*/ 1587 h 544512"/>
                      <a:gd name="T124" fmla="*/ 1704975 w 1704975"/>
                      <a:gd name="T125" fmla="*/ 1587 h 54451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704975"/>
                      <a:gd name="T190" fmla="*/ 0 h 544512"/>
                      <a:gd name="T191" fmla="*/ 1704975 w 1704975"/>
                      <a:gd name="T192" fmla="*/ 544512 h 54451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704975" h="544512">
                        <a:moveTo>
                          <a:pt x="0" y="544512"/>
                        </a:moveTo>
                        <a:lnTo>
                          <a:pt x="57150" y="522287"/>
                        </a:lnTo>
                        <a:cubicBezTo>
                          <a:pt x="77788" y="514350"/>
                          <a:pt x="104246" y="505354"/>
                          <a:pt x="123825" y="496887"/>
                        </a:cubicBezTo>
                        <a:cubicBezTo>
                          <a:pt x="143404" y="488420"/>
                          <a:pt x="159808" y="477837"/>
                          <a:pt x="174625" y="471487"/>
                        </a:cubicBezTo>
                        <a:cubicBezTo>
                          <a:pt x="189442" y="465137"/>
                          <a:pt x="202142" y="461433"/>
                          <a:pt x="212725" y="458787"/>
                        </a:cubicBezTo>
                        <a:cubicBezTo>
                          <a:pt x="223308" y="456141"/>
                          <a:pt x="229658" y="459316"/>
                          <a:pt x="238125" y="455612"/>
                        </a:cubicBezTo>
                        <a:cubicBezTo>
                          <a:pt x="246592" y="451908"/>
                          <a:pt x="250296" y="440795"/>
                          <a:pt x="263525" y="436562"/>
                        </a:cubicBezTo>
                        <a:cubicBezTo>
                          <a:pt x="276754" y="432329"/>
                          <a:pt x="301625" y="432858"/>
                          <a:pt x="317500" y="430212"/>
                        </a:cubicBezTo>
                        <a:cubicBezTo>
                          <a:pt x="333375" y="427566"/>
                          <a:pt x="346604" y="423333"/>
                          <a:pt x="358775" y="420687"/>
                        </a:cubicBezTo>
                        <a:cubicBezTo>
                          <a:pt x="370946" y="418041"/>
                          <a:pt x="379942" y="417512"/>
                          <a:pt x="390525" y="414337"/>
                        </a:cubicBezTo>
                        <a:cubicBezTo>
                          <a:pt x="401108" y="411162"/>
                          <a:pt x="413279" y="404812"/>
                          <a:pt x="422275" y="401637"/>
                        </a:cubicBezTo>
                        <a:cubicBezTo>
                          <a:pt x="431271" y="398462"/>
                          <a:pt x="444500" y="395287"/>
                          <a:pt x="444500" y="395287"/>
                        </a:cubicBezTo>
                        <a:cubicBezTo>
                          <a:pt x="454025" y="392641"/>
                          <a:pt x="466725" y="388408"/>
                          <a:pt x="479425" y="385762"/>
                        </a:cubicBezTo>
                        <a:cubicBezTo>
                          <a:pt x="492125" y="383116"/>
                          <a:pt x="508000" y="383116"/>
                          <a:pt x="520700" y="379412"/>
                        </a:cubicBezTo>
                        <a:cubicBezTo>
                          <a:pt x="533400" y="375708"/>
                          <a:pt x="555625" y="363537"/>
                          <a:pt x="555625" y="363537"/>
                        </a:cubicBezTo>
                        <a:cubicBezTo>
                          <a:pt x="566208" y="358775"/>
                          <a:pt x="572558" y="353483"/>
                          <a:pt x="584200" y="350837"/>
                        </a:cubicBezTo>
                        <a:cubicBezTo>
                          <a:pt x="595842" y="348191"/>
                          <a:pt x="612246" y="350837"/>
                          <a:pt x="625475" y="347662"/>
                        </a:cubicBezTo>
                        <a:cubicBezTo>
                          <a:pt x="638704" y="344487"/>
                          <a:pt x="651933" y="334962"/>
                          <a:pt x="663575" y="331787"/>
                        </a:cubicBezTo>
                        <a:cubicBezTo>
                          <a:pt x="675217" y="328612"/>
                          <a:pt x="684212" y="331787"/>
                          <a:pt x="695325" y="328612"/>
                        </a:cubicBezTo>
                        <a:cubicBezTo>
                          <a:pt x="706438" y="325437"/>
                          <a:pt x="720196" y="318029"/>
                          <a:pt x="730250" y="312737"/>
                        </a:cubicBezTo>
                        <a:cubicBezTo>
                          <a:pt x="740304" y="307445"/>
                          <a:pt x="744008" y="303741"/>
                          <a:pt x="755650" y="296862"/>
                        </a:cubicBezTo>
                        <a:cubicBezTo>
                          <a:pt x="767292" y="289983"/>
                          <a:pt x="786871" y="278870"/>
                          <a:pt x="800100" y="271462"/>
                        </a:cubicBezTo>
                        <a:cubicBezTo>
                          <a:pt x="813329" y="264054"/>
                          <a:pt x="821796" y="257174"/>
                          <a:pt x="835025" y="252412"/>
                        </a:cubicBezTo>
                        <a:cubicBezTo>
                          <a:pt x="848254" y="247650"/>
                          <a:pt x="866246" y="246062"/>
                          <a:pt x="879475" y="242887"/>
                        </a:cubicBezTo>
                        <a:cubicBezTo>
                          <a:pt x="892704" y="239712"/>
                          <a:pt x="903817" y="237066"/>
                          <a:pt x="914400" y="233362"/>
                        </a:cubicBezTo>
                        <a:cubicBezTo>
                          <a:pt x="924983" y="229658"/>
                          <a:pt x="930804" y="224895"/>
                          <a:pt x="942975" y="220662"/>
                        </a:cubicBezTo>
                        <a:cubicBezTo>
                          <a:pt x="955146" y="216429"/>
                          <a:pt x="977900" y="211137"/>
                          <a:pt x="987425" y="207962"/>
                        </a:cubicBezTo>
                        <a:cubicBezTo>
                          <a:pt x="996950" y="204787"/>
                          <a:pt x="996421" y="203199"/>
                          <a:pt x="1000125" y="201612"/>
                        </a:cubicBezTo>
                        <a:cubicBezTo>
                          <a:pt x="1003829" y="200025"/>
                          <a:pt x="1005417" y="201083"/>
                          <a:pt x="1009650" y="198437"/>
                        </a:cubicBezTo>
                        <a:cubicBezTo>
                          <a:pt x="1013883" y="195791"/>
                          <a:pt x="1017588" y="188383"/>
                          <a:pt x="1025525" y="185737"/>
                        </a:cubicBezTo>
                        <a:cubicBezTo>
                          <a:pt x="1033462" y="183091"/>
                          <a:pt x="1050925" y="184150"/>
                          <a:pt x="1057275" y="182562"/>
                        </a:cubicBezTo>
                        <a:cubicBezTo>
                          <a:pt x="1063625" y="180975"/>
                          <a:pt x="1057804" y="178329"/>
                          <a:pt x="1063625" y="176212"/>
                        </a:cubicBezTo>
                        <a:cubicBezTo>
                          <a:pt x="1069446" y="174095"/>
                          <a:pt x="1086379" y="171979"/>
                          <a:pt x="1092200" y="169862"/>
                        </a:cubicBezTo>
                        <a:cubicBezTo>
                          <a:pt x="1098021" y="167745"/>
                          <a:pt x="1091671" y="165629"/>
                          <a:pt x="1098550" y="163512"/>
                        </a:cubicBezTo>
                        <a:cubicBezTo>
                          <a:pt x="1105429" y="161395"/>
                          <a:pt x="1119717" y="160337"/>
                          <a:pt x="1133475" y="157162"/>
                        </a:cubicBezTo>
                        <a:cubicBezTo>
                          <a:pt x="1147233" y="153987"/>
                          <a:pt x="1167871" y="148166"/>
                          <a:pt x="1181100" y="144462"/>
                        </a:cubicBezTo>
                        <a:cubicBezTo>
                          <a:pt x="1194329" y="140758"/>
                          <a:pt x="1205442" y="138112"/>
                          <a:pt x="1212850" y="134937"/>
                        </a:cubicBezTo>
                        <a:cubicBezTo>
                          <a:pt x="1220258" y="131762"/>
                          <a:pt x="1219729" y="128058"/>
                          <a:pt x="1225550" y="125412"/>
                        </a:cubicBezTo>
                        <a:cubicBezTo>
                          <a:pt x="1231371" y="122766"/>
                          <a:pt x="1240367" y="120120"/>
                          <a:pt x="1247775" y="119062"/>
                        </a:cubicBezTo>
                        <a:cubicBezTo>
                          <a:pt x="1255183" y="118004"/>
                          <a:pt x="1265238" y="119591"/>
                          <a:pt x="1270000" y="119062"/>
                        </a:cubicBezTo>
                        <a:cubicBezTo>
                          <a:pt x="1274763" y="118533"/>
                          <a:pt x="1276350" y="115887"/>
                          <a:pt x="1276350" y="115887"/>
                        </a:cubicBezTo>
                        <a:cubicBezTo>
                          <a:pt x="1281642" y="113241"/>
                          <a:pt x="1293813" y="105833"/>
                          <a:pt x="1301750" y="103187"/>
                        </a:cubicBezTo>
                        <a:cubicBezTo>
                          <a:pt x="1309687" y="100541"/>
                          <a:pt x="1323975" y="100012"/>
                          <a:pt x="1323975" y="100012"/>
                        </a:cubicBezTo>
                        <a:cubicBezTo>
                          <a:pt x="1331383" y="98954"/>
                          <a:pt x="1340379" y="97895"/>
                          <a:pt x="1346200" y="96837"/>
                        </a:cubicBezTo>
                        <a:cubicBezTo>
                          <a:pt x="1352021" y="95779"/>
                          <a:pt x="1351492" y="95779"/>
                          <a:pt x="1358900" y="93662"/>
                        </a:cubicBezTo>
                        <a:cubicBezTo>
                          <a:pt x="1366308" y="91545"/>
                          <a:pt x="1382183" y="86783"/>
                          <a:pt x="1390650" y="84137"/>
                        </a:cubicBezTo>
                        <a:cubicBezTo>
                          <a:pt x="1399117" y="81491"/>
                          <a:pt x="1409700" y="77787"/>
                          <a:pt x="1409700" y="77787"/>
                        </a:cubicBezTo>
                        <a:cubicBezTo>
                          <a:pt x="1416050" y="75670"/>
                          <a:pt x="1421871" y="73554"/>
                          <a:pt x="1428750" y="71437"/>
                        </a:cubicBezTo>
                        <a:cubicBezTo>
                          <a:pt x="1435629" y="69320"/>
                          <a:pt x="1443038" y="67204"/>
                          <a:pt x="1450975" y="65087"/>
                        </a:cubicBezTo>
                        <a:cubicBezTo>
                          <a:pt x="1458912" y="62970"/>
                          <a:pt x="1470554" y="59795"/>
                          <a:pt x="1476375" y="58737"/>
                        </a:cubicBezTo>
                        <a:cubicBezTo>
                          <a:pt x="1482196" y="57679"/>
                          <a:pt x="1481667" y="59795"/>
                          <a:pt x="1485900" y="58737"/>
                        </a:cubicBezTo>
                        <a:cubicBezTo>
                          <a:pt x="1490133" y="57679"/>
                          <a:pt x="1497542" y="53445"/>
                          <a:pt x="1501775" y="52387"/>
                        </a:cubicBezTo>
                        <a:cubicBezTo>
                          <a:pt x="1506008" y="51329"/>
                          <a:pt x="1505479" y="54504"/>
                          <a:pt x="1511300" y="52387"/>
                        </a:cubicBezTo>
                        <a:cubicBezTo>
                          <a:pt x="1517121" y="50270"/>
                          <a:pt x="1528762" y="42862"/>
                          <a:pt x="1536700" y="39687"/>
                        </a:cubicBezTo>
                        <a:cubicBezTo>
                          <a:pt x="1544638" y="36512"/>
                          <a:pt x="1552575" y="34925"/>
                          <a:pt x="1558925" y="33337"/>
                        </a:cubicBezTo>
                        <a:cubicBezTo>
                          <a:pt x="1565275" y="31750"/>
                          <a:pt x="1567921" y="32279"/>
                          <a:pt x="1574800" y="30162"/>
                        </a:cubicBezTo>
                        <a:cubicBezTo>
                          <a:pt x="1581679" y="28045"/>
                          <a:pt x="1590146" y="23812"/>
                          <a:pt x="1600200" y="20637"/>
                        </a:cubicBezTo>
                        <a:cubicBezTo>
                          <a:pt x="1610254" y="17462"/>
                          <a:pt x="1625600" y="12700"/>
                          <a:pt x="1635125" y="11112"/>
                        </a:cubicBezTo>
                        <a:cubicBezTo>
                          <a:pt x="1644650" y="9525"/>
                          <a:pt x="1657350" y="11112"/>
                          <a:pt x="1657350" y="11112"/>
                        </a:cubicBezTo>
                        <a:cubicBezTo>
                          <a:pt x="1663171" y="11112"/>
                          <a:pt x="1664229" y="12700"/>
                          <a:pt x="1670050" y="11112"/>
                        </a:cubicBezTo>
                        <a:cubicBezTo>
                          <a:pt x="1675871" y="9525"/>
                          <a:pt x="1686983" y="3174"/>
                          <a:pt x="1692275" y="1587"/>
                        </a:cubicBezTo>
                        <a:cubicBezTo>
                          <a:pt x="1697567" y="0"/>
                          <a:pt x="1701800" y="1587"/>
                          <a:pt x="1701800" y="1587"/>
                        </a:cubicBezTo>
                        <a:lnTo>
                          <a:pt x="1704975" y="1587"/>
                        </a:lnTo>
                      </a:path>
                    </a:pathLst>
                  </a:custGeom>
                  <a:noFill/>
                  <a:ln w="57150">
                    <a:solidFill>
                      <a:srgbClr val="FF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en-US"/>
                  </a:p>
                </p:txBody>
              </p:sp>
            </p:grpSp>
            <p:sp>
              <p:nvSpPr>
                <p:cNvPr id="17468" name="Freeform 27"/>
                <p:cNvSpPr>
                  <a:spLocks/>
                </p:cNvSpPr>
                <p:nvPr/>
              </p:nvSpPr>
              <p:spPr bwMode="auto">
                <a:xfrm>
                  <a:off x="3686175" y="3467100"/>
                  <a:ext cx="663575" cy="152400"/>
                </a:xfrm>
                <a:custGeom>
                  <a:avLst/>
                  <a:gdLst>
                    <a:gd name="T0" fmla="*/ 0 w 663575"/>
                    <a:gd name="T1" fmla="*/ 152400 h 152400"/>
                    <a:gd name="T2" fmla="*/ 63500 w 663575"/>
                    <a:gd name="T3" fmla="*/ 139700 h 152400"/>
                    <a:gd name="T4" fmla="*/ 79375 w 663575"/>
                    <a:gd name="T5" fmla="*/ 130175 h 152400"/>
                    <a:gd name="T6" fmla="*/ 104775 w 663575"/>
                    <a:gd name="T7" fmla="*/ 130175 h 152400"/>
                    <a:gd name="T8" fmla="*/ 133350 w 663575"/>
                    <a:gd name="T9" fmla="*/ 123825 h 152400"/>
                    <a:gd name="T10" fmla="*/ 146050 w 663575"/>
                    <a:gd name="T11" fmla="*/ 117475 h 152400"/>
                    <a:gd name="T12" fmla="*/ 187325 w 663575"/>
                    <a:gd name="T13" fmla="*/ 104775 h 152400"/>
                    <a:gd name="T14" fmla="*/ 196850 w 663575"/>
                    <a:gd name="T15" fmla="*/ 98425 h 152400"/>
                    <a:gd name="T16" fmla="*/ 212725 w 663575"/>
                    <a:gd name="T17" fmla="*/ 98425 h 152400"/>
                    <a:gd name="T18" fmla="*/ 231775 w 663575"/>
                    <a:gd name="T19" fmla="*/ 98425 h 152400"/>
                    <a:gd name="T20" fmla="*/ 241300 w 663575"/>
                    <a:gd name="T21" fmla="*/ 92075 h 152400"/>
                    <a:gd name="T22" fmla="*/ 260350 w 663575"/>
                    <a:gd name="T23" fmla="*/ 85725 h 152400"/>
                    <a:gd name="T24" fmla="*/ 282575 w 663575"/>
                    <a:gd name="T25" fmla="*/ 82550 h 152400"/>
                    <a:gd name="T26" fmla="*/ 295275 w 663575"/>
                    <a:gd name="T27" fmla="*/ 79375 h 152400"/>
                    <a:gd name="T28" fmla="*/ 314325 w 663575"/>
                    <a:gd name="T29" fmla="*/ 76200 h 152400"/>
                    <a:gd name="T30" fmla="*/ 336550 w 663575"/>
                    <a:gd name="T31" fmla="*/ 73025 h 152400"/>
                    <a:gd name="T32" fmla="*/ 371475 w 663575"/>
                    <a:gd name="T33" fmla="*/ 60325 h 152400"/>
                    <a:gd name="T34" fmla="*/ 381000 w 663575"/>
                    <a:gd name="T35" fmla="*/ 53975 h 152400"/>
                    <a:gd name="T36" fmla="*/ 396875 w 663575"/>
                    <a:gd name="T37" fmla="*/ 53975 h 152400"/>
                    <a:gd name="T38" fmla="*/ 406400 w 663575"/>
                    <a:gd name="T39" fmla="*/ 53975 h 152400"/>
                    <a:gd name="T40" fmla="*/ 450850 w 663575"/>
                    <a:gd name="T41" fmla="*/ 44450 h 152400"/>
                    <a:gd name="T42" fmla="*/ 495300 w 663575"/>
                    <a:gd name="T43" fmla="*/ 41275 h 152400"/>
                    <a:gd name="T44" fmla="*/ 514350 w 663575"/>
                    <a:gd name="T45" fmla="*/ 38100 h 152400"/>
                    <a:gd name="T46" fmla="*/ 527050 w 663575"/>
                    <a:gd name="T47" fmla="*/ 25400 h 152400"/>
                    <a:gd name="T48" fmla="*/ 539750 w 663575"/>
                    <a:gd name="T49" fmla="*/ 19050 h 152400"/>
                    <a:gd name="T50" fmla="*/ 549275 w 663575"/>
                    <a:gd name="T51" fmla="*/ 19050 h 152400"/>
                    <a:gd name="T52" fmla="*/ 568325 w 663575"/>
                    <a:gd name="T53" fmla="*/ 22225 h 152400"/>
                    <a:gd name="T54" fmla="*/ 590550 w 663575"/>
                    <a:gd name="T55" fmla="*/ 9525 h 152400"/>
                    <a:gd name="T56" fmla="*/ 606425 w 663575"/>
                    <a:gd name="T57" fmla="*/ 9525 h 152400"/>
                    <a:gd name="T58" fmla="*/ 625475 w 663575"/>
                    <a:gd name="T59" fmla="*/ 9525 h 152400"/>
                    <a:gd name="T60" fmla="*/ 657225 w 663575"/>
                    <a:gd name="T61" fmla="*/ 6350 h 152400"/>
                    <a:gd name="T62" fmla="*/ 663575 w 663575"/>
                    <a:gd name="T63" fmla="*/ 0 h 152400"/>
                    <a:gd name="T64" fmla="*/ 663575 w 663575"/>
                    <a:gd name="T65" fmla="*/ 0 h 1524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63575"/>
                    <a:gd name="T100" fmla="*/ 0 h 152400"/>
                    <a:gd name="T101" fmla="*/ 663575 w 663575"/>
                    <a:gd name="T102" fmla="*/ 152400 h 1524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63575" h="152400">
                      <a:moveTo>
                        <a:pt x="0" y="152400"/>
                      </a:moveTo>
                      <a:cubicBezTo>
                        <a:pt x="25135" y="147902"/>
                        <a:pt x="50271" y="143404"/>
                        <a:pt x="63500" y="139700"/>
                      </a:cubicBezTo>
                      <a:cubicBezTo>
                        <a:pt x="76729" y="135996"/>
                        <a:pt x="72496" y="131762"/>
                        <a:pt x="79375" y="130175"/>
                      </a:cubicBezTo>
                      <a:cubicBezTo>
                        <a:pt x="86254" y="128588"/>
                        <a:pt x="95779" y="131233"/>
                        <a:pt x="104775" y="130175"/>
                      </a:cubicBezTo>
                      <a:cubicBezTo>
                        <a:pt x="113771" y="129117"/>
                        <a:pt x="126471" y="125942"/>
                        <a:pt x="133350" y="123825"/>
                      </a:cubicBezTo>
                      <a:cubicBezTo>
                        <a:pt x="140229" y="121708"/>
                        <a:pt x="137054" y="120650"/>
                        <a:pt x="146050" y="117475"/>
                      </a:cubicBezTo>
                      <a:cubicBezTo>
                        <a:pt x="155046" y="114300"/>
                        <a:pt x="178858" y="107950"/>
                        <a:pt x="187325" y="104775"/>
                      </a:cubicBezTo>
                      <a:cubicBezTo>
                        <a:pt x="195792" y="101600"/>
                        <a:pt x="192617" y="99483"/>
                        <a:pt x="196850" y="98425"/>
                      </a:cubicBezTo>
                      <a:cubicBezTo>
                        <a:pt x="201083" y="97367"/>
                        <a:pt x="212725" y="98425"/>
                        <a:pt x="212725" y="98425"/>
                      </a:cubicBezTo>
                      <a:cubicBezTo>
                        <a:pt x="218546" y="98425"/>
                        <a:pt x="227013" y="99483"/>
                        <a:pt x="231775" y="98425"/>
                      </a:cubicBezTo>
                      <a:cubicBezTo>
                        <a:pt x="236537" y="97367"/>
                        <a:pt x="236538" y="94192"/>
                        <a:pt x="241300" y="92075"/>
                      </a:cubicBezTo>
                      <a:cubicBezTo>
                        <a:pt x="246062" y="89958"/>
                        <a:pt x="253471" y="87312"/>
                        <a:pt x="260350" y="85725"/>
                      </a:cubicBezTo>
                      <a:cubicBezTo>
                        <a:pt x="267229" y="84138"/>
                        <a:pt x="276754" y="83608"/>
                        <a:pt x="282575" y="82550"/>
                      </a:cubicBezTo>
                      <a:cubicBezTo>
                        <a:pt x="288396" y="81492"/>
                        <a:pt x="289984" y="80433"/>
                        <a:pt x="295275" y="79375"/>
                      </a:cubicBezTo>
                      <a:cubicBezTo>
                        <a:pt x="300566" y="78317"/>
                        <a:pt x="307446" y="77258"/>
                        <a:pt x="314325" y="76200"/>
                      </a:cubicBezTo>
                      <a:cubicBezTo>
                        <a:pt x="321204" y="75142"/>
                        <a:pt x="327025" y="75671"/>
                        <a:pt x="336550" y="73025"/>
                      </a:cubicBezTo>
                      <a:cubicBezTo>
                        <a:pt x="346075" y="70379"/>
                        <a:pt x="364067" y="63500"/>
                        <a:pt x="371475" y="60325"/>
                      </a:cubicBezTo>
                      <a:cubicBezTo>
                        <a:pt x="378883" y="57150"/>
                        <a:pt x="376767" y="55033"/>
                        <a:pt x="381000" y="53975"/>
                      </a:cubicBezTo>
                      <a:cubicBezTo>
                        <a:pt x="385233" y="52917"/>
                        <a:pt x="396875" y="53975"/>
                        <a:pt x="396875" y="53975"/>
                      </a:cubicBezTo>
                      <a:cubicBezTo>
                        <a:pt x="401108" y="53975"/>
                        <a:pt x="397404" y="55562"/>
                        <a:pt x="406400" y="53975"/>
                      </a:cubicBezTo>
                      <a:cubicBezTo>
                        <a:pt x="415396" y="52388"/>
                        <a:pt x="436033" y="46567"/>
                        <a:pt x="450850" y="44450"/>
                      </a:cubicBezTo>
                      <a:cubicBezTo>
                        <a:pt x="465667" y="42333"/>
                        <a:pt x="484717" y="42333"/>
                        <a:pt x="495300" y="41275"/>
                      </a:cubicBezTo>
                      <a:cubicBezTo>
                        <a:pt x="505883" y="40217"/>
                        <a:pt x="509058" y="40746"/>
                        <a:pt x="514350" y="38100"/>
                      </a:cubicBezTo>
                      <a:cubicBezTo>
                        <a:pt x="519642" y="35454"/>
                        <a:pt x="522817" y="28575"/>
                        <a:pt x="527050" y="25400"/>
                      </a:cubicBezTo>
                      <a:cubicBezTo>
                        <a:pt x="531283" y="22225"/>
                        <a:pt x="536046" y="20108"/>
                        <a:pt x="539750" y="19050"/>
                      </a:cubicBezTo>
                      <a:cubicBezTo>
                        <a:pt x="543454" y="17992"/>
                        <a:pt x="544513" y="18521"/>
                        <a:pt x="549275" y="19050"/>
                      </a:cubicBezTo>
                      <a:cubicBezTo>
                        <a:pt x="554038" y="19579"/>
                        <a:pt x="561446" y="23812"/>
                        <a:pt x="568325" y="22225"/>
                      </a:cubicBezTo>
                      <a:cubicBezTo>
                        <a:pt x="575204" y="20638"/>
                        <a:pt x="584200" y="11642"/>
                        <a:pt x="590550" y="9525"/>
                      </a:cubicBezTo>
                      <a:cubicBezTo>
                        <a:pt x="596900" y="7408"/>
                        <a:pt x="606425" y="9525"/>
                        <a:pt x="606425" y="9525"/>
                      </a:cubicBezTo>
                      <a:cubicBezTo>
                        <a:pt x="612246" y="9525"/>
                        <a:pt x="617008" y="10054"/>
                        <a:pt x="625475" y="9525"/>
                      </a:cubicBezTo>
                      <a:cubicBezTo>
                        <a:pt x="633942" y="8996"/>
                        <a:pt x="650875" y="7938"/>
                        <a:pt x="657225" y="6350"/>
                      </a:cubicBezTo>
                      <a:cubicBezTo>
                        <a:pt x="663575" y="4763"/>
                        <a:pt x="663575" y="0"/>
                        <a:pt x="663575" y="0"/>
                      </a:cubicBezTo>
                    </a:path>
                  </a:pathLst>
                </a:custGeom>
                <a:noFill/>
                <a:ln w="57150">
                  <a:solidFill>
                    <a:srgbClr val="FF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7469" name="Freeform 28"/>
                <p:cNvSpPr>
                  <a:spLocks/>
                </p:cNvSpPr>
                <p:nvPr/>
              </p:nvSpPr>
              <p:spPr bwMode="auto">
                <a:xfrm>
                  <a:off x="4362450" y="3143250"/>
                  <a:ext cx="1464204" cy="320675"/>
                </a:xfrm>
                <a:custGeom>
                  <a:avLst/>
                  <a:gdLst>
                    <a:gd name="T0" fmla="*/ 63500 w 1464204"/>
                    <a:gd name="T1" fmla="*/ 298450 h 320675"/>
                    <a:gd name="T2" fmla="*/ 133350 w 1464204"/>
                    <a:gd name="T3" fmla="*/ 276225 h 320675"/>
                    <a:gd name="T4" fmla="*/ 190500 w 1464204"/>
                    <a:gd name="T5" fmla="*/ 276225 h 320675"/>
                    <a:gd name="T6" fmla="*/ 231775 w 1464204"/>
                    <a:gd name="T7" fmla="*/ 273050 h 320675"/>
                    <a:gd name="T8" fmla="*/ 269875 w 1464204"/>
                    <a:gd name="T9" fmla="*/ 257175 h 320675"/>
                    <a:gd name="T10" fmla="*/ 298450 w 1464204"/>
                    <a:gd name="T11" fmla="*/ 250825 h 320675"/>
                    <a:gd name="T12" fmla="*/ 339725 w 1464204"/>
                    <a:gd name="T13" fmla="*/ 238125 h 320675"/>
                    <a:gd name="T14" fmla="*/ 365125 w 1464204"/>
                    <a:gd name="T15" fmla="*/ 241300 h 320675"/>
                    <a:gd name="T16" fmla="*/ 396875 w 1464204"/>
                    <a:gd name="T17" fmla="*/ 225425 h 320675"/>
                    <a:gd name="T18" fmla="*/ 444500 w 1464204"/>
                    <a:gd name="T19" fmla="*/ 209550 h 320675"/>
                    <a:gd name="T20" fmla="*/ 501650 w 1464204"/>
                    <a:gd name="T21" fmla="*/ 206375 h 320675"/>
                    <a:gd name="T22" fmla="*/ 546100 w 1464204"/>
                    <a:gd name="T23" fmla="*/ 187325 h 320675"/>
                    <a:gd name="T24" fmla="*/ 619125 w 1464204"/>
                    <a:gd name="T25" fmla="*/ 168275 h 320675"/>
                    <a:gd name="T26" fmla="*/ 635000 w 1464204"/>
                    <a:gd name="T27" fmla="*/ 158750 h 320675"/>
                    <a:gd name="T28" fmla="*/ 663575 w 1464204"/>
                    <a:gd name="T29" fmla="*/ 155575 h 320675"/>
                    <a:gd name="T30" fmla="*/ 708025 w 1464204"/>
                    <a:gd name="T31" fmla="*/ 149225 h 320675"/>
                    <a:gd name="T32" fmla="*/ 758825 w 1464204"/>
                    <a:gd name="T33" fmla="*/ 136525 h 320675"/>
                    <a:gd name="T34" fmla="*/ 771525 w 1464204"/>
                    <a:gd name="T35" fmla="*/ 127000 h 320675"/>
                    <a:gd name="T36" fmla="*/ 809625 w 1464204"/>
                    <a:gd name="T37" fmla="*/ 123825 h 320675"/>
                    <a:gd name="T38" fmla="*/ 869950 w 1464204"/>
                    <a:gd name="T39" fmla="*/ 107950 h 320675"/>
                    <a:gd name="T40" fmla="*/ 895350 w 1464204"/>
                    <a:gd name="T41" fmla="*/ 101600 h 320675"/>
                    <a:gd name="T42" fmla="*/ 917575 w 1464204"/>
                    <a:gd name="T43" fmla="*/ 92075 h 320675"/>
                    <a:gd name="T44" fmla="*/ 971550 w 1464204"/>
                    <a:gd name="T45" fmla="*/ 92075 h 320675"/>
                    <a:gd name="T46" fmla="*/ 1000125 w 1464204"/>
                    <a:gd name="T47" fmla="*/ 85725 h 320675"/>
                    <a:gd name="T48" fmla="*/ 1054100 w 1464204"/>
                    <a:gd name="T49" fmla="*/ 73025 h 320675"/>
                    <a:gd name="T50" fmla="*/ 1120775 w 1464204"/>
                    <a:gd name="T51" fmla="*/ 60325 h 320675"/>
                    <a:gd name="T52" fmla="*/ 1123950 w 1464204"/>
                    <a:gd name="T53" fmla="*/ 53975 h 320675"/>
                    <a:gd name="T54" fmla="*/ 1165225 w 1464204"/>
                    <a:gd name="T55" fmla="*/ 50800 h 320675"/>
                    <a:gd name="T56" fmla="*/ 1231900 w 1464204"/>
                    <a:gd name="T57" fmla="*/ 44450 h 320675"/>
                    <a:gd name="T58" fmla="*/ 1276350 w 1464204"/>
                    <a:gd name="T59" fmla="*/ 38100 h 320675"/>
                    <a:gd name="T60" fmla="*/ 1327150 w 1464204"/>
                    <a:gd name="T61" fmla="*/ 22225 h 320675"/>
                    <a:gd name="T62" fmla="*/ 1390650 w 1464204"/>
                    <a:gd name="T63" fmla="*/ 19050 h 320675"/>
                    <a:gd name="T64" fmla="*/ 1416050 w 1464204"/>
                    <a:gd name="T65" fmla="*/ 15875 h 320675"/>
                    <a:gd name="T66" fmla="*/ 1457325 w 1464204"/>
                    <a:gd name="T67" fmla="*/ 9525 h 32067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64204"/>
                    <a:gd name="T103" fmla="*/ 0 h 320675"/>
                    <a:gd name="T104" fmla="*/ 1464204 w 1464204"/>
                    <a:gd name="T105" fmla="*/ 320675 h 32067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64204" h="320675">
                      <a:moveTo>
                        <a:pt x="0" y="320675"/>
                      </a:moveTo>
                      <a:cubicBezTo>
                        <a:pt x="23283" y="312208"/>
                        <a:pt x="46567" y="303742"/>
                        <a:pt x="63500" y="298450"/>
                      </a:cubicBezTo>
                      <a:cubicBezTo>
                        <a:pt x="80433" y="293158"/>
                        <a:pt x="89958" y="292629"/>
                        <a:pt x="101600" y="288925"/>
                      </a:cubicBezTo>
                      <a:cubicBezTo>
                        <a:pt x="113242" y="285221"/>
                        <a:pt x="122767" y="278342"/>
                        <a:pt x="133350" y="276225"/>
                      </a:cubicBezTo>
                      <a:cubicBezTo>
                        <a:pt x="143933" y="274108"/>
                        <a:pt x="165100" y="276225"/>
                        <a:pt x="165100" y="276225"/>
                      </a:cubicBezTo>
                      <a:cubicBezTo>
                        <a:pt x="174625" y="276225"/>
                        <a:pt x="183621" y="277812"/>
                        <a:pt x="190500" y="276225"/>
                      </a:cubicBezTo>
                      <a:cubicBezTo>
                        <a:pt x="197379" y="274638"/>
                        <a:pt x="199496" y="267229"/>
                        <a:pt x="206375" y="266700"/>
                      </a:cubicBezTo>
                      <a:cubicBezTo>
                        <a:pt x="213254" y="266171"/>
                        <a:pt x="225425" y="273579"/>
                        <a:pt x="231775" y="273050"/>
                      </a:cubicBezTo>
                      <a:cubicBezTo>
                        <a:pt x="238125" y="272521"/>
                        <a:pt x="238125" y="266171"/>
                        <a:pt x="244475" y="263525"/>
                      </a:cubicBezTo>
                      <a:cubicBezTo>
                        <a:pt x="250825" y="260879"/>
                        <a:pt x="262996" y="257704"/>
                        <a:pt x="269875" y="257175"/>
                      </a:cubicBezTo>
                      <a:cubicBezTo>
                        <a:pt x="276754" y="256646"/>
                        <a:pt x="280988" y="261408"/>
                        <a:pt x="285750" y="260350"/>
                      </a:cubicBezTo>
                      <a:cubicBezTo>
                        <a:pt x="290512" y="259292"/>
                        <a:pt x="292629" y="253471"/>
                        <a:pt x="298450" y="250825"/>
                      </a:cubicBezTo>
                      <a:cubicBezTo>
                        <a:pt x="304271" y="248179"/>
                        <a:pt x="313796" y="246592"/>
                        <a:pt x="320675" y="244475"/>
                      </a:cubicBezTo>
                      <a:cubicBezTo>
                        <a:pt x="327554" y="242358"/>
                        <a:pt x="333904" y="238654"/>
                        <a:pt x="339725" y="238125"/>
                      </a:cubicBezTo>
                      <a:cubicBezTo>
                        <a:pt x="345546" y="237596"/>
                        <a:pt x="351367" y="240771"/>
                        <a:pt x="355600" y="241300"/>
                      </a:cubicBezTo>
                      <a:cubicBezTo>
                        <a:pt x="359833" y="241829"/>
                        <a:pt x="360363" y="241829"/>
                        <a:pt x="365125" y="241300"/>
                      </a:cubicBezTo>
                      <a:cubicBezTo>
                        <a:pt x="369888" y="240771"/>
                        <a:pt x="378883" y="240771"/>
                        <a:pt x="384175" y="238125"/>
                      </a:cubicBezTo>
                      <a:cubicBezTo>
                        <a:pt x="389467" y="235479"/>
                        <a:pt x="391054" y="229129"/>
                        <a:pt x="396875" y="225425"/>
                      </a:cubicBezTo>
                      <a:cubicBezTo>
                        <a:pt x="402696" y="221721"/>
                        <a:pt x="411163" y="218546"/>
                        <a:pt x="419100" y="215900"/>
                      </a:cubicBezTo>
                      <a:cubicBezTo>
                        <a:pt x="427037" y="213254"/>
                        <a:pt x="432858" y="210608"/>
                        <a:pt x="444500" y="209550"/>
                      </a:cubicBezTo>
                      <a:cubicBezTo>
                        <a:pt x="456142" y="208492"/>
                        <a:pt x="479425" y="210079"/>
                        <a:pt x="488950" y="209550"/>
                      </a:cubicBezTo>
                      <a:cubicBezTo>
                        <a:pt x="498475" y="209021"/>
                        <a:pt x="494242" y="209550"/>
                        <a:pt x="501650" y="206375"/>
                      </a:cubicBezTo>
                      <a:cubicBezTo>
                        <a:pt x="509058" y="203200"/>
                        <a:pt x="525992" y="193675"/>
                        <a:pt x="533400" y="190500"/>
                      </a:cubicBezTo>
                      <a:cubicBezTo>
                        <a:pt x="540808" y="187325"/>
                        <a:pt x="537633" y="188912"/>
                        <a:pt x="546100" y="187325"/>
                      </a:cubicBezTo>
                      <a:cubicBezTo>
                        <a:pt x="554567" y="185738"/>
                        <a:pt x="572029" y="184150"/>
                        <a:pt x="584200" y="180975"/>
                      </a:cubicBezTo>
                      <a:cubicBezTo>
                        <a:pt x="596371" y="177800"/>
                        <a:pt x="611717" y="170392"/>
                        <a:pt x="619125" y="168275"/>
                      </a:cubicBezTo>
                      <a:cubicBezTo>
                        <a:pt x="626533" y="166158"/>
                        <a:pt x="626004" y="169863"/>
                        <a:pt x="628650" y="168275"/>
                      </a:cubicBezTo>
                      <a:cubicBezTo>
                        <a:pt x="631296" y="166688"/>
                        <a:pt x="632354" y="160338"/>
                        <a:pt x="635000" y="158750"/>
                      </a:cubicBezTo>
                      <a:cubicBezTo>
                        <a:pt x="637646" y="157163"/>
                        <a:pt x="639763" y="159279"/>
                        <a:pt x="644525" y="158750"/>
                      </a:cubicBezTo>
                      <a:cubicBezTo>
                        <a:pt x="649288" y="158221"/>
                        <a:pt x="657225" y="156104"/>
                        <a:pt x="663575" y="155575"/>
                      </a:cubicBezTo>
                      <a:cubicBezTo>
                        <a:pt x="669925" y="155046"/>
                        <a:pt x="675217" y="156633"/>
                        <a:pt x="682625" y="155575"/>
                      </a:cubicBezTo>
                      <a:cubicBezTo>
                        <a:pt x="690033" y="154517"/>
                        <a:pt x="701146" y="151342"/>
                        <a:pt x="708025" y="149225"/>
                      </a:cubicBezTo>
                      <a:cubicBezTo>
                        <a:pt x="714904" y="147108"/>
                        <a:pt x="715433" y="144992"/>
                        <a:pt x="723900" y="142875"/>
                      </a:cubicBezTo>
                      <a:cubicBezTo>
                        <a:pt x="732367" y="140758"/>
                        <a:pt x="752475" y="138642"/>
                        <a:pt x="758825" y="136525"/>
                      </a:cubicBezTo>
                      <a:cubicBezTo>
                        <a:pt x="765175" y="134408"/>
                        <a:pt x="759883" y="131763"/>
                        <a:pt x="762000" y="130175"/>
                      </a:cubicBezTo>
                      <a:cubicBezTo>
                        <a:pt x="764117" y="128587"/>
                        <a:pt x="764646" y="127000"/>
                        <a:pt x="771525" y="127000"/>
                      </a:cubicBezTo>
                      <a:cubicBezTo>
                        <a:pt x="778404" y="127000"/>
                        <a:pt x="796925" y="130704"/>
                        <a:pt x="803275" y="130175"/>
                      </a:cubicBezTo>
                      <a:cubicBezTo>
                        <a:pt x="809625" y="129646"/>
                        <a:pt x="807508" y="125413"/>
                        <a:pt x="809625" y="123825"/>
                      </a:cubicBezTo>
                      <a:cubicBezTo>
                        <a:pt x="811742" y="122237"/>
                        <a:pt x="805921" y="123296"/>
                        <a:pt x="815975" y="120650"/>
                      </a:cubicBezTo>
                      <a:cubicBezTo>
                        <a:pt x="826029" y="118004"/>
                        <a:pt x="858308" y="111125"/>
                        <a:pt x="869950" y="107950"/>
                      </a:cubicBezTo>
                      <a:cubicBezTo>
                        <a:pt x="881592" y="104775"/>
                        <a:pt x="881592" y="102658"/>
                        <a:pt x="885825" y="101600"/>
                      </a:cubicBezTo>
                      <a:cubicBezTo>
                        <a:pt x="890058" y="100542"/>
                        <a:pt x="895350" y="101600"/>
                        <a:pt x="895350" y="101600"/>
                      </a:cubicBezTo>
                      <a:cubicBezTo>
                        <a:pt x="897996" y="101600"/>
                        <a:pt x="897996" y="103187"/>
                        <a:pt x="901700" y="101600"/>
                      </a:cubicBezTo>
                      <a:cubicBezTo>
                        <a:pt x="905404" y="100013"/>
                        <a:pt x="910696" y="93662"/>
                        <a:pt x="917575" y="92075"/>
                      </a:cubicBezTo>
                      <a:cubicBezTo>
                        <a:pt x="924454" y="90488"/>
                        <a:pt x="942975" y="92075"/>
                        <a:pt x="942975" y="92075"/>
                      </a:cubicBezTo>
                      <a:cubicBezTo>
                        <a:pt x="951971" y="92075"/>
                        <a:pt x="964671" y="93133"/>
                        <a:pt x="971550" y="92075"/>
                      </a:cubicBezTo>
                      <a:cubicBezTo>
                        <a:pt x="978429" y="91017"/>
                        <a:pt x="979488" y="86783"/>
                        <a:pt x="984250" y="85725"/>
                      </a:cubicBezTo>
                      <a:cubicBezTo>
                        <a:pt x="989012" y="84667"/>
                        <a:pt x="992717" y="86783"/>
                        <a:pt x="1000125" y="85725"/>
                      </a:cubicBezTo>
                      <a:cubicBezTo>
                        <a:pt x="1007533" y="84667"/>
                        <a:pt x="1019704" y="81492"/>
                        <a:pt x="1028700" y="79375"/>
                      </a:cubicBezTo>
                      <a:cubicBezTo>
                        <a:pt x="1037696" y="77258"/>
                        <a:pt x="1044575" y="75671"/>
                        <a:pt x="1054100" y="73025"/>
                      </a:cubicBezTo>
                      <a:cubicBezTo>
                        <a:pt x="1063625" y="70379"/>
                        <a:pt x="1074738" y="65617"/>
                        <a:pt x="1085850" y="63500"/>
                      </a:cubicBezTo>
                      <a:cubicBezTo>
                        <a:pt x="1096962" y="61383"/>
                        <a:pt x="1117071" y="61912"/>
                        <a:pt x="1120775" y="60325"/>
                      </a:cubicBezTo>
                      <a:cubicBezTo>
                        <a:pt x="1124479" y="58738"/>
                        <a:pt x="1107546" y="55033"/>
                        <a:pt x="1108075" y="53975"/>
                      </a:cubicBezTo>
                      <a:cubicBezTo>
                        <a:pt x="1108604" y="52917"/>
                        <a:pt x="1115483" y="53446"/>
                        <a:pt x="1123950" y="53975"/>
                      </a:cubicBezTo>
                      <a:cubicBezTo>
                        <a:pt x="1132417" y="54504"/>
                        <a:pt x="1151996" y="57679"/>
                        <a:pt x="1158875" y="57150"/>
                      </a:cubicBezTo>
                      <a:cubicBezTo>
                        <a:pt x="1165754" y="56621"/>
                        <a:pt x="1159404" y="52388"/>
                        <a:pt x="1165225" y="50800"/>
                      </a:cubicBezTo>
                      <a:cubicBezTo>
                        <a:pt x="1171046" y="49213"/>
                        <a:pt x="1182688" y="48683"/>
                        <a:pt x="1193800" y="47625"/>
                      </a:cubicBezTo>
                      <a:cubicBezTo>
                        <a:pt x="1204912" y="46567"/>
                        <a:pt x="1221317" y="45508"/>
                        <a:pt x="1231900" y="44450"/>
                      </a:cubicBezTo>
                      <a:cubicBezTo>
                        <a:pt x="1242483" y="43392"/>
                        <a:pt x="1249892" y="42333"/>
                        <a:pt x="1257300" y="41275"/>
                      </a:cubicBezTo>
                      <a:cubicBezTo>
                        <a:pt x="1264708" y="40217"/>
                        <a:pt x="1265767" y="41275"/>
                        <a:pt x="1276350" y="38100"/>
                      </a:cubicBezTo>
                      <a:cubicBezTo>
                        <a:pt x="1286933" y="34925"/>
                        <a:pt x="1312333" y="24871"/>
                        <a:pt x="1320800" y="22225"/>
                      </a:cubicBezTo>
                      <a:cubicBezTo>
                        <a:pt x="1329267" y="19579"/>
                        <a:pt x="1327150" y="22225"/>
                        <a:pt x="1327150" y="22225"/>
                      </a:cubicBezTo>
                      <a:cubicBezTo>
                        <a:pt x="1330854" y="22225"/>
                        <a:pt x="1332442" y="22754"/>
                        <a:pt x="1343025" y="22225"/>
                      </a:cubicBezTo>
                      <a:cubicBezTo>
                        <a:pt x="1353608" y="21696"/>
                        <a:pt x="1380596" y="19579"/>
                        <a:pt x="1390650" y="19050"/>
                      </a:cubicBezTo>
                      <a:cubicBezTo>
                        <a:pt x="1400704" y="18521"/>
                        <a:pt x="1399117" y="19579"/>
                        <a:pt x="1403350" y="19050"/>
                      </a:cubicBezTo>
                      <a:cubicBezTo>
                        <a:pt x="1407583" y="18521"/>
                        <a:pt x="1413404" y="16933"/>
                        <a:pt x="1416050" y="15875"/>
                      </a:cubicBezTo>
                      <a:cubicBezTo>
                        <a:pt x="1418696" y="14817"/>
                        <a:pt x="1412346" y="13758"/>
                        <a:pt x="1419225" y="12700"/>
                      </a:cubicBezTo>
                      <a:cubicBezTo>
                        <a:pt x="1426104" y="11642"/>
                        <a:pt x="1450446" y="11642"/>
                        <a:pt x="1457325" y="9525"/>
                      </a:cubicBezTo>
                      <a:cubicBezTo>
                        <a:pt x="1464204" y="7408"/>
                        <a:pt x="1460500" y="0"/>
                        <a:pt x="1460500" y="0"/>
                      </a:cubicBezTo>
                    </a:path>
                  </a:pathLst>
                </a:custGeom>
                <a:noFill/>
                <a:ln w="57150">
                  <a:solidFill>
                    <a:srgbClr val="FF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en-US"/>
                </a:p>
              </p:txBody>
            </p:sp>
          </p:grpSp>
          <p:sp>
            <p:nvSpPr>
              <p:cNvPr id="17465" name="Freeform 24"/>
              <p:cNvSpPr>
                <a:spLocks/>
              </p:cNvSpPr>
              <p:nvPr/>
            </p:nvSpPr>
            <p:spPr bwMode="auto">
              <a:xfrm>
                <a:off x="5822950" y="2897717"/>
                <a:ext cx="1457325" cy="239183"/>
              </a:xfrm>
              <a:custGeom>
                <a:avLst/>
                <a:gdLst>
                  <a:gd name="T0" fmla="*/ 69850 w 1457325"/>
                  <a:gd name="T1" fmla="*/ 223308 h 239183"/>
                  <a:gd name="T2" fmla="*/ 104775 w 1457325"/>
                  <a:gd name="T3" fmla="*/ 213783 h 239183"/>
                  <a:gd name="T4" fmla="*/ 142875 w 1457325"/>
                  <a:gd name="T5" fmla="*/ 207433 h 239183"/>
                  <a:gd name="T6" fmla="*/ 184150 w 1457325"/>
                  <a:gd name="T7" fmla="*/ 194733 h 239183"/>
                  <a:gd name="T8" fmla="*/ 241300 w 1457325"/>
                  <a:gd name="T9" fmla="*/ 182033 h 239183"/>
                  <a:gd name="T10" fmla="*/ 279400 w 1457325"/>
                  <a:gd name="T11" fmla="*/ 169333 h 239183"/>
                  <a:gd name="T12" fmla="*/ 304800 w 1457325"/>
                  <a:gd name="T13" fmla="*/ 162983 h 239183"/>
                  <a:gd name="T14" fmla="*/ 342900 w 1457325"/>
                  <a:gd name="T15" fmla="*/ 162983 h 239183"/>
                  <a:gd name="T16" fmla="*/ 377825 w 1457325"/>
                  <a:gd name="T17" fmla="*/ 153458 h 239183"/>
                  <a:gd name="T18" fmla="*/ 415925 w 1457325"/>
                  <a:gd name="T19" fmla="*/ 150283 h 239183"/>
                  <a:gd name="T20" fmla="*/ 454025 w 1457325"/>
                  <a:gd name="T21" fmla="*/ 140758 h 239183"/>
                  <a:gd name="T22" fmla="*/ 501650 w 1457325"/>
                  <a:gd name="T23" fmla="*/ 140758 h 239183"/>
                  <a:gd name="T24" fmla="*/ 558800 w 1457325"/>
                  <a:gd name="T25" fmla="*/ 140758 h 239183"/>
                  <a:gd name="T26" fmla="*/ 596900 w 1457325"/>
                  <a:gd name="T27" fmla="*/ 131233 h 239183"/>
                  <a:gd name="T28" fmla="*/ 619125 w 1457325"/>
                  <a:gd name="T29" fmla="*/ 121708 h 239183"/>
                  <a:gd name="T30" fmla="*/ 657225 w 1457325"/>
                  <a:gd name="T31" fmla="*/ 112183 h 239183"/>
                  <a:gd name="T32" fmla="*/ 714375 w 1457325"/>
                  <a:gd name="T33" fmla="*/ 112183 h 239183"/>
                  <a:gd name="T34" fmla="*/ 742950 w 1457325"/>
                  <a:gd name="T35" fmla="*/ 109008 h 239183"/>
                  <a:gd name="T36" fmla="*/ 774700 w 1457325"/>
                  <a:gd name="T37" fmla="*/ 102658 h 239183"/>
                  <a:gd name="T38" fmla="*/ 806450 w 1457325"/>
                  <a:gd name="T39" fmla="*/ 96308 h 239183"/>
                  <a:gd name="T40" fmla="*/ 866775 w 1457325"/>
                  <a:gd name="T41" fmla="*/ 99483 h 239183"/>
                  <a:gd name="T42" fmla="*/ 923925 w 1457325"/>
                  <a:gd name="T43" fmla="*/ 83608 h 239183"/>
                  <a:gd name="T44" fmla="*/ 974725 w 1457325"/>
                  <a:gd name="T45" fmla="*/ 86783 h 239183"/>
                  <a:gd name="T46" fmla="*/ 1006475 w 1457325"/>
                  <a:gd name="T47" fmla="*/ 70908 h 239183"/>
                  <a:gd name="T48" fmla="*/ 1073150 w 1457325"/>
                  <a:gd name="T49" fmla="*/ 67733 h 239183"/>
                  <a:gd name="T50" fmla="*/ 1101725 w 1457325"/>
                  <a:gd name="T51" fmla="*/ 67733 h 239183"/>
                  <a:gd name="T52" fmla="*/ 1123950 w 1457325"/>
                  <a:gd name="T53" fmla="*/ 61383 h 239183"/>
                  <a:gd name="T54" fmla="*/ 1168400 w 1457325"/>
                  <a:gd name="T55" fmla="*/ 45508 h 239183"/>
                  <a:gd name="T56" fmla="*/ 1196975 w 1457325"/>
                  <a:gd name="T57" fmla="*/ 42333 h 239183"/>
                  <a:gd name="T58" fmla="*/ 1235075 w 1457325"/>
                  <a:gd name="T59" fmla="*/ 42333 h 239183"/>
                  <a:gd name="T60" fmla="*/ 1260475 w 1457325"/>
                  <a:gd name="T61" fmla="*/ 26458 h 239183"/>
                  <a:gd name="T62" fmla="*/ 1292225 w 1457325"/>
                  <a:gd name="T63" fmla="*/ 26458 h 239183"/>
                  <a:gd name="T64" fmla="*/ 1339850 w 1457325"/>
                  <a:gd name="T65" fmla="*/ 29633 h 239183"/>
                  <a:gd name="T66" fmla="*/ 1371600 w 1457325"/>
                  <a:gd name="T67" fmla="*/ 20108 h 239183"/>
                  <a:gd name="T68" fmla="*/ 1390650 w 1457325"/>
                  <a:gd name="T69" fmla="*/ 10583 h 239183"/>
                  <a:gd name="T70" fmla="*/ 1406525 w 1457325"/>
                  <a:gd name="T71" fmla="*/ 1058 h 239183"/>
                  <a:gd name="T72" fmla="*/ 1441450 w 1457325"/>
                  <a:gd name="T73" fmla="*/ 4233 h 23918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57325"/>
                  <a:gd name="T112" fmla="*/ 0 h 239183"/>
                  <a:gd name="T113" fmla="*/ 1457325 w 1457325"/>
                  <a:gd name="T114" fmla="*/ 239183 h 23918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57325" h="239183">
                    <a:moveTo>
                      <a:pt x="0" y="239183"/>
                    </a:moveTo>
                    <a:lnTo>
                      <a:pt x="69850" y="223308"/>
                    </a:lnTo>
                    <a:cubicBezTo>
                      <a:pt x="84667" y="220133"/>
                      <a:pt x="83079" y="221721"/>
                      <a:pt x="88900" y="220133"/>
                    </a:cubicBezTo>
                    <a:cubicBezTo>
                      <a:pt x="94721" y="218546"/>
                      <a:pt x="97896" y="214841"/>
                      <a:pt x="104775" y="213783"/>
                    </a:cubicBezTo>
                    <a:cubicBezTo>
                      <a:pt x="111654" y="212725"/>
                      <a:pt x="123825" y="214841"/>
                      <a:pt x="130175" y="213783"/>
                    </a:cubicBezTo>
                    <a:cubicBezTo>
                      <a:pt x="136525" y="212725"/>
                      <a:pt x="137583" y="209550"/>
                      <a:pt x="142875" y="207433"/>
                    </a:cubicBezTo>
                    <a:cubicBezTo>
                      <a:pt x="148167" y="205316"/>
                      <a:pt x="155046" y="203200"/>
                      <a:pt x="161925" y="201083"/>
                    </a:cubicBezTo>
                    <a:cubicBezTo>
                      <a:pt x="168804" y="198966"/>
                      <a:pt x="176213" y="196850"/>
                      <a:pt x="184150" y="194733"/>
                    </a:cubicBezTo>
                    <a:cubicBezTo>
                      <a:pt x="192087" y="192616"/>
                      <a:pt x="200025" y="190500"/>
                      <a:pt x="209550" y="188383"/>
                    </a:cubicBezTo>
                    <a:cubicBezTo>
                      <a:pt x="219075" y="186266"/>
                      <a:pt x="231775" y="184679"/>
                      <a:pt x="241300" y="182033"/>
                    </a:cubicBezTo>
                    <a:cubicBezTo>
                      <a:pt x="250825" y="179387"/>
                      <a:pt x="260350" y="174625"/>
                      <a:pt x="266700" y="172508"/>
                    </a:cubicBezTo>
                    <a:cubicBezTo>
                      <a:pt x="273050" y="170391"/>
                      <a:pt x="275167" y="170920"/>
                      <a:pt x="279400" y="169333"/>
                    </a:cubicBezTo>
                    <a:cubicBezTo>
                      <a:pt x="283633" y="167746"/>
                      <a:pt x="287867" y="164041"/>
                      <a:pt x="292100" y="162983"/>
                    </a:cubicBezTo>
                    <a:cubicBezTo>
                      <a:pt x="296333" y="161925"/>
                      <a:pt x="304800" y="162983"/>
                      <a:pt x="304800" y="162983"/>
                    </a:cubicBezTo>
                    <a:lnTo>
                      <a:pt x="320675" y="162983"/>
                    </a:lnTo>
                    <a:lnTo>
                      <a:pt x="342900" y="162983"/>
                    </a:lnTo>
                    <a:cubicBezTo>
                      <a:pt x="348192" y="162983"/>
                      <a:pt x="346604" y="164571"/>
                      <a:pt x="352425" y="162983"/>
                    </a:cubicBezTo>
                    <a:cubicBezTo>
                      <a:pt x="358246" y="161396"/>
                      <a:pt x="369888" y="155575"/>
                      <a:pt x="377825" y="153458"/>
                    </a:cubicBezTo>
                    <a:cubicBezTo>
                      <a:pt x="385762" y="151341"/>
                      <a:pt x="393700" y="150812"/>
                      <a:pt x="400050" y="150283"/>
                    </a:cubicBezTo>
                    <a:cubicBezTo>
                      <a:pt x="406400" y="149754"/>
                      <a:pt x="415925" y="150283"/>
                      <a:pt x="415925" y="150283"/>
                    </a:cubicBezTo>
                    <a:cubicBezTo>
                      <a:pt x="420158" y="150283"/>
                      <a:pt x="419100" y="151871"/>
                      <a:pt x="425450" y="150283"/>
                    </a:cubicBezTo>
                    <a:cubicBezTo>
                      <a:pt x="431800" y="148696"/>
                      <a:pt x="443971" y="141287"/>
                      <a:pt x="454025" y="140758"/>
                    </a:cubicBezTo>
                    <a:cubicBezTo>
                      <a:pt x="464079" y="140229"/>
                      <a:pt x="477838" y="147108"/>
                      <a:pt x="485775" y="147108"/>
                    </a:cubicBezTo>
                    <a:cubicBezTo>
                      <a:pt x="493712" y="147108"/>
                      <a:pt x="493183" y="141816"/>
                      <a:pt x="501650" y="140758"/>
                    </a:cubicBezTo>
                    <a:cubicBezTo>
                      <a:pt x="510117" y="139700"/>
                      <a:pt x="536575" y="140758"/>
                      <a:pt x="536575" y="140758"/>
                    </a:cubicBezTo>
                    <a:cubicBezTo>
                      <a:pt x="546100" y="140758"/>
                      <a:pt x="551921" y="142345"/>
                      <a:pt x="558800" y="140758"/>
                    </a:cubicBezTo>
                    <a:cubicBezTo>
                      <a:pt x="565679" y="139171"/>
                      <a:pt x="571500" y="132821"/>
                      <a:pt x="577850" y="131233"/>
                    </a:cubicBezTo>
                    <a:cubicBezTo>
                      <a:pt x="584200" y="129646"/>
                      <a:pt x="590550" y="132821"/>
                      <a:pt x="596900" y="131233"/>
                    </a:cubicBezTo>
                    <a:cubicBezTo>
                      <a:pt x="603250" y="129646"/>
                      <a:pt x="612246" y="123295"/>
                      <a:pt x="615950" y="121708"/>
                    </a:cubicBezTo>
                    <a:cubicBezTo>
                      <a:pt x="619654" y="120121"/>
                      <a:pt x="616479" y="123296"/>
                      <a:pt x="619125" y="121708"/>
                    </a:cubicBezTo>
                    <a:cubicBezTo>
                      <a:pt x="621771" y="120121"/>
                      <a:pt x="625475" y="113771"/>
                      <a:pt x="631825" y="112183"/>
                    </a:cubicBezTo>
                    <a:cubicBezTo>
                      <a:pt x="638175" y="110596"/>
                      <a:pt x="657225" y="112183"/>
                      <a:pt x="657225" y="112183"/>
                    </a:cubicBezTo>
                    <a:lnTo>
                      <a:pt x="692150" y="112183"/>
                    </a:lnTo>
                    <a:lnTo>
                      <a:pt x="714375" y="112183"/>
                    </a:lnTo>
                    <a:cubicBezTo>
                      <a:pt x="722312" y="112183"/>
                      <a:pt x="735013" y="112712"/>
                      <a:pt x="739775" y="112183"/>
                    </a:cubicBezTo>
                    <a:cubicBezTo>
                      <a:pt x="744538" y="111654"/>
                      <a:pt x="738188" y="111125"/>
                      <a:pt x="742950" y="109008"/>
                    </a:cubicBezTo>
                    <a:cubicBezTo>
                      <a:pt x="747712" y="106891"/>
                      <a:pt x="763059" y="100541"/>
                      <a:pt x="768350" y="99483"/>
                    </a:cubicBezTo>
                    <a:cubicBezTo>
                      <a:pt x="773641" y="98425"/>
                      <a:pt x="770996" y="102129"/>
                      <a:pt x="774700" y="102658"/>
                    </a:cubicBezTo>
                    <a:cubicBezTo>
                      <a:pt x="778404" y="103187"/>
                      <a:pt x="785284" y="103716"/>
                      <a:pt x="790575" y="102658"/>
                    </a:cubicBezTo>
                    <a:cubicBezTo>
                      <a:pt x="795866" y="101600"/>
                      <a:pt x="798513" y="97366"/>
                      <a:pt x="806450" y="96308"/>
                    </a:cubicBezTo>
                    <a:cubicBezTo>
                      <a:pt x="814387" y="95250"/>
                      <a:pt x="828146" y="95779"/>
                      <a:pt x="838200" y="96308"/>
                    </a:cubicBezTo>
                    <a:cubicBezTo>
                      <a:pt x="848254" y="96837"/>
                      <a:pt x="854075" y="101600"/>
                      <a:pt x="866775" y="99483"/>
                    </a:cubicBezTo>
                    <a:cubicBezTo>
                      <a:pt x="879475" y="97366"/>
                      <a:pt x="904875" y="86254"/>
                      <a:pt x="914400" y="83608"/>
                    </a:cubicBezTo>
                    <a:cubicBezTo>
                      <a:pt x="923925" y="80962"/>
                      <a:pt x="923925" y="83608"/>
                      <a:pt x="923925" y="83608"/>
                    </a:cubicBezTo>
                    <a:cubicBezTo>
                      <a:pt x="927100" y="83608"/>
                      <a:pt x="924983" y="83079"/>
                      <a:pt x="933450" y="83608"/>
                    </a:cubicBezTo>
                    <a:cubicBezTo>
                      <a:pt x="941917" y="84137"/>
                      <a:pt x="965729" y="88900"/>
                      <a:pt x="974725" y="86783"/>
                    </a:cubicBezTo>
                    <a:cubicBezTo>
                      <a:pt x="983721" y="84666"/>
                      <a:pt x="982133" y="73554"/>
                      <a:pt x="987425" y="70908"/>
                    </a:cubicBezTo>
                    <a:cubicBezTo>
                      <a:pt x="992717" y="68262"/>
                      <a:pt x="1006475" y="70908"/>
                      <a:pt x="1006475" y="70908"/>
                    </a:cubicBezTo>
                    <a:cubicBezTo>
                      <a:pt x="1012296" y="70908"/>
                      <a:pt x="1011238" y="71437"/>
                      <a:pt x="1022350" y="70908"/>
                    </a:cubicBezTo>
                    <a:cubicBezTo>
                      <a:pt x="1033462" y="70379"/>
                      <a:pt x="1064154" y="68791"/>
                      <a:pt x="1073150" y="67733"/>
                    </a:cubicBezTo>
                    <a:cubicBezTo>
                      <a:pt x="1082146" y="66675"/>
                      <a:pt x="1071563" y="64558"/>
                      <a:pt x="1076325" y="64558"/>
                    </a:cubicBezTo>
                    <a:cubicBezTo>
                      <a:pt x="1081087" y="64558"/>
                      <a:pt x="1096963" y="67204"/>
                      <a:pt x="1101725" y="67733"/>
                    </a:cubicBezTo>
                    <a:cubicBezTo>
                      <a:pt x="1106488" y="68262"/>
                      <a:pt x="1101196" y="68791"/>
                      <a:pt x="1104900" y="67733"/>
                    </a:cubicBezTo>
                    <a:cubicBezTo>
                      <a:pt x="1108604" y="66675"/>
                      <a:pt x="1119717" y="64558"/>
                      <a:pt x="1123950" y="61383"/>
                    </a:cubicBezTo>
                    <a:cubicBezTo>
                      <a:pt x="1128183" y="58208"/>
                      <a:pt x="1122892" y="51329"/>
                      <a:pt x="1130300" y="48683"/>
                    </a:cubicBezTo>
                    <a:cubicBezTo>
                      <a:pt x="1137708" y="46037"/>
                      <a:pt x="1159933" y="46037"/>
                      <a:pt x="1168400" y="45508"/>
                    </a:cubicBezTo>
                    <a:cubicBezTo>
                      <a:pt x="1176867" y="44979"/>
                      <a:pt x="1176338" y="46037"/>
                      <a:pt x="1181100" y="45508"/>
                    </a:cubicBezTo>
                    <a:cubicBezTo>
                      <a:pt x="1185863" y="44979"/>
                      <a:pt x="1192213" y="42862"/>
                      <a:pt x="1196975" y="42333"/>
                    </a:cubicBezTo>
                    <a:cubicBezTo>
                      <a:pt x="1201738" y="41804"/>
                      <a:pt x="1209675" y="42333"/>
                      <a:pt x="1209675" y="42333"/>
                    </a:cubicBezTo>
                    <a:cubicBezTo>
                      <a:pt x="1216025" y="42333"/>
                      <a:pt x="1229254" y="42862"/>
                      <a:pt x="1235075" y="42333"/>
                    </a:cubicBezTo>
                    <a:cubicBezTo>
                      <a:pt x="1240896" y="41804"/>
                      <a:pt x="1240367" y="41804"/>
                      <a:pt x="1244600" y="39158"/>
                    </a:cubicBezTo>
                    <a:cubicBezTo>
                      <a:pt x="1248833" y="36512"/>
                      <a:pt x="1254125" y="28575"/>
                      <a:pt x="1260475" y="26458"/>
                    </a:cubicBezTo>
                    <a:cubicBezTo>
                      <a:pt x="1266825" y="24341"/>
                      <a:pt x="1282700" y="26458"/>
                      <a:pt x="1282700" y="26458"/>
                    </a:cubicBezTo>
                    <a:cubicBezTo>
                      <a:pt x="1287992" y="26458"/>
                      <a:pt x="1286933" y="25929"/>
                      <a:pt x="1292225" y="26458"/>
                    </a:cubicBezTo>
                    <a:cubicBezTo>
                      <a:pt x="1297517" y="26987"/>
                      <a:pt x="1306513" y="29104"/>
                      <a:pt x="1314450" y="29633"/>
                    </a:cubicBezTo>
                    <a:cubicBezTo>
                      <a:pt x="1322388" y="30162"/>
                      <a:pt x="1332442" y="30162"/>
                      <a:pt x="1339850" y="29633"/>
                    </a:cubicBezTo>
                    <a:cubicBezTo>
                      <a:pt x="1347258" y="29104"/>
                      <a:pt x="1353608" y="28045"/>
                      <a:pt x="1358900" y="26458"/>
                    </a:cubicBezTo>
                    <a:cubicBezTo>
                      <a:pt x="1364192" y="24871"/>
                      <a:pt x="1366838" y="22754"/>
                      <a:pt x="1371600" y="20108"/>
                    </a:cubicBezTo>
                    <a:cubicBezTo>
                      <a:pt x="1376362" y="17462"/>
                      <a:pt x="1384300" y="12170"/>
                      <a:pt x="1387475" y="10583"/>
                    </a:cubicBezTo>
                    <a:cubicBezTo>
                      <a:pt x="1390650" y="8996"/>
                      <a:pt x="1388533" y="11112"/>
                      <a:pt x="1390650" y="10583"/>
                    </a:cubicBezTo>
                    <a:cubicBezTo>
                      <a:pt x="1392767" y="10054"/>
                      <a:pt x="1397529" y="8996"/>
                      <a:pt x="1400175" y="7408"/>
                    </a:cubicBezTo>
                    <a:cubicBezTo>
                      <a:pt x="1402821" y="5821"/>
                      <a:pt x="1401234" y="2116"/>
                      <a:pt x="1406525" y="1058"/>
                    </a:cubicBezTo>
                    <a:cubicBezTo>
                      <a:pt x="1411816" y="0"/>
                      <a:pt x="1426104" y="529"/>
                      <a:pt x="1431925" y="1058"/>
                    </a:cubicBezTo>
                    <a:cubicBezTo>
                      <a:pt x="1437746" y="1587"/>
                      <a:pt x="1437217" y="3704"/>
                      <a:pt x="1441450" y="4233"/>
                    </a:cubicBezTo>
                    <a:cubicBezTo>
                      <a:pt x="1445683" y="4762"/>
                      <a:pt x="1457325" y="4233"/>
                      <a:pt x="1457325" y="4233"/>
                    </a:cubicBezTo>
                  </a:path>
                </a:pathLst>
              </a:custGeom>
              <a:noFill/>
              <a:ln w="57150">
                <a:solidFill>
                  <a:srgbClr val="FF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7466" name="Freeform 25"/>
              <p:cNvSpPr>
                <a:spLocks/>
              </p:cNvSpPr>
              <p:nvPr/>
            </p:nvSpPr>
            <p:spPr bwMode="auto">
              <a:xfrm>
                <a:off x="7283450" y="2789238"/>
                <a:ext cx="701675" cy="103187"/>
              </a:xfrm>
              <a:custGeom>
                <a:avLst/>
                <a:gdLst>
                  <a:gd name="T0" fmla="*/ 0 w 701675"/>
                  <a:gd name="T1" fmla="*/ 103187 h 103187"/>
                  <a:gd name="T2" fmla="*/ 120650 w 701675"/>
                  <a:gd name="T3" fmla="*/ 93662 h 103187"/>
                  <a:gd name="T4" fmla="*/ 155575 w 701675"/>
                  <a:gd name="T5" fmla="*/ 84137 h 103187"/>
                  <a:gd name="T6" fmla="*/ 155575 w 701675"/>
                  <a:gd name="T7" fmla="*/ 74612 h 103187"/>
                  <a:gd name="T8" fmla="*/ 193675 w 701675"/>
                  <a:gd name="T9" fmla="*/ 77787 h 103187"/>
                  <a:gd name="T10" fmla="*/ 193675 w 701675"/>
                  <a:gd name="T11" fmla="*/ 68262 h 103187"/>
                  <a:gd name="T12" fmla="*/ 288925 w 701675"/>
                  <a:gd name="T13" fmla="*/ 68262 h 103187"/>
                  <a:gd name="T14" fmla="*/ 292100 w 701675"/>
                  <a:gd name="T15" fmla="*/ 58737 h 103187"/>
                  <a:gd name="T16" fmla="*/ 298450 w 701675"/>
                  <a:gd name="T17" fmla="*/ 58737 h 103187"/>
                  <a:gd name="T18" fmla="*/ 317500 w 701675"/>
                  <a:gd name="T19" fmla="*/ 58737 h 103187"/>
                  <a:gd name="T20" fmla="*/ 323850 w 701675"/>
                  <a:gd name="T21" fmla="*/ 49212 h 103187"/>
                  <a:gd name="T22" fmla="*/ 336550 w 701675"/>
                  <a:gd name="T23" fmla="*/ 46037 h 103187"/>
                  <a:gd name="T24" fmla="*/ 365125 w 701675"/>
                  <a:gd name="T25" fmla="*/ 42862 h 103187"/>
                  <a:gd name="T26" fmla="*/ 371475 w 701675"/>
                  <a:gd name="T27" fmla="*/ 33337 h 103187"/>
                  <a:gd name="T28" fmla="*/ 371475 w 701675"/>
                  <a:gd name="T29" fmla="*/ 36512 h 103187"/>
                  <a:gd name="T30" fmla="*/ 396875 w 701675"/>
                  <a:gd name="T31" fmla="*/ 33337 h 103187"/>
                  <a:gd name="T32" fmla="*/ 406400 w 701675"/>
                  <a:gd name="T33" fmla="*/ 20637 h 103187"/>
                  <a:gd name="T34" fmla="*/ 476250 w 701675"/>
                  <a:gd name="T35" fmla="*/ 23812 h 103187"/>
                  <a:gd name="T36" fmla="*/ 476250 w 701675"/>
                  <a:gd name="T37" fmla="*/ 11112 h 103187"/>
                  <a:gd name="T38" fmla="*/ 590550 w 701675"/>
                  <a:gd name="T39" fmla="*/ 17462 h 103187"/>
                  <a:gd name="T40" fmla="*/ 593725 w 701675"/>
                  <a:gd name="T41" fmla="*/ 1587 h 103187"/>
                  <a:gd name="T42" fmla="*/ 701675 w 701675"/>
                  <a:gd name="T43" fmla="*/ 7937 h 1031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01675"/>
                  <a:gd name="T67" fmla="*/ 0 h 103187"/>
                  <a:gd name="T68" fmla="*/ 701675 w 701675"/>
                  <a:gd name="T69" fmla="*/ 103187 h 1031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01675" h="103187">
                    <a:moveTo>
                      <a:pt x="0" y="103187"/>
                    </a:moveTo>
                    <a:cubicBezTo>
                      <a:pt x="47360" y="100012"/>
                      <a:pt x="94721" y="96837"/>
                      <a:pt x="120650" y="93662"/>
                    </a:cubicBezTo>
                    <a:cubicBezTo>
                      <a:pt x="146579" y="90487"/>
                      <a:pt x="149754" y="87312"/>
                      <a:pt x="155575" y="84137"/>
                    </a:cubicBezTo>
                    <a:cubicBezTo>
                      <a:pt x="161396" y="80962"/>
                      <a:pt x="149225" y="75670"/>
                      <a:pt x="155575" y="74612"/>
                    </a:cubicBezTo>
                    <a:cubicBezTo>
                      <a:pt x="161925" y="73554"/>
                      <a:pt x="187325" y="78845"/>
                      <a:pt x="193675" y="77787"/>
                    </a:cubicBezTo>
                    <a:cubicBezTo>
                      <a:pt x="200025" y="76729"/>
                      <a:pt x="177800" y="69850"/>
                      <a:pt x="193675" y="68262"/>
                    </a:cubicBezTo>
                    <a:cubicBezTo>
                      <a:pt x="209550" y="66675"/>
                      <a:pt x="272521" y="69849"/>
                      <a:pt x="288925" y="68262"/>
                    </a:cubicBezTo>
                    <a:cubicBezTo>
                      <a:pt x="305329" y="66675"/>
                      <a:pt x="290513" y="60324"/>
                      <a:pt x="292100" y="58737"/>
                    </a:cubicBezTo>
                    <a:cubicBezTo>
                      <a:pt x="293687" y="57150"/>
                      <a:pt x="298450" y="58737"/>
                      <a:pt x="298450" y="58737"/>
                    </a:cubicBezTo>
                    <a:cubicBezTo>
                      <a:pt x="302683" y="58737"/>
                      <a:pt x="313267" y="60324"/>
                      <a:pt x="317500" y="58737"/>
                    </a:cubicBezTo>
                    <a:cubicBezTo>
                      <a:pt x="321733" y="57150"/>
                      <a:pt x="320675" y="51329"/>
                      <a:pt x="323850" y="49212"/>
                    </a:cubicBezTo>
                    <a:cubicBezTo>
                      <a:pt x="327025" y="47095"/>
                      <a:pt x="329671" y="47095"/>
                      <a:pt x="336550" y="46037"/>
                    </a:cubicBezTo>
                    <a:cubicBezTo>
                      <a:pt x="343429" y="44979"/>
                      <a:pt x="359304" y="44979"/>
                      <a:pt x="365125" y="42862"/>
                    </a:cubicBezTo>
                    <a:cubicBezTo>
                      <a:pt x="370946" y="40745"/>
                      <a:pt x="370417" y="34395"/>
                      <a:pt x="371475" y="33337"/>
                    </a:cubicBezTo>
                    <a:cubicBezTo>
                      <a:pt x="372533" y="32279"/>
                      <a:pt x="367242" y="36512"/>
                      <a:pt x="371475" y="36512"/>
                    </a:cubicBezTo>
                    <a:cubicBezTo>
                      <a:pt x="375708" y="36512"/>
                      <a:pt x="391054" y="35983"/>
                      <a:pt x="396875" y="33337"/>
                    </a:cubicBezTo>
                    <a:cubicBezTo>
                      <a:pt x="402696" y="30691"/>
                      <a:pt x="393171" y="22224"/>
                      <a:pt x="406400" y="20637"/>
                    </a:cubicBezTo>
                    <a:cubicBezTo>
                      <a:pt x="419629" y="19050"/>
                      <a:pt x="464608" y="25399"/>
                      <a:pt x="476250" y="23812"/>
                    </a:cubicBezTo>
                    <a:cubicBezTo>
                      <a:pt x="487892" y="22225"/>
                      <a:pt x="457200" y="12170"/>
                      <a:pt x="476250" y="11112"/>
                    </a:cubicBezTo>
                    <a:cubicBezTo>
                      <a:pt x="495300" y="10054"/>
                      <a:pt x="570971" y="19049"/>
                      <a:pt x="590550" y="17462"/>
                    </a:cubicBezTo>
                    <a:cubicBezTo>
                      <a:pt x="610129" y="15875"/>
                      <a:pt x="575204" y="3174"/>
                      <a:pt x="593725" y="1587"/>
                    </a:cubicBezTo>
                    <a:cubicBezTo>
                      <a:pt x="612246" y="0"/>
                      <a:pt x="701675" y="7937"/>
                      <a:pt x="701675" y="7937"/>
                    </a:cubicBezTo>
                  </a:path>
                </a:pathLst>
              </a:custGeom>
              <a:noFill/>
              <a:ln w="57150">
                <a:solidFill>
                  <a:srgbClr val="FF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en-US"/>
              </a:p>
            </p:txBody>
          </p:sp>
        </p:grpSp>
        <p:cxnSp>
          <p:nvCxnSpPr>
            <p:cNvPr id="94214" name="Straight Connector 7"/>
            <p:cNvCxnSpPr>
              <a:cxnSpLocks noChangeShapeType="1"/>
            </p:cNvCxnSpPr>
            <p:nvPr/>
          </p:nvCxnSpPr>
          <p:spPr bwMode="auto">
            <a:xfrm>
              <a:off x="1773228" y="5437602"/>
              <a:ext cx="6331482" cy="4780"/>
            </a:xfrm>
            <a:prstGeom prst="line">
              <a:avLst/>
            </a:prstGeom>
            <a:noFill/>
            <a:ln w="25400">
              <a:solidFill>
                <a:srgbClr val="000000"/>
              </a:solidFill>
              <a:round/>
              <a:headEnd/>
              <a:tailEnd/>
            </a:ln>
            <a:effectLst>
              <a:outerShdw blurRad="63500" dist="20000" dir="5400000" rotWithShape="0">
                <a:srgbClr val="000000">
                  <a:alpha val="37999"/>
                </a:srgbClr>
              </a:outerShdw>
            </a:effectLst>
          </p:spPr>
        </p:cxnSp>
        <p:cxnSp>
          <p:nvCxnSpPr>
            <p:cNvPr id="94215" name="Straight Connector 8"/>
            <p:cNvCxnSpPr>
              <a:cxnSpLocks noChangeShapeType="1"/>
            </p:cNvCxnSpPr>
            <p:nvPr/>
          </p:nvCxnSpPr>
          <p:spPr bwMode="auto">
            <a:xfrm>
              <a:off x="1716109" y="3898585"/>
              <a:ext cx="120830" cy="2391"/>
            </a:xfrm>
            <a:prstGeom prst="line">
              <a:avLst/>
            </a:prstGeom>
            <a:noFill/>
            <a:ln w="25400">
              <a:solidFill>
                <a:srgbClr val="000000"/>
              </a:solidFill>
              <a:round/>
              <a:headEnd/>
              <a:tailEnd/>
            </a:ln>
            <a:effectLst>
              <a:outerShdw blurRad="63500" dist="20000" dir="5400000" rotWithShape="0">
                <a:srgbClr val="000000">
                  <a:alpha val="37999"/>
                </a:srgbClr>
              </a:outerShdw>
            </a:effectLst>
          </p:spPr>
        </p:cxnSp>
        <p:cxnSp>
          <p:nvCxnSpPr>
            <p:cNvPr id="94216" name="Straight Connector 9"/>
            <p:cNvCxnSpPr>
              <a:cxnSpLocks noChangeShapeType="1"/>
            </p:cNvCxnSpPr>
            <p:nvPr/>
          </p:nvCxnSpPr>
          <p:spPr bwMode="auto">
            <a:xfrm>
              <a:off x="1716109" y="4677653"/>
              <a:ext cx="120830" cy="4780"/>
            </a:xfrm>
            <a:prstGeom prst="line">
              <a:avLst/>
            </a:prstGeom>
            <a:noFill/>
            <a:ln w="25400">
              <a:solidFill>
                <a:srgbClr val="000000"/>
              </a:solidFill>
              <a:round/>
              <a:headEnd/>
              <a:tailEnd/>
            </a:ln>
            <a:effectLst>
              <a:outerShdw blurRad="63500" dist="20000" dir="5400000" rotWithShape="0">
                <a:srgbClr val="000000">
                  <a:alpha val="37999"/>
                </a:srgbClr>
              </a:outerShdw>
            </a:effectLst>
          </p:spPr>
        </p:cxnSp>
        <p:cxnSp>
          <p:nvCxnSpPr>
            <p:cNvPr id="94217" name="Straight Connector 10"/>
            <p:cNvCxnSpPr>
              <a:cxnSpLocks noChangeShapeType="1"/>
            </p:cNvCxnSpPr>
            <p:nvPr/>
          </p:nvCxnSpPr>
          <p:spPr bwMode="auto">
            <a:xfrm>
              <a:off x="1716109" y="3098010"/>
              <a:ext cx="120830" cy="2389"/>
            </a:xfrm>
            <a:prstGeom prst="line">
              <a:avLst/>
            </a:prstGeom>
            <a:noFill/>
            <a:ln w="25400">
              <a:solidFill>
                <a:srgbClr val="000000"/>
              </a:solidFill>
              <a:round/>
              <a:headEnd/>
              <a:tailEnd/>
            </a:ln>
            <a:effectLst>
              <a:outerShdw blurRad="63500" dist="20000" dir="5400000" rotWithShape="0">
                <a:srgbClr val="000000">
                  <a:alpha val="37999"/>
                </a:srgbClr>
              </a:outerShdw>
            </a:effectLst>
          </p:spPr>
        </p:cxnSp>
        <p:cxnSp>
          <p:nvCxnSpPr>
            <p:cNvPr id="94218" name="Straight Connector 11"/>
            <p:cNvCxnSpPr>
              <a:cxnSpLocks noChangeShapeType="1"/>
            </p:cNvCxnSpPr>
            <p:nvPr/>
          </p:nvCxnSpPr>
          <p:spPr bwMode="auto">
            <a:xfrm>
              <a:off x="1716109" y="2297434"/>
              <a:ext cx="120830" cy="2391"/>
            </a:xfrm>
            <a:prstGeom prst="line">
              <a:avLst/>
            </a:prstGeom>
            <a:noFill/>
            <a:ln w="25400">
              <a:solidFill>
                <a:srgbClr val="000000"/>
              </a:solidFill>
              <a:round/>
              <a:headEnd/>
              <a:tailEnd/>
            </a:ln>
            <a:effectLst>
              <a:outerShdw blurRad="63500" dist="20000" dir="5400000" rotWithShape="0">
                <a:srgbClr val="000000">
                  <a:alpha val="37999"/>
                </a:srgbClr>
              </a:outerShdw>
            </a:effectLst>
          </p:spPr>
        </p:cxnSp>
        <p:cxnSp>
          <p:nvCxnSpPr>
            <p:cNvPr id="94219" name="Straight Connector 12"/>
            <p:cNvCxnSpPr>
              <a:cxnSpLocks noChangeShapeType="1"/>
            </p:cNvCxnSpPr>
            <p:nvPr/>
          </p:nvCxnSpPr>
          <p:spPr bwMode="auto">
            <a:xfrm>
              <a:off x="1716109" y="1494469"/>
              <a:ext cx="120830" cy="4780"/>
            </a:xfrm>
            <a:prstGeom prst="line">
              <a:avLst/>
            </a:prstGeom>
            <a:noFill/>
            <a:ln w="25400">
              <a:solidFill>
                <a:srgbClr val="000000"/>
              </a:solidFill>
              <a:round/>
              <a:headEnd/>
              <a:tailEnd/>
            </a:ln>
            <a:effectLst>
              <a:outerShdw blurRad="63500" dist="20000" dir="5400000" rotWithShape="0">
                <a:srgbClr val="000000">
                  <a:alpha val="37999"/>
                </a:srgbClr>
              </a:outerShdw>
            </a:effectLst>
          </p:spPr>
        </p:cxnSp>
        <p:cxnSp>
          <p:nvCxnSpPr>
            <p:cNvPr id="94220" name="Straight Connector 13"/>
            <p:cNvCxnSpPr>
              <a:cxnSpLocks noChangeShapeType="1"/>
            </p:cNvCxnSpPr>
            <p:nvPr/>
          </p:nvCxnSpPr>
          <p:spPr bwMode="auto">
            <a:xfrm rot="5400000">
              <a:off x="2614118" y="5425751"/>
              <a:ext cx="121879" cy="2198"/>
            </a:xfrm>
            <a:prstGeom prst="line">
              <a:avLst/>
            </a:prstGeom>
            <a:noFill/>
            <a:ln w="25400">
              <a:solidFill>
                <a:srgbClr val="000000"/>
              </a:solidFill>
              <a:round/>
              <a:headEnd/>
              <a:tailEnd/>
            </a:ln>
            <a:effectLst>
              <a:outerShdw blurRad="63500" dist="20000" dir="5400000" rotWithShape="0">
                <a:srgbClr val="000000">
                  <a:alpha val="37999"/>
                </a:srgbClr>
              </a:outerShdw>
            </a:effectLst>
          </p:spPr>
        </p:cxnSp>
        <p:cxnSp>
          <p:nvCxnSpPr>
            <p:cNvPr id="94221" name="Straight Connector 14"/>
            <p:cNvCxnSpPr>
              <a:cxnSpLocks noChangeShapeType="1"/>
            </p:cNvCxnSpPr>
            <p:nvPr/>
          </p:nvCxnSpPr>
          <p:spPr bwMode="auto">
            <a:xfrm rot="5400000">
              <a:off x="3517047" y="5425750"/>
              <a:ext cx="121879" cy="2196"/>
            </a:xfrm>
            <a:prstGeom prst="line">
              <a:avLst/>
            </a:prstGeom>
            <a:noFill/>
            <a:ln w="25400">
              <a:solidFill>
                <a:srgbClr val="000000"/>
              </a:solidFill>
              <a:round/>
              <a:headEnd/>
              <a:tailEnd/>
            </a:ln>
            <a:effectLst>
              <a:outerShdw blurRad="63500" dist="20000" dir="5400000" rotWithShape="0">
                <a:srgbClr val="000000">
                  <a:alpha val="37999"/>
                </a:srgbClr>
              </a:outerShdw>
            </a:effectLst>
          </p:spPr>
        </p:cxnSp>
        <p:cxnSp>
          <p:nvCxnSpPr>
            <p:cNvPr id="94222" name="Straight Connector 16"/>
            <p:cNvCxnSpPr>
              <a:cxnSpLocks noChangeShapeType="1"/>
            </p:cNvCxnSpPr>
            <p:nvPr/>
          </p:nvCxnSpPr>
          <p:spPr bwMode="auto">
            <a:xfrm rot="5400000">
              <a:off x="5330592" y="5426849"/>
              <a:ext cx="121879" cy="0"/>
            </a:xfrm>
            <a:prstGeom prst="line">
              <a:avLst/>
            </a:prstGeom>
            <a:noFill/>
            <a:ln w="25400">
              <a:solidFill>
                <a:srgbClr val="000000"/>
              </a:solidFill>
              <a:round/>
              <a:headEnd/>
              <a:tailEnd/>
            </a:ln>
            <a:effectLst>
              <a:outerShdw blurRad="63500" dist="20000" dir="5400000" rotWithShape="0">
                <a:srgbClr val="000000">
                  <a:alpha val="37999"/>
                </a:srgbClr>
              </a:outerShdw>
            </a:effectLst>
          </p:spPr>
        </p:cxnSp>
        <p:cxnSp>
          <p:nvCxnSpPr>
            <p:cNvPr id="94223" name="Straight Connector 17"/>
            <p:cNvCxnSpPr>
              <a:cxnSpLocks noChangeShapeType="1"/>
            </p:cNvCxnSpPr>
            <p:nvPr/>
          </p:nvCxnSpPr>
          <p:spPr bwMode="auto">
            <a:xfrm rot="5400000">
              <a:off x="6236816" y="5425750"/>
              <a:ext cx="121879" cy="2196"/>
            </a:xfrm>
            <a:prstGeom prst="line">
              <a:avLst/>
            </a:prstGeom>
            <a:noFill/>
            <a:ln w="25400">
              <a:solidFill>
                <a:srgbClr val="000000"/>
              </a:solidFill>
              <a:round/>
              <a:headEnd/>
              <a:tailEnd/>
            </a:ln>
            <a:effectLst>
              <a:outerShdw blurRad="63500" dist="20000" dir="5400000" rotWithShape="0">
                <a:srgbClr val="000000">
                  <a:alpha val="37999"/>
                </a:srgbClr>
              </a:outerShdw>
            </a:effectLst>
          </p:spPr>
        </p:cxnSp>
        <p:cxnSp>
          <p:nvCxnSpPr>
            <p:cNvPr id="94224" name="Straight Connector 18"/>
            <p:cNvCxnSpPr>
              <a:cxnSpLocks noChangeShapeType="1"/>
            </p:cNvCxnSpPr>
            <p:nvPr/>
          </p:nvCxnSpPr>
          <p:spPr bwMode="auto">
            <a:xfrm rot="5400000">
              <a:off x="7141941" y="5425750"/>
              <a:ext cx="121879" cy="2196"/>
            </a:xfrm>
            <a:prstGeom prst="line">
              <a:avLst/>
            </a:prstGeom>
            <a:noFill/>
            <a:ln w="25400">
              <a:solidFill>
                <a:srgbClr val="000000"/>
              </a:solidFill>
              <a:round/>
              <a:headEnd/>
              <a:tailEnd/>
            </a:ln>
            <a:effectLst>
              <a:outerShdw blurRad="63500" dist="20000" dir="5400000" rotWithShape="0">
                <a:srgbClr val="000000">
                  <a:alpha val="37999"/>
                </a:srgbClr>
              </a:outerShdw>
            </a:effectLst>
          </p:spPr>
        </p:cxnSp>
        <p:cxnSp>
          <p:nvCxnSpPr>
            <p:cNvPr id="94225" name="Straight Connector 19"/>
            <p:cNvCxnSpPr>
              <a:cxnSpLocks noChangeShapeType="1"/>
            </p:cNvCxnSpPr>
            <p:nvPr/>
          </p:nvCxnSpPr>
          <p:spPr bwMode="auto">
            <a:xfrm rot="5400000">
              <a:off x="8047066" y="5425750"/>
              <a:ext cx="121879" cy="2196"/>
            </a:xfrm>
            <a:prstGeom prst="line">
              <a:avLst/>
            </a:prstGeom>
            <a:noFill/>
            <a:ln w="25400">
              <a:solidFill>
                <a:srgbClr val="000000"/>
              </a:solidFill>
              <a:round/>
              <a:headEnd/>
              <a:tailEnd/>
            </a:ln>
            <a:effectLst>
              <a:outerShdw blurRad="63500" dist="20000" dir="5400000" rotWithShape="0">
                <a:srgbClr val="000000">
                  <a:alpha val="37999"/>
                </a:srgbClr>
              </a:outerShdw>
            </a:effectLst>
          </p:spPr>
        </p:cxnSp>
        <p:sp>
          <p:nvSpPr>
            <p:cNvPr id="17426" name="TextBox 53"/>
            <p:cNvSpPr txBox="1">
              <a:spLocks noChangeArrowheads="1"/>
            </p:cNvSpPr>
            <p:nvPr/>
          </p:nvSpPr>
          <p:spPr bwMode="auto">
            <a:xfrm>
              <a:off x="1412874" y="5246688"/>
              <a:ext cx="327026" cy="48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37931725" indent="-37474525" eaLnBrk="0" hangingPunct="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1500" b="0">
                  <a:solidFill>
                    <a:srgbClr val="000000"/>
                  </a:solidFill>
                </a:rPr>
                <a:t>0</a:t>
              </a:r>
            </a:p>
          </p:txBody>
        </p:sp>
        <p:sp>
          <p:nvSpPr>
            <p:cNvPr id="17427" name="TextBox 54"/>
            <p:cNvSpPr txBox="1">
              <a:spLocks noChangeArrowheads="1"/>
            </p:cNvSpPr>
            <p:nvPr/>
          </p:nvSpPr>
          <p:spPr bwMode="auto">
            <a:xfrm>
              <a:off x="1270000" y="3717925"/>
              <a:ext cx="469900" cy="834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37931725" indent="-37474525" eaLnBrk="0" hangingPunct="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1500" b="0">
                  <a:solidFill>
                    <a:srgbClr val="000000"/>
                  </a:solidFill>
                </a:rPr>
                <a:t>16</a:t>
              </a:r>
            </a:p>
          </p:txBody>
        </p:sp>
        <p:sp>
          <p:nvSpPr>
            <p:cNvPr id="17428" name="TextBox 55"/>
            <p:cNvSpPr txBox="1">
              <a:spLocks noChangeArrowheads="1"/>
            </p:cNvSpPr>
            <p:nvPr/>
          </p:nvSpPr>
          <p:spPr bwMode="auto">
            <a:xfrm>
              <a:off x="1270000" y="2130424"/>
              <a:ext cx="469900" cy="834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37931725" indent="-37474525" eaLnBrk="0" hangingPunct="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1500" b="0">
                  <a:solidFill>
                    <a:srgbClr val="000000"/>
                  </a:solidFill>
                </a:rPr>
                <a:t>32</a:t>
              </a:r>
            </a:p>
          </p:txBody>
        </p:sp>
        <p:sp>
          <p:nvSpPr>
            <p:cNvPr id="17429" name="TextBox 56"/>
            <p:cNvSpPr txBox="1">
              <a:spLocks noChangeArrowheads="1"/>
            </p:cNvSpPr>
            <p:nvPr/>
          </p:nvSpPr>
          <p:spPr bwMode="auto">
            <a:xfrm>
              <a:off x="1270000" y="1317625"/>
              <a:ext cx="469900" cy="834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37931725" indent="-37474525" eaLnBrk="0" hangingPunct="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1500" b="0">
                  <a:solidFill>
                    <a:srgbClr val="000000"/>
                  </a:solidFill>
                </a:rPr>
                <a:t>40</a:t>
              </a:r>
            </a:p>
          </p:txBody>
        </p:sp>
        <p:sp>
          <p:nvSpPr>
            <p:cNvPr id="17430" name="TextBox 57"/>
            <p:cNvSpPr txBox="1">
              <a:spLocks noChangeArrowheads="1"/>
            </p:cNvSpPr>
            <p:nvPr/>
          </p:nvSpPr>
          <p:spPr bwMode="auto">
            <a:xfrm>
              <a:off x="1270000" y="2916238"/>
              <a:ext cx="469900" cy="834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37931725" indent="-37474525" eaLnBrk="0" hangingPunct="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1500" b="0">
                  <a:solidFill>
                    <a:srgbClr val="000000"/>
                  </a:solidFill>
                </a:rPr>
                <a:t>24</a:t>
              </a:r>
            </a:p>
          </p:txBody>
        </p:sp>
        <p:sp>
          <p:nvSpPr>
            <p:cNvPr id="17431" name="TextBox 58"/>
            <p:cNvSpPr txBox="1">
              <a:spLocks noChangeArrowheads="1"/>
            </p:cNvSpPr>
            <p:nvPr/>
          </p:nvSpPr>
          <p:spPr bwMode="auto">
            <a:xfrm>
              <a:off x="1412874" y="4500564"/>
              <a:ext cx="327026" cy="48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37931725" indent="-37474525" eaLnBrk="0" hangingPunct="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1500" b="0">
                  <a:solidFill>
                    <a:srgbClr val="000000"/>
                  </a:solidFill>
                </a:rPr>
                <a:t>8</a:t>
              </a:r>
            </a:p>
          </p:txBody>
        </p:sp>
        <p:cxnSp>
          <p:nvCxnSpPr>
            <p:cNvPr id="94232" name="Straight Connector 106"/>
            <p:cNvCxnSpPr>
              <a:cxnSpLocks noChangeShapeType="1"/>
            </p:cNvCxnSpPr>
            <p:nvPr/>
          </p:nvCxnSpPr>
          <p:spPr bwMode="auto">
            <a:xfrm rot="5400000">
              <a:off x="4405694" y="5431629"/>
              <a:ext cx="121879" cy="0"/>
            </a:xfrm>
            <a:prstGeom prst="line">
              <a:avLst/>
            </a:prstGeom>
            <a:noFill/>
            <a:ln w="25400">
              <a:solidFill>
                <a:srgbClr val="000000"/>
              </a:solidFill>
              <a:round/>
              <a:headEnd/>
              <a:tailEnd/>
            </a:ln>
            <a:effectLst>
              <a:outerShdw blurRad="63500" dist="20000" dir="5400000" rotWithShape="0">
                <a:srgbClr val="000000">
                  <a:alpha val="37999"/>
                </a:srgbClr>
              </a:outerShdw>
            </a:effectLst>
          </p:spPr>
        </p:cxnSp>
        <p:cxnSp>
          <p:nvCxnSpPr>
            <p:cNvPr id="94233" name="Straight Connector 6"/>
            <p:cNvCxnSpPr>
              <a:cxnSpLocks noChangeShapeType="1"/>
            </p:cNvCxnSpPr>
            <p:nvPr/>
          </p:nvCxnSpPr>
          <p:spPr bwMode="auto">
            <a:xfrm rot="5400000">
              <a:off x="-206894" y="3483959"/>
              <a:ext cx="3964641" cy="0"/>
            </a:xfrm>
            <a:prstGeom prst="line">
              <a:avLst/>
            </a:prstGeom>
            <a:noFill/>
            <a:ln w="38100">
              <a:solidFill>
                <a:srgbClr val="000000"/>
              </a:solidFill>
              <a:round/>
              <a:headEnd/>
              <a:tailEnd/>
            </a:ln>
            <a:effectLst>
              <a:outerShdw blurRad="63500" dist="20000" dir="5400000" rotWithShape="0">
                <a:srgbClr val="000000">
                  <a:alpha val="37999"/>
                </a:srgbClr>
              </a:outerShdw>
            </a:effectLst>
          </p:spPr>
        </p:cxnSp>
        <p:sp>
          <p:nvSpPr>
            <p:cNvPr id="17434" name="TextBox 46"/>
            <p:cNvSpPr txBox="1">
              <a:spLocks noChangeArrowheads="1"/>
            </p:cNvSpPr>
            <p:nvPr/>
          </p:nvSpPr>
          <p:spPr bwMode="auto">
            <a:xfrm>
              <a:off x="4010894" y="1757363"/>
              <a:ext cx="1830244" cy="1042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37931725" indent="-37474525" eaLnBrk="0" hangingPunct="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2100">
                  <a:solidFill>
                    <a:srgbClr val="000000"/>
                  </a:solidFill>
                </a:rPr>
                <a:t>Enalapril</a:t>
              </a:r>
            </a:p>
            <a:p>
              <a:pPr algn="ctr" eaLnBrk="1" hangingPunct="1">
                <a:spcBef>
                  <a:spcPct val="0"/>
                </a:spcBef>
                <a:buFontTx/>
                <a:buNone/>
              </a:pPr>
              <a:r>
                <a:rPr lang="en-US" altLang="en-US" sz="1800" b="0">
                  <a:solidFill>
                    <a:srgbClr val="000000"/>
                  </a:solidFill>
                </a:rPr>
                <a:t>(n=4212)</a:t>
              </a:r>
            </a:p>
          </p:txBody>
        </p:sp>
        <p:sp>
          <p:nvSpPr>
            <p:cNvPr id="17435" name="TextBox 49"/>
            <p:cNvSpPr txBox="1">
              <a:spLocks noChangeArrowheads="1"/>
            </p:cNvSpPr>
            <p:nvPr/>
          </p:nvSpPr>
          <p:spPr bwMode="auto">
            <a:xfrm>
              <a:off x="3224395" y="5461000"/>
              <a:ext cx="701313" cy="48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37931725" indent="-37474525" eaLnBrk="0" hangingPunct="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1500" b="0">
                  <a:solidFill>
                    <a:srgbClr val="000000"/>
                  </a:solidFill>
                </a:rPr>
                <a:t>360</a:t>
              </a:r>
            </a:p>
          </p:txBody>
        </p:sp>
        <p:sp>
          <p:nvSpPr>
            <p:cNvPr id="17436" name="TextBox 50"/>
            <p:cNvSpPr txBox="1">
              <a:spLocks noChangeArrowheads="1"/>
            </p:cNvSpPr>
            <p:nvPr/>
          </p:nvSpPr>
          <p:spPr bwMode="auto">
            <a:xfrm>
              <a:off x="5040495" y="5461000"/>
              <a:ext cx="701313" cy="48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37931725" indent="-37474525" eaLnBrk="0" hangingPunct="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1500" b="0">
                  <a:solidFill>
                    <a:srgbClr val="000000"/>
                  </a:solidFill>
                </a:rPr>
                <a:t>720</a:t>
              </a:r>
            </a:p>
          </p:txBody>
        </p:sp>
        <p:sp>
          <p:nvSpPr>
            <p:cNvPr id="17437" name="TextBox 51"/>
            <p:cNvSpPr txBox="1">
              <a:spLocks noChangeArrowheads="1"/>
            </p:cNvSpPr>
            <p:nvPr/>
          </p:nvSpPr>
          <p:spPr bwMode="auto">
            <a:xfrm>
              <a:off x="6783881" y="5461000"/>
              <a:ext cx="849914" cy="48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37931725" indent="-37474525" eaLnBrk="0" hangingPunct="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1500" b="0">
                  <a:solidFill>
                    <a:srgbClr val="000000"/>
                  </a:solidFill>
                </a:rPr>
                <a:t>1080</a:t>
              </a:r>
            </a:p>
          </p:txBody>
        </p:sp>
        <p:sp>
          <p:nvSpPr>
            <p:cNvPr id="17438" name="TextBox 52"/>
            <p:cNvSpPr txBox="1">
              <a:spLocks noChangeArrowheads="1"/>
            </p:cNvSpPr>
            <p:nvPr/>
          </p:nvSpPr>
          <p:spPr bwMode="auto">
            <a:xfrm>
              <a:off x="1634683" y="5461000"/>
              <a:ext cx="404110" cy="48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37931725" indent="-37474525" eaLnBrk="0" hangingPunct="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1500" b="0">
                  <a:solidFill>
                    <a:srgbClr val="000000"/>
                  </a:solidFill>
                </a:rPr>
                <a:t>0</a:t>
              </a:r>
            </a:p>
          </p:txBody>
        </p:sp>
        <p:sp>
          <p:nvSpPr>
            <p:cNvPr id="17439" name="TextBox 59"/>
            <p:cNvSpPr txBox="1">
              <a:spLocks noChangeArrowheads="1"/>
            </p:cNvSpPr>
            <p:nvPr/>
          </p:nvSpPr>
          <p:spPr bwMode="auto">
            <a:xfrm>
              <a:off x="2323489" y="5461000"/>
              <a:ext cx="701313" cy="48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37931725" indent="-37474525" eaLnBrk="0" hangingPunct="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1500" b="0">
                  <a:solidFill>
                    <a:srgbClr val="000000"/>
                  </a:solidFill>
                </a:rPr>
                <a:t>180</a:t>
              </a:r>
            </a:p>
          </p:txBody>
        </p:sp>
        <p:sp>
          <p:nvSpPr>
            <p:cNvPr id="17440" name="TextBox 61"/>
            <p:cNvSpPr txBox="1">
              <a:spLocks noChangeArrowheads="1"/>
            </p:cNvSpPr>
            <p:nvPr/>
          </p:nvSpPr>
          <p:spPr bwMode="auto">
            <a:xfrm>
              <a:off x="4124507" y="5461000"/>
              <a:ext cx="701313" cy="48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37931725" indent="-37474525" eaLnBrk="0" hangingPunct="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1500" b="0">
                  <a:solidFill>
                    <a:srgbClr val="000000"/>
                  </a:solidFill>
                </a:rPr>
                <a:t>540</a:t>
              </a:r>
            </a:p>
          </p:txBody>
        </p:sp>
        <p:sp>
          <p:nvSpPr>
            <p:cNvPr id="17441" name="TextBox 62"/>
            <p:cNvSpPr txBox="1">
              <a:spLocks noChangeArrowheads="1"/>
            </p:cNvSpPr>
            <p:nvPr/>
          </p:nvSpPr>
          <p:spPr bwMode="auto">
            <a:xfrm>
              <a:off x="5950133" y="5461000"/>
              <a:ext cx="701313" cy="48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37931725" indent="-37474525" eaLnBrk="0" hangingPunct="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1500" b="0">
                  <a:solidFill>
                    <a:srgbClr val="000000"/>
                  </a:solidFill>
                </a:rPr>
                <a:t>900</a:t>
              </a:r>
            </a:p>
          </p:txBody>
        </p:sp>
        <p:sp>
          <p:nvSpPr>
            <p:cNvPr id="17442" name="TextBox 63"/>
            <p:cNvSpPr txBox="1">
              <a:spLocks noChangeArrowheads="1"/>
            </p:cNvSpPr>
            <p:nvPr/>
          </p:nvSpPr>
          <p:spPr bwMode="auto">
            <a:xfrm>
              <a:off x="7679230" y="5461000"/>
              <a:ext cx="849914" cy="48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37931725" indent="-37474525" eaLnBrk="0" hangingPunct="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1500" b="0">
                  <a:solidFill>
                    <a:srgbClr val="000000"/>
                  </a:solidFill>
                </a:rPr>
                <a:t>1260</a:t>
              </a:r>
            </a:p>
          </p:txBody>
        </p:sp>
        <p:sp>
          <p:nvSpPr>
            <p:cNvPr id="17443" name="TextBox 65"/>
            <p:cNvSpPr txBox="1">
              <a:spLocks noChangeArrowheads="1"/>
            </p:cNvSpPr>
            <p:nvPr/>
          </p:nvSpPr>
          <p:spPr bwMode="auto">
            <a:xfrm>
              <a:off x="2435224" y="5786996"/>
              <a:ext cx="5033963" cy="417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37931725" indent="-37474525" eaLnBrk="0" hangingPunct="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1200">
                  <a:solidFill>
                    <a:srgbClr val="000000"/>
                  </a:solidFill>
                </a:rPr>
                <a:t>Days After Randomization</a:t>
              </a:r>
            </a:p>
          </p:txBody>
        </p:sp>
        <p:sp>
          <p:nvSpPr>
            <p:cNvPr id="17444" name="TextBox 98"/>
            <p:cNvSpPr txBox="1">
              <a:spLocks noChangeArrowheads="1"/>
            </p:cNvSpPr>
            <p:nvPr/>
          </p:nvSpPr>
          <p:spPr bwMode="auto">
            <a:xfrm>
              <a:off x="1511301" y="6143217"/>
              <a:ext cx="610376" cy="55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37931725" indent="-37474525" eaLnBrk="0" hangingPunct="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n-US" altLang="en-US" sz="900" b="0">
                  <a:solidFill>
                    <a:srgbClr val="000000"/>
                  </a:solidFill>
                </a:rPr>
                <a:t>4187</a:t>
              </a:r>
            </a:p>
            <a:p>
              <a:pPr eaLnBrk="1" hangingPunct="1">
                <a:spcBef>
                  <a:spcPct val="0"/>
                </a:spcBef>
                <a:buFontTx/>
                <a:buNone/>
              </a:pPr>
              <a:r>
                <a:rPr lang="en-US" altLang="en-US" sz="900" b="0">
                  <a:solidFill>
                    <a:srgbClr val="000000"/>
                  </a:solidFill>
                </a:rPr>
                <a:t>4212</a:t>
              </a:r>
            </a:p>
          </p:txBody>
        </p:sp>
        <p:sp>
          <p:nvSpPr>
            <p:cNvPr id="17445" name="TextBox 99"/>
            <p:cNvSpPr txBox="1">
              <a:spLocks noChangeArrowheads="1"/>
            </p:cNvSpPr>
            <p:nvPr/>
          </p:nvSpPr>
          <p:spPr bwMode="auto">
            <a:xfrm>
              <a:off x="2411412" y="6143217"/>
              <a:ext cx="610376" cy="55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37931725" indent="-37474525" eaLnBrk="0" hangingPunct="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n-US" altLang="en-US" sz="900" b="0">
                  <a:solidFill>
                    <a:srgbClr val="000000"/>
                  </a:solidFill>
                </a:rPr>
                <a:t>3922</a:t>
              </a:r>
            </a:p>
            <a:p>
              <a:pPr eaLnBrk="1" hangingPunct="1">
                <a:spcBef>
                  <a:spcPct val="0"/>
                </a:spcBef>
                <a:buFontTx/>
                <a:buNone/>
              </a:pPr>
              <a:r>
                <a:rPr lang="en-US" altLang="en-US" sz="900" b="0">
                  <a:solidFill>
                    <a:srgbClr val="000000"/>
                  </a:solidFill>
                </a:rPr>
                <a:t>3883</a:t>
              </a:r>
            </a:p>
          </p:txBody>
        </p:sp>
        <p:sp>
          <p:nvSpPr>
            <p:cNvPr id="17446" name="TextBox 100"/>
            <p:cNvSpPr txBox="1">
              <a:spLocks noChangeArrowheads="1"/>
            </p:cNvSpPr>
            <p:nvPr/>
          </p:nvSpPr>
          <p:spPr bwMode="auto">
            <a:xfrm>
              <a:off x="3309937" y="6143217"/>
              <a:ext cx="610376" cy="55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37931725" indent="-37474525" eaLnBrk="0" hangingPunct="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n-US" altLang="en-US" sz="900" b="0">
                  <a:solidFill>
                    <a:srgbClr val="000000"/>
                  </a:solidFill>
                </a:rPr>
                <a:t>3663</a:t>
              </a:r>
            </a:p>
            <a:p>
              <a:pPr eaLnBrk="1" hangingPunct="1">
                <a:spcBef>
                  <a:spcPct val="0"/>
                </a:spcBef>
                <a:buFontTx/>
                <a:buNone/>
              </a:pPr>
              <a:r>
                <a:rPr lang="en-US" altLang="en-US" sz="900" b="0">
                  <a:solidFill>
                    <a:srgbClr val="000000"/>
                  </a:solidFill>
                </a:rPr>
                <a:t>3579</a:t>
              </a:r>
            </a:p>
          </p:txBody>
        </p:sp>
        <p:sp>
          <p:nvSpPr>
            <p:cNvPr id="17447" name="TextBox 101"/>
            <p:cNvSpPr txBox="1">
              <a:spLocks noChangeArrowheads="1"/>
            </p:cNvSpPr>
            <p:nvPr/>
          </p:nvSpPr>
          <p:spPr bwMode="auto">
            <a:xfrm>
              <a:off x="4208463" y="6143217"/>
              <a:ext cx="610376" cy="55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37931725" indent="-37474525" eaLnBrk="0" hangingPunct="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n-US" altLang="en-US" sz="900" b="0">
                  <a:solidFill>
                    <a:srgbClr val="000000"/>
                  </a:solidFill>
                </a:rPr>
                <a:t>3018</a:t>
              </a:r>
            </a:p>
            <a:p>
              <a:pPr eaLnBrk="1" hangingPunct="1">
                <a:spcBef>
                  <a:spcPct val="0"/>
                </a:spcBef>
                <a:buFontTx/>
                <a:buNone/>
              </a:pPr>
              <a:r>
                <a:rPr lang="en-US" altLang="en-US" sz="900" b="0">
                  <a:solidFill>
                    <a:srgbClr val="000000"/>
                  </a:solidFill>
                </a:rPr>
                <a:t>2922</a:t>
              </a:r>
            </a:p>
          </p:txBody>
        </p:sp>
        <p:sp>
          <p:nvSpPr>
            <p:cNvPr id="17448" name="TextBox 102"/>
            <p:cNvSpPr txBox="1">
              <a:spLocks noChangeArrowheads="1"/>
            </p:cNvSpPr>
            <p:nvPr/>
          </p:nvSpPr>
          <p:spPr bwMode="auto">
            <a:xfrm>
              <a:off x="5113338" y="6143217"/>
              <a:ext cx="610376" cy="55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37931725" indent="-37474525" eaLnBrk="0" hangingPunct="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n-US" altLang="en-US" sz="900" b="0">
                  <a:solidFill>
                    <a:srgbClr val="000000"/>
                  </a:solidFill>
                </a:rPr>
                <a:t>2257</a:t>
              </a:r>
            </a:p>
            <a:p>
              <a:pPr eaLnBrk="1" hangingPunct="1">
                <a:spcBef>
                  <a:spcPct val="0"/>
                </a:spcBef>
                <a:buFontTx/>
                <a:buNone/>
              </a:pPr>
              <a:r>
                <a:rPr lang="en-US" altLang="en-US" sz="900" b="0">
                  <a:solidFill>
                    <a:srgbClr val="000000"/>
                  </a:solidFill>
                </a:rPr>
                <a:t>2123</a:t>
              </a:r>
            </a:p>
          </p:txBody>
        </p:sp>
        <p:sp>
          <p:nvSpPr>
            <p:cNvPr id="17449" name="TextBox 103"/>
            <p:cNvSpPr txBox="1">
              <a:spLocks noChangeArrowheads="1"/>
            </p:cNvSpPr>
            <p:nvPr/>
          </p:nvSpPr>
          <p:spPr bwMode="auto">
            <a:xfrm>
              <a:off x="6019800" y="6143217"/>
              <a:ext cx="610376" cy="55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37931725" indent="-37474525" eaLnBrk="0" hangingPunct="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n-US" altLang="en-US" sz="900" b="0">
                  <a:solidFill>
                    <a:srgbClr val="000000"/>
                  </a:solidFill>
                </a:rPr>
                <a:t>1544</a:t>
              </a:r>
            </a:p>
            <a:p>
              <a:pPr eaLnBrk="1" hangingPunct="1">
                <a:spcBef>
                  <a:spcPct val="0"/>
                </a:spcBef>
                <a:buFontTx/>
                <a:buNone/>
              </a:pPr>
              <a:r>
                <a:rPr lang="en-US" altLang="en-US" sz="900" b="0">
                  <a:solidFill>
                    <a:srgbClr val="000000"/>
                  </a:solidFill>
                </a:rPr>
                <a:t>1488</a:t>
              </a:r>
            </a:p>
          </p:txBody>
        </p:sp>
        <p:sp>
          <p:nvSpPr>
            <p:cNvPr id="17450" name="TextBox 104"/>
            <p:cNvSpPr txBox="1">
              <a:spLocks noChangeArrowheads="1"/>
            </p:cNvSpPr>
            <p:nvPr/>
          </p:nvSpPr>
          <p:spPr bwMode="auto">
            <a:xfrm>
              <a:off x="6970713" y="6143217"/>
              <a:ext cx="521659" cy="55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37931725" indent="-37474525" eaLnBrk="0" hangingPunct="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n-US" altLang="en-US" sz="900" b="0">
                  <a:solidFill>
                    <a:srgbClr val="000000"/>
                  </a:solidFill>
                </a:rPr>
                <a:t>896</a:t>
              </a:r>
            </a:p>
            <a:p>
              <a:pPr eaLnBrk="1" hangingPunct="1">
                <a:spcBef>
                  <a:spcPct val="0"/>
                </a:spcBef>
                <a:buFontTx/>
                <a:buNone/>
              </a:pPr>
              <a:r>
                <a:rPr lang="en-US" altLang="en-US" sz="900" b="0">
                  <a:solidFill>
                    <a:srgbClr val="000000"/>
                  </a:solidFill>
                </a:rPr>
                <a:t>853</a:t>
              </a:r>
            </a:p>
          </p:txBody>
        </p:sp>
        <p:sp>
          <p:nvSpPr>
            <p:cNvPr id="17451" name="TextBox 105"/>
            <p:cNvSpPr txBox="1">
              <a:spLocks noChangeArrowheads="1"/>
            </p:cNvSpPr>
            <p:nvPr/>
          </p:nvSpPr>
          <p:spPr bwMode="auto">
            <a:xfrm>
              <a:off x="7870825" y="6143217"/>
              <a:ext cx="521659" cy="55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37931725" indent="-37474525" eaLnBrk="0" hangingPunct="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n-US" altLang="en-US" sz="900" b="0">
                  <a:solidFill>
                    <a:srgbClr val="000000"/>
                  </a:solidFill>
                </a:rPr>
                <a:t>249</a:t>
              </a:r>
            </a:p>
            <a:p>
              <a:pPr eaLnBrk="1" hangingPunct="1">
                <a:spcBef>
                  <a:spcPct val="0"/>
                </a:spcBef>
                <a:buFontTx/>
                <a:buNone/>
              </a:pPr>
              <a:r>
                <a:rPr lang="en-US" altLang="en-US" sz="900" b="0">
                  <a:solidFill>
                    <a:srgbClr val="000000"/>
                  </a:solidFill>
                </a:rPr>
                <a:t>236</a:t>
              </a:r>
            </a:p>
          </p:txBody>
        </p:sp>
        <p:sp>
          <p:nvSpPr>
            <p:cNvPr id="17452" name="TextBox 107"/>
            <p:cNvSpPr txBox="1">
              <a:spLocks noChangeArrowheads="1"/>
            </p:cNvSpPr>
            <p:nvPr/>
          </p:nvSpPr>
          <p:spPr bwMode="auto">
            <a:xfrm>
              <a:off x="382588" y="6143217"/>
              <a:ext cx="876529" cy="55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37931725" indent="-37474525" eaLnBrk="0" hangingPunct="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n-US" altLang="en-US" sz="900" b="0">
                  <a:solidFill>
                    <a:srgbClr val="000000"/>
                  </a:solidFill>
                </a:rPr>
                <a:t>LCZ696</a:t>
              </a:r>
            </a:p>
            <a:p>
              <a:pPr eaLnBrk="1" hangingPunct="1">
                <a:spcBef>
                  <a:spcPct val="0"/>
                </a:spcBef>
                <a:buFontTx/>
                <a:buNone/>
              </a:pPr>
              <a:r>
                <a:rPr lang="en-US" altLang="en-US" sz="900" b="0">
                  <a:solidFill>
                    <a:srgbClr val="000000"/>
                  </a:solidFill>
                </a:rPr>
                <a:t>Enalapril</a:t>
              </a:r>
            </a:p>
          </p:txBody>
        </p:sp>
        <p:sp>
          <p:nvSpPr>
            <p:cNvPr id="17453" name="TextBox 108"/>
            <p:cNvSpPr txBox="1">
              <a:spLocks noChangeArrowheads="1"/>
            </p:cNvSpPr>
            <p:nvPr/>
          </p:nvSpPr>
          <p:spPr bwMode="auto">
            <a:xfrm>
              <a:off x="382588" y="5865405"/>
              <a:ext cx="1364475" cy="34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37931725" indent="-37474525" eaLnBrk="0" hangingPunct="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n-US" altLang="en-US" sz="900" b="0">
                  <a:solidFill>
                    <a:srgbClr val="000000"/>
                  </a:solidFill>
                </a:rPr>
                <a:t>Patients at Risk</a:t>
              </a:r>
            </a:p>
          </p:txBody>
        </p:sp>
        <p:cxnSp>
          <p:nvCxnSpPr>
            <p:cNvPr id="94254" name="Straight Connector 110"/>
            <p:cNvCxnSpPr>
              <a:cxnSpLocks noChangeShapeType="1"/>
            </p:cNvCxnSpPr>
            <p:nvPr/>
          </p:nvCxnSpPr>
          <p:spPr bwMode="auto">
            <a:xfrm>
              <a:off x="452889" y="6101961"/>
              <a:ext cx="1210494" cy="0"/>
            </a:xfrm>
            <a:prstGeom prst="line">
              <a:avLst/>
            </a:prstGeom>
            <a:noFill/>
            <a:ln w="19050">
              <a:solidFill>
                <a:schemeClr val="tx1"/>
              </a:solidFill>
              <a:round/>
              <a:headEnd/>
              <a:tailEnd/>
            </a:ln>
            <a:effectLst>
              <a:outerShdw blurRad="63500" dist="20000" dir="5400000" rotWithShape="0">
                <a:srgbClr val="000000">
                  <a:alpha val="37999"/>
                </a:srgbClr>
              </a:outerShdw>
            </a:effectLst>
          </p:spPr>
        </p:cxnSp>
        <p:sp>
          <p:nvSpPr>
            <p:cNvPr id="17455" name="TextBox 114"/>
            <p:cNvSpPr txBox="1">
              <a:spLocks noChangeArrowheads="1"/>
            </p:cNvSpPr>
            <p:nvPr/>
          </p:nvSpPr>
          <p:spPr bwMode="auto">
            <a:xfrm>
              <a:off x="8089899" y="1778002"/>
              <a:ext cx="917871" cy="55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37931725" indent="-37474525" eaLnBrk="0" hangingPunct="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n-US" altLang="en-US" sz="1800" b="0">
                  <a:solidFill>
                    <a:srgbClr val="000000"/>
                  </a:solidFill>
                </a:rPr>
                <a:t>1117</a:t>
              </a:r>
            </a:p>
          </p:txBody>
        </p:sp>
        <p:sp>
          <p:nvSpPr>
            <p:cNvPr id="90160" name="TextBox 60"/>
            <p:cNvSpPr txBox="1">
              <a:spLocks noChangeArrowheads="1"/>
            </p:cNvSpPr>
            <p:nvPr/>
          </p:nvSpPr>
          <p:spPr bwMode="auto">
            <a:xfrm rot="16200000">
              <a:off x="-633009" y="3090814"/>
              <a:ext cx="3118660" cy="924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37931725" indent="-37474525" eaLnBrk="0" hangingPunct="0">
                <a:spcBef>
                  <a:spcPct val="20000"/>
                </a:spcBef>
                <a:buChar char="–"/>
                <a:defRPr sz="2000" b="1">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eaLnBrk="0" hangingPunct="0">
                <a:spcBef>
                  <a:spcPct val="20000"/>
                </a:spcBef>
                <a:buChar char="•"/>
                <a:defRPr sz="2400" b="1">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eaLnBrk="0" hangingPunct="0">
                <a:spcBef>
                  <a:spcPct val="20000"/>
                </a:spcBef>
                <a:buChar char="–"/>
                <a:defRPr sz="1400" b="1">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eaLnBrk="0" hangingPunct="0">
                <a:spcBef>
                  <a:spcPct val="20000"/>
                </a:spcBef>
                <a:buChar char="»"/>
                <a:defRPr sz="1200" b="1">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fontAlgn="auto" hangingPunct="1">
                <a:lnSpc>
                  <a:spcPts val="1500"/>
                </a:lnSpc>
                <a:spcBef>
                  <a:spcPct val="0"/>
                </a:spcBef>
                <a:spcAft>
                  <a:spcPts val="0"/>
                </a:spcAft>
                <a:buFontTx/>
                <a:buNone/>
                <a:defRPr/>
              </a:pPr>
              <a:r>
                <a:rPr lang="en-US" altLang="en-US" sz="1350" dirty="0">
                  <a:solidFill>
                    <a:srgbClr val="000000"/>
                  </a:solidFill>
                </a:rPr>
                <a:t>Kaplan-Meier Estimate of</a:t>
              </a:r>
            </a:p>
            <a:p>
              <a:pPr algn="ctr" eaLnBrk="1" fontAlgn="auto" hangingPunct="1">
                <a:lnSpc>
                  <a:spcPts val="1500"/>
                </a:lnSpc>
                <a:spcBef>
                  <a:spcPct val="0"/>
                </a:spcBef>
                <a:spcAft>
                  <a:spcPts val="0"/>
                </a:spcAft>
                <a:buFontTx/>
                <a:buNone/>
                <a:defRPr/>
              </a:pPr>
              <a:r>
                <a:rPr lang="en-US" altLang="en-US" sz="1350" dirty="0">
                  <a:solidFill>
                    <a:srgbClr val="000000"/>
                  </a:solidFill>
                </a:rPr>
                <a:t>Cumulative Rates (%)</a:t>
              </a:r>
            </a:p>
          </p:txBody>
        </p:sp>
        <p:grpSp>
          <p:nvGrpSpPr>
            <p:cNvPr id="17457" name="Group 19"/>
            <p:cNvGrpSpPr>
              <a:grpSpLocks/>
            </p:cNvGrpSpPr>
            <p:nvPr/>
          </p:nvGrpSpPr>
          <p:grpSpPr bwMode="auto">
            <a:xfrm>
              <a:off x="1773234" y="2612693"/>
              <a:ext cx="6330950" cy="2852443"/>
              <a:chOff x="1666875" y="3016250"/>
              <a:chExt cx="6330950" cy="1289050"/>
            </a:xfrm>
          </p:grpSpPr>
          <p:sp>
            <p:nvSpPr>
              <p:cNvPr id="69" name="Freeform 68"/>
              <p:cNvSpPr>
                <a:spLocks/>
              </p:cNvSpPr>
              <p:nvPr/>
            </p:nvSpPr>
            <p:spPr bwMode="auto">
              <a:xfrm>
                <a:off x="1666869" y="3682676"/>
                <a:ext cx="2355083" cy="623140"/>
              </a:xfrm>
              <a:custGeom>
                <a:avLst/>
                <a:gdLst>
                  <a:gd name="T0" fmla="*/ 0 w 2352675"/>
                  <a:gd name="T1" fmla="*/ 622284 h 622300"/>
                  <a:gd name="T2" fmla="*/ 60397 w 2352675"/>
                  <a:gd name="T3" fmla="*/ 612759 h 622300"/>
                  <a:gd name="T4" fmla="*/ 82650 w 2352675"/>
                  <a:gd name="T5" fmla="*/ 600059 h 622300"/>
                  <a:gd name="T6" fmla="*/ 149405 w 2352675"/>
                  <a:gd name="T7" fmla="*/ 584184 h 622300"/>
                  <a:gd name="T8" fmla="*/ 165298 w 2352675"/>
                  <a:gd name="T9" fmla="*/ 568311 h 622300"/>
                  <a:gd name="T10" fmla="*/ 212981 w 2352675"/>
                  <a:gd name="T11" fmla="*/ 565136 h 622300"/>
                  <a:gd name="T12" fmla="*/ 279736 w 2352675"/>
                  <a:gd name="T13" fmla="*/ 549261 h 622300"/>
                  <a:gd name="T14" fmla="*/ 321060 w 2352675"/>
                  <a:gd name="T15" fmla="*/ 536561 h 622300"/>
                  <a:gd name="T16" fmla="*/ 375100 w 2352675"/>
                  <a:gd name="T17" fmla="*/ 520686 h 622300"/>
                  <a:gd name="T18" fmla="*/ 429139 w 2352675"/>
                  <a:gd name="T19" fmla="*/ 501638 h 622300"/>
                  <a:gd name="T20" fmla="*/ 470464 w 2352675"/>
                  <a:gd name="T21" fmla="*/ 485763 h 622300"/>
                  <a:gd name="T22" fmla="*/ 518147 w 2352675"/>
                  <a:gd name="T23" fmla="*/ 463538 h 622300"/>
                  <a:gd name="T24" fmla="*/ 559471 w 2352675"/>
                  <a:gd name="T25" fmla="*/ 463538 h 622300"/>
                  <a:gd name="T26" fmla="*/ 597616 w 2352675"/>
                  <a:gd name="T27" fmla="*/ 450838 h 622300"/>
                  <a:gd name="T28" fmla="*/ 597616 w 2352675"/>
                  <a:gd name="T29" fmla="*/ 441313 h 622300"/>
                  <a:gd name="T30" fmla="*/ 689803 w 2352675"/>
                  <a:gd name="T31" fmla="*/ 419090 h 622300"/>
                  <a:gd name="T32" fmla="*/ 705696 w 2352675"/>
                  <a:gd name="T33" fmla="*/ 412740 h 622300"/>
                  <a:gd name="T34" fmla="*/ 775630 w 2352675"/>
                  <a:gd name="T35" fmla="*/ 406390 h 622300"/>
                  <a:gd name="T36" fmla="*/ 807418 w 2352675"/>
                  <a:gd name="T37" fmla="*/ 393690 h 622300"/>
                  <a:gd name="T38" fmla="*/ 820134 w 2352675"/>
                  <a:gd name="T39" fmla="*/ 387340 h 622300"/>
                  <a:gd name="T40" fmla="*/ 864637 w 2352675"/>
                  <a:gd name="T41" fmla="*/ 377815 h 622300"/>
                  <a:gd name="T42" fmla="*/ 909140 w 2352675"/>
                  <a:gd name="T43" fmla="*/ 368290 h 622300"/>
                  <a:gd name="T44" fmla="*/ 937749 w 2352675"/>
                  <a:gd name="T45" fmla="*/ 358765 h 622300"/>
                  <a:gd name="T46" fmla="*/ 953644 w 2352675"/>
                  <a:gd name="T47" fmla="*/ 352415 h 622300"/>
                  <a:gd name="T48" fmla="*/ 979074 w 2352675"/>
                  <a:gd name="T49" fmla="*/ 342892 h 622300"/>
                  <a:gd name="T50" fmla="*/ 1004505 w 2352675"/>
                  <a:gd name="T51" fmla="*/ 333367 h 622300"/>
                  <a:gd name="T52" fmla="*/ 1049008 w 2352675"/>
                  <a:gd name="T53" fmla="*/ 320667 h 622300"/>
                  <a:gd name="T54" fmla="*/ 1061723 w 2352675"/>
                  <a:gd name="T55" fmla="*/ 314317 h 622300"/>
                  <a:gd name="T56" fmla="*/ 1109405 w 2352675"/>
                  <a:gd name="T57" fmla="*/ 292092 h 622300"/>
                  <a:gd name="T58" fmla="*/ 1153909 w 2352675"/>
                  <a:gd name="T59" fmla="*/ 279392 h 622300"/>
                  <a:gd name="T60" fmla="*/ 1217485 w 2352675"/>
                  <a:gd name="T61" fmla="*/ 266694 h 622300"/>
                  <a:gd name="T62" fmla="*/ 1268346 w 2352675"/>
                  <a:gd name="T63" fmla="*/ 253994 h 622300"/>
                  <a:gd name="T64" fmla="*/ 1316028 w 2352675"/>
                  <a:gd name="T65" fmla="*/ 247644 h 622300"/>
                  <a:gd name="T66" fmla="*/ 1376426 w 2352675"/>
                  <a:gd name="T67" fmla="*/ 228594 h 622300"/>
                  <a:gd name="T68" fmla="*/ 1417750 w 2352675"/>
                  <a:gd name="T69" fmla="*/ 222244 h 622300"/>
                  <a:gd name="T70" fmla="*/ 1478148 w 2352675"/>
                  <a:gd name="T71" fmla="*/ 206369 h 622300"/>
                  <a:gd name="T72" fmla="*/ 1525830 w 2352675"/>
                  <a:gd name="T73" fmla="*/ 190496 h 622300"/>
                  <a:gd name="T74" fmla="*/ 1551260 w 2352675"/>
                  <a:gd name="T75" fmla="*/ 180971 h 622300"/>
                  <a:gd name="T76" fmla="*/ 1573512 w 2352675"/>
                  <a:gd name="T77" fmla="*/ 177796 h 622300"/>
                  <a:gd name="T78" fmla="*/ 1611658 w 2352675"/>
                  <a:gd name="T79" fmla="*/ 171446 h 622300"/>
                  <a:gd name="T80" fmla="*/ 1630731 w 2352675"/>
                  <a:gd name="T81" fmla="*/ 165096 h 622300"/>
                  <a:gd name="T82" fmla="*/ 1675234 w 2352675"/>
                  <a:gd name="T83" fmla="*/ 152396 h 622300"/>
                  <a:gd name="T84" fmla="*/ 1726095 w 2352675"/>
                  <a:gd name="T85" fmla="*/ 146046 h 622300"/>
                  <a:gd name="T86" fmla="*/ 1776956 w 2352675"/>
                  <a:gd name="T87" fmla="*/ 126996 h 622300"/>
                  <a:gd name="T88" fmla="*/ 1837353 w 2352675"/>
                  <a:gd name="T89" fmla="*/ 104773 h 622300"/>
                  <a:gd name="T90" fmla="*/ 1894572 w 2352675"/>
                  <a:gd name="T91" fmla="*/ 95248 h 622300"/>
                  <a:gd name="T92" fmla="*/ 1926360 w 2352675"/>
                  <a:gd name="T93" fmla="*/ 88898 h 622300"/>
                  <a:gd name="T94" fmla="*/ 2002651 w 2352675"/>
                  <a:gd name="T95" fmla="*/ 85723 h 622300"/>
                  <a:gd name="T96" fmla="*/ 2043976 w 2352675"/>
                  <a:gd name="T97" fmla="*/ 66673 h 622300"/>
                  <a:gd name="T98" fmla="*/ 2104373 w 2352675"/>
                  <a:gd name="T99" fmla="*/ 60323 h 622300"/>
                  <a:gd name="T100" fmla="*/ 2161593 w 2352675"/>
                  <a:gd name="T101" fmla="*/ 41273 h 622300"/>
                  <a:gd name="T102" fmla="*/ 2209274 w 2352675"/>
                  <a:gd name="T103" fmla="*/ 28575 h 622300"/>
                  <a:gd name="T104" fmla="*/ 2247420 w 2352675"/>
                  <a:gd name="T105" fmla="*/ 22225 h 622300"/>
                  <a:gd name="T106" fmla="*/ 2307817 w 2352675"/>
                  <a:gd name="T107" fmla="*/ 9525 h 622300"/>
                  <a:gd name="T108" fmla="*/ 2355500 w 2352675"/>
                  <a:gd name="T109" fmla="*/ 0 h 6223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352675"/>
                  <a:gd name="T166" fmla="*/ 0 h 622300"/>
                  <a:gd name="T167" fmla="*/ 2352675 w 2352675"/>
                  <a:gd name="T168" fmla="*/ 622300 h 6223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352675" h="622300">
                    <a:moveTo>
                      <a:pt x="0" y="622300"/>
                    </a:moveTo>
                    <a:cubicBezTo>
                      <a:pt x="23283" y="619389"/>
                      <a:pt x="46567" y="616479"/>
                      <a:pt x="60325" y="612775"/>
                    </a:cubicBezTo>
                    <a:cubicBezTo>
                      <a:pt x="74083" y="609071"/>
                      <a:pt x="67733" y="604838"/>
                      <a:pt x="82550" y="600075"/>
                    </a:cubicBezTo>
                    <a:cubicBezTo>
                      <a:pt x="97367" y="595312"/>
                      <a:pt x="135467" y="589492"/>
                      <a:pt x="149225" y="584200"/>
                    </a:cubicBezTo>
                    <a:cubicBezTo>
                      <a:pt x="162983" y="578908"/>
                      <a:pt x="154517" y="571500"/>
                      <a:pt x="165100" y="568325"/>
                    </a:cubicBezTo>
                    <a:cubicBezTo>
                      <a:pt x="175683" y="565150"/>
                      <a:pt x="193675" y="568325"/>
                      <a:pt x="212725" y="565150"/>
                    </a:cubicBezTo>
                    <a:cubicBezTo>
                      <a:pt x="231775" y="561975"/>
                      <a:pt x="261408" y="554038"/>
                      <a:pt x="279400" y="549275"/>
                    </a:cubicBezTo>
                    <a:cubicBezTo>
                      <a:pt x="297392" y="544513"/>
                      <a:pt x="320675" y="536575"/>
                      <a:pt x="320675" y="536575"/>
                    </a:cubicBezTo>
                    <a:cubicBezTo>
                      <a:pt x="336550" y="531813"/>
                      <a:pt x="356658" y="526521"/>
                      <a:pt x="374650" y="520700"/>
                    </a:cubicBezTo>
                    <a:cubicBezTo>
                      <a:pt x="392642" y="514879"/>
                      <a:pt x="412750" y="507471"/>
                      <a:pt x="428625" y="501650"/>
                    </a:cubicBezTo>
                    <a:cubicBezTo>
                      <a:pt x="444500" y="495829"/>
                      <a:pt x="455083" y="492125"/>
                      <a:pt x="469900" y="485775"/>
                    </a:cubicBezTo>
                    <a:cubicBezTo>
                      <a:pt x="484717" y="479425"/>
                      <a:pt x="502708" y="467254"/>
                      <a:pt x="517525" y="463550"/>
                    </a:cubicBezTo>
                    <a:cubicBezTo>
                      <a:pt x="532342" y="459846"/>
                      <a:pt x="545571" y="465667"/>
                      <a:pt x="558800" y="463550"/>
                    </a:cubicBezTo>
                    <a:cubicBezTo>
                      <a:pt x="572029" y="461433"/>
                      <a:pt x="590550" y="454554"/>
                      <a:pt x="596900" y="450850"/>
                    </a:cubicBezTo>
                    <a:cubicBezTo>
                      <a:pt x="603250" y="447146"/>
                      <a:pt x="581554" y="446617"/>
                      <a:pt x="596900" y="441325"/>
                    </a:cubicBezTo>
                    <a:cubicBezTo>
                      <a:pt x="612246" y="436033"/>
                      <a:pt x="670983" y="423863"/>
                      <a:pt x="688975" y="419100"/>
                    </a:cubicBezTo>
                    <a:cubicBezTo>
                      <a:pt x="706967" y="414338"/>
                      <a:pt x="690563" y="414867"/>
                      <a:pt x="704850" y="412750"/>
                    </a:cubicBezTo>
                    <a:cubicBezTo>
                      <a:pt x="719138" y="410633"/>
                      <a:pt x="757767" y="409575"/>
                      <a:pt x="774700" y="406400"/>
                    </a:cubicBezTo>
                    <a:cubicBezTo>
                      <a:pt x="791633" y="403225"/>
                      <a:pt x="799042" y="396875"/>
                      <a:pt x="806450" y="393700"/>
                    </a:cubicBezTo>
                    <a:cubicBezTo>
                      <a:pt x="813858" y="390525"/>
                      <a:pt x="809625" y="389996"/>
                      <a:pt x="819150" y="387350"/>
                    </a:cubicBezTo>
                    <a:cubicBezTo>
                      <a:pt x="828675" y="384704"/>
                      <a:pt x="863600" y="377825"/>
                      <a:pt x="863600" y="377825"/>
                    </a:cubicBezTo>
                    <a:cubicBezTo>
                      <a:pt x="878417" y="374650"/>
                      <a:pt x="895879" y="371475"/>
                      <a:pt x="908050" y="368300"/>
                    </a:cubicBezTo>
                    <a:cubicBezTo>
                      <a:pt x="920221" y="365125"/>
                      <a:pt x="929217" y="361421"/>
                      <a:pt x="936625" y="358775"/>
                    </a:cubicBezTo>
                    <a:cubicBezTo>
                      <a:pt x="944033" y="356129"/>
                      <a:pt x="952500" y="352425"/>
                      <a:pt x="952500" y="352425"/>
                    </a:cubicBezTo>
                    <a:lnTo>
                      <a:pt x="977900" y="342900"/>
                    </a:lnTo>
                    <a:cubicBezTo>
                      <a:pt x="986367" y="339725"/>
                      <a:pt x="991658" y="337079"/>
                      <a:pt x="1003300" y="333375"/>
                    </a:cubicBezTo>
                    <a:cubicBezTo>
                      <a:pt x="1014942" y="329671"/>
                      <a:pt x="1038225" y="323850"/>
                      <a:pt x="1047750" y="320675"/>
                    </a:cubicBezTo>
                    <a:cubicBezTo>
                      <a:pt x="1057275" y="317500"/>
                      <a:pt x="1060450" y="314325"/>
                      <a:pt x="1060450" y="314325"/>
                    </a:cubicBezTo>
                    <a:cubicBezTo>
                      <a:pt x="1070504" y="309563"/>
                      <a:pt x="1092729" y="297921"/>
                      <a:pt x="1108075" y="292100"/>
                    </a:cubicBezTo>
                    <a:cubicBezTo>
                      <a:pt x="1123421" y="286279"/>
                      <a:pt x="1134533" y="283633"/>
                      <a:pt x="1152525" y="279400"/>
                    </a:cubicBezTo>
                    <a:cubicBezTo>
                      <a:pt x="1170517" y="275167"/>
                      <a:pt x="1196975" y="270933"/>
                      <a:pt x="1216025" y="266700"/>
                    </a:cubicBezTo>
                    <a:cubicBezTo>
                      <a:pt x="1235075" y="262467"/>
                      <a:pt x="1250421" y="257175"/>
                      <a:pt x="1266825" y="254000"/>
                    </a:cubicBezTo>
                    <a:cubicBezTo>
                      <a:pt x="1283229" y="250825"/>
                      <a:pt x="1296458" y="251883"/>
                      <a:pt x="1314450" y="247650"/>
                    </a:cubicBezTo>
                    <a:cubicBezTo>
                      <a:pt x="1332442" y="243417"/>
                      <a:pt x="1357842" y="232833"/>
                      <a:pt x="1374775" y="228600"/>
                    </a:cubicBezTo>
                    <a:cubicBezTo>
                      <a:pt x="1391708" y="224367"/>
                      <a:pt x="1399117" y="225954"/>
                      <a:pt x="1416050" y="222250"/>
                    </a:cubicBezTo>
                    <a:cubicBezTo>
                      <a:pt x="1432983" y="218546"/>
                      <a:pt x="1458383" y="211667"/>
                      <a:pt x="1476375" y="206375"/>
                    </a:cubicBezTo>
                    <a:cubicBezTo>
                      <a:pt x="1494367" y="201083"/>
                      <a:pt x="1511829" y="194733"/>
                      <a:pt x="1524000" y="190500"/>
                    </a:cubicBezTo>
                    <a:cubicBezTo>
                      <a:pt x="1536171" y="186267"/>
                      <a:pt x="1541463" y="183092"/>
                      <a:pt x="1549400" y="180975"/>
                    </a:cubicBezTo>
                    <a:cubicBezTo>
                      <a:pt x="1557337" y="178858"/>
                      <a:pt x="1571625" y="177800"/>
                      <a:pt x="1571625" y="177800"/>
                    </a:cubicBezTo>
                    <a:cubicBezTo>
                      <a:pt x="1581679" y="176213"/>
                      <a:pt x="1600200" y="173567"/>
                      <a:pt x="1609725" y="171450"/>
                    </a:cubicBezTo>
                    <a:cubicBezTo>
                      <a:pt x="1619250" y="169333"/>
                      <a:pt x="1618192" y="168275"/>
                      <a:pt x="1628775" y="165100"/>
                    </a:cubicBezTo>
                    <a:cubicBezTo>
                      <a:pt x="1639358" y="161925"/>
                      <a:pt x="1657350" y="155575"/>
                      <a:pt x="1673225" y="152400"/>
                    </a:cubicBezTo>
                    <a:cubicBezTo>
                      <a:pt x="1689100" y="149225"/>
                      <a:pt x="1707092" y="150283"/>
                      <a:pt x="1724025" y="146050"/>
                    </a:cubicBezTo>
                    <a:cubicBezTo>
                      <a:pt x="1740958" y="141817"/>
                      <a:pt x="1774825" y="127000"/>
                      <a:pt x="1774825" y="127000"/>
                    </a:cubicBezTo>
                    <a:cubicBezTo>
                      <a:pt x="1793346" y="120121"/>
                      <a:pt x="1815571" y="110067"/>
                      <a:pt x="1835150" y="104775"/>
                    </a:cubicBezTo>
                    <a:cubicBezTo>
                      <a:pt x="1854729" y="99483"/>
                      <a:pt x="1877483" y="97896"/>
                      <a:pt x="1892300" y="95250"/>
                    </a:cubicBezTo>
                    <a:cubicBezTo>
                      <a:pt x="1907117" y="92604"/>
                      <a:pt x="1906058" y="90488"/>
                      <a:pt x="1924050" y="88900"/>
                    </a:cubicBezTo>
                    <a:cubicBezTo>
                      <a:pt x="1942042" y="87313"/>
                      <a:pt x="1980671" y="89429"/>
                      <a:pt x="2000250" y="85725"/>
                    </a:cubicBezTo>
                    <a:cubicBezTo>
                      <a:pt x="2019829" y="82021"/>
                      <a:pt x="2024592" y="70908"/>
                      <a:pt x="2041525" y="66675"/>
                    </a:cubicBezTo>
                    <a:cubicBezTo>
                      <a:pt x="2058458" y="62442"/>
                      <a:pt x="2082271" y="64558"/>
                      <a:pt x="2101850" y="60325"/>
                    </a:cubicBezTo>
                    <a:cubicBezTo>
                      <a:pt x="2121429" y="56092"/>
                      <a:pt x="2141538" y="46567"/>
                      <a:pt x="2159000" y="41275"/>
                    </a:cubicBezTo>
                    <a:cubicBezTo>
                      <a:pt x="2176462" y="35983"/>
                      <a:pt x="2192338" y="31750"/>
                      <a:pt x="2206625" y="28575"/>
                    </a:cubicBezTo>
                    <a:cubicBezTo>
                      <a:pt x="2220912" y="25400"/>
                      <a:pt x="2228321" y="25400"/>
                      <a:pt x="2244725" y="22225"/>
                    </a:cubicBezTo>
                    <a:cubicBezTo>
                      <a:pt x="2261129" y="19050"/>
                      <a:pt x="2305050" y="9525"/>
                      <a:pt x="2305050" y="9525"/>
                    </a:cubicBezTo>
                    <a:lnTo>
                      <a:pt x="2352675" y="0"/>
                    </a:lnTo>
                  </a:path>
                </a:pathLst>
              </a:custGeom>
              <a:noFill/>
              <a:ln w="57150">
                <a:solidFill>
                  <a:srgbClr val="5F96C5"/>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fontAlgn="auto">
                  <a:spcBef>
                    <a:spcPts val="0"/>
                  </a:spcBef>
                  <a:spcAft>
                    <a:spcPts val="0"/>
                  </a:spcAft>
                  <a:defRPr/>
                </a:pPr>
                <a:endParaRPr lang="en-US">
                  <a:latin typeface="Arial" charset="0"/>
                  <a:ea typeface="ＭＳ Ｐゴシック" charset="-128"/>
                  <a:cs typeface="ＭＳ Ｐゴシック" charset="-128"/>
                </a:endParaRPr>
              </a:p>
            </p:txBody>
          </p:sp>
          <p:sp>
            <p:nvSpPr>
              <p:cNvPr id="70" name="Freeform 69"/>
              <p:cNvSpPr>
                <a:spLocks/>
              </p:cNvSpPr>
              <p:nvPr/>
            </p:nvSpPr>
            <p:spPr bwMode="auto">
              <a:xfrm>
                <a:off x="4028543" y="3250689"/>
                <a:ext cx="2390233" cy="428746"/>
              </a:xfrm>
              <a:custGeom>
                <a:avLst/>
                <a:gdLst>
                  <a:gd name="T0" fmla="*/ 0 w 2387600"/>
                  <a:gd name="T1" fmla="*/ 428647 h 428625"/>
                  <a:gd name="T2" fmla="*/ 92159 w 2387600"/>
                  <a:gd name="T3" fmla="*/ 415947 h 428625"/>
                  <a:gd name="T4" fmla="*/ 117581 w 2387600"/>
                  <a:gd name="T5" fmla="*/ 403245 h 428625"/>
                  <a:gd name="T6" fmla="*/ 181139 w 2387600"/>
                  <a:gd name="T7" fmla="*/ 400070 h 428625"/>
                  <a:gd name="T8" fmla="*/ 219273 w 2387600"/>
                  <a:gd name="T9" fmla="*/ 387370 h 428625"/>
                  <a:gd name="T10" fmla="*/ 263763 w 2387600"/>
                  <a:gd name="T11" fmla="*/ 377845 h 428625"/>
                  <a:gd name="T12" fmla="*/ 301899 w 2387600"/>
                  <a:gd name="T13" fmla="*/ 368318 h 428625"/>
                  <a:gd name="T14" fmla="*/ 336854 w 2387600"/>
                  <a:gd name="T15" fmla="*/ 361968 h 428625"/>
                  <a:gd name="T16" fmla="*/ 416301 w 2387600"/>
                  <a:gd name="T17" fmla="*/ 355618 h 428625"/>
                  <a:gd name="T18" fmla="*/ 438546 w 2387600"/>
                  <a:gd name="T19" fmla="*/ 346093 h 428625"/>
                  <a:gd name="T20" fmla="*/ 476682 w 2387600"/>
                  <a:gd name="T21" fmla="*/ 339743 h 428625"/>
                  <a:gd name="T22" fmla="*/ 556129 w 2387600"/>
                  <a:gd name="T23" fmla="*/ 336568 h 428625"/>
                  <a:gd name="T24" fmla="*/ 578374 w 2387600"/>
                  <a:gd name="T25" fmla="*/ 317516 h 428625"/>
                  <a:gd name="T26" fmla="*/ 629220 w 2387600"/>
                  <a:gd name="T27" fmla="*/ 304816 h 428625"/>
                  <a:gd name="T28" fmla="*/ 689599 w 2387600"/>
                  <a:gd name="T29" fmla="*/ 295291 h 428625"/>
                  <a:gd name="T30" fmla="*/ 721377 w 2387600"/>
                  <a:gd name="T31" fmla="*/ 282589 h 428625"/>
                  <a:gd name="T32" fmla="*/ 791291 w 2387600"/>
                  <a:gd name="T33" fmla="*/ 273064 h 428625"/>
                  <a:gd name="T34" fmla="*/ 870738 w 2387600"/>
                  <a:gd name="T35" fmla="*/ 276239 h 428625"/>
                  <a:gd name="T36" fmla="*/ 918406 w 2387600"/>
                  <a:gd name="T37" fmla="*/ 250837 h 428625"/>
                  <a:gd name="T38" fmla="*/ 988319 w 2387600"/>
                  <a:gd name="T39" fmla="*/ 247662 h 428625"/>
                  <a:gd name="T40" fmla="*/ 1026454 w 2387600"/>
                  <a:gd name="T41" fmla="*/ 241312 h 428625"/>
                  <a:gd name="T42" fmla="*/ 1086834 w 2387600"/>
                  <a:gd name="T43" fmla="*/ 219087 h 428625"/>
                  <a:gd name="T44" fmla="*/ 1124968 w 2387600"/>
                  <a:gd name="T45" fmla="*/ 209560 h 428625"/>
                  <a:gd name="T46" fmla="*/ 1229838 w 2387600"/>
                  <a:gd name="T47" fmla="*/ 203210 h 428625"/>
                  <a:gd name="T48" fmla="*/ 1261617 w 2387600"/>
                  <a:gd name="T49" fmla="*/ 196860 h 428625"/>
                  <a:gd name="T50" fmla="*/ 1350597 w 2387600"/>
                  <a:gd name="T51" fmla="*/ 174633 h 428625"/>
                  <a:gd name="T52" fmla="*/ 1385554 w 2387600"/>
                  <a:gd name="T53" fmla="*/ 161933 h 428625"/>
                  <a:gd name="T54" fmla="*/ 1420511 w 2387600"/>
                  <a:gd name="T55" fmla="*/ 155583 h 428625"/>
                  <a:gd name="T56" fmla="*/ 1553981 w 2387600"/>
                  <a:gd name="T57" fmla="*/ 155583 h 428625"/>
                  <a:gd name="T58" fmla="*/ 1576226 w 2387600"/>
                  <a:gd name="T59" fmla="*/ 142883 h 428625"/>
                  <a:gd name="T60" fmla="*/ 1658851 w 2387600"/>
                  <a:gd name="T61" fmla="*/ 130181 h 428625"/>
                  <a:gd name="T62" fmla="*/ 1712875 w 2387600"/>
                  <a:gd name="T63" fmla="*/ 130181 h 428625"/>
                  <a:gd name="T64" fmla="*/ 1779610 w 2387600"/>
                  <a:gd name="T65" fmla="*/ 120656 h 428625"/>
                  <a:gd name="T66" fmla="*/ 1820923 w 2387600"/>
                  <a:gd name="T67" fmla="*/ 117481 h 428625"/>
                  <a:gd name="T68" fmla="*/ 1897192 w 2387600"/>
                  <a:gd name="T69" fmla="*/ 114306 h 428625"/>
                  <a:gd name="T70" fmla="*/ 1925793 w 2387600"/>
                  <a:gd name="T71" fmla="*/ 101606 h 428625"/>
                  <a:gd name="T72" fmla="*/ 1989350 w 2387600"/>
                  <a:gd name="T73" fmla="*/ 95254 h 428625"/>
                  <a:gd name="T74" fmla="*/ 2030663 w 2387600"/>
                  <a:gd name="T75" fmla="*/ 82554 h 428625"/>
                  <a:gd name="T76" fmla="*/ 2062441 w 2387600"/>
                  <a:gd name="T77" fmla="*/ 76204 h 428625"/>
                  <a:gd name="T78" fmla="*/ 2097398 w 2387600"/>
                  <a:gd name="T79" fmla="*/ 66679 h 428625"/>
                  <a:gd name="T80" fmla="*/ 2145066 w 2387600"/>
                  <a:gd name="T81" fmla="*/ 53977 h 428625"/>
                  <a:gd name="T82" fmla="*/ 2211802 w 2387600"/>
                  <a:gd name="T83" fmla="*/ 47627 h 428625"/>
                  <a:gd name="T84" fmla="*/ 2253114 w 2387600"/>
                  <a:gd name="T85" fmla="*/ 41277 h 428625"/>
                  <a:gd name="T86" fmla="*/ 2313494 w 2387600"/>
                  <a:gd name="T87" fmla="*/ 22227 h 428625"/>
                  <a:gd name="T88" fmla="*/ 2351628 w 2387600"/>
                  <a:gd name="T89" fmla="*/ 12700 h 428625"/>
                  <a:gd name="T90" fmla="*/ 2389762 w 2387600"/>
                  <a:gd name="T91" fmla="*/ 0 h 42862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387600"/>
                  <a:gd name="T139" fmla="*/ 0 h 428625"/>
                  <a:gd name="T140" fmla="*/ 2387600 w 2387600"/>
                  <a:gd name="T141" fmla="*/ 428625 h 42862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387600" h="428625">
                    <a:moveTo>
                      <a:pt x="0" y="428625"/>
                    </a:moveTo>
                    <a:cubicBezTo>
                      <a:pt x="36248" y="424391"/>
                      <a:pt x="72496" y="420158"/>
                      <a:pt x="92075" y="415925"/>
                    </a:cubicBezTo>
                    <a:cubicBezTo>
                      <a:pt x="111654" y="411692"/>
                      <a:pt x="102658" y="405871"/>
                      <a:pt x="117475" y="403225"/>
                    </a:cubicBezTo>
                    <a:cubicBezTo>
                      <a:pt x="132292" y="400579"/>
                      <a:pt x="164042" y="402696"/>
                      <a:pt x="180975" y="400050"/>
                    </a:cubicBezTo>
                    <a:cubicBezTo>
                      <a:pt x="197908" y="397404"/>
                      <a:pt x="205317" y="391054"/>
                      <a:pt x="219075" y="387350"/>
                    </a:cubicBezTo>
                    <a:cubicBezTo>
                      <a:pt x="232833" y="383646"/>
                      <a:pt x="249767" y="381000"/>
                      <a:pt x="263525" y="377825"/>
                    </a:cubicBezTo>
                    <a:cubicBezTo>
                      <a:pt x="277283" y="374650"/>
                      <a:pt x="289454" y="370946"/>
                      <a:pt x="301625" y="368300"/>
                    </a:cubicBezTo>
                    <a:cubicBezTo>
                      <a:pt x="313796" y="365654"/>
                      <a:pt x="317500" y="364067"/>
                      <a:pt x="336550" y="361950"/>
                    </a:cubicBezTo>
                    <a:cubicBezTo>
                      <a:pt x="355600" y="359833"/>
                      <a:pt x="398992" y="358246"/>
                      <a:pt x="415925" y="355600"/>
                    </a:cubicBezTo>
                    <a:cubicBezTo>
                      <a:pt x="432858" y="352954"/>
                      <a:pt x="428096" y="348721"/>
                      <a:pt x="438150" y="346075"/>
                    </a:cubicBezTo>
                    <a:cubicBezTo>
                      <a:pt x="448204" y="343429"/>
                      <a:pt x="456671" y="341312"/>
                      <a:pt x="476250" y="339725"/>
                    </a:cubicBezTo>
                    <a:cubicBezTo>
                      <a:pt x="495829" y="338138"/>
                      <a:pt x="538692" y="340254"/>
                      <a:pt x="555625" y="336550"/>
                    </a:cubicBezTo>
                    <a:cubicBezTo>
                      <a:pt x="572558" y="332846"/>
                      <a:pt x="565679" y="322792"/>
                      <a:pt x="577850" y="317500"/>
                    </a:cubicBezTo>
                    <a:cubicBezTo>
                      <a:pt x="590021" y="312208"/>
                      <a:pt x="610129" y="308504"/>
                      <a:pt x="628650" y="304800"/>
                    </a:cubicBezTo>
                    <a:cubicBezTo>
                      <a:pt x="647171" y="301096"/>
                      <a:pt x="673629" y="298979"/>
                      <a:pt x="688975" y="295275"/>
                    </a:cubicBezTo>
                    <a:cubicBezTo>
                      <a:pt x="704321" y="291571"/>
                      <a:pt x="703792" y="286279"/>
                      <a:pt x="720725" y="282575"/>
                    </a:cubicBezTo>
                    <a:cubicBezTo>
                      <a:pt x="737658" y="278871"/>
                      <a:pt x="765704" y="274108"/>
                      <a:pt x="790575" y="273050"/>
                    </a:cubicBezTo>
                    <a:cubicBezTo>
                      <a:pt x="815446" y="271992"/>
                      <a:pt x="848783" y="279929"/>
                      <a:pt x="869950" y="276225"/>
                    </a:cubicBezTo>
                    <a:cubicBezTo>
                      <a:pt x="891117" y="272521"/>
                      <a:pt x="897996" y="255587"/>
                      <a:pt x="917575" y="250825"/>
                    </a:cubicBezTo>
                    <a:cubicBezTo>
                      <a:pt x="937154" y="246063"/>
                      <a:pt x="969433" y="249238"/>
                      <a:pt x="987425" y="247650"/>
                    </a:cubicBezTo>
                    <a:cubicBezTo>
                      <a:pt x="1005417" y="246063"/>
                      <a:pt x="1009121" y="246063"/>
                      <a:pt x="1025525" y="241300"/>
                    </a:cubicBezTo>
                    <a:cubicBezTo>
                      <a:pt x="1041929" y="236537"/>
                      <a:pt x="1069446" y="224367"/>
                      <a:pt x="1085850" y="219075"/>
                    </a:cubicBezTo>
                    <a:cubicBezTo>
                      <a:pt x="1102254" y="213783"/>
                      <a:pt x="1100138" y="212196"/>
                      <a:pt x="1123950" y="209550"/>
                    </a:cubicBezTo>
                    <a:cubicBezTo>
                      <a:pt x="1147762" y="206904"/>
                      <a:pt x="1205971" y="205317"/>
                      <a:pt x="1228725" y="203200"/>
                    </a:cubicBezTo>
                    <a:cubicBezTo>
                      <a:pt x="1251479" y="201083"/>
                      <a:pt x="1240367" y="201612"/>
                      <a:pt x="1260475" y="196850"/>
                    </a:cubicBezTo>
                    <a:cubicBezTo>
                      <a:pt x="1280583" y="192088"/>
                      <a:pt x="1328738" y="180446"/>
                      <a:pt x="1349375" y="174625"/>
                    </a:cubicBezTo>
                    <a:cubicBezTo>
                      <a:pt x="1370012" y="168804"/>
                      <a:pt x="1372658" y="165100"/>
                      <a:pt x="1384300" y="161925"/>
                    </a:cubicBezTo>
                    <a:cubicBezTo>
                      <a:pt x="1395942" y="158750"/>
                      <a:pt x="1391179" y="156633"/>
                      <a:pt x="1419225" y="155575"/>
                    </a:cubicBezTo>
                    <a:cubicBezTo>
                      <a:pt x="1447271" y="154517"/>
                      <a:pt x="1526646" y="157692"/>
                      <a:pt x="1552575" y="155575"/>
                    </a:cubicBezTo>
                    <a:cubicBezTo>
                      <a:pt x="1578504" y="153458"/>
                      <a:pt x="1557338" y="147108"/>
                      <a:pt x="1574800" y="142875"/>
                    </a:cubicBezTo>
                    <a:cubicBezTo>
                      <a:pt x="1592262" y="138642"/>
                      <a:pt x="1634596" y="132292"/>
                      <a:pt x="1657350" y="130175"/>
                    </a:cubicBezTo>
                    <a:cubicBezTo>
                      <a:pt x="1680104" y="128058"/>
                      <a:pt x="1691217" y="131763"/>
                      <a:pt x="1711325" y="130175"/>
                    </a:cubicBezTo>
                    <a:cubicBezTo>
                      <a:pt x="1731433" y="128588"/>
                      <a:pt x="1760008" y="122767"/>
                      <a:pt x="1778000" y="120650"/>
                    </a:cubicBezTo>
                    <a:cubicBezTo>
                      <a:pt x="1795992" y="118533"/>
                      <a:pt x="1799696" y="118533"/>
                      <a:pt x="1819275" y="117475"/>
                    </a:cubicBezTo>
                    <a:cubicBezTo>
                      <a:pt x="1838854" y="116417"/>
                      <a:pt x="1878012" y="116946"/>
                      <a:pt x="1895475" y="114300"/>
                    </a:cubicBezTo>
                    <a:cubicBezTo>
                      <a:pt x="1912938" y="111654"/>
                      <a:pt x="1908704" y="104775"/>
                      <a:pt x="1924050" y="101600"/>
                    </a:cubicBezTo>
                    <a:cubicBezTo>
                      <a:pt x="1939396" y="98425"/>
                      <a:pt x="1970088" y="98425"/>
                      <a:pt x="1987550" y="95250"/>
                    </a:cubicBezTo>
                    <a:cubicBezTo>
                      <a:pt x="2005013" y="92075"/>
                      <a:pt x="2016654" y="85725"/>
                      <a:pt x="2028825" y="82550"/>
                    </a:cubicBezTo>
                    <a:cubicBezTo>
                      <a:pt x="2040996" y="79375"/>
                      <a:pt x="2049462" y="78846"/>
                      <a:pt x="2060575" y="76200"/>
                    </a:cubicBezTo>
                    <a:cubicBezTo>
                      <a:pt x="2071688" y="73554"/>
                      <a:pt x="2095500" y="66675"/>
                      <a:pt x="2095500" y="66675"/>
                    </a:cubicBezTo>
                    <a:cubicBezTo>
                      <a:pt x="2109258" y="62971"/>
                      <a:pt x="2124075" y="57150"/>
                      <a:pt x="2143125" y="53975"/>
                    </a:cubicBezTo>
                    <a:cubicBezTo>
                      <a:pt x="2162175" y="50800"/>
                      <a:pt x="2191808" y="49742"/>
                      <a:pt x="2209800" y="47625"/>
                    </a:cubicBezTo>
                    <a:cubicBezTo>
                      <a:pt x="2227792" y="45508"/>
                      <a:pt x="2234142" y="45508"/>
                      <a:pt x="2251075" y="41275"/>
                    </a:cubicBezTo>
                    <a:cubicBezTo>
                      <a:pt x="2268008" y="37042"/>
                      <a:pt x="2294996" y="26988"/>
                      <a:pt x="2311400" y="22225"/>
                    </a:cubicBezTo>
                    <a:cubicBezTo>
                      <a:pt x="2327804" y="17462"/>
                      <a:pt x="2336800" y="16404"/>
                      <a:pt x="2349500" y="12700"/>
                    </a:cubicBezTo>
                    <a:cubicBezTo>
                      <a:pt x="2362200" y="8996"/>
                      <a:pt x="2387600" y="0"/>
                      <a:pt x="2387600" y="0"/>
                    </a:cubicBezTo>
                  </a:path>
                </a:pathLst>
              </a:custGeom>
              <a:noFill/>
              <a:ln w="57150">
                <a:solidFill>
                  <a:srgbClr val="699AC3"/>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fontAlgn="auto">
                  <a:spcBef>
                    <a:spcPts val="0"/>
                  </a:spcBef>
                  <a:spcAft>
                    <a:spcPts val="0"/>
                  </a:spcAft>
                  <a:defRPr/>
                </a:pPr>
                <a:endParaRPr lang="en-US">
                  <a:latin typeface="Arial" charset="0"/>
                  <a:ea typeface="ＭＳ Ｐゴシック" charset="-128"/>
                  <a:cs typeface="ＭＳ Ｐゴシック" charset="-128"/>
                </a:endParaRPr>
              </a:p>
            </p:txBody>
          </p:sp>
          <p:sp>
            <p:nvSpPr>
              <p:cNvPr id="71" name="Freeform 70"/>
              <p:cNvSpPr>
                <a:spLocks/>
              </p:cNvSpPr>
              <p:nvPr/>
            </p:nvSpPr>
            <p:spPr bwMode="auto">
              <a:xfrm>
                <a:off x="6420973" y="3016336"/>
                <a:ext cx="1577378" cy="234353"/>
              </a:xfrm>
              <a:custGeom>
                <a:avLst/>
                <a:gdLst>
                  <a:gd name="T0" fmla="*/ 0 w 1577975"/>
                  <a:gd name="T1" fmla="*/ 235010 h 234950"/>
                  <a:gd name="T2" fmla="*/ 82398 w 1577975"/>
                  <a:gd name="T3" fmla="*/ 215956 h 234950"/>
                  <a:gd name="T4" fmla="*/ 129937 w 1577975"/>
                  <a:gd name="T5" fmla="*/ 203252 h 234950"/>
                  <a:gd name="T6" fmla="*/ 202828 w 1577975"/>
                  <a:gd name="T7" fmla="*/ 200077 h 234950"/>
                  <a:gd name="T8" fmla="*/ 291566 w 1577975"/>
                  <a:gd name="T9" fmla="*/ 181021 h 234950"/>
                  <a:gd name="T10" fmla="*/ 354949 w 1577975"/>
                  <a:gd name="T11" fmla="*/ 181021 h 234950"/>
                  <a:gd name="T12" fmla="*/ 415163 w 1577975"/>
                  <a:gd name="T13" fmla="*/ 168317 h 234950"/>
                  <a:gd name="T14" fmla="*/ 453194 w 1577975"/>
                  <a:gd name="T15" fmla="*/ 158790 h 234950"/>
                  <a:gd name="T16" fmla="*/ 526085 w 1577975"/>
                  <a:gd name="T17" fmla="*/ 149263 h 234950"/>
                  <a:gd name="T18" fmla="*/ 586300 w 1577975"/>
                  <a:gd name="T19" fmla="*/ 142911 h 234950"/>
                  <a:gd name="T20" fmla="*/ 617992 w 1577975"/>
                  <a:gd name="T21" fmla="*/ 139736 h 234950"/>
                  <a:gd name="T22" fmla="*/ 690883 w 1577975"/>
                  <a:gd name="T23" fmla="*/ 130209 h 234950"/>
                  <a:gd name="T24" fmla="*/ 744759 w 1577975"/>
                  <a:gd name="T25" fmla="*/ 120680 h 234950"/>
                  <a:gd name="T26" fmla="*/ 798635 w 1577975"/>
                  <a:gd name="T27" fmla="*/ 104801 h 234950"/>
                  <a:gd name="T28" fmla="*/ 843004 w 1577975"/>
                  <a:gd name="T29" fmla="*/ 98451 h 234950"/>
                  <a:gd name="T30" fmla="*/ 915896 w 1577975"/>
                  <a:gd name="T31" fmla="*/ 92099 h 234950"/>
                  <a:gd name="T32" fmla="*/ 976110 w 1577975"/>
                  <a:gd name="T33" fmla="*/ 82572 h 234950"/>
                  <a:gd name="T34" fmla="*/ 1039493 w 1577975"/>
                  <a:gd name="T35" fmla="*/ 79395 h 234950"/>
                  <a:gd name="T36" fmla="*/ 1074354 w 1577975"/>
                  <a:gd name="T37" fmla="*/ 69868 h 234950"/>
                  <a:gd name="T38" fmla="*/ 1128231 w 1577975"/>
                  <a:gd name="T39" fmla="*/ 69868 h 234950"/>
                  <a:gd name="T40" fmla="*/ 1204291 w 1577975"/>
                  <a:gd name="T41" fmla="*/ 47637 h 234950"/>
                  <a:gd name="T42" fmla="*/ 1270844 w 1577975"/>
                  <a:gd name="T43" fmla="*/ 50812 h 234950"/>
                  <a:gd name="T44" fmla="*/ 1296198 w 1577975"/>
                  <a:gd name="T45" fmla="*/ 34933 h 234950"/>
                  <a:gd name="T46" fmla="*/ 1365920 w 1577975"/>
                  <a:gd name="T47" fmla="*/ 34933 h 234950"/>
                  <a:gd name="T48" fmla="*/ 1394443 w 1577975"/>
                  <a:gd name="T49" fmla="*/ 15879 h 234950"/>
                  <a:gd name="T50" fmla="*/ 1448319 w 1577975"/>
                  <a:gd name="T51" fmla="*/ 9527 h 234950"/>
                  <a:gd name="T52" fmla="*/ 1470503 w 1577975"/>
                  <a:gd name="T53" fmla="*/ 6352 h 234950"/>
                  <a:gd name="T54" fmla="*/ 1518041 w 1577975"/>
                  <a:gd name="T55" fmla="*/ 3175 h 234950"/>
                  <a:gd name="T56" fmla="*/ 1575086 w 1577975"/>
                  <a:gd name="T57" fmla="*/ 0 h 2349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577975"/>
                  <a:gd name="T88" fmla="*/ 0 h 234950"/>
                  <a:gd name="T89" fmla="*/ 1577975 w 1577975"/>
                  <a:gd name="T90" fmla="*/ 234950 h 23495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577975" h="234950">
                    <a:moveTo>
                      <a:pt x="0" y="234950"/>
                    </a:moveTo>
                    <a:lnTo>
                      <a:pt x="82550" y="215900"/>
                    </a:lnTo>
                    <a:cubicBezTo>
                      <a:pt x="104246" y="210608"/>
                      <a:pt x="110067" y="205846"/>
                      <a:pt x="130175" y="203200"/>
                    </a:cubicBezTo>
                    <a:cubicBezTo>
                      <a:pt x="150283" y="200554"/>
                      <a:pt x="176213" y="203729"/>
                      <a:pt x="203200" y="200025"/>
                    </a:cubicBezTo>
                    <a:cubicBezTo>
                      <a:pt x="230187" y="196321"/>
                      <a:pt x="266700" y="184150"/>
                      <a:pt x="292100" y="180975"/>
                    </a:cubicBezTo>
                    <a:cubicBezTo>
                      <a:pt x="317500" y="177800"/>
                      <a:pt x="334963" y="183092"/>
                      <a:pt x="355600" y="180975"/>
                    </a:cubicBezTo>
                    <a:cubicBezTo>
                      <a:pt x="376237" y="178858"/>
                      <a:pt x="399521" y="171979"/>
                      <a:pt x="415925" y="168275"/>
                    </a:cubicBezTo>
                    <a:cubicBezTo>
                      <a:pt x="432329" y="164571"/>
                      <a:pt x="435504" y="161925"/>
                      <a:pt x="454025" y="158750"/>
                    </a:cubicBezTo>
                    <a:cubicBezTo>
                      <a:pt x="472546" y="155575"/>
                      <a:pt x="504825" y="151871"/>
                      <a:pt x="527050" y="149225"/>
                    </a:cubicBezTo>
                    <a:cubicBezTo>
                      <a:pt x="549275" y="146579"/>
                      <a:pt x="587375" y="142875"/>
                      <a:pt x="587375" y="142875"/>
                    </a:cubicBezTo>
                    <a:lnTo>
                      <a:pt x="619125" y="139700"/>
                    </a:lnTo>
                    <a:lnTo>
                      <a:pt x="692150" y="130175"/>
                    </a:lnTo>
                    <a:cubicBezTo>
                      <a:pt x="713317" y="127000"/>
                      <a:pt x="728133" y="124883"/>
                      <a:pt x="746125" y="120650"/>
                    </a:cubicBezTo>
                    <a:cubicBezTo>
                      <a:pt x="764117" y="116417"/>
                      <a:pt x="783696" y="108479"/>
                      <a:pt x="800100" y="104775"/>
                    </a:cubicBezTo>
                    <a:cubicBezTo>
                      <a:pt x="816504" y="101071"/>
                      <a:pt x="824971" y="100542"/>
                      <a:pt x="844550" y="98425"/>
                    </a:cubicBezTo>
                    <a:cubicBezTo>
                      <a:pt x="864129" y="96308"/>
                      <a:pt x="895350" y="94721"/>
                      <a:pt x="917575" y="92075"/>
                    </a:cubicBezTo>
                    <a:cubicBezTo>
                      <a:pt x="939800" y="89429"/>
                      <a:pt x="957263" y="84667"/>
                      <a:pt x="977900" y="82550"/>
                    </a:cubicBezTo>
                    <a:cubicBezTo>
                      <a:pt x="998537" y="80433"/>
                      <a:pt x="1024996" y="81492"/>
                      <a:pt x="1041400" y="79375"/>
                    </a:cubicBezTo>
                    <a:cubicBezTo>
                      <a:pt x="1057804" y="77258"/>
                      <a:pt x="1061508" y="71437"/>
                      <a:pt x="1076325" y="69850"/>
                    </a:cubicBezTo>
                    <a:cubicBezTo>
                      <a:pt x="1091142" y="68263"/>
                      <a:pt x="1108604" y="73554"/>
                      <a:pt x="1130300" y="69850"/>
                    </a:cubicBezTo>
                    <a:cubicBezTo>
                      <a:pt x="1151996" y="66146"/>
                      <a:pt x="1182688" y="50800"/>
                      <a:pt x="1206500" y="47625"/>
                    </a:cubicBezTo>
                    <a:cubicBezTo>
                      <a:pt x="1230313" y="44450"/>
                      <a:pt x="1257829" y="52917"/>
                      <a:pt x="1273175" y="50800"/>
                    </a:cubicBezTo>
                    <a:cubicBezTo>
                      <a:pt x="1288521" y="48683"/>
                      <a:pt x="1282700" y="37571"/>
                      <a:pt x="1298575" y="34925"/>
                    </a:cubicBezTo>
                    <a:cubicBezTo>
                      <a:pt x="1314450" y="32279"/>
                      <a:pt x="1352021" y="38100"/>
                      <a:pt x="1368425" y="34925"/>
                    </a:cubicBezTo>
                    <a:cubicBezTo>
                      <a:pt x="1384829" y="31750"/>
                      <a:pt x="1383242" y="20108"/>
                      <a:pt x="1397000" y="15875"/>
                    </a:cubicBezTo>
                    <a:cubicBezTo>
                      <a:pt x="1410758" y="11642"/>
                      <a:pt x="1438275" y="11112"/>
                      <a:pt x="1450975" y="9525"/>
                    </a:cubicBezTo>
                    <a:cubicBezTo>
                      <a:pt x="1463675" y="7938"/>
                      <a:pt x="1461558" y="7408"/>
                      <a:pt x="1473200" y="6350"/>
                    </a:cubicBezTo>
                    <a:cubicBezTo>
                      <a:pt x="1484842" y="5292"/>
                      <a:pt x="1520825" y="3175"/>
                      <a:pt x="1520825" y="3175"/>
                    </a:cubicBezTo>
                    <a:lnTo>
                      <a:pt x="1577975" y="0"/>
                    </a:lnTo>
                  </a:path>
                </a:pathLst>
              </a:custGeom>
              <a:noFill/>
              <a:ln w="57150">
                <a:solidFill>
                  <a:srgbClr val="699AC8"/>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fontAlgn="auto">
                  <a:spcBef>
                    <a:spcPts val="0"/>
                  </a:spcBef>
                  <a:spcAft>
                    <a:spcPts val="0"/>
                  </a:spcAft>
                  <a:defRPr/>
                </a:pPr>
                <a:endParaRPr lang="en-US">
                  <a:latin typeface="Arial" charset="0"/>
                  <a:ea typeface="ＭＳ Ｐゴシック" charset="-128"/>
                  <a:cs typeface="ＭＳ Ｐゴシック" charset="-128"/>
                </a:endParaRPr>
              </a:p>
            </p:txBody>
          </p:sp>
        </p:grpSp>
        <p:sp>
          <p:nvSpPr>
            <p:cNvPr id="17458" name="TextBox 71"/>
            <p:cNvSpPr txBox="1">
              <a:spLocks noChangeArrowheads="1"/>
            </p:cNvSpPr>
            <p:nvPr/>
          </p:nvSpPr>
          <p:spPr bwMode="auto">
            <a:xfrm>
              <a:off x="8151812" y="2400299"/>
              <a:ext cx="787813" cy="55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37931725" indent="-37474525" eaLnBrk="0" hangingPunct="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n-US" altLang="en-US" sz="1800" b="0">
                  <a:solidFill>
                    <a:srgbClr val="000000"/>
                  </a:solidFill>
                </a:rPr>
                <a:t>914</a:t>
              </a:r>
            </a:p>
          </p:txBody>
        </p:sp>
        <p:sp>
          <p:nvSpPr>
            <p:cNvPr id="17459" name="TextBox 72"/>
            <p:cNvSpPr txBox="1">
              <a:spLocks noChangeArrowheads="1"/>
            </p:cNvSpPr>
            <p:nvPr/>
          </p:nvSpPr>
          <p:spPr bwMode="auto">
            <a:xfrm>
              <a:off x="6586849" y="3035300"/>
              <a:ext cx="1599576" cy="1042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37931725" indent="-37474525" eaLnBrk="0" hangingPunct="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2100">
                  <a:solidFill>
                    <a:srgbClr val="000000"/>
                  </a:solidFill>
                </a:rPr>
                <a:t>Sac-Val</a:t>
              </a:r>
            </a:p>
            <a:p>
              <a:pPr algn="ctr" eaLnBrk="1" hangingPunct="1">
                <a:spcBef>
                  <a:spcPct val="0"/>
                </a:spcBef>
                <a:buFontTx/>
                <a:buNone/>
              </a:pPr>
              <a:r>
                <a:rPr lang="en-US" altLang="en-US" sz="1800" b="0">
                  <a:solidFill>
                    <a:srgbClr val="000000"/>
                  </a:solidFill>
                </a:rPr>
                <a:t>(n=4187)</a:t>
              </a:r>
            </a:p>
          </p:txBody>
        </p:sp>
        <p:sp>
          <p:nvSpPr>
            <p:cNvPr id="17460" name="TextBox 62"/>
            <p:cNvSpPr txBox="1">
              <a:spLocks noChangeArrowheads="1"/>
            </p:cNvSpPr>
            <p:nvPr/>
          </p:nvSpPr>
          <p:spPr bwMode="auto">
            <a:xfrm>
              <a:off x="5234081" y="4453582"/>
              <a:ext cx="3828480" cy="973330"/>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37931725" indent="-37474525" eaLnBrk="0" hangingPunct="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1200">
                  <a:solidFill>
                    <a:srgbClr val="FFFFFF"/>
                  </a:solidFill>
                </a:rPr>
                <a:t>HR = 0.80 (0.73-0.87)</a:t>
              </a:r>
            </a:p>
            <a:p>
              <a:pPr algn="ctr" eaLnBrk="1" hangingPunct="1">
                <a:spcBef>
                  <a:spcPct val="0"/>
                </a:spcBef>
                <a:buFontTx/>
                <a:buNone/>
              </a:pPr>
              <a:r>
                <a:rPr lang="en-US" altLang="en-US" sz="1200">
                  <a:solidFill>
                    <a:srgbClr val="FFFFFF"/>
                  </a:solidFill>
                </a:rPr>
                <a:t>P = 0.0000002</a:t>
              </a:r>
            </a:p>
            <a:p>
              <a:pPr algn="ctr" eaLnBrk="1" hangingPunct="1">
                <a:spcBef>
                  <a:spcPct val="0"/>
                </a:spcBef>
                <a:buFontTx/>
                <a:buNone/>
              </a:pPr>
              <a:r>
                <a:rPr lang="en-US" altLang="en-US" sz="1200">
                  <a:solidFill>
                    <a:srgbClr val="FFFFFF"/>
                  </a:solidFill>
                </a:rPr>
                <a:t>Number needed to treat = 21</a:t>
              </a:r>
              <a:endParaRPr lang="en-US" altLang="en-US" sz="1200" b="0">
                <a:solidFill>
                  <a:srgbClr val="FFFFFF"/>
                </a:solidFill>
              </a:endParaRPr>
            </a:p>
          </p:txBody>
        </p:sp>
      </p:grpSp>
      <p:sp>
        <p:nvSpPr>
          <p:cNvPr id="90115" name="Title 1"/>
          <p:cNvSpPr>
            <a:spLocks noGrp="1"/>
          </p:cNvSpPr>
          <p:nvPr>
            <p:ph type="title"/>
          </p:nvPr>
        </p:nvSpPr>
        <p:spPr>
          <a:xfrm>
            <a:off x="1081088" y="304800"/>
            <a:ext cx="7131050" cy="547688"/>
          </a:xfrm>
        </p:spPr>
        <p:txBody>
          <a:bodyPr>
            <a:normAutofit fontScale="90000"/>
          </a:bodyPr>
          <a:lstStyle/>
          <a:p>
            <a:pPr>
              <a:defRPr/>
            </a:pPr>
            <a:r>
              <a:rPr lang="en-US" altLang="en-US" dirty="0"/>
              <a:t>PARADIGM-HF: Primary endpoint </a:t>
            </a:r>
            <a:br>
              <a:rPr lang="en-US" altLang="en-US" dirty="0"/>
            </a:br>
            <a:r>
              <a:rPr lang="en-US" altLang="en-US" dirty="0"/>
              <a:t>(CV death or HF hospitalization)</a:t>
            </a:r>
          </a:p>
        </p:txBody>
      </p:sp>
      <p:sp>
        <p:nvSpPr>
          <p:cNvPr id="17412" name="TextBox 63"/>
          <p:cNvSpPr txBox="1">
            <a:spLocks noChangeArrowheads="1"/>
          </p:cNvSpPr>
          <p:nvPr/>
        </p:nvSpPr>
        <p:spPr bwMode="auto">
          <a:xfrm>
            <a:off x="5791200" y="6400800"/>
            <a:ext cx="4419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fontAlgn="base">
              <a:spcBef>
                <a:spcPct val="0"/>
              </a:spcBef>
              <a:spcAft>
                <a:spcPct val="0"/>
              </a:spcAft>
              <a:defRPr>
                <a:solidFill>
                  <a:schemeClr val="tx1"/>
                </a:solidFill>
                <a:latin typeface="Arial" pitchFamily="34" charset="0"/>
                <a:ea typeface="ＭＳ Ｐゴシック" pitchFamily="34" charset="-128"/>
              </a:defRPr>
            </a:lvl6pPr>
            <a:lvl7pPr marL="2971800" indent="-228600" fontAlgn="base">
              <a:spcBef>
                <a:spcPct val="0"/>
              </a:spcBef>
              <a:spcAft>
                <a:spcPct val="0"/>
              </a:spcAft>
              <a:defRPr>
                <a:solidFill>
                  <a:schemeClr val="tx1"/>
                </a:solidFill>
                <a:latin typeface="Arial" pitchFamily="34" charset="0"/>
                <a:ea typeface="ＭＳ Ｐゴシック" pitchFamily="34" charset="-128"/>
              </a:defRPr>
            </a:lvl7pPr>
            <a:lvl8pPr marL="3429000" indent="-228600" fontAlgn="base">
              <a:spcBef>
                <a:spcPct val="0"/>
              </a:spcBef>
              <a:spcAft>
                <a:spcPct val="0"/>
              </a:spcAft>
              <a:defRPr>
                <a:solidFill>
                  <a:schemeClr val="tx1"/>
                </a:solidFill>
                <a:latin typeface="Arial" pitchFamily="34" charset="0"/>
                <a:ea typeface="ＭＳ Ｐゴシック" pitchFamily="34" charset="-128"/>
              </a:defRPr>
            </a:lvl8pPr>
            <a:lvl9pPr marL="3886200" indent="-228600" fontAlgn="base">
              <a:spcBef>
                <a:spcPct val="0"/>
              </a:spcBef>
              <a:spcAft>
                <a:spcPct val="0"/>
              </a:spcAft>
              <a:defRPr>
                <a:solidFill>
                  <a:schemeClr val="tx1"/>
                </a:solidFill>
                <a:latin typeface="Arial" pitchFamily="34" charset="0"/>
                <a:ea typeface="ＭＳ Ｐゴシック" pitchFamily="34" charset="-128"/>
              </a:defRPr>
            </a:lvl9pPr>
          </a:lstStyle>
          <a:p>
            <a:r>
              <a:rPr lang="en-US" altLang="en-US" sz="1000"/>
              <a:t>McMurray et al. N Engl J Med 2014;371(11):993-1004</a:t>
            </a:r>
          </a:p>
        </p:txBody>
      </p:sp>
    </p:spTree>
    <p:extLst>
      <p:ext uri="{BB962C8B-B14F-4D97-AF65-F5344CB8AC3E}">
        <p14:creationId xmlns:p14="http://schemas.microsoft.com/office/powerpoint/2010/main" val="998241320"/>
      </p:ext>
    </p:extLst>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371475" y="381000"/>
            <a:ext cx="8121650" cy="815975"/>
          </a:xfrm>
        </p:spPr>
        <p:txBody>
          <a:bodyPr/>
          <a:lstStyle/>
          <a:p>
            <a:r>
              <a:rPr lang="en-CA" altLang="en-US" sz="2800" b="1" dirty="0"/>
              <a:t>How to Switch High Dose + Low Dose RAAS to </a:t>
            </a:r>
            <a:r>
              <a:rPr lang="en-CA" altLang="en-US" sz="2800" b="1" dirty="0" err="1"/>
              <a:t>Sacubitril</a:t>
            </a:r>
            <a:r>
              <a:rPr lang="en-CA" altLang="en-US" sz="2800" b="1" dirty="0"/>
              <a:t>-Valsartan in </a:t>
            </a:r>
            <a:br>
              <a:rPr lang="en-CA" altLang="en-US" sz="2800" b="1" dirty="0"/>
            </a:br>
            <a:r>
              <a:rPr lang="en-CA" altLang="en-US" sz="2800" b="1" dirty="0"/>
              <a:t>“Real Life”</a:t>
            </a:r>
          </a:p>
        </p:txBody>
      </p:sp>
      <p:pic>
        <p:nvPicPr>
          <p:cNvPr id="1843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3700" y="2808287"/>
            <a:ext cx="8077200" cy="336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3"/>
          <p:cNvSpPr txBox="1">
            <a:spLocks noChangeArrowheads="1"/>
          </p:cNvSpPr>
          <p:nvPr/>
        </p:nvSpPr>
        <p:spPr bwMode="auto">
          <a:xfrm>
            <a:off x="6380163" y="5240337"/>
            <a:ext cx="2552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fontAlgn="base">
              <a:spcBef>
                <a:spcPct val="0"/>
              </a:spcBef>
              <a:spcAft>
                <a:spcPct val="0"/>
              </a:spcAft>
              <a:defRPr>
                <a:solidFill>
                  <a:schemeClr val="tx1"/>
                </a:solidFill>
                <a:latin typeface="Arial" pitchFamily="34" charset="0"/>
                <a:ea typeface="ＭＳ Ｐゴシック" pitchFamily="34" charset="-128"/>
              </a:defRPr>
            </a:lvl6pPr>
            <a:lvl7pPr marL="2971800" indent="-228600" fontAlgn="base">
              <a:spcBef>
                <a:spcPct val="0"/>
              </a:spcBef>
              <a:spcAft>
                <a:spcPct val="0"/>
              </a:spcAft>
              <a:defRPr>
                <a:solidFill>
                  <a:schemeClr val="tx1"/>
                </a:solidFill>
                <a:latin typeface="Arial" pitchFamily="34" charset="0"/>
                <a:ea typeface="ＭＳ Ｐゴシック" pitchFamily="34" charset="-128"/>
              </a:defRPr>
            </a:lvl7pPr>
            <a:lvl8pPr marL="3429000" indent="-228600" fontAlgn="base">
              <a:spcBef>
                <a:spcPct val="0"/>
              </a:spcBef>
              <a:spcAft>
                <a:spcPct val="0"/>
              </a:spcAft>
              <a:defRPr>
                <a:solidFill>
                  <a:schemeClr val="tx1"/>
                </a:solidFill>
                <a:latin typeface="Arial" pitchFamily="34" charset="0"/>
                <a:ea typeface="ＭＳ Ｐゴシック" pitchFamily="34" charset="-128"/>
              </a:defRPr>
            </a:lvl8pPr>
            <a:lvl9pPr marL="3886200" indent="-228600" fontAlgn="base">
              <a:spcBef>
                <a:spcPct val="0"/>
              </a:spcBef>
              <a:spcAft>
                <a:spcPct val="0"/>
              </a:spcAft>
              <a:defRPr>
                <a:solidFill>
                  <a:schemeClr val="tx1"/>
                </a:solidFill>
                <a:latin typeface="Arial" pitchFamily="34" charset="0"/>
                <a:ea typeface="ＭＳ Ｐゴシック" pitchFamily="34" charset="-128"/>
              </a:defRPr>
            </a:lvl9pPr>
          </a:lstStyle>
          <a:p>
            <a:endParaRPr lang="en-CA" altLang="en-US"/>
          </a:p>
        </p:txBody>
      </p:sp>
      <p:sp>
        <p:nvSpPr>
          <p:cNvPr id="18437" name="TextBox 4"/>
          <p:cNvSpPr txBox="1">
            <a:spLocks noChangeArrowheads="1"/>
          </p:cNvSpPr>
          <p:nvPr/>
        </p:nvSpPr>
        <p:spPr bwMode="auto">
          <a:xfrm>
            <a:off x="5621337" y="6276975"/>
            <a:ext cx="34464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fontAlgn="base">
              <a:spcBef>
                <a:spcPct val="0"/>
              </a:spcBef>
              <a:spcAft>
                <a:spcPct val="0"/>
              </a:spcAft>
              <a:defRPr>
                <a:solidFill>
                  <a:schemeClr val="tx1"/>
                </a:solidFill>
                <a:latin typeface="Arial" pitchFamily="34" charset="0"/>
                <a:ea typeface="ＭＳ Ｐゴシック" pitchFamily="34" charset="-128"/>
              </a:defRPr>
            </a:lvl6pPr>
            <a:lvl7pPr marL="2971800" indent="-228600" fontAlgn="base">
              <a:spcBef>
                <a:spcPct val="0"/>
              </a:spcBef>
              <a:spcAft>
                <a:spcPct val="0"/>
              </a:spcAft>
              <a:defRPr>
                <a:solidFill>
                  <a:schemeClr val="tx1"/>
                </a:solidFill>
                <a:latin typeface="Arial" pitchFamily="34" charset="0"/>
                <a:ea typeface="ＭＳ Ｐゴシック" pitchFamily="34" charset="-128"/>
              </a:defRPr>
            </a:lvl7pPr>
            <a:lvl8pPr marL="3429000" indent="-228600" fontAlgn="base">
              <a:spcBef>
                <a:spcPct val="0"/>
              </a:spcBef>
              <a:spcAft>
                <a:spcPct val="0"/>
              </a:spcAft>
              <a:defRPr>
                <a:solidFill>
                  <a:schemeClr val="tx1"/>
                </a:solidFill>
                <a:latin typeface="Arial" pitchFamily="34" charset="0"/>
                <a:ea typeface="ＭＳ Ｐゴシック" pitchFamily="34" charset="-128"/>
              </a:defRPr>
            </a:lvl8pPr>
            <a:lvl9pPr marL="3886200" indent="-228600" fontAlgn="base">
              <a:spcBef>
                <a:spcPct val="0"/>
              </a:spcBef>
              <a:spcAft>
                <a:spcPct val="0"/>
              </a:spcAft>
              <a:defRPr>
                <a:solidFill>
                  <a:schemeClr val="tx1"/>
                </a:solidFill>
                <a:latin typeface="Arial" pitchFamily="34" charset="0"/>
                <a:ea typeface="ＭＳ Ｐゴシック" pitchFamily="34" charset="-128"/>
              </a:defRPr>
            </a:lvl9pPr>
          </a:lstStyle>
          <a:p>
            <a:pPr algn="r"/>
            <a:r>
              <a:rPr lang="en-CA" altLang="en-US" sz="1200"/>
              <a:t>Koshman, Ezekowitz Nov 2015</a:t>
            </a:r>
          </a:p>
        </p:txBody>
      </p:sp>
      <p:pic>
        <p:nvPicPr>
          <p:cNvPr id="7" name="Picture 6"/>
          <p:cNvPicPr>
            <a:picLocks noChangeAspect="1"/>
          </p:cNvPicPr>
          <p:nvPr/>
        </p:nvPicPr>
        <p:blipFill>
          <a:blip r:embed="rId4"/>
          <a:stretch>
            <a:fillRect/>
          </a:stretch>
        </p:blipFill>
        <p:spPr>
          <a:xfrm>
            <a:off x="393700" y="1703387"/>
            <a:ext cx="8539163" cy="9572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1524000" y="2070100"/>
            <a:ext cx="4267200" cy="22542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537128509"/>
      </p:ext>
    </p:extLst>
  </p:cSld>
  <p:clrMapOvr>
    <a:masterClrMapping/>
  </p:clrMapOvr>
  <p:transition spd="med">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0" y="228600"/>
            <a:ext cx="9144000" cy="457200"/>
          </a:xfrm>
        </p:spPr>
        <p:txBody>
          <a:bodyPr/>
          <a:lstStyle/>
          <a:p>
            <a:r>
              <a:rPr lang="en-US" altLang="en-US" dirty="0"/>
              <a:t>2017 Recommendation: ARNI</a:t>
            </a:r>
          </a:p>
        </p:txBody>
      </p:sp>
      <p:sp>
        <p:nvSpPr>
          <p:cNvPr id="4" name="TextBox 4"/>
          <p:cNvSpPr txBox="1">
            <a:spLocks noChangeArrowheads="1"/>
          </p:cNvSpPr>
          <p:nvPr/>
        </p:nvSpPr>
        <p:spPr bwMode="auto">
          <a:xfrm>
            <a:off x="390525" y="1295400"/>
            <a:ext cx="8296275" cy="461962"/>
          </a:xfrm>
          <a:prstGeom prst="rect">
            <a:avLst/>
          </a:prstGeom>
          <a:noFill/>
          <a:ln w="9525">
            <a:solidFill>
              <a:srgbClr val="62C8E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n-US" altLang="en-US" dirty="0">
                <a:solidFill>
                  <a:srgbClr val="000000"/>
                </a:solidFill>
              </a:rPr>
              <a:t>Recommendation</a:t>
            </a:r>
          </a:p>
        </p:txBody>
      </p:sp>
      <p:sp>
        <p:nvSpPr>
          <p:cNvPr id="5" name="TextBox 5"/>
          <p:cNvSpPr txBox="1">
            <a:spLocks noChangeArrowheads="1"/>
          </p:cNvSpPr>
          <p:nvPr/>
        </p:nvSpPr>
        <p:spPr bwMode="auto">
          <a:xfrm>
            <a:off x="390525" y="1833562"/>
            <a:ext cx="8296275" cy="1631216"/>
          </a:xfrm>
          <a:prstGeom prst="rect">
            <a:avLst/>
          </a:prstGeom>
          <a:solidFill>
            <a:srgbClr val="62C8EC"/>
          </a:solidFill>
          <a:ln w="9525">
            <a:solidFill>
              <a:srgbClr val="62C8EC"/>
            </a:solidFill>
            <a:miter lim="800000"/>
            <a:headEnd/>
            <a:tailEnd/>
          </a:ln>
        </p:spPr>
        <p:txBody>
          <a:bodyPr>
            <a:spAutoFit/>
          </a:bodyPr>
          <a:lstStyle>
            <a:lvl1pPr>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n-US" altLang="en-US" sz="2000" b="0" dirty="0">
                <a:solidFill>
                  <a:srgbClr val="000000"/>
                </a:solidFill>
              </a:rPr>
              <a:t>We recommend that an ARNI be used in place of an </a:t>
            </a:r>
            <a:r>
              <a:rPr lang="en-US" altLang="en-US" sz="2000" b="0" dirty="0" err="1">
                <a:solidFill>
                  <a:srgbClr val="000000"/>
                </a:solidFill>
              </a:rPr>
              <a:t>ACEi</a:t>
            </a:r>
            <a:r>
              <a:rPr lang="en-US" altLang="en-US" sz="2000" b="0" dirty="0">
                <a:solidFill>
                  <a:srgbClr val="000000"/>
                </a:solidFill>
              </a:rPr>
              <a:t> or ARB, in patients with </a:t>
            </a:r>
            <a:r>
              <a:rPr lang="en-US" altLang="en-US" sz="2000" b="0" dirty="0" err="1">
                <a:solidFill>
                  <a:srgbClr val="000000"/>
                </a:solidFill>
              </a:rPr>
              <a:t>HFrEF</a:t>
            </a:r>
            <a:r>
              <a:rPr lang="en-US" altLang="en-US" sz="2000" b="0" dirty="0">
                <a:solidFill>
                  <a:srgbClr val="000000"/>
                </a:solidFill>
              </a:rPr>
              <a:t>, that remain symptomatic despite treatment with appropriate doses of GDMT in order to decrease cardiovascular death, HF hospitalization and symptoms (Strong Recommendation, High Quality Evidence).</a:t>
            </a:r>
          </a:p>
        </p:txBody>
      </p:sp>
      <p:sp>
        <p:nvSpPr>
          <p:cNvPr id="6" name="TextBox 3"/>
          <p:cNvSpPr txBox="1">
            <a:spLocks noChangeArrowheads="1"/>
          </p:cNvSpPr>
          <p:nvPr/>
        </p:nvSpPr>
        <p:spPr bwMode="auto">
          <a:xfrm>
            <a:off x="381000" y="3733800"/>
            <a:ext cx="8296275" cy="2246769"/>
          </a:xfrm>
          <a:prstGeom prst="rect">
            <a:avLst/>
          </a:prstGeom>
          <a:noFill/>
          <a:ln w="44450">
            <a:solidFill>
              <a:schemeClr val="bg1">
                <a:lumMod val="65000"/>
              </a:schemeClr>
            </a:solidFill>
          </a:ln>
        </p:spPr>
        <p:txBody>
          <a:bodyPr>
            <a:spAutoFit/>
          </a:bodyPr>
          <a:lstStyle>
            <a:lvl1pPr>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n-US" altLang="en-US" sz="2000" dirty="0">
                <a:solidFill>
                  <a:srgbClr val="000000"/>
                </a:solidFill>
              </a:rPr>
              <a:t>Practical tips:</a:t>
            </a:r>
          </a:p>
          <a:p>
            <a:pPr marL="342900" indent="-342900">
              <a:spcBef>
                <a:spcPct val="0"/>
              </a:spcBef>
            </a:pPr>
            <a:r>
              <a:rPr lang="en-US" altLang="en-US" sz="2000" b="0" dirty="0">
                <a:solidFill>
                  <a:srgbClr val="000000"/>
                </a:solidFill>
              </a:rPr>
              <a:t>Drug tolerability, side effects and laboratory monitoring with use of ARNIs is similar to that of </a:t>
            </a:r>
            <a:r>
              <a:rPr lang="en-US" altLang="en-US" sz="2000" b="0" dirty="0" err="1">
                <a:solidFill>
                  <a:srgbClr val="000000"/>
                </a:solidFill>
              </a:rPr>
              <a:t>ACEi</a:t>
            </a:r>
            <a:r>
              <a:rPr lang="en-US" altLang="en-US" sz="2000" b="0" dirty="0">
                <a:solidFill>
                  <a:srgbClr val="000000"/>
                </a:solidFill>
              </a:rPr>
              <a:t> or ARB </a:t>
            </a:r>
          </a:p>
          <a:p>
            <a:pPr marL="342900" indent="-342900">
              <a:spcBef>
                <a:spcPct val="0"/>
              </a:spcBef>
            </a:pPr>
            <a:r>
              <a:rPr lang="en-US" altLang="en-US" sz="2000" b="0" dirty="0">
                <a:solidFill>
                  <a:srgbClr val="000000"/>
                </a:solidFill>
              </a:rPr>
              <a:t>PARADIGM-HF excluded patients with a serum K &gt; 5.2 and </a:t>
            </a:r>
            <a:r>
              <a:rPr lang="en-US" altLang="en-US" sz="2000" b="0" dirty="0" err="1">
                <a:solidFill>
                  <a:srgbClr val="000000"/>
                </a:solidFill>
              </a:rPr>
              <a:t>eGFR</a:t>
            </a:r>
            <a:r>
              <a:rPr lang="en-US" altLang="en-US" sz="2000" b="0" dirty="0">
                <a:solidFill>
                  <a:srgbClr val="000000"/>
                </a:solidFill>
              </a:rPr>
              <a:t> &lt; 30 and SBP &lt; 100mmHg</a:t>
            </a:r>
          </a:p>
          <a:p>
            <a:pPr marL="342900" indent="-342900">
              <a:spcBef>
                <a:spcPct val="0"/>
              </a:spcBef>
            </a:pPr>
            <a:r>
              <a:rPr lang="en-US" altLang="en-US" sz="2000" b="0" dirty="0" err="1">
                <a:solidFill>
                  <a:srgbClr val="000000"/>
                </a:solidFill>
              </a:rPr>
              <a:t>ACEi</a:t>
            </a:r>
            <a:r>
              <a:rPr lang="en-US" altLang="en-US" sz="2000" b="0" dirty="0">
                <a:solidFill>
                  <a:srgbClr val="000000"/>
                </a:solidFill>
              </a:rPr>
              <a:t> (not ARB) require a washout period of 36 hours to decrease the risk of angioedema</a:t>
            </a:r>
          </a:p>
        </p:txBody>
      </p:sp>
    </p:spTree>
    <p:extLst>
      <p:ext uri="{BB962C8B-B14F-4D97-AF65-F5344CB8AC3E}">
        <p14:creationId xmlns:p14="http://schemas.microsoft.com/office/powerpoint/2010/main" val="36605015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Content Placeholder 3"/>
          <p:cNvSpPr>
            <a:spLocks noGrp="1"/>
          </p:cNvSpPr>
          <p:nvPr>
            <p:ph idx="1"/>
          </p:nvPr>
        </p:nvSpPr>
        <p:spPr>
          <a:xfrm>
            <a:off x="457200" y="1066800"/>
            <a:ext cx="8229600" cy="4525963"/>
          </a:xfrm>
        </p:spPr>
        <p:txBody>
          <a:bodyPr/>
          <a:lstStyle/>
          <a:p>
            <a:pPr>
              <a:defRPr/>
            </a:pPr>
            <a:r>
              <a:rPr lang="en-US" altLang="en-US" dirty="0"/>
              <a:t>Feels ‘ok;’ but fatigues easily, persistent NYHA 2 symptoms</a:t>
            </a:r>
          </a:p>
          <a:p>
            <a:pPr>
              <a:defRPr/>
            </a:pPr>
            <a:endParaRPr lang="en-US" altLang="en-US" dirty="0"/>
          </a:p>
          <a:p>
            <a:pPr>
              <a:defRPr/>
            </a:pPr>
            <a:r>
              <a:rPr lang="en-US" altLang="en-US" dirty="0"/>
              <a:t>Meds: </a:t>
            </a:r>
          </a:p>
          <a:p>
            <a:pPr marL="914400" lvl="1" indent="-457200">
              <a:buFont typeface="+mj-lt"/>
              <a:buAutoNum type="arabicPeriod"/>
              <a:defRPr/>
            </a:pPr>
            <a:r>
              <a:rPr lang="en-US" altLang="en-US" dirty="0"/>
              <a:t>carvedilol 12.5 mg bid</a:t>
            </a:r>
          </a:p>
          <a:p>
            <a:pPr marL="914400" lvl="1" indent="-457200">
              <a:buFont typeface="+mj-lt"/>
              <a:buAutoNum type="arabicPeriod"/>
              <a:defRPr/>
            </a:pPr>
            <a:r>
              <a:rPr lang="en-US" altLang="en-US" dirty="0"/>
              <a:t>spironolactone 12.5 mg bid</a:t>
            </a:r>
          </a:p>
          <a:p>
            <a:pPr marL="914400" lvl="1" indent="-457200">
              <a:buFont typeface="+mj-lt"/>
              <a:buAutoNum type="arabicPeriod"/>
              <a:defRPr/>
            </a:pPr>
            <a:r>
              <a:rPr lang="en-US" altLang="en-US" dirty="0" err="1"/>
              <a:t>sacubitril</a:t>
            </a:r>
            <a:r>
              <a:rPr lang="en-US" altLang="en-US" dirty="0"/>
              <a:t>-valsartan 100 mg bid</a:t>
            </a:r>
          </a:p>
          <a:p>
            <a:pPr marL="457200" lvl="1" indent="0">
              <a:buFontTx/>
              <a:buNone/>
              <a:defRPr/>
            </a:pPr>
            <a:endParaRPr lang="en-US" altLang="en-US" dirty="0"/>
          </a:p>
          <a:p>
            <a:pPr>
              <a:defRPr/>
            </a:pPr>
            <a:r>
              <a:rPr lang="en-US" altLang="en-US" dirty="0"/>
              <a:t>BP 100/70, HR 84, </a:t>
            </a:r>
            <a:r>
              <a:rPr lang="en-US" altLang="en-US" dirty="0" err="1"/>
              <a:t>euvolemic</a:t>
            </a:r>
            <a:endParaRPr lang="en-US" altLang="en-US" dirty="0"/>
          </a:p>
          <a:p>
            <a:pPr marL="0" indent="0">
              <a:buFontTx/>
              <a:buNone/>
              <a:defRPr/>
            </a:pPr>
            <a:endParaRPr lang="en-US" altLang="en-US" dirty="0"/>
          </a:p>
          <a:p>
            <a:pPr>
              <a:defRPr/>
            </a:pPr>
            <a:r>
              <a:rPr lang="en-US" altLang="en-US" dirty="0"/>
              <a:t>BNP 185, CBC normal, </a:t>
            </a:r>
            <a:r>
              <a:rPr lang="en-US" altLang="en-US" dirty="0" err="1"/>
              <a:t>creat</a:t>
            </a:r>
            <a:r>
              <a:rPr lang="en-US" altLang="en-US" dirty="0"/>
              <a:t> 104, K 4.3</a:t>
            </a:r>
          </a:p>
          <a:p>
            <a:pPr>
              <a:defRPr/>
            </a:pPr>
            <a:endParaRPr lang="en-US" altLang="en-US" dirty="0"/>
          </a:p>
          <a:p>
            <a:pPr>
              <a:defRPr/>
            </a:pPr>
            <a:endParaRPr lang="en-US" altLang="en-US" dirty="0"/>
          </a:p>
        </p:txBody>
      </p:sp>
      <p:sp>
        <p:nvSpPr>
          <p:cNvPr id="5" name="Title 1"/>
          <p:cNvSpPr txBox="1">
            <a:spLocks/>
          </p:cNvSpPr>
          <p:nvPr/>
        </p:nvSpPr>
        <p:spPr bwMode="auto">
          <a:xfrm>
            <a:off x="0" y="228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0000" lnSpcReduction="20000"/>
          </a:bodyPr>
          <a:lstStyle>
            <a:lvl1pPr algn="ctr" rtl="0" eaLnBrk="0" fontAlgn="base" hangingPunct="0">
              <a:spcBef>
                <a:spcPct val="0"/>
              </a:spcBef>
              <a:spcAft>
                <a:spcPct val="0"/>
              </a:spcAft>
              <a:defRPr sz="3200">
                <a:solidFill>
                  <a:schemeClr val="tx1"/>
                </a:solidFill>
                <a:latin typeface="+mj-lt"/>
                <a:ea typeface="+mj-ea"/>
                <a:cs typeface="+mj-cs"/>
              </a:defRPr>
            </a:lvl1pPr>
            <a:lvl2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2pPr>
            <a:lvl3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3pPr>
            <a:lvl4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4pPr>
            <a:lvl5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5pPr>
            <a:lvl6pPr marL="4572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6pPr>
            <a:lvl7pPr marL="9144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7pPr>
            <a:lvl8pPr marL="13716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8pPr>
            <a:lvl9pPr marL="18288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9pPr>
          </a:lstStyle>
          <a:p>
            <a:pPr>
              <a:defRPr/>
            </a:pPr>
            <a:r>
              <a:rPr lang="en-US" altLang="en-US" kern="0" dirty="0"/>
              <a:t>Mrs. “</a:t>
            </a:r>
            <a:r>
              <a:rPr lang="en-US" altLang="en-US" kern="0" dirty="0" err="1"/>
              <a:t>rEF</a:t>
            </a:r>
            <a:r>
              <a:rPr lang="en-US" altLang="en-US" kern="0" dirty="0"/>
              <a:t>” Next Follow Up: 3 Months</a:t>
            </a:r>
          </a:p>
        </p:txBody>
      </p:sp>
    </p:spTree>
    <p:extLst>
      <p:ext uri="{BB962C8B-B14F-4D97-AF65-F5344CB8AC3E}">
        <p14:creationId xmlns:p14="http://schemas.microsoft.com/office/powerpoint/2010/main" val="35714836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p:cNvSpPr>
            <a:spLocks noGrp="1"/>
          </p:cNvSpPr>
          <p:nvPr>
            <p:ph idx="1"/>
          </p:nvPr>
        </p:nvSpPr>
        <p:spPr>
          <a:xfrm>
            <a:off x="442912" y="1524001"/>
            <a:ext cx="8258175" cy="2819400"/>
          </a:xfrm>
        </p:spPr>
        <p:txBody>
          <a:bodyPr/>
          <a:lstStyle/>
          <a:p>
            <a:pPr marL="0" indent="0">
              <a:spcAft>
                <a:spcPts val="1200"/>
              </a:spcAft>
              <a:buFontTx/>
              <a:buNone/>
            </a:pPr>
            <a:r>
              <a:rPr lang="en-CA" altLang="en-US" dirty="0"/>
              <a:t>What is your next move?</a:t>
            </a:r>
          </a:p>
          <a:p>
            <a:pPr marL="0" indent="0">
              <a:spcBef>
                <a:spcPts val="1200"/>
              </a:spcBef>
              <a:spcAft>
                <a:spcPts val="600"/>
              </a:spcAft>
              <a:buFont typeface="Arial Black" pitchFamily="34" charset="0"/>
              <a:buAutoNum type="alphaUcPeriod"/>
            </a:pPr>
            <a:r>
              <a:rPr lang="en-CA" altLang="en-US" dirty="0"/>
              <a:t> Add </a:t>
            </a:r>
            <a:r>
              <a:rPr lang="en-CA" altLang="en-US" dirty="0" err="1"/>
              <a:t>ivabradine</a:t>
            </a:r>
            <a:r>
              <a:rPr lang="en-CA" altLang="en-US" dirty="0"/>
              <a:t> 5 mg bid</a:t>
            </a:r>
          </a:p>
          <a:p>
            <a:pPr marL="0" indent="0">
              <a:spcBef>
                <a:spcPts val="1200"/>
              </a:spcBef>
              <a:spcAft>
                <a:spcPts val="600"/>
              </a:spcAft>
              <a:buFont typeface="Arial Black" pitchFamily="34" charset="0"/>
              <a:buAutoNum type="alphaUcPeriod"/>
            </a:pPr>
            <a:r>
              <a:rPr lang="en-CA" altLang="en-US" dirty="0"/>
              <a:t> Reassess LVEF</a:t>
            </a:r>
          </a:p>
          <a:p>
            <a:pPr marL="0" indent="0">
              <a:spcBef>
                <a:spcPts val="1200"/>
              </a:spcBef>
              <a:spcAft>
                <a:spcPts val="600"/>
              </a:spcAft>
              <a:buFont typeface="Arial Black" pitchFamily="34" charset="0"/>
              <a:buAutoNum type="alphaUcPeriod"/>
            </a:pPr>
            <a:r>
              <a:rPr lang="en-CA" altLang="en-US" dirty="0"/>
              <a:t> Refer for ICD</a:t>
            </a:r>
            <a:endParaRPr lang="en-US" altLang="en-US" dirty="0"/>
          </a:p>
        </p:txBody>
      </p:sp>
      <p:sp>
        <p:nvSpPr>
          <p:cNvPr id="5" name="Title 1"/>
          <p:cNvSpPr txBox="1">
            <a:spLocks/>
          </p:cNvSpPr>
          <p:nvPr/>
        </p:nvSpPr>
        <p:spPr bwMode="auto">
          <a:xfrm>
            <a:off x="0" y="228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0000" lnSpcReduction="20000"/>
          </a:bodyPr>
          <a:lstStyle>
            <a:lvl1pPr algn="ctr" rtl="0" eaLnBrk="0" fontAlgn="base" hangingPunct="0">
              <a:spcBef>
                <a:spcPct val="0"/>
              </a:spcBef>
              <a:spcAft>
                <a:spcPct val="0"/>
              </a:spcAft>
              <a:defRPr sz="3200">
                <a:solidFill>
                  <a:schemeClr val="tx1"/>
                </a:solidFill>
                <a:latin typeface="+mj-lt"/>
                <a:ea typeface="+mj-ea"/>
                <a:cs typeface="+mj-cs"/>
              </a:defRPr>
            </a:lvl1pPr>
            <a:lvl2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2pPr>
            <a:lvl3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3pPr>
            <a:lvl4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4pPr>
            <a:lvl5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5pPr>
            <a:lvl6pPr marL="4572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6pPr>
            <a:lvl7pPr marL="9144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7pPr>
            <a:lvl8pPr marL="13716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8pPr>
            <a:lvl9pPr marL="18288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9pPr>
          </a:lstStyle>
          <a:p>
            <a:pPr>
              <a:defRPr/>
            </a:pPr>
            <a:r>
              <a:rPr lang="en-US" altLang="en-US" kern="0" dirty="0"/>
              <a:t>Question 3</a:t>
            </a:r>
          </a:p>
        </p:txBody>
      </p:sp>
      <p:pic>
        <p:nvPicPr>
          <p:cNvPr id="6" name="Picture 25" descr="C:\Users\Hemali\Downloads\CCC_Icon_2016_Q&amp;A_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228600"/>
            <a:ext cx="10668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76200" y="1905000"/>
            <a:ext cx="8686800" cy="1828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fontAlgn="auto">
              <a:spcBef>
                <a:spcPts val="0"/>
              </a:spcBef>
              <a:spcAft>
                <a:spcPts val="0"/>
              </a:spcAft>
              <a:defRPr/>
            </a:pPr>
            <a:endParaRPr lang="en-US" altLang="en-US">
              <a:solidFill>
                <a:srgbClr val="FFFFFF"/>
              </a:solidFill>
            </a:endParaRPr>
          </a:p>
        </p:txBody>
      </p:sp>
    </p:spTree>
    <p:extLst>
      <p:ext uri="{BB962C8B-B14F-4D97-AF65-F5344CB8AC3E}">
        <p14:creationId xmlns:p14="http://schemas.microsoft.com/office/powerpoint/2010/main" val="195081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6196013"/>
            <a:ext cx="1524000" cy="365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4" name="Picture 2" descr="Image result for ivabradine mechanism of action ppt"/>
          <p:cNvPicPr>
            <a:picLocks noChangeAspect="1" noChangeArrowheads="1"/>
          </p:cNvPicPr>
          <p:nvPr/>
        </p:nvPicPr>
        <p:blipFill>
          <a:blip r:embed="rId4">
            <a:extLst>
              <a:ext uri="{28A0092B-C50C-407E-A947-70E740481C1C}">
                <a14:useLocalDpi xmlns:a14="http://schemas.microsoft.com/office/drawing/2010/main" val="0"/>
              </a:ext>
            </a:extLst>
          </a:blip>
          <a:srcRect t="9677" b="8475"/>
          <a:stretch>
            <a:fillRect/>
          </a:stretch>
        </p:blipFill>
        <p:spPr bwMode="auto">
          <a:xfrm>
            <a:off x="76200" y="1371600"/>
            <a:ext cx="541020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3"/>
          <p:cNvSpPr txBox="1">
            <a:spLocks noChangeArrowheads="1"/>
          </p:cNvSpPr>
          <p:nvPr/>
        </p:nvSpPr>
        <p:spPr bwMode="auto">
          <a:xfrm>
            <a:off x="158750" y="6438900"/>
            <a:ext cx="3048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fontAlgn="base">
              <a:spcBef>
                <a:spcPct val="0"/>
              </a:spcBef>
              <a:spcAft>
                <a:spcPct val="0"/>
              </a:spcAft>
              <a:defRPr>
                <a:solidFill>
                  <a:schemeClr val="tx1"/>
                </a:solidFill>
                <a:latin typeface="Arial" pitchFamily="34" charset="0"/>
                <a:ea typeface="ＭＳ Ｐゴシック" pitchFamily="34" charset="-128"/>
              </a:defRPr>
            </a:lvl6pPr>
            <a:lvl7pPr marL="2971800" indent="-228600" fontAlgn="base">
              <a:spcBef>
                <a:spcPct val="0"/>
              </a:spcBef>
              <a:spcAft>
                <a:spcPct val="0"/>
              </a:spcAft>
              <a:defRPr>
                <a:solidFill>
                  <a:schemeClr val="tx1"/>
                </a:solidFill>
                <a:latin typeface="Arial" pitchFamily="34" charset="0"/>
                <a:ea typeface="ＭＳ Ｐゴシック" pitchFamily="34" charset="-128"/>
              </a:defRPr>
            </a:lvl7pPr>
            <a:lvl8pPr marL="3429000" indent="-228600" fontAlgn="base">
              <a:spcBef>
                <a:spcPct val="0"/>
              </a:spcBef>
              <a:spcAft>
                <a:spcPct val="0"/>
              </a:spcAft>
              <a:defRPr>
                <a:solidFill>
                  <a:schemeClr val="tx1"/>
                </a:solidFill>
                <a:latin typeface="Arial" pitchFamily="34" charset="0"/>
                <a:ea typeface="ＭＳ Ｐゴシック" pitchFamily="34" charset="-128"/>
              </a:defRPr>
            </a:lvl8pPr>
            <a:lvl9pPr marL="3886200" indent="-228600" fontAlgn="base">
              <a:spcBef>
                <a:spcPct val="0"/>
              </a:spcBef>
              <a:spcAft>
                <a:spcPct val="0"/>
              </a:spcAft>
              <a:defRPr>
                <a:solidFill>
                  <a:schemeClr val="tx1"/>
                </a:solidFill>
                <a:latin typeface="Arial" pitchFamily="34" charset="0"/>
                <a:ea typeface="ＭＳ Ｐゴシック" pitchFamily="34" charset="-128"/>
              </a:defRPr>
            </a:lvl9pPr>
          </a:lstStyle>
          <a:p>
            <a:r>
              <a:rPr lang="en-US" altLang="en-US" sz="1000"/>
              <a:t>Cardiac Fail Review Vol 3(1) Apr 27, 2017</a:t>
            </a:r>
          </a:p>
        </p:txBody>
      </p:sp>
      <p:sp>
        <p:nvSpPr>
          <p:cNvPr id="6" name="Title 1"/>
          <p:cNvSpPr txBox="1">
            <a:spLocks/>
          </p:cNvSpPr>
          <p:nvPr/>
        </p:nvSpPr>
        <p:spPr bwMode="auto">
          <a:xfrm>
            <a:off x="0" y="304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200">
                <a:solidFill>
                  <a:schemeClr val="tx1"/>
                </a:solidFill>
                <a:latin typeface="+mj-lt"/>
                <a:ea typeface="+mj-ea"/>
                <a:cs typeface="+mj-cs"/>
              </a:defRPr>
            </a:lvl1pPr>
            <a:lvl2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2pPr>
            <a:lvl3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3pPr>
            <a:lvl4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4pPr>
            <a:lvl5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5pPr>
            <a:lvl6pPr marL="4572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6pPr>
            <a:lvl7pPr marL="9144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7pPr>
            <a:lvl8pPr marL="13716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8pPr>
            <a:lvl9pPr marL="18288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9pPr>
          </a:lstStyle>
          <a:p>
            <a:pPr eaLnBrk="1" hangingPunct="1">
              <a:defRPr/>
            </a:pPr>
            <a:r>
              <a:rPr lang="en-US" altLang="en-US" sz="2900" kern="0" dirty="0"/>
              <a:t>New Therapies for </a:t>
            </a:r>
            <a:r>
              <a:rPr lang="en-US" altLang="en-US" sz="2900" kern="0" dirty="0" err="1"/>
              <a:t>HFrEF</a:t>
            </a:r>
            <a:r>
              <a:rPr lang="en-US" altLang="en-US" sz="2900" kern="0" dirty="0"/>
              <a:t>: </a:t>
            </a:r>
          </a:p>
          <a:p>
            <a:pPr eaLnBrk="1" hangingPunct="1">
              <a:defRPr/>
            </a:pPr>
            <a:r>
              <a:rPr lang="en-US" altLang="en-US" sz="2900" kern="0" dirty="0" err="1"/>
              <a:t>Ivabradine</a:t>
            </a:r>
            <a:endParaRPr lang="en-CA" altLang="en-US" sz="2900" kern="0" dirty="0"/>
          </a:p>
        </p:txBody>
      </p:sp>
      <p:sp>
        <p:nvSpPr>
          <p:cNvPr id="23557" name="TextBox 8"/>
          <p:cNvSpPr txBox="1">
            <a:spLocks noChangeArrowheads="1"/>
          </p:cNvSpPr>
          <p:nvPr/>
        </p:nvSpPr>
        <p:spPr bwMode="auto">
          <a:xfrm>
            <a:off x="6096000" y="6454775"/>
            <a:ext cx="3505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fontAlgn="base">
              <a:spcBef>
                <a:spcPct val="0"/>
              </a:spcBef>
              <a:spcAft>
                <a:spcPct val="0"/>
              </a:spcAft>
              <a:defRPr>
                <a:solidFill>
                  <a:schemeClr val="tx1"/>
                </a:solidFill>
                <a:latin typeface="Arial" pitchFamily="34" charset="0"/>
                <a:ea typeface="ＭＳ Ｐゴシック" pitchFamily="34" charset="-128"/>
              </a:defRPr>
            </a:lvl6pPr>
            <a:lvl7pPr marL="2971800" indent="-228600" fontAlgn="base">
              <a:spcBef>
                <a:spcPct val="0"/>
              </a:spcBef>
              <a:spcAft>
                <a:spcPct val="0"/>
              </a:spcAft>
              <a:defRPr>
                <a:solidFill>
                  <a:schemeClr val="tx1"/>
                </a:solidFill>
                <a:latin typeface="Arial" pitchFamily="34" charset="0"/>
                <a:ea typeface="ＭＳ Ｐゴシック" pitchFamily="34" charset="-128"/>
              </a:defRPr>
            </a:lvl7pPr>
            <a:lvl8pPr marL="3429000" indent="-228600" fontAlgn="base">
              <a:spcBef>
                <a:spcPct val="0"/>
              </a:spcBef>
              <a:spcAft>
                <a:spcPct val="0"/>
              </a:spcAft>
              <a:defRPr>
                <a:solidFill>
                  <a:schemeClr val="tx1"/>
                </a:solidFill>
                <a:latin typeface="Arial" pitchFamily="34" charset="0"/>
                <a:ea typeface="ＭＳ Ｐゴシック" pitchFamily="34" charset="-128"/>
              </a:defRPr>
            </a:lvl8pPr>
            <a:lvl9pPr marL="3886200" indent="-228600" fontAlgn="base">
              <a:spcBef>
                <a:spcPct val="0"/>
              </a:spcBef>
              <a:spcAft>
                <a:spcPct val="0"/>
              </a:spcAft>
              <a:defRPr>
                <a:solidFill>
                  <a:schemeClr val="tx1"/>
                </a:solidFill>
                <a:latin typeface="Arial" pitchFamily="34" charset="0"/>
                <a:ea typeface="ＭＳ Ｐゴシック" pitchFamily="34" charset="-128"/>
              </a:defRPr>
            </a:lvl9pPr>
          </a:lstStyle>
          <a:p>
            <a:r>
              <a:rPr lang="en-US" altLang="en-US" sz="1000"/>
              <a:t>Swedberg K, et al. Eur j Heart Fail 2010;12:75-81</a:t>
            </a:r>
          </a:p>
        </p:txBody>
      </p:sp>
      <p:graphicFrame>
        <p:nvGraphicFramePr>
          <p:cNvPr id="23558" name="Content Placeholder 9"/>
          <p:cNvGraphicFramePr>
            <a:graphicFrameLocks noGrp="1" noChangeAspect="1"/>
          </p:cNvGraphicFramePr>
          <p:nvPr>
            <p:ph idx="1"/>
            <p:extLst>
              <p:ext uri="{D42A27DB-BD31-4B8C-83A1-F6EECF244321}">
                <p14:modId xmlns:p14="http://schemas.microsoft.com/office/powerpoint/2010/main" val="31744017"/>
              </p:ext>
            </p:extLst>
          </p:nvPr>
        </p:nvGraphicFramePr>
        <p:xfrm>
          <a:off x="6369050" y="1414463"/>
          <a:ext cx="1333500" cy="666750"/>
        </p:xfrm>
        <a:graphic>
          <a:graphicData uri="http://schemas.openxmlformats.org/presentationml/2006/ole">
            <mc:AlternateContent xmlns:mc="http://schemas.openxmlformats.org/markup-compatibility/2006">
              <mc:Choice xmlns:v="urn:schemas-microsoft-com:vml" Requires="v">
                <p:oleObj spid="_x0000_s1072" name="Photo Editor Photo" r:id="rId5" imgW="11247619" imgH="5630061" progId="">
                  <p:embed/>
                </p:oleObj>
              </mc:Choice>
              <mc:Fallback>
                <p:oleObj name="Photo Editor Photo" r:id="rId5" imgW="11247619" imgH="5630061" progId="">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9050" y="1414463"/>
                        <a:ext cx="13335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Oval 10"/>
          <p:cNvSpPr/>
          <p:nvPr/>
        </p:nvSpPr>
        <p:spPr>
          <a:xfrm>
            <a:off x="5416550" y="2105025"/>
            <a:ext cx="3352800" cy="1981200"/>
          </a:xfrm>
          <a:prstGeom prst="ellipse">
            <a:avLst/>
          </a:prstGeom>
          <a:solidFill>
            <a:srgbClr val="4FB19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ct val="50000"/>
              </a:spcBef>
              <a:spcAft>
                <a:spcPts val="0"/>
              </a:spcAft>
              <a:defRPr/>
            </a:pPr>
            <a:r>
              <a:rPr lang="en-CA" altLang="en-US" b="1" dirty="0"/>
              <a:t>90% B blockers</a:t>
            </a:r>
          </a:p>
          <a:p>
            <a:pPr fontAlgn="auto">
              <a:spcBef>
                <a:spcPct val="50000"/>
              </a:spcBef>
              <a:spcAft>
                <a:spcPts val="0"/>
              </a:spcAft>
              <a:defRPr/>
            </a:pPr>
            <a:r>
              <a:rPr lang="en-CA" altLang="en-US" b="1" dirty="0"/>
              <a:t>91% Ace or ARB</a:t>
            </a:r>
          </a:p>
          <a:p>
            <a:pPr fontAlgn="auto">
              <a:spcBef>
                <a:spcPct val="50000"/>
              </a:spcBef>
              <a:spcAft>
                <a:spcPts val="0"/>
              </a:spcAft>
              <a:defRPr/>
            </a:pPr>
            <a:r>
              <a:rPr lang="en-CA" altLang="en-US" b="1" dirty="0"/>
              <a:t>60% </a:t>
            </a:r>
            <a:r>
              <a:rPr lang="en-CA" altLang="en-US" b="1" dirty="0" err="1"/>
              <a:t>Aldactone</a:t>
            </a:r>
            <a:endParaRPr lang="en-CA" altLang="en-US" b="1" dirty="0"/>
          </a:p>
        </p:txBody>
      </p:sp>
      <p:grpSp>
        <p:nvGrpSpPr>
          <p:cNvPr id="23560" name="Group 15"/>
          <p:cNvGrpSpPr>
            <a:grpSpLocks/>
          </p:cNvGrpSpPr>
          <p:nvPr/>
        </p:nvGrpSpPr>
        <p:grpSpPr bwMode="auto">
          <a:xfrm>
            <a:off x="6677025" y="4040188"/>
            <a:ext cx="831850" cy="914400"/>
            <a:chOff x="7045234" y="4667793"/>
            <a:chExt cx="831669" cy="914401"/>
          </a:xfrm>
        </p:grpSpPr>
        <p:sp>
          <p:nvSpPr>
            <p:cNvPr id="15" name="Down Arrow 14"/>
            <p:cNvSpPr/>
            <p:nvPr/>
          </p:nvSpPr>
          <p:spPr>
            <a:xfrm rot="1461556">
              <a:off x="7045234" y="4667793"/>
              <a:ext cx="304734" cy="914401"/>
            </a:xfrm>
            <a:prstGeom prst="downArrow">
              <a:avLst/>
            </a:prstGeom>
            <a:solidFill>
              <a:srgbClr val="4FB19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Down Arrow 16"/>
            <p:cNvSpPr/>
            <p:nvPr/>
          </p:nvSpPr>
          <p:spPr>
            <a:xfrm rot="20205756">
              <a:off x="7572169" y="4667793"/>
              <a:ext cx="304734" cy="914401"/>
            </a:xfrm>
            <a:prstGeom prst="downArrow">
              <a:avLst/>
            </a:prstGeom>
            <a:solidFill>
              <a:srgbClr val="4FB19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8" name="Oval 17"/>
          <p:cNvSpPr/>
          <p:nvPr/>
        </p:nvSpPr>
        <p:spPr>
          <a:xfrm>
            <a:off x="5153025" y="4876800"/>
            <a:ext cx="1939925" cy="584200"/>
          </a:xfrm>
          <a:prstGeom prst="ellipse">
            <a:avLst/>
          </a:prstGeom>
          <a:solidFill>
            <a:srgbClr val="4FB19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err="1"/>
              <a:t>ivabradine</a:t>
            </a:r>
            <a:endParaRPr lang="en-US" b="1" dirty="0"/>
          </a:p>
        </p:txBody>
      </p:sp>
      <p:sp>
        <p:nvSpPr>
          <p:cNvPr id="21" name="Oval 20"/>
          <p:cNvSpPr/>
          <p:nvPr/>
        </p:nvSpPr>
        <p:spPr>
          <a:xfrm>
            <a:off x="7127875" y="4876800"/>
            <a:ext cx="1939925" cy="584200"/>
          </a:xfrm>
          <a:prstGeom prst="ellipse">
            <a:avLst/>
          </a:prstGeom>
          <a:solidFill>
            <a:srgbClr val="4FB19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t>placebo</a:t>
            </a:r>
          </a:p>
        </p:txBody>
      </p:sp>
      <p:pic>
        <p:nvPicPr>
          <p:cNvPr id="23563" name="Picture 9" descr="C:\Users\szieroth\AppData\Local\Microsoft\Windows\Temporary Internet Files\Content.IE5\QESGTFHO\ECG-heart[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85075" y="2105024"/>
            <a:ext cx="1722967"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4" name="TextBox 19"/>
          <p:cNvSpPr txBox="1">
            <a:spLocks noChangeArrowheads="1"/>
          </p:cNvSpPr>
          <p:nvPr/>
        </p:nvSpPr>
        <p:spPr bwMode="auto">
          <a:xfrm>
            <a:off x="8264525" y="2292350"/>
            <a:ext cx="803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fontAlgn="base">
              <a:spcBef>
                <a:spcPct val="0"/>
              </a:spcBef>
              <a:spcAft>
                <a:spcPct val="0"/>
              </a:spcAft>
              <a:defRPr>
                <a:solidFill>
                  <a:schemeClr val="tx1"/>
                </a:solidFill>
                <a:latin typeface="Arial" pitchFamily="34" charset="0"/>
                <a:ea typeface="ＭＳ Ｐゴシック" pitchFamily="34" charset="-128"/>
              </a:defRPr>
            </a:lvl6pPr>
            <a:lvl7pPr marL="2971800" indent="-228600" fontAlgn="base">
              <a:spcBef>
                <a:spcPct val="0"/>
              </a:spcBef>
              <a:spcAft>
                <a:spcPct val="0"/>
              </a:spcAft>
              <a:defRPr>
                <a:solidFill>
                  <a:schemeClr val="tx1"/>
                </a:solidFill>
                <a:latin typeface="Arial" pitchFamily="34" charset="0"/>
                <a:ea typeface="ＭＳ Ｐゴシック" pitchFamily="34" charset="-128"/>
              </a:defRPr>
            </a:lvl7pPr>
            <a:lvl8pPr marL="3429000" indent="-228600" fontAlgn="base">
              <a:spcBef>
                <a:spcPct val="0"/>
              </a:spcBef>
              <a:spcAft>
                <a:spcPct val="0"/>
              </a:spcAft>
              <a:defRPr>
                <a:solidFill>
                  <a:schemeClr val="tx1"/>
                </a:solidFill>
                <a:latin typeface="Arial" pitchFamily="34" charset="0"/>
                <a:ea typeface="ＭＳ Ｐゴシック" pitchFamily="34" charset="-128"/>
              </a:defRPr>
            </a:lvl8pPr>
            <a:lvl9pPr marL="3886200" indent="-228600" fontAlgn="base">
              <a:spcBef>
                <a:spcPct val="0"/>
              </a:spcBef>
              <a:spcAft>
                <a:spcPct val="0"/>
              </a:spcAft>
              <a:defRPr>
                <a:solidFill>
                  <a:schemeClr val="tx1"/>
                </a:solidFill>
                <a:latin typeface="Arial" pitchFamily="34" charset="0"/>
                <a:ea typeface="ＭＳ Ｐゴシック" pitchFamily="34" charset="-128"/>
              </a:defRPr>
            </a:lvl9pPr>
          </a:lstStyle>
          <a:p>
            <a:r>
              <a:rPr lang="en-US" altLang="en-US" sz="2400" b="1">
                <a:solidFill>
                  <a:schemeClr val="bg1"/>
                </a:solidFill>
              </a:rPr>
              <a:t>70</a:t>
            </a:r>
          </a:p>
        </p:txBody>
      </p:sp>
    </p:spTree>
    <p:extLst>
      <p:ext uri="{BB962C8B-B14F-4D97-AF65-F5344CB8AC3E}">
        <p14:creationId xmlns:p14="http://schemas.microsoft.com/office/powerpoint/2010/main" val="33467321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a:xfrm>
            <a:off x="0" y="304800"/>
            <a:ext cx="9144000" cy="457200"/>
          </a:xfrm>
        </p:spPr>
        <p:txBody>
          <a:bodyPr/>
          <a:lstStyle/>
          <a:p>
            <a:pPr eaLnBrk="1" hangingPunct="1"/>
            <a:r>
              <a:rPr lang="en-CA" altLang="en-US" sz="2800" dirty="0"/>
              <a:t>Effects of </a:t>
            </a:r>
            <a:r>
              <a:rPr lang="en-CA" altLang="en-US" sz="2800" dirty="0" err="1"/>
              <a:t>Ivabradine</a:t>
            </a:r>
            <a:r>
              <a:rPr lang="en-CA" altLang="en-US" sz="2800" dirty="0"/>
              <a:t> on Primary and Secondary Endpoints in the SHIFT Study</a:t>
            </a:r>
          </a:p>
        </p:txBody>
      </p:sp>
      <p:sp>
        <p:nvSpPr>
          <p:cNvPr id="24579" name="Rectangle 255"/>
          <p:cNvSpPr>
            <a:spLocks noGrp="1" noChangeArrowheads="1"/>
          </p:cNvSpPr>
          <p:nvPr>
            <p:ph type="body" idx="1"/>
          </p:nvPr>
        </p:nvSpPr>
        <p:spPr>
          <a:xfrm>
            <a:off x="381000" y="2197100"/>
            <a:ext cx="8229600" cy="4572000"/>
          </a:xfrm>
        </p:spPr>
        <p:txBody>
          <a:bodyPr/>
          <a:lstStyle/>
          <a:p>
            <a:pPr eaLnBrk="1" hangingPunct="1">
              <a:lnSpc>
                <a:spcPct val="90000"/>
              </a:lnSpc>
            </a:pPr>
            <a:endParaRPr lang="en-CA" altLang="en-US"/>
          </a:p>
          <a:p>
            <a:pPr eaLnBrk="1" hangingPunct="1">
              <a:lnSpc>
                <a:spcPct val="90000"/>
              </a:lnSpc>
            </a:pPr>
            <a:endParaRPr lang="en-CA" altLang="en-US"/>
          </a:p>
          <a:p>
            <a:pPr eaLnBrk="1" hangingPunct="1">
              <a:lnSpc>
                <a:spcPct val="90000"/>
              </a:lnSpc>
            </a:pPr>
            <a:endParaRPr lang="en-CA" altLang="en-US"/>
          </a:p>
          <a:p>
            <a:pPr eaLnBrk="1" hangingPunct="1">
              <a:lnSpc>
                <a:spcPct val="90000"/>
              </a:lnSpc>
            </a:pPr>
            <a:endParaRPr lang="en-CA" altLang="en-US"/>
          </a:p>
          <a:p>
            <a:pPr eaLnBrk="1" hangingPunct="1">
              <a:lnSpc>
                <a:spcPct val="90000"/>
              </a:lnSpc>
            </a:pPr>
            <a:endParaRPr lang="en-CA" altLang="en-US"/>
          </a:p>
          <a:p>
            <a:pPr eaLnBrk="1" hangingPunct="1">
              <a:lnSpc>
                <a:spcPct val="90000"/>
              </a:lnSpc>
            </a:pPr>
            <a:endParaRPr lang="en-CA" altLang="en-US"/>
          </a:p>
          <a:p>
            <a:pPr eaLnBrk="1" hangingPunct="1">
              <a:lnSpc>
                <a:spcPct val="90000"/>
              </a:lnSpc>
            </a:pPr>
            <a:r>
              <a:rPr lang="en-CA" altLang="en-US" sz="2000"/>
              <a:t>Ivabradine resulted in 18% reduction in the primary end point</a:t>
            </a:r>
          </a:p>
          <a:p>
            <a:pPr eaLnBrk="1" hangingPunct="1">
              <a:lnSpc>
                <a:spcPct val="90000"/>
              </a:lnSpc>
            </a:pPr>
            <a:r>
              <a:rPr lang="en-CA" altLang="en-US" sz="2000"/>
              <a:t>Effect mainly driven by reduction in hospital admissions for worsening HF (26%) and deaths due to HF (26%)</a:t>
            </a:r>
          </a:p>
        </p:txBody>
      </p:sp>
      <p:sp>
        <p:nvSpPr>
          <p:cNvPr id="24580" name="Rectangle 251"/>
          <p:cNvSpPr>
            <a:spLocks noChangeArrowheads="1"/>
          </p:cNvSpPr>
          <p:nvPr/>
        </p:nvSpPr>
        <p:spPr bwMode="auto">
          <a:xfrm>
            <a:off x="0" y="55673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n-US" altLang="en-US" sz="1800" b="0"/>
          </a:p>
        </p:txBody>
      </p:sp>
      <p:pic>
        <p:nvPicPr>
          <p:cNvPr id="24581" name="Picture 252"/>
          <p:cNvPicPr>
            <a:picLocks noChangeAspect="1" noChangeArrowheads="1"/>
          </p:cNvPicPr>
          <p:nvPr/>
        </p:nvPicPr>
        <p:blipFill>
          <a:blip r:embed="rId3">
            <a:extLst>
              <a:ext uri="{28A0092B-C50C-407E-A947-70E740481C1C}">
                <a14:useLocalDpi xmlns:a14="http://schemas.microsoft.com/office/drawing/2010/main" val="0"/>
              </a:ext>
            </a:extLst>
          </a:blip>
          <a:srcRect l="13226" t="25681" r="12291" b="39355"/>
          <a:stretch>
            <a:fillRect/>
          </a:stretch>
        </p:blipFill>
        <p:spPr bwMode="auto">
          <a:xfrm>
            <a:off x="-1588" y="2222500"/>
            <a:ext cx="9144001" cy="241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2" name="Oval 253"/>
          <p:cNvSpPr>
            <a:spLocks noChangeArrowheads="1"/>
          </p:cNvSpPr>
          <p:nvPr/>
        </p:nvSpPr>
        <p:spPr bwMode="auto">
          <a:xfrm>
            <a:off x="8158163" y="2667000"/>
            <a:ext cx="720725" cy="4318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n-US" altLang="en-US" sz="1800" b="0"/>
          </a:p>
        </p:txBody>
      </p:sp>
      <p:sp>
        <p:nvSpPr>
          <p:cNvPr id="24583" name="Oval 254"/>
          <p:cNvSpPr>
            <a:spLocks noChangeArrowheads="1"/>
          </p:cNvSpPr>
          <p:nvPr/>
        </p:nvSpPr>
        <p:spPr bwMode="auto">
          <a:xfrm>
            <a:off x="8201025" y="3733800"/>
            <a:ext cx="720725" cy="644525"/>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n-US" altLang="en-US" sz="1800" b="0"/>
          </a:p>
        </p:txBody>
      </p:sp>
      <p:sp>
        <p:nvSpPr>
          <p:cNvPr id="24584" name="TextBox 7"/>
          <p:cNvSpPr txBox="1">
            <a:spLocks noChangeArrowheads="1"/>
          </p:cNvSpPr>
          <p:nvPr/>
        </p:nvSpPr>
        <p:spPr bwMode="auto">
          <a:xfrm>
            <a:off x="6096000" y="6454775"/>
            <a:ext cx="3505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fontAlgn="base">
              <a:spcBef>
                <a:spcPct val="0"/>
              </a:spcBef>
              <a:spcAft>
                <a:spcPct val="0"/>
              </a:spcAft>
              <a:defRPr>
                <a:solidFill>
                  <a:schemeClr val="tx1"/>
                </a:solidFill>
                <a:latin typeface="Arial" pitchFamily="34" charset="0"/>
                <a:ea typeface="ＭＳ Ｐゴシック" pitchFamily="34" charset="-128"/>
              </a:defRPr>
            </a:lvl6pPr>
            <a:lvl7pPr marL="2971800" indent="-228600" fontAlgn="base">
              <a:spcBef>
                <a:spcPct val="0"/>
              </a:spcBef>
              <a:spcAft>
                <a:spcPct val="0"/>
              </a:spcAft>
              <a:defRPr>
                <a:solidFill>
                  <a:schemeClr val="tx1"/>
                </a:solidFill>
                <a:latin typeface="Arial" pitchFamily="34" charset="0"/>
                <a:ea typeface="ＭＳ Ｐゴシック" pitchFamily="34" charset="-128"/>
              </a:defRPr>
            </a:lvl7pPr>
            <a:lvl8pPr marL="3429000" indent="-228600" fontAlgn="base">
              <a:spcBef>
                <a:spcPct val="0"/>
              </a:spcBef>
              <a:spcAft>
                <a:spcPct val="0"/>
              </a:spcAft>
              <a:defRPr>
                <a:solidFill>
                  <a:schemeClr val="tx1"/>
                </a:solidFill>
                <a:latin typeface="Arial" pitchFamily="34" charset="0"/>
                <a:ea typeface="ＭＳ Ｐゴシック" pitchFamily="34" charset="-128"/>
              </a:defRPr>
            </a:lvl8pPr>
            <a:lvl9pPr marL="3886200" indent="-228600" fontAlgn="base">
              <a:spcBef>
                <a:spcPct val="0"/>
              </a:spcBef>
              <a:spcAft>
                <a:spcPct val="0"/>
              </a:spcAft>
              <a:defRPr>
                <a:solidFill>
                  <a:schemeClr val="tx1"/>
                </a:solidFill>
                <a:latin typeface="Arial" pitchFamily="34" charset="0"/>
                <a:ea typeface="ＭＳ Ｐゴシック" pitchFamily="34" charset="-128"/>
              </a:defRPr>
            </a:lvl9pPr>
          </a:lstStyle>
          <a:p>
            <a:r>
              <a:rPr lang="en-US" altLang="en-US" sz="1000"/>
              <a:t>Swedberg K, et al. Eur j Heart Fail 2010;12:75-81</a:t>
            </a:r>
          </a:p>
        </p:txBody>
      </p:sp>
    </p:spTree>
    <p:extLst>
      <p:ext uri="{BB962C8B-B14F-4D97-AF65-F5344CB8AC3E}">
        <p14:creationId xmlns:p14="http://schemas.microsoft.com/office/powerpoint/2010/main" val="41383936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228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200">
                <a:solidFill>
                  <a:schemeClr val="tx1"/>
                </a:solidFill>
                <a:latin typeface="+mj-lt"/>
                <a:ea typeface="+mj-ea"/>
                <a:cs typeface="+mj-cs"/>
              </a:defRPr>
            </a:lvl1pPr>
            <a:lvl2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2pPr>
            <a:lvl3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3pPr>
            <a:lvl4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4pPr>
            <a:lvl5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5pPr>
            <a:lvl6pPr marL="4572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6pPr>
            <a:lvl7pPr marL="9144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7pPr>
            <a:lvl8pPr marL="13716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8pPr>
            <a:lvl9pPr marL="18288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9pPr>
          </a:lstStyle>
          <a:p>
            <a:pPr>
              <a:defRPr/>
            </a:pPr>
            <a:r>
              <a:rPr lang="en-US" kern="0" dirty="0"/>
              <a:t>2017 Recommendation: </a:t>
            </a:r>
            <a:r>
              <a:rPr lang="en-US" kern="0" dirty="0" err="1"/>
              <a:t>Ivabradine</a:t>
            </a:r>
            <a:endParaRPr lang="en-US" kern="0" dirty="0"/>
          </a:p>
        </p:txBody>
      </p:sp>
      <p:sp>
        <p:nvSpPr>
          <p:cNvPr id="6" name="TextBox 4"/>
          <p:cNvSpPr txBox="1">
            <a:spLocks noChangeArrowheads="1"/>
          </p:cNvSpPr>
          <p:nvPr/>
        </p:nvSpPr>
        <p:spPr bwMode="auto">
          <a:xfrm>
            <a:off x="390525" y="1295400"/>
            <a:ext cx="8296275" cy="461962"/>
          </a:xfrm>
          <a:prstGeom prst="rect">
            <a:avLst/>
          </a:prstGeom>
          <a:noFill/>
          <a:ln w="9525">
            <a:solidFill>
              <a:srgbClr val="62C8E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n-US" altLang="en-US" dirty="0">
                <a:solidFill>
                  <a:srgbClr val="000000"/>
                </a:solidFill>
              </a:rPr>
              <a:t>Recommendation</a:t>
            </a:r>
          </a:p>
        </p:txBody>
      </p:sp>
      <p:sp>
        <p:nvSpPr>
          <p:cNvPr id="7" name="TextBox 5"/>
          <p:cNvSpPr txBox="1">
            <a:spLocks noChangeArrowheads="1"/>
          </p:cNvSpPr>
          <p:nvPr/>
        </p:nvSpPr>
        <p:spPr bwMode="auto">
          <a:xfrm>
            <a:off x="390525" y="1833562"/>
            <a:ext cx="8296275" cy="1938992"/>
          </a:xfrm>
          <a:prstGeom prst="rect">
            <a:avLst/>
          </a:prstGeom>
          <a:solidFill>
            <a:srgbClr val="62C8EC"/>
          </a:solidFill>
          <a:ln w="9525">
            <a:solidFill>
              <a:srgbClr val="62C8EC"/>
            </a:solidFill>
            <a:miter lim="800000"/>
            <a:headEnd/>
            <a:tailEnd/>
          </a:ln>
        </p:spPr>
        <p:txBody>
          <a:bodyPr>
            <a:spAutoFit/>
          </a:bodyPr>
          <a:lstStyle>
            <a:lvl1pPr>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n-US" altLang="en-US" sz="2000" b="0" dirty="0">
                <a:solidFill>
                  <a:srgbClr val="000000"/>
                </a:solidFill>
              </a:rPr>
              <a:t>We recommend that </a:t>
            </a:r>
            <a:r>
              <a:rPr lang="en-US" altLang="en-US" sz="2000" b="0" dirty="0" err="1">
                <a:solidFill>
                  <a:srgbClr val="000000"/>
                </a:solidFill>
              </a:rPr>
              <a:t>ivabradine</a:t>
            </a:r>
            <a:r>
              <a:rPr lang="en-US" altLang="en-US" sz="2000" b="0" dirty="0">
                <a:solidFill>
                  <a:srgbClr val="000000"/>
                </a:solidFill>
              </a:rPr>
              <a:t> be considered in patients with </a:t>
            </a:r>
            <a:r>
              <a:rPr lang="en-US" altLang="en-US" sz="2000" b="0" dirty="0" err="1">
                <a:solidFill>
                  <a:srgbClr val="000000"/>
                </a:solidFill>
              </a:rPr>
              <a:t>HFrEF</a:t>
            </a:r>
            <a:r>
              <a:rPr lang="en-US" altLang="en-US" sz="2000" b="0" dirty="0">
                <a:solidFill>
                  <a:srgbClr val="000000"/>
                </a:solidFill>
              </a:rPr>
              <a:t>, who remain symptomatic despite treatment with appropriate doses of GDMT with a resting HR &gt; 70 BPM, in sinus rhythm and a prior HF hospitalization within 12 months, for the prevention of cardiovascular death and HF hospitalization (Strong Recommendation, Moderate Quality Evidence).</a:t>
            </a:r>
          </a:p>
        </p:txBody>
      </p:sp>
      <p:sp>
        <p:nvSpPr>
          <p:cNvPr id="8" name="TextBox 3"/>
          <p:cNvSpPr txBox="1">
            <a:spLocks noChangeArrowheads="1"/>
          </p:cNvSpPr>
          <p:nvPr/>
        </p:nvSpPr>
        <p:spPr bwMode="auto">
          <a:xfrm>
            <a:off x="381000" y="4005263"/>
            <a:ext cx="8296275" cy="1323439"/>
          </a:xfrm>
          <a:prstGeom prst="rect">
            <a:avLst/>
          </a:prstGeom>
          <a:noFill/>
          <a:ln w="44450">
            <a:solidFill>
              <a:schemeClr val="bg1">
                <a:lumMod val="65000"/>
              </a:schemeClr>
            </a:solidFill>
          </a:ln>
        </p:spPr>
        <p:txBody>
          <a:bodyPr>
            <a:spAutoFit/>
          </a:bodyPr>
          <a:lstStyle>
            <a:lvl1pPr>
              <a:spcBef>
                <a:spcPct val="20000"/>
              </a:spcBef>
              <a:buChar char="•"/>
              <a:defRPr sz="2400" b="1">
                <a:solidFill>
                  <a:schemeClr val="tx1"/>
                </a:solidFill>
                <a:latin typeface="Arial" pitchFamily="34" charset="0"/>
                <a:ea typeface="ＭＳ Ｐゴシック" pitchFamily="34" charset="-128"/>
                <a:cs typeface="Arial" pitchFamily="34" charset="0"/>
              </a:defRPr>
            </a:lvl1pPr>
            <a:lvl2pPr marL="742950" indent="-285750">
              <a:spcBef>
                <a:spcPct val="20000"/>
              </a:spcBef>
              <a:buChar char="–"/>
              <a:defRPr sz="2000" b="1">
                <a:solidFill>
                  <a:schemeClr val="tx1"/>
                </a:solidFill>
                <a:latin typeface="Arial" pitchFamily="34" charset="0"/>
                <a:ea typeface="ＭＳ Ｐゴシック" pitchFamily="34" charset="-128"/>
                <a:cs typeface="Arial" pitchFamily="34" charset="0"/>
              </a:defRPr>
            </a:lvl2pPr>
            <a:lvl3pPr marL="1143000" indent="-228600">
              <a:spcBef>
                <a:spcPct val="20000"/>
              </a:spcBef>
              <a:buChar char="•"/>
              <a:defRPr sz="2400" b="1">
                <a:solidFill>
                  <a:schemeClr val="tx1"/>
                </a:solidFill>
                <a:latin typeface="Arial" pitchFamily="34" charset="0"/>
                <a:ea typeface="ＭＳ Ｐゴシック" pitchFamily="34" charset="-128"/>
                <a:cs typeface="Arial" pitchFamily="34" charset="0"/>
              </a:defRPr>
            </a:lvl3pPr>
            <a:lvl4pPr marL="1600200" indent="-228600">
              <a:spcBef>
                <a:spcPct val="20000"/>
              </a:spcBef>
              <a:buChar char="–"/>
              <a:defRPr sz="1400" b="1">
                <a:solidFill>
                  <a:schemeClr val="tx1"/>
                </a:solidFill>
                <a:latin typeface="Arial" pitchFamily="34" charset="0"/>
                <a:ea typeface="ＭＳ Ｐゴシック" pitchFamily="34" charset="-128"/>
                <a:cs typeface="Arial" pitchFamily="34" charset="0"/>
              </a:defRPr>
            </a:lvl4pPr>
            <a:lvl5pPr marL="2057400" indent="-228600">
              <a:spcBef>
                <a:spcPct val="20000"/>
              </a:spcBef>
              <a:buChar char="»"/>
              <a:defRPr sz="1200" b="1">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1200" b="1">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n-US" altLang="en-US" sz="2000" dirty="0">
                <a:solidFill>
                  <a:srgbClr val="000000"/>
                </a:solidFill>
              </a:rPr>
              <a:t>Practical tips:</a:t>
            </a:r>
          </a:p>
          <a:p>
            <a:pPr marL="342900" indent="-342900">
              <a:spcBef>
                <a:spcPct val="0"/>
              </a:spcBef>
            </a:pPr>
            <a:r>
              <a:rPr lang="en-US" altLang="en-US" sz="2000" b="0" dirty="0">
                <a:solidFill>
                  <a:srgbClr val="000000"/>
                </a:solidFill>
              </a:rPr>
              <a:t>Every effort should be made to achieve target or maximally tolerated doses of beta-blockers prior to initiation of </a:t>
            </a:r>
            <a:r>
              <a:rPr lang="en-US" altLang="en-US" sz="2000" b="0" dirty="0" err="1">
                <a:solidFill>
                  <a:srgbClr val="000000"/>
                </a:solidFill>
              </a:rPr>
              <a:t>ivabradine</a:t>
            </a:r>
            <a:endParaRPr lang="en-US" altLang="en-US" sz="2000" b="0" dirty="0">
              <a:solidFill>
                <a:srgbClr val="000000"/>
              </a:solidFill>
            </a:endParaRPr>
          </a:p>
          <a:p>
            <a:pPr marL="342900" indent="-342900">
              <a:spcBef>
                <a:spcPct val="0"/>
              </a:spcBef>
            </a:pPr>
            <a:r>
              <a:rPr lang="en-US" altLang="en-US" sz="2000" b="0" dirty="0" err="1">
                <a:solidFill>
                  <a:srgbClr val="000000"/>
                </a:solidFill>
              </a:rPr>
              <a:t>Ivabradine</a:t>
            </a:r>
            <a:r>
              <a:rPr lang="en-US" altLang="en-US" sz="2000" b="0" dirty="0">
                <a:solidFill>
                  <a:srgbClr val="000000"/>
                </a:solidFill>
              </a:rPr>
              <a:t> has no effect on BP or myocardial contractility</a:t>
            </a:r>
          </a:p>
        </p:txBody>
      </p:sp>
    </p:spTree>
    <p:extLst>
      <p:ext uri="{BB962C8B-B14F-4D97-AF65-F5344CB8AC3E}">
        <p14:creationId xmlns:p14="http://schemas.microsoft.com/office/powerpoint/2010/main" val="227842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9375" y="609600"/>
            <a:ext cx="9144000" cy="457200"/>
          </a:xfrm>
        </p:spPr>
        <p:txBody>
          <a:bodyPr/>
          <a:lstStyle/>
          <a:p>
            <a:pPr>
              <a:defRPr/>
            </a:pPr>
            <a:r>
              <a:rPr lang="en-CA" b="1" dirty="0">
                <a:solidFill>
                  <a:schemeClr val="tx1"/>
                </a:solidFill>
              </a:rPr>
              <a:t>Comparison: </a:t>
            </a:r>
            <a:r>
              <a:rPr lang="en-CA" b="1" dirty="0" err="1">
                <a:solidFill>
                  <a:schemeClr val="tx1"/>
                </a:solidFill>
              </a:rPr>
              <a:t>Ivabradine</a:t>
            </a:r>
            <a:r>
              <a:rPr lang="en-CA" b="1" dirty="0">
                <a:solidFill>
                  <a:schemeClr val="tx1"/>
                </a:solidFill>
              </a:rPr>
              <a:t> vs </a:t>
            </a:r>
            <a:br>
              <a:rPr lang="en-CA" b="1" dirty="0">
                <a:solidFill>
                  <a:schemeClr val="tx1"/>
                </a:solidFill>
              </a:rPr>
            </a:br>
            <a:r>
              <a:rPr lang="en-CA" b="1" dirty="0" err="1">
                <a:solidFill>
                  <a:schemeClr val="tx1"/>
                </a:solidFill>
              </a:rPr>
              <a:t>Sacubitril</a:t>
            </a:r>
            <a:r>
              <a:rPr lang="en-CA" b="1" dirty="0">
                <a:solidFill>
                  <a:schemeClr val="tx1"/>
                </a:solidFill>
              </a:rPr>
              <a:t>-Valsartan</a:t>
            </a:r>
            <a:r>
              <a:rPr lang="en-CA" b="1" kern="1200" dirty="0">
                <a:solidFill>
                  <a:schemeClr val="tx1"/>
                </a:solidFill>
              </a:rPr>
              <a:t/>
            </a:r>
            <a:br>
              <a:rPr lang="en-CA" b="1" kern="1200" dirty="0">
                <a:solidFill>
                  <a:schemeClr val="tx1"/>
                </a:solidFill>
              </a:rPr>
            </a:br>
            <a:endParaRPr lang="en-US" dirty="0"/>
          </a:p>
        </p:txBody>
      </p:sp>
      <p:sp>
        <p:nvSpPr>
          <p:cNvPr id="5" name="Content Placeholder 3"/>
          <p:cNvSpPr txBox="1">
            <a:spLocks/>
          </p:cNvSpPr>
          <p:nvPr/>
        </p:nvSpPr>
        <p:spPr>
          <a:xfrm>
            <a:off x="76200" y="1600200"/>
            <a:ext cx="4572000" cy="4525963"/>
          </a:xfrm>
          <a:prstGeom prst="rect">
            <a:avLst/>
          </a:prstGeom>
        </p:spPr>
        <p:txBody>
          <a:bodyPr/>
          <a:lst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b="1">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b="1">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b="1">
                <a:solidFill>
                  <a:schemeClr val="tx1"/>
                </a:solidFill>
                <a:latin typeface="+mn-lt"/>
                <a:ea typeface="+mn-ea"/>
                <a:cs typeface="+mn-cs"/>
              </a:defRPr>
            </a:lvl5pPr>
            <a:lvl6pPr marL="2514600" indent="-228600" algn="l" rtl="0" fontAlgn="base">
              <a:spcBef>
                <a:spcPct val="20000"/>
              </a:spcBef>
              <a:spcAft>
                <a:spcPct val="0"/>
              </a:spcAft>
              <a:buChar char="»"/>
              <a:defRPr sz="1200" b="1">
                <a:solidFill>
                  <a:schemeClr val="tx1"/>
                </a:solidFill>
                <a:latin typeface="+mn-lt"/>
                <a:ea typeface="+mn-ea"/>
                <a:cs typeface="+mn-cs"/>
              </a:defRPr>
            </a:lvl6pPr>
            <a:lvl7pPr marL="2971800" indent="-228600" algn="l" rtl="0" fontAlgn="base">
              <a:spcBef>
                <a:spcPct val="20000"/>
              </a:spcBef>
              <a:spcAft>
                <a:spcPct val="0"/>
              </a:spcAft>
              <a:buChar char="»"/>
              <a:defRPr sz="1200" b="1">
                <a:solidFill>
                  <a:schemeClr val="tx1"/>
                </a:solidFill>
                <a:latin typeface="+mn-lt"/>
                <a:ea typeface="+mn-ea"/>
                <a:cs typeface="+mn-cs"/>
              </a:defRPr>
            </a:lvl7pPr>
            <a:lvl8pPr marL="3429000" indent="-228600" algn="l" rtl="0" fontAlgn="base">
              <a:spcBef>
                <a:spcPct val="20000"/>
              </a:spcBef>
              <a:spcAft>
                <a:spcPct val="0"/>
              </a:spcAft>
              <a:buChar char="»"/>
              <a:defRPr sz="1200" b="1">
                <a:solidFill>
                  <a:schemeClr val="tx1"/>
                </a:solidFill>
                <a:latin typeface="+mn-lt"/>
                <a:ea typeface="+mn-ea"/>
                <a:cs typeface="+mn-cs"/>
              </a:defRPr>
            </a:lvl8pPr>
            <a:lvl9pPr marL="3886200" indent="-228600" algn="l" rtl="0" fontAlgn="base">
              <a:spcBef>
                <a:spcPct val="20000"/>
              </a:spcBef>
              <a:spcAft>
                <a:spcPct val="0"/>
              </a:spcAft>
              <a:buChar char="»"/>
              <a:defRPr sz="1200" b="1">
                <a:solidFill>
                  <a:schemeClr val="tx1"/>
                </a:solidFill>
                <a:latin typeface="+mn-lt"/>
                <a:ea typeface="+mn-ea"/>
                <a:cs typeface="+mn-cs"/>
              </a:defRPr>
            </a:lvl9pPr>
          </a:lstStyle>
          <a:p>
            <a:pPr>
              <a:defRPr/>
            </a:pPr>
            <a:r>
              <a:rPr lang="en-CA" kern="0" dirty="0" err="1"/>
              <a:t>Ivabradine</a:t>
            </a:r>
            <a:endParaRPr lang="en-CA" kern="0" dirty="0"/>
          </a:p>
          <a:p>
            <a:pPr>
              <a:defRPr/>
            </a:pPr>
            <a:r>
              <a:rPr lang="en-CA" kern="0" dirty="0"/>
              <a:t>Add on therapy</a:t>
            </a:r>
          </a:p>
          <a:p>
            <a:pPr lvl="1">
              <a:defRPr/>
            </a:pPr>
            <a:r>
              <a:rPr lang="en-CA" b="0" kern="0" dirty="0"/>
              <a:t>Little evidence for de novo HF</a:t>
            </a:r>
          </a:p>
          <a:p>
            <a:pPr lvl="2">
              <a:defRPr/>
            </a:pPr>
            <a:r>
              <a:rPr lang="en-CA" sz="1600" b="0" kern="0" dirty="0"/>
              <a:t>Need BB titrated first</a:t>
            </a:r>
          </a:p>
          <a:p>
            <a:pPr lvl="1">
              <a:defRPr/>
            </a:pPr>
            <a:r>
              <a:rPr lang="en-CA" b="0" kern="0" dirty="0"/>
              <a:t>Indicated for those in NSR and HR &gt;70 bpm</a:t>
            </a:r>
          </a:p>
          <a:p>
            <a:pPr lvl="1">
              <a:defRPr/>
            </a:pPr>
            <a:r>
              <a:rPr lang="en-CA" b="0" kern="0" dirty="0"/>
              <a:t>Limited by bradycardia, fatigue</a:t>
            </a:r>
          </a:p>
          <a:p>
            <a:pPr lvl="1">
              <a:defRPr/>
            </a:pPr>
            <a:r>
              <a:rPr lang="en-CA" b="0" kern="0" dirty="0"/>
              <a:t>Not affected by BP, creatinine</a:t>
            </a:r>
          </a:p>
          <a:p>
            <a:pPr lvl="1">
              <a:defRPr/>
            </a:pPr>
            <a:r>
              <a:rPr lang="en-CA" b="0" kern="0" dirty="0"/>
              <a:t>Other side effects less common</a:t>
            </a:r>
          </a:p>
          <a:p>
            <a:pPr lvl="1">
              <a:defRPr/>
            </a:pPr>
            <a:r>
              <a:rPr lang="en-CA" b="0" kern="0" dirty="0"/>
              <a:t>One titration (5, 7.5 bid) at 2 week interval</a:t>
            </a:r>
          </a:p>
        </p:txBody>
      </p:sp>
      <p:sp>
        <p:nvSpPr>
          <p:cNvPr id="6" name="Content Placeholder 4"/>
          <p:cNvSpPr txBox="1">
            <a:spLocks/>
          </p:cNvSpPr>
          <p:nvPr/>
        </p:nvSpPr>
        <p:spPr>
          <a:xfrm>
            <a:off x="4492625" y="1600200"/>
            <a:ext cx="4572000" cy="4525963"/>
          </a:xfrm>
          <a:prstGeom prst="rect">
            <a:avLst/>
          </a:prstGeom>
        </p:spPr>
        <p:txBody>
          <a:bodyPr/>
          <a:lst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b="1">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b="1">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b="1">
                <a:solidFill>
                  <a:schemeClr val="tx1"/>
                </a:solidFill>
                <a:latin typeface="+mn-lt"/>
                <a:ea typeface="+mn-ea"/>
                <a:cs typeface="+mn-cs"/>
              </a:defRPr>
            </a:lvl5pPr>
            <a:lvl6pPr marL="2514600" indent="-228600" algn="l" rtl="0" fontAlgn="base">
              <a:spcBef>
                <a:spcPct val="20000"/>
              </a:spcBef>
              <a:spcAft>
                <a:spcPct val="0"/>
              </a:spcAft>
              <a:buChar char="»"/>
              <a:defRPr sz="1200" b="1">
                <a:solidFill>
                  <a:schemeClr val="tx1"/>
                </a:solidFill>
                <a:latin typeface="+mn-lt"/>
                <a:ea typeface="+mn-ea"/>
                <a:cs typeface="+mn-cs"/>
              </a:defRPr>
            </a:lvl6pPr>
            <a:lvl7pPr marL="2971800" indent="-228600" algn="l" rtl="0" fontAlgn="base">
              <a:spcBef>
                <a:spcPct val="20000"/>
              </a:spcBef>
              <a:spcAft>
                <a:spcPct val="0"/>
              </a:spcAft>
              <a:buChar char="»"/>
              <a:defRPr sz="1200" b="1">
                <a:solidFill>
                  <a:schemeClr val="tx1"/>
                </a:solidFill>
                <a:latin typeface="+mn-lt"/>
                <a:ea typeface="+mn-ea"/>
                <a:cs typeface="+mn-cs"/>
              </a:defRPr>
            </a:lvl7pPr>
            <a:lvl8pPr marL="3429000" indent="-228600" algn="l" rtl="0" fontAlgn="base">
              <a:spcBef>
                <a:spcPct val="20000"/>
              </a:spcBef>
              <a:spcAft>
                <a:spcPct val="0"/>
              </a:spcAft>
              <a:buChar char="»"/>
              <a:defRPr sz="1200" b="1">
                <a:solidFill>
                  <a:schemeClr val="tx1"/>
                </a:solidFill>
                <a:latin typeface="+mn-lt"/>
                <a:ea typeface="+mn-ea"/>
                <a:cs typeface="+mn-cs"/>
              </a:defRPr>
            </a:lvl8pPr>
            <a:lvl9pPr marL="3886200" indent="-228600" algn="l" rtl="0" fontAlgn="base">
              <a:spcBef>
                <a:spcPct val="20000"/>
              </a:spcBef>
              <a:spcAft>
                <a:spcPct val="0"/>
              </a:spcAft>
              <a:buChar char="»"/>
              <a:defRPr sz="1200" b="1">
                <a:solidFill>
                  <a:schemeClr val="tx1"/>
                </a:solidFill>
                <a:latin typeface="+mn-lt"/>
                <a:ea typeface="+mn-ea"/>
                <a:cs typeface="+mn-cs"/>
              </a:defRPr>
            </a:lvl9pPr>
          </a:lstStyle>
          <a:p>
            <a:pPr>
              <a:defRPr/>
            </a:pPr>
            <a:r>
              <a:rPr lang="en-CA" kern="0" dirty="0" err="1"/>
              <a:t>Sacubitril</a:t>
            </a:r>
            <a:r>
              <a:rPr lang="en-CA" kern="0" dirty="0"/>
              <a:t>-Valsartan</a:t>
            </a:r>
          </a:p>
          <a:p>
            <a:pPr>
              <a:defRPr/>
            </a:pPr>
            <a:r>
              <a:rPr lang="en-CA" kern="0" dirty="0"/>
              <a:t>Replacement for ACE/ARB</a:t>
            </a:r>
          </a:p>
          <a:p>
            <a:pPr lvl="1">
              <a:defRPr/>
            </a:pPr>
            <a:r>
              <a:rPr lang="en-CA" b="0" kern="0" dirty="0"/>
              <a:t>Little evidence for de novo HF</a:t>
            </a:r>
          </a:p>
          <a:p>
            <a:pPr lvl="2">
              <a:defRPr/>
            </a:pPr>
            <a:r>
              <a:rPr lang="en-CA" sz="1600" b="0" kern="0" dirty="0"/>
              <a:t>Needs ACE/ARB first (for now)</a:t>
            </a:r>
          </a:p>
          <a:p>
            <a:pPr lvl="1">
              <a:defRPr/>
            </a:pPr>
            <a:r>
              <a:rPr lang="en-CA" b="0" kern="0" dirty="0"/>
              <a:t>Indicated for those on ACE/ARB </a:t>
            </a:r>
          </a:p>
          <a:p>
            <a:pPr lvl="1">
              <a:defRPr/>
            </a:pPr>
            <a:r>
              <a:rPr lang="en-CA" b="0" kern="0" dirty="0"/>
              <a:t>Limited by hypotension, creatinine, potassium</a:t>
            </a:r>
          </a:p>
          <a:p>
            <a:pPr lvl="1">
              <a:defRPr/>
            </a:pPr>
            <a:r>
              <a:rPr lang="en-CA" b="0" kern="0" dirty="0"/>
              <a:t>Not affected by HR </a:t>
            </a:r>
          </a:p>
          <a:p>
            <a:pPr lvl="1">
              <a:defRPr/>
            </a:pPr>
            <a:r>
              <a:rPr lang="en-CA" b="0" kern="0" dirty="0"/>
              <a:t>Other side effects not common</a:t>
            </a:r>
          </a:p>
          <a:p>
            <a:pPr lvl="1">
              <a:defRPr/>
            </a:pPr>
            <a:r>
              <a:rPr lang="en-CA" b="0" kern="0" dirty="0"/>
              <a:t>Two titrations (50, 100, 200 bid) for 6-12 weeks</a:t>
            </a:r>
          </a:p>
        </p:txBody>
      </p:sp>
    </p:spTree>
    <p:extLst>
      <p:ext uri="{BB962C8B-B14F-4D97-AF65-F5344CB8AC3E}">
        <p14:creationId xmlns:p14="http://schemas.microsoft.com/office/powerpoint/2010/main" val="172334390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382588" y="76200"/>
            <a:ext cx="8229600" cy="1038225"/>
          </a:xfrm>
        </p:spPr>
        <p:txBody>
          <a:bodyPr/>
          <a:lstStyle/>
          <a:p>
            <a:r>
              <a:rPr lang="en-US" altLang="en-US" sz="2800"/>
              <a:t>Therapeutic Approach to Patients With HFrEF</a:t>
            </a:r>
          </a:p>
        </p:txBody>
      </p:sp>
      <p:pic>
        <p:nvPicPr>
          <p:cNvPr id="27652" name="Picture 2"/>
          <p:cNvPicPr>
            <a:picLocks noChangeAspect="1" noChangeArrowheads="1"/>
          </p:cNvPicPr>
          <p:nvPr/>
        </p:nvPicPr>
        <p:blipFill>
          <a:blip r:embed="rId2">
            <a:extLst>
              <a:ext uri="{28A0092B-C50C-407E-A947-70E740481C1C}">
                <a14:useLocalDpi xmlns:a14="http://schemas.microsoft.com/office/drawing/2010/main" val="0"/>
              </a:ext>
            </a:extLst>
          </a:blip>
          <a:srcRect l="17731" t="23776" r="19005" b="14590"/>
          <a:stretch>
            <a:fillRect/>
          </a:stretch>
        </p:blipFill>
        <p:spPr bwMode="auto">
          <a:xfrm>
            <a:off x="304800" y="1066800"/>
            <a:ext cx="8385175"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86286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BULLETTYPE" val="3"/>
  <p:tag name="RESPCOUNTERSTYLE" val="-1"/>
  <p:tag name="INPUTSOURCE" val="1"/>
  <p:tag name="BACKUPMAINTENANCE" val="7"/>
  <p:tag name="ROTATIONINTERVAL" val="2"/>
  <p:tag name="RACERSMAXDISPLAYED" val="5"/>
  <p:tag name="TEAMSINLEADERBOARD" val="5"/>
  <p:tag name="BUBBLEVALUEFORMAT" val="0.0"/>
  <p:tag name="CUSTOMCELLFORECOLOR" val="-16777216"/>
  <p:tag name="CUSTOMCELLBACKCOLOR4" val="-8355712"/>
  <p:tag name="DISPLAYDEVICEID" val="True"/>
  <p:tag name="GRIDSIZE" val="{Width=800, Height=600}"/>
  <p:tag name="CHARTLABELS" val="1"/>
  <p:tag name="PARTLISTDEFAULT" val="1"/>
  <p:tag name="INCORRECTPOINTVALUE" val="0"/>
  <p:tag name="AUTOADJUSTPARTRANGE" val="True"/>
  <p:tag name="FIBNUMRESULTS" val="5"/>
  <p:tag name="PRRESPONSE2" val="9"/>
  <p:tag name="PRRESPONSE6" val="5"/>
  <p:tag name="PRRESPONSE10" val="1"/>
  <p:tag name="POWERPOINTVERSION" val="12.0"/>
  <p:tag name="CSVFORMAT" val="0"/>
  <p:tag name="RESPCOUNTERFORMAT" val="0"/>
  <p:tag name="ALLOWDUPLICATES" val="False"/>
  <p:tag name="REVIEWONLY" val="False"/>
  <p:tag name="RACEANIMATIONSPEED" val="3"/>
  <p:tag name="BUBBLENAMEVISIBLE" val="True"/>
  <p:tag name="CUSTOMGRIDBACKCOLOR" val="-2830136"/>
  <p:tag name="USESCHEMECOLORS" val="True"/>
  <p:tag name="GRIDROTATIONINTERVAL" val="2"/>
  <p:tag name="CHARTCOLORS" val="0"/>
  <p:tag name="INCLUDEPPT" val="True"/>
  <p:tag name="REALTIMEBACKUPPATH" val="(None)"/>
  <p:tag name="FIBDISPLAYRESULTS" val="True"/>
  <p:tag name="PRRESPONSE3" val="8"/>
  <p:tag name="PRRESPONSE8" val="3"/>
  <p:tag name="TPVERSION" val="2008"/>
  <p:tag name="ANSWERNOWSTYLE" val="-1"/>
  <p:tag name="COUNTDOWNSECONDS" val="10"/>
  <p:tag name="AUTOADVANCE" val="False"/>
  <p:tag name="SKIPREMAININGRACESLIDES" val="True"/>
  <p:tag name="BUBBLEGROUPING" val="3"/>
  <p:tag name="CUSTOMCELLBACKCOLOR3" val="-268652"/>
  <p:tag name="AUTOSIZEGRID" val="True"/>
  <p:tag name="INCLUDENONRESPONDERS" val="False"/>
  <p:tag name="REALTIMEBACKUP" val="False"/>
  <p:tag name="FIBINCLUDEOTHER" val="True"/>
  <p:tag name="PRRESPONSE5" val="6"/>
  <p:tag name="ALWAYSOPENPOLL" val="False"/>
  <p:tag name="ANSWERNOWTEXT" val="Answer Now"/>
  <p:tag name="BACKUPSESSIONS" val="True"/>
  <p:tag name="RACEENDPOINTS" val="100"/>
  <p:tag name="DEFAULTNUMTEAMS" val="5"/>
  <p:tag name="DISPLAYDEVICENUMBER" val="True"/>
  <p:tag name="RESETCHARTS" val="True"/>
  <p:tag name="ZEROBASED" val="False"/>
  <p:tag name="PRRESPONSE1" val="10"/>
  <p:tag name="SHOWFLASHWARNING" val="True"/>
  <p:tag name="COUNTDOWNSTYLE" val="-1"/>
  <p:tag name="AUTOUPDATEALIASES" val="True"/>
  <p:tag name="BUBBLESIZEVISIBLE" val="True"/>
  <p:tag name="GRIDOPACITY" val="90"/>
  <p:tag name="ALLOWUSERFEEDBACK" val="True"/>
  <p:tag name="FIBDISPLAYKEYWORDS" val="True"/>
  <p:tag name="SHOWBARVISIBLE" val="True"/>
  <p:tag name="NUMRESPONSES" val="1"/>
  <p:tag name="MAXRESPONDERS" val="5"/>
  <p:tag name="GRIDPOSITION" val="1"/>
  <p:tag name="CHARTSCALE" val="True"/>
  <p:tag name="PRRESPONSE9" val="2"/>
  <p:tag name="CHARTVALUEFORMAT" val="0%"/>
  <p:tag name="CUSTOMCELLBACKCOLOR2" val="-13395457"/>
  <p:tag name="CORRECTPOINTVALUE" val="1"/>
  <p:tag name="USESECONDARYMONITOR" val="True"/>
  <p:tag name="PARTICIPANTSINLEADERBOARD" val="5"/>
  <p:tag name="MULTIRESPDIVISOR" val="1"/>
  <p:tag name="SAVECSVWITHSESSION" val="True"/>
  <p:tag name="DISPLAYNAME" val="True"/>
  <p:tag name="PRRESPONSE7" val="4"/>
  <p:tag name="POLLINGCYCLE" val="2"/>
  <p:tag name="STDCHART" val="1"/>
  <p:tag name="RESPTABLESTYLE" val="-1"/>
  <p:tag name="CUSTOMCELLBACKCOLOR1" val="-657956"/>
  <p:tag name="PRRESPONSE4" val="7"/>
  <p:tag name="ADVANCEDSETTINGSVIEW"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RiW9zN02YE.mrLG2HhDf4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RiW9zN02YE.mrLG2HhDf4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RiW9zN02YE.mrLG2HhDf4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RiW9zN02YE.mrLG2HhDf4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RiW9zN02YE.mrLG2HhDf4g"/>
</p:tagLst>
</file>

<file path=ppt/theme/theme1.xml><?xml version="1.0" encoding="utf-8"?>
<a:theme xmlns:a="http://schemas.openxmlformats.org/drawingml/2006/main" name="1_ccs_powerpoint">
  <a:themeElements>
    <a:clrScheme name="1_ccs_powerpoi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ccs_powerpoint">
      <a:majorFont>
        <a:latin typeface="Arial Black"/>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cs_powerpoi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cs_powerpoi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cs_powerpoin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cs_powerpoin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cs_powerpoin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cs_powerpoin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cs_powerpoin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cs_powerpoint">
  <a:themeElements>
    <a:clrScheme name="2_ccs_powerpoi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ccs_powerpoint">
      <a:majorFont>
        <a:latin typeface="Arial Black"/>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cs_powerpoi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ccs_powerpoi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ccs_powerpoin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ccs_powerpoin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ccs_powerpoin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ccs_powerpoin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ccs_powerpoin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CCSDocument_x0020_Type xmlns="37e23d34-38a2-48aa-9cf4-399f328ef37b" xsi:nil="true"/>
    <CCSDocument_x0020_Group xmlns="37e23d34-38a2-48aa-9cf4-399f328ef37b" xsi:nil="true"/>
    <CCSYear xmlns="37e23d34-38a2-48aa-9cf4-399f328ef3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customXsn xmlns="http://schemas.microsoft.com/office/2006/metadata/customXsn">
  <xsnLocation/>
  <cached>True</cached>
  <openByDefault>True</openByDefault>
  <xsnScope/>
</customXsn>
</file>

<file path=customXml/item4.xml><?xml version="1.0" encoding="utf-8"?>
<ct:contentTypeSchema xmlns:ct="http://schemas.microsoft.com/office/2006/metadata/contentType" xmlns:ma="http://schemas.microsoft.com/office/2006/metadata/properties/metaAttributes" ct:_="" ma:_="" ma:contentTypeName="Word Document" ma:contentTypeID="0x010100935D0C9192AD5541BC2BCE45FD8F6CAB00545FEA96FB380549966595477EE9F07D" ma:contentTypeVersion="8" ma:contentTypeDescription="blank word document" ma:contentTypeScope="" ma:versionID="4a0ba25da143398589febee280ceea40">
  <xsd:schema xmlns:xsd="http://www.w3.org/2001/XMLSchema" xmlns:p="http://schemas.microsoft.com/office/2006/metadata/properties" xmlns:ns2="37e23d34-38a2-48aa-9cf4-399f328ef37b" targetNamespace="http://schemas.microsoft.com/office/2006/metadata/properties" ma:root="true" ma:fieldsID="0dc23336597a587882cab6ea5133412a" ns2:_="">
    <xsd:import namespace="37e23d34-38a2-48aa-9cf4-399f328ef37b"/>
    <xsd:element name="properties">
      <xsd:complexType>
        <xsd:sequence>
          <xsd:element name="documentManagement">
            <xsd:complexType>
              <xsd:all>
                <xsd:element ref="ns2:CCSYear" minOccurs="0"/>
                <xsd:element ref="ns2:CCSDocument_x0020_Group" minOccurs="0"/>
                <xsd:element ref="ns2:CCSDocument_x0020_Type" minOccurs="0"/>
              </xsd:all>
            </xsd:complexType>
          </xsd:element>
        </xsd:sequence>
      </xsd:complexType>
    </xsd:element>
  </xsd:schema>
  <xsd:schema xmlns:xsd="http://www.w3.org/2001/XMLSchema" xmlns:dms="http://schemas.microsoft.com/office/2006/documentManagement/types" targetNamespace="37e23d34-38a2-48aa-9cf4-399f328ef37b" elementFormDefault="qualified">
    <xsd:import namespace="http://schemas.microsoft.com/office/2006/documentManagement/types"/>
    <xsd:element name="CCSYear" ma:index="8" nillable="true" ma:displayName="Year" ma:description="Identifies the year that the document relates to" ma:format="Dropdown" ma:internalName="CCSYear">
      <xsd:simpleType>
        <xsd:restriction base="dms:Choice">
          <xsd:enumeration value="Prior to 2008"/>
          <xsd:enumeration value="2008"/>
          <xsd:enumeration value="2009"/>
          <xsd:enumeration value="2010"/>
          <xsd:enumeration value="2011"/>
          <xsd:enumeration value="2012"/>
          <xsd:enumeration value="2013"/>
          <xsd:enumeration value="2014"/>
          <xsd:enumeration value="2015"/>
          <xsd:enumeration value="2008-2009"/>
          <xsd:enumeration value="2009-2010"/>
          <xsd:enumeration value="2010-2011"/>
          <xsd:enumeration value="2011-2012"/>
          <xsd:enumeration value="2012-2013"/>
          <xsd:enumeration value="2013-2014"/>
          <xsd:enumeration value="2014-2015"/>
          <xsd:enumeration value="2015-2016"/>
        </xsd:restriction>
      </xsd:simpleType>
    </xsd:element>
    <xsd:element name="CCSDocument_x0020_Group" ma:index="9" nillable="true" ma:displayName="Document Group" ma:description="Identifies the document group (information type) that the document belongs with&#10;" ma:format="Dropdown" ma:internalName="CCSDocument_x0020_Group">
      <xsd:simpleType>
        <xsd:restriction base="dms:Choice">
          <xsd:enumeration value="Unassigned"/>
          <xsd:enumeration value="Committee"/>
          <xsd:enumeration value="Draft"/>
          <xsd:enumeration value="External"/>
          <xsd:enumeration value="Internal"/>
          <xsd:enumeration value="Media inquiry"/>
          <xsd:enumeration value="Media Release"/>
          <xsd:enumeration value="Meeting Logistics"/>
          <xsd:enumeration value="Meeting Material"/>
          <xsd:enumeration value="Package"/>
          <xsd:enumeration value="Speaker"/>
          <xsd:enumeration value="Status"/>
        </xsd:restriction>
      </xsd:simpleType>
    </xsd:element>
    <xsd:element name="CCSDocument_x0020_Type" ma:index="10" nillable="true" ma:displayName="Document Type" ma:format="Dropdown" ma:internalName="CCSDocument_x0020_Type">
      <xsd:simpleType>
        <xsd:restriction base="dms:Choice">
          <xsd:enumeration value="Administration"/>
          <xsd:enumeration value="Communication"/>
          <xsd:enumeration value="Configuration"/>
          <xsd:enumeration value="Contract/Legal"/>
          <xsd:enumeration value="Financial"/>
          <xsd:enumeration value="Guideline"/>
          <xsd:enumeration value="List"/>
          <xsd:enumeration value="Meeting"/>
          <xsd:enumeration value="Other"/>
          <xsd:enumeration value="Policy/Procedure"/>
          <xsd:enumeration value="Position Statement"/>
          <xsd:enumeration value="Presentation/Speech"/>
          <xsd:enumeration value="Report"/>
          <xsd:enumeration value="Status"/>
          <xsd:enumeration value="Survey/Evaluation"/>
          <xsd:enumeration value="TOR"/>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BAD76B54-6285-41E3-9EF7-B6BD21815448}">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37e23d34-38a2-48aa-9cf4-399f328ef37b"/>
    <ds:schemaRef ds:uri="http://www.w3.org/XML/1998/namespace"/>
    <ds:schemaRef ds:uri="http://schemas.microsoft.com/office/infopath/2007/PartnerControls"/>
  </ds:schemaRefs>
</ds:datastoreItem>
</file>

<file path=customXml/itemProps2.xml><?xml version="1.0" encoding="utf-8"?>
<ds:datastoreItem xmlns:ds="http://schemas.openxmlformats.org/officeDocument/2006/customXml" ds:itemID="{2B488022-A86B-4D2C-8F1D-3BA3468EE040}">
  <ds:schemaRefs>
    <ds:schemaRef ds:uri="http://schemas.microsoft.com/sharepoint/v3/contenttype/forms"/>
  </ds:schemaRefs>
</ds:datastoreItem>
</file>

<file path=customXml/itemProps3.xml><?xml version="1.0" encoding="utf-8"?>
<ds:datastoreItem xmlns:ds="http://schemas.openxmlformats.org/officeDocument/2006/customXml" ds:itemID="{0E54E334-1A5B-489D-BB8F-D6A945FACBE2}">
  <ds:schemaRefs>
    <ds:schemaRef ds:uri="http://schemas.microsoft.com/office/2006/metadata/customXsn"/>
  </ds:schemaRefs>
</ds:datastoreItem>
</file>

<file path=customXml/itemProps4.xml><?xml version="1.0" encoding="utf-8"?>
<ds:datastoreItem xmlns:ds="http://schemas.openxmlformats.org/officeDocument/2006/customXml" ds:itemID="{47D5F8E3-725D-498B-8551-F17AFBA600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e23d34-38a2-48aa-9cf4-399f328ef37b"/>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4765</TotalTime>
  <Words>5710</Words>
  <Application>Microsoft Office PowerPoint</Application>
  <PresentationFormat>On-screen Show (4:3)</PresentationFormat>
  <Paragraphs>1017</Paragraphs>
  <Slides>100</Slides>
  <Notes>31</Notes>
  <HiddenSlides>9</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100</vt:i4>
      </vt:variant>
    </vt:vector>
  </HeadingPairs>
  <TitlesOfParts>
    <vt:vector size="103" baseType="lpstr">
      <vt:lpstr>1_ccs_powerpoint</vt:lpstr>
      <vt:lpstr>2_ccs_powerpoint</vt:lpstr>
      <vt:lpstr>Photo Editor Photo</vt:lpstr>
      <vt:lpstr>PowerPoint Presentation</vt:lpstr>
      <vt:lpstr>CCS Guidelines for the Management of Heart Failure:  2017 Comprehensive Update</vt:lpstr>
      <vt:lpstr>PowerPoint Presentation</vt:lpstr>
      <vt:lpstr>HF Etiology: Which investigation for which patient?</vt:lpstr>
      <vt:lpstr>Etiology of HF</vt:lpstr>
      <vt:lpstr>54 M, referred for HF management</vt:lpstr>
      <vt:lpstr>54 M</vt:lpstr>
      <vt:lpstr>Differential Diagnosis?</vt:lpstr>
      <vt:lpstr>Etiology of HF</vt:lpstr>
      <vt:lpstr>Evaluating for Coronary Disease </vt:lpstr>
      <vt:lpstr>Evaluating for Coronary Disease </vt:lpstr>
      <vt:lpstr>Investigation</vt:lpstr>
      <vt:lpstr>PowerPoint Presentation</vt:lpstr>
      <vt:lpstr>Other etiology considerations</vt:lpstr>
      <vt:lpstr>Case – clues?</vt:lpstr>
      <vt:lpstr>Further work-up</vt:lpstr>
      <vt:lpstr>47 yo with new onset HF</vt:lpstr>
      <vt:lpstr>47 yo with new onset HF</vt:lpstr>
      <vt:lpstr>Etiology of HF</vt:lpstr>
      <vt:lpstr>Other etiology considerations</vt:lpstr>
      <vt:lpstr>47 yo with new onset HF</vt:lpstr>
      <vt:lpstr>Recommendation</vt:lpstr>
      <vt:lpstr>Last but not least…</vt:lpstr>
      <vt:lpstr>Last but not least…</vt:lpstr>
      <vt:lpstr>Last but not least…</vt:lpstr>
      <vt:lpstr>Prognostic Risk Scores</vt:lpstr>
      <vt:lpstr>Case</vt:lpstr>
      <vt:lpstr>Case</vt:lpstr>
      <vt:lpstr>Question:</vt:lpstr>
      <vt:lpstr>Discussion with patient</vt:lpstr>
      <vt:lpstr>Prognostic Risk Scores</vt:lpstr>
      <vt:lpstr>2017 Guidelines:  Prognostic risk scores</vt:lpstr>
      <vt:lpstr>2017 Guidelines:  Prognostic risk scores</vt:lpstr>
      <vt:lpstr>2017 Guidelines:  Prognostic risk scores</vt:lpstr>
      <vt:lpstr>Case</vt:lpstr>
      <vt:lpstr>PowerPoint Presentation</vt:lpstr>
      <vt:lpstr>PowerPoint Presentation</vt:lpstr>
      <vt:lpstr>Discussion with this patient</vt:lpstr>
      <vt:lpstr>Conclusion</vt:lpstr>
      <vt:lpstr>Acute Heart Failure</vt:lpstr>
      <vt:lpstr>New data; new failures; data gaps</vt:lpstr>
      <vt:lpstr>PowerPoint Presentation</vt:lpstr>
      <vt:lpstr>What to do if I am unsure?</vt:lpstr>
      <vt:lpstr>Can I go home from the ER now?</vt:lpstr>
      <vt:lpstr>PowerPoint Presentation</vt:lpstr>
      <vt:lpstr>Diuretic Dosing</vt:lpstr>
      <vt:lpstr>Precipitants of AHF</vt:lpstr>
      <vt:lpstr>Daily follow-up</vt:lpstr>
      <vt:lpstr>Can I leave the hospital now?</vt:lpstr>
      <vt:lpstr>Prevention vs Treatment of HF: sglt2 inhibitors</vt:lpstr>
      <vt:lpstr>Which scenario would apply to people with Type II DM in your practice? </vt:lpstr>
      <vt:lpstr>Framingham Heart Study:  high rate of heart failure in Patients with Diabetes  over 30 years of follow-up</vt:lpstr>
      <vt:lpstr>HF is a more common OUTCOME than MI,  Stroke and Death in DM trials</vt:lpstr>
      <vt:lpstr>Effect of More vs Less Intensive Glycemic Control on MI and HF resulting in Hospital Admission or Death</vt:lpstr>
      <vt:lpstr>Heart failure outcomes in clinical trials of glucose‐lowering agents in patients with diabetes</vt:lpstr>
      <vt:lpstr>Evidence for benefit of sglt2i’s on HF risk in patients with diabetes:  EMPA-REG OUTCOME Trial</vt:lpstr>
      <vt:lpstr>EMPA-REG Outcome:  significant reduction in 3-point mace and cv death</vt:lpstr>
      <vt:lpstr>Heart failure outcomes in clinical trials of glucose‐lowering agents in patients with diabetes</vt:lpstr>
      <vt:lpstr>Heart Failure Related Outcomes in  EMPA-REG</vt:lpstr>
      <vt:lpstr>EMPA -REG: Empagliflozin outcomes and HF risk at baseline</vt:lpstr>
      <vt:lpstr>CANagliflozin cardioVascular Assessment Study (CANVAS) in patients with diabetes:  TRIAL DESIGN</vt:lpstr>
      <vt:lpstr>CANVAS:  significant reduction in composite  cardiovascular outcomes</vt:lpstr>
      <vt:lpstr>CANVAS:  significant reduction in hf hospitalization  but not cv death</vt:lpstr>
      <vt:lpstr>PowerPoint Presentation</vt:lpstr>
      <vt:lpstr>PowerPoint Presentation</vt:lpstr>
      <vt:lpstr>Significant reduction in Hospitalization for HF with sglt2 inhibitors: Primary Analysis</vt:lpstr>
      <vt:lpstr>PowerPoint Presentation</vt:lpstr>
      <vt:lpstr>PowerPoint Presentation</vt:lpstr>
      <vt:lpstr>But……</vt:lpstr>
      <vt:lpstr>Patients with history of hf in empa-reg not the same as in traditional studies:  cannot extrapolate to hf populations</vt:lpstr>
      <vt:lpstr>Therapies for prevention of hf are not always effective once hf is present Ex: rosuvasatin</vt:lpstr>
      <vt:lpstr>Differential Results for Downstream vs. Upstream Strategy</vt:lpstr>
      <vt:lpstr>Anecdotal evidence for harm  associated with sglt2i’s in hf patients </vt:lpstr>
      <vt:lpstr>To use or not to use in all HF patients?  For Rx:    Against Rx:</vt:lpstr>
      <vt:lpstr>Prevention vs. Treatment of HF</vt:lpstr>
      <vt:lpstr>2017 CCS Recommendations  HF Prevention in DM</vt:lpstr>
      <vt:lpstr>Canadian Diabetes association guidelines: existing knowledge</vt:lpstr>
      <vt:lpstr>PowerPoint Presentation</vt:lpstr>
      <vt:lpstr>Medical Therapy for HFrEF When…What Order…and How Much?</vt:lpstr>
      <vt:lpstr>PowerPoint Presentation</vt:lpstr>
      <vt:lpstr>PowerPoint Presentation</vt:lpstr>
      <vt:lpstr>PowerPoint Presentation</vt:lpstr>
      <vt:lpstr>PowerPoint Presentation</vt:lpstr>
      <vt:lpstr>Step 1 Triple Therapy for HFrEF</vt:lpstr>
      <vt:lpstr>Step 1 Triple Therapy for HFrEF</vt:lpstr>
      <vt:lpstr>PowerPoint Presentation</vt:lpstr>
      <vt:lpstr>PowerPoint Presentation</vt:lpstr>
      <vt:lpstr>Lower risk….but not low risk</vt:lpstr>
      <vt:lpstr>PARADIGM-HF: LCZ696/Sac-Val/ARNI  Prospective Comparison of ARNI [Angiotensin Receptor–Neprilysin Inhibitor] with ACEI to Determine Impact on Global Mortality </vt:lpstr>
      <vt:lpstr>PARADIGM-HF: Primary endpoint  (CV death or HF hospitalization)</vt:lpstr>
      <vt:lpstr>How to Switch High Dose + Low Dose RAAS to Sacubitril-Valsartan in  “Real Life”</vt:lpstr>
      <vt:lpstr>2017 Recommendation: ARNI</vt:lpstr>
      <vt:lpstr>PowerPoint Presentation</vt:lpstr>
      <vt:lpstr>PowerPoint Presentation</vt:lpstr>
      <vt:lpstr>PowerPoint Presentation</vt:lpstr>
      <vt:lpstr>Effects of Ivabradine on Primary and Secondary Endpoints in the SHIFT Study</vt:lpstr>
      <vt:lpstr>PowerPoint Presentation</vt:lpstr>
      <vt:lpstr>Comparison: Ivabradine vs  Sacubitril-Valsartan </vt:lpstr>
      <vt:lpstr>Therapeutic Approach to Patients With HFrEF</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SUNERGIA</dc:creator>
  <cp:lastModifiedBy>Christianna Brooks</cp:lastModifiedBy>
  <cp:revision>179</cp:revision>
  <cp:lastPrinted>1601-01-01T00:00:00Z</cp:lastPrinted>
  <dcterms:created xsi:type="dcterms:W3CDTF">2010-12-15T13:39:09Z</dcterms:created>
  <dcterms:modified xsi:type="dcterms:W3CDTF">2017-12-07T16:28:14Z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ContentTypeId">
    <vt:lpwstr>0x010100935D0C9192AD5541BC2BCE45FD8F6CAB001112BFF5F765F2458296B0BF3E5FE6B6</vt:lpwstr>
  </property>
</Properties>
</file>