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56" r:id="rId2"/>
    <p:sldId id="1627" r:id="rId3"/>
    <p:sldId id="269" r:id="rId4"/>
    <p:sldId id="1625" r:id="rId5"/>
    <p:sldId id="257" r:id="rId6"/>
    <p:sldId id="263" r:id="rId7"/>
    <p:sldId id="265" r:id="rId8"/>
    <p:sldId id="261" r:id="rId9"/>
    <p:sldId id="262" r:id="rId10"/>
    <p:sldId id="270" r:id="rId11"/>
    <p:sldId id="637" r:id="rId12"/>
    <p:sldId id="651" r:id="rId13"/>
    <p:sldId id="1615" r:id="rId14"/>
    <p:sldId id="1613" r:id="rId15"/>
    <p:sldId id="1614" r:id="rId16"/>
    <p:sldId id="634" r:id="rId17"/>
    <p:sldId id="266" r:id="rId18"/>
    <p:sldId id="267" r:id="rId19"/>
    <p:sldId id="631" r:id="rId20"/>
    <p:sldId id="547" r:id="rId21"/>
    <p:sldId id="1611" r:id="rId22"/>
    <p:sldId id="1612" r:id="rId23"/>
    <p:sldId id="1616" r:id="rId24"/>
    <p:sldId id="620" r:id="rId25"/>
    <p:sldId id="1581" r:id="rId26"/>
    <p:sldId id="1621" r:id="rId27"/>
    <p:sldId id="1582" r:id="rId28"/>
    <p:sldId id="621" r:id="rId29"/>
    <p:sldId id="1580" r:id="rId30"/>
    <p:sldId id="1583" r:id="rId31"/>
    <p:sldId id="596" r:id="rId32"/>
    <p:sldId id="1584" r:id="rId33"/>
    <p:sldId id="1585" r:id="rId34"/>
    <p:sldId id="642" r:id="rId35"/>
    <p:sldId id="1617" r:id="rId36"/>
    <p:sldId id="597" r:id="rId37"/>
    <p:sldId id="611" r:id="rId38"/>
    <p:sldId id="1586" r:id="rId39"/>
    <p:sldId id="613" r:id="rId40"/>
    <p:sldId id="1587" r:id="rId41"/>
    <p:sldId id="599" r:id="rId42"/>
    <p:sldId id="1588" r:id="rId43"/>
    <p:sldId id="614" r:id="rId44"/>
    <p:sldId id="1589" r:id="rId45"/>
    <p:sldId id="615" r:id="rId46"/>
    <p:sldId id="1590" r:id="rId47"/>
    <p:sldId id="1618" r:id="rId48"/>
    <p:sldId id="604" r:id="rId49"/>
    <p:sldId id="1591" r:id="rId50"/>
    <p:sldId id="616" r:id="rId51"/>
    <p:sldId id="609" r:id="rId52"/>
    <p:sldId id="1592" r:id="rId53"/>
    <p:sldId id="1593" r:id="rId54"/>
    <p:sldId id="1596" r:id="rId55"/>
    <p:sldId id="1595" r:id="rId56"/>
    <p:sldId id="603" r:id="rId57"/>
    <p:sldId id="1594" r:id="rId58"/>
    <p:sldId id="1619" r:id="rId59"/>
    <p:sldId id="1599" r:id="rId60"/>
    <p:sldId id="549" r:id="rId61"/>
    <p:sldId id="1598" r:id="rId62"/>
    <p:sldId id="605" r:id="rId63"/>
    <p:sldId id="1600" r:id="rId64"/>
    <p:sldId id="1601" r:id="rId65"/>
    <p:sldId id="1602" r:id="rId66"/>
    <p:sldId id="606" r:id="rId67"/>
    <p:sldId id="1603" r:id="rId68"/>
    <p:sldId id="607" r:id="rId69"/>
    <p:sldId id="608" r:id="rId70"/>
    <p:sldId id="1604" r:id="rId71"/>
    <p:sldId id="617" r:id="rId72"/>
    <p:sldId id="1605" r:id="rId73"/>
    <p:sldId id="1606" r:id="rId74"/>
    <p:sldId id="618" r:id="rId75"/>
    <p:sldId id="1607" r:id="rId76"/>
    <p:sldId id="619" r:id="rId77"/>
    <p:sldId id="1608" r:id="rId78"/>
    <p:sldId id="1609" r:id="rId79"/>
    <p:sldId id="1610" r:id="rId80"/>
    <p:sldId id="636" r:id="rId81"/>
    <p:sldId id="1628" r:id="rId82"/>
    <p:sldId id="1629" r:id="rId83"/>
    <p:sldId id="1630" r:id="rId84"/>
    <p:sldId id="635" r:id="rId85"/>
    <p:sldId id="1624"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16" autoAdjust="0"/>
    <p:restoredTop sz="94708"/>
  </p:normalViewPr>
  <p:slideViewPr>
    <p:cSldViewPr snapToGrid="0">
      <p:cViewPr varScale="1">
        <p:scale>
          <a:sx n="113" d="100"/>
          <a:sy n="113" d="100"/>
        </p:scale>
        <p:origin x="696" y="84"/>
      </p:cViewPr>
      <p:guideLst/>
    </p:cSldViewPr>
  </p:slideViewPr>
  <p:notesTextViewPr>
    <p:cViewPr>
      <p:scale>
        <a:sx n="1" d="1"/>
        <a:sy n="1" d="1"/>
      </p:scale>
      <p:origin x="0" y="0"/>
    </p:cViewPr>
  </p:notesTextViewPr>
  <p:sorterViewPr>
    <p:cViewPr varScale="1">
      <p:scale>
        <a:sx n="1" d="1"/>
        <a:sy n="1" d="1"/>
      </p:scale>
      <p:origin x="0" y="-184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D4B05F-AD1A-8741-80EC-20A855BFA6A0}" type="datetimeFigureOut">
              <a:rPr lang="en-US" smtClean="0"/>
              <a:t>2/12/2019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940333-3404-BC40-8411-7FD73D9C683E}" type="slidenum">
              <a:rPr lang="en-US" smtClean="0"/>
              <a:t>‹#›</a:t>
            </a:fld>
            <a:endParaRPr lang="en-US"/>
          </a:p>
        </p:txBody>
      </p:sp>
    </p:spTree>
    <p:extLst>
      <p:ext uri="{BB962C8B-B14F-4D97-AF65-F5344CB8AC3E}">
        <p14:creationId xmlns:p14="http://schemas.microsoft.com/office/powerpoint/2010/main" val="393469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21 PICO questions yielded a total of 180 studies, of which 175 studies were included in the sex-based analyses (1 node network analysis, 2 reviews and 2 editorials were excluded). </a:t>
            </a:r>
          </a:p>
          <a:p>
            <a:endParaRPr lang="en-CA" dirty="0"/>
          </a:p>
          <a:p>
            <a:r>
              <a:rPr lang="en-CA" dirty="0"/>
              <a:t>22 meta-analyses, 7 multicentre RCTs, 73 RCTs, 1 pragmatic trial RCT, 28 prospective cohort studies, 38 retrospective cohort studies, and 6 retrospective studies using registry data. </a:t>
            </a:r>
          </a:p>
          <a:p>
            <a:endParaRPr lang="en-CA" dirty="0"/>
          </a:p>
          <a:p>
            <a:r>
              <a:rPr lang="en-CA" dirty="0"/>
              <a:t>The PPR is a metric used to identify the representation of a specific population included in a study relative to their representation in the disease population. The representation of female patients in each study was calculated by dividing the number of women in the trial by the total study enrolment. </a:t>
            </a:r>
          </a:p>
          <a:p>
            <a:endParaRPr lang="en-CA" dirty="0"/>
          </a:p>
          <a:p>
            <a:r>
              <a:rPr lang="en-CA" dirty="0"/>
              <a:t>The proportion of female patients who were hospitalized with an acute myocardial infarction in Canada in 2015 was 39.5% based on CIHI data (20,399 females/51,635 total patients). </a:t>
            </a:r>
          </a:p>
          <a:p>
            <a:endParaRPr lang="en-CA" dirty="0"/>
          </a:p>
        </p:txBody>
      </p:sp>
      <p:sp>
        <p:nvSpPr>
          <p:cNvPr id="4" name="Slide Number Placeholder 3"/>
          <p:cNvSpPr>
            <a:spLocks noGrp="1"/>
          </p:cNvSpPr>
          <p:nvPr>
            <p:ph type="sldNum" sz="quarter" idx="10"/>
          </p:nvPr>
        </p:nvSpPr>
        <p:spPr/>
        <p:txBody>
          <a:bodyPr/>
          <a:lstStyle/>
          <a:p>
            <a:fld id="{8FC5F807-347E-43D6-8B0B-1BAF2F962792}" type="slidenum">
              <a:rPr lang="en-CA" smtClean="0"/>
              <a:t>17</a:t>
            </a:fld>
            <a:endParaRPr lang="en-CA"/>
          </a:p>
        </p:txBody>
      </p:sp>
    </p:spTree>
    <p:extLst>
      <p:ext uri="{BB962C8B-B14F-4D97-AF65-F5344CB8AC3E}">
        <p14:creationId xmlns:p14="http://schemas.microsoft.com/office/powerpoint/2010/main" val="2490770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40333-3404-BC40-8411-7FD73D9C683E}" type="slidenum">
              <a:rPr lang="en-US" smtClean="0"/>
              <a:t>18</a:t>
            </a:fld>
            <a:endParaRPr lang="en-US"/>
          </a:p>
        </p:txBody>
      </p:sp>
    </p:spTree>
    <p:extLst>
      <p:ext uri="{BB962C8B-B14F-4D97-AF65-F5344CB8AC3E}">
        <p14:creationId xmlns:p14="http://schemas.microsoft.com/office/powerpoint/2010/main" val="666009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40333-3404-BC40-8411-7FD73D9C683E}" type="slidenum">
              <a:rPr lang="en-US" smtClean="0"/>
              <a:t>71</a:t>
            </a:fld>
            <a:endParaRPr lang="en-US"/>
          </a:p>
        </p:txBody>
      </p:sp>
    </p:spTree>
    <p:extLst>
      <p:ext uri="{BB962C8B-B14F-4D97-AF65-F5344CB8AC3E}">
        <p14:creationId xmlns:p14="http://schemas.microsoft.com/office/powerpoint/2010/main" val="6345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40333-3404-BC40-8411-7FD73D9C683E}" type="slidenum">
              <a:rPr lang="en-US" smtClean="0"/>
              <a:t>72</a:t>
            </a:fld>
            <a:endParaRPr lang="en-US"/>
          </a:p>
        </p:txBody>
      </p:sp>
    </p:spTree>
    <p:extLst>
      <p:ext uri="{BB962C8B-B14F-4D97-AF65-F5344CB8AC3E}">
        <p14:creationId xmlns:p14="http://schemas.microsoft.com/office/powerpoint/2010/main" val="2748969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40333-3404-BC40-8411-7FD73D9C683E}" type="slidenum">
              <a:rPr lang="en-US" smtClean="0"/>
              <a:t>73</a:t>
            </a:fld>
            <a:endParaRPr lang="en-US"/>
          </a:p>
        </p:txBody>
      </p:sp>
    </p:spTree>
    <p:extLst>
      <p:ext uri="{BB962C8B-B14F-4D97-AF65-F5344CB8AC3E}">
        <p14:creationId xmlns:p14="http://schemas.microsoft.com/office/powerpoint/2010/main" val="3148680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40333-3404-BC40-8411-7FD73D9C683E}" type="slidenum">
              <a:rPr lang="en-US" smtClean="0"/>
              <a:t>76</a:t>
            </a:fld>
            <a:endParaRPr lang="en-US"/>
          </a:p>
        </p:txBody>
      </p:sp>
    </p:spTree>
    <p:extLst>
      <p:ext uri="{BB962C8B-B14F-4D97-AF65-F5344CB8AC3E}">
        <p14:creationId xmlns:p14="http://schemas.microsoft.com/office/powerpoint/2010/main" val="1427485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40333-3404-BC40-8411-7FD73D9C683E}" type="slidenum">
              <a:rPr lang="en-US" smtClean="0"/>
              <a:t>77</a:t>
            </a:fld>
            <a:endParaRPr lang="en-US"/>
          </a:p>
        </p:txBody>
      </p:sp>
    </p:spTree>
    <p:extLst>
      <p:ext uri="{BB962C8B-B14F-4D97-AF65-F5344CB8AC3E}">
        <p14:creationId xmlns:p14="http://schemas.microsoft.com/office/powerpoint/2010/main" val="2620817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40333-3404-BC40-8411-7FD73D9C683E}" type="slidenum">
              <a:rPr lang="en-US" smtClean="0"/>
              <a:t>78</a:t>
            </a:fld>
            <a:endParaRPr lang="en-US"/>
          </a:p>
        </p:txBody>
      </p:sp>
    </p:spTree>
    <p:extLst>
      <p:ext uri="{BB962C8B-B14F-4D97-AF65-F5344CB8AC3E}">
        <p14:creationId xmlns:p14="http://schemas.microsoft.com/office/powerpoint/2010/main" val="3856864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40333-3404-BC40-8411-7FD73D9C683E}" type="slidenum">
              <a:rPr lang="en-US" smtClean="0"/>
              <a:t>79</a:t>
            </a:fld>
            <a:endParaRPr lang="en-US"/>
          </a:p>
        </p:txBody>
      </p:sp>
    </p:spTree>
    <p:extLst>
      <p:ext uri="{BB962C8B-B14F-4D97-AF65-F5344CB8AC3E}">
        <p14:creationId xmlns:p14="http://schemas.microsoft.com/office/powerpoint/2010/main" val="1562172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FDB5F-6AFC-4905-BCC8-874B4641A2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336A7D83-A0DE-4CE3-969A-44E9B7D50A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1087106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E219F-E4C8-47EF-A685-D9BD9FB90D3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2A64A05-759F-4760-9FFE-F15E9F028B6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0357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083FD-3681-4B63-ABEB-C10D954972A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F2D9CFB-A21E-4671-8A5C-FB8708ACBA3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786A8D2-41D0-4023-BBFA-03B264E2459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71558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942A9-4DD2-4D06-92E0-53DF47A76AA4}"/>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120461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462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59B02-9667-4077-927E-0F22585D21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A453123-382C-4708-818B-CB4FFCD31969}"/>
              </a:ext>
            </a:extLst>
          </p:cNvPr>
          <p:cNvSpPr>
            <a:spLocks noGrp="1"/>
          </p:cNvSpPr>
          <p:nvPr>
            <p:ph type="body" idx="1"/>
          </p:nvPr>
        </p:nvSpPr>
        <p:spPr>
          <a:xfrm>
            <a:off x="838199" y="1635167"/>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7" name="Picture 6">
            <a:extLst>
              <a:ext uri="{FF2B5EF4-FFF2-40B4-BE49-F238E27FC236}">
                <a16:creationId xmlns:a16="http://schemas.microsoft.com/office/drawing/2014/main" id="{CF0120C0-23A9-41C7-9F80-3915780E588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6409112"/>
            <a:ext cx="12192000" cy="448886"/>
          </a:xfrm>
          <a:prstGeom prst="rect">
            <a:avLst/>
          </a:prstGeom>
        </p:spPr>
      </p:pic>
      <p:pic>
        <p:nvPicPr>
          <p:cNvPr id="8" name="Picture 7">
            <a:extLst>
              <a:ext uri="{FF2B5EF4-FFF2-40B4-BE49-F238E27FC236}">
                <a16:creationId xmlns:a16="http://schemas.microsoft.com/office/drawing/2014/main" id="{3B095060-9AAC-4B80-8E27-BA7F2C65FDF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290184" y="6033313"/>
            <a:ext cx="2127231" cy="751599"/>
          </a:xfrm>
          <a:prstGeom prst="rect">
            <a:avLst/>
          </a:prstGeom>
        </p:spPr>
      </p:pic>
      <p:sp>
        <p:nvSpPr>
          <p:cNvPr id="9" name="TextBox 8">
            <a:extLst>
              <a:ext uri="{FF2B5EF4-FFF2-40B4-BE49-F238E27FC236}">
                <a16:creationId xmlns:a16="http://schemas.microsoft.com/office/drawing/2014/main" id="{6A6DD690-7C6B-4405-A5A3-EEA65E4901D3}"/>
              </a:ext>
            </a:extLst>
          </p:cNvPr>
          <p:cNvSpPr txBox="1"/>
          <p:nvPr userDrawn="1"/>
        </p:nvSpPr>
        <p:spPr>
          <a:xfrm>
            <a:off x="9117153" y="6713733"/>
            <a:ext cx="4025231" cy="215444"/>
          </a:xfrm>
          <a:prstGeom prst="rect">
            <a:avLst/>
          </a:prstGeom>
          <a:noFill/>
        </p:spPr>
        <p:txBody>
          <a:bodyPr wrap="square" rtlCol="0">
            <a:spAutoFit/>
          </a:bodyPr>
          <a:lstStyle/>
          <a:p>
            <a:r>
              <a:rPr lang="en-CA" sz="800" dirty="0">
                <a:solidFill>
                  <a:schemeClr val="bg1"/>
                </a:solidFill>
              </a:rPr>
              <a:t>CCS Guideline/Position Statement Workshop as Presented at CCC 2018</a:t>
            </a:r>
          </a:p>
        </p:txBody>
      </p:sp>
    </p:spTree>
    <p:extLst>
      <p:ext uri="{BB962C8B-B14F-4D97-AF65-F5344CB8AC3E}">
        <p14:creationId xmlns:p14="http://schemas.microsoft.com/office/powerpoint/2010/main" val="2764492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www.onlinecjc.com/"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C4559-478C-4257-9CF0-5C5E333306F9}"/>
              </a:ext>
            </a:extLst>
          </p:cNvPr>
          <p:cNvSpPr>
            <a:spLocks noGrp="1"/>
          </p:cNvSpPr>
          <p:nvPr>
            <p:ph type="ctrTitle"/>
          </p:nvPr>
        </p:nvSpPr>
        <p:spPr>
          <a:xfrm>
            <a:off x="135466" y="2364160"/>
            <a:ext cx="11977511" cy="1372359"/>
          </a:xfrm>
        </p:spPr>
        <p:txBody>
          <a:bodyPr>
            <a:noAutofit/>
          </a:bodyPr>
          <a:lstStyle/>
          <a:p>
            <a:r>
              <a:rPr lang="en-US" sz="4000" b="1" dirty="0">
                <a:latin typeface="Arial" panose="020B0604020202020204" pitchFamily="34" charset="0"/>
                <a:cs typeface="Arial" panose="020B0604020202020204" pitchFamily="34" charset="0"/>
              </a:rPr>
              <a:t>2019 Canadian Cardiovascular Society/Canadian Association of Interventional Cardiology Guidelines on the Acute Management of ST Elevation Myocardial Infarction: Focused Update on Regionalization and Reperfusion</a:t>
            </a:r>
            <a:endParaRPr lang="en-CA"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1956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43674-24B9-4669-B0D2-07885914EF35}"/>
              </a:ext>
            </a:extLst>
          </p:cNvPr>
          <p:cNvSpPr>
            <a:spLocks noGrp="1"/>
          </p:cNvSpPr>
          <p:nvPr>
            <p:ph type="title"/>
          </p:nvPr>
        </p:nvSpPr>
        <p:spPr/>
        <p:txBody>
          <a:bodyPr/>
          <a:lstStyle/>
          <a:p>
            <a:pPr algn="ctr"/>
            <a:r>
              <a:rPr lang="en-CA" b="1" dirty="0">
                <a:latin typeface="Arial" panose="020B0604020202020204" pitchFamily="34" charset="0"/>
                <a:cs typeface="Arial" panose="020B0604020202020204" pitchFamily="34" charset="0"/>
              </a:rPr>
              <a:t>Secondary Panelists</a:t>
            </a:r>
          </a:p>
        </p:txBody>
      </p:sp>
      <p:sp>
        <p:nvSpPr>
          <p:cNvPr id="3" name="Content Placeholder 2">
            <a:extLst>
              <a:ext uri="{FF2B5EF4-FFF2-40B4-BE49-F238E27FC236}">
                <a16:creationId xmlns:a16="http://schemas.microsoft.com/office/drawing/2014/main" id="{098D0717-C9F2-48CC-BB50-A1C271E87B7C}"/>
              </a:ext>
            </a:extLst>
          </p:cNvPr>
          <p:cNvSpPr>
            <a:spLocks noGrp="1"/>
          </p:cNvSpPr>
          <p:nvPr>
            <p:ph idx="1"/>
          </p:nvPr>
        </p:nvSpPr>
        <p:spPr>
          <a:xfrm>
            <a:off x="838200" y="2390541"/>
            <a:ext cx="10515600" cy="4351338"/>
          </a:xfrm>
        </p:spPr>
        <p:txBody>
          <a:bodyPr numCol="2">
            <a:normAutofit/>
          </a:bodyPr>
          <a:lstStyle/>
          <a:p>
            <a:pPr marL="0" indent="0" algn="ctr">
              <a:buFontTx/>
              <a:buNone/>
            </a:pPr>
            <a:r>
              <a:rPr lang="en-US" altLang="en-US" dirty="0">
                <a:latin typeface="Arial" panose="020B0604020202020204" pitchFamily="34" charset="0"/>
                <a:cs typeface="Arial" panose="020B0604020202020204" pitchFamily="34" charset="0"/>
              </a:rPr>
              <a:t>Paul Armstrong MD</a:t>
            </a:r>
          </a:p>
          <a:p>
            <a:pPr marL="0" indent="0" algn="ctr">
              <a:buFontTx/>
              <a:buNone/>
            </a:pPr>
            <a:r>
              <a:rPr lang="en-US" altLang="en-US" dirty="0" err="1">
                <a:latin typeface="Arial" panose="020B0604020202020204" pitchFamily="34" charset="0"/>
                <a:cs typeface="Arial" panose="020B0604020202020204" pitchFamily="34" charset="0"/>
              </a:rPr>
              <a:t>Akshay</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Bagai</a:t>
            </a:r>
            <a:r>
              <a:rPr lang="en-US" altLang="en-US" dirty="0">
                <a:latin typeface="Arial" panose="020B0604020202020204" pitchFamily="34" charset="0"/>
                <a:cs typeface="Arial" panose="020B0604020202020204" pitchFamily="34" charset="0"/>
              </a:rPr>
              <a:t> MD</a:t>
            </a:r>
          </a:p>
          <a:p>
            <a:pPr marL="0" indent="0" algn="ctr">
              <a:buFontTx/>
              <a:buNone/>
            </a:pPr>
            <a:r>
              <a:rPr lang="en-US" altLang="en-US" dirty="0">
                <a:latin typeface="Arial" panose="020B0604020202020204" pitchFamily="34" charset="0"/>
                <a:cs typeface="Arial" panose="020B0604020202020204" pitchFamily="34" charset="0"/>
              </a:rPr>
              <a:t>Kevin </a:t>
            </a:r>
            <a:r>
              <a:rPr lang="en-US" altLang="en-US" dirty="0" err="1">
                <a:latin typeface="Arial" panose="020B0604020202020204" pitchFamily="34" charset="0"/>
                <a:cs typeface="Arial" panose="020B0604020202020204" pitchFamily="34" charset="0"/>
              </a:rPr>
              <a:t>Bainey</a:t>
            </a:r>
            <a:r>
              <a:rPr lang="en-US" altLang="en-US" dirty="0">
                <a:latin typeface="Arial" panose="020B0604020202020204" pitchFamily="34" charset="0"/>
                <a:cs typeface="Arial" panose="020B0604020202020204" pitchFamily="34" charset="0"/>
              </a:rPr>
              <a:t> MD</a:t>
            </a:r>
          </a:p>
          <a:p>
            <a:pPr marL="0" indent="0" algn="ctr">
              <a:buFontTx/>
              <a:buNone/>
            </a:pPr>
            <a:r>
              <a:rPr lang="en-US" altLang="en-US" dirty="0">
                <a:latin typeface="Arial" panose="020B0604020202020204" pitchFamily="34" charset="0"/>
                <a:cs typeface="Arial" panose="020B0604020202020204" pitchFamily="34" charset="0"/>
              </a:rPr>
              <a:t>John Cairns MD</a:t>
            </a:r>
          </a:p>
          <a:p>
            <a:pPr marL="0" indent="0" algn="ctr">
              <a:buFontTx/>
              <a:buNone/>
            </a:pPr>
            <a:r>
              <a:rPr lang="en-US" altLang="en-US" dirty="0">
                <a:latin typeface="Arial" panose="020B0604020202020204" pitchFamily="34" charset="0"/>
                <a:cs typeface="Arial" panose="020B0604020202020204" pitchFamily="34" charset="0"/>
              </a:rPr>
              <a:t>Sheldon </a:t>
            </a:r>
            <a:r>
              <a:rPr lang="en-US" altLang="en-US" dirty="0" err="1">
                <a:latin typeface="Arial" panose="020B0604020202020204" pitchFamily="34" charset="0"/>
                <a:cs typeface="Arial" panose="020B0604020202020204" pitchFamily="34" charset="0"/>
              </a:rPr>
              <a:t>Cheskes</a:t>
            </a:r>
            <a:r>
              <a:rPr lang="en-US" altLang="en-US" dirty="0">
                <a:latin typeface="Arial" panose="020B0604020202020204" pitchFamily="34" charset="0"/>
                <a:cs typeface="Arial" panose="020B0604020202020204" pitchFamily="34" charset="0"/>
              </a:rPr>
              <a:t> MD</a:t>
            </a:r>
          </a:p>
          <a:p>
            <a:pPr marL="0" indent="0" algn="ctr">
              <a:buFontTx/>
              <a:buNone/>
            </a:pPr>
            <a:r>
              <a:rPr lang="en-US" altLang="en-US" dirty="0">
                <a:latin typeface="Arial" panose="020B0604020202020204" pitchFamily="34" charset="0"/>
                <a:cs typeface="Arial" panose="020B0604020202020204" pitchFamily="34" charset="0"/>
              </a:rPr>
              <a:t>John </a:t>
            </a:r>
            <a:r>
              <a:rPr lang="en-US" altLang="en-US" dirty="0" err="1">
                <a:latin typeface="Arial" panose="020B0604020202020204" pitchFamily="34" charset="0"/>
                <a:cs typeface="Arial" panose="020B0604020202020204" pitchFamily="34" charset="0"/>
              </a:rPr>
              <a:t>Ducas</a:t>
            </a:r>
            <a:r>
              <a:rPr lang="en-US" altLang="en-US" dirty="0">
                <a:latin typeface="Arial" panose="020B0604020202020204" pitchFamily="34" charset="0"/>
                <a:cs typeface="Arial" panose="020B0604020202020204" pitchFamily="34" charset="0"/>
              </a:rPr>
              <a:t> MD</a:t>
            </a:r>
          </a:p>
          <a:p>
            <a:pPr marL="0" indent="0" algn="ctr">
              <a:buFontTx/>
              <a:buNone/>
            </a:pPr>
            <a:endParaRPr lang="en-US" altLang="en-US" dirty="0">
              <a:latin typeface="Arial" panose="020B0604020202020204" pitchFamily="34" charset="0"/>
              <a:cs typeface="Arial" panose="020B0604020202020204" pitchFamily="34" charset="0"/>
            </a:endParaRPr>
          </a:p>
          <a:p>
            <a:pPr marL="0" indent="0" algn="ctr">
              <a:buFontTx/>
              <a:buNone/>
            </a:pPr>
            <a:endParaRPr lang="en-US" altLang="en-US" dirty="0">
              <a:latin typeface="Arial" panose="020B0604020202020204" pitchFamily="34" charset="0"/>
              <a:cs typeface="Arial" panose="020B0604020202020204" pitchFamily="34" charset="0"/>
            </a:endParaRPr>
          </a:p>
          <a:p>
            <a:pPr marL="0" indent="0" algn="ctr">
              <a:buFontTx/>
              <a:buNone/>
            </a:pPr>
            <a:r>
              <a:rPr lang="en-US" altLang="en-US" dirty="0">
                <a:latin typeface="Arial" panose="020B0604020202020204" pitchFamily="34" charset="0"/>
                <a:cs typeface="Arial" panose="020B0604020202020204" pitchFamily="34" charset="0"/>
              </a:rPr>
              <a:t>Vlad </a:t>
            </a:r>
            <a:r>
              <a:rPr lang="en-US" altLang="en-US" dirty="0" err="1">
                <a:latin typeface="Arial" panose="020B0604020202020204" pitchFamily="34" charset="0"/>
                <a:cs typeface="Arial" panose="020B0604020202020204" pitchFamily="34" charset="0"/>
              </a:rPr>
              <a:t>Dzavik</a:t>
            </a:r>
            <a:r>
              <a:rPr lang="en-US" altLang="en-US" dirty="0">
                <a:latin typeface="Arial" panose="020B0604020202020204" pitchFamily="34" charset="0"/>
                <a:cs typeface="Arial" panose="020B0604020202020204" pitchFamily="34" charset="0"/>
              </a:rPr>
              <a:t> MD</a:t>
            </a:r>
          </a:p>
          <a:p>
            <a:pPr marL="0" indent="0" algn="ctr">
              <a:buFontTx/>
              <a:buNone/>
            </a:pPr>
            <a:r>
              <a:rPr lang="en-US" altLang="en-US" dirty="0" err="1">
                <a:latin typeface="Arial" panose="020B0604020202020204" pitchFamily="34" charset="0"/>
                <a:cs typeface="Arial" panose="020B0604020202020204" pitchFamily="34" charset="0"/>
              </a:rPr>
              <a:t>Sanjit</a:t>
            </a:r>
            <a:r>
              <a:rPr lang="en-US" altLang="en-US" dirty="0">
                <a:latin typeface="Arial" panose="020B0604020202020204" pitchFamily="34" charset="0"/>
                <a:cs typeface="Arial" panose="020B0604020202020204" pitchFamily="34" charset="0"/>
              </a:rPr>
              <a:t> Jolly MD</a:t>
            </a:r>
          </a:p>
          <a:p>
            <a:pPr marL="0" indent="0" algn="ctr">
              <a:buFontTx/>
              <a:buNone/>
            </a:pPr>
            <a:r>
              <a:rPr lang="en-US" altLang="en-US" dirty="0">
                <a:latin typeface="Arial" panose="020B0604020202020204" pitchFamily="34" charset="0"/>
                <a:cs typeface="Arial" panose="020B0604020202020204" pitchFamily="34" charset="0"/>
              </a:rPr>
              <a:t>Jennifer McVey MD</a:t>
            </a:r>
          </a:p>
          <a:p>
            <a:pPr marL="0" indent="0" algn="ctr">
              <a:buFontTx/>
              <a:buNone/>
            </a:pPr>
            <a:r>
              <a:rPr lang="en-US" altLang="en-US" dirty="0">
                <a:latin typeface="Arial" panose="020B0604020202020204" pitchFamily="34" charset="0"/>
                <a:cs typeface="Arial" panose="020B0604020202020204" pitchFamily="34" charset="0"/>
              </a:rPr>
              <a:t>Erick </a:t>
            </a:r>
            <a:r>
              <a:rPr lang="en-US" altLang="en-US" dirty="0" err="1">
                <a:latin typeface="Arial" panose="020B0604020202020204" pitchFamily="34" charset="0"/>
                <a:cs typeface="Arial" panose="020B0604020202020204" pitchFamily="34" charset="0"/>
              </a:rPr>
              <a:t>Schampaert</a:t>
            </a:r>
            <a:r>
              <a:rPr lang="en-US" altLang="en-US" dirty="0">
                <a:latin typeface="Arial" panose="020B0604020202020204" pitchFamily="34" charset="0"/>
                <a:cs typeface="Arial" panose="020B0604020202020204" pitchFamily="34" charset="0"/>
              </a:rPr>
              <a:t> MD</a:t>
            </a:r>
          </a:p>
          <a:p>
            <a:pPr marL="0" indent="0" algn="ctr">
              <a:buFontTx/>
              <a:buNone/>
            </a:pPr>
            <a:r>
              <a:rPr lang="en-US" altLang="en-US" dirty="0">
                <a:latin typeface="Arial" panose="020B0604020202020204" pitchFamily="34" charset="0"/>
                <a:cs typeface="Arial" panose="020B0604020202020204" pitchFamily="34" charset="0"/>
              </a:rPr>
              <a:t>Gregory Schnell MD</a:t>
            </a:r>
          </a:p>
          <a:p>
            <a:pPr marL="0" indent="0" algn="ctr">
              <a:buFontTx/>
              <a:buNone/>
            </a:pPr>
            <a:r>
              <a:rPr lang="en-US" altLang="en-US" dirty="0">
                <a:latin typeface="Arial" panose="020B0604020202020204" pitchFamily="34" charset="0"/>
                <a:cs typeface="Arial" panose="020B0604020202020204" pitchFamily="34" charset="0"/>
              </a:rPr>
              <a:t>Derek So MD</a:t>
            </a:r>
          </a:p>
          <a:p>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1655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C10D5-AA9D-7843-B94B-CD8517F9D2E0}"/>
              </a:ext>
            </a:extLst>
          </p:cNvPr>
          <p:cNvSpPr>
            <a:spLocks noGrp="1"/>
          </p:cNvSpPr>
          <p:nvPr>
            <p:ph type="title"/>
          </p:nvPr>
        </p:nvSpPr>
        <p:spPr>
          <a:xfrm>
            <a:off x="838200" y="15875"/>
            <a:ext cx="10515600" cy="1048067"/>
          </a:xfrm>
        </p:spPr>
        <p:txBody>
          <a:bodyPr>
            <a:normAutofit/>
          </a:bodyPr>
          <a:lstStyle/>
          <a:p>
            <a:pPr algn="ctr"/>
            <a:r>
              <a:rPr lang="en-US" sz="4000" b="1" dirty="0">
                <a:latin typeface="Arial" panose="020B0604020202020204" pitchFamily="34" charset="0"/>
                <a:cs typeface="Arial" panose="020B0604020202020204" pitchFamily="34" charset="0"/>
              </a:rPr>
              <a:t>2019 STEMI Recommendations - Overview</a:t>
            </a:r>
          </a:p>
        </p:txBody>
      </p:sp>
      <p:sp>
        <p:nvSpPr>
          <p:cNvPr id="3" name="Content Placeholder 2">
            <a:extLst>
              <a:ext uri="{FF2B5EF4-FFF2-40B4-BE49-F238E27FC236}">
                <a16:creationId xmlns:a16="http://schemas.microsoft.com/office/drawing/2014/main" id="{889096BE-E489-2A44-9B1E-37AC33779973}"/>
              </a:ext>
            </a:extLst>
          </p:cNvPr>
          <p:cNvSpPr>
            <a:spLocks noGrp="1"/>
          </p:cNvSpPr>
          <p:nvPr>
            <p:ph idx="1"/>
          </p:nvPr>
        </p:nvSpPr>
        <p:spPr>
          <a:xfrm>
            <a:off x="0" y="1063942"/>
            <a:ext cx="12192000" cy="5409429"/>
          </a:xfrm>
        </p:spPr>
        <p:txBody>
          <a:bodyPr>
            <a:normAutofit/>
          </a:bodyPr>
          <a:lstStyle/>
          <a:p>
            <a:pPr algn="just"/>
            <a:r>
              <a:rPr lang="en-US" dirty="0">
                <a:latin typeface="Arial" panose="020B0604020202020204" pitchFamily="34" charset="0"/>
                <a:cs typeface="Arial" panose="020B0604020202020204" pitchFamily="34" charset="0"/>
              </a:rPr>
              <a:t>21 PICO questions resulting in 34 Recommendations</a:t>
            </a:r>
          </a:p>
          <a:p>
            <a:pPr algn="just"/>
            <a:r>
              <a:rPr lang="en-US" dirty="0">
                <a:latin typeface="Arial" panose="020B0604020202020204" pitchFamily="34" charset="0"/>
                <a:cs typeface="Arial" panose="020B0604020202020204" pitchFamily="34" charset="0"/>
              </a:rPr>
              <a:t>Focus on practical aspects of regional systems of STEMI care with particular emphasis on:</a:t>
            </a:r>
          </a:p>
          <a:p>
            <a:pPr lvl="1" algn="just"/>
            <a:r>
              <a:rPr lang="en-US" dirty="0">
                <a:latin typeface="Arial" panose="020B0604020202020204" pitchFamily="34" charset="0"/>
                <a:cs typeface="Arial" panose="020B0604020202020204" pitchFamily="34" charset="0"/>
              </a:rPr>
              <a:t>Organization of STEMI care networks and patient identification</a:t>
            </a:r>
          </a:p>
          <a:p>
            <a:pPr lvl="1" algn="just"/>
            <a:r>
              <a:rPr lang="en-US" dirty="0">
                <a:latin typeface="Arial" panose="020B0604020202020204" pitchFamily="34" charset="0"/>
                <a:cs typeface="Arial" panose="020B0604020202020204" pitchFamily="34" charset="0"/>
              </a:rPr>
              <a:t>Safe patient transportation including adjunctive prehospital interventions</a:t>
            </a:r>
          </a:p>
          <a:p>
            <a:pPr lvl="1" algn="just"/>
            <a:r>
              <a:rPr lang="en-US" dirty="0">
                <a:latin typeface="Arial" panose="020B0604020202020204" pitchFamily="34" charset="0"/>
                <a:cs typeface="Arial" panose="020B0604020202020204" pitchFamily="34" charset="0"/>
              </a:rPr>
              <a:t>Reperfusion decision making in the prehospital and hospital setting</a:t>
            </a:r>
          </a:p>
          <a:p>
            <a:pPr lvl="1" algn="just"/>
            <a:r>
              <a:rPr lang="en-US" dirty="0">
                <a:latin typeface="Arial" panose="020B0604020202020204" pitchFamily="34" charset="0"/>
                <a:cs typeface="Arial" panose="020B0604020202020204" pitchFamily="34" charset="0"/>
              </a:rPr>
              <a:t>Practical aspects of pharmacological and percutaneous revascularization specific to the 3 clinical settings where STEMI patients could be initially diagnosed:</a:t>
            </a:r>
          </a:p>
          <a:p>
            <a:pPr lvl="2" algn="just"/>
            <a:r>
              <a:rPr lang="en-US" dirty="0">
                <a:latin typeface="Arial" panose="020B0604020202020204" pitchFamily="34" charset="0"/>
                <a:cs typeface="Arial" panose="020B0604020202020204" pitchFamily="34" charset="0"/>
              </a:rPr>
              <a:t>In field</a:t>
            </a:r>
          </a:p>
          <a:p>
            <a:pPr lvl="2" algn="just"/>
            <a:r>
              <a:rPr lang="en-US" dirty="0">
                <a:latin typeface="Arial" panose="020B0604020202020204" pitchFamily="34" charset="0"/>
                <a:cs typeface="Arial" panose="020B0604020202020204" pitchFamily="34" charset="0"/>
              </a:rPr>
              <a:t>Non-PCI capable hospital</a:t>
            </a:r>
          </a:p>
          <a:p>
            <a:pPr lvl="2" algn="just"/>
            <a:r>
              <a:rPr lang="en-US" dirty="0">
                <a:latin typeface="Arial" panose="020B0604020202020204" pitchFamily="34" charset="0"/>
                <a:cs typeface="Arial" panose="020B0604020202020204" pitchFamily="34" charset="0"/>
              </a:rPr>
              <a:t>PCI-capable hospital</a:t>
            </a:r>
          </a:p>
          <a:p>
            <a:pPr algn="just"/>
            <a:r>
              <a:rPr lang="en-US" dirty="0">
                <a:latin typeface="Arial" panose="020B0604020202020204" pitchFamily="34" charset="0"/>
                <a:cs typeface="Arial" panose="020B0604020202020204" pitchFamily="34" charset="0"/>
              </a:rPr>
              <a:t>First CCS Guideline to incorporate sex and gender considerations in the development of Guideline Recommendations</a:t>
            </a:r>
          </a:p>
          <a:p>
            <a:pPr marL="457200" lvl="1" indent="0">
              <a:buNone/>
            </a:pP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7545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3DCF6A-10B7-134B-BA35-830D1BF58794}"/>
              </a:ext>
            </a:extLst>
          </p:cNvPr>
          <p:cNvSpPr>
            <a:spLocks noGrp="1"/>
          </p:cNvSpPr>
          <p:nvPr>
            <p:ph idx="1"/>
          </p:nvPr>
        </p:nvSpPr>
        <p:spPr>
          <a:xfrm>
            <a:off x="123753" y="577074"/>
            <a:ext cx="11900951" cy="5745347"/>
          </a:xfrm>
        </p:spPr>
        <p:txBody>
          <a:bodyPr>
            <a:normAutofit/>
          </a:bodyPr>
          <a:lstStyle/>
          <a:p>
            <a:pPr marL="514350" indent="-514350">
              <a:buFont typeface="+mj-lt"/>
              <a:buAutoNum type="arabicPeriod"/>
            </a:pPr>
            <a:r>
              <a:rPr lang="en-US" sz="3000" b="1" dirty="0">
                <a:latin typeface="Arial" panose="020B0604020202020204" pitchFamily="34" charset="0"/>
                <a:cs typeface="Arial" panose="020B0604020202020204" pitchFamily="34" charset="0"/>
              </a:rPr>
              <a:t>REGIONALIZATION OF STEMI CARE</a:t>
            </a:r>
          </a:p>
          <a:p>
            <a:pPr marL="0" indent="0">
              <a:buNone/>
            </a:pPr>
            <a:endParaRPr lang="en-US" sz="2400" b="1" dirty="0">
              <a:latin typeface="Arial" panose="020B0604020202020204" pitchFamily="34" charset="0"/>
              <a:cs typeface="Arial" panose="020B0604020202020204" pitchFamily="34" charset="0"/>
            </a:endParaRPr>
          </a:p>
          <a:p>
            <a:pPr lvl="1"/>
            <a:r>
              <a:rPr lang="en-US" sz="2600" dirty="0">
                <a:latin typeface="Arial" panose="020B0604020202020204" pitchFamily="34" charset="0"/>
                <a:cs typeface="Arial" panose="020B0604020202020204" pitchFamily="34" charset="0"/>
              </a:rPr>
              <a:t>Development of Regional STEMI </a:t>
            </a:r>
            <a:r>
              <a:rPr lang="en-US" sz="2600" dirty="0" err="1">
                <a:latin typeface="Arial" panose="020B0604020202020204" pitchFamily="34" charset="0"/>
                <a:cs typeface="Arial" panose="020B0604020202020204" pitchFamily="34" charset="0"/>
              </a:rPr>
              <a:t>Centres</a:t>
            </a:r>
            <a:r>
              <a:rPr lang="en-US" sz="2600" dirty="0">
                <a:latin typeface="Arial" panose="020B0604020202020204" pitchFamily="34" charset="0"/>
                <a:cs typeface="Arial" panose="020B0604020202020204" pitchFamily="34" charset="0"/>
              </a:rPr>
              <a:t> (“Hub and Spoke”) and regional reperfusion strategies</a:t>
            </a:r>
          </a:p>
          <a:p>
            <a:pPr lvl="1"/>
            <a:r>
              <a:rPr lang="en-US" sz="2600" dirty="0">
                <a:latin typeface="Arial" panose="020B0604020202020204" pitchFamily="34" charset="0"/>
                <a:cs typeface="Arial" panose="020B0604020202020204" pitchFamily="34" charset="0"/>
              </a:rPr>
              <a:t>Reperfusion decision making within a regional STEMI network</a:t>
            </a:r>
          </a:p>
          <a:p>
            <a:pPr lvl="1"/>
            <a:r>
              <a:rPr lang="en-US" sz="2600" dirty="0">
                <a:latin typeface="Arial" panose="020B0604020202020204" pitchFamily="34" charset="0"/>
                <a:cs typeface="Arial" panose="020B0604020202020204" pitchFamily="34" charset="0"/>
              </a:rPr>
              <a:t>Prehospital and interfacility EMS transportation within regional networks</a:t>
            </a:r>
          </a:p>
          <a:p>
            <a:pPr marL="457200" lvl="1"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4584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FBF95F-A1D5-4448-AE27-3A5732F16772}"/>
              </a:ext>
            </a:extLst>
          </p:cNvPr>
          <p:cNvSpPr/>
          <p:nvPr/>
        </p:nvSpPr>
        <p:spPr>
          <a:xfrm>
            <a:off x="288235" y="587541"/>
            <a:ext cx="11767930" cy="3877985"/>
          </a:xfrm>
          <a:prstGeom prst="rect">
            <a:avLst/>
          </a:prstGeom>
        </p:spPr>
        <p:txBody>
          <a:bodyPr wrap="square">
            <a:spAutoFit/>
          </a:bodyPr>
          <a:lstStyle/>
          <a:p>
            <a:pPr marL="514350" indent="-514350">
              <a:buFont typeface="+mj-lt"/>
              <a:buAutoNum type="arabicPeriod" startAt="2"/>
            </a:pPr>
            <a:r>
              <a:rPr lang="en-US" sz="3000" b="1" dirty="0">
                <a:latin typeface="Arial" panose="020B0604020202020204" pitchFamily="34" charset="0"/>
                <a:cs typeface="Arial" panose="020B0604020202020204" pitchFamily="34" charset="0"/>
              </a:rPr>
              <a:t>MANAGEMENT OF THE STEMI PATIENT DIAGNOSED IN THE PREHOSPITAL SETTING</a:t>
            </a:r>
          </a:p>
          <a:p>
            <a:pPr algn="ctr"/>
            <a:endParaRPr lang="en-US" dirty="0">
              <a:latin typeface="Arial" panose="020B0604020202020204" pitchFamily="34" charset="0"/>
              <a:cs typeface="Arial" panose="020B0604020202020204" pitchFamily="34" charset="0"/>
            </a:endParaRPr>
          </a:p>
          <a:p>
            <a:pPr marL="971550" lvl="1" indent="-514350">
              <a:buFont typeface="+mj-lt"/>
              <a:buAutoNum type="arabicPeriod"/>
            </a:pPr>
            <a:r>
              <a:rPr lang="en-US" sz="2400" dirty="0">
                <a:latin typeface="Arial" panose="020B0604020202020204" pitchFamily="34" charset="0"/>
                <a:cs typeface="Arial" panose="020B0604020202020204" pitchFamily="34" charset="0"/>
              </a:rPr>
              <a:t>Use of prehospital electrocardiograms</a:t>
            </a:r>
          </a:p>
          <a:p>
            <a:pPr marL="971550" lvl="1" indent="-514350">
              <a:buFont typeface="+mj-lt"/>
              <a:buAutoNum type="arabicPeriod"/>
            </a:pPr>
            <a:r>
              <a:rPr lang="en-US" sz="2400" dirty="0">
                <a:latin typeface="Arial" panose="020B0604020202020204" pitchFamily="34" charset="0"/>
                <a:cs typeface="Arial" panose="020B0604020202020204" pitchFamily="34" charset="0"/>
              </a:rPr>
              <a:t>Reperfusion therapy for suspected STEMI patients identified in the prehospital setting</a:t>
            </a:r>
          </a:p>
          <a:p>
            <a:pPr marL="971550" lvl="1" indent="-514350">
              <a:buFont typeface="+mj-lt"/>
              <a:buAutoNum type="arabicPeriod"/>
            </a:pPr>
            <a:r>
              <a:rPr lang="en-US" sz="2400" dirty="0">
                <a:latin typeface="Arial" panose="020B0604020202020204" pitchFamily="34" charset="0"/>
                <a:cs typeface="Arial" panose="020B0604020202020204" pitchFamily="34" charset="0"/>
              </a:rPr>
              <a:t>Adjunctive interventions administered in the prehospital setting:</a:t>
            </a:r>
          </a:p>
          <a:p>
            <a:pPr marL="1428750" lvl="2"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Oxygen</a:t>
            </a:r>
          </a:p>
          <a:p>
            <a:pPr marL="1428750" lvl="2"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Opioids</a:t>
            </a:r>
          </a:p>
          <a:p>
            <a:pPr marL="1428750" lvl="2"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P2Y12 inhibitors</a:t>
            </a:r>
          </a:p>
        </p:txBody>
      </p:sp>
    </p:spTree>
    <p:extLst>
      <p:ext uri="{BB962C8B-B14F-4D97-AF65-F5344CB8AC3E}">
        <p14:creationId xmlns:p14="http://schemas.microsoft.com/office/powerpoint/2010/main" val="4165132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3DCF6A-10B7-134B-BA35-830D1BF58794}"/>
              </a:ext>
            </a:extLst>
          </p:cNvPr>
          <p:cNvSpPr>
            <a:spLocks noGrp="1"/>
          </p:cNvSpPr>
          <p:nvPr>
            <p:ph idx="1"/>
          </p:nvPr>
        </p:nvSpPr>
        <p:spPr>
          <a:xfrm>
            <a:off x="268358" y="577074"/>
            <a:ext cx="11469756" cy="5745347"/>
          </a:xfrm>
        </p:spPr>
        <p:txBody>
          <a:bodyPr>
            <a:normAutofit/>
          </a:bodyPr>
          <a:lstStyle/>
          <a:p>
            <a:pPr marL="514350" indent="-514350">
              <a:buFont typeface="+mj-lt"/>
              <a:buAutoNum type="arabicPeriod" startAt="3"/>
            </a:pPr>
            <a:r>
              <a:rPr lang="en-US" b="1" dirty="0">
                <a:latin typeface="Arial" panose="020B0604020202020204" pitchFamily="34" charset="0"/>
                <a:cs typeface="Arial" panose="020B0604020202020204" pitchFamily="34" charset="0"/>
              </a:rPr>
              <a:t>MANAGEMENT OF THE STEMI PATIENT DIAGNOSED IN A NON-PCI CAPABLE CENTRE </a:t>
            </a:r>
          </a:p>
          <a:p>
            <a:pPr marL="0" indent="0">
              <a:buNone/>
            </a:pPr>
            <a:endParaRPr lang="en-US" sz="3100" b="1" dirty="0">
              <a:latin typeface="Arial" panose="020B0604020202020204" pitchFamily="34" charset="0"/>
              <a:cs typeface="Arial" panose="020B0604020202020204" pitchFamily="34" charset="0"/>
            </a:endParaRPr>
          </a:p>
          <a:p>
            <a:pPr marL="971550" lvl="1" indent="-514350">
              <a:buFont typeface="+mj-lt"/>
              <a:buAutoNum type="arabicPeriod"/>
            </a:pPr>
            <a:r>
              <a:rPr lang="en-US" dirty="0">
                <a:latin typeface="Arial" panose="020B0604020202020204" pitchFamily="34" charset="0"/>
                <a:cs typeface="Arial" panose="020B0604020202020204" pitchFamily="34" charset="0"/>
              </a:rPr>
              <a:t>Primary PCI</a:t>
            </a:r>
          </a:p>
          <a:p>
            <a:pPr marL="971550" lvl="1" indent="-514350">
              <a:buFont typeface="+mj-lt"/>
              <a:buAutoNum type="arabicPeriod"/>
            </a:pPr>
            <a:r>
              <a:rPr lang="en-US" dirty="0">
                <a:latin typeface="Arial" panose="020B0604020202020204" pitchFamily="34" charset="0"/>
                <a:cs typeface="Arial" panose="020B0604020202020204" pitchFamily="34" charset="0"/>
              </a:rPr>
              <a:t>Fibrinolysis</a:t>
            </a:r>
          </a:p>
          <a:p>
            <a:pPr marL="971550" lvl="1" indent="-514350">
              <a:buFont typeface="+mj-lt"/>
              <a:buAutoNum type="arabicPeriod"/>
            </a:pPr>
            <a:r>
              <a:rPr lang="en-US" dirty="0">
                <a:latin typeface="Arial" panose="020B0604020202020204" pitchFamily="34" charset="0"/>
                <a:cs typeface="Arial" panose="020B0604020202020204" pitchFamily="34" charset="0"/>
              </a:rPr>
              <a:t>Fibrinolysis for cardiogenic shock</a:t>
            </a:r>
          </a:p>
          <a:p>
            <a:pPr marL="971550" lvl="1" indent="-514350">
              <a:buFont typeface="+mj-lt"/>
              <a:buAutoNum type="arabicPeriod"/>
            </a:pPr>
            <a:r>
              <a:rPr lang="en-US" dirty="0" err="1">
                <a:latin typeface="Arial" panose="020B0604020202020204" pitchFamily="34" charset="0"/>
                <a:cs typeface="Arial" panose="020B0604020202020204" pitchFamily="34" charset="0"/>
              </a:rPr>
              <a:t>Pharmacoinvasive</a:t>
            </a:r>
            <a:r>
              <a:rPr lang="en-US" dirty="0">
                <a:latin typeface="Arial" panose="020B0604020202020204" pitchFamily="34" charset="0"/>
                <a:cs typeface="Arial" panose="020B0604020202020204" pitchFamily="34" charset="0"/>
              </a:rPr>
              <a:t> PCI</a:t>
            </a:r>
          </a:p>
          <a:p>
            <a:pPr marL="971550" lvl="1" indent="-514350">
              <a:buFont typeface="+mj-lt"/>
              <a:buAutoNum type="arabicPeriod"/>
            </a:pPr>
            <a:r>
              <a:rPr lang="en-US" dirty="0">
                <a:latin typeface="Arial" panose="020B0604020202020204" pitchFamily="34" charset="0"/>
                <a:cs typeface="Arial" panose="020B0604020202020204" pitchFamily="34" charset="0"/>
              </a:rPr>
              <a:t>Facilitated PCI</a:t>
            </a:r>
          </a:p>
          <a:p>
            <a:pPr marL="457200" lvl="1"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1476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30D87C-5596-2840-943C-C6C6682B867C}"/>
              </a:ext>
            </a:extLst>
          </p:cNvPr>
          <p:cNvSpPr/>
          <p:nvPr/>
        </p:nvSpPr>
        <p:spPr>
          <a:xfrm>
            <a:off x="268356" y="571841"/>
            <a:ext cx="11757991" cy="4924425"/>
          </a:xfrm>
          <a:prstGeom prst="rect">
            <a:avLst/>
          </a:prstGeom>
        </p:spPr>
        <p:txBody>
          <a:bodyPr wrap="square">
            <a:spAutoFit/>
          </a:bodyPr>
          <a:lstStyle/>
          <a:p>
            <a:pPr marL="514350" indent="-514350">
              <a:buFont typeface="+mj-lt"/>
              <a:buAutoNum type="arabicPeriod" startAt="4"/>
            </a:pPr>
            <a:r>
              <a:rPr lang="en-US" sz="2800" b="1" dirty="0">
                <a:latin typeface="Arial" panose="020B0604020202020204" pitchFamily="34" charset="0"/>
                <a:cs typeface="Arial" panose="020B0604020202020204" pitchFamily="34" charset="0"/>
              </a:rPr>
              <a:t>MANAGEMENT OF THE STEMI PATIENT DIAGNOSED IN A PCI CAPABLE CENTRE</a:t>
            </a:r>
          </a:p>
          <a:p>
            <a:pPr algn="ctr"/>
            <a:endParaRPr lang="en-US" dirty="0">
              <a:latin typeface="Arial" panose="020B0604020202020204" pitchFamily="34" charset="0"/>
              <a:cs typeface="Arial" panose="020B0604020202020204" pitchFamily="34" charset="0"/>
            </a:endParaRPr>
          </a:p>
          <a:p>
            <a:pPr marL="1371600" lvl="1" indent="-914400">
              <a:buFont typeface="+mj-lt"/>
              <a:buAutoNum type="arabicPeriod"/>
            </a:pPr>
            <a:r>
              <a:rPr lang="en-US" sz="2400" dirty="0">
                <a:latin typeface="Arial" panose="020B0604020202020204" pitchFamily="34" charset="0"/>
                <a:cs typeface="Arial" panose="020B0604020202020204" pitchFamily="34" charset="0"/>
              </a:rPr>
              <a:t>Performance of primary PCI</a:t>
            </a:r>
          </a:p>
          <a:p>
            <a:pPr marL="1371600" lvl="1" indent="-914400">
              <a:buFont typeface="+mj-lt"/>
              <a:buAutoNum type="arabicPeriod"/>
            </a:pPr>
            <a:r>
              <a:rPr lang="en-US" sz="2400" dirty="0">
                <a:latin typeface="Arial" panose="020B0604020202020204" pitchFamily="34" charset="0"/>
                <a:cs typeface="Arial" panose="020B0604020202020204" pitchFamily="34" charset="0"/>
              </a:rPr>
              <a:t>Multivessel vs culprit only PCI in STEMI patients with and without cardiogenic shock</a:t>
            </a:r>
          </a:p>
          <a:p>
            <a:pPr marL="1371600" lvl="1" indent="-914400">
              <a:buFont typeface="+mj-lt"/>
              <a:buAutoNum type="arabicPeriod"/>
            </a:pPr>
            <a:r>
              <a:rPr lang="en-US" sz="2400" dirty="0">
                <a:latin typeface="Arial" panose="020B0604020202020204" pitchFamily="34" charset="0"/>
                <a:cs typeface="Arial" panose="020B0604020202020204" pitchFamily="34" charset="0"/>
              </a:rPr>
              <a:t>Thrombectomy</a:t>
            </a:r>
          </a:p>
          <a:p>
            <a:pPr marL="1371600" lvl="1" indent="-914400">
              <a:buFont typeface="+mj-lt"/>
              <a:buAutoNum type="arabicPeriod"/>
            </a:pPr>
            <a:r>
              <a:rPr lang="en-US" sz="2400" dirty="0">
                <a:latin typeface="Arial" panose="020B0604020202020204" pitchFamily="34" charset="0"/>
                <a:cs typeface="Arial" panose="020B0604020202020204" pitchFamily="34" charset="0"/>
              </a:rPr>
              <a:t>Radial vs femoral access</a:t>
            </a:r>
          </a:p>
          <a:p>
            <a:pPr marL="1371600" lvl="1" indent="-914400">
              <a:buFont typeface="+mj-lt"/>
              <a:buAutoNum type="arabicPeriod"/>
            </a:pPr>
            <a:r>
              <a:rPr lang="en-US" sz="2400" dirty="0">
                <a:latin typeface="Arial" panose="020B0604020202020204" pitchFamily="34" charset="0"/>
                <a:cs typeface="Arial" panose="020B0604020202020204" pitchFamily="34" charset="0"/>
              </a:rPr>
              <a:t>Adjunctive medications used with primary PCI</a:t>
            </a:r>
          </a:p>
          <a:p>
            <a:pPr marL="1828800" lvl="2" indent="-914400">
              <a:buFont typeface="+mj-lt"/>
              <a:buAutoNum type="alphaLcPeriod"/>
            </a:pPr>
            <a:r>
              <a:rPr lang="en-US" sz="2400" dirty="0">
                <a:latin typeface="Arial" panose="020B0604020202020204" pitchFamily="34" charset="0"/>
                <a:cs typeface="Arial" panose="020B0604020202020204" pitchFamily="34" charset="0"/>
              </a:rPr>
              <a:t>Antithrombotic agents</a:t>
            </a:r>
          </a:p>
          <a:p>
            <a:pPr marL="1828800" lvl="2" indent="-914400">
              <a:buFont typeface="+mj-lt"/>
              <a:buAutoNum type="alphaLcPeriod"/>
            </a:pPr>
            <a:r>
              <a:rPr lang="en-US" sz="2400" dirty="0">
                <a:latin typeface="Arial" panose="020B0604020202020204" pitchFamily="34" charset="0"/>
                <a:cs typeface="Arial" panose="020B0604020202020204" pitchFamily="34" charset="0"/>
              </a:rPr>
              <a:t>Glycoprotein IIb/IIIa inhibitors</a:t>
            </a:r>
          </a:p>
          <a:p>
            <a:pPr marL="1828800" lvl="2" indent="-914400">
              <a:buFont typeface="+mj-lt"/>
              <a:buAutoNum type="alphaLcPeriod"/>
            </a:pPr>
            <a:r>
              <a:rPr lang="en-US" sz="2400" dirty="0">
                <a:latin typeface="Arial" panose="020B0604020202020204" pitchFamily="34" charset="0"/>
                <a:cs typeface="Arial" panose="020B0604020202020204" pitchFamily="34" charset="0"/>
              </a:rPr>
              <a:t>Intracoronary fibrinolysis</a:t>
            </a:r>
          </a:p>
          <a:p>
            <a:pPr marL="1828800" lvl="2" indent="-914400">
              <a:buFont typeface="+mj-lt"/>
              <a:buAutoNum type="alphaLcPeriod"/>
            </a:pPr>
            <a:r>
              <a:rPr lang="en-US" sz="2400" dirty="0">
                <a:latin typeface="Arial" panose="020B0604020202020204" pitchFamily="34" charset="0"/>
                <a:cs typeface="Arial" panose="020B0604020202020204" pitchFamily="34" charset="0"/>
              </a:rPr>
              <a:t>Intracoronary adenosine</a:t>
            </a:r>
          </a:p>
        </p:txBody>
      </p:sp>
    </p:spTree>
    <p:extLst>
      <p:ext uri="{BB962C8B-B14F-4D97-AF65-F5344CB8AC3E}">
        <p14:creationId xmlns:p14="http://schemas.microsoft.com/office/powerpoint/2010/main" val="585838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4C0C-2B54-274F-B889-9958900C8582}"/>
              </a:ext>
            </a:extLst>
          </p:cNvPr>
          <p:cNvSpPr>
            <a:spLocks noGrp="1"/>
          </p:cNvSpPr>
          <p:nvPr>
            <p:ph type="title"/>
          </p:nvPr>
        </p:nvSpPr>
        <p:spPr>
          <a:xfrm>
            <a:off x="356265" y="190852"/>
            <a:ext cx="11353799" cy="1325563"/>
          </a:xfrm>
        </p:spPr>
        <p:txBody>
          <a:bodyPr>
            <a:normAutofit fontScale="90000"/>
          </a:bodyPr>
          <a:lstStyle/>
          <a:p>
            <a:pPr algn="ctr"/>
            <a:r>
              <a:rPr lang="en-US" b="1" dirty="0">
                <a:latin typeface="Arial" panose="020B0604020202020204" pitchFamily="34" charset="0"/>
                <a:cs typeface="Arial" panose="020B0604020202020204" pitchFamily="34" charset="0"/>
              </a:rPr>
              <a:t>CCS Pilot Project</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Incorporating Sex and Gender </a:t>
            </a:r>
            <a:r>
              <a:rPr lang="en-US" b="1">
                <a:latin typeface="Arial" panose="020B0604020202020204" pitchFamily="34" charset="0"/>
                <a:cs typeface="Arial" panose="020B0604020202020204" pitchFamily="34" charset="0"/>
              </a:rPr>
              <a:t>into Guidelines</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7E0CCCD-B219-1F4F-9E97-04D78BBE62E9}"/>
              </a:ext>
            </a:extLst>
          </p:cNvPr>
          <p:cNvSpPr>
            <a:spLocks noGrp="1"/>
          </p:cNvSpPr>
          <p:nvPr>
            <p:ph idx="1"/>
          </p:nvPr>
        </p:nvSpPr>
        <p:spPr>
          <a:xfrm>
            <a:off x="838199" y="1725602"/>
            <a:ext cx="10515600" cy="4351338"/>
          </a:xfrm>
        </p:spPr>
        <p:txBody>
          <a:bodyPr>
            <a:normAutofit lnSpcReduction="10000"/>
          </a:bodyPr>
          <a:lstStyle/>
          <a:p>
            <a:r>
              <a:rPr lang="en-CA" dirty="0">
                <a:latin typeface="Arial" panose="020B0604020202020204" pitchFamily="34" charset="0"/>
                <a:cs typeface="Arial" panose="020B0604020202020204" pitchFamily="34" charset="0"/>
              </a:rPr>
              <a:t>There </a:t>
            </a:r>
            <a:r>
              <a:rPr lang="en-CA">
                <a:latin typeface="Arial" panose="020B0604020202020204" pitchFamily="34" charset="0"/>
                <a:cs typeface="Arial" panose="020B0604020202020204" pitchFamily="34" charset="0"/>
              </a:rPr>
              <a:t>is no conventional </a:t>
            </a:r>
            <a:r>
              <a:rPr lang="en-CA" dirty="0">
                <a:latin typeface="Arial" panose="020B0604020202020204" pitchFamily="34" charset="0"/>
                <a:cs typeface="Arial" panose="020B0604020202020204" pitchFamily="34" charset="0"/>
              </a:rPr>
              <a:t>approach for systematically including sex or gender-specific information in guidelines </a:t>
            </a:r>
            <a:endParaRPr lang="en-CA" sz="2600" dirty="0">
              <a:latin typeface="Arial" panose="020B0604020202020204" pitchFamily="34" charset="0"/>
              <a:cs typeface="Arial" panose="020B0604020202020204" pitchFamily="34" charset="0"/>
            </a:endParaRPr>
          </a:p>
          <a:p>
            <a:pPr lvl="1"/>
            <a:r>
              <a:rPr lang="en-CA" sz="2600" dirty="0">
                <a:latin typeface="Arial" panose="020B0604020202020204" pitchFamily="34" charset="0"/>
                <a:cs typeface="Arial" panose="020B0604020202020204" pitchFamily="34" charset="0"/>
              </a:rPr>
              <a:t>Sex: </a:t>
            </a:r>
          </a:p>
          <a:p>
            <a:pPr lvl="2"/>
            <a:r>
              <a:rPr lang="en-US" altLang="en-US" sz="2200" dirty="0">
                <a:latin typeface="Arial" panose="020B0604020202020204" pitchFamily="34" charset="0"/>
                <a:cs typeface="Arial" panose="020B0604020202020204" pitchFamily="34" charset="0"/>
              </a:rPr>
              <a:t>Biological construct assigned at birth (man/woman) </a:t>
            </a:r>
          </a:p>
          <a:p>
            <a:pPr lvl="2"/>
            <a:r>
              <a:rPr lang="en-US" altLang="en-US" sz="2200" dirty="0">
                <a:latin typeface="Arial" panose="020B0604020202020204" pitchFamily="34" charset="0"/>
                <a:cs typeface="Arial" panose="020B0604020202020204" pitchFamily="34" charset="0"/>
              </a:rPr>
              <a:t>Encompasses hormones, genes, anatomy, physiology etc.</a:t>
            </a:r>
          </a:p>
          <a:p>
            <a:pPr lvl="1"/>
            <a:r>
              <a:rPr lang="en-US" altLang="en-US" sz="2600" dirty="0">
                <a:latin typeface="Arial" panose="020B0604020202020204" pitchFamily="34" charset="0"/>
                <a:cs typeface="Arial" panose="020B0604020202020204" pitchFamily="34" charset="0"/>
              </a:rPr>
              <a:t>Gender: </a:t>
            </a:r>
          </a:p>
          <a:p>
            <a:pPr lvl="2"/>
            <a:r>
              <a:rPr lang="en-US" altLang="en-US" sz="2200" dirty="0">
                <a:latin typeface="Arial" panose="020B0604020202020204" pitchFamily="34" charset="0"/>
                <a:cs typeface="Arial" panose="020B0604020202020204" pitchFamily="34" charset="0"/>
              </a:rPr>
              <a:t>A social construct (female/male) linked to power and status</a:t>
            </a:r>
          </a:p>
          <a:p>
            <a:pPr lvl="2"/>
            <a:r>
              <a:rPr lang="en-US" altLang="en-US" sz="2200" dirty="0">
                <a:latin typeface="Arial" panose="020B0604020202020204" pitchFamily="34" charset="0"/>
                <a:cs typeface="Arial" panose="020B0604020202020204" pitchFamily="34" charset="0"/>
              </a:rPr>
              <a:t>Is culturally specific and temporal</a:t>
            </a:r>
          </a:p>
          <a:p>
            <a:r>
              <a:rPr lang="en-CA" dirty="0">
                <a:latin typeface="Arial" panose="020B0604020202020204" pitchFamily="34" charset="0"/>
                <a:cs typeface="Arial" panose="020B0604020202020204" pitchFamily="34" charset="0"/>
              </a:rPr>
              <a:t>We sought to determine the feasibility and outcomes of a structured process for considering sex and gender in the STEMI Guideline update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5049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8" y="1647042"/>
            <a:ext cx="10704617" cy="4351338"/>
          </a:xfrm>
        </p:spPr>
        <p:txBody>
          <a:bodyPr>
            <a:normAutofit/>
          </a:bodyPr>
          <a:lstStyle/>
          <a:p>
            <a:pPr marL="0" indent="0">
              <a:buNone/>
            </a:pPr>
            <a:r>
              <a:rPr lang="en-CA" sz="3200" dirty="0">
                <a:latin typeface="Arial" panose="020B0604020202020204" pitchFamily="34" charset="0"/>
                <a:cs typeface="Arial" panose="020B0604020202020204" pitchFamily="34" charset="0"/>
              </a:rPr>
              <a:t>RESULTS</a:t>
            </a:r>
          </a:p>
          <a:p>
            <a:r>
              <a:rPr lang="en-CA" dirty="0">
                <a:latin typeface="Arial" panose="020B0604020202020204" pitchFamily="34" charset="0"/>
                <a:cs typeface="Arial" panose="020B0604020202020204" pitchFamily="34" charset="0"/>
              </a:rPr>
              <a:t>21 PICO questions</a:t>
            </a:r>
          </a:p>
          <a:p>
            <a:r>
              <a:rPr lang="en-CA" dirty="0">
                <a:latin typeface="Arial" panose="020B0604020202020204" pitchFamily="34" charset="0"/>
                <a:cs typeface="Arial" panose="020B0604020202020204" pitchFamily="34" charset="0"/>
              </a:rPr>
              <a:t>180 studies, of which 175 studies were included </a:t>
            </a:r>
          </a:p>
          <a:p>
            <a:r>
              <a:rPr lang="en-CA" dirty="0">
                <a:latin typeface="Arial" panose="020B0604020202020204" pitchFamily="34" charset="0"/>
                <a:cs typeface="Arial" panose="020B0604020202020204" pitchFamily="34" charset="0"/>
              </a:rPr>
              <a:t>The mean percentage of women:</a:t>
            </a:r>
          </a:p>
          <a:p>
            <a:pPr lvl="1"/>
            <a:r>
              <a:rPr lang="en-CA" dirty="0">
                <a:latin typeface="Arial" panose="020B0604020202020204" pitchFamily="34" charset="0"/>
                <a:cs typeface="Arial" panose="020B0604020202020204" pitchFamily="34" charset="0"/>
              </a:rPr>
              <a:t>24.5% (SD 6.6 %, min 0%, max 51%) </a:t>
            </a:r>
          </a:p>
          <a:p>
            <a:r>
              <a:rPr lang="en-CA" dirty="0">
                <a:latin typeface="Arial" panose="020B0604020202020204" pitchFamily="34" charset="0"/>
                <a:cs typeface="Arial" panose="020B0604020202020204" pitchFamily="34" charset="0"/>
              </a:rPr>
              <a:t>The mean participation to prevalence ratio (PPR):</a:t>
            </a:r>
          </a:p>
          <a:p>
            <a:pPr lvl="1"/>
            <a:r>
              <a:rPr lang="en-CA" dirty="0">
                <a:latin typeface="Arial" panose="020B0604020202020204" pitchFamily="34" charset="0"/>
                <a:cs typeface="Arial" panose="020B0604020202020204" pitchFamily="34" charset="0"/>
              </a:rPr>
              <a:t>0.62 (SD-0.16, min 0.00, max 1.19)</a:t>
            </a:r>
          </a:p>
          <a:p>
            <a:pPr lvl="2"/>
            <a:r>
              <a:rPr lang="en-CA" dirty="0">
                <a:latin typeface="Arial" panose="020B0604020202020204" pitchFamily="34" charset="0"/>
                <a:cs typeface="Arial" panose="020B0604020202020204" pitchFamily="34" charset="0"/>
              </a:rPr>
              <a:t>A PPR of 1 indicates that the sex composition of the study is that of the population </a:t>
            </a:r>
          </a:p>
          <a:p>
            <a:pPr lvl="2"/>
            <a:r>
              <a:rPr lang="en-CA" dirty="0">
                <a:latin typeface="Arial" panose="020B0604020202020204" pitchFamily="34" charset="0"/>
                <a:cs typeface="Arial" panose="020B0604020202020204" pitchFamily="34" charset="0"/>
              </a:rPr>
              <a:t>By convention, a PPR of less than 0.8, or greater than 1.2 indicates that one sex was underrepresented or overrepresented</a:t>
            </a:r>
          </a:p>
          <a:p>
            <a:pPr marL="0" indent="0">
              <a:buNone/>
            </a:pPr>
            <a:endParaRPr lang="en-CA"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D0434C0C-2B54-274F-B889-9958900C8582}"/>
              </a:ext>
            </a:extLst>
          </p:cNvPr>
          <p:cNvSpPr>
            <a:spLocks noGrp="1"/>
          </p:cNvSpPr>
          <p:nvPr>
            <p:ph type="title"/>
          </p:nvPr>
        </p:nvSpPr>
        <p:spPr>
          <a:xfrm>
            <a:off x="356265" y="190852"/>
            <a:ext cx="11353799" cy="1325563"/>
          </a:xfrm>
        </p:spPr>
        <p:txBody>
          <a:bodyPr>
            <a:normAutofit fontScale="90000"/>
          </a:bodyPr>
          <a:lstStyle/>
          <a:p>
            <a:pPr algn="ctr"/>
            <a:r>
              <a:rPr lang="en-US" b="1" dirty="0">
                <a:latin typeface="Arial" panose="020B0604020202020204" pitchFamily="34" charset="0"/>
                <a:cs typeface="Arial" panose="020B0604020202020204" pitchFamily="34" charset="0"/>
              </a:rPr>
              <a:t>CCS Pilot Project</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Incorporating Sex and Gender into Guidelines</a:t>
            </a:r>
          </a:p>
        </p:txBody>
      </p:sp>
    </p:spTree>
    <p:extLst>
      <p:ext uri="{BB962C8B-B14F-4D97-AF65-F5344CB8AC3E}">
        <p14:creationId xmlns:p14="http://schemas.microsoft.com/office/powerpoint/2010/main" val="1732766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2258" y="1646053"/>
            <a:ext cx="11067806" cy="4351338"/>
          </a:xfrm>
        </p:spPr>
        <p:txBody>
          <a:bodyPr>
            <a:normAutofit/>
          </a:bodyPr>
          <a:lstStyle/>
          <a:p>
            <a:pPr marL="0" indent="0">
              <a:buNone/>
            </a:pPr>
            <a:r>
              <a:rPr lang="en-CA" sz="3600" dirty="0">
                <a:latin typeface="Arial" panose="020B0604020202020204" pitchFamily="34" charset="0"/>
                <a:cs typeface="Arial" panose="020B0604020202020204" pitchFamily="34" charset="0"/>
              </a:rPr>
              <a:t>RESULTS</a:t>
            </a:r>
          </a:p>
          <a:p>
            <a:r>
              <a:rPr lang="en-CA" dirty="0">
                <a:latin typeface="Arial" panose="020B0604020202020204" pitchFamily="34" charset="0"/>
                <a:cs typeface="Arial" panose="020B0604020202020204" pitchFamily="34" charset="0"/>
              </a:rPr>
              <a:t>16/175 studies reported main outcomes stratified by sex</a:t>
            </a:r>
          </a:p>
          <a:p>
            <a:r>
              <a:rPr lang="en-CA" dirty="0">
                <a:latin typeface="Arial" panose="020B0604020202020204" pitchFamily="34" charset="0"/>
                <a:cs typeface="Arial" panose="020B0604020202020204" pitchFamily="34" charset="0"/>
              </a:rPr>
              <a:t>No studies included gender as a variable</a:t>
            </a:r>
          </a:p>
          <a:p>
            <a:r>
              <a:rPr lang="en-CA" dirty="0">
                <a:latin typeface="Arial" panose="020B0604020202020204" pitchFamily="34" charset="0"/>
                <a:cs typeface="Arial" panose="020B0604020202020204" pitchFamily="34" charset="0"/>
              </a:rPr>
              <a:t>Based on PPR and the analyses presented:</a:t>
            </a:r>
          </a:p>
          <a:p>
            <a:pPr marL="0" indent="0" algn="ctr">
              <a:buNone/>
            </a:pPr>
            <a:r>
              <a:rPr lang="en-CA" i="1" dirty="0">
                <a:latin typeface="Arial" panose="020B0604020202020204" pitchFamily="34" charset="0"/>
                <a:cs typeface="Arial" panose="020B0604020202020204" pitchFamily="34" charset="0"/>
              </a:rPr>
              <a:t>only </a:t>
            </a:r>
            <a:r>
              <a:rPr lang="en-CA" i="1" u="sng" dirty="0">
                <a:latin typeface="Arial" panose="020B0604020202020204" pitchFamily="34" charset="0"/>
                <a:cs typeface="Arial" panose="020B0604020202020204" pitchFamily="34" charset="0"/>
              </a:rPr>
              <a:t>one study provided sufficient evidence </a:t>
            </a:r>
            <a:r>
              <a:rPr lang="en-CA" i="1" dirty="0">
                <a:latin typeface="Arial" panose="020B0604020202020204" pitchFamily="34" charset="0"/>
                <a:cs typeface="Arial" panose="020B0604020202020204" pitchFamily="34" charset="0"/>
              </a:rPr>
              <a:t>to confirm the applicability of recommendations for the management of STEMI for female as well as male patients.</a:t>
            </a:r>
          </a:p>
          <a:p>
            <a:pPr marL="0" indent="0">
              <a:buNone/>
            </a:pPr>
            <a:endParaRPr lang="en-CA" dirty="0"/>
          </a:p>
        </p:txBody>
      </p:sp>
      <p:sp>
        <p:nvSpPr>
          <p:cNvPr id="5" name="Title 1">
            <a:extLst>
              <a:ext uri="{FF2B5EF4-FFF2-40B4-BE49-F238E27FC236}">
                <a16:creationId xmlns:a16="http://schemas.microsoft.com/office/drawing/2014/main" id="{D0434C0C-2B54-274F-B889-9958900C8582}"/>
              </a:ext>
            </a:extLst>
          </p:cNvPr>
          <p:cNvSpPr>
            <a:spLocks noGrp="1"/>
          </p:cNvSpPr>
          <p:nvPr>
            <p:ph type="title"/>
          </p:nvPr>
        </p:nvSpPr>
        <p:spPr>
          <a:xfrm>
            <a:off x="356265" y="190852"/>
            <a:ext cx="11353799" cy="1325563"/>
          </a:xfrm>
        </p:spPr>
        <p:txBody>
          <a:bodyPr>
            <a:normAutofit fontScale="90000"/>
          </a:bodyPr>
          <a:lstStyle/>
          <a:p>
            <a:pPr algn="ctr"/>
            <a:r>
              <a:rPr lang="en-US" b="1" dirty="0">
                <a:latin typeface="Arial" panose="020B0604020202020204" pitchFamily="34" charset="0"/>
                <a:cs typeface="Arial" panose="020B0604020202020204" pitchFamily="34" charset="0"/>
              </a:rPr>
              <a:t>CCS Pilot Project</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Incorporating Sex and Gender into Guidelines</a:t>
            </a:r>
          </a:p>
        </p:txBody>
      </p:sp>
    </p:spTree>
    <p:extLst>
      <p:ext uri="{BB962C8B-B14F-4D97-AF65-F5344CB8AC3E}">
        <p14:creationId xmlns:p14="http://schemas.microsoft.com/office/powerpoint/2010/main" val="2791121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304" y="1332348"/>
            <a:ext cx="10515600" cy="3328719"/>
          </a:xfrm>
        </p:spPr>
        <p:txBody>
          <a:bodyPr>
            <a:normAutofit/>
          </a:bodyPr>
          <a:lstStyle/>
          <a:p>
            <a:pPr marL="0" indent="0">
              <a:buNone/>
            </a:pPr>
            <a:r>
              <a:rPr lang="en-CA" sz="3900" dirty="0">
                <a:latin typeface="Arial" panose="020B0604020202020204" pitchFamily="34" charset="0"/>
                <a:cs typeface="Arial" panose="020B0604020202020204" pitchFamily="34" charset="0"/>
              </a:rPr>
              <a:t>CONCLUSIONS</a:t>
            </a:r>
          </a:p>
          <a:p>
            <a:pPr algn="just"/>
            <a:r>
              <a:rPr lang="en-CA" dirty="0">
                <a:latin typeface="Arial" panose="020B0604020202020204" pitchFamily="34" charset="0"/>
                <a:cs typeface="Arial" panose="020B0604020202020204" pitchFamily="34" charset="0"/>
              </a:rPr>
              <a:t>systematic appraisal of sex and gender considerations into guideline development was feasible</a:t>
            </a:r>
          </a:p>
          <a:p>
            <a:pPr algn="just"/>
            <a:r>
              <a:rPr lang="en-CA" dirty="0">
                <a:latin typeface="Arial" panose="020B0604020202020204" pitchFamily="34" charset="0"/>
                <a:cs typeface="Arial" panose="020B0604020202020204" pitchFamily="34" charset="0"/>
              </a:rPr>
              <a:t>Barriers include:</a:t>
            </a:r>
          </a:p>
          <a:p>
            <a:pPr lvl="1" algn="just"/>
            <a:r>
              <a:rPr lang="en-CA" dirty="0">
                <a:latin typeface="Arial" panose="020B0604020202020204" pitchFamily="34" charset="0"/>
                <a:cs typeface="Arial" panose="020B0604020202020204" pitchFamily="34" charset="0"/>
              </a:rPr>
              <a:t>inadequate enrollment of women in randomized trials (PPR &lt; 0.8)</a:t>
            </a:r>
          </a:p>
          <a:p>
            <a:pPr lvl="1" algn="just"/>
            <a:r>
              <a:rPr lang="en-CA" dirty="0">
                <a:latin typeface="Arial" panose="020B0604020202020204" pitchFamily="34" charset="0"/>
                <a:cs typeface="Arial" panose="020B0604020202020204" pitchFamily="34" charset="0"/>
              </a:rPr>
              <a:t>lack of publication of main outcomes stratified by sex</a:t>
            </a:r>
          </a:p>
          <a:p>
            <a:pPr lvl="1" algn="just"/>
            <a:r>
              <a:rPr lang="en-CA" dirty="0">
                <a:latin typeface="Arial" panose="020B0604020202020204" pitchFamily="34" charset="0"/>
                <a:cs typeface="Arial" panose="020B0604020202020204" pitchFamily="34" charset="0"/>
              </a:rPr>
              <a:t>lack of inclusion of gender as a study variable</a:t>
            </a:r>
          </a:p>
        </p:txBody>
      </p:sp>
      <p:sp>
        <p:nvSpPr>
          <p:cNvPr id="4" name="Rectangle 3">
            <a:extLst>
              <a:ext uri="{FF2B5EF4-FFF2-40B4-BE49-F238E27FC236}">
                <a16:creationId xmlns:a16="http://schemas.microsoft.com/office/drawing/2014/main" id="{3510918E-86B3-DB4C-8D64-7EFEB68D0DDC}"/>
              </a:ext>
            </a:extLst>
          </p:cNvPr>
          <p:cNvSpPr/>
          <p:nvPr/>
        </p:nvSpPr>
        <p:spPr>
          <a:xfrm>
            <a:off x="838199" y="4601434"/>
            <a:ext cx="10385810" cy="1815882"/>
          </a:xfrm>
          <a:prstGeom prst="rect">
            <a:avLst/>
          </a:prstGeom>
        </p:spPr>
        <p:txBody>
          <a:bodyPr wrap="square">
            <a:spAutoFit/>
          </a:bodyPr>
          <a:lstStyle/>
          <a:p>
            <a:pPr algn="ctr"/>
            <a:r>
              <a:rPr lang="en-CA" sz="2800" b="1" i="1" dirty="0">
                <a:solidFill>
                  <a:srgbClr val="FF0000"/>
                </a:solidFill>
              </a:rPr>
              <a:t>“While we make the agnostic assumption that the recommendations in this guideline hold equally for both men and for women, we acknowledge that the published literature are inadequate to confirm this clearly and objectively”. </a:t>
            </a:r>
            <a:r>
              <a:rPr lang="en-CA" sz="2800" b="1" dirty="0">
                <a:solidFill>
                  <a:srgbClr val="FF0000"/>
                </a:solidFill>
              </a:rPr>
              <a:t> </a:t>
            </a:r>
            <a:endParaRPr lang="en-US" sz="2800" b="1" dirty="0">
              <a:solidFill>
                <a:srgbClr val="FF0000"/>
              </a:solidFill>
            </a:endParaRPr>
          </a:p>
        </p:txBody>
      </p:sp>
      <p:sp>
        <p:nvSpPr>
          <p:cNvPr id="6" name="Title 1">
            <a:extLst>
              <a:ext uri="{FF2B5EF4-FFF2-40B4-BE49-F238E27FC236}">
                <a16:creationId xmlns:a16="http://schemas.microsoft.com/office/drawing/2014/main" id="{D0434C0C-2B54-274F-B889-9958900C8582}"/>
              </a:ext>
            </a:extLst>
          </p:cNvPr>
          <p:cNvSpPr>
            <a:spLocks noGrp="1"/>
          </p:cNvSpPr>
          <p:nvPr>
            <p:ph type="title"/>
          </p:nvPr>
        </p:nvSpPr>
        <p:spPr>
          <a:xfrm>
            <a:off x="356265" y="72102"/>
            <a:ext cx="11353799" cy="1325563"/>
          </a:xfrm>
        </p:spPr>
        <p:txBody>
          <a:bodyPr>
            <a:normAutofit fontScale="90000"/>
          </a:bodyPr>
          <a:lstStyle/>
          <a:p>
            <a:pPr algn="ctr"/>
            <a:r>
              <a:rPr lang="en-US" b="1" dirty="0">
                <a:latin typeface="Arial" panose="020B0604020202020204" pitchFamily="34" charset="0"/>
                <a:cs typeface="Arial" panose="020B0604020202020204" pitchFamily="34" charset="0"/>
              </a:rPr>
              <a:t>CCS Pilot Project</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Incorporating Sex and Gender into Guidelines</a:t>
            </a:r>
          </a:p>
        </p:txBody>
      </p:sp>
    </p:spTree>
    <p:extLst>
      <p:ext uri="{BB962C8B-B14F-4D97-AF65-F5344CB8AC3E}">
        <p14:creationId xmlns:p14="http://schemas.microsoft.com/office/powerpoint/2010/main" val="412530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BD27EE-CD88-164D-AF32-B2ED5FC677C8}"/>
              </a:ext>
            </a:extLst>
          </p:cNvPr>
          <p:cNvSpPr>
            <a:spLocks noGrp="1"/>
          </p:cNvSpPr>
          <p:nvPr>
            <p:ph type="title"/>
          </p:nvPr>
        </p:nvSpPr>
        <p:spPr>
          <a:xfrm>
            <a:off x="0" y="3300700"/>
            <a:ext cx="12192000" cy="1325563"/>
          </a:xfrm>
        </p:spPr>
        <p:txBody>
          <a:bodyPr>
            <a:normAutofit/>
          </a:bodyPr>
          <a:lstStyle/>
          <a:p>
            <a:pPr algn="ctr"/>
            <a:r>
              <a:rPr lang="en-US" sz="2400" b="1" dirty="0">
                <a:latin typeface="Arial" panose="020B0604020202020204" pitchFamily="34" charset="0"/>
                <a:cs typeface="Arial" panose="020B0604020202020204" pitchFamily="34" charset="0"/>
              </a:rPr>
              <a:t>Endorsed by the Canadian Association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of Emergency Physicians (CAEP)</a:t>
            </a:r>
          </a:p>
        </p:txBody>
      </p:sp>
      <p:pic>
        <p:nvPicPr>
          <p:cNvPr id="6" name="Picture 5">
            <a:extLst>
              <a:ext uri="{FF2B5EF4-FFF2-40B4-BE49-F238E27FC236}">
                <a16:creationId xmlns:a16="http://schemas.microsoft.com/office/drawing/2014/main" id="{D36DC0CA-775A-C243-83DF-FB1EBB89E859}"/>
              </a:ext>
            </a:extLst>
          </p:cNvPr>
          <p:cNvPicPr>
            <a:picLocks noChangeAspect="1"/>
          </p:cNvPicPr>
          <p:nvPr/>
        </p:nvPicPr>
        <p:blipFill>
          <a:blip r:embed="rId2"/>
          <a:stretch>
            <a:fillRect/>
          </a:stretch>
        </p:blipFill>
        <p:spPr>
          <a:xfrm>
            <a:off x="5194418" y="4478481"/>
            <a:ext cx="1526074" cy="1168401"/>
          </a:xfrm>
          <a:prstGeom prst="rect">
            <a:avLst/>
          </a:prstGeom>
        </p:spPr>
      </p:pic>
      <p:pic>
        <p:nvPicPr>
          <p:cNvPr id="7" name="Picture 6">
            <a:extLst>
              <a:ext uri="{FF2B5EF4-FFF2-40B4-BE49-F238E27FC236}">
                <a16:creationId xmlns:a16="http://schemas.microsoft.com/office/drawing/2014/main" id="{B28FF262-09B1-C048-90D7-93ED3A012593}"/>
              </a:ext>
            </a:extLst>
          </p:cNvPr>
          <p:cNvPicPr>
            <a:picLocks noChangeAspect="1"/>
          </p:cNvPicPr>
          <p:nvPr/>
        </p:nvPicPr>
        <p:blipFill>
          <a:blip r:embed="rId3"/>
          <a:stretch>
            <a:fillRect/>
          </a:stretch>
        </p:blipFill>
        <p:spPr>
          <a:xfrm>
            <a:off x="158461" y="864416"/>
            <a:ext cx="5655541" cy="977216"/>
          </a:xfrm>
          <a:prstGeom prst="rect">
            <a:avLst/>
          </a:prstGeom>
        </p:spPr>
      </p:pic>
      <p:pic>
        <p:nvPicPr>
          <p:cNvPr id="9" name="Picture 8">
            <a:extLst>
              <a:ext uri="{FF2B5EF4-FFF2-40B4-BE49-F238E27FC236}">
                <a16:creationId xmlns:a16="http://schemas.microsoft.com/office/drawing/2014/main" id="{C9C88FC2-6055-C845-BC97-F06983CD2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7455" y="856677"/>
            <a:ext cx="6234545" cy="1276235"/>
          </a:xfrm>
          <a:prstGeom prst="rect">
            <a:avLst/>
          </a:prstGeom>
        </p:spPr>
      </p:pic>
    </p:spTree>
    <p:extLst>
      <p:ext uri="{BB962C8B-B14F-4D97-AF65-F5344CB8AC3E}">
        <p14:creationId xmlns:p14="http://schemas.microsoft.com/office/powerpoint/2010/main" val="2489299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txBox="1">
            <a:spLocks noChangeArrowheads="1"/>
          </p:cNvSpPr>
          <p:nvPr/>
        </p:nvSpPr>
        <p:spPr bwMode="auto">
          <a:xfrm>
            <a:off x="1752600" y="2590800"/>
            <a:ext cx="868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CA" altLang="en-US" sz="4400" dirty="0"/>
              <a:t>2018 Recommendations</a:t>
            </a:r>
            <a:endParaRPr lang="fr-CA" altLang="en-US" sz="4400" dirty="0">
              <a:solidFill>
                <a:srgbClr val="000000"/>
              </a:solidFill>
            </a:endParaRPr>
          </a:p>
        </p:txBody>
      </p:sp>
    </p:spTree>
    <p:extLst>
      <p:ext uri="{BB962C8B-B14F-4D97-AF65-F5344CB8AC3E}">
        <p14:creationId xmlns:p14="http://schemas.microsoft.com/office/powerpoint/2010/main" val="3130277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CFD0355-4A4A-9C47-80A0-A77211753A04}"/>
              </a:ext>
            </a:extLst>
          </p:cNvPr>
          <p:cNvGraphicFramePr>
            <a:graphicFrameLocks noGrp="1"/>
          </p:cNvGraphicFramePr>
          <p:nvPr>
            <p:extLst>
              <p:ext uri="{D42A27DB-BD31-4B8C-83A1-F6EECF244321}">
                <p14:modId xmlns:p14="http://schemas.microsoft.com/office/powerpoint/2010/main" val="3095986963"/>
              </p:ext>
            </p:extLst>
          </p:nvPr>
        </p:nvGraphicFramePr>
        <p:xfrm>
          <a:off x="130630" y="827314"/>
          <a:ext cx="11901714" cy="4971142"/>
        </p:xfrm>
        <a:graphic>
          <a:graphicData uri="http://schemas.openxmlformats.org/drawingml/2006/table">
            <a:tbl>
              <a:tblPr firstRow="1" bandRow="1">
                <a:tableStyleId>{5C22544A-7EE6-4342-B048-85BDC9FD1C3A}</a:tableStyleId>
              </a:tblPr>
              <a:tblGrid>
                <a:gridCol w="4660031">
                  <a:extLst>
                    <a:ext uri="{9D8B030D-6E8A-4147-A177-3AD203B41FA5}">
                      <a16:colId xmlns:a16="http://schemas.microsoft.com/office/drawing/2014/main" val="120056483"/>
                    </a:ext>
                  </a:extLst>
                </a:gridCol>
                <a:gridCol w="7241683">
                  <a:extLst>
                    <a:ext uri="{9D8B030D-6E8A-4147-A177-3AD203B41FA5}">
                      <a16:colId xmlns:a16="http://schemas.microsoft.com/office/drawing/2014/main" val="4115559346"/>
                    </a:ext>
                  </a:extLst>
                </a:gridCol>
              </a:tblGrid>
              <a:tr h="656771">
                <a:tc>
                  <a:txBody>
                    <a:bodyPr/>
                    <a:lstStyle/>
                    <a:p>
                      <a:pPr algn="ctr"/>
                      <a:r>
                        <a:rPr lang="en-US" sz="2800" dirty="0">
                          <a:solidFill>
                            <a:schemeClr val="tx1"/>
                          </a:solidFill>
                          <a:latin typeface="Arial" panose="020B0604020202020204" pitchFamily="34" charset="0"/>
                          <a:cs typeface="Arial" panose="020B0604020202020204" pitchFamily="34" charset="0"/>
                        </a:rPr>
                        <a:t>TERM</a:t>
                      </a:r>
                    </a:p>
                  </a:txBody>
                  <a:tcPr>
                    <a:solidFill>
                      <a:srgbClr val="00B0F0"/>
                    </a:solidFill>
                  </a:tcPr>
                </a:tc>
                <a:tc>
                  <a:txBody>
                    <a:bodyPr/>
                    <a:lstStyle/>
                    <a:p>
                      <a:pPr algn="ctr"/>
                      <a:r>
                        <a:rPr lang="en-US" sz="2800" dirty="0">
                          <a:solidFill>
                            <a:schemeClr val="tx1"/>
                          </a:solidFill>
                          <a:latin typeface="Arial" panose="020B0604020202020204" pitchFamily="34" charset="0"/>
                          <a:cs typeface="Arial" panose="020B0604020202020204" pitchFamily="34" charset="0"/>
                        </a:rPr>
                        <a:t>DEFINITION</a:t>
                      </a:r>
                    </a:p>
                  </a:txBody>
                  <a:tcPr>
                    <a:solidFill>
                      <a:srgbClr val="00B0F0"/>
                    </a:solidFill>
                  </a:tcPr>
                </a:tc>
                <a:extLst>
                  <a:ext uri="{0D108BD9-81ED-4DB2-BD59-A6C34878D82A}">
                    <a16:rowId xmlns:a16="http://schemas.microsoft.com/office/drawing/2014/main" val="3206866071"/>
                  </a:ext>
                </a:extLst>
              </a:tr>
              <a:tr h="782037">
                <a:tc>
                  <a:txBody>
                    <a:bodyPr/>
                    <a:lstStyle/>
                    <a:p>
                      <a:pPr>
                        <a:lnSpc>
                          <a:spcPct val="100000"/>
                        </a:lnSpc>
                        <a:spcAft>
                          <a:spcPts val="1000"/>
                        </a:spcAft>
                      </a:pPr>
                      <a:r>
                        <a:rPr lang="en-CA" sz="2400" dirty="0">
                          <a:effectLst/>
                          <a:latin typeface="Arial" panose="020B0604020202020204" pitchFamily="34" charset="0"/>
                          <a:ea typeface="Yu Mincho" panose="02020400000000000000" pitchFamily="18" charset="-128"/>
                          <a:cs typeface="Arial" panose="020B0604020202020204" pitchFamily="34" charset="0"/>
                        </a:rPr>
                        <a:t>First medical contact (FMC)</a:t>
                      </a:r>
                      <a:endParaRPr lang="en-CA"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US" sz="2400" b="0" i="0" u="none" dirty="0">
                          <a:latin typeface="Arial" panose="020B0604020202020204" pitchFamily="34" charset="0"/>
                          <a:cs typeface="Arial" panose="020B0604020202020204" pitchFamily="34" charset="0"/>
                        </a:rPr>
                        <a:t>Time of EMS arrival at scene (prehospital) or hospital registration (walk-in)</a:t>
                      </a:r>
                    </a:p>
                  </a:txBody>
                  <a:tcPr/>
                </a:tc>
                <a:extLst>
                  <a:ext uri="{0D108BD9-81ED-4DB2-BD59-A6C34878D82A}">
                    <a16:rowId xmlns:a16="http://schemas.microsoft.com/office/drawing/2014/main" val="1811815118"/>
                  </a:ext>
                </a:extLst>
              </a:tr>
              <a:tr h="430980">
                <a:tc>
                  <a:txBody>
                    <a:bodyPr/>
                    <a:lstStyle/>
                    <a:p>
                      <a:pPr>
                        <a:lnSpc>
                          <a:spcPct val="200000"/>
                        </a:lnSpc>
                        <a:spcAft>
                          <a:spcPts val="1000"/>
                        </a:spcAft>
                      </a:pPr>
                      <a:r>
                        <a:rPr lang="en-CA" sz="24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Time of STEMI diagnosis</a:t>
                      </a:r>
                      <a:endParaRPr lang="en-CA"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u="none" dirty="0">
                          <a:solidFill>
                            <a:schemeClr val="tx1"/>
                          </a:solidFill>
                          <a:latin typeface="Arial" panose="020B0604020202020204" pitchFamily="34" charset="0"/>
                          <a:cs typeface="Arial" panose="020B0604020202020204" pitchFamily="34" charset="0"/>
                        </a:rPr>
                        <a:t>Time of performance and interpretation of first ECG diagnostic of STEMI</a:t>
                      </a:r>
                    </a:p>
                  </a:txBody>
                  <a:tcPr>
                    <a:solidFill>
                      <a:srgbClr val="00B0F0"/>
                    </a:solidFill>
                  </a:tcPr>
                </a:tc>
                <a:extLst>
                  <a:ext uri="{0D108BD9-81ED-4DB2-BD59-A6C34878D82A}">
                    <a16:rowId xmlns:a16="http://schemas.microsoft.com/office/drawing/2014/main" val="1248059550"/>
                  </a:ext>
                </a:extLst>
              </a:tr>
              <a:tr h="656771">
                <a:tc>
                  <a:txBody>
                    <a:bodyPr/>
                    <a:lstStyle/>
                    <a:p>
                      <a:r>
                        <a:rPr lang="en-US" sz="2400" kern="1200" dirty="0">
                          <a:solidFill>
                            <a:schemeClr val="tx1"/>
                          </a:solidFill>
                          <a:effectLst/>
                          <a:latin typeface="Arial" panose="020B0604020202020204" pitchFamily="34" charset="0"/>
                          <a:ea typeface="+mn-ea"/>
                          <a:cs typeface="Arial" panose="020B0604020202020204" pitchFamily="34" charset="0"/>
                        </a:rPr>
                        <a:t>First device deployment</a:t>
                      </a:r>
                      <a:endParaRPr lang="en-US" sz="24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2400" b="0" u="none" dirty="0">
                          <a:solidFill>
                            <a:schemeClr val="tx1"/>
                          </a:solidFill>
                          <a:latin typeface="Arial" panose="020B0604020202020204" pitchFamily="34" charset="0"/>
                          <a:cs typeface="Arial" panose="020B0604020202020204" pitchFamily="34" charset="0"/>
                        </a:rPr>
                        <a:t>Deployment of first PCI device (balloon or first stent)</a:t>
                      </a:r>
                    </a:p>
                  </a:txBody>
                  <a:tcPr/>
                </a:tc>
                <a:extLst>
                  <a:ext uri="{0D108BD9-81ED-4DB2-BD59-A6C34878D82A}">
                    <a16:rowId xmlns:a16="http://schemas.microsoft.com/office/drawing/2014/main" val="1531214943"/>
                  </a:ext>
                </a:extLst>
              </a:tr>
              <a:tr h="656771">
                <a:tc>
                  <a:txBody>
                    <a:bodyPr/>
                    <a:lstStyle/>
                    <a:p>
                      <a:r>
                        <a:rPr lang="en-US" sz="2400" kern="1200" dirty="0">
                          <a:solidFill>
                            <a:schemeClr val="tx1"/>
                          </a:solidFill>
                          <a:effectLst/>
                          <a:latin typeface="Arial" panose="020B0604020202020204" pitchFamily="34" charset="0"/>
                          <a:ea typeface="+mn-ea"/>
                          <a:cs typeface="Arial" panose="020B0604020202020204" pitchFamily="34" charset="0"/>
                        </a:rPr>
                        <a:t>Door in Door out (DIDO)</a:t>
                      </a:r>
                      <a:endParaRPr lang="en-US" sz="2400" dirty="0">
                        <a:solidFill>
                          <a:schemeClr val="tx1"/>
                        </a:solidFill>
                        <a:latin typeface="Arial" panose="020B0604020202020204" pitchFamily="34" charset="0"/>
                        <a:cs typeface="Arial" panose="020B0604020202020204" pitchFamily="34" charset="0"/>
                      </a:endParaRPr>
                    </a:p>
                  </a:txBody>
                  <a:tcP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u="none" dirty="0">
                          <a:solidFill>
                            <a:schemeClr val="tx1"/>
                          </a:solidFill>
                          <a:latin typeface="Arial" panose="020B0604020202020204" pitchFamily="34" charset="0"/>
                          <a:cs typeface="Arial" panose="020B0604020202020204" pitchFamily="34" charset="0"/>
                        </a:rPr>
                        <a:t>Time between registration of patient at non PCI capable hospital and patient leaving non-PCI capable hospital via EMS</a:t>
                      </a:r>
                    </a:p>
                  </a:txBody>
                  <a:tcPr>
                    <a:solidFill>
                      <a:srgbClr val="00B0F0"/>
                    </a:solidFill>
                  </a:tcPr>
                </a:tc>
                <a:extLst>
                  <a:ext uri="{0D108BD9-81ED-4DB2-BD59-A6C34878D82A}">
                    <a16:rowId xmlns:a16="http://schemas.microsoft.com/office/drawing/2014/main" val="2987422203"/>
                  </a:ext>
                </a:extLst>
              </a:tr>
              <a:tr h="656771">
                <a:tc>
                  <a:txBody>
                    <a:bodyPr/>
                    <a:lstStyle/>
                    <a:p>
                      <a:r>
                        <a:rPr lang="en-US" sz="2400" kern="1200" dirty="0">
                          <a:solidFill>
                            <a:schemeClr val="tx1"/>
                          </a:solidFill>
                          <a:effectLst/>
                          <a:latin typeface="Arial" panose="020B0604020202020204" pitchFamily="34" charset="0"/>
                          <a:ea typeface="+mn-ea"/>
                          <a:cs typeface="Arial" panose="020B0604020202020204" pitchFamily="34" charset="0"/>
                        </a:rPr>
                        <a:t>Interfacility transport time</a:t>
                      </a:r>
                      <a:endParaRPr lang="en-US" sz="24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u="none" dirty="0">
                          <a:solidFill>
                            <a:schemeClr val="tx1"/>
                          </a:solidFill>
                          <a:latin typeface="Arial" panose="020B0604020202020204" pitchFamily="34" charset="0"/>
                          <a:cs typeface="Arial" panose="020B0604020202020204" pitchFamily="34" charset="0"/>
                        </a:rPr>
                        <a:t>Time on the road between leaving non-PCI capable hospital and arrival at PCI capable hospital</a:t>
                      </a:r>
                    </a:p>
                  </a:txBody>
                  <a:tcPr/>
                </a:tc>
                <a:extLst>
                  <a:ext uri="{0D108BD9-81ED-4DB2-BD59-A6C34878D82A}">
                    <a16:rowId xmlns:a16="http://schemas.microsoft.com/office/drawing/2014/main" val="4286924719"/>
                  </a:ext>
                </a:extLst>
              </a:tr>
            </a:tbl>
          </a:graphicData>
        </a:graphic>
      </p:graphicFrame>
      <p:sp>
        <p:nvSpPr>
          <p:cNvPr id="3" name="TextBox 2">
            <a:extLst>
              <a:ext uri="{FF2B5EF4-FFF2-40B4-BE49-F238E27FC236}">
                <a16:creationId xmlns:a16="http://schemas.microsoft.com/office/drawing/2014/main" id="{D43290D0-7FB3-E04F-BCA8-18B8A0FB4EAF}"/>
              </a:ext>
            </a:extLst>
          </p:cNvPr>
          <p:cNvSpPr txBox="1"/>
          <p:nvPr/>
        </p:nvSpPr>
        <p:spPr>
          <a:xfrm>
            <a:off x="2941233" y="124866"/>
            <a:ext cx="7549374"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DEFINITIONS – REPERFUSION INTERVALS</a:t>
            </a:r>
          </a:p>
        </p:txBody>
      </p:sp>
    </p:spTree>
    <p:extLst>
      <p:ext uri="{BB962C8B-B14F-4D97-AF65-F5344CB8AC3E}">
        <p14:creationId xmlns:p14="http://schemas.microsoft.com/office/powerpoint/2010/main" val="1301059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CFD0355-4A4A-9C47-80A0-A77211753A04}"/>
              </a:ext>
            </a:extLst>
          </p:cNvPr>
          <p:cNvGraphicFramePr>
            <a:graphicFrameLocks noGrp="1"/>
          </p:cNvGraphicFramePr>
          <p:nvPr>
            <p:extLst>
              <p:ext uri="{D42A27DB-BD31-4B8C-83A1-F6EECF244321}">
                <p14:modId xmlns:p14="http://schemas.microsoft.com/office/powerpoint/2010/main" val="4147281107"/>
              </p:ext>
            </p:extLst>
          </p:nvPr>
        </p:nvGraphicFramePr>
        <p:xfrm>
          <a:off x="110751" y="874643"/>
          <a:ext cx="11901714" cy="5191380"/>
        </p:xfrm>
        <a:graphic>
          <a:graphicData uri="http://schemas.openxmlformats.org/drawingml/2006/table">
            <a:tbl>
              <a:tblPr firstRow="1" bandRow="1">
                <a:tableStyleId>{5C22544A-7EE6-4342-B048-85BDC9FD1C3A}</a:tableStyleId>
              </a:tblPr>
              <a:tblGrid>
                <a:gridCol w="3149284">
                  <a:extLst>
                    <a:ext uri="{9D8B030D-6E8A-4147-A177-3AD203B41FA5}">
                      <a16:colId xmlns:a16="http://schemas.microsoft.com/office/drawing/2014/main" val="120056483"/>
                    </a:ext>
                  </a:extLst>
                </a:gridCol>
                <a:gridCol w="8752430">
                  <a:extLst>
                    <a:ext uri="{9D8B030D-6E8A-4147-A177-3AD203B41FA5}">
                      <a16:colId xmlns:a16="http://schemas.microsoft.com/office/drawing/2014/main" val="4115559346"/>
                    </a:ext>
                  </a:extLst>
                </a:gridCol>
              </a:tblGrid>
              <a:tr h="619380">
                <a:tc>
                  <a:txBody>
                    <a:bodyPr/>
                    <a:lstStyle/>
                    <a:p>
                      <a:pPr algn="ctr"/>
                      <a:r>
                        <a:rPr lang="en-US" sz="2800" dirty="0">
                          <a:solidFill>
                            <a:schemeClr val="tx1"/>
                          </a:solidFill>
                          <a:latin typeface="Arial" panose="020B0604020202020204" pitchFamily="34" charset="0"/>
                          <a:cs typeface="Arial" panose="020B0604020202020204" pitchFamily="34" charset="0"/>
                        </a:rPr>
                        <a:t>STRATEGY</a:t>
                      </a:r>
                    </a:p>
                  </a:txBody>
                  <a:tcPr>
                    <a:solidFill>
                      <a:srgbClr val="00B0F0"/>
                    </a:solidFill>
                  </a:tcPr>
                </a:tc>
                <a:tc>
                  <a:txBody>
                    <a:bodyPr/>
                    <a:lstStyle/>
                    <a:p>
                      <a:pPr algn="ctr"/>
                      <a:r>
                        <a:rPr lang="en-US" sz="2800" dirty="0">
                          <a:solidFill>
                            <a:schemeClr val="tx1"/>
                          </a:solidFill>
                          <a:latin typeface="Arial" panose="020B0604020202020204" pitchFamily="34" charset="0"/>
                          <a:cs typeface="Arial" panose="020B0604020202020204" pitchFamily="34" charset="0"/>
                        </a:rPr>
                        <a:t>DEFINITION</a:t>
                      </a:r>
                    </a:p>
                  </a:txBody>
                  <a:tcPr>
                    <a:solidFill>
                      <a:srgbClr val="00B0F0"/>
                    </a:solidFill>
                  </a:tcPr>
                </a:tc>
                <a:extLst>
                  <a:ext uri="{0D108BD9-81ED-4DB2-BD59-A6C34878D82A}">
                    <a16:rowId xmlns:a16="http://schemas.microsoft.com/office/drawing/2014/main" val="3206866071"/>
                  </a:ext>
                </a:extLst>
              </a:tr>
              <a:tr h="782037">
                <a:tc>
                  <a:txBody>
                    <a:bodyPr/>
                    <a:lstStyle/>
                    <a:p>
                      <a:pPr>
                        <a:lnSpc>
                          <a:spcPct val="100000"/>
                        </a:lnSpc>
                        <a:spcAft>
                          <a:spcPts val="1000"/>
                        </a:spcAft>
                      </a:pPr>
                      <a:r>
                        <a:rPr lang="en-CA" sz="2400" dirty="0">
                          <a:effectLst/>
                          <a:latin typeface="Arial" panose="020B0604020202020204" pitchFamily="34" charset="0"/>
                          <a:ea typeface="Yu Mincho" panose="02020400000000000000" pitchFamily="18" charset="-128"/>
                          <a:cs typeface="Arial" panose="020B0604020202020204" pitchFamily="34" charset="0"/>
                        </a:rPr>
                        <a:t>Primary percutaneous coronary intervention (PPCI)</a:t>
                      </a:r>
                      <a:endParaRPr lang="en-CA"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r>
                        <a:rPr lang="en-US" sz="2400" b="0" i="0" u="none" dirty="0">
                          <a:latin typeface="Arial" panose="020B0604020202020204" pitchFamily="34" charset="0"/>
                          <a:cs typeface="Arial" panose="020B0604020202020204" pitchFamily="34" charset="0"/>
                        </a:rPr>
                        <a:t>Mechanical reperfusion techniques aimed at restoring flow to the culprit vessel in acute STEMI. May include balloon angioplasty, coronary stenting or thrombectomy</a:t>
                      </a:r>
                    </a:p>
                  </a:txBody>
                  <a:tcPr/>
                </a:tc>
                <a:extLst>
                  <a:ext uri="{0D108BD9-81ED-4DB2-BD59-A6C34878D82A}">
                    <a16:rowId xmlns:a16="http://schemas.microsoft.com/office/drawing/2014/main" val="1811815118"/>
                  </a:ext>
                </a:extLst>
              </a:tr>
              <a:tr h="430980">
                <a:tc>
                  <a:txBody>
                    <a:bodyPr/>
                    <a:lstStyle/>
                    <a:p>
                      <a:pPr>
                        <a:lnSpc>
                          <a:spcPct val="100000"/>
                        </a:lnSpc>
                        <a:spcAft>
                          <a:spcPts val="1000"/>
                        </a:spcAft>
                      </a:pPr>
                      <a:r>
                        <a:rPr lang="en-CA" sz="2400" dirty="0" err="1">
                          <a:solidFill>
                            <a:schemeClr val="tx1"/>
                          </a:solidFill>
                          <a:effectLst/>
                          <a:latin typeface="Arial" panose="020B0604020202020204" pitchFamily="34" charset="0"/>
                          <a:ea typeface="Yu Mincho" panose="02020400000000000000" pitchFamily="18" charset="-128"/>
                          <a:cs typeface="Arial" panose="020B0604020202020204" pitchFamily="34" charset="0"/>
                        </a:rPr>
                        <a:t>Pharmacoinvasive</a:t>
                      </a:r>
                      <a:r>
                        <a:rPr lang="en-CA" sz="24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 strategy</a:t>
                      </a:r>
                      <a:endParaRPr lang="en-CA"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F0"/>
                    </a:solidFill>
                  </a:tcPr>
                </a:tc>
                <a:tc>
                  <a:txBody>
                    <a:bodyPr/>
                    <a:lstStyle/>
                    <a:p>
                      <a:pPr>
                        <a:lnSpc>
                          <a:spcPct val="100000"/>
                        </a:lnSpc>
                        <a:spcAft>
                          <a:spcPts val="1000"/>
                        </a:spcAft>
                      </a:pPr>
                      <a:r>
                        <a:rPr lang="en-CA" sz="2400" dirty="0">
                          <a:effectLst/>
                          <a:latin typeface="Arial" panose="020B0604020202020204" pitchFamily="34" charset="0"/>
                          <a:ea typeface="Yu Mincho" panose="02020400000000000000" pitchFamily="18" charset="-128"/>
                          <a:cs typeface="Times New Roman" panose="02020603050405020304" pitchFamily="18" charset="0"/>
                        </a:rPr>
                        <a:t>A reperfusion strategy utilizing adjunctive PCI following initial pharmacological reperfusion with fibrinolysis. Consists of 1. routine rapid transfer to PCI centres after fibrinolysis, 2. immediate PCI for patients with failed fibrinolysis, and 3. routine angiography +/- PCI within 24 hours after successful fibrinolysis</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1248059550"/>
                  </a:ext>
                </a:extLst>
              </a:tr>
              <a:tr h="656771">
                <a:tc>
                  <a:txBody>
                    <a:bodyPr/>
                    <a:lstStyle/>
                    <a:p>
                      <a:r>
                        <a:rPr lang="en-US" sz="2400" kern="1200" dirty="0">
                          <a:solidFill>
                            <a:schemeClr val="tx1"/>
                          </a:solidFill>
                          <a:effectLst/>
                          <a:latin typeface="Arial" panose="020B0604020202020204" pitchFamily="34" charset="0"/>
                          <a:ea typeface="+mn-ea"/>
                          <a:cs typeface="Arial" panose="020B0604020202020204" pitchFamily="34" charset="0"/>
                        </a:rPr>
                        <a:t>Facilitated PCI</a:t>
                      </a:r>
                      <a:endParaRPr lang="en-US" sz="2400" dirty="0">
                        <a:solidFill>
                          <a:schemeClr val="tx1"/>
                        </a:solidFill>
                        <a:latin typeface="Arial" panose="020B0604020202020204" pitchFamily="34" charset="0"/>
                        <a:cs typeface="Arial" panose="020B0604020202020204" pitchFamily="34" charset="0"/>
                      </a:endParaRPr>
                    </a:p>
                  </a:txBody>
                  <a:tcPr/>
                </a:tc>
                <a:tc>
                  <a:txBody>
                    <a:bodyPr/>
                    <a:lstStyle/>
                    <a:p>
                      <a:pPr algn="l"/>
                      <a:r>
                        <a:rPr lang="en-US" sz="2400" kern="1200" dirty="0">
                          <a:solidFill>
                            <a:schemeClr val="dk1"/>
                          </a:solidFill>
                          <a:effectLst/>
                          <a:latin typeface="Arial" panose="020B0604020202020204" pitchFamily="34" charset="0"/>
                          <a:ea typeface="+mn-ea"/>
                          <a:cs typeface="Arial" panose="020B0604020202020204" pitchFamily="34" charset="0"/>
                        </a:rPr>
                        <a:t>A reperfusion strategy where adjuvant therapies such as fibrinolysis or glycoprotein IIb/IIIa inhibitors are administered while in transit to immediate diagnostic angiography with the intent to perform immediate PPCI</a:t>
                      </a:r>
                      <a:r>
                        <a:rPr lang="en-CA" sz="2400" dirty="0">
                          <a:effectLst/>
                          <a:latin typeface="Arial" panose="020B0604020202020204" pitchFamily="34" charset="0"/>
                          <a:cs typeface="Arial" panose="020B0604020202020204" pitchFamily="34" charset="0"/>
                        </a:rPr>
                        <a:t> </a:t>
                      </a:r>
                      <a:endParaRPr lang="en-US" sz="2400" b="0" u="none"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31214943"/>
                  </a:ext>
                </a:extLst>
              </a:tr>
            </a:tbl>
          </a:graphicData>
        </a:graphic>
      </p:graphicFrame>
      <p:sp>
        <p:nvSpPr>
          <p:cNvPr id="3" name="TextBox 2">
            <a:extLst>
              <a:ext uri="{FF2B5EF4-FFF2-40B4-BE49-F238E27FC236}">
                <a16:creationId xmlns:a16="http://schemas.microsoft.com/office/drawing/2014/main" id="{D43290D0-7FB3-E04F-BCA8-18B8A0FB4EAF}"/>
              </a:ext>
            </a:extLst>
          </p:cNvPr>
          <p:cNvSpPr txBox="1"/>
          <p:nvPr/>
        </p:nvSpPr>
        <p:spPr>
          <a:xfrm>
            <a:off x="2154641" y="35737"/>
            <a:ext cx="7813934"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DEFINITIONS – REPERFUSION STRATEGIES</a:t>
            </a:r>
          </a:p>
        </p:txBody>
      </p:sp>
    </p:spTree>
    <p:extLst>
      <p:ext uri="{BB962C8B-B14F-4D97-AF65-F5344CB8AC3E}">
        <p14:creationId xmlns:p14="http://schemas.microsoft.com/office/powerpoint/2010/main" val="1462953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3DCF6A-10B7-134B-BA35-830D1BF58794}"/>
              </a:ext>
            </a:extLst>
          </p:cNvPr>
          <p:cNvSpPr>
            <a:spLocks noGrp="1"/>
          </p:cNvSpPr>
          <p:nvPr>
            <p:ph idx="1"/>
          </p:nvPr>
        </p:nvSpPr>
        <p:spPr>
          <a:xfrm>
            <a:off x="123753" y="577074"/>
            <a:ext cx="11900951" cy="5745347"/>
          </a:xfrm>
        </p:spPr>
        <p:txBody>
          <a:bodyPr>
            <a:normAutofit/>
          </a:bodyPr>
          <a:lstStyle/>
          <a:p>
            <a:pPr marL="514350" indent="-514350">
              <a:buFont typeface="+mj-lt"/>
              <a:buAutoNum type="arabicPeriod"/>
            </a:pPr>
            <a:r>
              <a:rPr lang="en-US" sz="3000" b="1" dirty="0">
                <a:latin typeface="Arial" panose="020B0604020202020204" pitchFamily="34" charset="0"/>
                <a:cs typeface="Arial" panose="020B0604020202020204" pitchFamily="34" charset="0"/>
              </a:rPr>
              <a:t>REGIONALIZATION OF STEMI CARE</a:t>
            </a:r>
          </a:p>
          <a:p>
            <a:pPr marL="0" indent="0">
              <a:buNone/>
            </a:pPr>
            <a:endParaRPr lang="en-US" sz="2400" b="1" dirty="0">
              <a:latin typeface="Arial" panose="020B0604020202020204" pitchFamily="34" charset="0"/>
              <a:cs typeface="Arial" panose="020B0604020202020204" pitchFamily="34" charset="0"/>
            </a:endParaRPr>
          </a:p>
          <a:p>
            <a:pPr lvl="1"/>
            <a:r>
              <a:rPr lang="en-US" sz="2600" dirty="0">
                <a:latin typeface="Arial" panose="020B0604020202020204" pitchFamily="34" charset="0"/>
                <a:cs typeface="Arial" panose="020B0604020202020204" pitchFamily="34" charset="0"/>
              </a:rPr>
              <a:t>Development of Regional STEMI </a:t>
            </a:r>
            <a:r>
              <a:rPr lang="en-US" sz="2600" dirty="0" err="1">
                <a:latin typeface="Arial" panose="020B0604020202020204" pitchFamily="34" charset="0"/>
                <a:cs typeface="Arial" panose="020B0604020202020204" pitchFamily="34" charset="0"/>
              </a:rPr>
              <a:t>Centres</a:t>
            </a:r>
            <a:r>
              <a:rPr lang="en-US" sz="2600" dirty="0">
                <a:latin typeface="Arial" panose="020B0604020202020204" pitchFamily="34" charset="0"/>
                <a:cs typeface="Arial" panose="020B0604020202020204" pitchFamily="34" charset="0"/>
              </a:rPr>
              <a:t> (”hub and spoke”) and regional reperfusion strategies</a:t>
            </a:r>
          </a:p>
          <a:p>
            <a:pPr lvl="1"/>
            <a:r>
              <a:rPr lang="en-US" sz="2600" dirty="0">
                <a:latin typeface="Arial" panose="020B0604020202020204" pitchFamily="34" charset="0"/>
                <a:cs typeface="Arial" panose="020B0604020202020204" pitchFamily="34" charset="0"/>
              </a:rPr>
              <a:t>Reperfusion decision making within a regional STEMI network</a:t>
            </a:r>
          </a:p>
          <a:p>
            <a:pPr lvl="1"/>
            <a:r>
              <a:rPr lang="en-US" sz="2600" dirty="0">
                <a:latin typeface="Arial" panose="020B0604020202020204" pitchFamily="34" charset="0"/>
                <a:cs typeface="Arial" panose="020B0604020202020204" pitchFamily="34" charset="0"/>
              </a:rPr>
              <a:t>Prehospital and interfacility EMS transportation within regional networks</a:t>
            </a:r>
          </a:p>
          <a:p>
            <a:pPr marL="457200" lvl="1"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8883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75F7F0-937A-3C47-97C5-BEA8EF8C54B7}"/>
              </a:ext>
            </a:extLst>
          </p:cNvPr>
          <p:cNvSpPr txBox="1"/>
          <p:nvPr/>
        </p:nvSpPr>
        <p:spPr>
          <a:xfrm>
            <a:off x="2034887" y="255495"/>
            <a:ext cx="8206606"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ELEMENTS OF A REGIONAL STEMI NETWORK</a:t>
            </a:r>
          </a:p>
        </p:txBody>
      </p:sp>
      <p:graphicFrame>
        <p:nvGraphicFramePr>
          <p:cNvPr id="4" name="Table 3">
            <a:extLst>
              <a:ext uri="{FF2B5EF4-FFF2-40B4-BE49-F238E27FC236}">
                <a16:creationId xmlns:a16="http://schemas.microsoft.com/office/drawing/2014/main" id="{D89B5B57-3169-9842-92B3-D540A290B7C5}"/>
              </a:ext>
            </a:extLst>
          </p:cNvPr>
          <p:cNvGraphicFramePr>
            <a:graphicFrameLocks noGrp="1"/>
          </p:cNvGraphicFramePr>
          <p:nvPr>
            <p:extLst>
              <p:ext uri="{D42A27DB-BD31-4B8C-83A1-F6EECF244321}">
                <p14:modId xmlns:p14="http://schemas.microsoft.com/office/powerpoint/2010/main" val="3503574494"/>
              </p:ext>
            </p:extLst>
          </p:nvPr>
        </p:nvGraphicFramePr>
        <p:xfrm>
          <a:off x="342685" y="952140"/>
          <a:ext cx="11508889" cy="4973647"/>
        </p:xfrm>
        <a:graphic>
          <a:graphicData uri="http://schemas.openxmlformats.org/drawingml/2006/table">
            <a:tbl>
              <a:tblPr firstRow="1" bandRow="1">
                <a:tableStyleId>{5C22544A-7EE6-4342-B048-85BDC9FD1C3A}</a:tableStyleId>
              </a:tblPr>
              <a:tblGrid>
                <a:gridCol w="11508889">
                  <a:extLst>
                    <a:ext uri="{9D8B030D-6E8A-4147-A177-3AD203B41FA5}">
                      <a16:colId xmlns:a16="http://schemas.microsoft.com/office/drawing/2014/main" val="3493983879"/>
                    </a:ext>
                  </a:extLst>
                </a:gridCol>
              </a:tblGrid>
              <a:tr h="761178">
                <a:tc>
                  <a:txBody>
                    <a:bodyPr/>
                    <a:lstStyle/>
                    <a:p>
                      <a:r>
                        <a:rPr lang="en-US" sz="1600" b="1" kern="1200" dirty="0">
                          <a:solidFill>
                            <a:schemeClr val="tx1"/>
                          </a:solidFill>
                          <a:effectLst/>
                          <a:latin typeface="Arial" panose="020B0604020202020204" pitchFamily="34" charset="0"/>
                          <a:ea typeface="+mn-ea"/>
                          <a:cs typeface="Arial" panose="020B0604020202020204" pitchFamily="34" charset="0"/>
                        </a:rPr>
                        <a:t>A pre-planned default initial reperfusion strategy (PPCI or fibrinolysis) for each hospital within the network based on geographic and transport considerations.</a:t>
                      </a:r>
                      <a:r>
                        <a:rPr lang="en-CA" sz="1600" b="1" dirty="0">
                          <a:solidFill>
                            <a:schemeClr val="tx1"/>
                          </a:solidFill>
                          <a:effectLst/>
                          <a:latin typeface="Arial" panose="020B0604020202020204" pitchFamily="34" charset="0"/>
                          <a:cs typeface="Arial" panose="020B0604020202020204" pitchFamily="34" charset="0"/>
                        </a:rPr>
                        <a:t> </a:t>
                      </a:r>
                      <a:endParaRPr lang="en-US" sz="1600" b="1" dirty="0">
                        <a:solidFill>
                          <a:schemeClr val="tx1"/>
                        </a:solidFill>
                        <a:latin typeface="Arial" panose="020B0604020202020204" pitchFamily="34" charset="0"/>
                        <a:cs typeface="Arial" panose="020B0604020202020204" pitchFamily="34" charset="0"/>
                      </a:endParaRPr>
                    </a:p>
                  </a:txBody>
                  <a:tcPr>
                    <a:solidFill>
                      <a:srgbClr val="00B0F0"/>
                    </a:solidFill>
                  </a:tcPr>
                </a:tc>
                <a:extLst>
                  <a:ext uri="{0D108BD9-81ED-4DB2-BD59-A6C34878D82A}">
                    <a16:rowId xmlns:a16="http://schemas.microsoft.com/office/drawing/2014/main" val="649247208"/>
                  </a:ext>
                </a:extLst>
              </a:tr>
              <a:tr h="450841">
                <a:tc>
                  <a:txBody>
                    <a:bodyPr/>
                    <a:lstStyle/>
                    <a:p>
                      <a:pPr algn="just">
                        <a:lnSpc>
                          <a:spcPct val="100000"/>
                        </a:lnSpc>
                        <a:spcAft>
                          <a:spcPts val="0"/>
                        </a:spcAft>
                      </a:pPr>
                      <a:r>
                        <a:rPr lang="en-US"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The ability to deliver appropriate adjunctive PCI following fibrinolysis. </a:t>
                      </a:r>
                      <a:endParaRPr lang="en-CA"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14507116"/>
                  </a:ext>
                </a:extLst>
              </a:tr>
              <a:tr h="71691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The capability of emergency medical service (EMS) and emergency department teams to rapidly diagnose and treat STEMI.</a:t>
                      </a:r>
                      <a:endParaRPr lang="en-CA"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F0"/>
                    </a:solidFill>
                  </a:tcPr>
                </a:tc>
                <a:extLst>
                  <a:ext uri="{0D108BD9-81ED-4DB2-BD59-A6C34878D82A}">
                    <a16:rowId xmlns:a16="http://schemas.microsoft.com/office/drawing/2014/main" val="3696135634"/>
                  </a:ext>
                </a:extLst>
              </a:tr>
              <a:tr h="761178">
                <a:tc>
                  <a:txBody>
                    <a:bodyPr/>
                    <a:lstStyle/>
                    <a:p>
                      <a:pPr>
                        <a:lnSpc>
                          <a:spcPct val="100000"/>
                        </a:lnSpc>
                        <a:spcAft>
                          <a:spcPts val="0"/>
                        </a:spcAft>
                      </a:pPr>
                      <a:r>
                        <a:rPr lang="en-US" sz="1600" b="1" kern="1200" dirty="0">
                          <a:solidFill>
                            <a:schemeClr val="dk1"/>
                          </a:solidFill>
                          <a:effectLst/>
                          <a:latin typeface="Arial" panose="020B0604020202020204" pitchFamily="34" charset="0"/>
                          <a:ea typeface="+mn-ea"/>
                          <a:cs typeface="Arial" panose="020B0604020202020204" pitchFamily="34" charset="0"/>
                        </a:rPr>
                        <a:t>For PPCI, the ability for EMS and emergency departments to activate the STEMI team for reperfusion therapy through a ‘single call’ mechanism immediately from the point of first medical contact (FMC) with the patient.</a:t>
                      </a:r>
                      <a:r>
                        <a:rPr lang="en-CA" sz="1600" b="1" dirty="0">
                          <a:effectLst/>
                          <a:latin typeface="Arial" panose="020B0604020202020204" pitchFamily="34" charset="0"/>
                          <a:cs typeface="Arial" panose="020B0604020202020204" pitchFamily="34" charset="0"/>
                        </a:rPr>
                        <a:t> </a:t>
                      </a:r>
                      <a:endParaRPr lang="en-CA"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90641420"/>
                  </a:ext>
                </a:extLst>
              </a:tr>
              <a:tr h="761178">
                <a:tc>
                  <a:txBody>
                    <a:bodyPr/>
                    <a:lstStyle/>
                    <a:p>
                      <a:pPr>
                        <a:lnSpc>
                          <a:spcPct val="200000"/>
                        </a:lnSpc>
                        <a:spcAft>
                          <a:spcPts val="0"/>
                        </a:spcAft>
                      </a:pPr>
                      <a:r>
                        <a:rPr lang="en-US"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The implementation of a “no-refusal” policy at PCI centres for STEMI patients who are deemed appropriate for PPCI.</a:t>
                      </a:r>
                      <a:endParaRPr lang="en-CA"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F0"/>
                    </a:solidFill>
                  </a:tcPr>
                </a:tc>
                <a:extLst>
                  <a:ext uri="{0D108BD9-81ED-4DB2-BD59-A6C34878D82A}">
                    <a16:rowId xmlns:a16="http://schemas.microsoft.com/office/drawing/2014/main" val="646332272"/>
                  </a:ext>
                </a:extLst>
              </a:tr>
              <a:tr h="761178">
                <a:tc>
                  <a:txBody>
                    <a:bodyPr/>
                    <a:lstStyle/>
                    <a:p>
                      <a:r>
                        <a:rPr lang="en-US" sz="1600" b="1" kern="1200" dirty="0">
                          <a:solidFill>
                            <a:schemeClr val="tx1"/>
                          </a:solidFill>
                          <a:effectLst/>
                          <a:latin typeface="Arial" panose="020B0604020202020204" pitchFamily="34" charset="0"/>
                          <a:ea typeface="+mn-ea"/>
                          <a:cs typeface="Arial" panose="020B0604020202020204" pitchFamily="34" charset="0"/>
                        </a:rPr>
                        <a:t>The ability for EMS teams that diagnose STEMI patients in the field to bypass non-PCI centres and transport patients directly to a PCI centre.</a:t>
                      </a:r>
                      <a:r>
                        <a:rPr lang="en-CA" sz="1600" b="1" dirty="0">
                          <a:solidFill>
                            <a:schemeClr val="tx1"/>
                          </a:solidFill>
                          <a:effectLst/>
                          <a:latin typeface="Arial" panose="020B0604020202020204" pitchFamily="34" charset="0"/>
                          <a:cs typeface="Arial" panose="020B0604020202020204" pitchFamily="34" charset="0"/>
                        </a:rPr>
                        <a:t> </a:t>
                      </a:r>
                      <a:endParaRPr lang="en-US" sz="16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50155746"/>
                  </a:ext>
                </a:extLst>
              </a:tr>
              <a:tr h="761178">
                <a:tc>
                  <a:txBody>
                    <a:bodyPr/>
                    <a:lstStyle/>
                    <a:p>
                      <a:pPr>
                        <a:lnSpc>
                          <a:spcPct val="100000"/>
                        </a:lnSpc>
                        <a:spcAft>
                          <a:spcPts val="0"/>
                        </a:spcAft>
                      </a:pPr>
                      <a:r>
                        <a:rPr lang="en-US"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The ability for appropriately selected patients to bypass the emergency department (ED) of a PCI centre and proceed directly to the cardiac catheterization laboratory.</a:t>
                      </a:r>
                      <a:endParaRPr lang="en-CA"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F0"/>
                    </a:solidFill>
                  </a:tcPr>
                </a:tc>
                <a:extLst>
                  <a:ext uri="{0D108BD9-81ED-4DB2-BD59-A6C34878D82A}">
                    <a16:rowId xmlns:a16="http://schemas.microsoft.com/office/drawing/2014/main" val="3090637999"/>
                  </a:ext>
                </a:extLst>
              </a:tr>
            </a:tbl>
          </a:graphicData>
        </a:graphic>
      </p:graphicFrame>
    </p:spTree>
    <p:extLst>
      <p:ext uri="{BB962C8B-B14F-4D97-AF65-F5344CB8AC3E}">
        <p14:creationId xmlns:p14="http://schemas.microsoft.com/office/powerpoint/2010/main" val="292987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620046" y="621097"/>
            <a:ext cx="11030087" cy="2917722"/>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just">
              <a:spcAft>
                <a:spcPts val="1200"/>
              </a:spcAft>
              <a:buFont typeface="+mj-lt"/>
              <a:buAutoNum type="arabicPeriod"/>
              <a:defRPr/>
            </a:pPr>
            <a:r>
              <a:rPr lang="en-US" sz="2800" b="0" dirty="0"/>
              <a:t>We </a:t>
            </a:r>
            <a:r>
              <a:rPr lang="en-US" sz="2800" dirty="0"/>
              <a:t>recommend</a:t>
            </a:r>
            <a:r>
              <a:rPr lang="en-US" sz="2800" b="0" dirty="0"/>
              <a:t> the development and implementation of regional STEMI networks using a hub-and-spoke model to define optimal reperfusion strategies, reduce reperfusion delay, improve reperfusion rates and apply protocols for comprehensive ongoing STEMI care. </a:t>
            </a:r>
          </a:p>
          <a:p>
            <a:pPr marL="0" indent="0" algn="just">
              <a:spcAft>
                <a:spcPts val="1200"/>
              </a:spcAft>
              <a:buNone/>
              <a:defRPr/>
            </a:pPr>
            <a:r>
              <a:rPr lang="en-US" sz="2800" dirty="0"/>
              <a:t>(Strong Recommendation, Moderate Quality Evidence)</a:t>
            </a:r>
            <a:r>
              <a:rPr lang="en-CA" sz="2800" dirty="0"/>
              <a:t> </a:t>
            </a:r>
          </a:p>
        </p:txBody>
      </p:sp>
    </p:spTree>
    <p:extLst>
      <p:ext uri="{BB962C8B-B14F-4D97-AF65-F5344CB8AC3E}">
        <p14:creationId xmlns:p14="http://schemas.microsoft.com/office/powerpoint/2010/main" val="672903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620046" y="621097"/>
            <a:ext cx="11030087" cy="2055947"/>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514350" indent="-514350" algn="just">
              <a:spcAft>
                <a:spcPts val="1200"/>
              </a:spcAft>
              <a:buFont typeface="+mj-lt"/>
              <a:buAutoNum type="arabicPeriod" startAt="2"/>
              <a:defRPr/>
            </a:pPr>
            <a:r>
              <a:rPr lang="en-CA" sz="2800" b="0" dirty="0"/>
              <a:t>We </a:t>
            </a:r>
            <a:r>
              <a:rPr lang="en-CA" sz="2800" dirty="0"/>
              <a:t>recommend</a:t>
            </a:r>
            <a:r>
              <a:rPr lang="en-CA" sz="2800" b="0" dirty="0"/>
              <a:t> a first medical contact (FMC) to STEMI diagnosis (ECG acquisition and interpretation) time of ≤10 minutes.</a:t>
            </a:r>
          </a:p>
          <a:p>
            <a:pPr marL="0" indent="0" algn="just">
              <a:spcAft>
                <a:spcPts val="1200"/>
              </a:spcAft>
              <a:buNone/>
              <a:defRPr/>
            </a:pPr>
            <a:r>
              <a:rPr lang="en-US" sz="2800" dirty="0"/>
              <a:t>(Strong Recommendation, Low Quality Evidence)</a:t>
            </a:r>
            <a:r>
              <a:rPr lang="en-CA" sz="2800" dirty="0"/>
              <a:t> </a:t>
            </a:r>
          </a:p>
        </p:txBody>
      </p:sp>
    </p:spTree>
    <p:extLst>
      <p:ext uri="{BB962C8B-B14F-4D97-AF65-F5344CB8AC3E}">
        <p14:creationId xmlns:p14="http://schemas.microsoft.com/office/powerpoint/2010/main" val="2327882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547475" y="359840"/>
            <a:ext cx="11030087" cy="5552289"/>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514350" indent="-514350" algn="just">
              <a:spcAft>
                <a:spcPts val="1200"/>
              </a:spcAft>
              <a:buFont typeface="+mj-lt"/>
              <a:buAutoNum type="arabicPeriod" startAt="3"/>
              <a:defRPr/>
            </a:pPr>
            <a:r>
              <a:rPr lang="en-US" sz="2800" b="0" dirty="0"/>
              <a:t>We </a:t>
            </a:r>
            <a:r>
              <a:rPr lang="en-US" sz="2800" dirty="0"/>
              <a:t>recommend</a:t>
            </a:r>
            <a:r>
              <a:rPr lang="en-US" sz="2800" b="0" dirty="0"/>
              <a:t> development of a STEMI network of care that incorporates the use of prehospital catheterization laboratory activation, single call patient transfer protocols, and in-field bypass of non-PCI centres to minimize FMC to device times for patients who are treated with PPCI. </a:t>
            </a:r>
          </a:p>
          <a:p>
            <a:pPr marL="0" indent="0" algn="just">
              <a:spcAft>
                <a:spcPts val="1200"/>
              </a:spcAft>
              <a:buNone/>
              <a:defRPr/>
            </a:pPr>
            <a:r>
              <a:rPr lang="en-US" sz="2800" dirty="0"/>
              <a:t>(Strong Recommendation, Moderate Quality Evidence)</a:t>
            </a:r>
            <a:r>
              <a:rPr lang="en-CA" sz="2800" dirty="0"/>
              <a:t> </a:t>
            </a:r>
          </a:p>
          <a:p>
            <a:pPr marL="514350" indent="-514350" algn="just">
              <a:spcAft>
                <a:spcPts val="1200"/>
              </a:spcAft>
              <a:buFont typeface="+mj-lt"/>
              <a:buAutoNum type="arabicPeriod" startAt="4"/>
              <a:defRPr/>
            </a:pPr>
            <a:r>
              <a:rPr lang="en-US" sz="2800" b="0" dirty="0"/>
              <a:t>We </a:t>
            </a:r>
            <a:r>
              <a:rPr lang="en-US" sz="2800" dirty="0"/>
              <a:t>recommend</a:t>
            </a:r>
            <a:r>
              <a:rPr lang="en-US" sz="2800" b="0" dirty="0"/>
              <a:t> the use of protocols to minimize time to fibrinolysis, and the development of a formal relationship with a PCI centre to enable adjunctive PCI for those patients who are treated with fibrinolysis within a STEMI network. </a:t>
            </a:r>
          </a:p>
          <a:p>
            <a:pPr marL="0" indent="0" algn="just">
              <a:spcAft>
                <a:spcPts val="1200"/>
              </a:spcAft>
              <a:buNone/>
              <a:defRPr/>
            </a:pPr>
            <a:r>
              <a:rPr lang="en-US" sz="2800" dirty="0"/>
              <a:t>(Strong Recommendation, Moderate Quality Evidence)</a:t>
            </a:r>
          </a:p>
        </p:txBody>
      </p:sp>
    </p:spTree>
    <p:extLst>
      <p:ext uri="{BB962C8B-B14F-4D97-AF65-F5344CB8AC3E}">
        <p14:creationId xmlns:p14="http://schemas.microsoft.com/office/powerpoint/2010/main" val="2366288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CFD0355-4A4A-9C47-80A0-A77211753A04}"/>
              </a:ext>
            </a:extLst>
          </p:cNvPr>
          <p:cNvGraphicFramePr>
            <a:graphicFrameLocks noGrp="1"/>
          </p:cNvGraphicFramePr>
          <p:nvPr>
            <p:extLst>
              <p:ext uri="{D42A27DB-BD31-4B8C-83A1-F6EECF244321}">
                <p14:modId xmlns:p14="http://schemas.microsoft.com/office/powerpoint/2010/main" val="3343990717"/>
              </p:ext>
            </p:extLst>
          </p:nvPr>
        </p:nvGraphicFramePr>
        <p:xfrm>
          <a:off x="130630" y="827314"/>
          <a:ext cx="11901714" cy="5254168"/>
        </p:xfrm>
        <a:graphic>
          <a:graphicData uri="http://schemas.openxmlformats.org/drawingml/2006/table">
            <a:tbl>
              <a:tblPr firstRow="1" bandRow="1">
                <a:tableStyleId>{5C22544A-7EE6-4342-B048-85BDC9FD1C3A}</a:tableStyleId>
              </a:tblPr>
              <a:tblGrid>
                <a:gridCol w="6115562">
                  <a:extLst>
                    <a:ext uri="{9D8B030D-6E8A-4147-A177-3AD203B41FA5}">
                      <a16:colId xmlns:a16="http://schemas.microsoft.com/office/drawing/2014/main" val="120056483"/>
                    </a:ext>
                  </a:extLst>
                </a:gridCol>
                <a:gridCol w="5786152">
                  <a:extLst>
                    <a:ext uri="{9D8B030D-6E8A-4147-A177-3AD203B41FA5}">
                      <a16:colId xmlns:a16="http://schemas.microsoft.com/office/drawing/2014/main" val="4115559346"/>
                    </a:ext>
                  </a:extLst>
                </a:gridCol>
              </a:tblGrid>
              <a:tr h="656771">
                <a:tc>
                  <a:txBody>
                    <a:bodyPr/>
                    <a:lstStyle/>
                    <a:p>
                      <a:pPr algn="ctr"/>
                      <a:r>
                        <a:rPr lang="en-US" dirty="0">
                          <a:solidFill>
                            <a:schemeClr val="tx1"/>
                          </a:solidFill>
                          <a:latin typeface="Arial" panose="020B0604020202020204" pitchFamily="34" charset="0"/>
                          <a:cs typeface="Arial" panose="020B0604020202020204" pitchFamily="34" charset="0"/>
                        </a:rPr>
                        <a:t>METRIC</a:t>
                      </a:r>
                    </a:p>
                  </a:txBody>
                  <a:tcPr>
                    <a:solidFill>
                      <a:srgbClr val="00B0F0"/>
                    </a:solidFill>
                  </a:tcPr>
                </a:tc>
                <a:tc>
                  <a:txBody>
                    <a:bodyPr/>
                    <a:lstStyle/>
                    <a:p>
                      <a:pPr algn="ctr"/>
                      <a:r>
                        <a:rPr lang="en-US" dirty="0">
                          <a:solidFill>
                            <a:schemeClr val="tx1"/>
                          </a:solidFill>
                          <a:latin typeface="Arial" panose="020B0604020202020204" pitchFamily="34" charset="0"/>
                          <a:cs typeface="Arial" panose="020B0604020202020204" pitchFamily="34" charset="0"/>
                        </a:rPr>
                        <a:t>GOAL </a:t>
                      </a:r>
                    </a:p>
                    <a:p>
                      <a:pPr algn="ctr"/>
                      <a:r>
                        <a:rPr lang="en-US" sz="1600" b="1" i="1" kern="1200" dirty="0">
                          <a:solidFill>
                            <a:schemeClr val="tx1"/>
                          </a:solidFill>
                          <a:effectLst/>
                          <a:latin typeface="Arial" panose="020B0604020202020204" pitchFamily="34" charset="0"/>
                          <a:ea typeface="+mn-ea"/>
                          <a:cs typeface="Arial" panose="020B0604020202020204" pitchFamily="34" charset="0"/>
                        </a:rPr>
                        <a:t>(Regional goal: </a:t>
                      </a:r>
                      <a:r>
                        <a:rPr lang="en-US" sz="1600" b="1" i="1" u="sng" kern="1200" dirty="0">
                          <a:solidFill>
                            <a:schemeClr val="tx1"/>
                          </a:solidFill>
                          <a:effectLst/>
                          <a:latin typeface="Arial" panose="020B0604020202020204" pitchFamily="34" charset="0"/>
                          <a:ea typeface="+mn-ea"/>
                          <a:cs typeface="Arial" panose="020B0604020202020204" pitchFamily="34" charset="0"/>
                        </a:rPr>
                        <a:t>&gt;</a:t>
                      </a:r>
                      <a:r>
                        <a:rPr lang="en-US" sz="1600" b="1" i="1" kern="1200" dirty="0">
                          <a:solidFill>
                            <a:schemeClr val="tx1"/>
                          </a:solidFill>
                          <a:effectLst/>
                          <a:latin typeface="Arial" panose="020B0604020202020204" pitchFamily="34" charset="0"/>
                          <a:ea typeface="+mn-ea"/>
                          <a:cs typeface="Arial" panose="020B0604020202020204" pitchFamily="34" charset="0"/>
                        </a:rPr>
                        <a:t>75% of cases to achieve each metric)</a:t>
                      </a:r>
                      <a:r>
                        <a:rPr lang="en-CA" sz="1600" dirty="0">
                          <a:solidFill>
                            <a:schemeClr val="tx1"/>
                          </a:solidFill>
                          <a:effectLst/>
                          <a:latin typeface="Arial" panose="020B0604020202020204" pitchFamily="34" charset="0"/>
                          <a:cs typeface="Arial" panose="020B0604020202020204" pitchFamily="34" charset="0"/>
                        </a:rPr>
                        <a:t> </a:t>
                      </a:r>
                      <a:endParaRPr lang="en-US" sz="1600" dirty="0">
                        <a:solidFill>
                          <a:schemeClr val="tx1"/>
                        </a:solidFill>
                        <a:latin typeface="Arial" panose="020B0604020202020204" pitchFamily="34" charset="0"/>
                        <a:cs typeface="Arial" panose="020B0604020202020204" pitchFamily="34" charset="0"/>
                      </a:endParaRPr>
                    </a:p>
                  </a:txBody>
                  <a:tcPr>
                    <a:solidFill>
                      <a:srgbClr val="00B0F0"/>
                    </a:solidFill>
                  </a:tcPr>
                </a:tc>
                <a:extLst>
                  <a:ext uri="{0D108BD9-81ED-4DB2-BD59-A6C34878D82A}">
                    <a16:rowId xmlns:a16="http://schemas.microsoft.com/office/drawing/2014/main" val="3206866071"/>
                  </a:ext>
                </a:extLst>
              </a:tr>
              <a:tr h="656771">
                <a:tc>
                  <a:txBody>
                    <a:bodyPr/>
                    <a:lstStyle/>
                    <a:p>
                      <a:pPr>
                        <a:lnSpc>
                          <a:spcPct val="100000"/>
                        </a:lnSpc>
                        <a:spcAft>
                          <a:spcPts val="1000"/>
                        </a:spcAft>
                      </a:pPr>
                      <a:r>
                        <a:rPr lang="en-CA" sz="1800" dirty="0">
                          <a:effectLst/>
                          <a:latin typeface="Arial" panose="020B0604020202020204" pitchFamily="34" charset="0"/>
                          <a:ea typeface="Yu Mincho" panose="02020400000000000000" pitchFamily="18" charset="-128"/>
                          <a:cs typeface="Arial" panose="020B0604020202020204" pitchFamily="34" charset="0"/>
                        </a:rPr>
                        <a:t>First Medical Contact (FMC) to Diagnosis (ECG acquisition &amp; interpretation)</a:t>
                      </a:r>
                      <a:endParaRPr lang="en-CA"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US" sz="1800" u="sng" dirty="0">
                          <a:latin typeface="Arial" panose="020B0604020202020204" pitchFamily="34" charset="0"/>
                          <a:cs typeface="Arial" panose="020B0604020202020204" pitchFamily="34" charset="0"/>
                        </a:rPr>
                        <a:t>&lt;</a:t>
                      </a:r>
                      <a:r>
                        <a:rPr lang="en-US" sz="1800" u="none" dirty="0">
                          <a:latin typeface="Arial" panose="020B0604020202020204" pitchFamily="34" charset="0"/>
                          <a:cs typeface="Arial" panose="020B0604020202020204" pitchFamily="34" charset="0"/>
                        </a:rPr>
                        <a:t>10 Minutes</a:t>
                      </a:r>
                      <a:endParaRPr lang="en-US" sz="1800" u="sng"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11815118"/>
                  </a:ext>
                </a:extLst>
              </a:tr>
              <a:tr h="656771">
                <a:tc>
                  <a:txBody>
                    <a:bodyPr/>
                    <a:lstStyle/>
                    <a:p>
                      <a:pPr>
                        <a:lnSpc>
                          <a:spcPct val="200000"/>
                        </a:lnSpc>
                        <a:spcAft>
                          <a:spcPts val="1000"/>
                        </a:spcAft>
                      </a:pPr>
                      <a:r>
                        <a:rPr lang="en-CA" sz="18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Diagnosis to Catheterization Lab Activation</a:t>
                      </a:r>
                      <a:endParaRPr lang="en-CA"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sng" dirty="0">
                          <a:solidFill>
                            <a:schemeClr val="tx1"/>
                          </a:solidFill>
                          <a:latin typeface="Arial" panose="020B0604020202020204" pitchFamily="34" charset="0"/>
                          <a:cs typeface="Arial" panose="020B0604020202020204" pitchFamily="34" charset="0"/>
                        </a:rPr>
                        <a:t>&lt;</a:t>
                      </a:r>
                      <a:r>
                        <a:rPr lang="en-US" sz="1800" u="none" dirty="0">
                          <a:solidFill>
                            <a:schemeClr val="tx1"/>
                          </a:solidFill>
                          <a:latin typeface="Arial" panose="020B0604020202020204" pitchFamily="34" charset="0"/>
                          <a:cs typeface="Arial" panose="020B0604020202020204" pitchFamily="34" charset="0"/>
                        </a:rPr>
                        <a:t>10 Minutes</a:t>
                      </a:r>
                      <a:endParaRPr lang="en-US" sz="1800" u="sng" dirty="0">
                        <a:solidFill>
                          <a:schemeClr val="tx1"/>
                        </a:solidFill>
                        <a:latin typeface="Arial" panose="020B0604020202020204" pitchFamily="34" charset="0"/>
                        <a:cs typeface="Arial" panose="020B0604020202020204" pitchFamily="34" charset="0"/>
                      </a:endParaRPr>
                    </a:p>
                    <a:p>
                      <a:pPr algn="ctr"/>
                      <a:endParaRPr lang="en-US" sz="1800" dirty="0">
                        <a:solidFill>
                          <a:schemeClr val="tx1"/>
                        </a:solidFill>
                        <a:latin typeface="Arial" panose="020B0604020202020204" pitchFamily="34" charset="0"/>
                        <a:cs typeface="Arial" panose="020B0604020202020204" pitchFamily="34" charset="0"/>
                      </a:endParaRPr>
                    </a:p>
                  </a:txBody>
                  <a:tcPr>
                    <a:solidFill>
                      <a:srgbClr val="00B0F0"/>
                    </a:solidFill>
                  </a:tcPr>
                </a:tc>
                <a:extLst>
                  <a:ext uri="{0D108BD9-81ED-4DB2-BD59-A6C34878D82A}">
                    <a16:rowId xmlns:a16="http://schemas.microsoft.com/office/drawing/2014/main" val="1248059550"/>
                  </a:ext>
                </a:extLst>
              </a:tr>
              <a:tr h="656771">
                <a:tc>
                  <a:txBody>
                    <a:bodyPr/>
                    <a:lstStyle/>
                    <a:p>
                      <a:r>
                        <a:rPr lang="en-US" sz="1800" kern="1200" dirty="0">
                          <a:solidFill>
                            <a:schemeClr val="tx1"/>
                          </a:solidFill>
                          <a:effectLst/>
                          <a:latin typeface="Arial" panose="020B0604020202020204" pitchFamily="34" charset="0"/>
                          <a:ea typeface="+mn-ea"/>
                          <a:cs typeface="Arial" panose="020B0604020202020204" pitchFamily="34" charset="0"/>
                        </a:rPr>
                        <a:t>Door-in to Door-out Time for Emergency Departments</a:t>
                      </a:r>
                      <a:r>
                        <a:rPr lang="en-CA" sz="1800" dirty="0">
                          <a:solidFill>
                            <a:schemeClr val="tx1"/>
                          </a:solidFill>
                          <a:effectLst/>
                          <a:latin typeface="Arial" panose="020B0604020202020204" pitchFamily="34" charset="0"/>
                          <a:cs typeface="Arial" panose="020B0604020202020204" pitchFamily="34" charset="0"/>
                        </a:rPr>
                        <a:t> </a:t>
                      </a:r>
                      <a:endParaRPr lang="en-US" sz="18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sng" dirty="0">
                          <a:solidFill>
                            <a:schemeClr val="tx1"/>
                          </a:solidFill>
                          <a:latin typeface="Arial" panose="020B0604020202020204" pitchFamily="34" charset="0"/>
                          <a:cs typeface="Arial" panose="020B0604020202020204" pitchFamily="34" charset="0"/>
                        </a:rPr>
                        <a:t>&lt;</a:t>
                      </a:r>
                      <a:r>
                        <a:rPr lang="en-US" sz="1800" u="none" dirty="0">
                          <a:solidFill>
                            <a:schemeClr val="tx1"/>
                          </a:solidFill>
                          <a:latin typeface="Arial" panose="020B0604020202020204" pitchFamily="34" charset="0"/>
                          <a:cs typeface="Arial" panose="020B0604020202020204" pitchFamily="34" charset="0"/>
                        </a:rPr>
                        <a:t>30 Minutes</a:t>
                      </a:r>
                      <a:endParaRPr lang="en-US" sz="1800" u="sng" dirty="0">
                        <a:solidFill>
                          <a:schemeClr val="tx1"/>
                        </a:solidFill>
                        <a:latin typeface="Arial" panose="020B0604020202020204" pitchFamily="34" charset="0"/>
                        <a:cs typeface="Arial" panose="020B0604020202020204" pitchFamily="34" charset="0"/>
                      </a:endParaRPr>
                    </a:p>
                    <a:p>
                      <a:pPr algn="ctr"/>
                      <a:endParaRPr lang="en-US" sz="1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31214943"/>
                  </a:ext>
                </a:extLst>
              </a:tr>
              <a:tr h="656771">
                <a:tc>
                  <a:txBody>
                    <a:bodyPr/>
                    <a:lstStyle/>
                    <a:p>
                      <a:r>
                        <a:rPr lang="en-US" sz="1800" kern="1200" dirty="0">
                          <a:solidFill>
                            <a:schemeClr val="tx1"/>
                          </a:solidFill>
                          <a:effectLst/>
                          <a:latin typeface="Arial" panose="020B0604020202020204" pitchFamily="34" charset="0"/>
                          <a:ea typeface="+mn-ea"/>
                          <a:cs typeface="Arial" panose="020B0604020202020204" pitchFamily="34" charset="0"/>
                        </a:rPr>
                        <a:t>Transport Times for Inter-Hospital Transfers or STEMI patients diagnosed in the field</a:t>
                      </a:r>
                      <a:r>
                        <a:rPr lang="en-CA" sz="1800" dirty="0">
                          <a:solidFill>
                            <a:schemeClr val="tx1"/>
                          </a:solidFill>
                          <a:effectLst/>
                          <a:latin typeface="Arial" panose="020B0604020202020204" pitchFamily="34" charset="0"/>
                          <a:cs typeface="Arial" panose="020B0604020202020204" pitchFamily="34" charset="0"/>
                        </a:rPr>
                        <a:t> </a:t>
                      </a:r>
                      <a:endParaRPr lang="en-US" sz="1800" dirty="0">
                        <a:solidFill>
                          <a:schemeClr val="tx1"/>
                        </a:solidFill>
                        <a:latin typeface="Arial" panose="020B0604020202020204" pitchFamily="34" charset="0"/>
                        <a:cs typeface="Arial" panose="020B0604020202020204" pitchFamily="34" charset="0"/>
                      </a:endParaRPr>
                    </a:p>
                  </a:txBody>
                  <a:tcP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sng" dirty="0">
                          <a:solidFill>
                            <a:schemeClr val="tx1"/>
                          </a:solidFill>
                          <a:latin typeface="Arial" panose="020B0604020202020204" pitchFamily="34" charset="0"/>
                          <a:cs typeface="Arial" panose="020B0604020202020204" pitchFamily="34" charset="0"/>
                        </a:rPr>
                        <a:t>&lt;</a:t>
                      </a:r>
                      <a:r>
                        <a:rPr lang="en-US" sz="1800" u="none" dirty="0">
                          <a:solidFill>
                            <a:schemeClr val="tx1"/>
                          </a:solidFill>
                          <a:latin typeface="Arial" panose="020B0604020202020204" pitchFamily="34" charset="0"/>
                          <a:cs typeface="Arial" panose="020B0604020202020204" pitchFamily="34" charset="0"/>
                        </a:rPr>
                        <a:t>60 Minutes</a:t>
                      </a:r>
                      <a:endParaRPr lang="en-US" sz="1800" u="sng" dirty="0">
                        <a:solidFill>
                          <a:schemeClr val="tx1"/>
                        </a:solidFill>
                        <a:latin typeface="Arial" panose="020B0604020202020204" pitchFamily="34" charset="0"/>
                        <a:cs typeface="Arial" panose="020B0604020202020204" pitchFamily="34" charset="0"/>
                      </a:endParaRPr>
                    </a:p>
                    <a:p>
                      <a:pPr algn="ctr"/>
                      <a:endParaRPr lang="en-US" sz="1800" dirty="0">
                        <a:solidFill>
                          <a:schemeClr val="tx1"/>
                        </a:solidFill>
                        <a:latin typeface="Arial" panose="020B0604020202020204" pitchFamily="34" charset="0"/>
                        <a:cs typeface="Arial" panose="020B0604020202020204" pitchFamily="34" charset="0"/>
                      </a:endParaRPr>
                    </a:p>
                  </a:txBody>
                  <a:tcPr>
                    <a:solidFill>
                      <a:srgbClr val="00B0F0"/>
                    </a:solidFill>
                  </a:tcPr>
                </a:tc>
                <a:extLst>
                  <a:ext uri="{0D108BD9-81ED-4DB2-BD59-A6C34878D82A}">
                    <a16:rowId xmlns:a16="http://schemas.microsoft.com/office/drawing/2014/main" val="2987422203"/>
                  </a:ext>
                </a:extLst>
              </a:tr>
              <a:tr h="656771">
                <a:tc>
                  <a:txBody>
                    <a:bodyPr/>
                    <a:lstStyle/>
                    <a:p>
                      <a:r>
                        <a:rPr lang="en-US" sz="1800" kern="1200" dirty="0">
                          <a:solidFill>
                            <a:schemeClr val="tx1"/>
                          </a:solidFill>
                          <a:effectLst/>
                          <a:latin typeface="Arial" panose="020B0604020202020204" pitchFamily="34" charset="0"/>
                          <a:ea typeface="+mn-ea"/>
                          <a:cs typeface="Arial" panose="020B0604020202020204" pitchFamily="34" charset="0"/>
                        </a:rPr>
                        <a:t>Time from arrival at catheterization lab to first balloon activation</a:t>
                      </a:r>
                      <a:r>
                        <a:rPr lang="en-CA" sz="1800" dirty="0">
                          <a:solidFill>
                            <a:schemeClr val="tx1"/>
                          </a:solidFill>
                          <a:effectLst/>
                          <a:latin typeface="Arial" panose="020B0604020202020204" pitchFamily="34" charset="0"/>
                          <a:cs typeface="Arial" panose="020B0604020202020204" pitchFamily="34" charset="0"/>
                        </a:rPr>
                        <a:t> </a:t>
                      </a:r>
                      <a:endParaRPr lang="en-US" sz="18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sng" dirty="0">
                          <a:solidFill>
                            <a:schemeClr val="tx1"/>
                          </a:solidFill>
                          <a:latin typeface="Arial" panose="020B0604020202020204" pitchFamily="34" charset="0"/>
                          <a:cs typeface="Arial" panose="020B0604020202020204" pitchFamily="34" charset="0"/>
                        </a:rPr>
                        <a:t>&lt;</a:t>
                      </a:r>
                      <a:r>
                        <a:rPr lang="en-US" sz="1800" b="0" u="none" dirty="0">
                          <a:solidFill>
                            <a:schemeClr val="tx1"/>
                          </a:solidFill>
                          <a:latin typeface="Arial" panose="020B0604020202020204" pitchFamily="34" charset="0"/>
                          <a:cs typeface="Arial" panose="020B0604020202020204" pitchFamily="34" charset="0"/>
                        </a:rPr>
                        <a:t>3</a:t>
                      </a:r>
                      <a:r>
                        <a:rPr lang="en-US" sz="1800" u="none" dirty="0">
                          <a:solidFill>
                            <a:schemeClr val="tx1"/>
                          </a:solidFill>
                          <a:latin typeface="Arial" panose="020B0604020202020204" pitchFamily="34" charset="0"/>
                          <a:cs typeface="Arial" panose="020B0604020202020204" pitchFamily="34" charset="0"/>
                        </a:rPr>
                        <a:t>0 Minutes</a:t>
                      </a:r>
                      <a:endParaRPr lang="en-US" sz="1800" u="sng" dirty="0">
                        <a:solidFill>
                          <a:schemeClr val="tx1"/>
                        </a:solidFill>
                        <a:latin typeface="Arial" panose="020B0604020202020204" pitchFamily="34" charset="0"/>
                        <a:cs typeface="Arial" panose="020B0604020202020204" pitchFamily="34" charset="0"/>
                      </a:endParaRPr>
                    </a:p>
                    <a:p>
                      <a:pPr algn="ctr"/>
                      <a:endParaRPr lang="en-US" sz="1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86924719"/>
                  </a:ext>
                </a:extLst>
              </a:tr>
              <a:tr h="656771">
                <a:tc>
                  <a:txBody>
                    <a:bodyPr/>
                    <a:lstStyle/>
                    <a:p>
                      <a:r>
                        <a:rPr lang="en-US" sz="1800" kern="1200" dirty="0">
                          <a:solidFill>
                            <a:schemeClr val="tx1"/>
                          </a:solidFill>
                          <a:effectLst/>
                          <a:latin typeface="Arial" panose="020B0604020202020204" pitchFamily="34" charset="0"/>
                          <a:ea typeface="+mn-ea"/>
                          <a:cs typeface="Arial" panose="020B0604020202020204" pitchFamily="34" charset="0"/>
                        </a:rPr>
                        <a:t>Total time from FMC to first device activation (for primary PCI)- for non-PCI centres or patients diagnosed in the field</a:t>
                      </a:r>
                      <a:r>
                        <a:rPr lang="en-CA" sz="1800" dirty="0">
                          <a:solidFill>
                            <a:schemeClr val="tx1"/>
                          </a:solidFill>
                          <a:effectLst/>
                          <a:latin typeface="Arial" panose="020B0604020202020204" pitchFamily="34" charset="0"/>
                          <a:cs typeface="Arial" panose="020B0604020202020204" pitchFamily="34" charset="0"/>
                        </a:rPr>
                        <a:t> </a:t>
                      </a:r>
                      <a:endParaRPr lang="en-US" sz="1800" dirty="0">
                        <a:solidFill>
                          <a:schemeClr val="tx1"/>
                        </a:solidFill>
                        <a:latin typeface="Arial" panose="020B0604020202020204" pitchFamily="34" charset="0"/>
                        <a:cs typeface="Arial" panose="020B0604020202020204" pitchFamily="34" charset="0"/>
                      </a:endParaRPr>
                    </a:p>
                  </a:txBody>
                  <a:tcP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sng" dirty="0">
                          <a:solidFill>
                            <a:schemeClr val="tx1"/>
                          </a:solidFill>
                          <a:latin typeface="Arial" panose="020B0604020202020204" pitchFamily="34" charset="0"/>
                          <a:cs typeface="Arial" panose="020B0604020202020204" pitchFamily="34" charset="0"/>
                        </a:rPr>
                        <a:t>&lt;</a:t>
                      </a:r>
                      <a:r>
                        <a:rPr lang="en-US" sz="1800" u="none" dirty="0">
                          <a:solidFill>
                            <a:schemeClr val="tx1"/>
                          </a:solidFill>
                          <a:latin typeface="Arial" panose="020B0604020202020204" pitchFamily="34" charset="0"/>
                          <a:cs typeface="Arial" panose="020B0604020202020204" pitchFamily="34" charset="0"/>
                        </a:rPr>
                        <a:t>120 Minutes</a:t>
                      </a:r>
                      <a:endParaRPr lang="en-US" sz="1800" u="sng" dirty="0">
                        <a:solidFill>
                          <a:schemeClr val="tx1"/>
                        </a:solidFill>
                        <a:latin typeface="Arial" panose="020B0604020202020204" pitchFamily="34" charset="0"/>
                        <a:cs typeface="Arial" panose="020B0604020202020204" pitchFamily="34" charset="0"/>
                      </a:endParaRPr>
                    </a:p>
                    <a:p>
                      <a:pPr algn="ctr"/>
                      <a:endParaRPr lang="en-US" sz="1800" dirty="0">
                        <a:solidFill>
                          <a:schemeClr val="tx1"/>
                        </a:solidFill>
                        <a:latin typeface="Arial" panose="020B0604020202020204" pitchFamily="34" charset="0"/>
                        <a:cs typeface="Arial" panose="020B0604020202020204" pitchFamily="34" charset="0"/>
                      </a:endParaRPr>
                    </a:p>
                  </a:txBody>
                  <a:tcPr>
                    <a:solidFill>
                      <a:srgbClr val="00B0F0"/>
                    </a:solidFill>
                  </a:tcPr>
                </a:tc>
                <a:extLst>
                  <a:ext uri="{0D108BD9-81ED-4DB2-BD59-A6C34878D82A}">
                    <a16:rowId xmlns:a16="http://schemas.microsoft.com/office/drawing/2014/main" val="3299255749"/>
                  </a:ext>
                </a:extLst>
              </a:tr>
              <a:tr h="656771">
                <a:tc>
                  <a:txBody>
                    <a:bodyPr/>
                    <a:lstStyle/>
                    <a:p>
                      <a:r>
                        <a:rPr lang="en-US" sz="1800" kern="1200" dirty="0">
                          <a:solidFill>
                            <a:schemeClr val="dk1"/>
                          </a:solidFill>
                          <a:effectLst/>
                          <a:latin typeface="Arial" panose="020B0604020202020204" pitchFamily="34" charset="0"/>
                          <a:ea typeface="+mn-ea"/>
                          <a:cs typeface="Arial" panose="020B0604020202020204" pitchFamily="34" charset="0"/>
                        </a:rPr>
                        <a:t>Total time from FMC to first device activation (for primary PCI) - for patients presenting to PCI centres</a:t>
                      </a:r>
                      <a:r>
                        <a:rPr lang="en-CA" sz="1800" dirty="0">
                          <a:effectLst/>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u="sng" dirty="0">
                          <a:latin typeface="Arial" panose="020B0604020202020204" pitchFamily="34" charset="0"/>
                          <a:cs typeface="Arial" panose="020B0604020202020204" pitchFamily="34" charset="0"/>
                        </a:rPr>
                        <a:t>&lt;</a:t>
                      </a:r>
                      <a:r>
                        <a:rPr lang="en-US" sz="1800" u="none" dirty="0">
                          <a:latin typeface="Arial" panose="020B0604020202020204" pitchFamily="34" charset="0"/>
                          <a:cs typeface="Arial" panose="020B0604020202020204" pitchFamily="34" charset="0"/>
                        </a:rPr>
                        <a:t>90 Minutes</a:t>
                      </a:r>
                      <a:endParaRPr lang="en-US" sz="1800" u="sng" dirty="0">
                        <a:latin typeface="Arial" panose="020B0604020202020204" pitchFamily="34" charset="0"/>
                        <a:cs typeface="Arial" panose="020B0604020202020204" pitchFamily="34" charset="0"/>
                      </a:endParaRPr>
                    </a:p>
                    <a:p>
                      <a:pPr algn="ct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58869151"/>
                  </a:ext>
                </a:extLst>
              </a:tr>
            </a:tbl>
          </a:graphicData>
        </a:graphic>
      </p:graphicFrame>
      <p:sp>
        <p:nvSpPr>
          <p:cNvPr id="3" name="TextBox 2">
            <a:extLst>
              <a:ext uri="{FF2B5EF4-FFF2-40B4-BE49-F238E27FC236}">
                <a16:creationId xmlns:a16="http://schemas.microsoft.com/office/drawing/2014/main" id="{D43290D0-7FB3-E04F-BCA8-18B8A0FB4EAF}"/>
              </a:ext>
            </a:extLst>
          </p:cNvPr>
          <p:cNvSpPr txBox="1"/>
          <p:nvPr/>
        </p:nvSpPr>
        <p:spPr>
          <a:xfrm>
            <a:off x="2941233" y="124866"/>
            <a:ext cx="6440161"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REPERFUSION TREATMENT GOALS</a:t>
            </a:r>
          </a:p>
        </p:txBody>
      </p:sp>
    </p:spTree>
    <p:extLst>
      <p:ext uri="{BB962C8B-B14F-4D97-AF65-F5344CB8AC3E}">
        <p14:creationId xmlns:p14="http://schemas.microsoft.com/office/powerpoint/2010/main" val="2380306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620046" y="940411"/>
            <a:ext cx="11030087" cy="2486835"/>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just">
              <a:spcAft>
                <a:spcPts val="1200"/>
              </a:spcAft>
              <a:buFont typeface="+mj-lt"/>
              <a:buAutoNum type="arabicPeriod" startAt="5"/>
              <a:defRPr/>
            </a:pPr>
            <a:r>
              <a:rPr lang="en-US" sz="2800" b="0" dirty="0"/>
              <a:t>We </a:t>
            </a:r>
            <a:r>
              <a:rPr lang="en-US" sz="2800" dirty="0"/>
              <a:t>recommend</a:t>
            </a:r>
            <a:r>
              <a:rPr lang="en-US" sz="2800" b="0" dirty="0"/>
              <a:t> that hospitals and EMS services within STEMI networks maintain written, updated STEMI management protocols, and audit treatment delays, reperfusion rates, and false activation rates to monitor quality metrics. </a:t>
            </a:r>
          </a:p>
          <a:p>
            <a:pPr marL="0" indent="0" algn="just">
              <a:spcAft>
                <a:spcPts val="1200"/>
              </a:spcAft>
              <a:buNone/>
              <a:defRPr/>
            </a:pPr>
            <a:r>
              <a:rPr lang="en-US" sz="2800" dirty="0"/>
              <a:t>(Strong Recommendation, Low Quality Evidence)</a:t>
            </a:r>
            <a:r>
              <a:rPr lang="en-CA" sz="2800" dirty="0"/>
              <a:t> </a:t>
            </a:r>
          </a:p>
        </p:txBody>
      </p:sp>
    </p:spTree>
    <p:extLst>
      <p:ext uri="{BB962C8B-B14F-4D97-AF65-F5344CB8AC3E}">
        <p14:creationId xmlns:p14="http://schemas.microsoft.com/office/powerpoint/2010/main" val="3329325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C499-51BC-449E-8E4A-C4A77A2F6D2C}"/>
              </a:ext>
            </a:extLst>
          </p:cNvPr>
          <p:cNvSpPr>
            <a:spLocks noGrp="1"/>
          </p:cNvSpPr>
          <p:nvPr>
            <p:ph type="title"/>
          </p:nvPr>
        </p:nvSpPr>
        <p:spPr>
          <a:xfrm>
            <a:off x="838200" y="219983"/>
            <a:ext cx="10515600" cy="1325563"/>
          </a:xfrm>
        </p:spPr>
        <p:txBody>
          <a:bodyPr/>
          <a:lstStyle/>
          <a:p>
            <a:pPr algn="ctr"/>
            <a:r>
              <a:rPr lang="en-CA" b="1" dirty="0">
                <a:latin typeface="Arial" panose="020B0604020202020204" pitchFamily="34" charset="0"/>
                <a:cs typeface="Arial" panose="020B0604020202020204" pitchFamily="34" charset="0"/>
              </a:rPr>
              <a:t>2019 STEMI Guideline Authors</a:t>
            </a:r>
          </a:p>
        </p:txBody>
      </p:sp>
      <p:sp>
        <p:nvSpPr>
          <p:cNvPr id="3" name="Content Placeholder 2">
            <a:extLst>
              <a:ext uri="{FF2B5EF4-FFF2-40B4-BE49-F238E27FC236}">
                <a16:creationId xmlns:a16="http://schemas.microsoft.com/office/drawing/2014/main" id="{F054A7FF-EF6E-4FEA-810A-71E46E03D1AD}"/>
              </a:ext>
            </a:extLst>
          </p:cNvPr>
          <p:cNvSpPr>
            <a:spLocks noGrp="1"/>
          </p:cNvSpPr>
          <p:nvPr>
            <p:ph idx="1"/>
          </p:nvPr>
        </p:nvSpPr>
        <p:spPr>
          <a:xfrm>
            <a:off x="526143" y="1705203"/>
            <a:ext cx="11070771" cy="5360414"/>
          </a:xfrm>
        </p:spPr>
        <p:txBody>
          <a:bodyPr>
            <a:normAutofit/>
          </a:bodyPr>
          <a:lstStyle/>
          <a:p>
            <a:pPr marL="0" lvl="0" indent="0" algn="ctr" eaLnBrk="0" fontAlgn="base" hangingPunct="0">
              <a:lnSpc>
                <a:spcPct val="100000"/>
              </a:lnSpc>
              <a:spcBef>
                <a:spcPts val="1200"/>
              </a:spcBef>
              <a:spcAft>
                <a:spcPts val="1200"/>
              </a:spcAft>
              <a:buNone/>
            </a:pPr>
            <a:r>
              <a:rPr lang="en-US" altLang="en-US" kern="0" dirty="0">
                <a:solidFill>
                  <a:srgbClr val="000000"/>
                </a:solidFill>
                <a:latin typeface="Arial"/>
                <a:ea typeface="ＭＳ Ｐゴシック"/>
                <a:cs typeface="Arial"/>
              </a:rPr>
              <a:t>Graham C. Wong MD MPH (Co-Chair), Michelle Welsford MD, Craig Ainsworth MD, Wael Abuzeid MD MSc,  Christopher Fordyce MDCM MHS MSc, Jennifer Greene BSc ACP, Thao Huynh MD MSc PhD, Laurie Lambert PhD, Michel Le May MD, Sohrab Lutchmedial MDCM, Shamir Mehta MD MSc, Madhu Natarajan MD MSc, Colleen Norris RN, MN, PhD, Christopher Overgaard MD MSc, Michele Perry </a:t>
            </a:r>
            <a:r>
              <a:rPr lang="en-US" altLang="en-US" kern="0" dirty="0" err="1">
                <a:solidFill>
                  <a:srgbClr val="000000"/>
                </a:solidFill>
                <a:latin typeface="Arial"/>
                <a:ea typeface="ＭＳ Ｐゴシック"/>
                <a:cs typeface="Arial"/>
              </a:rPr>
              <a:t>Arnesen</a:t>
            </a:r>
            <a:r>
              <a:rPr lang="en-US" altLang="en-US" kern="0" dirty="0">
                <a:solidFill>
                  <a:srgbClr val="000000"/>
                </a:solidFill>
                <a:latin typeface="Arial"/>
                <a:ea typeface="ＭＳ Ｐゴシック"/>
                <a:cs typeface="Arial"/>
              </a:rPr>
              <a:t> MHA, BSN, RN, Ata Quraishi MBBS, Jean François Tanguay MD, </a:t>
            </a:r>
            <a:r>
              <a:rPr lang="en-US" altLang="en-US" kern="0" dirty="0" err="1">
                <a:solidFill>
                  <a:srgbClr val="000000"/>
                </a:solidFill>
                <a:latin typeface="Arial"/>
                <a:ea typeface="ＭＳ Ｐゴシック"/>
                <a:cs typeface="Arial"/>
              </a:rPr>
              <a:t>Mouheiddin</a:t>
            </a:r>
            <a:r>
              <a:rPr lang="en-US" altLang="en-US" kern="0" dirty="0">
                <a:solidFill>
                  <a:srgbClr val="000000"/>
                </a:solidFill>
                <a:latin typeface="Arial"/>
                <a:ea typeface="ＭＳ Ｐゴシック"/>
                <a:cs typeface="Arial"/>
              </a:rPr>
              <a:t> Traboulsi MD, Sean van Diepen MD MSc, Robert Welsh MD, David Wood MD, Warren J Cantor MD (Co-Chair)</a:t>
            </a:r>
          </a:p>
          <a:p>
            <a:endParaRPr lang="en-CA" dirty="0"/>
          </a:p>
        </p:txBody>
      </p:sp>
    </p:spTree>
    <p:extLst>
      <p:ext uri="{BB962C8B-B14F-4D97-AF65-F5344CB8AC3E}">
        <p14:creationId xmlns:p14="http://schemas.microsoft.com/office/powerpoint/2010/main" val="3634257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C9463A-4D80-F947-9733-CDDC2A43310C}"/>
              </a:ext>
            </a:extLst>
          </p:cNvPr>
          <p:cNvSpPr txBox="1">
            <a:spLocks noChangeArrowheads="1"/>
          </p:cNvSpPr>
          <p:nvPr/>
        </p:nvSpPr>
        <p:spPr bwMode="auto">
          <a:xfrm>
            <a:off x="594665" y="840943"/>
            <a:ext cx="11255022" cy="1902059"/>
          </a:xfrm>
          <a:prstGeom prst="rect">
            <a:avLst/>
          </a:prstGeom>
          <a:noFill/>
          <a:ln w="31750">
            <a:noFill/>
            <a:miter lim="800000"/>
            <a:headEnd/>
            <a:tailEnd/>
          </a:ln>
        </p:spPr>
        <p:txBody>
          <a:bodyPr wrap="square">
            <a:spAutoFit/>
          </a:bodyPr>
          <a:lstStyle>
            <a:lvl1pPr>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just">
              <a:buNone/>
            </a:pPr>
            <a:r>
              <a:rPr lang="en-CA" sz="2800" dirty="0"/>
              <a:t>Practical tip: </a:t>
            </a:r>
            <a:endParaRPr lang="en-CA" sz="2800" b="0" dirty="0"/>
          </a:p>
          <a:p>
            <a:pPr algn="just">
              <a:buNone/>
            </a:pPr>
            <a:r>
              <a:rPr lang="en-US" sz="2800" b="0" dirty="0"/>
              <a:t>All hospitals within a STEMI network should define their default STEMI reperfusion strategy based on local geography and local resource availability.  </a:t>
            </a:r>
            <a:endParaRPr lang="en-CA" sz="2800" b="0" dirty="0"/>
          </a:p>
        </p:txBody>
      </p:sp>
    </p:spTree>
    <p:extLst>
      <p:ext uri="{BB962C8B-B14F-4D97-AF65-F5344CB8AC3E}">
        <p14:creationId xmlns:p14="http://schemas.microsoft.com/office/powerpoint/2010/main" val="2562469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760622" y="1020951"/>
            <a:ext cx="10938935" cy="4056495"/>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342900" indent="-342900" algn="just">
              <a:buFont typeface="+mj-lt"/>
              <a:buAutoNum type="arabicPeriod" startAt="6"/>
            </a:pPr>
            <a:r>
              <a:rPr lang="en-CA" sz="2800" b="0" dirty="0"/>
              <a:t>We </a:t>
            </a:r>
            <a:r>
              <a:rPr lang="en-CA" sz="2800" dirty="0"/>
              <a:t>suggest</a:t>
            </a:r>
            <a:r>
              <a:rPr lang="en-CA" sz="2800" b="0" dirty="0"/>
              <a:t> that Primary Care Paramedics (PCPs) may transport clinically stable STEMI patients from the field to a PPCI centre when an Advanced Care Paramedic (ACP) crew is not readily available. If patients under the care of a PCP crew clinically deteriorate </a:t>
            </a:r>
            <a:r>
              <a:rPr lang="en-CA" sz="2800" b="0" dirty="0" err="1"/>
              <a:t>en</a:t>
            </a:r>
            <a:r>
              <a:rPr lang="en-CA" sz="2800" b="0" dirty="0"/>
              <a:t> route to a primary PCI centre, the ambulance should redirect to the closest emergency department and/or rendezvous with an ACP crew depending on resource availability in the particular region. </a:t>
            </a:r>
          </a:p>
          <a:p>
            <a:pPr marL="0" indent="0" algn="just">
              <a:buNone/>
            </a:pPr>
            <a:r>
              <a:rPr lang="en-CA" sz="2800" i="1" dirty="0"/>
              <a:t>(</a:t>
            </a:r>
            <a:r>
              <a:rPr lang="en-CA" sz="2800" dirty="0"/>
              <a:t>Weak Recommendation, Low Quality Evidence</a:t>
            </a:r>
            <a:r>
              <a:rPr lang="en-CA" sz="2800" i="1" dirty="0"/>
              <a:t>)</a:t>
            </a:r>
            <a:r>
              <a:rPr lang="en-CA" sz="2800" dirty="0"/>
              <a:t>. </a:t>
            </a:r>
          </a:p>
        </p:txBody>
      </p:sp>
    </p:spTree>
    <p:extLst>
      <p:ext uri="{BB962C8B-B14F-4D97-AF65-F5344CB8AC3E}">
        <p14:creationId xmlns:p14="http://schemas.microsoft.com/office/powerpoint/2010/main" val="2927607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643744" y="952198"/>
            <a:ext cx="10938935" cy="4210383"/>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342900" indent="-342900" algn="just">
              <a:spcAft>
                <a:spcPts val="1200"/>
              </a:spcAft>
              <a:buFont typeface="+mj-lt"/>
              <a:buAutoNum type="arabicPeriod" startAt="7"/>
              <a:defRPr/>
            </a:pPr>
            <a:r>
              <a:rPr lang="en-CA" sz="2800" b="0" dirty="0"/>
              <a:t>We </a:t>
            </a:r>
            <a:r>
              <a:rPr lang="en-CA" sz="2800" dirty="0"/>
              <a:t>suggest</a:t>
            </a:r>
            <a:r>
              <a:rPr lang="en-CA" sz="2800" b="0" dirty="0"/>
              <a:t> that Primary Care Paramedics (PCPs) may transport clinically stable STEMI patients from a non-PCI centre to a PCI centre when an Advanced Care Paramedic (ACP) crew is not readily available. For patients who have hemodynamic instability, early cardiogenic shock, respiratory failure, life-threatening arrhythmias or are comatose post-arrest, transport should be facilitated by a critical care crew and/or medical personnel from the sending facility.</a:t>
            </a:r>
            <a:r>
              <a:rPr lang="en-CA" sz="2800" b="0" i="1" dirty="0"/>
              <a:t> </a:t>
            </a:r>
          </a:p>
          <a:p>
            <a:pPr marL="0" indent="0" algn="just">
              <a:spcAft>
                <a:spcPts val="1200"/>
              </a:spcAft>
              <a:buNone/>
              <a:defRPr/>
            </a:pPr>
            <a:r>
              <a:rPr lang="en-CA" sz="2800" dirty="0"/>
              <a:t>(Weak Recommendation, Low Quality Evidence</a:t>
            </a:r>
            <a:r>
              <a:rPr lang="en-CA" sz="2800" i="1" dirty="0"/>
              <a:t>)</a:t>
            </a:r>
            <a:r>
              <a:rPr lang="en-CA" sz="2800" dirty="0"/>
              <a:t>. </a:t>
            </a:r>
          </a:p>
        </p:txBody>
      </p:sp>
    </p:spTree>
    <p:extLst>
      <p:ext uri="{BB962C8B-B14F-4D97-AF65-F5344CB8AC3E}">
        <p14:creationId xmlns:p14="http://schemas.microsoft.com/office/powerpoint/2010/main" val="96373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2C2DD9-6BC9-AC4F-B466-E8D8EBAF8036}"/>
              </a:ext>
            </a:extLst>
          </p:cNvPr>
          <p:cNvSpPr/>
          <p:nvPr/>
        </p:nvSpPr>
        <p:spPr>
          <a:xfrm>
            <a:off x="523213" y="1058751"/>
            <a:ext cx="10839460" cy="3970318"/>
          </a:xfrm>
          <a:prstGeom prst="rect">
            <a:avLst/>
          </a:prstGeom>
        </p:spPr>
        <p:txBody>
          <a:bodyPr wrap="square">
            <a:spAutoFit/>
          </a:bodyPr>
          <a:lstStyle/>
          <a:p>
            <a:pPr algn="just" fontAlgn="base">
              <a:spcAft>
                <a:spcPts val="0"/>
              </a:spcAft>
            </a:pPr>
            <a:r>
              <a:rPr lang="en-CA" sz="2800" b="1" dirty="0">
                <a:latin typeface="Arial" panose="020B0604020202020204" pitchFamily="34" charset="0"/>
                <a:ea typeface="Calibri" panose="020F0502020204030204" pitchFamily="34" charset="0"/>
                <a:cs typeface="Arial" panose="020B0604020202020204" pitchFamily="34" charset="0"/>
              </a:rPr>
              <a:t>Values and Preferences:</a:t>
            </a:r>
            <a:r>
              <a:rPr lang="en-US" sz="2800" dirty="0">
                <a:latin typeface="Arial" panose="020B0604020202020204" pitchFamily="34" charset="0"/>
                <a:ea typeface="Calibri" panose="020F0502020204030204" pitchFamily="34" charset="0"/>
                <a:cs typeface="Arial" panose="020B0604020202020204" pitchFamily="34" charset="0"/>
              </a:rPr>
              <a:t> </a:t>
            </a:r>
            <a:endParaRPr lang="en-CA" sz="2800" dirty="0">
              <a:latin typeface="Arial" panose="020B0604020202020204" pitchFamily="34" charset="0"/>
              <a:ea typeface="Calibri" panose="020F0502020204030204" pitchFamily="34" charset="0"/>
              <a:cs typeface="Arial" panose="020B0604020202020204" pitchFamily="34" charset="0"/>
            </a:endParaRPr>
          </a:p>
          <a:p>
            <a:pPr marL="171450" algn="just" fontAlgn="base">
              <a:spcAft>
                <a:spcPts val="0"/>
              </a:spcAft>
            </a:pPr>
            <a:r>
              <a:rPr lang="en-CA" sz="2800" dirty="0">
                <a:latin typeface="Arial" panose="020B0604020202020204" pitchFamily="34" charset="0"/>
                <a:ea typeface="Calibri" panose="020F0502020204030204" pitchFamily="34" charset="0"/>
                <a:cs typeface="Arial" panose="020B0604020202020204" pitchFamily="34" charset="0"/>
              </a:rPr>
              <a:t>The majority of paramedics in ground ambulances in Canada are PCPs. Given the low rates of clinically important events that require ACP training, our recommendation enables regions that have few or no ACPs to transport stable STEMI patients with no anticipated complications for PPCI without compromising patient safety. Additional medical personnel or ACPs may be required for transfer if the patient requires intravenous medications that are beyond the scope of PCP care. </a:t>
            </a:r>
          </a:p>
        </p:txBody>
      </p:sp>
    </p:spTree>
    <p:extLst>
      <p:ext uri="{BB962C8B-B14F-4D97-AF65-F5344CB8AC3E}">
        <p14:creationId xmlns:p14="http://schemas.microsoft.com/office/powerpoint/2010/main" val="2198179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65A436-A85E-4B4A-A964-299E2A6BCFFB}"/>
              </a:ext>
            </a:extLst>
          </p:cNvPr>
          <p:cNvSpPr>
            <a:spLocks noGrp="1"/>
          </p:cNvSpPr>
          <p:nvPr>
            <p:ph idx="1"/>
          </p:nvPr>
        </p:nvSpPr>
        <p:spPr>
          <a:xfrm>
            <a:off x="881742" y="509247"/>
            <a:ext cx="10515600" cy="4351338"/>
          </a:xfrm>
        </p:spPr>
        <p:txBody>
          <a:bodyPr/>
          <a:lstStyle/>
          <a:p>
            <a:endParaRPr lang="en-CA"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“…STEMI regional networks should develop EMS transport protocols and define which complications are beyond the scope of practice for various transporting crews.”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“Patients who are too unstable for PCP transport to a PPCI </a:t>
            </a:r>
            <a:r>
              <a:rPr lang="en-US" dirty="0" err="1">
                <a:latin typeface="Arial" panose="020B0604020202020204" pitchFamily="34" charset="0"/>
                <a:cs typeface="Arial" panose="020B0604020202020204" pitchFamily="34" charset="0"/>
              </a:rPr>
              <a:t>centre</a:t>
            </a:r>
            <a:r>
              <a:rPr lang="en-US" dirty="0">
                <a:latin typeface="Arial" panose="020B0604020202020204" pitchFamily="34" charset="0"/>
                <a:cs typeface="Arial" panose="020B0604020202020204" pitchFamily="34" charset="0"/>
              </a:rPr>
              <a:t> should be taken to the nearest emergency department and can then be transferred for PPCI using paramedic crews with more advanced training and/or medical personnel…”</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2349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FBF95F-A1D5-4448-AE27-3A5732F16772}"/>
              </a:ext>
            </a:extLst>
          </p:cNvPr>
          <p:cNvSpPr/>
          <p:nvPr/>
        </p:nvSpPr>
        <p:spPr>
          <a:xfrm>
            <a:off x="288235" y="587541"/>
            <a:ext cx="11767930" cy="3877985"/>
          </a:xfrm>
          <a:prstGeom prst="rect">
            <a:avLst/>
          </a:prstGeom>
        </p:spPr>
        <p:txBody>
          <a:bodyPr wrap="square">
            <a:spAutoFit/>
          </a:bodyPr>
          <a:lstStyle/>
          <a:p>
            <a:pPr marL="514350" indent="-514350">
              <a:buFont typeface="+mj-lt"/>
              <a:buAutoNum type="arabicPeriod" startAt="2"/>
            </a:pPr>
            <a:r>
              <a:rPr lang="en-US" sz="3000" b="1" dirty="0">
                <a:latin typeface="Arial" panose="020B0604020202020204" pitchFamily="34" charset="0"/>
                <a:cs typeface="Arial" panose="020B0604020202020204" pitchFamily="34" charset="0"/>
              </a:rPr>
              <a:t>MANAGEMENT OF THE STEMI PATIENT DIAGNOSED IN THE PREHOSPITAL SETTING</a:t>
            </a:r>
          </a:p>
          <a:p>
            <a:pPr algn="ctr"/>
            <a:endParaRPr lang="en-US" dirty="0">
              <a:latin typeface="Arial" panose="020B0604020202020204" pitchFamily="34" charset="0"/>
              <a:cs typeface="Arial" panose="020B0604020202020204" pitchFamily="34" charset="0"/>
            </a:endParaRPr>
          </a:p>
          <a:p>
            <a:pPr marL="971550" lvl="1" indent="-514350">
              <a:buFont typeface="+mj-lt"/>
              <a:buAutoNum type="arabicPeriod"/>
            </a:pPr>
            <a:r>
              <a:rPr lang="en-US" sz="2400" dirty="0">
                <a:latin typeface="Arial" panose="020B0604020202020204" pitchFamily="34" charset="0"/>
                <a:cs typeface="Arial" panose="020B0604020202020204" pitchFamily="34" charset="0"/>
              </a:rPr>
              <a:t>Use of prehospital electrocardiograms</a:t>
            </a:r>
          </a:p>
          <a:p>
            <a:pPr marL="971550" lvl="1" indent="-514350">
              <a:buFont typeface="+mj-lt"/>
              <a:buAutoNum type="arabicPeriod"/>
            </a:pPr>
            <a:r>
              <a:rPr lang="en-US" sz="2400" dirty="0">
                <a:latin typeface="Arial" panose="020B0604020202020204" pitchFamily="34" charset="0"/>
                <a:cs typeface="Arial" panose="020B0604020202020204" pitchFamily="34" charset="0"/>
              </a:rPr>
              <a:t>Reperfusion therapy for suspected STEMI patients identified in the prehospital setting</a:t>
            </a:r>
          </a:p>
          <a:p>
            <a:pPr marL="971550" lvl="1" indent="-514350">
              <a:buFont typeface="+mj-lt"/>
              <a:buAutoNum type="arabicPeriod"/>
            </a:pPr>
            <a:r>
              <a:rPr lang="en-US" sz="2400" dirty="0">
                <a:latin typeface="Arial" panose="020B0604020202020204" pitchFamily="34" charset="0"/>
                <a:cs typeface="Arial" panose="020B0604020202020204" pitchFamily="34" charset="0"/>
              </a:rPr>
              <a:t>Adjunctive interventions administered in the prehospital setting:</a:t>
            </a:r>
          </a:p>
          <a:p>
            <a:pPr marL="1428750" lvl="2"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Oxygen</a:t>
            </a:r>
          </a:p>
          <a:p>
            <a:pPr marL="1428750" lvl="2"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Opioids</a:t>
            </a:r>
          </a:p>
          <a:p>
            <a:pPr marL="1428750" lvl="2"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P2Y12 inhibitors</a:t>
            </a:r>
          </a:p>
        </p:txBody>
      </p:sp>
    </p:spTree>
    <p:extLst>
      <p:ext uri="{BB962C8B-B14F-4D97-AF65-F5344CB8AC3E}">
        <p14:creationId xmlns:p14="http://schemas.microsoft.com/office/powerpoint/2010/main" val="1231038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771039" y="805314"/>
            <a:ext cx="10747022" cy="2055947"/>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342900" indent="-342900" algn="just">
              <a:spcAft>
                <a:spcPts val="1200"/>
              </a:spcAft>
              <a:buFont typeface="+mj-lt"/>
              <a:buAutoNum type="arabicPeriod" startAt="8"/>
              <a:defRPr/>
            </a:pPr>
            <a:r>
              <a:rPr lang="en-US" sz="2800" b="0" dirty="0"/>
              <a:t>We </a:t>
            </a:r>
            <a:r>
              <a:rPr lang="en-US" sz="2800" dirty="0"/>
              <a:t>recommend</a:t>
            </a:r>
            <a:r>
              <a:rPr lang="en-US" sz="2800" b="0" dirty="0"/>
              <a:t> that EMS personnel acquire an ECG in the field to identify STEMI and alert STEMI care teams of an imminent patient arrival. </a:t>
            </a:r>
          </a:p>
          <a:p>
            <a:pPr marL="0" indent="0" algn="just">
              <a:spcAft>
                <a:spcPts val="1200"/>
              </a:spcAft>
              <a:buNone/>
              <a:defRPr/>
            </a:pPr>
            <a:r>
              <a:rPr lang="en-CA" sz="2800" dirty="0"/>
              <a:t>(Strong Recommendation, Low Quality Evidence)</a:t>
            </a:r>
          </a:p>
        </p:txBody>
      </p:sp>
    </p:spTree>
    <p:extLst>
      <p:ext uri="{BB962C8B-B14F-4D97-AF65-F5344CB8AC3E}">
        <p14:creationId xmlns:p14="http://schemas.microsoft.com/office/powerpoint/2010/main" val="1426706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707791" y="748588"/>
            <a:ext cx="10767987" cy="3779496"/>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342900" indent="-342900" algn="just">
              <a:spcAft>
                <a:spcPts val="1200"/>
              </a:spcAft>
              <a:buFont typeface="+mj-lt"/>
              <a:buAutoNum type="arabicPeriod" startAt="9"/>
              <a:defRPr/>
            </a:pPr>
            <a:r>
              <a:rPr lang="en-CA" sz="2800" b="0" dirty="0"/>
              <a:t>If primary PCI is used as a default reperfusion strategy for suspected STEMI patients in the field, we r</a:t>
            </a:r>
            <a:r>
              <a:rPr lang="en-CA" sz="2800" dirty="0"/>
              <a:t>ecommend</a:t>
            </a:r>
            <a:r>
              <a:rPr lang="en-CA" sz="2800" b="0" dirty="0"/>
              <a:t> that patients should bypass non-PCI capable centres and instead be transported to the nearest PPCI centre with the goal of achieving a maximum FMC-to-device time of ≤ 120 minutes (ideal FMC-to-device time ≤ 90 minutes in urban settings).   Fibrinolytic therapy should be considered if this timeline cannot be achieved.</a:t>
            </a:r>
          </a:p>
          <a:p>
            <a:pPr marL="0" indent="0" algn="just">
              <a:spcAft>
                <a:spcPts val="1200"/>
              </a:spcAft>
              <a:buNone/>
              <a:defRPr/>
            </a:pPr>
            <a:r>
              <a:rPr lang="en-CA" sz="2800" b="0" dirty="0"/>
              <a:t> </a:t>
            </a:r>
            <a:r>
              <a:rPr lang="en-CA" sz="2800" dirty="0"/>
              <a:t>(Strong Recommendation, Low Quality Evidence) </a:t>
            </a:r>
          </a:p>
        </p:txBody>
      </p:sp>
    </p:spTree>
    <p:extLst>
      <p:ext uri="{BB962C8B-B14F-4D97-AF65-F5344CB8AC3E}">
        <p14:creationId xmlns:p14="http://schemas.microsoft.com/office/powerpoint/2010/main" val="2257899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98F487-3950-9B4A-A791-D58888C5DF23}"/>
              </a:ext>
            </a:extLst>
          </p:cNvPr>
          <p:cNvSpPr/>
          <p:nvPr/>
        </p:nvSpPr>
        <p:spPr>
          <a:xfrm>
            <a:off x="629503" y="1068534"/>
            <a:ext cx="10845186" cy="3667671"/>
          </a:xfrm>
          <a:prstGeom prst="rect">
            <a:avLst/>
          </a:prstGeom>
        </p:spPr>
        <p:txBody>
          <a:bodyPr wrap="square">
            <a:spAutoFit/>
          </a:bodyPr>
          <a:lstStyle/>
          <a:p>
            <a:pPr algn="just"/>
            <a:r>
              <a:rPr lang="en-US" sz="2800" b="1" dirty="0">
                <a:latin typeface="Arial" panose="020B0604020202020204" pitchFamily="34" charset="0"/>
                <a:ea typeface="Calibri" panose="020F0502020204030204" pitchFamily="34" charset="0"/>
                <a:cs typeface="Arial" panose="020B0604020202020204" pitchFamily="34" charset="0"/>
              </a:rPr>
              <a:t>Values and Preferences:</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a:r>
              <a:rPr lang="en-US" sz="2800" dirty="0">
                <a:latin typeface="Arial" panose="020B0604020202020204" pitchFamily="34" charset="0"/>
                <a:ea typeface="Calibri" panose="020F0502020204030204" pitchFamily="34" charset="0"/>
                <a:cs typeface="Arial" panose="020B0604020202020204" pitchFamily="34" charset="0"/>
              </a:rPr>
              <a:t>The goal of ≤ 120 minutes was selected to maintain consistency with treatment of STEMI identified at non-PCI capable centres, and to maximize access to PPCI in rural and remote regions. </a:t>
            </a:r>
          </a:p>
          <a:p>
            <a:pPr algn="just"/>
            <a:endParaRPr lang="en-CA" sz="2800" dirty="0">
              <a:latin typeface="Arial" panose="020B0604020202020204" pitchFamily="34" charset="0"/>
              <a:ea typeface="Calibri" panose="020F0502020204030204" pitchFamily="34" charset="0"/>
              <a:cs typeface="Arial" panose="020B0604020202020204" pitchFamily="34" charset="0"/>
            </a:endParaRPr>
          </a:p>
          <a:p>
            <a:pPr algn="just">
              <a:spcAft>
                <a:spcPts val="1000"/>
              </a:spcAft>
            </a:pPr>
            <a:r>
              <a:rPr lang="en-US" sz="2800" b="1" dirty="0">
                <a:latin typeface="Arial" panose="020B0604020202020204" pitchFamily="34" charset="0"/>
                <a:ea typeface="Calibri" panose="020F0502020204030204" pitchFamily="34" charset="0"/>
                <a:cs typeface="Arial" panose="020B0604020202020204" pitchFamily="34" charset="0"/>
              </a:rPr>
              <a:t>Practical Tip: </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en-US" sz="2800" dirty="0">
                <a:latin typeface="Arial" panose="020B0604020202020204" pitchFamily="34" charset="0"/>
                <a:ea typeface="Calibri" panose="020F0502020204030204" pitchFamily="34" charset="0"/>
                <a:cs typeface="Arial" panose="020B0604020202020204" pitchFamily="34" charset="0"/>
              </a:rPr>
              <a:t>Despite the goal of ≤ 120 minutes, PPCI should be performed as rapidly as possible, ideally ≤ 90 minutes in urban settings.</a:t>
            </a:r>
            <a:r>
              <a:rPr lang="en-US" sz="2800" i="1" dirty="0">
                <a:latin typeface="Arial" panose="020B0604020202020204" pitchFamily="34" charset="0"/>
                <a:ea typeface="Calibri" panose="020F0502020204030204" pitchFamily="34" charset="0"/>
                <a:cs typeface="Arial" panose="020B0604020202020204" pitchFamily="34" charset="0"/>
              </a:rPr>
              <a:t>  </a:t>
            </a:r>
            <a:endParaRPr lang="en-CA"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42213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688720" y="800676"/>
            <a:ext cx="10785886" cy="2486835"/>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342900" indent="-342900" algn="just">
              <a:spcAft>
                <a:spcPts val="1200"/>
              </a:spcAft>
              <a:buFont typeface="+mj-lt"/>
              <a:buAutoNum type="arabicPeriod" startAt="10"/>
              <a:defRPr/>
            </a:pPr>
            <a:r>
              <a:rPr lang="en-US" sz="2800" b="0" dirty="0"/>
              <a:t>We </a:t>
            </a:r>
            <a:r>
              <a:rPr lang="en-US" sz="2800" dirty="0"/>
              <a:t>suggest</a:t>
            </a:r>
            <a:r>
              <a:rPr lang="en-US" sz="2800" b="0" dirty="0"/>
              <a:t> it is reasonable to routinely transport STEMI patients identified in the prehospital setting by EMS directly to the catheterization laboratory by bypassing the PCI centre emergency department. </a:t>
            </a:r>
          </a:p>
          <a:p>
            <a:pPr marL="0" indent="0" algn="just">
              <a:spcAft>
                <a:spcPts val="1200"/>
              </a:spcAft>
              <a:buNone/>
              <a:defRPr/>
            </a:pPr>
            <a:r>
              <a:rPr lang="en-US" sz="2800" dirty="0"/>
              <a:t>(Weak Recommendation, Very Low Quality evidence)</a:t>
            </a:r>
            <a:r>
              <a:rPr lang="en-CA" sz="2800" dirty="0"/>
              <a:t> </a:t>
            </a:r>
          </a:p>
        </p:txBody>
      </p:sp>
    </p:spTree>
    <p:extLst>
      <p:ext uri="{BB962C8B-B14F-4D97-AF65-F5344CB8AC3E}">
        <p14:creationId xmlns:p14="http://schemas.microsoft.com/office/powerpoint/2010/main" val="2905029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298FEC-8863-42EF-95C7-6232CF90F695}"/>
              </a:ext>
            </a:extLst>
          </p:cNvPr>
          <p:cNvSpPr>
            <a:spLocks noGrp="1"/>
          </p:cNvSpPr>
          <p:nvPr>
            <p:ph idx="1"/>
          </p:nvPr>
        </p:nvSpPr>
        <p:spPr>
          <a:xfrm>
            <a:off x="693055" y="1051786"/>
            <a:ext cx="10860315" cy="4351338"/>
          </a:xfrm>
        </p:spPr>
        <p:txBody>
          <a:bodyPr vert="horz" lIns="91440" tIns="45720" rIns="91440" bIns="45720" rtlCol="0" anchor="t">
            <a:noAutofit/>
          </a:bodyPr>
          <a:lstStyle/>
          <a:p>
            <a:pPr marL="0" indent="0" algn="ctr">
              <a:buNone/>
            </a:pPr>
            <a:r>
              <a:rPr lang="en-US" sz="5400" b="1" dirty="0">
                <a:cs typeface="Calibri"/>
              </a:rPr>
              <a:t>The primary panel consisted of cardiologists, intensivists, emergency medicine physicians, nurses, health care researchers and emergency health services personnel</a:t>
            </a:r>
            <a:endParaRPr lang="en-US" sz="5400" dirty="0"/>
          </a:p>
        </p:txBody>
      </p:sp>
    </p:spTree>
    <p:extLst>
      <p:ext uri="{BB962C8B-B14F-4D97-AF65-F5344CB8AC3E}">
        <p14:creationId xmlns:p14="http://schemas.microsoft.com/office/powerpoint/2010/main" val="1354153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98F487-3950-9B4A-A791-D58888C5DF23}"/>
              </a:ext>
            </a:extLst>
          </p:cNvPr>
          <p:cNvSpPr/>
          <p:nvPr/>
        </p:nvSpPr>
        <p:spPr>
          <a:xfrm>
            <a:off x="249798" y="128105"/>
            <a:ext cx="11298565" cy="6319679"/>
          </a:xfrm>
          <a:prstGeom prst="rect">
            <a:avLst/>
          </a:prstGeom>
        </p:spPr>
        <p:txBody>
          <a:bodyPr wrap="square">
            <a:spAutoFit/>
          </a:bodyPr>
          <a:lstStyle/>
          <a:p>
            <a:pPr algn="just"/>
            <a:r>
              <a:rPr lang="en-US" sz="2400" b="1" dirty="0">
                <a:latin typeface="Arial" panose="020B0604020202020204" pitchFamily="34" charset="0"/>
                <a:ea typeface="Calibri" panose="020F0502020204030204" pitchFamily="34" charset="0"/>
                <a:cs typeface="Arial" panose="020B0604020202020204" pitchFamily="34" charset="0"/>
              </a:rPr>
              <a:t>Values and Preferences:</a:t>
            </a:r>
            <a:endParaRPr lang="en-CA" sz="2400" dirty="0">
              <a:latin typeface="Arial" panose="020B0604020202020204" pitchFamily="34" charset="0"/>
              <a:ea typeface="Calibri" panose="020F050202020403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This recommendation is based on the importance of minimizing reperfusion delays, but this strategy may not be feasible at all centres. </a:t>
            </a:r>
          </a:p>
          <a:p>
            <a:pPr algn="just">
              <a:spcAft>
                <a:spcPts val="1000"/>
              </a:spcAft>
            </a:pPr>
            <a:endParaRPr lang="en-US" sz="2400" dirty="0">
              <a:latin typeface="Arial" panose="020B0604020202020204" pitchFamily="34" charset="0"/>
              <a:cs typeface="Arial" panose="020B0604020202020204" pitchFamily="34" charset="0"/>
            </a:endParaRPr>
          </a:p>
          <a:p>
            <a:pPr algn="just">
              <a:spcAft>
                <a:spcPts val="1000"/>
              </a:spcAft>
            </a:pPr>
            <a:r>
              <a:rPr lang="en-US" sz="2400" b="1" dirty="0">
                <a:latin typeface="Arial" panose="020B0604020202020204" pitchFamily="34" charset="0"/>
                <a:ea typeface="Calibri" panose="020F0502020204030204" pitchFamily="34" charset="0"/>
                <a:cs typeface="Arial" panose="020B0604020202020204" pitchFamily="34" charset="0"/>
              </a:rPr>
              <a:t>Practical Tips: </a:t>
            </a:r>
            <a:endParaRPr lang="en-CA" sz="2400" dirty="0">
              <a:latin typeface="Arial" panose="020B0604020202020204" pitchFamily="34" charset="0"/>
              <a:ea typeface="Calibri" panose="020F050202020403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1.This recommendation should only be considered in centres where a receiving team is available to safely attend to the patient upon arrival to the catheterization centre, regardless of time of day. Contingency plans should be in place to respond to emergencies that may occur prior to initiation of PPCI, and for patients who become unstable prior to arrival at hospital or shortly after arrival. Such plans include transferring the patient to the cardiac intensive care unit (CICU) or emergency department. </a:t>
            </a:r>
          </a:p>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2. Protocols should be developed to manage suspected STEMI patients who are subsequently found to have an alternate diagnosis.</a:t>
            </a:r>
            <a:endParaRPr lang="en-CA" sz="2400" dirty="0">
              <a:latin typeface="Arial" panose="020B0604020202020204" pitchFamily="34" charset="0"/>
              <a:cs typeface="Arial" panose="020B0604020202020204" pitchFamily="34" charset="0"/>
            </a:endParaRPr>
          </a:p>
          <a:p>
            <a:endParaRPr lang="en-CA" sz="2800" dirty="0"/>
          </a:p>
        </p:txBody>
      </p:sp>
    </p:spTree>
    <p:extLst>
      <p:ext uri="{BB962C8B-B14F-4D97-AF65-F5344CB8AC3E}">
        <p14:creationId xmlns:p14="http://schemas.microsoft.com/office/powerpoint/2010/main" val="1453505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703044" y="896195"/>
            <a:ext cx="10816166" cy="2055947"/>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342900" indent="-342900" algn="just">
              <a:spcAft>
                <a:spcPts val="1200"/>
              </a:spcAft>
              <a:buFont typeface="+mj-lt"/>
              <a:buAutoNum type="arabicPeriod" startAt="11"/>
              <a:defRPr/>
            </a:pPr>
            <a:r>
              <a:rPr lang="en-US" sz="2800" b="0" dirty="0"/>
              <a:t>We </a:t>
            </a:r>
            <a:r>
              <a:rPr lang="en-US" sz="2800" dirty="0"/>
              <a:t>suggest</a:t>
            </a:r>
            <a:r>
              <a:rPr lang="en-US" sz="2800" b="0" dirty="0"/>
              <a:t> avoiding routine prehospital administration of supplemental oxygen to STEMI patients with oxygen saturation ≥ 90%. </a:t>
            </a:r>
          </a:p>
          <a:p>
            <a:pPr marL="0" indent="0" algn="just">
              <a:spcAft>
                <a:spcPts val="1200"/>
              </a:spcAft>
              <a:buNone/>
              <a:defRPr/>
            </a:pPr>
            <a:r>
              <a:rPr lang="en-US" sz="2800" dirty="0"/>
              <a:t>(Weak Recommendation, Low Quality Evidence)</a:t>
            </a:r>
            <a:r>
              <a:rPr lang="en-CA" sz="2800" dirty="0"/>
              <a:t> </a:t>
            </a:r>
          </a:p>
        </p:txBody>
      </p:sp>
    </p:spTree>
    <p:extLst>
      <p:ext uri="{BB962C8B-B14F-4D97-AF65-F5344CB8AC3E}">
        <p14:creationId xmlns:p14="http://schemas.microsoft.com/office/powerpoint/2010/main" val="2869863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32FCA7-9F0C-B641-B24D-83F4D36C648D}"/>
              </a:ext>
            </a:extLst>
          </p:cNvPr>
          <p:cNvSpPr/>
          <p:nvPr/>
        </p:nvSpPr>
        <p:spPr>
          <a:xfrm>
            <a:off x="530578" y="130805"/>
            <a:ext cx="11221155" cy="2677656"/>
          </a:xfrm>
          <a:prstGeom prst="rect">
            <a:avLst/>
          </a:prstGeom>
        </p:spPr>
        <p:txBody>
          <a:bodyPr wrap="square">
            <a:spAutoFit/>
          </a:bodyPr>
          <a:lstStyle/>
          <a:p>
            <a:pPr algn="just">
              <a:lnSpc>
                <a:spcPct val="200000"/>
              </a:lnSpc>
            </a:pPr>
            <a:r>
              <a:rPr lang="en-US" sz="2800" b="1" dirty="0">
                <a:latin typeface="Arial" panose="020B0604020202020204" pitchFamily="34" charset="0"/>
                <a:ea typeface="Calibri" panose="020F0502020204030204" pitchFamily="34" charset="0"/>
                <a:cs typeface="Arial" panose="020B0604020202020204" pitchFamily="34" charset="0"/>
              </a:rPr>
              <a:t>Values and Preferences:</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a:r>
              <a:rPr lang="en-US" sz="2800" dirty="0">
                <a:latin typeface="Arial" panose="020B0604020202020204" pitchFamily="34" charset="0"/>
                <a:cs typeface="Arial" panose="020B0604020202020204" pitchFamily="34" charset="0"/>
              </a:rPr>
              <a:t>This recommendation is based on the concern of potential harm from </a:t>
            </a:r>
            <a:r>
              <a:rPr lang="en-US" sz="2800" dirty="0" err="1">
                <a:latin typeface="Arial" panose="020B0604020202020204" pitchFamily="34" charset="0"/>
                <a:cs typeface="Arial" panose="020B0604020202020204" pitchFamily="34" charset="0"/>
              </a:rPr>
              <a:t>hyperoxemia</a:t>
            </a:r>
            <a:r>
              <a:rPr lang="en-US" sz="2800" dirty="0">
                <a:latin typeface="Arial" panose="020B0604020202020204" pitchFamily="34" charset="0"/>
                <a:cs typeface="Arial" panose="020B0604020202020204" pitchFamily="34" charset="0"/>
              </a:rPr>
              <a:t>. Furthermore, supplemental oxygen may cause anxiety or impair communication and does not appear to have any benefit in the absence of hypoxia. </a:t>
            </a:r>
            <a:endParaRPr lang="en-CA" sz="28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AA5A901-6C3D-AA4B-858E-402FFDEB7C33}"/>
              </a:ext>
            </a:extLst>
          </p:cNvPr>
          <p:cNvSpPr/>
          <p:nvPr/>
        </p:nvSpPr>
        <p:spPr>
          <a:xfrm>
            <a:off x="530577" y="2955227"/>
            <a:ext cx="11221155" cy="2805896"/>
          </a:xfrm>
          <a:prstGeom prst="rect">
            <a:avLst/>
          </a:prstGeom>
        </p:spPr>
        <p:txBody>
          <a:bodyPr wrap="square">
            <a:spAutoFit/>
          </a:bodyPr>
          <a:lstStyle/>
          <a:p>
            <a:pPr algn="just">
              <a:lnSpc>
                <a:spcPct val="200000"/>
              </a:lnSpc>
              <a:spcAft>
                <a:spcPts val="1000"/>
              </a:spcAft>
            </a:pPr>
            <a:r>
              <a:rPr lang="en-US" sz="2800" b="1" dirty="0">
                <a:latin typeface="Arial" panose="020B0604020202020204" pitchFamily="34" charset="0"/>
                <a:ea typeface="Calibri" panose="020F0502020204030204" pitchFamily="34" charset="0"/>
                <a:cs typeface="Arial" panose="020B0604020202020204" pitchFamily="34" charset="0"/>
              </a:rPr>
              <a:t>Practical Tips: </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a:r>
              <a:rPr lang="en-US" sz="2800" dirty="0">
                <a:latin typeface="Arial" panose="020B0604020202020204" pitchFamily="34" charset="0"/>
                <a:cs typeface="Arial" panose="020B0604020202020204" pitchFamily="34" charset="0"/>
              </a:rPr>
              <a:t>If SaO2 monitoring is not available or not reliable (poor waveform), prehospital providers may provide oxygen supplementation during initial care to those patients exhibiting signs of respiratory distress.</a:t>
            </a:r>
            <a:endParaRPr lang="en-CA" sz="2800" dirty="0">
              <a:latin typeface="Arial" panose="020B0604020202020204" pitchFamily="34" charset="0"/>
              <a:cs typeface="Arial" panose="020B0604020202020204" pitchFamily="34" charset="0"/>
            </a:endParaRPr>
          </a:p>
          <a:p>
            <a:endParaRPr lang="en-CA" sz="2800" dirty="0"/>
          </a:p>
        </p:txBody>
      </p:sp>
    </p:spTree>
    <p:extLst>
      <p:ext uri="{BB962C8B-B14F-4D97-AF65-F5344CB8AC3E}">
        <p14:creationId xmlns:p14="http://schemas.microsoft.com/office/powerpoint/2010/main" val="2932331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553293" y="894954"/>
            <a:ext cx="11153422" cy="2917722"/>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342900" indent="-342900" algn="just">
              <a:spcAft>
                <a:spcPts val="1200"/>
              </a:spcAft>
              <a:buFont typeface="+mj-lt"/>
              <a:buAutoNum type="arabicPeriod" startAt="12"/>
              <a:defRPr/>
            </a:pPr>
            <a:r>
              <a:rPr lang="en-CA" sz="2800" b="0" dirty="0"/>
              <a:t>We </a:t>
            </a:r>
            <a:r>
              <a:rPr lang="en-CA" sz="2800" dirty="0"/>
              <a:t>suggest </a:t>
            </a:r>
            <a:r>
              <a:rPr lang="en-CA" sz="2800" b="0" dirty="0"/>
              <a:t>avoidance of routine intravenous opioid analgesic (e.g., morphine or fentanyl) administration for STEMI-related discomfort. However, selective use of opioid analgesic medications may be considered for severe pain with the goal of relieving pain and reducing anxiety. </a:t>
            </a:r>
          </a:p>
          <a:p>
            <a:pPr marL="0" indent="0" algn="just">
              <a:spcAft>
                <a:spcPts val="1200"/>
              </a:spcAft>
              <a:buNone/>
              <a:defRPr/>
            </a:pPr>
            <a:r>
              <a:rPr lang="en-CA" sz="2800" b="0" dirty="0"/>
              <a:t>(</a:t>
            </a:r>
            <a:r>
              <a:rPr lang="en-CA" sz="2800" dirty="0"/>
              <a:t>Weak Recommendation, Low Quality Evidence) </a:t>
            </a:r>
          </a:p>
        </p:txBody>
      </p:sp>
    </p:spTree>
    <p:extLst>
      <p:ext uri="{BB962C8B-B14F-4D97-AF65-F5344CB8AC3E}">
        <p14:creationId xmlns:p14="http://schemas.microsoft.com/office/powerpoint/2010/main" val="3254122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32FCA7-9F0C-B641-B24D-83F4D36C648D}"/>
              </a:ext>
            </a:extLst>
          </p:cNvPr>
          <p:cNvSpPr/>
          <p:nvPr/>
        </p:nvSpPr>
        <p:spPr>
          <a:xfrm>
            <a:off x="825018" y="465434"/>
            <a:ext cx="10617139" cy="3541626"/>
          </a:xfrm>
          <a:prstGeom prst="rect">
            <a:avLst/>
          </a:prstGeom>
        </p:spPr>
        <p:txBody>
          <a:bodyPr wrap="square">
            <a:spAutoFit/>
          </a:bodyPr>
          <a:lstStyle/>
          <a:p>
            <a:pPr algn="just">
              <a:lnSpc>
                <a:spcPct val="200000"/>
              </a:lnSpc>
            </a:pPr>
            <a:r>
              <a:rPr lang="en-US" sz="2800" b="1" dirty="0">
                <a:latin typeface="Arial" panose="020B0604020202020204" pitchFamily="34" charset="0"/>
                <a:ea typeface="Calibri" panose="020F0502020204030204" pitchFamily="34" charset="0"/>
                <a:cs typeface="Arial" panose="020B0604020202020204" pitchFamily="34" charset="0"/>
              </a:rPr>
              <a:t>Values and Preferences:</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fontAlgn="base"/>
            <a:r>
              <a:rPr lang="en-US" sz="2800" dirty="0">
                <a:latin typeface="Arial" panose="020B0604020202020204" pitchFamily="34" charset="0"/>
                <a:cs typeface="Arial" panose="020B0604020202020204" pitchFamily="34" charset="0"/>
              </a:rPr>
              <a:t>The writing group recognizes the importance of managing the significant discomfort that can be associated with STEMI.   Although there may be a potential for harm as measured by surrogate outcomes, this recommendation permits for selective use of opioid analgesic by providers in patients experiencing severe STEMI-related pain. </a:t>
            </a:r>
            <a:endParaRPr lang="en-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24750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587023" y="947944"/>
            <a:ext cx="11038918" cy="3348609"/>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342900" indent="-342900" algn="just">
              <a:spcAft>
                <a:spcPts val="1200"/>
              </a:spcAft>
              <a:buFont typeface="+mj-lt"/>
              <a:buAutoNum type="arabicPeriod" startAt="13"/>
              <a:defRPr/>
            </a:pPr>
            <a:r>
              <a:rPr lang="en-CA" sz="2800" b="0" dirty="0"/>
              <a:t>We </a:t>
            </a:r>
            <a:r>
              <a:rPr lang="en-CA" sz="2800" dirty="0"/>
              <a:t>suggest</a:t>
            </a:r>
            <a:r>
              <a:rPr lang="en-CA" sz="2800" b="0" dirty="0"/>
              <a:t> that prehospital (in-ambulance) P2Y12 receptor antagonist medications not routinely be added to ASA in patients with STEMI transported for PPCI. The P2Y12 receptor antagonist should be administered in the emergency department or cardiac catheterization laboratory as early as possible prior to coronary angiography. </a:t>
            </a:r>
          </a:p>
          <a:p>
            <a:pPr marL="0" indent="0" algn="just">
              <a:spcAft>
                <a:spcPts val="1200"/>
              </a:spcAft>
              <a:buNone/>
              <a:defRPr/>
            </a:pPr>
            <a:r>
              <a:rPr lang="en-CA" sz="2800" dirty="0"/>
              <a:t>(Weak Recommendation, Low Quality Evidence) </a:t>
            </a:r>
          </a:p>
        </p:txBody>
      </p:sp>
    </p:spTree>
    <p:extLst>
      <p:ext uri="{BB962C8B-B14F-4D97-AF65-F5344CB8AC3E}">
        <p14:creationId xmlns:p14="http://schemas.microsoft.com/office/powerpoint/2010/main" val="34619761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32FCA7-9F0C-B641-B24D-83F4D36C648D}"/>
              </a:ext>
            </a:extLst>
          </p:cNvPr>
          <p:cNvSpPr/>
          <p:nvPr/>
        </p:nvSpPr>
        <p:spPr>
          <a:xfrm>
            <a:off x="389529" y="132431"/>
            <a:ext cx="11105786" cy="3108543"/>
          </a:xfrm>
          <a:prstGeom prst="rect">
            <a:avLst/>
          </a:prstGeom>
        </p:spPr>
        <p:txBody>
          <a:bodyPr wrap="square">
            <a:spAutoFit/>
          </a:bodyPr>
          <a:lstStyle/>
          <a:p>
            <a:pPr algn="just">
              <a:lnSpc>
                <a:spcPct val="200000"/>
              </a:lnSpc>
            </a:pPr>
            <a:r>
              <a:rPr lang="en-US" sz="2800" b="1" dirty="0">
                <a:latin typeface="Arial" panose="020B0604020202020204" pitchFamily="34" charset="0"/>
                <a:ea typeface="Calibri" panose="020F0502020204030204" pitchFamily="34" charset="0"/>
                <a:cs typeface="Arial" panose="020B0604020202020204" pitchFamily="34" charset="0"/>
              </a:rPr>
              <a:t>Values and Preferences:</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fontAlgn="base"/>
            <a:r>
              <a:rPr lang="en-CA" sz="2800" dirty="0">
                <a:latin typeface="Arial" panose="020B0604020202020204" pitchFamily="34" charset="0"/>
                <a:cs typeface="Arial" panose="020B0604020202020204" pitchFamily="34" charset="0"/>
              </a:rPr>
              <a:t>Administration of any medication to a critically ill patient may add complexity in the prehospital environment. Based on the currently available evidence, the writing group concluded that routine prehospital administration of a P2Y12 receptor antagonist could not be recommended for transport times less than 60 minutes.</a:t>
            </a:r>
          </a:p>
        </p:txBody>
      </p:sp>
      <p:sp>
        <p:nvSpPr>
          <p:cNvPr id="6" name="Rectangle 5">
            <a:extLst>
              <a:ext uri="{FF2B5EF4-FFF2-40B4-BE49-F238E27FC236}">
                <a16:creationId xmlns:a16="http://schemas.microsoft.com/office/drawing/2014/main" id="{9CDCB5DE-F1E9-8447-ABA9-C22111532CF3}"/>
              </a:ext>
            </a:extLst>
          </p:cNvPr>
          <p:cNvSpPr/>
          <p:nvPr/>
        </p:nvSpPr>
        <p:spPr>
          <a:xfrm>
            <a:off x="389528" y="3240974"/>
            <a:ext cx="11026425" cy="3836563"/>
          </a:xfrm>
          <a:prstGeom prst="rect">
            <a:avLst/>
          </a:prstGeom>
        </p:spPr>
        <p:txBody>
          <a:bodyPr wrap="square">
            <a:spAutoFit/>
          </a:bodyPr>
          <a:lstStyle/>
          <a:p>
            <a:pPr algn="just">
              <a:lnSpc>
                <a:spcPct val="200000"/>
              </a:lnSpc>
            </a:pPr>
            <a:r>
              <a:rPr lang="en-US" sz="2800" b="1" dirty="0">
                <a:latin typeface="Arial" panose="020B0604020202020204" pitchFamily="34" charset="0"/>
                <a:ea typeface="Calibri" panose="020F0502020204030204" pitchFamily="34" charset="0"/>
                <a:cs typeface="Arial" panose="020B0604020202020204" pitchFamily="34" charset="0"/>
              </a:rPr>
              <a:t>Practical Tip:</a:t>
            </a:r>
          </a:p>
          <a:p>
            <a:pPr algn="just"/>
            <a:r>
              <a:rPr lang="en-CA" sz="2800" dirty="0">
                <a:latin typeface="Arial" panose="020B0604020202020204" pitchFamily="34" charset="0"/>
                <a:cs typeface="Arial" panose="020B0604020202020204" pitchFamily="34" charset="0"/>
              </a:rPr>
              <a:t>Prehospital administration of P2Y12 receptor antagonist medications may be considered in systems or subsets of patients that have prolonged transport times (those greater than 60 minutes) for PPCI. Similarly, administration may be considered for those systems that administer prehospital fibrinolysis. </a:t>
            </a:r>
          </a:p>
          <a:p>
            <a:pPr algn="just">
              <a:lnSpc>
                <a:spcPct val="200000"/>
              </a:lnSpc>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259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3DCF6A-10B7-134B-BA35-830D1BF58794}"/>
              </a:ext>
            </a:extLst>
          </p:cNvPr>
          <p:cNvSpPr>
            <a:spLocks noGrp="1"/>
          </p:cNvSpPr>
          <p:nvPr>
            <p:ph idx="1"/>
          </p:nvPr>
        </p:nvSpPr>
        <p:spPr>
          <a:xfrm>
            <a:off x="268358" y="577074"/>
            <a:ext cx="11469756" cy="5745347"/>
          </a:xfrm>
        </p:spPr>
        <p:txBody>
          <a:bodyPr>
            <a:normAutofit/>
          </a:bodyPr>
          <a:lstStyle/>
          <a:p>
            <a:pPr marL="514350" indent="-514350">
              <a:buFont typeface="+mj-lt"/>
              <a:buAutoNum type="arabicPeriod" startAt="3"/>
            </a:pPr>
            <a:r>
              <a:rPr lang="en-US" b="1" dirty="0">
                <a:latin typeface="Arial" panose="020B0604020202020204" pitchFamily="34" charset="0"/>
                <a:cs typeface="Arial" panose="020B0604020202020204" pitchFamily="34" charset="0"/>
              </a:rPr>
              <a:t>MANAGEMENT OF THE STEMI PATIENT DIAGNOSED IN A NON-PCI CAPABLE CENTRE </a:t>
            </a:r>
          </a:p>
          <a:p>
            <a:pPr marL="0" indent="0">
              <a:buNone/>
            </a:pPr>
            <a:endParaRPr lang="en-US" sz="3100" b="1" dirty="0">
              <a:latin typeface="Arial" panose="020B0604020202020204" pitchFamily="34" charset="0"/>
              <a:cs typeface="Arial" panose="020B0604020202020204" pitchFamily="34" charset="0"/>
            </a:endParaRPr>
          </a:p>
          <a:p>
            <a:pPr marL="971550" lvl="1" indent="-514350">
              <a:buFont typeface="+mj-lt"/>
              <a:buAutoNum type="arabicPeriod"/>
            </a:pPr>
            <a:r>
              <a:rPr lang="en-US" dirty="0">
                <a:latin typeface="Arial" panose="020B0604020202020204" pitchFamily="34" charset="0"/>
                <a:cs typeface="Arial" panose="020B0604020202020204" pitchFamily="34" charset="0"/>
              </a:rPr>
              <a:t>Primary PCI</a:t>
            </a:r>
          </a:p>
          <a:p>
            <a:pPr marL="971550" lvl="1" indent="-514350">
              <a:buFont typeface="+mj-lt"/>
              <a:buAutoNum type="arabicPeriod"/>
            </a:pPr>
            <a:r>
              <a:rPr lang="en-US" dirty="0">
                <a:latin typeface="Arial" panose="020B0604020202020204" pitchFamily="34" charset="0"/>
                <a:cs typeface="Arial" panose="020B0604020202020204" pitchFamily="34" charset="0"/>
              </a:rPr>
              <a:t>Fibrinolysis</a:t>
            </a:r>
          </a:p>
          <a:p>
            <a:pPr marL="971550" lvl="1" indent="-514350">
              <a:buFont typeface="+mj-lt"/>
              <a:buAutoNum type="arabicPeriod"/>
            </a:pPr>
            <a:r>
              <a:rPr lang="en-US" dirty="0">
                <a:latin typeface="Arial" panose="020B0604020202020204" pitchFamily="34" charset="0"/>
                <a:cs typeface="Arial" panose="020B0604020202020204" pitchFamily="34" charset="0"/>
              </a:rPr>
              <a:t>Fibrinolysis for cardiogenic shock</a:t>
            </a:r>
          </a:p>
          <a:p>
            <a:pPr marL="971550" lvl="1" indent="-514350">
              <a:buFont typeface="+mj-lt"/>
              <a:buAutoNum type="arabicPeriod"/>
            </a:pPr>
            <a:r>
              <a:rPr lang="en-US" dirty="0" err="1">
                <a:latin typeface="Arial" panose="020B0604020202020204" pitchFamily="34" charset="0"/>
                <a:cs typeface="Arial" panose="020B0604020202020204" pitchFamily="34" charset="0"/>
              </a:rPr>
              <a:t>Pharmacoinvasive</a:t>
            </a:r>
            <a:r>
              <a:rPr lang="en-US" dirty="0">
                <a:latin typeface="Arial" panose="020B0604020202020204" pitchFamily="34" charset="0"/>
                <a:cs typeface="Arial" panose="020B0604020202020204" pitchFamily="34" charset="0"/>
              </a:rPr>
              <a:t> PCI</a:t>
            </a:r>
          </a:p>
          <a:p>
            <a:pPr marL="971550" lvl="1" indent="-514350">
              <a:buFont typeface="+mj-lt"/>
              <a:buAutoNum type="arabicPeriod"/>
            </a:pPr>
            <a:r>
              <a:rPr lang="en-US" dirty="0">
                <a:latin typeface="Arial" panose="020B0604020202020204" pitchFamily="34" charset="0"/>
                <a:cs typeface="Arial" panose="020B0604020202020204" pitchFamily="34" charset="0"/>
              </a:rPr>
              <a:t>Facilitated PCI</a:t>
            </a:r>
          </a:p>
          <a:p>
            <a:pPr marL="457200" lvl="1"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6230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371876" y="1001473"/>
            <a:ext cx="11280594" cy="3828740"/>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342900" indent="-342900" algn="just">
              <a:spcAft>
                <a:spcPts val="1200"/>
              </a:spcAft>
              <a:buFont typeface="+mj-lt"/>
              <a:buAutoNum type="arabicPeriod" startAt="14"/>
              <a:defRPr/>
            </a:pPr>
            <a:r>
              <a:rPr lang="en-CA" sz="2800" b="0" dirty="0"/>
              <a:t>We </a:t>
            </a:r>
            <a:r>
              <a:rPr lang="en-CA" sz="2800" dirty="0"/>
              <a:t>recommend</a:t>
            </a:r>
            <a:r>
              <a:rPr lang="en-CA" sz="2800" b="0" dirty="0"/>
              <a:t> that STEMI networks target a total FMC-to-device time (including interfacility transfer) of ≤120 minutes.  Fibrinolytic therapy should be considered if this timeline cannot be achieved.</a:t>
            </a:r>
          </a:p>
          <a:p>
            <a:pPr marL="0" indent="0" algn="just">
              <a:spcAft>
                <a:spcPts val="1200"/>
              </a:spcAft>
              <a:buNone/>
              <a:defRPr/>
            </a:pPr>
            <a:r>
              <a:rPr lang="en-CA" sz="2800" b="0" dirty="0"/>
              <a:t> </a:t>
            </a:r>
            <a:r>
              <a:rPr lang="en-CA" sz="2800" dirty="0"/>
              <a:t>(Strong Recommendation, Low Quality Evidence) </a:t>
            </a:r>
          </a:p>
          <a:p>
            <a:pPr marL="342900" indent="-342900" algn="just">
              <a:spcAft>
                <a:spcPts val="1200"/>
              </a:spcAft>
              <a:buFont typeface="+mj-lt"/>
              <a:buAutoNum type="arabicPeriod" startAt="15"/>
              <a:defRPr/>
            </a:pPr>
            <a:r>
              <a:rPr lang="en-US" sz="2800" b="0" dirty="0"/>
              <a:t>We </a:t>
            </a:r>
            <a:r>
              <a:rPr lang="en-US" sz="2800" dirty="0"/>
              <a:t>recommend</a:t>
            </a:r>
            <a:r>
              <a:rPr lang="en-US" sz="2800" b="0" dirty="0"/>
              <a:t> a target Door-in-Door-Out (DIDO) time at the transferring hospital of ≤30 min. </a:t>
            </a:r>
          </a:p>
          <a:p>
            <a:pPr marL="0" indent="0" algn="just">
              <a:spcAft>
                <a:spcPts val="1200"/>
              </a:spcAft>
              <a:buNone/>
              <a:defRPr/>
            </a:pPr>
            <a:r>
              <a:rPr lang="en-US" sz="2800" dirty="0"/>
              <a:t>(Strong Recommendation, Low Quality Evidence)</a:t>
            </a:r>
            <a:r>
              <a:rPr lang="en-CA" sz="2800" dirty="0"/>
              <a:t> </a:t>
            </a:r>
          </a:p>
        </p:txBody>
      </p:sp>
      <p:sp>
        <p:nvSpPr>
          <p:cNvPr id="3" name="TextBox 2">
            <a:extLst>
              <a:ext uri="{FF2B5EF4-FFF2-40B4-BE49-F238E27FC236}">
                <a16:creationId xmlns:a16="http://schemas.microsoft.com/office/drawing/2014/main" id="{3D536C87-F71D-E948-A4F7-7F25AFDC6AFA}"/>
              </a:ext>
            </a:extLst>
          </p:cNvPr>
          <p:cNvSpPr txBox="1"/>
          <p:nvPr/>
        </p:nvSpPr>
        <p:spPr>
          <a:xfrm>
            <a:off x="454378" y="204103"/>
            <a:ext cx="8634095" cy="523220"/>
          </a:xfrm>
          <a:prstGeom prst="rect">
            <a:avLst/>
          </a:prstGeom>
          <a:noFill/>
        </p:spPr>
        <p:txBody>
          <a:bodyPr wrap="none" rtlCol="0">
            <a:spAutoFit/>
          </a:bodyPr>
          <a:lstStyle/>
          <a:p>
            <a:r>
              <a:rPr lang="en-US" sz="2800" b="1" dirty="0"/>
              <a:t>If Primary PCI is used as the default reperfusion strategy:</a:t>
            </a:r>
          </a:p>
        </p:txBody>
      </p:sp>
    </p:spTree>
    <p:extLst>
      <p:ext uri="{BB962C8B-B14F-4D97-AF65-F5344CB8AC3E}">
        <p14:creationId xmlns:p14="http://schemas.microsoft.com/office/powerpoint/2010/main" val="1241596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6D5A62-03C8-F842-B8EE-A0DC6F32FC43}"/>
              </a:ext>
            </a:extLst>
          </p:cNvPr>
          <p:cNvSpPr txBox="1"/>
          <p:nvPr/>
        </p:nvSpPr>
        <p:spPr>
          <a:xfrm>
            <a:off x="234371" y="233870"/>
            <a:ext cx="9975808"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If fibrinolysis is used as the default reperfusion strategy:</a:t>
            </a:r>
          </a:p>
        </p:txBody>
      </p:sp>
      <p:sp>
        <p:nvSpPr>
          <p:cNvPr id="7" name="TextBox 5">
            <a:extLst>
              <a:ext uri="{FF2B5EF4-FFF2-40B4-BE49-F238E27FC236}">
                <a16:creationId xmlns:a16="http://schemas.microsoft.com/office/drawing/2014/main" id="{35425EAC-1D34-BC48-9359-307B95D7DAD4}"/>
              </a:ext>
            </a:extLst>
          </p:cNvPr>
          <p:cNvSpPr txBox="1">
            <a:spLocks noChangeArrowheads="1"/>
          </p:cNvSpPr>
          <p:nvPr/>
        </p:nvSpPr>
        <p:spPr bwMode="auto">
          <a:xfrm>
            <a:off x="570641" y="1108674"/>
            <a:ext cx="10938424" cy="4315027"/>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342900" indent="-342900" algn="just">
              <a:buFont typeface="+mj-lt"/>
              <a:buAutoNum type="arabicPeriod" startAt="16"/>
            </a:pPr>
            <a:r>
              <a:rPr lang="en-CA" sz="2800" b="0" dirty="0"/>
              <a:t>We </a:t>
            </a:r>
            <a:r>
              <a:rPr lang="en-CA" sz="2800" dirty="0"/>
              <a:t>recommend</a:t>
            </a:r>
            <a:r>
              <a:rPr lang="en-CA" sz="2800" b="0" dirty="0"/>
              <a:t> that STEMI networks target a total FMC-to-needle time of ≤30 minutes</a:t>
            </a:r>
            <a:r>
              <a:rPr lang="en-CA" sz="2800" dirty="0"/>
              <a:t>.   </a:t>
            </a:r>
          </a:p>
          <a:p>
            <a:pPr marL="0" indent="0" algn="just">
              <a:buNone/>
            </a:pPr>
            <a:r>
              <a:rPr lang="en-CA" sz="2800" dirty="0"/>
              <a:t>(Strong Recommendation, Low Quality Evidence)</a:t>
            </a:r>
          </a:p>
          <a:p>
            <a:pPr marL="0" indent="0" algn="just">
              <a:buNone/>
            </a:pPr>
            <a:endParaRPr lang="en-CA" sz="2800" dirty="0"/>
          </a:p>
          <a:p>
            <a:pPr marL="342900" indent="-342900" algn="just">
              <a:buFont typeface="+mj-lt"/>
              <a:buAutoNum type="arabicPeriod" startAt="17"/>
            </a:pPr>
            <a:r>
              <a:rPr lang="en-CA" sz="2800" b="0" dirty="0"/>
              <a:t>We </a:t>
            </a:r>
            <a:r>
              <a:rPr lang="en-CA" sz="2800" dirty="0"/>
              <a:t>suggest</a:t>
            </a:r>
            <a:r>
              <a:rPr lang="en-CA" sz="2800" b="0" dirty="0"/>
              <a:t> that a </a:t>
            </a:r>
            <a:r>
              <a:rPr lang="en-CA" sz="2800" b="0" dirty="0" err="1"/>
              <a:t>pharmacoinvasive</a:t>
            </a:r>
            <a:r>
              <a:rPr lang="en-CA" sz="2800" b="0" dirty="0"/>
              <a:t> strategy could be considered as an alternative to primary PCI for patients who are early presenters (symptom onset &lt;3 hours), who are at low risk of bleeding and who cannot undergo rapid primary PCI. </a:t>
            </a:r>
          </a:p>
          <a:p>
            <a:pPr marL="0" indent="0" algn="just">
              <a:buNone/>
            </a:pPr>
            <a:r>
              <a:rPr lang="en-CA" sz="2800" dirty="0"/>
              <a:t>(Weak recommendation, Moderate quality evidence) </a:t>
            </a:r>
          </a:p>
        </p:txBody>
      </p:sp>
    </p:spTree>
    <p:extLst>
      <p:ext uri="{BB962C8B-B14F-4D97-AF65-F5344CB8AC3E}">
        <p14:creationId xmlns:p14="http://schemas.microsoft.com/office/powerpoint/2010/main" val="1922478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A0FE-17A9-4965-B66B-C68E2514E55D}"/>
              </a:ext>
            </a:extLst>
          </p:cNvPr>
          <p:cNvSpPr>
            <a:spLocks noGrp="1"/>
          </p:cNvSpPr>
          <p:nvPr>
            <p:ph type="title"/>
          </p:nvPr>
        </p:nvSpPr>
        <p:spPr/>
        <p:txBody>
          <a:bodyPr/>
          <a:lstStyle/>
          <a:p>
            <a:pPr algn="ctr"/>
            <a:r>
              <a:rPr lang="en-CA" b="1" dirty="0">
                <a:latin typeface="Arial" panose="020B0604020202020204" pitchFamily="34" charset="0"/>
                <a:cs typeface="Arial" panose="020B0604020202020204" pitchFamily="34" charset="0"/>
              </a:rPr>
              <a:t>Committee Co-Chairs</a:t>
            </a:r>
          </a:p>
        </p:txBody>
      </p:sp>
      <p:sp>
        <p:nvSpPr>
          <p:cNvPr id="3" name="Content Placeholder 2">
            <a:extLst>
              <a:ext uri="{FF2B5EF4-FFF2-40B4-BE49-F238E27FC236}">
                <a16:creationId xmlns:a16="http://schemas.microsoft.com/office/drawing/2014/main" id="{4C9D112B-0684-4DE7-8EA4-A0CE80CBF3E7}"/>
              </a:ext>
            </a:extLst>
          </p:cNvPr>
          <p:cNvSpPr>
            <a:spLocks noGrp="1"/>
          </p:cNvSpPr>
          <p:nvPr>
            <p:ph idx="1"/>
          </p:nvPr>
        </p:nvSpPr>
        <p:spPr>
          <a:xfrm>
            <a:off x="1306285" y="4962086"/>
            <a:ext cx="4034971" cy="843627"/>
          </a:xfrm>
        </p:spPr>
        <p:txBody>
          <a:bodyPr>
            <a:noAutofit/>
          </a:bodyPr>
          <a:lstStyle/>
          <a:p>
            <a:pPr marL="0" indent="0" algn="ctr">
              <a:spcBef>
                <a:spcPts val="0"/>
              </a:spcBef>
              <a:buNone/>
            </a:pPr>
            <a:r>
              <a:rPr lang="en-CA" sz="1600" b="1" dirty="0">
                <a:latin typeface="Arial" panose="020B0604020202020204" pitchFamily="34" charset="0"/>
                <a:cs typeface="Arial" panose="020B0604020202020204" pitchFamily="34" charset="0"/>
              </a:rPr>
              <a:t>Warren Cantor </a:t>
            </a:r>
          </a:p>
          <a:p>
            <a:pPr marL="0" indent="0" algn="ctr">
              <a:spcBef>
                <a:spcPts val="0"/>
              </a:spcBef>
              <a:buNone/>
            </a:pPr>
            <a:r>
              <a:rPr lang="en-CA" sz="1600" b="1" dirty="0">
                <a:latin typeface="Arial" panose="020B0604020202020204" pitchFamily="34" charset="0"/>
                <a:cs typeface="Arial" panose="020B0604020202020204" pitchFamily="34" charset="0"/>
              </a:rPr>
              <a:t>MD, FRCPC, FSCAI</a:t>
            </a:r>
          </a:p>
          <a:p>
            <a:pPr marL="0" indent="0" algn="ctr">
              <a:spcBef>
                <a:spcPts val="0"/>
              </a:spcBef>
              <a:buNone/>
            </a:pPr>
            <a:r>
              <a:rPr lang="en-CA" sz="1600" dirty="0">
                <a:latin typeface="Arial" panose="020B0604020202020204" pitchFamily="34" charset="0"/>
                <a:cs typeface="Arial" panose="020B0604020202020204" pitchFamily="34" charset="0"/>
              </a:rPr>
              <a:t>University of Toronto</a:t>
            </a:r>
          </a:p>
          <a:p>
            <a:pPr marL="0" indent="0" algn="ctr">
              <a:spcBef>
                <a:spcPts val="0"/>
              </a:spcBef>
              <a:buNone/>
            </a:pPr>
            <a:r>
              <a:rPr lang="en-US" altLang="en-US" sz="1600" dirty="0">
                <a:latin typeface="Arial" panose="020B0604020202020204" pitchFamily="34" charset="0"/>
                <a:cs typeface="Arial" panose="020B0604020202020204" pitchFamily="34" charset="0"/>
              </a:rPr>
              <a:t>Southlake Regional Health Centre</a:t>
            </a:r>
          </a:p>
          <a:p>
            <a:pPr marL="0" indent="0" algn="ctr">
              <a:spcBef>
                <a:spcPts val="0"/>
              </a:spcBef>
              <a:buNone/>
            </a:pPr>
            <a:endParaRPr lang="en-CA" sz="1600" dirty="0">
              <a:latin typeface="Arial" panose="020B0604020202020204" pitchFamily="34" charset="0"/>
              <a:cs typeface="Arial" panose="020B0604020202020204" pitchFamily="34" charset="0"/>
            </a:endParaRPr>
          </a:p>
          <a:p>
            <a:pPr marL="0" indent="0">
              <a:buNone/>
            </a:pPr>
            <a:endParaRPr lang="en-CA" sz="1600" dirty="0">
              <a:latin typeface="Arial" panose="020B0604020202020204" pitchFamily="34" charset="0"/>
              <a:cs typeface="Arial" panose="020B0604020202020204" pitchFamily="34" charset="0"/>
            </a:endParaRPr>
          </a:p>
          <a:p>
            <a:pPr marL="0" indent="0">
              <a:buNone/>
            </a:pPr>
            <a:endParaRPr lang="en-CA" sz="1600" dirty="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97BA6FC9-B878-45CF-9971-7B3FA1EA0CCF}"/>
              </a:ext>
            </a:extLst>
          </p:cNvPr>
          <p:cNvSpPr txBox="1">
            <a:spLocks/>
          </p:cNvSpPr>
          <p:nvPr/>
        </p:nvSpPr>
        <p:spPr>
          <a:xfrm>
            <a:off x="6096000" y="4917615"/>
            <a:ext cx="6110513" cy="7046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CA" sz="1600" b="1" dirty="0">
                <a:latin typeface="Arial" panose="020B0604020202020204" pitchFamily="34" charset="0"/>
                <a:cs typeface="Arial" panose="020B0604020202020204" pitchFamily="34" charset="0"/>
              </a:rPr>
              <a:t>Graham Wong </a:t>
            </a:r>
          </a:p>
          <a:p>
            <a:pPr marL="0" indent="0" algn="ctr">
              <a:spcBef>
                <a:spcPts val="0"/>
              </a:spcBef>
              <a:buNone/>
            </a:pPr>
            <a:r>
              <a:rPr lang="en-CA" sz="1600" b="1" dirty="0">
                <a:latin typeface="Arial" panose="020B0604020202020204" pitchFamily="34" charset="0"/>
                <a:cs typeface="Arial" panose="020B0604020202020204" pitchFamily="34" charset="0"/>
              </a:rPr>
              <a:t>MD, MPH, FRCPC, FACC, FCCS, FAHA</a:t>
            </a:r>
          </a:p>
          <a:p>
            <a:pPr marL="0" indent="0" algn="ctr">
              <a:spcBef>
                <a:spcPts val="0"/>
              </a:spcBef>
              <a:buFont typeface="Arial" panose="020B0604020202020204" pitchFamily="34" charset="0"/>
              <a:buNone/>
            </a:pPr>
            <a:r>
              <a:rPr lang="en-CA" sz="1600" dirty="0">
                <a:latin typeface="Arial" panose="020B0604020202020204" pitchFamily="34" charset="0"/>
                <a:cs typeface="Arial" panose="020B0604020202020204" pitchFamily="34" charset="0"/>
              </a:rPr>
              <a:t>University of British Columbia</a:t>
            </a:r>
          </a:p>
          <a:p>
            <a:pPr marL="0" indent="0" algn="ctr">
              <a:spcBef>
                <a:spcPts val="0"/>
              </a:spcBef>
              <a:buFont typeface="Arial" panose="020B0604020202020204" pitchFamily="34" charset="0"/>
              <a:buNone/>
            </a:pPr>
            <a:r>
              <a:rPr lang="en-CA" sz="1600" dirty="0">
                <a:latin typeface="Arial" panose="020B0604020202020204" pitchFamily="34" charset="0"/>
                <a:cs typeface="Arial" panose="020B0604020202020204" pitchFamily="34" charset="0"/>
              </a:rPr>
              <a:t>Vancouver General Hospital</a:t>
            </a: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p:txBody>
      </p:sp>
      <p:pic>
        <p:nvPicPr>
          <p:cNvPr id="11" name="yui_3_16_0_ym19_1_1507720880831_29523" descr="Inline image">
            <a:extLst>
              <a:ext uri="{FF2B5EF4-FFF2-40B4-BE49-F238E27FC236}">
                <a16:creationId xmlns:a16="http://schemas.microsoft.com/office/drawing/2014/main" id="{AA2A7C5B-0EC2-4402-A334-4FA1FD457A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842" t="11729" r="13612" b="26997"/>
          <a:stretch>
            <a:fillRect/>
          </a:stretch>
        </p:blipFill>
        <p:spPr bwMode="auto">
          <a:xfrm>
            <a:off x="2151106" y="1836067"/>
            <a:ext cx="2286000" cy="2980640"/>
          </a:xfrm>
          <a:prstGeom prst="rect">
            <a:avLst/>
          </a:prstGeom>
          <a:effectLst>
            <a:outerShdw blurRad="50800" dist="38100" dir="2700000" sx="104000" sy="104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C:\Users\brooks\AppData\Local\Microsoft\Windows\Temporary Internet Files\Content.Outlook\C2L49J3J\IMG_2431.jpg">
            <a:extLst>
              <a:ext uri="{FF2B5EF4-FFF2-40B4-BE49-F238E27FC236}">
                <a16:creationId xmlns:a16="http://schemas.microsoft.com/office/drawing/2014/main" id="{76AFD4FC-CCEE-4581-BD55-5778B9F40CA7}"/>
              </a:ext>
            </a:extLst>
          </p:cNvPr>
          <p:cNvPicPr>
            <a:picLocks noChangeAspect="1" noChangeArrowheads="1"/>
          </p:cNvPicPr>
          <p:nvPr/>
        </p:nvPicPr>
        <p:blipFill>
          <a:blip r:embed="rId3"/>
          <a:srcRect/>
          <a:stretch>
            <a:fillRect/>
          </a:stretch>
        </p:blipFill>
        <p:spPr bwMode="auto">
          <a:xfrm>
            <a:off x="8069942" y="1836067"/>
            <a:ext cx="2133600" cy="2936169"/>
          </a:xfrm>
          <a:prstGeom prst="rect">
            <a:avLst/>
          </a:prstGeom>
          <a:effectLst>
            <a:outerShdw blurRad="50800" dist="38100" dir="2700000" sx="104000" sy="104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3587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5FCD9C-8809-ED4A-9912-ACD6C68DD84C}"/>
              </a:ext>
            </a:extLst>
          </p:cNvPr>
          <p:cNvSpPr/>
          <p:nvPr/>
        </p:nvSpPr>
        <p:spPr>
          <a:xfrm>
            <a:off x="541686" y="529857"/>
            <a:ext cx="10909903" cy="6124754"/>
          </a:xfrm>
          <a:prstGeom prst="rect">
            <a:avLst/>
          </a:prstGeom>
        </p:spPr>
        <p:txBody>
          <a:bodyPr wrap="square">
            <a:spAutoFit/>
          </a:bodyPr>
          <a:lstStyle/>
          <a:p>
            <a:pPr algn="just" fontAlgn="base">
              <a:spcAft>
                <a:spcPts val="0"/>
              </a:spcAft>
            </a:pPr>
            <a:r>
              <a:rPr lang="en-CA" sz="2800" b="1" dirty="0">
                <a:latin typeface="Arial" panose="020B0604020202020204" pitchFamily="34" charset="0"/>
                <a:ea typeface="Calibri" panose="020F0502020204030204" pitchFamily="34" charset="0"/>
                <a:cs typeface="Arial" panose="020B0604020202020204" pitchFamily="34" charset="0"/>
              </a:rPr>
              <a:t>Practical Tip #1:</a:t>
            </a:r>
            <a:r>
              <a:rPr lang="en-US" sz="2800" dirty="0">
                <a:latin typeface="Arial" panose="020B0604020202020204" pitchFamily="34" charset="0"/>
                <a:ea typeface="Calibri" panose="020F0502020204030204" pitchFamily="34" charset="0"/>
                <a:cs typeface="Arial" panose="020B0604020202020204" pitchFamily="34" charset="0"/>
              </a:rPr>
              <a:t> </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fontAlgn="base">
              <a:spcAft>
                <a:spcPts val="0"/>
              </a:spcAft>
            </a:pPr>
            <a:r>
              <a:rPr lang="en-CA" sz="2800" dirty="0">
                <a:latin typeface="Arial" panose="020B0604020202020204" pitchFamily="34" charset="0"/>
                <a:ea typeface="Calibri" panose="020F0502020204030204" pitchFamily="34" charset="0"/>
                <a:cs typeface="Arial" panose="020B0604020202020204" pitchFamily="34" charset="0"/>
              </a:rPr>
              <a:t>For patients with a contraindication to fibrinolysis, transfer for PPCI should be initiated even if the FMC-to-device time is expected to be greater than 120 minutes.</a:t>
            </a:r>
          </a:p>
          <a:p>
            <a:pPr algn="just" fontAlgn="base">
              <a:spcAft>
                <a:spcPts val="0"/>
              </a:spcAft>
            </a:pPr>
            <a:endParaRPr lang="en-CA" sz="2800" dirty="0">
              <a:latin typeface="Arial" panose="020B0604020202020204" pitchFamily="34" charset="0"/>
              <a:ea typeface="Calibri" panose="020F0502020204030204" pitchFamily="34" charset="0"/>
              <a:cs typeface="Arial" panose="020B0604020202020204" pitchFamily="34" charset="0"/>
            </a:endParaRPr>
          </a:p>
          <a:p>
            <a:pPr algn="just" fontAlgn="base">
              <a:spcAft>
                <a:spcPts val="0"/>
              </a:spcAft>
            </a:pPr>
            <a:r>
              <a:rPr lang="en-CA" sz="2800" b="1" dirty="0">
                <a:latin typeface="Arial" panose="020B0604020202020204" pitchFamily="34" charset="0"/>
                <a:ea typeface="Calibri" panose="020F0502020204030204" pitchFamily="34" charset="0"/>
                <a:cs typeface="Arial" panose="020B0604020202020204" pitchFamily="34" charset="0"/>
              </a:rPr>
              <a:t>Practical Tip #2:</a:t>
            </a:r>
            <a:r>
              <a:rPr lang="en-US" sz="2800" dirty="0">
                <a:latin typeface="Arial" panose="020B0604020202020204" pitchFamily="34" charset="0"/>
                <a:ea typeface="Calibri" panose="020F0502020204030204" pitchFamily="34" charset="0"/>
                <a:cs typeface="Arial" panose="020B0604020202020204" pitchFamily="34" charset="0"/>
              </a:rPr>
              <a:t> </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fontAlgn="base">
              <a:spcAft>
                <a:spcPts val="0"/>
              </a:spcAft>
            </a:pPr>
            <a:r>
              <a:rPr lang="en-CA" sz="2800" dirty="0">
                <a:latin typeface="Arial" panose="020B0604020202020204" pitchFamily="34" charset="0"/>
                <a:ea typeface="Calibri" panose="020F0502020204030204" pitchFamily="34" charset="0"/>
                <a:cs typeface="Arial" panose="020B0604020202020204" pitchFamily="34" charset="0"/>
              </a:rPr>
              <a:t>Prehospital fibrinolysis may be applied within STEMI systems of care with appropriate EMS training and physician oversight in appropriate patients.</a:t>
            </a:r>
          </a:p>
          <a:p>
            <a:pPr algn="just" fontAlgn="base">
              <a:spcAft>
                <a:spcPts val="0"/>
              </a:spcAft>
            </a:pPr>
            <a:endParaRPr lang="en-CA" sz="2800" dirty="0">
              <a:latin typeface="Arial" panose="020B0604020202020204" pitchFamily="34" charset="0"/>
              <a:ea typeface="Calibri" panose="020F0502020204030204" pitchFamily="34" charset="0"/>
              <a:cs typeface="Arial" panose="020B0604020202020204" pitchFamily="34" charset="0"/>
            </a:endParaRPr>
          </a:p>
          <a:p>
            <a:pPr algn="just" fontAlgn="base"/>
            <a:r>
              <a:rPr lang="en-CA" sz="2800" b="1" dirty="0">
                <a:latin typeface="Arial" panose="020B0604020202020204" pitchFamily="34" charset="0"/>
                <a:cs typeface="Arial" panose="020B0604020202020204" pitchFamily="34" charset="0"/>
              </a:rPr>
              <a:t>Practical Tip #3:</a:t>
            </a:r>
            <a:endParaRPr lang="en-CA" sz="2800" dirty="0">
              <a:latin typeface="Arial" panose="020B0604020202020204" pitchFamily="34" charset="0"/>
              <a:cs typeface="Arial" panose="020B0604020202020204" pitchFamily="34" charset="0"/>
            </a:endParaRPr>
          </a:p>
          <a:p>
            <a:pPr algn="just" fontAlgn="base"/>
            <a:r>
              <a:rPr lang="en-CA" sz="2800" dirty="0">
                <a:latin typeface="Arial" panose="020B0604020202020204" pitchFamily="34" charset="0"/>
                <a:cs typeface="Arial" panose="020B0604020202020204" pitchFamily="34" charset="0"/>
              </a:rPr>
              <a:t>A half dose of fibrinolytic may be considered for patients &gt;75 years of age undergoing a </a:t>
            </a:r>
            <a:r>
              <a:rPr lang="en-CA" sz="2800" dirty="0" err="1">
                <a:latin typeface="Arial" panose="020B0604020202020204" pitchFamily="34" charset="0"/>
                <a:cs typeface="Arial" panose="020B0604020202020204" pitchFamily="34" charset="0"/>
              </a:rPr>
              <a:t>pharmacoinvasive</a:t>
            </a:r>
            <a:r>
              <a:rPr lang="en-CA" sz="2800" dirty="0">
                <a:latin typeface="Arial" panose="020B0604020202020204" pitchFamily="34" charset="0"/>
                <a:cs typeface="Arial" panose="020B0604020202020204" pitchFamily="34" charset="0"/>
              </a:rPr>
              <a:t> strategy</a:t>
            </a:r>
            <a:r>
              <a:rPr lang="en-CA" dirty="0"/>
              <a:t>.</a:t>
            </a:r>
          </a:p>
          <a:p>
            <a:pPr fontAlgn="base">
              <a:spcAft>
                <a:spcPts val="0"/>
              </a:spcAft>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80117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519160" y="1147955"/>
            <a:ext cx="10869673" cy="2486835"/>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342900" indent="-342900" algn="just">
              <a:spcAft>
                <a:spcPts val="1200"/>
              </a:spcAft>
              <a:buFont typeface="+mj-lt"/>
              <a:buAutoNum type="arabicPeriod" startAt="18"/>
              <a:defRPr/>
            </a:pPr>
            <a:r>
              <a:rPr lang="en-US" sz="2800" b="0" dirty="0"/>
              <a:t>We </a:t>
            </a:r>
            <a:r>
              <a:rPr lang="en-US" sz="2800" dirty="0"/>
              <a:t>suggest</a:t>
            </a:r>
            <a:r>
              <a:rPr lang="en-US" sz="2800" b="0" dirty="0"/>
              <a:t> that fibrinolysis prior to transfer to a PCI centre may be considered in patients with STEMI complicated by cardiogenic shock when excessive delays to cardiac catheterization are anticipated. </a:t>
            </a:r>
          </a:p>
          <a:p>
            <a:pPr marL="0" indent="0" algn="just">
              <a:spcAft>
                <a:spcPts val="1200"/>
              </a:spcAft>
              <a:buNone/>
              <a:defRPr/>
            </a:pPr>
            <a:r>
              <a:rPr lang="en-US" sz="2800" dirty="0"/>
              <a:t>(Weak Recommendation, Very Low Quality Evidence)</a:t>
            </a:r>
            <a:endParaRPr lang="en-CA" sz="2800" dirty="0"/>
          </a:p>
        </p:txBody>
      </p:sp>
      <p:sp>
        <p:nvSpPr>
          <p:cNvPr id="6" name="TextBox 5">
            <a:extLst>
              <a:ext uri="{FF2B5EF4-FFF2-40B4-BE49-F238E27FC236}">
                <a16:creationId xmlns:a16="http://schemas.microsoft.com/office/drawing/2014/main" id="{0EBC6A47-AB3F-D44A-A641-C902B974D6D5}"/>
              </a:ext>
            </a:extLst>
          </p:cNvPr>
          <p:cNvSpPr txBox="1"/>
          <p:nvPr/>
        </p:nvSpPr>
        <p:spPr>
          <a:xfrm>
            <a:off x="519160" y="341364"/>
            <a:ext cx="9975808" cy="523220"/>
          </a:xfrm>
          <a:prstGeom prst="rect">
            <a:avLst/>
          </a:prstGeom>
          <a:noFill/>
        </p:spPr>
        <p:txBody>
          <a:bodyPr wrap="none" rtlCol="0">
            <a:spAutoFit/>
          </a:bodyPr>
          <a:lstStyle/>
          <a:p>
            <a:pPr algn="just"/>
            <a:r>
              <a:rPr lang="en-US" sz="2800" b="1" dirty="0">
                <a:latin typeface="Arial" panose="020B0604020202020204" pitchFamily="34" charset="0"/>
                <a:cs typeface="Arial" panose="020B0604020202020204" pitchFamily="34" charset="0"/>
              </a:rPr>
              <a:t>If fibrinolysis is used as the default reperfusion strategy:</a:t>
            </a:r>
          </a:p>
        </p:txBody>
      </p:sp>
    </p:spTree>
    <p:extLst>
      <p:ext uri="{BB962C8B-B14F-4D97-AF65-F5344CB8AC3E}">
        <p14:creationId xmlns:p14="http://schemas.microsoft.com/office/powerpoint/2010/main" val="25961923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32FCA7-9F0C-B641-B24D-83F4D36C648D}"/>
              </a:ext>
            </a:extLst>
          </p:cNvPr>
          <p:cNvSpPr/>
          <p:nvPr/>
        </p:nvSpPr>
        <p:spPr>
          <a:xfrm>
            <a:off x="355692" y="341876"/>
            <a:ext cx="11658508" cy="3539430"/>
          </a:xfrm>
          <a:prstGeom prst="rect">
            <a:avLst/>
          </a:prstGeom>
        </p:spPr>
        <p:txBody>
          <a:bodyPr wrap="square">
            <a:spAutoFit/>
          </a:bodyPr>
          <a:lstStyle/>
          <a:p>
            <a:pPr algn="just">
              <a:lnSpc>
                <a:spcPct val="200000"/>
              </a:lnSpc>
            </a:pPr>
            <a:r>
              <a:rPr lang="en-US" sz="2800" b="1" dirty="0">
                <a:latin typeface="Arial" panose="020B0604020202020204" pitchFamily="34" charset="0"/>
                <a:ea typeface="Calibri" panose="020F0502020204030204" pitchFamily="34" charset="0"/>
                <a:cs typeface="Arial" panose="020B0604020202020204" pitchFamily="34" charset="0"/>
              </a:rPr>
              <a:t>Values and Preferences:</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a:r>
              <a:rPr lang="en-US" sz="2800" dirty="0">
                <a:latin typeface="Arial" panose="020B0604020202020204" pitchFamily="34" charset="0"/>
                <a:cs typeface="Arial" panose="020B0604020202020204" pitchFamily="34" charset="0"/>
              </a:rPr>
              <a:t>The writing group recognizes that Canada’s unique geography and climate may contribute to very long transport times to PCI capable hospitals for patients presenting to non-urban hospitals or remote nursing stations. We valued the potential benefits of fibrinolysis reperfusion in such a setting for the treatment of this time sensitive condition that is associated with a high mortality rate.</a:t>
            </a:r>
            <a:endParaRPr lang="en-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58463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C5B6C0-676C-604B-9853-A3FB7CAF2FC8}"/>
              </a:ext>
            </a:extLst>
          </p:cNvPr>
          <p:cNvSpPr/>
          <p:nvPr/>
        </p:nvSpPr>
        <p:spPr>
          <a:xfrm>
            <a:off x="591266" y="265726"/>
            <a:ext cx="10745919" cy="4401205"/>
          </a:xfrm>
          <a:prstGeom prst="rect">
            <a:avLst/>
          </a:prstGeom>
        </p:spPr>
        <p:txBody>
          <a:bodyPr wrap="square">
            <a:spAutoFit/>
          </a:bodyPr>
          <a:lstStyle/>
          <a:p>
            <a:pPr algn="just">
              <a:lnSpc>
                <a:spcPct val="200000"/>
              </a:lnSpc>
            </a:pPr>
            <a:r>
              <a:rPr lang="en-CA" sz="2800" b="1" dirty="0">
                <a:latin typeface="Arial" panose="020B0604020202020204" pitchFamily="34" charset="0"/>
                <a:ea typeface="Calibri" panose="020F0502020204030204" pitchFamily="34" charset="0"/>
                <a:cs typeface="Arial" panose="020B0604020202020204" pitchFamily="34" charset="0"/>
              </a:rPr>
              <a:t>Practical Tips:</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a:r>
              <a:rPr lang="en-US" sz="2800" dirty="0">
                <a:latin typeface="Arial" panose="020B0604020202020204" pitchFamily="34" charset="0"/>
                <a:cs typeface="Arial" panose="020B0604020202020204" pitchFamily="34" charset="0"/>
              </a:rPr>
              <a:t>The decision to administer fibrinolysis should be individualized based on the perceived likelihood of reperfusion as a function of symptom duration, risk of bleeding, and estimated time to angiography.</a:t>
            </a:r>
          </a:p>
          <a:p>
            <a:pPr algn="just"/>
            <a:endParaRPr lang="en-US" sz="2800" dirty="0">
              <a:latin typeface="Arial" panose="020B0604020202020204" pitchFamily="34" charset="0"/>
              <a:cs typeface="Arial" panose="020B0604020202020204" pitchFamily="34" charset="0"/>
            </a:endParaRPr>
          </a:p>
          <a:p>
            <a:pPr algn="just"/>
            <a:r>
              <a:rPr lang="en-US" sz="2800" dirty="0">
                <a:latin typeface="Arial" panose="020B0604020202020204" pitchFamily="34" charset="0"/>
                <a:cs typeface="Arial" panose="020B0604020202020204" pitchFamily="34" charset="0"/>
              </a:rPr>
              <a:t>Adequate coronary perfusion pressure may be necessary for effective fibrinolysis.  It is reasonable to aim to keep mean arterial pressure &gt; 60-65mmHg with vasopressors after fibrinolysis.  </a:t>
            </a:r>
            <a:endParaRPr lang="en-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72606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bwMode="auto">
          <a:xfrm>
            <a:off x="490065" y="189362"/>
            <a:ext cx="10303018"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CA" altLang="en-US" sz="3200" b="1" dirty="0" err="1">
                <a:latin typeface="Arial" panose="020B0604020202020204" pitchFamily="34" charset="0"/>
                <a:cs typeface="Arial" panose="020B0604020202020204" pitchFamily="34" charset="0"/>
              </a:rPr>
              <a:t>Pharmacoinvasive</a:t>
            </a:r>
            <a:r>
              <a:rPr lang="en-CA" altLang="en-US" sz="3200" b="1" dirty="0">
                <a:latin typeface="Arial" panose="020B0604020202020204" pitchFamily="34" charset="0"/>
                <a:cs typeface="Arial" panose="020B0604020202020204" pitchFamily="34" charset="0"/>
              </a:rPr>
              <a:t> Strategy: Definition </a:t>
            </a:r>
            <a:br>
              <a:rPr lang="en-CA" altLang="en-US" sz="3200" b="1" dirty="0">
                <a:latin typeface="Arial" panose="020B0604020202020204" pitchFamily="34" charset="0"/>
                <a:cs typeface="Arial" panose="020B0604020202020204" pitchFamily="34" charset="0"/>
              </a:rPr>
            </a:br>
            <a:endParaRPr lang="en-CA" alt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4966" y="930861"/>
            <a:ext cx="11931805" cy="4287910"/>
          </a:xfrm>
        </p:spPr>
        <p:txBody>
          <a:bodyPr vert="horz" lIns="91440" tIns="45720" rIns="91440" bIns="45720" rtlCol="0" anchor="t">
            <a:normAutofit lnSpcReduction="10000"/>
          </a:bodyPr>
          <a:lstStyle/>
          <a:p>
            <a:pPr marL="0" indent="0">
              <a:buNone/>
              <a:defRPr/>
            </a:pPr>
            <a:endParaRPr lang="en-CA" dirty="0">
              <a:latin typeface="Arial" panose="020B0604020202020204" pitchFamily="34" charset="0"/>
              <a:cs typeface="Arial" panose="020B0604020202020204" pitchFamily="34" charset="0"/>
            </a:endParaRPr>
          </a:p>
          <a:p>
            <a:pPr marL="457200" lvl="1" indent="0">
              <a:buNone/>
              <a:defRPr/>
            </a:pPr>
            <a:r>
              <a:rPr lang="en-US" sz="2800" dirty="0">
                <a:latin typeface="Arial" panose="020B0604020202020204" pitchFamily="34" charset="0"/>
                <a:cs typeface="Arial" panose="020B0604020202020204" pitchFamily="34" charset="0"/>
              </a:rPr>
              <a:t>A reperfusion strategy utilizing adjunctive PCI following initial pharmacological reperfusion with fibrinolysis. </a:t>
            </a:r>
          </a:p>
          <a:p>
            <a:pPr marL="457200" lvl="1" indent="0">
              <a:buNone/>
              <a:defRPr/>
            </a:pPr>
            <a:endParaRPr lang="en-CA" sz="2800" dirty="0">
              <a:latin typeface="Arial" panose="020B0604020202020204" pitchFamily="34" charset="0"/>
              <a:cs typeface="Arial" panose="020B0604020202020204" pitchFamily="34" charset="0"/>
            </a:endParaRPr>
          </a:p>
          <a:p>
            <a:pPr marL="457200" lvl="1" indent="0">
              <a:buNone/>
              <a:defRPr/>
            </a:pPr>
            <a:r>
              <a:rPr lang="en-US" sz="2800" dirty="0">
                <a:latin typeface="Arial" panose="020B0604020202020204" pitchFamily="34" charset="0"/>
                <a:cs typeface="Arial" panose="020B0604020202020204" pitchFamily="34" charset="0"/>
              </a:rPr>
              <a:t>Consists of: </a:t>
            </a:r>
          </a:p>
          <a:p>
            <a:pPr marL="457200" lvl="1" indent="0">
              <a:buNone/>
              <a:defRPr/>
            </a:pPr>
            <a:endParaRPr lang="en-CA" sz="2800" dirty="0">
              <a:latin typeface="Arial" panose="020B0604020202020204" pitchFamily="34" charset="0"/>
              <a:cs typeface="Arial" panose="020B0604020202020204" pitchFamily="34" charset="0"/>
            </a:endParaRPr>
          </a:p>
          <a:p>
            <a:pPr marL="457200" lvl="1" indent="0">
              <a:buNone/>
              <a:defRPr/>
            </a:pPr>
            <a:r>
              <a:rPr lang="en-US" sz="2800" dirty="0">
                <a:latin typeface="Arial" panose="020B0604020202020204" pitchFamily="34" charset="0"/>
                <a:cs typeface="Arial" panose="020B0604020202020204" pitchFamily="34" charset="0"/>
              </a:rPr>
              <a:t>1. 	Routine rapid transfer to PCI centres after fibrinolysis</a:t>
            </a:r>
            <a:endParaRPr lang="en-CA" sz="2800" dirty="0">
              <a:latin typeface="Arial" panose="020B0604020202020204" pitchFamily="34" charset="0"/>
              <a:cs typeface="Arial" panose="020B0604020202020204" pitchFamily="34" charset="0"/>
            </a:endParaRPr>
          </a:p>
          <a:p>
            <a:pPr marL="457200" lvl="1" indent="0">
              <a:buNone/>
              <a:defRPr/>
            </a:pPr>
            <a:r>
              <a:rPr lang="en-US" sz="2800" dirty="0">
                <a:latin typeface="Arial" panose="020B0604020202020204" pitchFamily="34" charset="0"/>
                <a:cs typeface="Arial" panose="020B0604020202020204" pitchFamily="34" charset="0"/>
              </a:rPr>
              <a:t>2. 	Immediate PCI for patients with failed fibrinolysis</a:t>
            </a:r>
            <a:endParaRPr lang="en-CA" sz="2800" dirty="0">
              <a:latin typeface="Arial" panose="020B0604020202020204" pitchFamily="34" charset="0"/>
              <a:cs typeface="Arial" panose="020B0604020202020204" pitchFamily="34" charset="0"/>
            </a:endParaRPr>
          </a:p>
          <a:p>
            <a:pPr marL="457200" lvl="1" indent="0">
              <a:buNone/>
              <a:defRPr/>
            </a:pPr>
            <a:r>
              <a:rPr lang="en-US" sz="2800" dirty="0">
                <a:latin typeface="Arial" panose="020B0604020202020204" pitchFamily="34" charset="0"/>
                <a:cs typeface="Arial" panose="020B0604020202020204" pitchFamily="34" charset="0"/>
              </a:rPr>
              <a:t>3. 	Routine angiography +/- PCI within 24 hours after successful 	fibrinolysis</a:t>
            </a:r>
            <a:endParaRPr lang="en-CA" sz="2800" dirty="0">
              <a:latin typeface="Arial" panose="020B0604020202020204" pitchFamily="34" charset="0"/>
              <a:cs typeface="Arial" panose="020B0604020202020204" pitchFamily="34" charset="0"/>
            </a:endParaRPr>
          </a:p>
          <a:p>
            <a:pPr marL="914400" lvl="1" indent="-457200">
              <a:buAutoNum type="arabicPeriod"/>
              <a:defRPr/>
            </a:pPr>
            <a:endParaRPr lang="en-CA" sz="2800" dirty="0">
              <a:latin typeface="Arial" panose="020B0604020202020204" pitchFamily="34" charset="0"/>
              <a:cs typeface="Arial" panose="020B0604020202020204" pitchFamily="34" charset="0"/>
            </a:endParaRPr>
          </a:p>
          <a:p>
            <a:pPr>
              <a:defRPr/>
            </a:pP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2484324"/>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402580" y="863512"/>
            <a:ext cx="11300178" cy="2486835"/>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342900" indent="-342900" algn="just">
              <a:spcAft>
                <a:spcPts val="1200"/>
              </a:spcAft>
              <a:buFont typeface="+mj-lt"/>
              <a:buAutoNum type="arabicPeriod" startAt="19"/>
              <a:defRPr/>
            </a:pPr>
            <a:r>
              <a:rPr lang="en-US" sz="2800" b="0" dirty="0"/>
              <a:t>We </a:t>
            </a:r>
            <a:r>
              <a:rPr lang="en-US" sz="2800" dirty="0"/>
              <a:t>recommend</a:t>
            </a:r>
            <a:r>
              <a:rPr lang="en-US" sz="2800" b="0" dirty="0"/>
              <a:t> routine rapid transfer to PCI centres after fibrinolysis, immediate PCI for patients with failed reperfusion, and routine angiography +/- PCI within 24 hours after successful fibrinolysis. </a:t>
            </a:r>
          </a:p>
          <a:p>
            <a:pPr marL="0" indent="0" algn="just">
              <a:spcAft>
                <a:spcPts val="1200"/>
              </a:spcAft>
              <a:buNone/>
              <a:defRPr/>
            </a:pPr>
            <a:r>
              <a:rPr lang="en-US" sz="2800" dirty="0"/>
              <a:t>(Strong recommendation, Moderate Quality Evidence)</a:t>
            </a:r>
            <a:endParaRPr lang="en-CA" sz="2800" dirty="0"/>
          </a:p>
        </p:txBody>
      </p:sp>
    </p:spTree>
    <p:extLst>
      <p:ext uri="{BB962C8B-B14F-4D97-AF65-F5344CB8AC3E}">
        <p14:creationId xmlns:p14="http://schemas.microsoft.com/office/powerpoint/2010/main" val="19866296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32FCA7-9F0C-B641-B24D-83F4D36C648D}"/>
              </a:ext>
            </a:extLst>
          </p:cNvPr>
          <p:cNvSpPr/>
          <p:nvPr/>
        </p:nvSpPr>
        <p:spPr>
          <a:xfrm>
            <a:off x="502652" y="319220"/>
            <a:ext cx="10958286" cy="3539430"/>
          </a:xfrm>
          <a:prstGeom prst="rect">
            <a:avLst/>
          </a:prstGeom>
        </p:spPr>
        <p:txBody>
          <a:bodyPr wrap="square">
            <a:spAutoFit/>
          </a:bodyPr>
          <a:lstStyle/>
          <a:p>
            <a:pPr algn="just">
              <a:lnSpc>
                <a:spcPct val="200000"/>
              </a:lnSpc>
            </a:pPr>
            <a:r>
              <a:rPr lang="en-US" sz="2800" b="1" dirty="0">
                <a:latin typeface="Arial" panose="020B0604020202020204" pitchFamily="34" charset="0"/>
                <a:ea typeface="Calibri" panose="020F0502020204030204" pitchFamily="34" charset="0"/>
                <a:cs typeface="Arial" panose="020B0604020202020204" pitchFamily="34" charset="0"/>
              </a:rPr>
              <a:t>Values and Preferences:</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a:r>
              <a:rPr lang="en-US" sz="2800" dirty="0">
                <a:latin typeface="Arial" panose="020B0604020202020204" pitchFamily="34" charset="0"/>
                <a:cs typeface="Arial" panose="020B0604020202020204" pitchFamily="34" charset="0"/>
              </a:rPr>
              <a:t>This recommendation is based on the established benefits such as reduced short-term re-infarction, recurrent ischemia and heart failure and the absence of any increase in major bleeding. However, some regions may not have the resources required to transfer all STEMI patients early after fibrinolysis and may need to transfer only high-risk patients. </a:t>
            </a:r>
            <a:endParaRPr lang="en-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27471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
            <a:extLst>
              <a:ext uri="{FF2B5EF4-FFF2-40B4-BE49-F238E27FC236}">
                <a16:creationId xmlns:a16="http://schemas.microsoft.com/office/drawing/2014/main" id="{A8B62BCB-B865-5F43-B307-73F9B4FCD2A9}"/>
              </a:ext>
            </a:extLst>
          </p:cNvPr>
          <p:cNvSpPr txBox="1">
            <a:spLocks noChangeArrowheads="1"/>
          </p:cNvSpPr>
          <p:nvPr/>
        </p:nvSpPr>
        <p:spPr bwMode="auto">
          <a:xfrm>
            <a:off x="478505" y="848570"/>
            <a:ext cx="11209867" cy="2486835"/>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342900" indent="-342900" algn="just">
              <a:spcAft>
                <a:spcPts val="1200"/>
              </a:spcAft>
              <a:buFont typeface="+mj-lt"/>
              <a:buAutoNum type="arabicPeriod" startAt="20"/>
              <a:defRPr/>
            </a:pPr>
            <a:r>
              <a:rPr lang="en-US" sz="2800" b="0" dirty="0"/>
              <a:t>We </a:t>
            </a:r>
            <a:r>
              <a:rPr lang="en-US" sz="2800" dirty="0"/>
              <a:t>recommend against </a:t>
            </a:r>
            <a:r>
              <a:rPr lang="en-US" sz="2800" b="0" dirty="0"/>
              <a:t>a strategy of pharmacologic facilitation with full dose fibrinolysis or combination fibrinolysis and GP IIb/IIIa inhibitor or GP IIb/IIIa inhibitor when access to cardiac catheterization is available within 120 minutes of FMC. </a:t>
            </a:r>
          </a:p>
          <a:p>
            <a:pPr marL="0" indent="0" algn="just">
              <a:spcAft>
                <a:spcPts val="1200"/>
              </a:spcAft>
              <a:buNone/>
              <a:defRPr/>
            </a:pPr>
            <a:r>
              <a:rPr lang="en-US" sz="2800" dirty="0"/>
              <a:t>(Strong Recommendation, High Quality Evidence)</a:t>
            </a:r>
            <a:endParaRPr lang="en-CA" sz="2800" dirty="0"/>
          </a:p>
        </p:txBody>
      </p:sp>
    </p:spTree>
    <p:extLst>
      <p:ext uri="{BB962C8B-B14F-4D97-AF65-F5344CB8AC3E}">
        <p14:creationId xmlns:p14="http://schemas.microsoft.com/office/powerpoint/2010/main" val="32377349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30D87C-5596-2840-943C-C6C6682B867C}"/>
              </a:ext>
            </a:extLst>
          </p:cNvPr>
          <p:cNvSpPr/>
          <p:nvPr/>
        </p:nvSpPr>
        <p:spPr>
          <a:xfrm>
            <a:off x="268356" y="571841"/>
            <a:ext cx="11757991" cy="4924425"/>
          </a:xfrm>
          <a:prstGeom prst="rect">
            <a:avLst/>
          </a:prstGeom>
        </p:spPr>
        <p:txBody>
          <a:bodyPr wrap="square">
            <a:spAutoFit/>
          </a:bodyPr>
          <a:lstStyle/>
          <a:p>
            <a:pPr marL="514350" indent="-514350">
              <a:buFont typeface="+mj-lt"/>
              <a:buAutoNum type="arabicPeriod" startAt="4"/>
            </a:pPr>
            <a:r>
              <a:rPr lang="en-US" sz="2800" b="1" dirty="0">
                <a:latin typeface="Arial" panose="020B0604020202020204" pitchFamily="34" charset="0"/>
                <a:cs typeface="Arial" panose="020B0604020202020204" pitchFamily="34" charset="0"/>
              </a:rPr>
              <a:t>MANAGEMENT OF THE STEMI PATIENT DIAGNOSED IN A PCI CAPABLE CENTRE</a:t>
            </a:r>
          </a:p>
          <a:p>
            <a:pPr algn="ctr"/>
            <a:endParaRPr lang="en-US" dirty="0">
              <a:latin typeface="Arial" panose="020B0604020202020204" pitchFamily="34" charset="0"/>
              <a:cs typeface="Arial" panose="020B0604020202020204" pitchFamily="34" charset="0"/>
            </a:endParaRPr>
          </a:p>
          <a:p>
            <a:pPr marL="1371600" lvl="1" indent="-914400">
              <a:buFont typeface="+mj-lt"/>
              <a:buAutoNum type="arabicPeriod"/>
            </a:pPr>
            <a:r>
              <a:rPr lang="en-US" sz="2400" dirty="0">
                <a:latin typeface="Arial" panose="020B0604020202020204" pitchFamily="34" charset="0"/>
                <a:cs typeface="Arial" panose="020B0604020202020204" pitchFamily="34" charset="0"/>
              </a:rPr>
              <a:t>Performance of primary PCI</a:t>
            </a:r>
          </a:p>
          <a:p>
            <a:pPr marL="1371600" lvl="1" indent="-914400">
              <a:buFont typeface="+mj-lt"/>
              <a:buAutoNum type="arabicPeriod"/>
            </a:pPr>
            <a:r>
              <a:rPr lang="en-US" sz="2400" dirty="0">
                <a:latin typeface="Arial" panose="020B0604020202020204" pitchFamily="34" charset="0"/>
                <a:cs typeface="Arial" panose="020B0604020202020204" pitchFamily="34" charset="0"/>
              </a:rPr>
              <a:t>Multivessel vs culprit only PCI in STEMI patients with and without cardiogenic shock</a:t>
            </a:r>
          </a:p>
          <a:p>
            <a:pPr marL="1371600" lvl="1" indent="-914400">
              <a:buFont typeface="+mj-lt"/>
              <a:buAutoNum type="arabicPeriod"/>
            </a:pPr>
            <a:r>
              <a:rPr lang="en-US" sz="2400" dirty="0">
                <a:latin typeface="Arial" panose="020B0604020202020204" pitchFamily="34" charset="0"/>
                <a:cs typeface="Arial" panose="020B0604020202020204" pitchFamily="34" charset="0"/>
              </a:rPr>
              <a:t>Thrombectomy</a:t>
            </a:r>
          </a:p>
          <a:p>
            <a:pPr marL="1371600" lvl="1" indent="-914400">
              <a:buFont typeface="+mj-lt"/>
              <a:buAutoNum type="arabicPeriod"/>
            </a:pPr>
            <a:r>
              <a:rPr lang="en-US" sz="2400" dirty="0">
                <a:latin typeface="Arial" panose="020B0604020202020204" pitchFamily="34" charset="0"/>
                <a:cs typeface="Arial" panose="020B0604020202020204" pitchFamily="34" charset="0"/>
              </a:rPr>
              <a:t>Radial vs femoral access</a:t>
            </a:r>
          </a:p>
          <a:p>
            <a:pPr marL="1371600" lvl="1" indent="-914400">
              <a:buFont typeface="+mj-lt"/>
              <a:buAutoNum type="arabicPeriod"/>
            </a:pPr>
            <a:r>
              <a:rPr lang="en-US" sz="2400" dirty="0">
                <a:latin typeface="Arial" panose="020B0604020202020204" pitchFamily="34" charset="0"/>
                <a:cs typeface="Arial" panose="020B0604020202020204" pitchFamily="34" charset="0"/>
              </a:rPr>
              <a:t>Adjunctive medications used with primary PCI</a:t>
            </a:r>
          </a:p>
          <a:p>
            <a:pPr marL="1828800" lvl="2" indent="-914400">
              <a:buFont typeface="Arial" panose="020B0604020202020204" pitchFamily="34" charset="0"/>
              <a:buChar char="•"/>
            </a:pPr>
            <a:r>
              <a:rPr lang="en-US" sz="2400" dirty="0">
                <a:latin typeface="Arial" panose="020B0604020202020204" pitchFamily="34" charset="0"/>
                <a:cs typeface="Arial" panose="020B0604020202020204" pitchFamily="34" charset="0"/>
              </a:rPr>
              <a:t>Antithrombotic agents</a:t>
            </a:r>
          </a:p>
          <a:p>
            <a:pPr marL="1828800" lvl="2" indent="-914400">
              <a:buFont typeface="Arial" panose="020B0604020202020204" pitchFamily="34" charset="0"/>
              <a:buChar char="•"/>
            </a:pPr>
            <a:r>
              <a:rPr lang="en-US" sz="2400" dirty="0">
                <a:latin typeface="Arial" panose="020B0604020202020204" pitchFamily="34" charset="0"/>
                <a:cs typeface="Arial" panose="020B0604020202020204" pitchFamily="34" charset="0"/>
              </a:rPr>
              <a:t>Glycoprotein IIb/IIIa inhibitors</a:t>
            </a:r>
          </a:p>
          <a:p>
            <a:pPr marL="1828800" lvl="2" indent="-914400">
              <a:buFont typeface="Arial" panose="020B0604020202020204" pitchFamily="34" charset="0"/>
              <a:buChar char="•"/>
            </a:pPr>
            <a:r>
              <a:rPr lang="en-US" sz="2400" dirty="0">
                <a:latin typeface="Arial" panose="020B0604020202020204" pitchFamily="34" charset="0"/>
                <a:cs typeface="Arial" panose="020B0604020202020204" pitchFamily="34" charset="0"/>
              </a:rPr>
              <a:t>Intracoronary fibrinolysis</a:t>
            </a:r>
          </a:p>
          <a:p>
            <a:pPr marL="1828800" lvl="2" indent="-914400">
              <a:buFont typeface="Arial" panose="020B0604020202020204" pitchFamily="34" charset="0"/>
              <a:buChar char="•"/>
            </a:pPr>
            <a:r>
              <a:rPr lang="en-US" sz="2400" dirty="0">
                <a:latin typeface="Arial" panose="020B0604020202020204" pitchFamily="34" charset="0"/>
                <a:cs typeface="Arial" panose="020B0604020202020204" pitchFamily="34" charset="0"/>
              </a:rPr>
              <a:t>Intracoronary adenosine</a:t>
            </a:r>
          </a:p>
        </p:txBody>
      </p:sp>
    </p:spTree>
    <p:extLst>
      <p:ext uri="{BB962C8B-B14F-4D97-AF65-F5344CB8AC3E}">
        <p14:creationId xmlns:p14="http://schemas.microsoft.com/office/powerpoint/2010/main" val="33110263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E7296A-AAAA-D645-B8A5-1F0051D4B648}"/>
              </a:ext>
            </a:extLst>
          </p:cNvPr>
          <p:cNvSpPr/>
          <p:nvPr/>
        </p:nvSpPr>
        <p:spPr>
          <a:xfrm>
            <a:off x="340530" y="721407"/>
            <a:ext cx="11059886" cy="4401205"/>
          </a:xfrm>
          <a:prstGeom prst="rect">
            <a:avLst/>
          </a:prstGeom>
        </p:spPr>
        <p:txBody>
          <a:bodyPr wrap="square">
            <a:spAutoFit/>
          </a:bodyPr>
          <a:lstStyle/>
          <a:p>
            <a:pPr marL="457200" indent="-457200" algn="just">
              <a:buFont typeface="Arial"/>
              <a:buChar char="•"/>
            </a:pPr>
            <a:r>
              <a:rPr lang="en-CA" sz="2800" dirty="0">
                <a:latin typeface="Arial"/>
                <a:cs typeface="Arial"/>
              </a:rPr>
              <a:t>Large, retrospective observational studies have demonstrated improved, risk-adjusted outcomes among patients presenting directly to a PCI-centre with the shortest reperfusion times, including door-to-balloon times of ≤ 90 minutes compared to patients with longer delays</a:t>
            </a:r>
          </a:p>
          <a:p>
            <a:pPr marL="457200" indent="-457200" algn="just">
              <a:buFont typeface="Arial"/>
              <a:buChar char="•"/>
            </a:pPr>
            <a:endParaRPr lang="en-CA" sz="2800" dirty="0">
              <a:latin typeface="Arial"/>
              <a:cs typeface="Arial"/>
            </a:endParaRPr>
          </a:p>
          <a:p>
            <a:pPr marL="457200" indent="-457200" algn="just">
              <a:buFont typeface="Arial"/>
              <a:buChar char="•"/>
            </a:pPr>
            <a:r>
              <a:rPr lang="en-CA" sz="2800" dirty="0">
                <a:latin typeface="Arial"/>
                <a:cs typeface="Arial"/>
              </a:rPr>
              <a:t>Contemporary cohort studies have demonstrated that prospectively targeting an FMC-to-device of ≤ 90 minutes is feasible and is associated with improved outcomes</a:t>
            </a:r>
          </a:p>
          <a:p>
            <a:pPr marL="457200" indent="-457200">
              <a:buFont typeface="Arial"/>
              <a:buChar char="•"/>
            </a:pPr>
            <a:endParaRPr lang="en-CA" sz="2800" dirty="0">
              <a:latin typeface="Arial"/>
              <a:cs typeface="Arial"/>
            </a:endParaRPr>
          </a:p>
        </p:txBody>
      </p:sp>
    </p:spTree>
    <p:extLst>
      <p:ext uri="{BB962C8B-B14F-4D97-AF65-F5344CB8AC3E}">
        <p14:creationId xmlns:p14="http://schemas.microsoft.com/office/powerpoint/2010/main" val="1979778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26838-1A95-4EB9-AEB0-5260750B64B0}"/>
              </a:ext>
            </a:extLst>
          </p:cNvPr>
          <p:cNvSpPr>
            <a:spLocks noGrp="1"/>
          </p:cNvSpPr>
          <p:nvPr>
            <p:ph type="title"/>
          </p:nvPr>
        </p:nvSpPr>
        <p:spPr/>
        <p:txBody>
          <a:bodyPr/>
          <a:lstStyle/>
          <a:p>
            <a:pPr algn="ctr"/>
            <a:r>
              <a:rPr lang="en-CA" b="1" dirty="0">
                <a:latin typeface="Arial" panose="020B0604020202020204" pitchFamily="34" charset="0"/>
                <a:cs typeface="Arial" panose="020B0604020202020204" pitchFamily="34" charset="0"/>
              </a:rPr>
              <a:t>Primary Panelists</a:t>
            </a:r>
          </a:p>
        </p:txBody>
      </p:sp>
      <p:pic>
        <p:nvPicPr>
          <p:cNvPr id="10" name="Picture 9">
            <a:extLst>
              <a:ext uri="{FF2B5EF4-FFF2-40B4-BE49-F238E27FC236}">
                <a16:creationId xmlns:a16="http://schemas.microsoft.com/office/drawing/2014/main" id="{5B70DC48-85A6-4CFC-A2CC-1385A9A0A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259" y="2240704"/>
            <a:ext cx="1919876" cy="1883990"/>
          </a:xfrm>
          <a:prstGeom prst="rect">
            <a:avLst/>
          </a:prstGeom>
          <a:effectLst>
            <a:outerShdw blurRad="50800" dist="38100" dir="2700000" sx="102000" sy="102000" algn="tl" rotWithShape="0">
              <a:prstClr val="black">
                <a:alpha val="40000"/>
              </a:prstClr>
            </a:outerShdw>
          </a:effectLst>
        </p:spPr>
      </p:pic>
      <p:pic>
        <p:nvPicPr>
          <p:cNvPr id="12" name="Picture 11">
            <a:extLst>
              <a:ext uri="{FF2B5EF4-FFF2-40B4-BE49-F238E27FC236}">
                <a16:creationId xmlns:a16="http://schemas.microsoft.com/office/drawing/2014/main" id="{56796813-F5CC-457D-B1FA-5E4BCF11BC26}"/>
              </a:ext>
            </a:extLst>
          </p:cNvPr>
          <p:cNvPicPr>
            <a:picLocks noChangeAspect="1"/>
          </p:cNvPicPr>
          <p:nvPr/>
        </p:nvPicPr>
        <p:blipFill rotWithShape="1">
          <a:blip r:embed="rId3">
            <a:extLst>
              <a:ext uri="{28A0092B-C50C-407E-A947-70E740481C1C}">
                <a14:useLocalDpi xmlns:a14="http://schemas.microsoft.com/office/drawing/2010/main" val="0"/>
              </a:ext>
            </a:extLst>
          </a:blip>
          <a:srcRect l="11423" r="24058"/>
          <a:stretch/>
        </p:blipFill>
        <p:spPr>
          <a:xfrm>
            <a:off x="9992982" y="2240703"/>
            <a:ext cx="1729759" cy="1877975"/>
          </a:xfrm>
          <a:prstGeom prst="rect">
            <a:avLst/>
          </a:prstGeom>
          <a:effectLst>
            <a:outerShdw blurRad="50800" dist="38100" dir="2700000" sx="103000" sy="103000" algn="tl" rotWithShape="0">
              <a:prstClr val="black">
                <a:alpha val="40000"/>
              </a:prstClr>
            </a:outerShdw>
          </a:effectLst>
        </p:spPr>
      </p:pic>
      <p:pic>
        <p:nvPicPr>
          <p:cNvPr id="13" name="Picture 12">
            <a:extLst>
              <a:ext uri="{FF2B5EF4-FFF2-40B4-BE49-F238E27FC236}">
                <a16:creationId xmlns:a16="http://schemas.microsoft.com/office/drawing/2014/main" id="{60D28A8F-7B52-47D1-A8FD-27B966B54C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1094" y="2240703"/>
            <a:ext cx="1609693" cy="1877975"/>
          </a:xfrm>
          <a:prstGeom prst="rect">
            <a:avLst/>
          </a:prstGeom>
          <a:effectLst>
            <a:outerShdw blurRad="50800" dist="38100" dir="2700000" sx="103000" sy="103000" algn="tl" rotWithShape="0">
              <a:prstClr val="black">
                <a:alpha val="40000"/>
              </a:prstClr>
            </a:outerShdw>
          </a:effectLst>
        </p:spPr>
      </p:pic>
      <p:pic>
        <p:nvPicPr>
          <p:cNvPr id="14" name="Picture 13">
            <a:extLst>
              <a:ext uri="{FF2B5EF4-FFF2-40B4-BE49-F238E27FC236}">
                <a16:creationId xmlns:a16="http://schemas.microsoft.com/office/drawing/2014/main" id="{BF916501-5BF6-4BC0-9D56-37CC2D0620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5744" y="2240703"/>
            <a:ext cx="1877976" cy="1877976"/>
          </a:xfrm>
          <a:prstGeom prst="rect">
            <a:avLst/>
          </a:prstGeom>
          <a:effectLst>
            <a:outerShdw blurRad="50800" dist="38100" dir="2700000" sx="103000" sy="103000" algn="tl" rotWithShape="0">
              <a:prstClr val="black">
                <a:alpha val="40000"/>
              </a:prstClr>
            </a:outerShdw>
          </a:effectLst>
        </p:spPr>
      </p:pic>
      <p:sp>
        <p:nvSpPr>
          <p:cNvPr id="17" name="Content Placeholder 2">
            <a:extLst>
              <a:ext uri="{FF2B5EF4-FFF2-40B4-BE49-F238E27FC236}">
                <a16:creationId xmlns:a16="http://schemas.microsoft.com/office/drawing/2014/main" id="{480E97E7-B214-4CC2-89D1-3EF119B10C1E}"/>
              </a:ext>
            </a:extLst>
          </p:cNvPr>
          <p:cNvSpPr>
            <a:spLocks noGrp="1"/>
          </p:cNvSpPr>
          <p:nvPr>
            <p:ph idx="1"/>
          </p:nvPr>
        </p:nvSpPr>
        <p:spPr>
          <a:xfrm>
            <a:off x="490208" y="4226957"/>
            <a:ext cx="1877977" cy="524313"/>
          </a:xfrm>
        </p:spPr>
        <p:txBody>
          <a:bodyPr>
            <a:noAutofit/>
          </a:bodyPr>
          <a:lstStyle/>
          <a:p>
            <a:pPr marL="0" indent="0" algn="ctr">
              <a:spcBef>
                <a:spcPts val="0"/>
              </a:spcBef>
              <a:buNone/>
            </a:pPr>
            <a:r>
              <a:rPr lang="en-CA" sz="1400" b="1" dirty="0">
                <a:latin typeface="Arial" panose="020B0604020202020204" pitchFamily="34" charset="0"/>
                <a:cs typeface="Arial" panose="020B0604020202020204" pitchFamily="34" charset="0"/>
              </a:rPr>
              <a:t>Ata Quraishi</a:t>
            </a:r>
          </a:p>
          <a:p>
            <a:pPr marL="0" indent="0" algn="ctr">
              <a:spcBef>
                <a:spcPts val="0"/>
              </a:spcBef>
              <a:buNone/>
            </a:pPr>
            <a:r>
              <a:rPr lang="en-CA" sz="1200" dirty="0">
                <a:latin typeface="Arial" panose="020B0604020202020204" pitchFamily="34" charset="0"/>
                <a:cs typeface="Arial" panose="020B0604020202020204" pitchFamily="34" charset="0"/>
              </a:rPr>
              <a:t>MBBS, FCPS, FACC</a:t>
            </a:r>
          </a:p>
          <a:p>
            <a:pPr marL="0" indent="0" algn="ctr">
              <a:spcBef>
                <a:spcPts val="0"/>
              </a:spcBef>
              <a:buNone/>
            </a:pPr>
            <a:r>
              <a:rPr lang="en-CA" sz="1200" dirty="0">
                <a:latin typeface="Arial" panose="020B0604020202020204" pitchFamily="34" charset="0"/>
                <a:cs typeface="Arial" panose="020B0604020202020204" pitchFamily="34" charset="0"/>
              </a:rPr>
              <a:t>Dalhousie University</a:t>
            </a:r>
          </a:p>
          <a:p>
            <a:pPr marL="0" indent="0">
              <a:buNone/>
            </a:pPr>
            <a:endParaRPr lang="en-CA" sz="1600" dirty="0">
              <a:latin typeface="Arial" panose="020B0604020202020204" pitchFamily="34" charset="0"/>
              <a:cs typeface="Arial" panose="020B0604020202020204" pitchFamily="34" charset="0"/>
            </a:endParaRPr>
          </a:p>
          <a:p>
            <a:pPr marL="0" indent="0">
              <a:buNone/>
            </a:pPr>
            <a:endParaRPr lang="en-CA" sz="1600" dirty="0">
              <a:latin typeface="Arial" panose="020B0604020202020204" pitchFamily="34" charset="0"/>
              <a:cs typeface="Arial" panose="020B0604020202020204" pitchFamily="34" charset="0"/>
            </a:endParaRPr>
          </a:p>
        </p:txBody>
      </p:sp>
      <p:sp>
        <p:nvSpPr>
          <p:cNvPr id="19" name="Content Placeholder 2">
            <a:extLst>
              <a:ext uri="{FF2B5EF4-FFF2-40B4-BE49-F238E27FC236}">
                <a16:creationId xmlns:a16="http://schemas.microsoft.com/office/drawing/2014/main" id="{C6332E3D-41C4-49A7-AE56-6356DBEF044D}"/>
              </a:ext>
            </a:extLst>
          </p:cNvPr>
          <p:cNvSpPr txBox="1">
            <a:spLocks/>
          </p:cNvSpPr>
          <p:nvPr/>
        </p:nvSpPr>
        <p:spPr>
          <a:xfrm>
            <a:off x="2619295" y="4226959"/>
            <a:ext cx="2690873" cy="524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CA" sz="1400" b="1" dirty="0">
                <a:latin typeface="Arial" panose="020B0604020202020204" pitchFamily="34" charset="0"/>
                <a:cs typeface="Arial" panose="020B0604020202020204" pitchFamily="34" charset="0"/>
              </a:rPr>
              <a:t>Chris Overgaard </a:t>
            </a:r>
          </a:p>
          <a:p>
            <a:pPr marL="0" indent="0" algn="ctr">
              <a:spcBef>
                <a:spcPts val="0"/>
              </a:spcBef>
              <a:buFont typeface="Arial" panose="020B0604020202020204" pitchFamily="34" charset="0"/>
              <a:buNone/>
            </a:pPr>
            <a:r>
              <a:rPr lang="en-CA" sz="1200" dirty="0">
                <a:latin typeface="Arial" panose="020B0604020202020204" pitchFamily="34" charset="0"/>
                <a:cs typeface="Arial" panose="020B0604020202020204" pitchFamily="34" charset="0"/>
              </a:rPr>
              <a:t>MD, MSc, FRCPC</a:t>
            </a:r>
          </a:p>
          <a:p>
            <a:pPr marL="0" indent="0" algn="ctr">
              <a:spcBef>
                <a:spcPts val="0"/>
              </a:spcBef>
              <a:buFont typeface="Arial" panose="020B0604020202020204" pitchFamily="34" charset="0"/>
              <a:buNone/>
            </a:pPr>
            <a:r>
              <a:rPr lang="en-CA" sz="1200" dirty="0">
                <a:latin typeface="Arial" panose="020B0604020202020204" pitchFamily="34" charset="0"/>
                <a:cs typeface="Arial" panose="020B0604020202020204" pitchFamily="34" charset="0"/>
              </a:rPr>
              <a:t>University Health Network</a:t>
            </a: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874FC0F-E221-4043-B67A-FC4A9B501E46}"/>
              </a:ext>
            </a:extLst>
          </p:cNvPr>
          <p:cNvSpPr/>
          <p:nvPr/>
        </p:nvSpPr>
        <p:spPr>
          <a:xfrm>
            <a:off x="7329714" y="4244125"/>
            <a:ext cx="2510024" cy="618631"/>
          </a:xfrm>
          <a:prstGeom prst="rect">
            <a:avLst/>
          </a:prstGeom>
        </p:spPr>
        <p:txBody>
          <a:bodyPr wrap="square">
            <a:spAutoFit/>
          </a:bodyPr>
          <a:lstStyle/>
          <a:p>
            <a:pPr algn="ctr">
              <a:lnSpc>
                <a:spcPct val="90000"/>
              </a:lnSpc>
            </a:pPr>
            <a:r>
              <a:rPr lang="en-CA" sz="1400" b="1" dirty="0">
                <a:latin typeface="Arial" panose="020B0604020202020204" pitchFamily="34" charset="0"/>
                <a:cs typeface="Arial" panose="020B0604020202020204" pitchFamily="34" charset="0"/>
              </a:rPr>
              <a:t>Shamir R. Mehta </a:t>
            </a:r>
          </a:p>
          <a:p>
            <a:pPr algn="ctr">
              <a:lnSpc>
                <a:spcPct val="90000"/>
              </a:lnSpc>
            </a:pPr>
            <a:r>
              <a:rPr lang="en-CA" sz="1200" dirty="0">
                <a:latin typeface="Arial" panose="020B0604020202020204" pitchFamily="34" charset="0"/>
                <a:cs typeface="Arial" panose="020B0604020202020204" pitchFamily="34" charset="0"/>
              </a:rPr>
              <a:t>MD, MSc, FRCPC, FACC, FESC</a:t>
            </a:r>
          </a:p>
          <a:p>
            <a:pPr algn="ctr">
              <a:lnSpc>
                <a:spcPct val="90000"/>
              </a:lnSpc>
            </a:pPr>
            <a:r>
              <a:rPr lang="en-CA" sz="1200" dirty="0">
                <a:latin typeface="Arial" panose="020B0604020202020204" pitchFamily="34" charset="0"/>
                <a:cs typeface="Arial" panose="020B0604020202020204" pitchFamily="34" charset="0"/>
              </a:rPr>
              <a:t>McMaster University</a:t>
            </a:r>
          </a:p>
        </p:txBody>
      </p:sp>
      <p:sp>
        <p:nvSpPr>
          <p:cNvPr id="25" name="Rectangle 24">
            <a:extLst>
              <a:ext uri="{FF2B5EF4-FFF2-40B4-BE49-F238E27FC236}">
                <a16:creationId xmlns:a16="http://schemas.microsoft.com/office/drawing/2014/main" id="{2D1679AB-06C3-4C64-92E7-509F71374F3F}"/>
              </a:ext>
            </a:extLst>
          </p:cNvPr>
          <p:cNvSpPr/>
          <p:nvPr/>
        </p:nvSpPr>
        <p:spPr>
          <a:xfrm>
            <a:off x="9825224" y="4243509"/>
            <a:ext cx="2163576" cy="784830"/>
          </a:xfrm>
          <a:prstGeom prst="rect">
            <a:avLst/>
          </a:prstGeom>
        </p:spPr>
        <p:txBody>
          <a:bodyPr wrap="square">
            <a:spAutoFit/>
          </a:bodyPr>
          <a:lstStyle/>
          <a:p>
            <a:pPr algn="ctr">
              <a:lnSpc>
                <a:spcPct val="90000"/>
              </a:lnSpc>
            </a:pPr>
            <a:r>
              <a:rPr lang="en-CA" sz="1400" b="1" dirty="0">
                <a:latin typeface="Arial" panose="020B0604020202020204" pitchFamily="34" charset="0"/>
                <a:cs typeface="Arial" panose="020B0604020202020204" pitchFamily="34" charset="0"/>
              </a:rPr>
              <a:t>Jean-François Tanguay</a:t>
            </a:r>
          </a:p>
          <a:p>
            <a:pPr algn="ctr">
              <a:lnSpc>
                <a:spcPct val="90000"/>
              </a:lnSpc>
            </a:pPr>
            <a:r>
              <a:rPr lang="en-CA" sz="1200" dirty="0">
                <a:latin typeface="Arial" panose="020B0604020202020204" pitchFamily="34" charset="0"/>
                <a:cs typeface="Arial" panose="020B0604020202020204" pitchFamily="34" charset="0"/>
              </a:rPr>
              <a:t>MD, FRCPC, FACC, FAHA</a:t>
            </a:r>
          </a:p>
          <a:p>
            <a:pPr algn="ctr">
              <a:lnSpc>
                <a:spcPct val="90000"/>
              </a:lnSpc>
            </a:pPr>
            <a:r>
              <a:rPr lang="en-CA" sz="1200" dirty="0">
                <a:latin typeface="Arial" panose="020B0604020202020204" pitchFamily="34" charset="0"/>
                <a:cs typeface="Arial" panose="020B0604020202020204" pitchFamily="34" charset="0"/>
              </a:rPr>
              <a:t>Montreal Heart Institute</a:t>
            </a:r>
          </a:p>
          <a:p>
            <a:pPr algn="ctr">
              <a:lnSpc>
                <a:spcPct val="90000"/>
              </a:lnSpc>
            </a:pPr>
            <a:r>
              <a:rPr lang="en-CA" sz="1200" dirty="0">
                <a:latin typeface="Arial" panose="020B0604020202020204" pitchFamily="34" charset="0"/>
                <a:cs typeface="Arial" panose="020B0604020202020204" pitchFamily="34" charset="0"/>
              </a:rPr>
              <a:t>Université de Montréal</a:t>
            </a:r>
          </a:p>
        </p:txBody>
      </p:sp>
      <p:sp>
        <p:nvSpPr>
          <p:cNvPr id="26" name="Content Placeholder 2">
            <a:extLst>
              <a:ext uri="{FF2B5EF4-FFF2-40B4-BE49-F238E27FC236}">
                <a16:creationId xmlns:a16="http://schemas.microsoft.com/office/drawing/2014/main" id="{9727BE4A-B81F-4DA7-A1F4-7DFF8ED56609}"/>
              </a:ext>
            </a:extLst>
          </p:cNvPr>
          <p:cNvSpPr txBox="1">
            <a:spLocks/>
          </p:cNvSpPr>
          <p:nvPr/>
        </p:nvSpPr>
        <p:spPr>
          <a:xfrm>
            <a:off x="5262224" y="4240130"/>
            <a:ext cx="2147419" cy="524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CA" sz="1400" b="1" dirty="0">
                <a:latin typeface="Arial" panose="020B0604020202020204" pitchFamily="34" charset="0"/>
                <a:cs typeface="Arial" panose="020B0604020202020204" pitchFamily="34" charset="0"/>
              </a:rPr>
              <a:t>Michelle Welsford</a:t>
            </a:r>
          </a:p>
          <a:p>
            <a:pPr marL="0" indent="0" algn="ctr">
              <a:spcBef>
                <a:spcPts val="0"/>
              </a:spcBef>
              <a:buNone/>
            </a:pPr>
            <a:r>
              <a:rPr lang="en-CA" sz="1200" dirty="0">
                <a:latin typeface="Arial" panose="020B0604020202020204" pitchFamily="34" charset="0"/>
                <a:cs typeface="Arial" panose="020B0604020202020204" pitchFamily="34" charset="0"/>
              </a:rPr>
              <a:t>MD, FACEP, CCPE, FRCPC</a:t>
            </a:r>
          </a:p>
          <a:p>
            <a:pPr marL="0" indent="0" algn="ctr">
              <a:spcBef>
                <a:spcPts val="0"/>
              </a:spcBef>
              <a:buNone/>
            </a:pPr>
            <a:r>
              <a:rPr lang="en-CA" sz="1200" dirty="0">
                <a:latin typeface="Arial" panose="020B0604020202020204" pitchFamily="34" charset="0"/>
                <a:cs typeface="Arial" panose="020B0604020202020204" pitchFamily="34" charset="0"/>
              </a:rPr>
              <a:t>McMaster University</a:t>
            </a: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7FF0FD4E-6720-4B0F-9876-6A1E1B9B06CE}"/>
              </a:ext>
            </a:extLst>
          </p:cNvPr>
          <p:cNvPicPr>
            <a:picLocks noChangeAspect="1"/>
          </p:cNvPicPr>
          <p:nvPr/>
        </p:nvPicPr>
        <p:blipFill rotWithShape="1">
          <a:blip r:embed="rId6">
            <a:extLst>
              <a:ext uri="{28A0092B-C50C-407E-A947-70E740481C1C}">
                <a14:useLocalDpi xmlns:a14="http://schemas.microsoft.com/office/drawing/2010/main" val="0"/>
              </a:ext>
            </a:extLst>
          </a:blip>
          <a:srcRect l="3054" r="6729" b="19045"/>
          <a:stretch/>
        </p:blipFill>
        <p:spPr>
          <a:xfrm>
            <a:off x="5492384" y="2214597"/>
            <a:ext cx="1624044" cy="1959214"/>
          </a:xfrm>
          <a:prstGeom prst="rect">
            <a:avLst/>
          </a:prstGeom>
          <a:effectLst>
            <a:outerShdw blurRad="50800" dist="38100" dir="2700000" sx="102000" sy="102000" algn="tl" rotWithShape="0">
              <a:prstClr val="black">
                <a:alpha val="40000"/>
              </a:prstClr>
            </a:outerShdw>
          </a:effectLst>
        </p:spPr>
      </p:pic>
    </p:spTree>
    <p:extLst>
      <p:ext uri="{BB962C8B-B14F-4D97-AF65-F5344CB8AC3E}">
        <p14:creationId xmlns:p14="http://schemas.microsoft.com/office/powerpoint/2010/main" val="41952699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1D832FD8-A306-3C48-B156-81E61C87E9F8}"/>
              </a:ext>
            </a:extLst>
          </p:cNvPr>
          <p:cNvSpPr txBox="1">
            <a:spLocks noChangeArrowheads="1"/>
          </p:cNvSpPr>
          <p:nvPr/>
        </p:nvSpPr>
        <p:spPr bwMode="auto">
          <a:xfrm>
            <a:off x="480795" y="1050628"/>
            <a:ext cx="11283245" cy="1384995"/>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342900" indent="-342900" algn="just">
              <a:spcBef>
                <a:spcPct val="0"/>
              </a:spcBef>
              <a:spcAft>
                <a:spcPts val="600"/>
              </a:spcAft>
              <a:buSzPct val="100000"/>
              <a:buFont typeface="+mj-lt"/>
              <a:buAutoNum type="arabicPeriod" startAt="21"/>
            </a:pPr>
            <a:r>
              <a:rPr lang="en-CA" sz="2800" b="0" dirty="0"/>
              <a:t>We </a:t>
            </a:r>
            <a:r>
              <a:rPr lang="en-CA" sz="2800" dirty="0"/>
              <a:t>recommend</a:t>
            </a:r>
            <a:r>
              <a:rPr lang="en-CA" sz="2800" b="0" dirty="0"/>
              <a:t> that STEMI networks target a FMC-to-device time of ≤ 90 minutes. </a:t>
            </a:r>
            <a:r>
              <a:rPr lang="en-CA" sz="2800" dirty="0"/>
              <a:t>(Strong Recommendation, Low Quality Evidence)</a:t>
            </a:r>
            <a:endParaRPr lang="en-US" altLang="en-US" sz="2800" dirty="0"/>
          </a:p>
        </p:txBody>
      </p:sp>
      <p:sp>
        <p:nvSpPr>
          <p:cNvPr id="2" name="TextBox 1">
            <a:extLst>
              <a:ext uri="{FF2B5EF4-FFF2-40B4-BE49-F238E27FC236}">
                <a16:creationId xmlns:a16="http://schemas.microsoft.com/office/drawing/2014/main" id="{8AA25EBA-034B-E843-91F0-DE78F20A8905}"/>
              </a:ext>
            </a:extLst>
          </p:cNvPr>
          <p:cNvSpPr txBox="1"/>
          <p:nvPr/>
        </p:nvSpPr>
        <p:spPr>
          <a:xfrm>
            <a:off x="480795" y="317500"/>
            <a:ext cx="10166566" cy="523220"/>
          </a:xfrm>
          <a:prstGeom prst="rect">
            <a:avLst/>
          </a:prstGeom>
          <a:noFill/>
        </p:spPr>
        <p:txBody>
          <a:bodyPr wrap="none" rtlCol="0">
            <a:spAutoFit/>
          </a:bodyPr>
          <a:lstStyle/>
          <a:p>
            <a:r>
              <a:rPr lang="en-CA" sz="2800" b="1" dirty="0">
                <a:latin typeface="Arial" panose="020B0604020202020204" pitchFamily="34" charset="0"/>
                <a:cs typeface="Arial" panose="020B0604020202020204" pitchFamily="34" charset="0"/>
              </a:rPr>
              <a:t>For patients with STEMI identified at a primary PCI centre: </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13425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FA77B5-9281-A243-AA0E-4A6CEA15B381}"/>
              </a:ext>
            </a:extLst>
          </p:cNvPr>
          <p:cNvSpPr/>
          <p:nvPr/>
        </p:nvSpPr>
        <p:spPr>
          <a:xfrm>
            <a:off x="432669" y="1005369"/>
            <a:ext cx="11283245" cy="2375009"/>
          </a:xfrm>
          <a:prstGeom prst="rect">
            <a:avLst/>
          </a:prstGeom>
        </p:spPr>
        <p:txBody>
          <a:bodyPr wrap="square">
            <a:spAutoFit/>
          </a:bodyPr>
          <a:lstStyle/>
          <a:p>
            <a:pPr algn="just">
              <a:spcAft>
                <a:spcPts val="1000"/>
              </a:spcAft>
            </a:pPr>
            <a:r>
              <a:rPr lang="en-US" sz="2800" b="1" dirty="0">
                <a:latin typeface="Arial" panose="020B0604020202020204" pitchFamily="34" charset="0"/>
                <a:ea typeface="Calibri" panose="020F0502020204030204" pitchFamily="34" charset="0"/>
                <a:cs typeface="Arial" panose="020B0604020202020204" pitchFamily="34" charset="0"/>
              </a:rPr>
              <a:t>Practical Tip:</a:t>
            </a:r>
            <a:r>
              <a:rPr lang="en-US" sz="2800" dirty="0">
                <a:latin typeface="Arial" panose="020B0604020202020204" pitchFamily="34" charset="0"/>
                <a:ea typeface="Calibri" panose="020F0502020204030204" pitchFamily="34" charset="0"/>
                <a:cs typeface="Arial" panose="020B0604020202020204" pitchFamily="34" charset="0"/>
              </a:rPr>
              <a:t> </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a:spcAft>
                <a:spcPts val="1000"/>
              </a:spcAft>
            </a:pPr>
            <a:r>
              <a:rPr lang="en-US" sz="2800" dirty="0">
                <a:latin typeface="Arial" panose="020B0604020202020204" pitchFamily="34" charset="0"/>
                <a:ea typeface="Calibri" panose="020F0502020204030204" pitchFamily="34" charset="0"/>
                <a:cs typeface="Arial" panose="020B0604020202020204" pitchFamily="34" charset="0"/>
              </a:rPr>
              <a:t>Fibrinolytic therapy should be considered as a viable reperfusion strategy at a PPCI centre if it is anticipated that PCI will be significantly delayed due to extenuating circumstances (</a:t>
            </a:r>
            <a:r>
              <a:rPr lang="en-US" sz="2800" dirty="0" err="1">
                <a:latin typeface="Arial" panose="020B0604020202020204" pitchFamily="34" charset="0"/>
                <a:ea typeface="Calibri" panose="020F0502020204030204" pitchFamily="34" charset="0"/>
                <a:cs typeface="Arial" panose="020B0604020202020204" pitchFamily="34" charset="0"/>
              </a:rPr>
              <a:t>eg</a:t>
            </a:r>
            <a:r>
              <a:rPr lang="en-US" sz="2800" dirty="0">
                <a:latin typeface="Arial" panose="020B0604020202020204" pitchFamily="34" charset="0"/>
                <a:ea typeface="Calibri" panose="020F0502020204030204" pitchFamily="34" charset="0"/>
                <a:cs typeface="Arial" panose="020B0604020202020204" pitchFamily="34" charset="0"/>
              </a:rPr>
              <a:t> multiple STEMI patients arriving concurrently).</a:t>
            </a: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506178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1D832FD8-A306-3C48-B156-81E61C87E9F8}"/>
              </a:ext>
            </a:extLst>
          </p:cNvPr>
          <p:cNvSpPr txBox="1">
            <a:spLocks noChangeArrowheads="1"/>
          </p:cNvSpPr>
          <p:nvPr/>
        </p:nvSpPr>
        <p:spPr bwMode="auto">
          <a:xfrm>
            <a:off x="609600" y="821445"/>
            <a:ext cx="11029244" cy="1892826"/>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342900" indent="-342900" algn="just">
              <a:spcBef>
                <a:spcPct val="0"/>
              </a:spcBef>
              <a:spcAft>
                <a:spcPts val="600"/>
              </a:spcAft>
              <a:buFont typeface="+mj-lt"/>
              <a:buAutoNum type="arabicPeriod" startAt="22"/>
            </a:pPr>
            <a:r>
              <a:rPr lang="en-US" sz="2800" b="0" dirty="0"/>
              <a:t>In hemodynamically stable patients with STEMI and multivessel disease, we </a:t>
            </a:r>
            <a:r>
              <a:rPr lang="en-US" sz="2800" dirty="0"/>
              <a:t>suggest</a:t>
            </a:r>
            <a:r>
              <a:rPr lang="en-US" sz="2800" b="0" dirty="0"/>
              <a:t> that complete revascularization can be considered. </a:t>
            </a:r>
          </a:p>
          <a:p>
            <a:pPr marL="0" indent="0" algn="just">
              <a:spcBef>
                <a:spcPct val="0"/>
              </a:spcBef>
              <a:spcAft>
                <a:spcPts val="600"/>
              </a:spcAft>
              <a:buNone/>
            </a:pPr>
            <a:r>
              <a:rPr lang="en-US" sz="2800" dirty="0"/>
              <a:t>(Weak Recommendation, Moderate Quality Evidence)</a:t>
            </a:r>
            <a:r>
              <a:rPr lang="en-CA" sz="2800" dirty="0"/>
              <a:t> </a:t>
            </a:r>
            <a:endParaRPr lang="en-US" altLang="en-US" sz="2800" dirty="0"/>
          </a:p>
        </p:txBody>
      </p:sp>
    </p:spTree>
    <p:extLst>
      <p:ext uri="{BB962C8B-B14F-4D97-AF65-F5344CB8AC3E}">
        <p14:creationId xmlns:p14="http://schemas.microsoft.com/office/powerpoint/2010/main" val="36939030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FA77B5-9281-A243-AA0E-4A6CEA15B381}"/>
              </a:ext>
            </a:extLst>
          </p:cNvPr>
          <p:cNvSpPr/>
          <p:nvPr/>
        </p:nvSpPr>
        <p:spPr>
          <a:xfrm>
            <a:off x="602725" y="667214"/>
            <a:ext cx="11029244" cy="1815882"/>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Values and Preferences</a:t>
            </a:r>
            <a:r>
              <a:rPr lang="en-US" sz="2800" dirty="0">
                <a:latin typeface="Arial" panose="020B0604020202020204" pitchFamily="34" charset="0"/>
                <a:cs typeface="Arial" panose="020B0604020202020204" pitchFamily="34" charset="0"/>
              </a:rPr>
              <a:t>: </a:t>
            </a:r>
            <a:endParaRPr lang="en-CA" sz="2800" dirty="0">
              <a:latin typeface="Arial" panose="020B0604020202020204" pitchFamily="34" charset="0"/>
              <a:cs typeface="Arial" panose="020B0604020202020204" pitchFamily="34" charset="0"/>
            </a:endParaRPr>
          </a:p>
          <a:p>
            <a:pPr algn="just"/>
            <a:r>
              <a:rPr lang="en-US" sz="2800" dirty="0">
                <a:latin typeface="Arial" panose="020B0604020202020204" pitchFamily="34" charset="0"/>
                <a:cs typeface="Arial" panose="020B0604020202020204" pitchFamily="34" charset="0"/>
              </a:rPr>
              <a:t>This recommendation places a greater emphasis on safety than efficacy as currently only small studies with composite endpoints have been published. </a:t>
            </a:r>
            <a:endParaRPr lang="en-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43322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4E5871-11BA-3A4A-A45C-6704BA315413}"/>
              </a:ext>
            </a:extLst>
          </p:cNvPr>
          <p:cNvSpPr/>
          <p:nvPr/>
        </p:nvSpPr>
        <p:spPr>
          <a:xfrm>
            <a:off x="513347" y="0"/>
            <a:ext cx="11029244" cy="4401205"/>
          </a:xfrm>
          <a:prstGeom prst="rect">
            <a:avLst/>
          </a:prstGeom>
        </p:spPr>
        <p:txBody>
          <a:bodyPr wrap="square">
            <a:spAutoFit/>
          </a:bodyPr>
          <a:lstStyle/>
          <a:p>
            <a:pPr algn="just">
              <a:lnSpc>
                <a:spcPct val="200000"/>
              </a:lnSpc>
            </a:pPr>
            <a:r>
              <a:rPr lang="en-US" sz="2800" b="1" dirty="0">
                <a:latin typeface="Arial" panose="020B0604020202020204" pitchFamily="34" charset="0"/>
                <a:ea typeface="Yu Mincho" panose="02020400000000000000" pitchFamily="18" charset="-128"/>
                <a:cs typeface="Arial" panose="020B0604020202020204" pitchFamily="34" charset="0"/>
              </a:rPr>
              <a:t>Practical Tip#1</a:t>
            </a:r>
            <a:r>
              <a:rPr lang="en-US" sz="2800" b="1" dirty="0">
                <a:latin typeface="Arial" panose="020B0604020202020204" pitchFamily="34" charset="0"/>
                <a:ea typeface="Calibri" panose="020F0502020204030204" pitchFamily="34" charset="0"/>
                <a:cs typeface="Arial" panose="020B0604020202020204" pitchFamily="34" charset="0"/>
              </a:rPr>
              <a:t>:</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a:r>
              <a:rPr lang="en-US" sz="2800" dirty="0">
                <a:latin typeface="Arial" panose="020B0604020202020204" pitchFamily="34" charset="0"/>
                <a:ea typeface="Calibri" panose="020F0502020204030204" pitchFamily="34" charset="0"/>
                <a:cs typeface="Arial" panose="020B0604020202020204" pitchFamily="34" charset="0"/>
              </a:rPr>
              <a:t>Until further randomized evidence is available, the decision whether to treat or not to treat obstructive non-culprit lesions and the optimal timing of such a procedure should be thoughtfully considered and individualized. In hemodynamically stable patients, several factors should be considered in decision-making including success of the culprit vessel PCI, patient comorbidities (e.g. renal dysfunction), left ventricular function, non-culprit lesion severity and complexity as well as the logistics of care delivery. </a:t>
            </a:r>
            <a:endParaRPr lang="en-CA" sz="2800" dirty="0">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CA9E4DE-EAF9-6F42-8516-81FD8D0C6EE8}"/>
              </a:ext>
            </a:extLst>
          </p:cNvPr>
          <p:cNvSpPr/>
          <p:nvPr/>
        </p:nvSpPr>
        <p:spPr>
          <a:xfrm>
            <a:off x="513347" y="4499434"/>
            <a:ext cx="11029244" cy="1384995"/>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Practical Tip#2</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PCI of non-culprit lesions that are chronic total occlusions is not recommended during the initial PPCI procedure.</a:t>
            </a:r>
            <a:endParaRPr lang="en-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98957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4E5871-11BA-3A4A-A45C-6704BA315413}"/>
              </a:ext>
            </a:extLst>
          </p:cNvPr>
          <p:cNvSpPr/>
          <p:nvPr/>
        </p:nvSpPr>
        <p:spPr>
          <a:xfrm>
            <a:off x="593237" y="587574"/>
            <a:ext cx="10829398" cy="3970318"/>
          </a:xfrm>
          <a:prstGeom prst="rect">
            <a:avLst/>
          </a:prstGeom>
        </p:spPr>
        <p:txBody>
          <a:bodyPr wrap="square">
            <a:spAutoFit/>
          </a:bodyPr>
          <a:lstStyle/>
          <a:p>
            <a:pPr algn="just">
              <a:lnSpc>
                <a:spcPct val="200000"/>
              </a:lnSpc>
            </a:pPr>
            <a:r>
              <a:rPr lang="en-US" sz="2800" b="1" dirty="0">
                <a:latin typeface="Arial" panose="020B0604020202020204" pitchFamily="34" charset="0"/>
                <a:ea typeface="Yu Mincho" panose="02020400000000000000" pitchFamily="18" charset="-128"/>
                <a:cs typeface="Arial" panose="020B0604020202020204" pitchFamily="34" charset="0"/>
              </a:rPr>
              <a:t>Practical Tip #3</a:t>
            </a:r>
            <a:r>
              <a:rPr lang="en-US" sz="2800" b="1" dirty="0">
                <a:latin typeface="Arial" panose="020B0604020202020204" pitchFamily="34" charset="0"/>
                <a:ea typeface="Calibri" panose="020F0502020204030204" pitchFamily="34" charset="0"/>
                <a:cs typeface="Arial" panose="020B0604020202020204" pitchFamily="34" charset="0"/>
              </a:rPr>
              <a:t>:</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a:r>
              <a:rPr lang="en-US" sz="2800" dirty="0">
                <a:latin typeface="Arial" panose="020B0604020202020204" pitchFamily="34" charset="0"/>
                <a:cs typeface="Arial" panose="020B0604020202020204" pitchFamily="34" charset="0"/>
              </a:rPr>
              <a:t>Staged multivessel revascularization can be accomplished with either percutaneous or surgical revascularization depending on both anatomical and clinical characteristics. Until further randomized evidence is available, either invasive FFR-guided revascularization or non-invasive testing may be utilized to determine the appropriateness of non-culprit vessel revascularization.</a:t>
            </a:r>
            <a:endParaRPr lang="en-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72859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1D832FD8-A306-3C48-B156-81E61C87E9F8}"/>
              </a:ext>
            </a:extLst>
          </p:cNvPr>
          <p:cNvSpPr txBox="1">
            <a:spLocks noChangeArrowheads="1"/>
          </p:cNvSpPr>
          <p:nvPr/>
        </p:nvSpPr>
        <p:spPr bwMode="auto">
          <a:xfrm>
            <a:off x="534704" y="910179"/>
            <a:ext cx="11283245" cy="1892826"/>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342900" indent="-342900">
              <a:spcBef>
                <a:spcPct val="0"/>
              </a:spcBef>
              <a:spcAft>
                <a:spcPts val="600"/>
              </a:spcAft>
              <a:buFont typeface="+mj-lt"/>
              <a:buAutoNum type="arabicPeriod" startAt="23"/>
            </a:pPr>
            <a:r>
              <a:rPr lang="en-US" sz="2800" b="0" dirty="0"/>
              <a:t>In STEMI patients with cardiogenic shock and multivessel disease, we </a:t>
            </a:r>
            <a:r>
              <a:rPr lang="en-US" sz="2800" dirty="0"/>
              <a:t>recommend against </a:t>
            </a:r>
            <a:r>
              <a:rPr lang="en-US" sz="2800" b="0" dirty="0"/>
              <a:t>non-culprit lesion PCI during the initial primary PCI procedure. </a:t>
            </a:r>
          </a:p>
          <a:p>
            <a:pPr marL="0" indent="0">
              <a:spcBef>
                <a:spcPct val="0"/>
              </a:spcBef>
              <a:spcAft>
                <a:spcPts val="600"/>
              </a:spcAft>
              <a:buNone/>
            </a:pPr>
            <a:r>
              <a:rPr lang="en-US" sz="2800" dirty="0"/>
              <a:t>(Strong Recommendation, Moderate Quality Evidence)</a:t>
            </a:r>
            <a:r>
              <a:rPr lang="en-CA" sz="2800" dirty="0"/>
              <a:t> </a:t>
            </a:r>
            <a:endParaRPr lang="en-US" altLang="en-US" sz="2800" dirty="0"/>
          </a:p>
        </p:txBody>
      </p:sp>
    </p:spTree>
    <p:extLst>
      <p:ext uri="{BB962C8B-B14F-4D97-AF65-F5344CB8AC3E}">
        <p14:creationId xmlns:p14="http://schemas.microsoft.com/office/powerpoint/2010/main" val="23442929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1D832FD8-A306-3C48-B156-81E61C87E9F8}"/>
              </a:ext>
            </a:extLst>
          </p:cNvPr>
          <p:cNvSpPr txBox="1">
            <a:spLocks noChangeArrowheads="1"/>
          </p:cNvSpPr>
          <p:nvPr/>
        </p:nvSpPr>
        <p:spPr bwMode="auto">
          <a:xfrm>
            <a:off x="360097" y="1017326"/>
            <a:ext cx="11290036" cy="1461939"/>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342900" indent="-342900" algn="just">
              <a:spcBef>
                <a:spcPct val="0"/>
              </a:spcBef>
              <a:spcAft>
                <a:spcPts val="600"/>
              </a:spcAft>
              <a:buFont typeface="+mj-lt"/>
              <a:buAutoNum type="arabicPeriod" startAt="24"/>
            </a:pPr>
            <a:r>
              <a:rPr lang="en-CA" sz="2800" b="0" dirty="0"/>
              <a:t>We </a:t>
            </a:r>
            <a:r>
              <a:rPr lang="en-CA" sz="2800" dirty="0"/>
              <a:t>recommend</a:t>
            </a:r>
            <a:r>
              <a:rPr lang="en-CA" sz="2800" b="0" dirty="0"/>
              <a:t> that upfront thrombectomy not be performed routinely in patients with STEMI undergoing primary PCI. </a:t>
            </a:r>
          </a:p>
          <a:p>
            <a:pPr marL="0" indent="0" algn="just">
              <a:spcBef>
                <a:spcPct val="0"/>
              </a:spcBef>
              <a:spcAft>
                <a:spcPts val="600"/>
              </a:spcAft>
              <a:buNone/>
            </a:pPr>
            <a:r>
              <a:rPr lang="en-CA" sz="2800" dirty="0"/>
              <a:t>(Strong recommendation, High Quality evidence) </a:t>
            </a:r>
            <a:endParaRPr lang="en-US" altLang="en-US" sz="2800" dirty="0"/>
          </a:p>
        </p:txBody>
      </p:sp>
    </p:spTree>
    <p:extLst>
      <p:ext uri="{BB962C8B-B14F-4D97-AF65-F5344CB8AC3E}">
        <p14:creationId xmlns:p14="http://schemas.microsoft.com/office/powerpoint/2010/main" val="37558509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4E5871-11BA-3A4A-A45C-6704BA315413}"/>
              </a:ext>
            </a:extLst>
          </p:cNvPr>
          <p:cNvSpPr/>
          <p:nvPr/>
        </p:nvSpPr>
        <p:spPr>
          <a:xfrm>
            <a:off x="360097" y="186542"/>
            <a:ext cx="11290036" cy="2677656"/>
          </a:xfrm>
          <a:prstGeom prst="rect">
            <a:avLst/>
          </a:prstGeom>
        </p:spPr>
        <p:txBody>
          <a:bodyPr wrap="square">
            <a:spAutoFit/>
          </a:bodyPr>
          <a:lstStyle/>
          <a:p>
            <a:pPr algn="just">
              <a:lnSpc>
                <a:spcPct val="200000"/>
              </a:lnSpc>
            </a:pPr>
            <a:r>
              <a:rPr lang="en-CA" sz="2800" b="1" dirty="0">
                <a:latin typeface="Arial" panose="020B0604020202020204" pitchFamily="34" charset="0"/>
                <a:ea typeface="Yu Mincho" panose="02020400000000000000" pitchFamily="18" charset="-128"/>
                <a:cs typeface="Arial" panose="020B0604020202020204" pitchFamily="34" charset="0"/>
              </a:rPr>
              <a:t>Values &amp; Preferences:</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a:r>
              <a:rPr lang="en-CA" sz="2800" dirty="0">
                <a:latin typeface="Arial" panose="020B0604020202020204" pitchFamily="34" charset="0"/>
                <a:cs typeface="Arial" panose="020B0604020202020204" pitchFamily="34" charset="0"/>
              </a:rPr>
              <a:t>This recommendation is based on the absence of any clear benefit in clinical endpoints in the two largest randomized trials, and the possibility of increased stroke with thrombectomy observed in the largest trial.</a:t>
            </a:r>
          </a:p>
        </p:txBody>
      </p:sp>
      <p:sp>
        <p:nvSpPr>
          <p:cNvPr id="5" name="Rectangle 4">
            <a:extLst>
              <a:ext uri="{FF2B5EF4-FFF2-40B4-BE49-F238E27FC236}">
                <a16:creationId xmlns:a16="http://schemas.microsoft.com/office/drawing/2014/main" id="{1A96C1D3-5F71-2F4D-97E0-9577EC2E589B}"/>
              </a:ext>
            </a:extLst>
          </p:cNvPr>
          <p:cNvSpPr/>
          <p:nvPr/>
        </p:nvSpPr>
        <p:spPr>
          <a:xfrm>
            <a:off x="360097" y="3311085"/>
            <a:ext cx="11290036" cy="1815882"/>
          </a:xfrm>
          <a:prstGeom prst="rect">
            <a:avLst/>
          </a:prstGeom>
        </p:spPr>
        <p:txBody>
          <a:bodyPr wrap="square">
            <a:spAutoFit/>
          </a:bodyPr>
          <a:lstStyle/>
          <a:p>
            <a:pPr algn="just">
              <a:lnSpc>
                <a:spcPct val="200000"/>
              </a:lnSpc>
            </a:pPr>
            <a:r>
              <a:rPr lang="en-CA" sz="2800" b="1" dirty="0">
                <a:latin typeface="Arial" panose="020B0604020202020204" pitchFamily="34" charset="0"/>
                <a:ea typeface="Yu Mincho" panose="02020400000000000000" pitchFamily="18" charset="-128"/>
                <a:cs typeface="Arial" panose="020B0604020202020204" pitchFamily="34" charset="0"/>
              </a:rPr>
              <a:t>Values &amp; Preferences:</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a:r>
              <a:rPr lang="en-US" sz="2800" dirty="0">
                <a:latin typeface="Arial" panose="020B0604020202020204" pitchFamily="34" charset="0"/>
                <a:cs typeface="Arial" panose="020B0604020202020204" pitchFamily="34" charset="0"/>
              </a:rPr>
              <a:t>Bailout thrombectomy may still be useful when there is a high residual thrombus burden following balloon angioplasty and/or stenting. </a:t>
            </a:r>
            <a:endParaRPr lang="en-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82262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1D832FD8-A306-3C48-B156-81E61C87E9F8}"/>
              </a:ext>
            </a:extLst>
          </p:cNvPr>
          <p:cNvSpPr txBox="1">
            <a:spLocks noChangeArrowheads="1"/>
          </p:cNvSpPr>
          <p:nvPr/>
        </p:nvSpPr>
        <p:spPr bwMode="auto">
          <a:xfrm>
            <a:off x="400343" y="842762"/>
            <a:ext cx="11407422" cy="1902059"/>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342900" indent="-342900" algn="just">
              <a:buFont typeface="+mj-lt"/>
              <a:buAutoNum type="arabicPeriod" startAt="25"/>
            </a:pPr>
            <a:r>
              <a:rPr lang="en-CA" sz="2800" b="0" dirty="0"/>
              <a:t>We </a:t>
            </a:r>
            <a:r>
              <a:rPr lang="en-CA" sz="2800" dirty="0"/>
              <a:t>recommend</a:t>
            </a:r>
            <a:r>
              <a:rPr lang="en-CA" sz="2800" b="0" dirty="0"/>
              <a:t> </a:t>
            </a:r>
            <a:r>
              <a:rPr lang="en-CA" sz="2800" b="0" dirty="0" err="1"/>
              <a:t>transradial</a:t>
            </a:r>
            <a:r>
              <a:rPr lang="en-CA" sz="2800" b="0" dirty="0"/>
              <a:t> over transfemoral access as the preferred access site in STEMI patients undergoing PCI when it can be performed by an experienced radial operator. </a:t>
            </a:r>
          </a:p>
          <a:p>
            <a:pPr marL="0" indent="0" algn="just">
              <a:buNone/>
            </a:pPr>
            <a:r>
              <a:rPr lang="en-CA" sz="2800" dirty="0"/>
              <a:t>(Strong recommendation, Moderate quality evidence)</a:t>
            </a:r>
          </a:p>
        </p:txBody>
      </p:sp>
    </p:spTree>
    <p:extLst>
      <p:ext uri="{BB962C8B-B14F-4D97-AF65-F5344CB8AC3E}">
        <p14:creationId xmlns:p14="http://schemas.microsoft.com/office/powerpoint/2010/main" val="3849256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26838-1A95-4EB9-AEB0-5260750B64B0}"/>
              </a:ext>
            </a:extLst>
          </p:cNvPr>
          <p:cNvSpPr>
            <a:spLocks noGrp="1"/>
          </p:cNvSpPr>
          <p:nvPr>
            <p:ph type="title"/>
          </p:nvPr>
        </p:nvSpPr>
        <p:spPr/>
        <p:txBody>
          <a:bodyPr/>
          <a:lstStyle/>
          <a:p>
            <a:pPr algn="ctr"/>
            <a:r>
              <a:rPr lang="en-CA" b="1" dirty="0">
                <a:latin typeface="Arial" panose="020B0604020202020204" pitchFamily="34" charset="0"/>
                <a:cs typeface="Arial" panose="020B0604020202020204" pitchFamily="34" charset="0"/>
              </a:rPr>
              <a:t>Primary Panelists</a:t>
            </a:r>
          </a:p>
        </p:txBody>
      </p:sp>
      <p:pic>
        <p:nvPicPr>
          <p:cNvPr id="4" name="Picture 3">
            <a:extLst>
              <a:ext uri="{FF2B5EF4-FFF2-40B4-BE49-F238E27FC236}">
                <a16:creationId xmlns:a16="http://schemas.microsoft.com/office/drawing/2014/main" id="{9CB59656-9852-4A34-9ECB-14ADE54C2A6C}"/>
              </a:ext>
            </a:extLst>
          </p:cNvPr>
          <p:cNvPicPr>
            <a:picLocks noChangeAspect="1"/>
          </p:cNvPicPr>
          <p:nvPr/>
        </p:nvPicPr>
        <p:blipFill rotWithShape="1">
          <a:blip r:embed="rId2">
            <a:extLst>
              <a:ext uri="{28A0092B-C50C-407E-A947-70E740481C1C}">
                <a14:useLocalDpi xmlns:a14="http://schemas.microsoft.com/office/drawing/2010/main" val="0"/>
              </a:ext>
            </a:extLst>
          </a:blip>
          <a:srcRect l="24536" t="11578" r="25848" b="7138"/>
          <a:stretch/>
        </p:blipFill>
        <p:spPr>
          <a:xfrm>
            <a:off x="5088303" y="2277998"/>
            <a:ext cx="1773925" cy="1937448"/>
          </a:xfrm>
          <a:prstGeom prst="rect">
            <a:avLst/>
          </a:prstGeom>
          <a:effectLst>
            <a:outerShdw blurRad="50800" dist="38100" dir="2700000" sx="102000" sy="102000" algn="tl" rotWithShape="0">
              <a:prstClr val="black">
                <a:alpha val="40000"/>
              </a:prstClr>
            </a:outerShdw>
          </a:effectLst>
        </p:spPr>
      </p:pic>
      <p:pic>
        <p:nvPicPr>
          <p:cNvPr id="6" name="Picture 5">
            <a:extLst>
              <a:ext uri="{FF2B5EF4-FFF2-40B4-BE49-F238E27FC236}">
                <a16:creationId xmlns:a16="http://schemas.microsoft.com/office/drawing/2014/main" id="{D9D20EAB-EB51-4AFC-B88B-889BA1FDC3F6}"/>
              </a:ext>
            </a:extLst>
          </p:cNvPr>
          <p:cNvPicPr>
            <a:picLocks noChangeAspect="1"/>
          </p:cNvPicPr>
          <p:nvPr/>
        </p:nvPicPr>
        <p:blipFill rotWithShape="1">
          <a:blip r:embed="rId3">
            <a:extLst>
              <a:ext uri="{28A0092B-C50C-407E-A947-70E740481C1C}">
                <a14:useLocalDpi xmlns:a14="http://schemas.microsoft.com/office/drawing/2010/main" val="0"/>
              </a:ext>
            </a:extLst>
          </a:blip>
          <a:srcRect l="19391" r="17606"/>
          <a:stretch/>
        </p:blipFill>
        <p:spPr>
          <a:xfrm>
            <a:off x="2614249" y="2251399"/>
            <a:ext cx="1876026" cy="2033747"/>
          </a:xfrm>
          <a:prstGeom prst="rect">
            <a:avLst/>
          </a:prstGeom>
          <a:effectLst>
            <a:outerShdw blurRad="50800" dist="38100" dir="2700000" sx="102000" sy="102000" algn="tl" rotWithShape="0">
              <a:prstClr val="black">
                <a:alpha val="40000"/>
              </a:prstClr>
            </a:outerShdw>
          </a:effectLst>
        </p:spPr>
      </p:pic>
      <p:pic>
        <p:nvPicPr>
          <p:cNvPr id="8" name="Picture 7">
            <a:extLst>
              <a:ext uri="{FF2B5EF4-FFF2-40B4-BE49-F238E27FC236}">
                <a16:creationId xmlns:a16="http://schemas.microsoft.com/office/drawing/2014/main" id="{27FC8337-92AB-41E2-B41E-59B2BEEC0E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2097" y="2299548"/>
            <a:ext cx="1937448" cy="1937448"/>
          </a:xfrm>
          <a:prstGeom prst="rect">
            <a:avLst/>
          </a:prstGeom>
          <a:effectLst>
            <a:outerShdw blurRad="50800" dist="38100" dir="2700000" sx="102000" sy="102000" algn="tl" rotWithShape="0">
              <a:prstClr val="black">
                <a:alpha val="40000"/>
              </a:prstClr>
            </a:outerShdw>
          </a:effectLst>
        </p:spPr>
      </p:pic>
      <p:pic>
        <p:nvPicPr>
          <p:cNvPr id="15" name="Picture 14">
            <a:extLst>
              <a:ext uri="{FF2B5EF4-FFF2-40B4-BE49-F238E27FC236}">
                <a16:creationId xmlns:a16="http://schemas.microsoft.com/office/drawing/2014/main" id="{5972D2CE-9B60-4F6A-8CC6-1CAF6ABC1F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45" y="2211487"/>
            <a:ext cx="1759558" cy="2033747"/>
          </a:xfrm>
          <a:prstGeom prst="rect">
            <a:avLst/>
          </a:prstGeom>
          <a:effectLst>
            <a:outerShdw blurRad="50800" dist="38100" dir="2700000" sx="102000" sy="102000" algn="tl" rotWithShape="0">
              <a:prstClr val="black">
                <a:alpha val="40000"/>
              </a:prstClr>
            </a:outerShdw>
          </a:effectLst>
        </p:spPr>
      </p:pic>
      <p:sp>
        <p:nvSpPr>
          <p:cNvPr id="9" name="Content Placeholder 2">
            <a:extLst>
              <a:ext uri="{FF2B5EF4-FFF2-40B4-BE49-F238E27FC236}">
                <a16:creationId xmlns:a16="http://schemas.microsoft.com/office/drawing/2014/main" id="{7F9D14E1-6FDE-49A9-B2D1-7C47297F215C}"/>
              </a:ext>
            </a:extLst>
          </p:cNvPr>
          <p:cNvSpPr txBox="1">
            <a:spLocks/>
          </p:cNvSpPr>
          <p:nvPr/>
        </p:nvSpPr>
        <p:spPr>
          <a:xfrm>
            <a:off x="164314" y="4386666"/>
            <a:ext cx="2147419" cy="524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CA" sz="1400" b="1" dirty="0">
                <a:latin typeface="Arial" panose="020B0604020202020204" pitchFamily="34" charset="0"/>
                <a:cs typeface="Arial" panose="020B0604020202020204" pitchFamily="34" charset="0"/>
              </a:rPr>
              <a:t>Wael Abuzeid</a:t>
            </a:r>
          </a:p>
          <a:p>
            <a:pPr marL="0" indent="0" algn="ctr">
              <a:spcBef>
                <a:spcPts val="0"/>
              </a:spcBef>
              <a:buFont typeface="Arial" panose="020B0604020202020204" pitchFamily="34" charset="0"/>
              <a:buNone/>
            </a:pPr>
            <a:r>
              <a:rPr lang="en-CA" sz="1200" dirty="0">
                <a:latin typeface="Arial" panose="020B0604020202020204" pitchFamily="34" charset="0"/>
                <a:cs typeface="Arial" panose="020B0604020202020204" pitchFamily="34" charset="0"/>
              </a:rPr>
              <a:t>MD, MSc, FRCPC</a:t>
            </a:r>
          </a:p>
          <a:p>
            <a:pPr marL="0" indent="0" algn="ctr">
              <a:spcBef>
                <a:spcPts val="0"/>
              </a:spcBef>
              <a:buFont typeface="Arial" panose="020B0604020202020204" pitchFamily="34" charset="0"/>
              <a:buNone/>
            </a:pPr>
            <a:r>
              <a:rPr lang="en-CA" sz="1200" dirty="0">
                <a:latin typeface="Arial" panose="020B0604020202020204" pitchFamily="34" charset="0"/>
                <a:cs typeface="Arial" panose="020B0604020202020204" pitchFamily="34" charset="0"/>
              </a:rPr>
              <a:t>Queen’s University</a:t>
            </a: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0176181B-61FC-443F-871B-7F590FB3FFC4}"/>
              </a:ext>
            </a:extLst>
          </p:cNvPr>
          <p:cNvSpPr txBox="1">
            <a:spLocks/>
          </p:cNvSpPr>
          <p:nvPr/>
        </p:nvSpPr>
        <p:spPr>
          <a:xfrm>
            <a:off x="2449524" y="4388833"/>
            <a:ext cx="2147419" cy="524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CA" sz="1400" b="1" dirty="0">
                <a:latin typeface="Arial" panose="020B0604020202020204" pitchFamily="34" charset="0"/>
                <a:cs typeface="Arial" panose="020B0604020202020204" pitchFamily="34" charset="0"/>
              </a:rPr>
              <a:t>Sean Van Diepen</a:t>
            </a:r>
          </a:p>
          <a:p>
            <a:pPr marL="0" indent="0" algn="ctr">
              <a:spcBef>
                <a:spcPts val="0"/>
              </a:spcBef>
              <a:buFont typeface="Arial" panose="020B0604020202020204" pitchFamily="34" charset="0"/>
              <a:buNone/>
            </a:pPr>
            <a:r>
              <a:rPr lang="en-CA" sz="1200" dirty="0">
                <a:latin typeface="Arial" panose="020B0604020202020204" pitchFamily="34" charset="0"/>
                <a:cs typeface="Arial" panose="020B0604020202020204" pitchFamily="34" charset="0"/>
              </a:rPr>
              <a:t>MD, MSc, FRCPC, FAHA</a:t>
            </a:r>
          </a:p>
          <a:p>
            <a:pPr marL="0" indent="0" algn="ctr">
              <a:spcBef>
                <a:spcPts val="0"/>
              </a:spcBef>
              <a:buFont typeface="Arial" panose="020B0604020202020204" pitchFamily="34" charset="0"/>
              <a:buNone/>
            </a:pPr>
            <a:r>
              <a:rPr lang="en-CA" sz="1200" dirty="0">
                <a:latin typeface="Arial" panose="020B0604020202020204" pitchFamily="34" charset="0"/>
                <a:cs typeface="Arial" panose="020B0604020202020204" pitchFamily="34" charset="0"/>
              </a:rPr>
              <a:t>University of Alberta Hospital</a:t>
            </a: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D23755B0-6493-4AD4-A6C4-202A91180034}"/>
              </a:ext>
            </a:extLst>
          </p:cNvPr>
          <p:cNvSpPr txBox="1">
            <a:spLocks/>
          </p:cNvSpPr>
          <p:nvPr/>
        </p:nvSpPr>
        <p:spPr>
          <a:xfrm>
            <a:off x="4719304" y="4401179"/>
            <a:ext cx="2570955" cy="6127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CA" sz="1400" b="1" dirty="0">
                <a:latin typeface="Arial" panose="020B0604020202020204" pitchFamily="34" charset="0"/>
                <a:cs typeface="Arial" panose="020B0604020202020204" pitchFamily="34" charset="0"/>
              </a:rPr>
              <a:t>Robert Welsh</a:t>
            </a:r>
          </a:p>
          <a:p>
            <a:pPr marL="0" indent="0" algn="ctr">
              <a:spcBef>
                <a:spcPts val="0"/>
              </a:spcBef>
              <a:buNone/>
            </a:pPr>
            <a:r>
              <a:rPr lang="en-CA" sz="1200" dirty="0">
                <a:latin typeface="Arial" panose="020B0604020202020204" pitchFamily="34" charset="0"/>
                <a:cs typeface="Arial" panose="020B0604020202020204" pitchFamily="34" charset="0"/>
              </a:rPr>
              <a:t>MD, FRCPC, FESC, FACC, FAHA</a:t>
            </a:r>
          </a:p>
          <a:p>
            <a:pPr marL="0" indent="0" algn="ctr">
              <a:spcBef>
                <a:spcPts val="0"/>
              </a:spcBef>
              <a:buNone/>
            </a:pPr>
            <a:r>
              <a:rPr lang="en-CA" sz="1200" dirty="0">
                <a:latin typeface="Arial" panose="020B0604020202020204" pitchFamily="34" charset="0"/>
                <a:cs typeface="Arial" panose="020B0604020202020204" pitchFamily="34" charset="0"/>
              </a:rPr>
              <a:t>University of Alberta</a:t>
            </a: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4C1FBEBB-D36C-43F5-BE32-41FB95A1D391}"/>
              </a:ext>
            </a:extLst>
          </p:cNvPr>
          <p:cNvSpPr txBox="1">
            <a:spLocks/>
          </p:cNvSpPr>
          <p:nvPr/>
        </p:nvSpPr>
        <p:spPr>
          <a:xfrm>
            <a:off x="7325536" y="4386664"/>
            <a:ext cx="2471608" cy="524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CA" sz="1400" b="1" dirty="0">
                <a:latin typeface="Arial" panose="020B0604020202020204" pitchFamily="34" charset="0"/>
                <a:cs typeface="Arial" panose="020B0604020202020204" pitchFamily="34" charset="0"/>
              </a:rPr>
              <a:t>Thao Huynh</a:t>
            </a:r>
          </a:p>
          <a:p>
            <a:pPr marL="0" indent="0" algn="ctr">
              <a:spcBef>
                <a:spcPts val="0"/>
              </a:spcBef>
              <a:buNone/>
            </a:pPr>
            <a:r>
              <a:rPr lang="en-CA" sz="1200" dirty="0">
                <a:latin typeface="Arial" panose="020B0604020202020204" pitchFamily="34" charset="0"/>
                <a:cs typeface="Arial" panose="020B0604020202020204" pitchFamily="34" charset="0"/>
              </a:rPr>
              <a:t>MD, MSc, PhD, FRCPC</a:t>
            </a:r>
          </a:p>
          <a:p>
            <a:pPr marL="0" indent="0" algn="ctr">
              <a:spcBef>
                <a:spcPts val="0"/>
              </a:spcBef>
              <a:buNone/>
            </a:pPr>
            <a:r>
              <a:rPr lang="en-CA" sz="1200" dirty="0">
                <a:latin typeface="Arial" panose="020B0604020202020204" pitchFamily="34" charset="0"/>
                <a:cs typeface="Arial" panose="020B0604020202020204" pitchFamily="34" charset="0"/>
              </a:rPr>
              <a:t>McGill University Health Centre</a:t>
            </a: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4D32CA53-3C01-4DCD-BF42-315041CD4F76}"/>
              </a:ext>
            </a:extLst>
          </p:cNvPr>
          <p:cNvSpPr txBox="1">
            <a:spLocks/>
          </p:cNvSpPr>
          <p:nvPr/>
        </p:nvSpPr>
        <p:spPr>
          <a:xfrm>
            <a:off x="9676293" y="4370374"/>
            <a:ext cx="2690873" cy="524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CA" sz="1400" b="1" dirty="0">
                <a:latin typeface="Arial" panose="020B0604020202020204" pitchFamily="34" charset="0"/>
                <a:cs typeface="Arial" panose="020B0604020202020204" pitchFamily="34" charset="0"/>
              </a:rPr>
              <a:t>Collen Norris </a:t>
            </a:r>
          </a:p>
          <a:p>
            <a:pPr marL="0" indent="0" algn="ctr">
              <a:spcBef>
                <a:spcPts val="0"/>
              </a:spcBef>
              <a:buNone/>
            </a:pPr>
            <a:r>
              <a:rPr lang="en-CA" sz="1200" dirty="0">
                <a:latin typeface="Arial" panose="020B0604020202020204" pitchFamily="34" charset="0"/>
                <a:cs typeface="Arial" panose="020B0604020202020204" pitchFamily="34" charset="0"/>
              </a:rPr>
              <a:t>PhD, MSc, BScN, RN, FAHA</a:t>
            </a:r>
          </a:p>
          <a:p>
            <a:pPr marL="0" indent="0" algn="ctr">
              <a:spcBef>
                <a:spcPts val="0"/>
              </a:spcBef>
              <a:buFont typeface="Arial" panose="020B0604020202020204" pitchFamily="34" charset="0"/>
              <a:buNone/>
            </a:pPr>
            <a:r>
              <a:rPr lang="en-CA" sz="1200" dirty="0">
                <a:latin typeface="Arial" panose="020B0604020202020204" pitchFamily="34" charset="0"/>
                <a:cs typeface="Arial" panose="020B0604020202020204" pitchFamily="34" charset="0"/>
              </a:rPr>
              <a:t>University of Alberta</a:t>
            </a: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70EC9056-220B-4B10-B006-1CF50809F8E3}"/>
              </a:ext>
            </a:extLst>
          </p:cNvPr>
          <p:cNvPicPr>
            <a:picLocks noChangeAspect="1"/>
          </p:cNvPicPr>
          <p:nvPr/>
        </p:nvPicPr>
        <p:blipFill rotWithShape="1">
          <a:blip r:embed="rId6">
            <a:extLst>
              <a:ext uri="{28A0092B-C50C-407E-A947-70E740481C1C}">
                <a14:useLocalDpi xmlns:a14="http://schemas.microsoft.com/office/drawing/2010/main" val="0"/>
              </a:ext>
            </a:extLst>
          </a:blip>
          <a:srcRect l="-447" t="10659" r="-1" b="14907"/>
          <a:stretch/>
        </p:blipFill>
        <p:spPr>
          <a:xfrm>
            <a:off x="10159414" y="2289372"/>
            <a:ext cx="1678343" cy="1877975"/>
          </a:xfrm>
          <a:prstGeom prst="rect">
            <a:avLst/>
          </a:prstGeom>
          <a:effectLst>
            <a:outerShdw blurRad="50800" dist="38100" dir="2700000" sx="103000" sy="103000" algn="tl" rotWithShape="0">
              <a:prstClr val="black">
                <a:alpha val="40000"/>
              </a:prstClr>
            </a:outerShdw>
          </a:effectLst>
        </p:spPr>
      </p:pic>
    </p:spTree>
    <p:extLst>
      <p:ext uri="{BB962C8B-B14F-4D97-AF65-F5344CB8AC3E}">
        <p14:creationId xmlns:p14="http://schemas.microsoft.com/office/powerpoint/2010/main" val="10567062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4E5871-11BA-3A4A-A45C-6704BA315413}"/>
              </a:ext>
            </a:extLst>
          </p:cNvPr>
          <p:cNvSpPr/>
          <p:nvPr/>
        </p:nvSpPr>
        <p:spPr>
          <a:xfrm>
            <a:off x="366889" y="0"/>
            <a:ext cx="11407422" cy="3108543"/>
          </a:xfrm>
          <a:prstGeom prst="rect">
            <a:avLst/>
          </a:prstGeom>
        </p:spPr>
        <p:txBody>
          <a:bodyPr wrap="square">
            <a:spAutoFit/>
          </a:bodyPr>
          <a:lstStyle/>
          <a:p>
            <a:pPr algn="just">
              <a:lnSpc>
                <a:spcPct val="200000"/>
              </a:lnSpc>
            </a:pPr>
            <a:r>
              <a:rPr lang="en-CA" sz="2800" b="1" dirty="0">
                <a:latin typeface="Arial" panose="020B0604020202020204" pitchFamily="34" charset="0"/>
                <a:ea typeface="Yu Mincho" panose="02020400000000000000" pitchFamily="18" charset="-128"/>
                <a:cs typeface="Arial" panose="020B0604020202020204" pitchFamily="34" charset="0"/>
              </a:rPr>
              <a:t>Values &amp; Preferences:</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a:r>
              <a:rPr lang="en-CA" sz="2800" dirty="0">
                <a:latin typeface="Arial" panose="020B0604020202020204" pitchFamily="34" charset="0"/>
                <a:cs typeface="Arial" panose="020B0604020202020204" pitchFamily="34" charset="0"/>
              </a:rPr>
              <a:t>Procedural volume and expertise are important in considering the access mode. High-volume radial centers and high-volume radial operators are needed to achieve the best clinical results. This recommendation places emphasis on the observed reduction of bleeding complications and possible reduction in mortality.</a:t>
            </a:r>
          </a:p>
        </p:txBody>
      </p:sp>
      <p:sp>
        <p:nvSpPr>
          <p:cNvPr id="5" name="Rectangle 4">
            <a:extLst>
              <a:ext uri="{FF2B5EF4-FFF2-40B4-BE49-F238E27FC236}">
                <a16:creationId xmlns:a16="http://schemas.microsoft.com/office/drawing/2014/main" id="{1A96C1D3-5F71-2F4D-97E0-9577EC2E589B}"/>
              </a:ext>
            </a:extLst>
          </p:cNvPr>
          <p:cNvSpPr/>
          <p:nvPr/>
        </p:nvSpPr>
        <p:spPr>
          <a:xfrm>
            <a:off x="366889" y="3359020"/>
            <a:ext cx="11407422" cy="2239657"/>
          </a:xfrm>
          <a:prstGeom prst="rect">
            <a:avLst/>
          </a:prstGeom>
        </p:spPr>
        <p:txBody>
          <a:bodyPr wrap="square">
            <a:spAutoFit/>
          </a:bodyPr>
          <a:lstStyle/>
          <a:p>
            <a:pPr algn="just">
              <a:lnSpc>
                <a:spcPct val="200000"/>
              </a:lnSpc>
            </a:pPr>
            <a:r>
              <a:rPr lang="en-CA" sz="2800" b="1" dirty="0">
                <a:latin typeface="Arial" panose="020B0604020202020204" pitchFamily="34" charset="0"/>
                <a:ea typeface="Yu Mincho" panose="02020400000000000000" pitchFamily="18" charset="-128"/>
                <a:cs typeface="Arial" panose="020B0604020202020204" pitchFamily="34" charset="0"/>
              </a:rPr>
              <a:t>Values &amp; Preferences:</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a:r>
              <a:rPr lang="en-CA" sz="2800" dirty="0">
                <a:latin typeface="Arial" panose="020B0604020202020204" pitchFamily="34" charset="0"/>
                <a:cs typeface="Arial" panose="020B0604020202020204" pitchFamily="34" charset="0"/>
              </a:rPr>
              <a:t>High-volume operators and centres should maintain expertise in both access sites to avoid any paradoxical increase in vascular complications when femoral access is needed.  </a:t>
            </a:r>
          </a:p>
        </p:txBody>
      </p:sp>
    </p:spTree>
    <p:extLst>
      <p:ext uri="{BB962C8B-B14F-4D97-AF65-F5344CB8AC3E}">
        <p14:creationId xmlns:p14="http://schemas.microsoft.com/office/powerpoint/2010/main" val="14045436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1D832FD8-A306-3C48-B156-81E61C87E9F8}"/>
              </a:ext>
            </a:extLst>
          </p:cNvPr>
          <p:cNvSpPr txBox="1">
            <a:spLocks noChangeArrowheads="1"/>
          </p:cNvSpPr>
          <p:nvPr/>
        </p:nvSpPr>
        <p:spPr bwMode="auto">
          <a:xfrm>
            <a:off x="473239" y="667080"/>
            <a:ext cx="11365831" cy="3367076"/>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342900" indent="-342900" algn="just">
              <a:buFont typeface="+mj-lt"/>
              <a:buAutoNum type="arabicPeriod" startAt="26"/>
            </a:pPr>
            <a:r>
              <a:rPr lang="en-US" sz="2800" b="0" dirty="0"/>
              <a:t>We </a:t>
            </a:r>
            <a:r>
              <a:rPr lang="en-US" sz="2800" dirty="0"/>
              <a:t>recommend</a:t>
            </a:r>
            <a:r>
              <a:rPr lang="en-US" sz="2800" b="0" dirty="0"/>
              <a:t> the use of UFH for procedural anticoagulation in patients with STEMI undergoing primary PCI. </a:t>
            </a:r>
          </a:p>
          <a:p>
            <a:pPr marL="0" indent="0" algn="just">
              <a:buNone/>
            </a:pPr>
            <a:r>
              <a:rPr lang="en-US" sz="2800" b="0" dirty="0"/>
              <a:t>(</a:t>
            </a:r>
            <a:r>
              <a:rPr lang="en-US" sz="2800" dirty="0"/>
              <a:t>Strong Recommendation, Low Quality Evidence)</a:t>
            </a:r>
          </a:p>
          <a:p>
            <a:pPr marL="514350" indent="-514350" algn="just">
              <a:buFont typeface="+mj-lt"/>
              <a:buAutoNum type="arabicPeriod" startAt="27"/>
            </a:pPr>
            <a:r>
              <a:rPr lang="en-US" sz="2800" b="0" dirty="0"/>
              <a:t>We </a:t>
            </a:r>
            <a:r>
              <a:rPr lang="en-US" sz="2800" dirty="0"/>
              <a:t>suggest</a:t>
            </a:r>
            <a:r>
              <a:rPr lang="en-US" sz="2800" b="0" dirty="0"/>
              <a:t> bivalirudin can be used as an alternative option for procedural anticoagulation in patients with STEMI undergoing primary PCI. </a:t>
            </a:r>
          </a:p>
          <a:p>
            <a:pPr marL="0" indent="0" algn="just">
              <a:buNone/>
            </a:pPr>
            <a:r>
              <a:rPr lang="en-US" sz="2800" dirty="0"/>
              <a:t>(Weak Recommendation, Moderate Quality Evidence) </a:t>
            </a:r>
            <a:r>
              <a:rPr lang="en-CA" sz="2800" dirty="0"/>
              <a:t> </a:t>
            </a:r>
          </a:p>
        </p:txBody>
      </p:sp>
    </p:spTree>
    <p:extLst>
      <p:ext uri="{BB962C8B-B14F-4D97-AF65-F5344CB8AC3E}">
        <p14:creationId xmlns:p14="http://schemas.microsoft.com/office/powerpoint/2010/main" val="35044772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1D832FD8-A306-3C48-B156-81E61C87E9F8}"/>
              </a:ext>
            </a:extLst>
          </p:cNvPr>
          <p:cNvSpPr txBox="1">
            <a:spLocks noChangeArrowheads="1"/>
          </p:cNvSpPr>
          <p:nvPr/>
        </p:nvSpPr>
        <p:spPr bwMode="auto">
          <a:xfrm>
            <a:off x="393028" y="544090"/>
            <a:ext cx="11365831" cy="5693866"/>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342900" indent="-342900" algn="just">
              <a:buFont typeface="+mj-lt"/>
              <a:buAutoNum type="arabicPeriod" startAt="28"/>
            </a:pPr>
            <a:r>
              <a:rPr lang="en-US" sz="2800" b="0" dirty="0"/>
              <a:t>We </a:t>
            </a:r>
            <a:r>
              <a:rPr lang="en-US" sz="2800" dirty="0"/>
              <a:t>recommend</a:t>
            </a:r>
            <a:r>
              <a:rPr lang="en-US" sz="2800" b="0" dirty="0"/>
              <a:t> the preferential use of bivalirudin over UFH or LMWH for procedural anticoagulation in patients with STEMI undergoing primary PCI who have a history of heparin-induced thrombocytopenia or a very high risk of bleeding. </a:t>
            </a:r>
          </a:p>
          <a:p>
            <a:pPr marL="0" indent="0">
              <a:buNone/>
            </a:pPr>
            <a:r>
              <a:rPr lang="en-US" sz="2800" dirty="0"/>
              <a:t>(Strong Recommendation, Low Quality Evidence)</a:t>
            </a:r>
            <a:r>
              <a:rPr lang="en-CA" sz="2800" dirty="0"/>
              <a:t> </a:t>
            </a:r>
          </a:p>
          <a:p>
            <a:pPr marL="342900" indent="-342900" algn="just">
              <a:buFont typeface="+mj-lt"/>
              <a:buAutoNum type="arabicPeriod" startAt="28"/>
            </a:pPr>
            <a:r>
              <a:rPr lang="en-US" sz="2800" b="0" dirty="0"/>
              <a:t>We </a:t>
            </a:r>
            <a:r>
              <a:rPr lang="en-US" sz="2800" dirty="0"/>
              <a:t>suggest</a:t>
            </a:r>
            <a:r>
              <a:rPr lang="en-US" sz="2800" b="0" dirty="0"/>
              <a:t> enoxaparin can be used as an alternative option for procedural anticoagulation in patients with STEMI undergoing primary PCI. </a:t>
            </a:r>
          </a:p>
          <a:p>
            <a:pPr marL="0" indent="0">
              <a:buNone/>
            </a:pPr>
            <a:r>
              <a:rPr lang="en-US" sz="2800" dirty="0"/>
              <a:t>(Weak Recommendation, Moderate Quality Evidence)</a:t>
            </a:r>
          </a:p>
          <a:p>
            <a:pPr marL="342900" indent="-342900" algn="just">
              <a:buFont typeface="+mj-lt"/>
              <a:buAutoNum type="arabicPeriod" startAt="28"/>
            </a:pPr>
            <a:r>
              <a:rPr lang="en-US" sz="2800" b="0" dirty="0"/>
              <a:t>We </a:t>
            </a:r>
            <a:r>
              <a:rPr lang="en-US" sz="2800" dirty="0"/>
              <a:t>recommend</a:t>
            </a:r>
            <a:r>
              <a:rPr lang="en-US" sz="2800" b="0" dirty="0"/>
              <a:t> against using fondaparinux for procedural anticoagulation in patients with STEMI undergoing primary PCI.</a:t>
            </a:r>
          </a:p>
          <a:p>
            <a:pPr marL="0" indent="0">
              <a:buNone/>
            </a:pPr>
            <a:r>
              <a:rPr lang="en-US" sz="2800" dirty="0"/>
              <a:t>(Strong Recommendation, Moderate Quality Evidence)</a:t>
            </a:r>
            <a:r>
              <a:rPr lang="en-CA" sz="2800" dirty="0"/>
              <a:t> </a:t>
            </a:r>
            <a:r>
              <a:rPr lang="en-US" sz="2800" dirty="0"/>
              <a:t> </a:t>
            </a:r>
            <a:endParaRPr lang="en-CA" sz="2800" dirty="0"/>
          </a:p>
        </p:txBody>
      </p:sp>
    </p:spTree>
    <p:extLst>
      <p:ext uri="{BB962C8B-B14F-4D97-AF65-F5344CB8AC3E}">
        <p14:creationId xmlns:p14="http://schemas.microsoft.com/office/powerpoint/2010/main" val="25973481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4E5871-11BA-3A4A-A45C-6704BA315413}"/>
              </a:ext>
            </a:extLst>
          </p:cNvPr>
          <p:cNvSpPr/>
          <p:nvPr/>
        </p:nvSpPr>
        <p:spPr>
          <a:xfrm>
            <a:off x="411360" y="158559"/>
            <a:ext cx="11365831" cy="2246769"/>
          </a:xfrm>
          <a:prstGeom prst="rect">
            <a:avLst/>
          </a:prstGeom>
        </p:spPr>
        <p:txBody>
          <a:bodyPr wrap="square">
            <a:spAutoFit/>
          </a:bodyPr>
          <a:lstStyle/>
          <a:p>
            <a:pPr algn="just">
              <a:lnSpc>
                <a:spcPct val="200000"/>
              </a:lnSpc>
            </a:pPr>
            <a:r>
              <a:rPr lang="en-CA" sz="2800" b="1" dirty="0">
                <a:latin typeface="Arial" panose="020B0604020202020204" pitchFamily="34" charset="0"/>
                <a:ea typeface="Yu Mincho" panose="02020400000000000000" pitchFamily="18" charset="-128"/>
                <a:cs typeface="Arial" panose="020B0604020202020204" pitchFamily="34" charset="0"/>
              </a:rPr>
              <a:t>Values &amp; Preferences:</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a:r>
              <a:rPr lang="en-US" sz="2800" dirty="0">
                <a:latin typeface="Arial" panose="020B0604020202020204" pitchFamily="34" charset="0"/>
                <a:cs typeface="Arial" panose="020B0604020202020204" pitchFamily="34" charset="0"/>
              </a:rPr>
              <a:t>The higher cost of bivalirudin compared to UFH was a key consideration for determining the strength of the recommendation for routine bivalirudin use. </a:t>
            </a:r>
            <a:endParaRPr lang="en-CA" sz="2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A96C1D3-5F71-2F4D-97E0-9577EC2E589B}"/>
              </a:ext>
            </a:extLst>
          </p:cNvPr>
          <p:cNvSpPr/>
          <p:nvPr/>
        </p:nvSpPr>
        <p:spPr>
          <a:xfrm>
            <a:off x="349482" y="2405328"/>
            <a:ext cx="11365831" cy="3970318"/>
          </a:xfrm>
          <a:prstGeom prst="rect">
            <a:avLst/>
          </a:prstGeom>
        </p:spPr>
        <p:txBody>
          <a:bodyPr wrap="square">
            <a:spAutoFit/>
          </a:bodyPr>
          <a:lstStyle/>
          <a:p>
            <a:pPr algn="just">
              <a:lnSpc>
                <a:spcPct val="200000"/>
              </a:lnSpc>
            </a:pPr>
            <a:r>
              <a:rPr lang="en-CA" sz="2800" b="1" dirty="0">
                <a:latin typeface="Arial" panose="020B0604020202020204" pitchFamily="34" charset="0"/>
                <a:ea typeface="Yu Mincho" panose="02020400000000000000" pitchFamily="18" charset="-128"/>
                <a:cs typeface="Arial" panose="020B0604020202020204" pitchFamily="34" charset="0"/>
              </a:rPr>
              <a:t>Practical Tips</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a:r>
              <a:rPr lang="en-US" sz="2800" dirty="0">
                <a:latin typeface="Arial" panose="020B0604020202020204" pitchFamily="34" charset="0"/>
                <a:cs typeface="Arial" panose="020B0604020202020204" pitchFamily="34" charset="0"/>
              </a:rPr>
              <a:t>If bivalirudin is used for procedural anticoagulation, pre-procedural UFH and/or a post procedural bivalirudin infusion may reduce the risk of acute stent thrombosis. </a:t>
            </a:r>
          </a:p>
          <a:p>
            <a:pPr algn="just"/>
            <a:endParaRPr lang="en-US" sz="2800" dirty="0">
              <a:latin typeface="Arial" panose="020B0604020202020204" pitchFamily="34" charset="0"/>
              <a:cs typeface="Arial" panose="020B0604020202020204" pitchFamily="34" charset="0"/>
            </a:endParaRPr>
          </a:p>
          <a:p>
            <a:pPr algn="just"/>
            <a:r>
              <a:rPr lang="en-US" sz="2800" dirty="0">
                <a:latin typeface="Arial" panose="020B0604020202020204" pitchFamily="34" charset="0"/>
                <a:cs typeface="Arial" panose="020B0604020202020204" pitchFamily="34" charset="0"/>
              </a:rPr>
              <a:t>Patients who receive subcutaneous fondaparinux prior to their arrival in the catheterization laboratory should receive UFH during the PCI procedure.</a:t>
            </a:r>
            <a:endParaRPr lang="en-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5304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1D832FD8-A306-3C48-B156-81E61C87E9F8}"/>
              </a:ext>
            </a:extLst>
          </p:cNvPr>
          <p:cNvSpPr txBox="1">
            <a:spLocks noChangeArrowheads="1"/>
          </p:cNvSpPr>
          <p:nvPr/>
        </p:nvSpPr>
        <p:spPr bwMode="auto">
          <a:xfrm>
            <a:off x="485039" y="828976"/>
            <a:ext cx="11169084" cy="3367076"/>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marL="342900" indent="-342900" algn="just">
              <a:buFont typeface="+mj-lt"/>
              <a:buAutoNum type="arabicPeriod" startAt="31"/>
            </a:pPr>
            <a:r>
              <a:rPr lang="en-CA" sz="2800" b="0" dirty="0"/>
              <a:t>We </a:t>
            </a:r>
            <a:r>
              <a:rPr lang="en-CA" sz="2800" dirty="0"/>
              <a:t>recommend</a:t>
            </a:r>
            <a:r>
              <a:rPr lang="en-CA" sz="2800" b="0" dirty="0"/>
              <a:t> against the routine use of intravenous GPIs for primary PCI.  (Strong recommendation, High Quality Evidence) </a:t>
            </a:r>
            <a:r>
              <a:rPr lang="en-US" sz="2800" dirty="0"/>
              <a:t>(Weak Recommendation, Moderate Quality Evidence) </a:t>
            </a:r>
          </a:p>
          <a:p>
            <a:pPr marL="0" indent="0" algn="just">
              <a:buNone/>
            </a:pPr>
            <a:r>
              <a:rPr lang="en-CA" sz="2800" dirty="0"/>
              <a:t> </a:t>
            </a:r>
          </a:p>
          <a:p>
            <a:pPr marL="514350" indent="-514350" algn="just">
              <a:buFont typeface="+mj-lt"/>
              <a:buAutoNum type="arabicPeriod" startAt="32"/>
            </a:pPr>
            <a:r>
              <a:rPr lang="en-CA" sz="2800" b="0" dirty="0"/>
              <a:t>We </a:t>
            </a:r>
            <a:r>
              <a:rPr lang="en-CA" sz="2800" dirty="0"/>
              <a:t>recommend</a:t>
            </a:r>
            <a:r>
              <a:rPr lang="en-CA" sz="2800" b="0" dirty="0"/>
              <a:t> against the routine use of intracoronary GPIs for primary PCI. </a:t>
            </a:r>
          </a:p>
          <a:p>
            <a:pPr marL="0" indent="0" algn="just">
              <a:buNone/>
            </a:pPr>
            <a:r>
              <a:rPr lang="en-CA" sz="2800" dirty="0"/>
              <a:t>(Strong recommendation, High Quality Evidence)</a:t>
            </a:r>
          </a:p>
        </p:txBody>
      </p:sp>
    </p:spTree>
    <p:extLst>
      <p:ext uri="{BB962C8B-B14F-4D97-AF65-F5344CB8AC3E}">
        <p14:creationId xmlns:p14="http://schemas.microsoft.com/office/powerpoint/2010/main" val="39971336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96C1D3-5F71-2F4D-97E0-9577EC2E589B}"/>
              </a:ext>
            </a:extLst>
          </p:cNvPr>
          <p:cNvSpPr/>
          <p:nvPr/>
        </p:nvSpPr>
        <p:spPr>
          <a:xfrm>
            <a:off x="558970" y="373365"/>
            <a:ext cx="11169084" cy="3539430"/>
          </a:xfrm>
          <a:prstGeom prst="rect">
            <a:avLst/>
          </a:prstGeom>
        </p:spPr>
        <p:txBody>
          <a:bodyPr wrap="square">
            <a:spAutoFit/>
          </a:bodyPr>
          <a:lstStyle/>
          <a:p>
            <a:pPr algn="just">
              <a:lnSpc>
                <a:spcPct val="200000"/>
              </a:lnSpc>
            </a:pPr>
            <a:r>
              <a:rPr lang="en-CA" sz="2800" b="1" dirty="0">
                <a:latin typeface="Arial" panose="020B0604020202020204" pitchFamily="34" charset="0"/>
                <a:ea typeface="Yu Mincho" panose="02020400000000000000" pitchFamily="18" charset="-128"/>
                <a:cs typeface="Arial" panose="020B0604020202020204" pitchFamily="34" charset="0"/>
              </a:rPr>
              <a:t>Practical Tips</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a:r>
              <a:rPr lang="en-CA" sz="2800" dirty="0">
                <a:latin typeface="Arial" panose="020B0604020202020204" pitchFamily="34" charset="0"/>
                <a:cs typeface="Arial" panose="020B0604020202020204" pitchFamily="34" charset="0"/>
              </a:rPr>
              <a:t>1. GPIs may be useful for patients who have not received oral antiplatelet therapy or experience vomiting before PPCI. </a:t>
            </a:r>
          </a:p>
          <a:p>
            <a:pPr algn="just"/>
            <a:endParaRPr lang="en-US" sz="2800" dirty="0">
              <a:latin typeface="Arial" panose="020B0604020202020204" pitchFamily="34" charset="0"/>
              <a:cs typeface="Arial" panose="020B0604020202020204" pitchFamily="34" charset="0"/>
            </a:endParaRPr>
          </a:p>
          <a:p>
            <a:pPr algn="just"/>
            <a:r>
              <a:rPr lang="en-CA" sz="2800" dirty="0">
                <a:latin typeface="Arial" panose="020B0604020202020204" pitchFamily="34" charset="0"/>
                <a:cs typeface="Arial" panose="020B0604020202020204" pitchFamily="34" charset="0"/>
              </a:rPr>
              <a:t>2. GPIs use may be considered when there are residual thrombotic complications post PPCI such as large residual thrombus burden, residual dissection or no-reflow.</a:t>
            </a:r>
          </a:p>
        </p:txBody>
      </p:sp>
    </p:spTree>
    <p:extLst>
      <p:ext uri="{BB962C8B-B14F-4D97-AF65-F5344CB8AC3E}">
        <p14:creationId xmlns:p14="http://schemas.microsoft.com/office/powerpoint/2010/main" val="34921498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1D832FD8-A306-3C48-B156-81E61C87E9F8}"/>
              </a:ext>
            </a:extLst>
          </p:cNvPr>
          <p:cNvSpPr txBox="1">
            <a:spLocks noChangeArrowheads="1"/>
          </p:cNvSpPr>
          <p:nvPr/>
        </p:nvSpPr>
        <p:spPr bwMode="auto">
          <a:xfrm>
            <a:off x="425264" y="791252"/>
            <a:ext cx="11138802" cy="1471172"/>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lvl="0">
              <a:buFont typeface="+mj-lt"/>
              <a:buAutoNum type="arabicPeriod" startAt="33"/>
            </a:pPr>
            <a:r>
              <a:rPr lang="en-CA" sz="2800" b="0" dirty="0"/>
              <a:t>We </a:t>
            </a:r>
            <a:r>
              <a:rPr lang="en-CA" sz="2800" dirty="0"/>
              <a:t>suggest</a:t>
            </a:r>
            <a:r>
              <a:rPr lang="en-CA" sz="2800" b="0" dirty="0"/>
              <a:t> that intracoronary fibrinolysis should not be routinely administered during primary PCI. </a:t>
            </a:r>
          </a:p>
          <a:p>
            <a:pPr marL="0" lvl="0" indent="0">
              <a:buNone/>
            </a:pPr>
            <a:r>
              <a:rPr lang="en-CA" sz="2800" dirty="0"/>
              <a:t>(Weak Recommendation; Low Quality Evidence). </a:t>
            </a:r>
          </a:p>
        </p:txBody>
      </p:sp>
    </p:spTree>
    <p:extLst>
      <p:ext uri="{BB962C8B-B14F-4D97-AF65-F5344CB8AC3E}">
        <p14:creationId xmlns:p14="http://schemas.microsoft.com/office/powerpoint/2010/main" val="36568753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96C1D3-5F71-2F4D-97E0-9577EC2E589B}"/>
              </a:ext>
            </a:extLst>
          </p:cNvPr>
          <p:cNvSpPr/>
          <p:nvPr/>
        </p:nvSpPr>
        <p:spPr>
          <a:xfrm>
            <a:off x="335885" y="202581"/>
            <a:ext cx="11489436" cy="2677656"/>
          </a:xfrm>
          <a:prstGeom prst="rect">
            <a:avLst/>
          </a:prstGeom>
        </p:spPr>
        <p:txBody>
          <a:bodyPr wrap="square">
            <a:spAutoFit/>
          </a:bodyPr>
          <a:lstStyle/>
          <a:p>
            <a:pPr algn="just">
              <a:lnSpc>
                <a:spcPct val="200000"/>
              </a:lnSpc>
            </a:pPr>
            <a:r>
              <a:rPr lang="en-CA" sz="2800" b="1" dirty="0">
                <a:latin typeface="Arial" panose="020B0604020202020204" pitchFamily="34" charset="0"/>
                <a:ea typeface="Yu Mincho" panose="02020400000000000000" pitchFamily="18" charset="-128"/>
                <a:cs typeface="Arial" panose="020B0604020202020204" pitchFamily="34" charset="0"/>
              </a:rPr>
              <a:t>Values &amp; Preferences:</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a:r>
              <a:rPr lang="en-US" sz="2800" dirty="0">
                <a:latin typeface="Arial" panose="020B0604020202020204" pitchFamily="34" charset="0"/>
                <a:cs typeface="Arial" panose="020B0604020202020204" pitchFamily="34" charset="0"/>
              </a:rPr>
              <a:t>Although available studies suggest a potential benefit on angiographic outcomes, routine treatment with IC fibrinolysis at this time is not indicated until larger studies addressing clinical outcomes have been performed.</a:t>
            </a:r>
            <a:endParaRPr lang="en-CA" sz="28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A93C57B-C3A2-204D-8F13-CD64B2E79F11}"/>
              </a:ext>
            </a:extLst>
          </p:cNvPr>
          <p:cNvSpPr/>
          <p:nvPr/>
        </p:nvSpPr>
        <p:spPr>
          <a:xfrm>
            <a:off x="335885" y="3072741"/>
            <a:ext cx="11489436" cy="2543902"/>
          </a:xfrm>
          <a:prstGeom prst="rect">
            <a:avLst/>
          </a:prstGeom>
        </p:spPr>
        <p:txBody>
          <a:bodyPr wrap="square">
            <a:spAutoFit/>
          </a:bodyPr>
          <a:lstStyle/>
          <a:p>
            <a:pPr algn="just">
              <a:lnSpc>
                <a:spcPct val="200000"/>
              </a:lnSpc>
            </a:pPr>
            <a:r>
              <a:rPr lang="en-CA" sz="2800" b="1" dirty="0">
                <a:latin typeface="Arial" panose="020B0604020202020204" pitchFamily="34" charset="0"/>
                <a:ea typeface="Yu Mincho" panose="02020400000000000000" pitchFamily="18" charset="-128"/>
                <a:cs typeface="Arial" panose="020B0604020202020204" pitchFamily="34" charset="0"/>
              </a:rPr>
              <a:t>Practical Tip:</a:t>
            </a:r>
          </a:p>
          <a:p>
            <a:pPr algn="just"/>
            <a:r>
              <a:rPr lang="en-CA" sz="2800" dirty="0">
                <a:latin typeface="Arial" panose="020B0604020202020204" pitchFamily="34" charset="0"/>
                <a:cs typeface="Arial" panose="020B0604020202020204" pitchFamily="34" charset="0"/>
              </a:rPr>
              <a:t>Low dose intracoronary fibrinolysis may be considered in selected cases to treat large burden residual thrombus during PPCI.</a:t>
            </a:r>
          </a:p>
          <a:p>
            <a:pPr algn="just">
              <a:lnSpc>
                <a:spcPct val="200000"/>
              </a:lnSpc>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339045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
            <a:extLst>
              <a:ext uri="{FF2B5EF4-FFF2-40B4-BE49-F238E27FC236}">
                <a16:creationId xmlns:a16="http://schemas.microsoft.com/office/drawing/2014/main" id="{0AA2FA94-8772-E741-BCD3-A7C888D0C11A}"/>
              </a:ext>
            </a:extLst>
          </p:cNvPr>
          <p:cNvSpPr txBox="1">
            <a:spLocks noChangeArrowheads="1"/>
          </p:cNvSpPr>
          <p:nvPr/>
        </p:nvSpPr>
        <p:spPr bwMode="auto">
          <a:xfrm>
            <a:off x="445888" y="727411"/>
            <a:ext cx="11489436" cy="1471172"/>
          </a:xfrm>
          <a:prstGeom prst="rect">
            <a:avLst/>
          </a:prstGeom>
          <a:solidFill>
            <a:srgbClr val="62C8EC"/>
          </a:solidFill>
          <a:ln w="9525">
            <a:solidFill>
              <a:srgbClr val="62C8EC"/>
            </a:solidFill>
            <a:miter lim="800000"/>
            <a:headEnd/>
            <a:tailEnd/>
          </a:ln>
        </p:spPr>
        <p:txBody>
          <a:bodyPr wrap="square">
            <a:spAutoFit/>
          </a:bodyPr>
          <a:lstStyle>
            <a:lvl1pPr marL="457200" indent="-45720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lvl="0">
              <a:buFont typeface="+mj-lt"/>
              <a:buAutoNum type="arabicPeriod" startAt="34"/>
            </a:pPr>
            <a:r>
              <a:rPr lang="en-CA" sz="2800" b="0" dirty="0"/>
              <a:t>We </a:t>
            </a:r>
            <a:r>
              <a:rPr lang="en-CA" sz="2800" dirty="0"/>
              <a:t>suggest</a:t>
            </a:r>
            <a:r>
              <a:rPr lang="en-CA" sz="2800" b="0" dirty="0"/>
              <a:t> that intracoronary adenosine should not be routinely administered during primary PCI. </a:t>
            </a:r>
          </a:p>
          <a:p>
            <a:pPr marL="0" lvl="0" indent="0">
              <a:buNone/>
            </a:pPr>
            <a:r>
              <a:rPr lang="en-CA" sz="2800" dirty="0"/>
              <a:t>(Weak recommendation, Low Quality Evidence) </a:t>
            </a:r>
          </a:p>
        </p:txBody>
      </p:sp>
    </p:spTree>
    <p:extLst>
      <p:ext uri="{BB962C8B-B14F-4D97-AF65-F5344CB8AC3E}">
        <p14:creationId xmlns:p14="http://schemas.microsoft.com/office/powerpoint/2010/main" val="5647431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CDD7BB-D0FD-A74B-8292-820AEE88C268}"/>
              </a:ext>
            </a:extLst>
          </p:cNvPr>
          <p:cNvSpPr/>
          <p:nvPr/>
        </p:nvSpPr>
        <p:spPr>
          <a:xfrm>
            <a:off x="315260" y="234176"/>
            <a:ext cx="11489436" cy="2677656"/>
          </a:xfrm>
          <a:prstGeom prst="rect">
            <a:avLst/>
          </a:prstGeom>
        </p:spPr>
        <p:txBody>
          <a:bodyPr wrap="square">
            <a:spAutoFit/>
          </a:bodyPr>
          <a:lstStyle/>
          <a:p>
            <a:pPr algn="just">
              <a:lnSpc>
                <a:spcPct val="200000"/>
              </a:lnSpc>
            </a:pPr>
            <a:r>
              <a:rPr lang="en-CA" sz="2800" b="1" dirty="0">
                <a:latin typeface="Arial" panose="020B0604020202020204" pitchFamily="34" charset="0"/>
                <a:ea typeface="Yu Mincho" panose="02020400000000000000" pitchFamily="18" charset="-128"/>
                <a:cs typeface="Arial" panose="020B0604020202020204" pitchFamily="34" charset="0"/>
              </a:rPr>
              <a:t>Values &amp; Preferences:</a:t>
            </a:r>
            <a:endParaRPr lang="en-CA" sz="2800" dirty="0">
              <a:latin typeface="Arial" panose="020B0604020202020204" pitchFamily="34" charset="0"/>
              <a:ea typeface="Calibri" panose="020F0502020204030204" pitchFamily="34" charset="0"/>
              <a:cs typeface="Arial" panose="020B0604020202020204" pitchFamily="34" charset="0"/>
            </a:endParaRPr>
          </a:p>
          <a:p>
            <a:pPr algn="just"/>
            <a:r>
              <a:rPr lang="en-CA" sz="2800" dirty="0">
                <a:latin typeface="Arial" panose="020B0604020202020204" pitchFamily="34" charset="0"/>
                <a:cs typeface="Arial" panose="020B0604020202020204" pitchFamily="34" charset="0"/>
              </a:rPr>
              <a:t>This recommendation is based on the absence of any improvement in clinical outcomes with intracoronary adenosine, despite the improvement in ST resolution and myocardial perfusion seen in some studies.</a:t>
            </a:r>
          </a:p>
        </p:txBody>
      </p:sp>
      <p:sp>
        <p:nvSpPr>
          <p:cNvPr id="12" name="Rectangle 11">
            <a:extLst>
              <a:ext uri="{FF2B5EF4-FFF2-40B4-BE49-F238E27FC236}">
                <a16:creationId xmlns:a16="http://schemas.microsoft.com/office/drawing/2014/main" id="{7C54CA7F-4E64-7143-9CB3-F18BF2FC1E32}"/>
              </a:ext>
            </a:extLst>
          </p:cNvPr>
          <p:cNvSpPr/>
          <p:nvPr/>
        </p:nvSpPr>
        <p:spPr>
          <a:xfrm>
            <a:off x="315260" y="3279700"/>
            <a:ext cx="11489436" cy="2543902"/>
          </a:xfrm>
          <a:prstGeom prst="rect">
            <a:avLst/>
          </a:prstGeom>
        </p:spPr>
        <p:txBody>
          <a:bodyPr wrap="square">
            <a:spAutoFit/>
          </a:bodyPr>
          <a:lstStyle/>
          <a:p>
            <a:pPr algn="just">
              <a:lnSpc>
                <a:spcPct val="200000"/>
              </a:lnSpc>
            </a:pPr>
            <a:r>
              <a:rPr lang="en-CA" sz="2800" b="1" dirty="0">
                <a:latin typeface="Arial" panose="020B0604020202020204" pitchFamily="34" charset="0"/>
                <a:ea typeface="Yu Mincho" panose="02020400000000000000" pitchFamily="18" charset="-128"/>
                <a:cs typeface="Arial" panose="020B0604020202020204" pitchFamily="34" charset="0"/>
              </a:rPr>
              <a:t>Practical Tip:</a:t>
            </a:r>
          </a:p>
          <a:p>
            <a:pPr algn="just"/>
            <a:r>
              <a:rPr lang="en-CA" sz="2800" dirty="0">
                <a:latin typeface="Arial" panose="020B0604020202020204" pitchFamily="34" charset="0"/>
                <a:cs typeface="Arial" panose="020B0604020202020204" pitchFamily="34" charset="0"/>
              </a:rPr>
              <a:t>Intracoronary adenosine may be considered for the selective treatment of no reflow during PPCI.</a:t>
            </a:r>
          </a:p>
          <a:p>
            <a:pPr algn="just">
              <a:lnSpc>
                <a:spcPct val="200000"/>
              </a:lnSpc>
            </a:pPr>
            <a:endParaRPr lang="en-CA"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73099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26838-1A95-4EB9-AEB0-5260750B64B0}"/>
              </a:ext>
            </a:extLst>
          </p:cNvPr>
          <p:cNvSpPr>
            <a:spLocks noGrp="1"/>
          </p:cNvSpPr>
          <p:nvPr>
            <p:ph type="title"/>
          </p:nvPr>
        </p:nvSpPr>
        <p:spPr>
          <a:xfrm>
            <a:off x="838200" y="365125"/>
            <a:ext cx="10515600" cy="1325563"/>
          </a:xfrm>
        </p:spPr>
        <p:txBody>
          <a:bodyPr/>
          <a:lstStyle/>
          <a:p>
            <a:pPr algn="ctr"/>
            <a:r>
              <a:rPr lang="en-CA" b="1" dirty="0">
                <a:latin typeface="Arial" panose="020B0604020202020204" pitchFamily="34" charset="0"/>
                <a:cs typeface="Arial" panose="020B0604020202020204" pitchFamily="34" charset="0"/>
              </a:rPr>
              <a:t>Primary Panelists</a:t>
            </a:r>
          </a:p>
        </p:txBody>
      </p:sp>
      <p:pic>
        <p:nvPicPr>
          <p:cNvPr id="8" name="Picture 7">
            <a:extLst>
              <a:ext uri="{FF2B5EF4-FFF2-40B4-BE49-F238E27FC236}">
                <a16:creationId xmlns:a16="http://schemas.microsoft.com/office/drawing/2014/main" id="{006B3D15-D332-4EDC-AC81-ECCE00168998}"/>
              </a:ext>
            </a:extLst>
          </p:cNvPr>
          <p:cNvPicPr>
            <a:picLocks noChangeAspect="1"/>
          </p:cNvPicPr>
          <p:nvPr/>
        </p:nvPicPr>
        <p:blipFill rotWithShape="1">
          <a:blip r:embed="rId2">
            <a:extLst>
              <a:ext uri="{28A0092B-C50C-407E-A947-70E740481C1C}">
                <a14:useLocalDpi xmlns:a14="http://schemas.microsoft.com/office/drawing/2010/main" val="0"/>
              </a:ext>
            </a:extLst>
          </a:blip>
          <a:srcRect l="1" r="-4255"/>
          <a:stretch/>
        </p:blipFill>
        <p:spPr>
          <a:xfrm>
            <a:off x="442833" y="2240707"/>
            <a:ext cx="1995178" cy="1877976"/>
          </a:xfrm>
          <a:prstGeom prst="rect">
            <a:avLst/>
          </a:prstGeom>
          <a:effectLst>
            <a:outerShdw blurRad="50800" dist="38100" dir="2700000" sx="102000" sy="102000" algn="tl" rotWithShape="0">
              <a:prstClr val="black">
                <a:alpha val="40000"/>
              </a:prstClr>
            </a:outerShdw>
          </a:effectLst>
        </p:spPr>
      </p:pic>
      <p:pic>
        <p:nvPicPr>
          <p:cNvPr id="26" name="Picture 25">
            <a:extLst>
              <a:ext uri="{FF2B5EF4-FFF2-40B4-BE49-F238E27FC236}">
                <a16:creationId xmlns:a16="http://schemas.microsoft.com/office/drawing/2014/main" id="{114ED328-5D9F-4A11-B44D-D715BA251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0081" y="2244338"/>
            <a:ext cx="1669086" cy="1874345"/>
          </a:xfrm>
          <a:prstGeom prst="rect">
            <a:avLst/>
          </a:prstGeom>
          <a:effectLst>
            <a:outerShdw blurRad="50800" dist="38100" dir="2700000" sx="102000" sy="102000" algn="tl" rotWithShape="0">
              <a:prstClr val="black">
                <a:alpha val="40000"/>
              </a:prstClr>
            </a:outerShdw>
          </a:effectLst>
        </p:spPr>
      </p:pic>
      <p:pic>
        <p:nvPicPr>
          <p:cNvPr id="28" name="Picture 27">
            <a:extLst>
              <a:ext uri="{FF2B5EF4-FFF2-40B4-BE49-F238E27FC236}">
                <a16:creationId xmlns:a16="http://schemas.microsoft.com/office/drawing/2014/main" id="{4D20ABAE-FC9B-420C-ABC7-085CC151A95D}"/>
              </a:ext>
            </a:extLst>
          </p:cNvPr>
          <p:cNvPicPr>
            <a:picLocks noChangeAspect="1"/>
          </p:cNvPicPr>
          <p:nvPr/>
        </p:nvPicPr>
        <p:blipFill rotWithShape="1">
          <a:blip r:embed="rId4">
            <a:extLst>
              <a:ext uri="{28A0092B-C50C-407E-A947-70E740481C1C}">
                <a14:useLocalDpi xmlns:a14="http://schemas.microsoft.com/office/drawing/2010/main" val="0"/>
              </a:ext>
            </a:extLst>
          </a:blip>
          <a:srcRect l="18536" r="22800"/>
          <a:stretch/>
        </p:blipFill>
        <p:spPr>
          <a:xfrm>
            <a:off x="7760959" y="2240707"/>
            <a:ext cx="1762727" cy="1877976"/>
          </a:xfrm>
          <a:prstGeom prst="rect">
            <a:avLst/>
          </a:prstGeom>
          <a:effectLst>
            <a:outerShdw blurRad="50800" dist="38100" dir="2700000" sx="102000" sy="102000" algn="tl" rotWithShape="0">
              <a:prstClr val="black">
                <a:alpha val="40000"/>
              </a:prstClr>
            </a:outerShdw>
          </a:effectLst>
        </p:spPr>
      </p:pic>
      <p:pic>
        <p:nvPicPr>
          <p:cNvPr id="30" name="Picture 29">
            <a:extLst>
              <a:ext uri="{FF2B5EF4-FFF2-40B4-BE49-F238E27FC236}">
                <a16:creationId xmlns:a16="http://schemas.microsoft.com/office/drawing/2014/main" id="{CDBF511C-7BBB-4A78-8E5B-2994FB1E75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9521" y="2240707"/>
            <a:ext cx="1877976" cy="1877976"/>
          </a:xfrm>
          <a:prstGeom prst="rect">
            <a:avLst/>
          </a:prstGeom>
          <a:effectLst>
            <a:outerShdw blurRad="50800" dist="38100" dir="2700000" sx="102000" sy="102000" algn="tl" rotWithShape="0">
              <a:prstClr val="black">
                <a:alpha val="40000"/>
              </a:prstClr>
            </a:outerShdw>
          </a:effectLst>
        </p:spPr>
      </p:pic>
      <p:pic>
        <p:nvPicPr>
          <p:cNvPr id="40" name="Picture 39">
            <a:extLst>
              <a:ext uri="{FF2B5EF4-FFF2-40B4-BE49-F238E27FC236}">
                <a16:creationId xmlns:a16="http://schemas.microsoft.com/office/drawing/2014/main" id="{5AE18896-2DAB-4C66-AC41-8F48BC29FB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8919" y="2240707"/>
            <a:ext cx="1609694" cy="1877976"/>
          </a:xfrm>
          <a:prstGeom prst="rect">
            <a:avLst/>
          </a:prstGeom>
          <a:effectLst>
            <a:outerShdw blurRad="50800" dist="38100" dir="2700000" sx="102000" sy="102000" algn="tl" rotWithShape="0">
              <a:prstClr val="black">
                <a:alpha val="40000"/>
              </a:prstClr>
            </a:outerShdw>
          </a:effectLst>
        </p:spPr>
      </p:pic>
      <p:sp>
        <p:nvSpPr>
          <p:cNvPr id="45" name="Content Placeholder 2">
            <a:extLst>
              <a:ext uri="{FF2B5EF4-FFF2-40B4-BE49-F238E27FC236}">
                <a16:creationId xmlns:a16="http://schemas.microsoft.com/office/drawing/2014/main" id="{F7C3FEB8-E15B-4F41-A8E8-F3BF33377C9C}"/>
              </a:ext>
            </a:extLst>
          </p:cNvPr>
          <p:cNvSpPr>
            <a:spLocks noGrp="1"/>
          </p:cNvSpPr>
          <p:nvPr>
            <p:ph idx="1"/>
          </p:nvPr>
        </p:nvSpPr>
        <p:spPr>
          <a:xfrm>
            <a:off x="174172" y="4297213"/>
            <a:ext cx="2339960" cy="524313"/>
          </a:xfrm>
        </p:spPr>
        <p:txBody>
          <a:bodyPr>
            <a:noAutofit/>
          </a:bodyPr>
          <a:lstStyle/>
          <a:p>
            <a:pPr marL="0" indent="0" algn="ctr">
              <a:spcBef>
                <a:spcPts val="0"/>
              </a:spcBef>
              <a:buNone/>
            </a:pPr>
            <a:r>
              <a:rPr lang="en-CA" sz="1400" b="1" dirty="0">
                <a:latin typeface="Arial" panose="020B0604020202020204" pitchFamily="34" charset="0"/>
                <a:cs typeface="Arial" panose="020B0604020202020204" pitchFamily="34" charset="0"/>
              </a:rPr>
              <a:t>Chris Fordyce</a:t>
            </a:r>
          </a:p>
          <a:p>
            <a:pPr marL="0" indent="0" algn="ctr">
              <a:spcBef>
                <a:spcPts val="0"/>
              </a:spcBef>
              <a:buNone/>
            </a:pPr>
            <a:r>
              <a:rPr lang="en-CA" sz="1200" dirty="0">
                <a:latin typeface="Arial" panose="020B0604020202020204" pitchFamily="34" charset="0"/>
                <a:cs typeface="Arial" panose="020B0604020202020204" pitchFamily="34" charset="0"/>
              </a:rPr>
              <a:t>MDCM, MHS, MSc, FRCPC </a:t>
            </a:r>
          </a:p>
          <a:p>
            <a:pPr marL="0" indent="0" algn="ctr">
              <a:spcBef>
                <a:spcPts val="0"/>
              </a:spcBef>
              <a:buNone/>
            </a:pPr>
            <a:r>
              <a:rPr lang="en-CA" sz="1200" dirty="0">
                <a:latin typeface="Arial" panose="020B0604020202020204" pitchFamily="34" charset="0"/>
                <a:cs typeface="Arial" panose="020B0604020202020204" pitchFamily="34" charset="0"/>
              </a:rPr>
              <a:t>University of British Columbia</a:t>
            </a:r>
          </a:p>
          <a:p>
            <a:pPr marL="0" indent="0" algn="ctr">
              <a:spcBef>
                <a:spcPts val="0"/>
              </a:spcBef>
              <a:buNone/>
            </a:pPr>
            <a:r>
              <a:rPr lang="en-CA" sz="1200" dirty="0">
                <a:latin typeface="Arial" panose="020B0604020202020204" pitchFamily="34" charset="0"/>
                <a:cs typeface="Arial" panose="020B0604020202020204" pitchFamily="34" charset="0"/>
              </a:rPr>
              <a:t>Vancouver General Hospital</a:t>
            </a:r>
          </a:p>
          <a:p>
            <a:pPr marL="0" indent="0">
              <a:buNone/>
            </a:pPr>
            <a:endParaRPr lang="en-CA" sz="1600" dirty="0">
              <a:latin typeface="Arial" panose="020B0604020202020204" pitchFamily="34" charset="0"/>
              <a:cs typeface="Arial" panose="020B0604020202020204" pitchFamily="34" charset="0"/>
            </a:endParaRPr>
          </a:p>
          <a:p>
            <a:pPr marL="0" indent="0">
              <a:buNone/>
            </a:pPr>
            <a:endParaRPr lang="en-CA" sz="1600" dirty="0">
              <a:latin typeface="Arial" panose="020B0604020202020204" pitchFamily="34" charset="0"/>
              <a:cs typeface="Arial" panose="020B0604020202020204" pitchFamily="34" charset="0"/>
            </a:endParaRPr>
          </a:p>
        </p:txBody>
      </p:sp>
      <p:sp>
        <p:nvSpPr>
          <p:cNvPr id="46" name="Content Placeholder 2">
            <a:extLst>
              <a:ext uri="{FF2B5EF4-FFF2-40B4-BE49-F238E27FC236}">
                <a16:creationId xmlns:a16="http://schemas.microsoft.com/office/drawing/2014/main" id="{0164AFCE-5B2A-4A20-95A3-24BB427EED3B}"/>
              </a:ext>
            </a:extLst>
          </p:cNvPr>
          <p:cNvSpPr txBox="1">
            <a:spLocks/>
          </p:cNvSpPr>
          <p:nvPr/>
        </p:nvSpPr>
        <p:spPr>
          <a:xfrm>
            <a:off x="2810056" y="4297213"/>
            <a:ext cx="2147419" cy="524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CA" sz="1400" b="1" dirty="0">
                <a:latin typeface="Arial" panose="020B0604020202020204" pitchFamily="34" charset="0"/>
                <a:cs typeface="Arial" panose="020B0604020202020204" pitchFamily="34" charset="0"/>
              </a:rPr>
              <a:t>Madhu Natarajan</a:t>
            </a:r>
          </a:p>
          <a:p>
            <a:pPr marL="0" indent="0" algn="ctr">
              <a:spcBef>
                <a:spcPts val="0"/>
              </a:spcBef>
              <a:buFont typeface="Arial" panose="020B0604020202020204" pitchFamily="34" charset="0"/>
              <a:buNone/>
            </a:pPr>
            <a:r>
              <a:rPr lang="en-CA" sz="1200" dirty="0">
                <a:latin typeface="Arial" panose="020B0604020202020204" pitchFamily="34" charset="0"/>
                <a:cs typeface="Arial" panose="020B0604020202020204" pitchFamily="34" charset="0"/>
              </a:rPr>
              <a:t>MD, MSc, FRCPC</a:t>
            </a:r>
          </a:p>
          <a:p>
            <a:pPr marL="0" indent="0" algn="ctr">
              <a:spcBef>
                <a:spcPts val="0"/>
              </a:spcBef>
              <a:buFont typeface="Arial" panose="020B0604020202020204" pitchFamily="34" charset="0"/>
              <a:buNone/>
            </a:pPr>
            <a:r>
              <a:rPr lang="en-CA" sz="1200" dirty="0">
                <a:latin typeface="Arial" panose="020B0604020202020204" pitchFamily="34" charset="0"/>
                <a:cs typeface="Arial" panose="020B0604020202020204" pitchFamily="34" charset="0"/>
              </a:rPr>
              <a:t>McMaster University</a:t>
            </a: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p:txBody>
      </p:sp>
      <p:sp>
        <p:nvSpPr>
          <p:cNvPr id="47" name="Content Placeholder 2">
            <a:extLst>
              <a:ext uri="{FF2B5EF4-FFF2-40B4-BE49-F238E27FC236}">
                <a16:creationId xmlns:a16="http://schemas.microsoft.com/office/drawing/2014/main" id="{0930FA1F-3329-4F5E-95B4-83547871C0C9}"/>
              </a:ext>
            </a:extLst>
          </p:cNvPr>
          <p:cNvSpPr txBox="1">
            <a:spLocks/>
          </p:cNvSpPr>
          <p:nvPr/>
        </p:nvSpPr>
        <p:spPr>
          <a:xfrm>
            <a:off x="5118678" y="4297213"/>
            <a:ext cx="2230994" cy="524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CA" sz="1400" b="1" dirty="0">
                <a:latin typeface="Arial" panose="020B0604020202020204" pitchFamily="34" charset="0"/>
                <a:cs typeface="Arial" panose="020B0604020202020204" pitchFamily="34" charset="0"/>
              </a:rPr>
              <a:t>Sohrab Lutchmedial</a:t>
            </a:r>
          </a:p>
          <a:p>
            <a:pPr marL="0" indent="0" algn="ctr">
              <a:spcBef>
                <a:spcPts val="0"/>
              </a:spcBef>
              <a:buNone/>
            </a:pPr>
            <a:r>
              <a:rPr lang="en-CA" sz="1200" dirty="0">
                <a:latin typeface="Arial" panose="020B0604020202020204" pitchFamily="34" charset="0"/>
                <a:cs typeface="Arial" panose="020B0604020202020204" pitchFamily="34" charset="0"/>
              </a:rPr>
              <a:t>MDCM, FRCPC</a:t>
            </a:r>
            <a:r>
              <a:rPr lang="en-CA" sz="1400" b="1" dirty="0">
                <a:latin typeface="Arial" panose="020B0604020202020204" pitchFamily="34" charset="0"/>
                <a:cs typeface="Arial" panose="020B0604020202020204" pitchFamily="34" charset="0"/>
              </a:rPr>
              <a:t> </a:t>
            </a:r>
          </a:p>
          <a:p>
            <a:pPr marL="0" indent="0" algn="ctr">
              <a:spcBef>
                <a:spcPts val="0"/>
              </a:spcBef>
              <a:buNone/>
            </a:pPr>
            <a:r>
              <a:rPr lang="en-CA" sz="1200" dirty="0">
                <a:latin typeface="Arial" panose="020B0604020202020204" pitchFamily="34" charset="0"/>
                <a:cs typeface="Arial" panose="020B0604020202020204" pitchFamily="34" charset="0"/>
              </a:rPr>
              <a:t>Dalhousie University</a:t>
            </a: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p:txBody>
      </p:sp>
      <p:sp>
        <p:nvSpPr>
          <p:cNvPr id="48" name="Content Placeholder 2">
            <a:extLst>
              <a:ext uri="{FF2B5EF4-FFF2-40B4-BE49-F238E27FC236}">
                <a16:creationId xmlns:a16="http://schemas.microsoft.com/office/drawing/2014/main" id="{6DABD126-8CD3-4BCD-ACE1-4C602F01A5BF}"/>
              </a:ext>
            </a:extLst>
          </p:cNvPr>
          <p:cNvSpPr txBox="1">
            <a:spLocks/>
          </p:cNvSpPr>
          <p:nvPr/>
        </p:nvSpPr>
        <p:spPr>
          <a:xfrm>
            <a:off x="7349672" y="4297213"/>
            <a:ext cx="2455708" cy="524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CA" sz="1400" b="1" dirty="0">
                <a:latin typeface="Arial" panose="020B0604020202020204" pitchFamily="34" charset="0"/>
                <a:cs typeface="Arial" panose="020B0604020202020204" pitchFamily="34" charset="0"/>
              </a:rPr>
              <a:t>Michel Le May</a:t>
            </a:r>
          </a:p>
          <a:p>
            <a:pPr marL="0" indent="0" algn="ctr">
              <a:spcBef>
                <a:spcPts val="0"/>
              </a:spcBef>
              <a:buNone/>
            </a:pPr>
            <a:r>
              <a:rPr lang="en-CA" sz="1200" dirty="0">
                <a:latin typeface="Arial" panose="020B0604020202020204" pitchFamily="34" charset="0"/>
                <a:cs typeface="Arial" panose="020B0604020202020204" pitchFamily="34" charset="0"/>
              </a:rPr>
              <a:t>MD, FRCPC</a:t>
            </a:r>
            <a:endParaRPr lang="en-CA" sz="1400" b="1" dirty="0">
              <a:latin typeface="Arial" panose="020B0604020202020204" pitchFamily="34" charset="0"/>
              <a:cs typeface="Arial" panose="020B0604020202020204" pitchFamily="34" charset="0"/>
            </a:endParaRPr>
          </a:p>
          <a:p>
            <a:pPr marL="0" indent="0" algn="ctr">
              <a:spcBef>
                <a:spcPts val="0"/>
              </a:spcBef>
              <a:buNone/>
            </a:pPr>
            <a:r>
              <a:rPr lang="en-CA" sz="1200" dirty="0">
                <a:latin typeface="Arial" panose="020B0604020202020204" pitchFamily="34" charset="0"/>
                <a:cs typeface="Arial" panose="020B0604020202020204" pitchFamily="34" charset="0"/>
              </a:rPr>
              <a:t>University of Ottawa </a:t>
            </a:r>
          </a:p>
          <a:p>
            <a:pPr marL="0" indent="0" algn="ctr">
              <a:spcBef>
                <a:spcPts val="0"/>
              </a:spcBef>
              <a:buNone/>
            </a:pPr>
            <a:r>
              <a:rPr lang="en-CA" sz="1200" dirty="0">
                <a:latin typeface="Arial" panose="020B0604020202020204" pitchFamily="34" charset="0"/>
                <a:cs typeface="Arial" panose="020B0604020202020204" pitchFamily="34" charset="0"/>
              </a:rPr>
              <a:t>Heart Institute</a:t>
            </a: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p:txBody>
      </p:sp>
      <p:sp>
        <p:nvSpPr>
          <p:cNvPr id="49" name="Content Placeholder 2">
            <a:extLst>
              <a:ext uri="{FF2B5EF4-FFF2-40B4-BE49-F238E27FC236}">
                <a16:creationId xmlns:a16="http://schemas.microsoft.com/office/drawing/2014/main" id="{10D06389-BDCF-478F-A42B-1CA9B4B0FFCF}"/>
              </a:ext>
            </a:extLst>
          </p:cNvPr>
          <p:cNvSpPr txBox="1">
            <a:spLocks/>
          </p:cNvSpPr>
          <p:nvPr/>
        </p:nvSpPr>
        <p:spPr>
          <a:xfrm>
            <a:off x="9764793" y="4297214"/>
            <a:ext cx="2427207" cy="524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CA" sz="1400" b="1" dirty="0">
                <a:latin typeface="Arial" panose="020B0604020202020204" pitchFamily="34" charset="0"/>
                <a:cs typeface="Arial" panose="020B0604020202020204" pitchFamily="34" charset="0"/>
              </a:rPr>
              <a:t>Laurie Lambert</a:t>
            </a:r>
          </a:p>
          <a:p>
            <a:pPr marL="0" indent="0" algn="ctr">
              <a:spcBef>
                <a:spcPts val="0"/>
              </a:spcBef>
              <a:buNone/>
            </a:pPr>
            <a:r>
              <a:rPr lang="en-CA" sz="1200" dirty="0">
                <a:latin typeface="Arial" panose="020B0604020202020204" pitchFamily="34" charset="0"/>
                <a:cs typeface="Arial" panose="020B0604020202020204" pitchFamily="34" charset="0"/>
              </a:rPr>
              <a:t>PhD</a:t>
            </a:r>
            <a:endParaRPr lang="en-CA" sz="1400" b="1" dirty="0">
              <a:latin typeface="Arial" panose="020B0604020202020204" pitchFamily="34" charset="0"/>
              <a:cs typeface="Arial" panose="020B0604020202020204" pitchFamily="34" charset="0"/>
            </a:endParaRPr>
          </a:p>
          <a:p>
            <a:pPr marL="0" indent="0" algn="ctr">
              <a:spcBef>
                <a:spcPts val="0"/>
              </a:spcBef>
              <a:buNone/>
            </a:pPr>
            <a:r>
              <a:rPr lang="fr-FR" sz="1200" dirty="0">
                <a:latin typeface="Arial" panose="020B0604020202020204" pitchFamily="34" charset="0"/>
                <a:cs typeface="Arial" panose="020B0604020202020204" pitchFamily="34" charset="0"/>
              </a:rPr>
              <a:t>Institut national d’excellence</a:t>
            </a:r>
          </a:p>
          <a:p>
            <a:pPr marL="0" indent="0" algn="ctr">
              <a:spcBef>
                <a:spcPts val="0"/>
              </a:spcBef>
              <a:buNone/>
            </a:pPr>
            <a:r>
              <a:rPr lang="fr-FR" sz="1200" dirty="0">
                <a:latin typeface="Arial" panose="020B0604020202020204" pitchFamily="34" charset="0"/>
                <a:cs typeface="Arial" panose="020B0604020202020204" pitchFamily="34" charset="0"/>
              </a:rPr>
              <a:t>en santé et en services sociaux</a:t>
            </a:r>
            <a:endParaRPr lang="en-CA"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2222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1551D-BAA8-B946-BD38-E4993650BF36}"/>
              </a:ext>
            </a:extLst>
          </p:cNvPr>
          <p:cNvSpPr>
            <a:spLocks noGrp="1"/>
          </p:cNvSpPr>
          <p:nvPr>
            <p:ph type="title"/>
          </p:nvPr>
        </p:nvSpPr>
        <p:spPr>
          <a:xfrm>
            <a:off x="319505" y="93174"/>
            <a:ext cx="10515600" cy="711224"/>
          </a:xfrm>
        </p:spPr>
        <p:txBody>
          <a:bodyPr>
            <a:normAutofit/>
          </a:bodyPr>
          <a:lstStyle/>
          <a:p>
            <a:r>
              <a:rPr lang="en-US" sz="3200" b="1" dirty="0">
                <a:latin typeface="Arial" panose="020B0604020202020204" pitchFamily="34" charset="0"/>
                <a:cs typeface="Arial" panose="020B0604020202020204" pitchFamily="34" charset="0"/>
              </a:rPr>
              <a:t>Summary</a:t>
            </a:r>
          </a:p>
        </p:txBody>
      </p:sp>
      <p:sp>
        <p:nvSpPr>
          <p:cNvPr id="3" name="Content Placeholder 2">
            <a:extLst>
              <a:ext uri="{FF2B5EF4-FFF2-40B4-BE49-F238E27FC236}">
                <a16:creationId xmlns:a16="http://schemas.microsoft.com/office/drawing/2014/main" id="{5DA6F0A1-5A55-BC4A-B6FB-697DF5320EDC}"/>
              </a:ext>
            </a:extLst>
          </p:cNvPr>
          <p:cNvSpPr>
            <a:spLocks noGrp="1"/>
          </p:cNvSpPr>
          <p:nvPr>
            <p:ph idx="1"/>
          </p:nvPr>
        </p:nvSpPr>
        <p:spPr>
          <a:xfrm>
            <a:off x="241395" y="804398"/>
            <a:ext cx="11771086" cy="4351338"/>
          </a:xfrm>
        </p:spPr>
        <p:txBody>
          <a:bodyPr>
            <a:noAutofit/>
          </a:bodyPr>
          <a:lstStyle/>
          <a:p>
            <a:pPr algn="just"/>
            <a:r>
              <a:rPr lang="en-US" dirty="0">
                <a:latin typeface="Arial" panose="020B0604020202020204" pitchFamily="34" charset="0"/>
                <a:cs typeface="Arial" panose="020B0604020202020204" pitchFamily="34" charset="0"/>
              </a:rPr>
              <a:t>These guidelines provide advice regarding the optimal prehospital and initial in-hospital management of STEMI patients irrespective of where they are initially identified:</a:t>
            </a:r>
          </a:p>
          <a:p>
            <a:pPr lvl="1" algn="just"/>
            <a:r>
              <a:rPr lang="en-US" sz="2800" dirty="0">
                <a:latin typeface="Arial" panose="020B0604020202020204" pitchFamily="34" charset="0"/>
                <a:cs typeface="Arial" panose="020B0604020202020204" pitchFamily="34" charset="0"/>
              </a:rPr>
              <a:t>In the field</a:t>
            </a:r>
          </a:p>
          <a:p>
            <a:pPr lvl="1" algn="just"/>
            <a:r>
              <a:rPr lang="en-US" sz="2800" dirty="0">
                <a:latin typeface="Arial" panose="020B0604020202020204" pitchFamily="34" charset="0"/>
                <a:cs typeface="Arial" panose="020B0604020202020204" pitchFamily="34" charset="0"/>
              </a:rPr>
              <a:t>Non-PCI capable centre</a:t>
            </a:r>
          </a:p>
          <a:p>
            <a:pPr lvl="1" algn="just"/>
            <a:r>
              <a:rPr lang="en-US" sz="2800" dirty="0">
                <a:latin typeface="Arial" panose="020B0604020202020204" pitchFamily="34" charset="0"/>
                <a:cs typeface="Arial" panose="020B0604020202020204" pitchFamily="34" charset="0"/>
              </a:rPr>
              <a:t>PCI capable centre</a:t>
            </a:r>
          </a:p>
          <a:p>
            <a:pPr algn="just"/>
            <a:r>
              <a:rPr lang="en-US" dirty="0">
                <a:latin typeface="Arial" panose="020B0604020202020204" pitchFamily="34" charset="0"/>
                <a:cs typeface="Arial" panose="020B0604020202020204" pitchFamily="34" charset="0"/>
              </a:rPr>
              <a:t>Guidance is provided regarding the elements of a regional STEMI network of care, practical aspects of patient transport, reperfusion decision making, adjunctive pre-hospital interventions and practical aspects of mechanical reperfusion</a:t>
            </a:r>
          </a:p>
          <a:p>
            <a:pPr algn="just"/>
            <a:r>
              <a:rPr lang="en-US" dirty="0">
                <a:latin typeface="Arial" panose="020B0604020202020204" pitchFamily="34" charset="0"/>
                <a:cs typeface="Arial" panose="020B0604020202020204" pitchFamily="34" charset="0"/>
              </a:rPr>
              <a:t>It is hoped that these guidelines may serve as a practical template to develop care systems capable of providing optimal care to a wide range of STEMI patients</a:t>
            </a:r>
          </a:p>
        </p:txBody>
      </p:sp>
    </p:spTree>
    <p:extLst>
      <p:ext uri="{BB962C8B-B14F-4D97-AF65-F5344CB8AC3E}">
        <p14:creationId xmlns:p14="http://schemas.microsoft.com/office/powerpoint/2010/main" val="27909739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952374A-EE3E-5D40-8EE6-B9F7283AC787}"/>
              </a:ext>
            </a:extLst>
          </p:cNvPr>
          <p:cNvSpPr txBox="1"/>
          <p:nvPr/>
        </p:nvSpPr>
        <p:spPr>
          <a:xfrm>
            <a:off x="128588" y="100013"/>
            <a:ext cx="936667" cy="369332"/>
          </a:xfrm>
          <a:prstGeom prst="rect">
            <a:avLst/>
          </a:prstGeom>
          <a:noFill/>
        </p:spPr>
        <p:txBody>
          <a:bodyPr wrap="none" rtlCol="0">
            <a:spAutoFit/>
          </a:bodyPr>
          <a:lstStyle/>
          <a:p>
            <a:r>
              <a:rPr lang="en-US" dirty="0"/>
              <a:t>Figure 1</a:t>
            </a:r>
          </a:p>
        </p:txBody>
      </p:sp>
      <p:pic>
        <p:nvPicPr>
          <p:cNvPr id="7" name="Picture 6">
            <a:extLst>
              <a:ext uri="{FF2B5EF4-FFF2-40B4-BE49-F238E27FC236}">
                <a16:creationId xmlns:a16="http://schemas.microsoft.com/office/drawing/2014/main" id="{D5E3205F-5107-491D-B8BD-F22D58330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599" y="730250"/>
            <a:ext cx="7196667" cy="5397500"/>
          </a:xfrm>
          <a:prstGeom prst="rect">
            <a:avLst/>
          </a:prstGeom>
        </p:spPr>
      </p:pic>
      <p:sp>
        <p:nvSpPr>
          <p:cNvPr id="8" name="TextBox 7">
            <a:extLst>
              <a:ext uri="{FF2B5EF4-FFF2-40B4-BE49-F238E27FC236}">
                <a16:creationId xmlns:a16="http://schemas.microsoft.com/office/drawing/2014/main" id="{4B569882-1498-4CDE-B63C-42E5F4CE46D3}"/>
              </a:ext>
            </a:extLst>
          </p:cNvPr>
          <p:cNvSpPr txBox="1"/>
          <p:nvPr/>
        </p:nvSpPr>
        <p:spPr>
          <a:xfrm>
            <a:off x="4174067" y="284679"/>
            <a:ext cx="3683000" cy="369332"/>
          </a:xfrm>
          <a:prstGeom prst="rect">
            <a:avLst/>
          </a:prstGeom>
          <a:noFill/>
          <a:ln>
            <a:solidFill>
              <a:schemeClr val="tx1"/>
            </a:solidFill>
          </a:ln>
        </p:spPr>
        <p:txBody>
          <a:bodyPr wrap="square" rtlCol="0">
            <a:spAutoFit/>
          </a:bodyPr>
          <a:lstStyle/>
          <a:p>
            <a:pPr algn="ctr"/>
            <a:r>
              <a:rPr lang="en-CA" dirty="0"/>
              <a:t>STEMI Reperfusion Strategies</a:t>
            </a:r>
          </a:p>
        </p:txBody>
      </p:sp>
    </p:spTree>
    <p:extLst>
      <p:ext uri="{BB962C8B-B14F-4D97-AF65-F5344CB8AC3E}">
        <p14:creationId xmlns:p14="http://schemas.microsoft.com/office/powerpoint/2010/main" val="19988939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504F50-2837-8B4D-B945-D0F58439AA90}"/>
              </a:ext>
            </a:extLst>
          </p:cNvPr>
          <p:cNvSpPr txBox="1"/>
          <p:nvPr/>
        </p:nvSpPr>
        <p:spPr>
          <a:xfrm>
            <a:off x="185738" y="57150"/>
            <a:ext cx="936667" cy="369332"/>
          </a:xfrm>
          <a:prstGeom prst="rect">
            <a:avLst/>
          </a:prstGeom>
          <a:noFill/>
        </p:spPr>
        <p:txBody>
          <a:bodyPr wrap="none" rtlCol="0">
            <a:spAutoFit/>
          </a:bodyPr>
          <a:lstStyle/>
          <a:p>
            <a:r>
              <a:rPr lang="en-US" dirty="0"/>
              <a:t>Figure 2</a:t>
            </a:r>
          </a:p>
        </p:txBody>
      </p:sp>
      <p:pic>
        <p:nvPicPr>
          <p:cNvPr id="4" name="Picture 3">
            <a:extLst>
              <a:ext uri="{FF2B5EF4-FFF2-40B4-BE49-F238E27FC236}">
                <a16:creationId xmlns:a16="http://schemas.microsoft.com/office/drawing/2014/main" id="{20D4F576-D05E-664E-9175-137228B2A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899" y="57150"/>
            <a:ext cx="8557501" cy="6385860"/>
          </a:xfrm>
          <a:prstGeom prst="rect">
            <a:avLst/>
          </a:prstGeom>
        </p:spPr>
      </p:pic>
    </p:spTree>
    <p:extLst>
      <p:ext uri="{BB962C8B-B14F-4D97-AF65-F5344CB8AC3E}">
        <p14:creationId xmlns:p14="http://schemas.microsoft.com/office/powerpoint/2010/main" val="41069988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64DB1A-3392-C24D-87C1-E438BBA7239F}"/>
              </a:ext>
            </a:extLst>
          </p:cNvPr>
          <p:cNvSpPr txBox="1"/>
          <p:nvPr/>
        </p:nvSpPr>
        <p:spPr>
          <a:xfrm>
            <a:off x="185738" y="57150"/>
            <a:ext cx="936667" cy="369332"/>
          </a:xfrm>
          <a:prstGeom prst="rect">
            <a:avLst/>
          </a:prstGeom>
          <a:noFill/>
        </p:spPr>
        <p:txBody>
          <a:bodyPr wrap="none" rtlCol="0">
            <a:spAutoFit/>
          </a:bodyPr>
          <a:lstStyle/>
          <a:p>
            <a:r>
              <a:rPr lang="en-US" dirty="0"/>
              <a:t>Figure 3</a:t>
            </a:r>
          </a:p>
        </p:txBody>
      </p:sp>
      <p:pic>
        <p:nvPicPr>
          <p:cNvPr id="4" name="Picture 3">
            <a:extLst>
              <a:ext uri="{FF2B5EF4-FFF2-40B4-BE49-F238E27FC236}">
                <a16:creationId xmlns:a16="http://schemas.microsoft.com/office/drawing/2014/main" id="{938070AE-9D7C-3944-8F16-928CB7CCF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934" y="0"/>
            <a:ext cx="8058524" cy="6400800"/>
          </a:xfrm>
          <a:prstGeom prst="rect">
            <a:avLst/>
          </a:prstGeom>
        </p:spPr>
      </p:pic>
    </p:spTree>
    <p:extLst>
      <p:ext uri="{BB962C8B-B14F-4D97-AF65-F5344CB8AC3E}">
        <p14:creationId xmlns:p14="http://schemas.microsoft.com/office/powerpoint/2010/main" val="23234837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23918-D73D-8A48-A2EA-D1C7F84AE976}"/>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Acknowledgements and Thanks</a:t>
            </a:r>
          </a:p>
        </p:txBody>
      </p:sp>
      <p:sp>
        <p:nvSpPr>
          <p:cNvPr id="3" name="Content Placeholder 2">
            <a:extLst>
              <a:ext uri="{FF2B5EF4-FFF2-40B4-BE49-F238E27FC236}">
                <a16:creationId xmlns:a16="http://schemas.microsoft.com/office/drawing/2014/main" id="{E391A87B-25AE-2B46-8F53-7CB7D1552AB4}"/>
              </a:ext>
            </a:extLst>
          </p:cNvPr>
          <p:cNvSpPr>
            <a:spLocks noGrp="1"/>
          </p:cNvSpPr>
          <p:nvPr>
            <p:ph idx="1"/>
          </p:nvPr>
        </p:nvSpPr>
        <p:spPr/>
        <p:txBody>
          <a:bodyPr/>
          <a:lstStyle/>
          <a:p>
            <a:r>
              <a:rPr lang="en-US" sz="3600" dirty="0">
                <a:latin typeface="Arial" panose="020B0604020202020204" pitchFamily="34" charset="0"/>
                <a:cs typeface="Arial" panose="020B0604020202020204" pitchFamily="34" charset="0"/>
              </a:rPr>
              <a:t>Ms. Mary Doug Wright – Apex Information</a:t>
            </a:r>
          </a:p>
          <a:p>
            <a:r>
              <a:rPr lang="en-US" sz="3600" dirty="0">
                <a:latin typeface="Arial" panose="020B0604020202020204" pitchFamily="34" charset="0"/>
                <a:cs typeface="Arial" panose="020B0604020202020204" pitchFamily="34" charset="0"/>
              </a:rPr>
              <a:t>Dr. M. Sean McMurtry MD – CCS</a:t>
            </a:r>
          </a:p>
          <a:p>
            <a:r>
              <a:rPr lang="en-US" sz="3600" dirty="0">
                <a:latin typeface="Arial" panose="020B0604020202020204" pitchFamily="34" charset="0"/>
                <a:cs typeface="Arial" panose="020B0604020202020204" pitchFamily="34" charset="0"/>
              </a:rPr>
              <a:t>Ms. Susan Oliver – CCS</a:t>
            </a:r>
          </a:p>
          <a:p>
            <a:r>
              <a:rPr lang="en-US" sz="3600" dirty="0">
                <a:latin typeface="Arial" panose="020B0604020202020204" pitchFamily="34" charset="0"/>
                <a:cs typeface="Arial" panose="020B0604020202020204" pitchFamily="34" charset="0"/>
              </a:rPr>
              <a:t>Ms. Brittany Forrest – CCS</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4737787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745507" y="82360"/>
            <a:ext cx="110203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a:lstStyle>
          <a:p>
            <a:pPr>
              <a:defRPr/>
            </a:pPr>
            <a:r>
              <a:rPr lang="en-US" altLang="en-US" b="1" kern="0" dirty="0">
                <a:solidFill>
                  <a:srgbClr val="000000"/>
                </a:solidFill>
                <a:latin typeface="Arial" panose="020B0604020202020204" pitchFamily="34" charset="0"/>
                <a:ea typeface="ＭＳ Ｐゴシック"/>
                <a:cs typeface="Arial" panose="020B0604020202020204" pitchFamily="34" charset="0"/>
              </a:rPr>
              <a:t>Disclaimer</a:t>
            </a:r>
          </a:p>
        </p:txBody>
      </p:sp>
      <p:sp>
        <p:nvSpPr>
          <p:cNvPr id="5" name="Content Placeholder 6"/>
          <p:cNvSpPr txBox="1">
            <a:spLocks/>
          </p:cNvSpPr>
          <p:nvPr/>
        </p:nvSpPr>
        <p:spPr bwMode="auto">
          <a:xfrm>
            <a:off x="290286" y="539560"/>
            <a:ext cx="1162006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b="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b="0">
                <a:solidFill>
                  <a:schemeClr val="tx1"/>
                </a:solidFill>
                <a:latin typeface="+mn-lt"/>
                <a:ea typeface="+mn-ea"/>
                <a:cs typeface="+mn-cs"/>
              </a:defRPr>
            </a:lvl5pPr>
            <a:lvl6pPr marL="2514600" indent="-228600" algn="l" rtl="0" fontAlgn="base">
              <a:spcBef>
                <a:spcPct val="20000"/>
              </a:spcBef>
              <a:spcAft>
                <a:spcPct val="0"/>
              </a:spcAft>
              <a:buChar char="»"/>
              <a:defRPr sz="1200" b="1">
                <a:solidFill>
                  <a:schemeClr val="tx1"/>
                </a:solidFill>
                <a:latin typeface="+mn-lt"/>
                <a:ea typeface="+mn-ea"/>
                <a:cs typeface="+mn-cs"/>
              </a:defRPr>
            </a:lvl6pPr>
            <a:lvl7pPr marL="2971800" indent="-228600" algn="l" rtl="0" fontAlgn="base">
              <a:spcBef>
                <a:spcPct val="20000"/>
              </a:spcBef>
              <a:spcAft>
                <a:spcPct val="0"/>
              </a:spcAft>
              <a:buChar char="»"/>
              <a:defRPr sz="1200" b="1">
                <a:solidFill>
                  <a:schemeClr val="tx1"/>
                </a:solidFill>
                <a:latin typeface="+mn-lt"/>
                <a:ea typeface="+mn-ea"/>
                <a:cs typeface="+mn-cs"/>
              </a:defRPr>
            </a:lvl7pPr>
            <a:lvl8pPr marL="3429000" indent="-228600" algn="l" rtl="0" fontAlgn="base">
              <a:spcBef>
                <a:spcPct val="20000"/>
              </a:spcBef>
              <a:spcAft>
                <a:spcPct val="0"/>
              </a:spcAft>
              <a:buChar char="»"/>
              <a:defRPr sz="1200" b="1">
                <a:solidFill>
                  <a:schemeClr val="tx1"/>
                </a:solidFill>
                <a:latin typeface="+mn-lt"/>
                <a:ea typeface="+mn-ea"/>
                <a:cs typeface="+mn-cs"/>
              </a:defRPr>
            </a:lvl8pPr>
            <a:lvl9pPr marL="3886200" indent="-228600" algn="l" rtl="0" fontAlgn="base">
              <a:spcBef>
                <a:spcPct val="20000"/>
              </a:spcBef>
              <a:spcAft>
                <a:spcPct val="0"/>
              </a:spcAft>
              <a:buChar char="»"/>
              <a:defRPr sz="1200" b="1">
                <a:solidFill>
                  <a:schemeClr val="tx1"/>
                </a:solidFill>
                <a:latin typeface="+mn-lt"/>
                <a:ea typeface="+mn-ea"/>
                <a:cs typeface="+mn-cs"/>
              </a:defRPr>
            </a:lvl9pPr>
          </a:lstStyle>
          <a:p>
            <a:pPr eaLnBrk="1" hangingPunct="1"/>
            <a:r>
              <a:rPr lang="en-US" altLang="en-US" sz="2200" kern="0" dirty="0">
                <a:latin typeface="Arial" panose="020B0604020202020204" pitchFamily="34" charset="0"/>
                <a:cs typeface="Arial" panose="020B0604020202020204" pitchFamily="34" charset="0"/>
              </a:rPr>
              <a:t>The Canadian Cardiovascular Society (CCS) welcomes reuse of our educational slide deck for medical institution internal education or training (i.e. grand rounds, medical college/classroom education, etc.).  However, if the material is being used in an industry sponsored CME program, permission must be sought through our publisher Elsevier (</a:t>
            </a:r>
            <a:r>
              <a:rPr lang="en-US" altLang="en-US" sz="2200" u="sng" kern="0" dirty="0">
                <a:latin typeface="Arial" panose="020B0604020202020204" pitchFamily="34" charset="0"/>
                <a:cs typeface="Arial" panose="020B0604020202020204" pitchFamily="34" charset="0"/>
                <a:hlinkClick r:id="rId2"/>
              </a:rPr>
              <a:t>www.onlinecjc.com</a:t>
            </a:r>
            <a:r>
              <a:rPr lang="en-US" altLang="en-US" sz="2200" kern="0" dirty="0">
                <a:latin typeface="Arial" panose="020B0604020202020204" pitchFamily="34" charset="0"/>
                <a:cs typeface="Arial" panose="020B0604020202020204" pitchFamily="34" charset="0"/>
              </a:rPr>
              <a:t>).  </a:t>
            </a:r>
          </a:p>
          <a:p>
            <a:pPr eaLnBrk="1" hangingPunct="1"/>
            <a:r>
              <a:rPr lang="en-US" altLang="en-US" sz="2200" kern="0" dirty="0">
                <a:latin typeface="Arial" panose="020B0604020202020204" pitchFamily="34" charset="0"/>
                <a:cs typeface="Arial" panose="020B0604020202020204" pitchFamily="34" charset="0"/>
              </a:rPr>
              <a:t>If your reuse request qualifies as medical institution internal education, you may reuse the material under the following conditions:</a:t>
            </a:r>
          </a:p>
          <a:p>
            <a:pPr eaLnBrk="1" hangingPunct="1"/>
            <a:endParaRPr lang="en-CA" altLang="en-US" sz="2200" kern="0" dirty="0">
              <a:latin typeface="Arial" panose="020B0604020202020204" pitchFamily="34" charset="0"/>
              <a:cs typeface="Arial" panose="020B0604020202020204" pitchFamily="34" charset="0"/>
            </a:endParaRPr>
          </a:p>
          <a:p>
            <a:pPr lvl="1" eaLnBrk="1" hangingPunct="1">
              <a:buFont typeface="Arial" charset="0"/>
              <a:buChar char="•"/>
            </a:pPr>
            <a:r>
              <a:rPr lang="en-CA" altLang="en-US" sz="2200" kern="0" dirty="0">
                <a:latin typeface="Arial" panose="020B0604020202020204" pitchFamily="34" charset="0"/>
                <a:cs typeface="Arial" panose="020B0604020202020204" pitchFamily="34" charset="0"/>
              </a:rPr>
              <a:t>You must cite the Canadian Journal of Cardiology and the Canadian Cardiovascular Society as references.</a:t>
            </a:r>
            <a:endParaRPr lang="en-US" altLang="en-US" sz="2200" kern="0" dirty="0">
              <a:latin typeface="Arial" panose="020B0604020202020204" pitchFamily="34" charset="0"/>
              <a:cs typeface="Arial" panose="020B0604020202020204" pitchFamily="34" charset="0"/>
            </a:endParaRPr>
          </a:p>
          <a:p>
            <a:pPr lvl="1" eaLnBrk="1" hangingPunct="1">
              <a:buFont typeface="Arial" charset="0"/>
              <a:buChar char="•"/>
            </a:pPr>
            <a:r>
              <a:rPr lang="en-CA" altLang="en-US" sz="2200" kern="0" dirty="0">
                <a:latin typeface="Arial" panose="020B0604020202020204" pitchFamily="34" charset="0"/>
                <a:cs typeface="Arial" panose="020B0604020202020204" pitchFamily="34" charset="0"/>
              </a:rPr>
              <a:t>You may not use any Canadian Cardiovascular Society logos or trademarks on any slides or anywhere in your presentation or publications.</a:t>
            </a:r>
            <a:endParaRPr lang="en-US" altLang="en-US" sz="2200" kern="0" dirty="0">
              <a:latin typeface="Arial" panose="020B0604020202020204" pitchFamily="34" charset="0"/>
              <a:cs typeface="Arial" panose="020B0604020202020204" pitchFamily="34" charset="0"/>
            </a:endParaRPr>
          </a:p>
          <a:p>
            <a:pPr lvl="1" eaLnBrk="1" hangingPunct="1">
              <a:buFont typeface="Arial" charset="0"/>
              <a:buChar char="•"/>
            </a:pPr>
            <a:r>
              <a:rPr lang="en-CA" altLang="en-US" sz="2200" kern="0" dirty="0">
                <a:latin typeface="Arial" panose="020B0604020202020204" pitchFamily="34" charset="0"/>
                <a:cs typeface="Arial" panose="020B0604020202020204" pitchFamily="34" charset="0"/>
              </a:rPr>
              <a:t>Do not modify the slide content.</a:t>
            </a:r>
            <a:endParaRPr lang="en-US" altLang="en-US" sz="2200" kern="0" dirty="0">
              <a:latin typeface="Arial" panose="020B0604020202020204" pitchFamily="34" charset="0"/>
              <a:cs typeface="Arial" panose="020B0604020202020204" pitchFamily="34" charset="0"/>
            </a:endParaRPr>
          </a:p>
          <a:p>
            <a:pPr lvl="1" eaLnBrk="1" hangingPunct="1">
              <a:buFont typeface="Arial" charset="0"/>
              <a:buChar char="•"/>
            </a:pPr>
            <a:r>
              <a:rPr lang="en-CA" altLang="en-US" sz="2200" kern="0" dirty="0">
                <a:latin typeface="Arial" panose="020B0604020202020204" pitchFamily="34" charset="0"/>
                <a:cs typeface="Arial" panose="020B0604020202020204" pitchFamily="34" charset="0"/>
              </a:rPr>
              <a:t>If repeating recommendations from the published guideline, do not modify the recommendation wording.</a:t>
            </a:r>
            <a:endParaRPr lang="en-US" altLang="en-US" sz="2200" kern="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8C90F00-F10E-412C-A6AE-86A225C9A5F6}"/>
              </a:ext>
            </a:extLst>
          </p:cNvPr>
          <p:cNvSpPr txBox="1"/>
          <p:nvPr/>
        </p:nvSpPr>
        <p:spPr>
          <a:xfrm>
            <a:off x="2808933" y="6139543"/>
            <a:ext cx="9101413" cy="338554"/>
          </a:xfrm>
          <a:prstGeom prst="rect">
            <a:avLst/>
          </a:prstGeom>
          <a:noFill/>
        </p:spPr>
        <p:txBody>
          <a:bodyPr wrap="square" rtlCol="0">
            <a:spAutoFit/>
          </a:bodyPr>
          <a:lstStyle/>
          <a:p>
            <a:r>
              <a:rPr lang="en-CA" sz="1600" dirty="0">
                <a:latin typeface="Arial" panose="020B0604020202020204" pitchFamily="34" charset="0"/>
                <a:cs typeface="Arial" panose="020B0604020202020204" pitchFamily="34" charset="0"/>
              </a:rPr>
              <a:t>Copyright © 2018 Canadian Cardiovascular Society ™ All Rights Reserved</a:t>
            </a:r>
          </a:p>
        </p:txBody>
      </p:sp>
    </p:spTree>
    <p:extLst>
      <p:ext uri="{BB962C8B-B14F-4D97-AF65-F5344CB8AC3E}">
        <p14:creationId xmlns:p14="http://schemas.microsoft.com/office/powerpoint/2010/main" val="2871836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26838-1A95-4EB9-AEB0-5260750B64B0}"/>
              </a:ext>
            </a:extLst>
          </p:cNvPr>
          <p:cNvSpPr>
            <a:spLocks noGrp="1"/>
          </p:cNvSpPr>
          <p:nvPr>
            <p:ph type="title"/>
          </p:nvPr>
        </p:nvSpPr>
        <p:spPr/>
        <p:txBody>
          <a:bodyPr/>
          <a:lstStyle/>
          <a:p>
            <a:pPr algn="ctr"/>
            <a:r>
              <a:rPr lang="en-CA" b="1" dirty="0">
                <a:latin typeface="Arial" panose="020B0604020202020204" pitchFamily="34" charset="0"/>
                <a:cs typeface="Arial" panose="020B0604020202020204" pitchFamily="34" charset="0"/>
              </a:rPr>
              <a:t>Primary Panelists</a:t>
            </a:r>
          </a:p>
        </p:txBody>
      </p:sp>
      <p:pic>
        <p:nvPicPr>
          <p:cNvPr id="18" name="Picture 17">
            <a:extLst>
              <a:ext uri="{FF2B5EF4-FFF2-40B4-BE49-F238E27FC236}">
                <a16:creationId xmlns:a16="http://schemas.microsoft.com/office/drawing/2014/main" id="{ADB74FE5-D151-4725-971F-F1A56D55E2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92" y="1833608"/>
            <a:ext cx="1391747" cy="2474217"/>
          </a:xfrm>
          <a:prstGeom prst="rect">
            <a:avLst/>
          </a:prstGeom>
          <a:effectLst>
            <a:outerShdw blurRad="50800" dist="38100" dir="2700000" sx="102000" sy="102000" algn="tl" rotWithShape="0">
              <a:prstClr val="black">
                <a:alpha val="40000"/>
              </a:prstClr>
            </a:outerShdw>
          </a:effectLst>
        </p:spPr>
      </p:pic>
      <p:pic>
        <p:nvPicPr>
          <p:cNvPr id="20" name="Picture 19">
            <a:extLst>
              <a:ext uri="{FF2B5EF4-FFF2-40B4-BE49-F238E27FC236}">
                <a16:creationId xmlns:a16="http://schemas.microsoft.com/office/drawing/2014/main" id="{36274AF1-4630-4BEF-ADF1-004CF9193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285" y="1833608"/>
            <a:ext cx="1425820" cy="2474217"/>
          </a:xfrm>
          <a:prstGeom prst="rect">
            <a:avLst/>
          </a:prstGeom>
          <a:effectLst>
            <a:outerShdw blurRad="50800" dist="38100" dir="2700000" sx="102000" sy="102000" algn="tl" rotWithShape="0">
              <a:prstClr val="black">
                <a:alpha val="40000"/>
              </a:prstClr>
            </a:outerShdw>
          </a:effectLst>
        </p:spPr>
      </p:pic>
      <p:pic>
        <p:nvPicPr>
          <p:cNvPr id="22" name="Picture 21">
            <a:extLst>
              <a:ext uri="{FF2B5EF4-FFF2-40B4-BE49-F238E27FC236}">
                <a16:creationId xmlns:a16="http://schemas.microsoft.com/office/drawing/2014/main" id="{8C7E4901-A5E3-4BE4-AD93-55C3AE269AB9}"/>
              </a:ext>
            </a:extLst>
          </p:cNvPr>
          <p:cNvPicPr>
            <a:picLocks noChangeAspect="1"/>
          </p:cNvPicPr>
          <p:nvPr/>
        </p:nvPicPr>
        <p:blipFill rotWithShape="1">
          <a:blip r:embed="rId4">
            <a:extLst>
              <a:ext uri="{28A0092B-C50C-407E-A947-70E740481C1C}">
                <a14:useLocalDpi xmlns:a14="http://schemas.microsoft.com/office/drawing/2010/main" val="0"/>
              </a:ext>
            </a:extLst>
          </a:blip>
          <a:srcRect l="7642" r="6451"/>
          <a:stretch/>
        </p:blipFill>
        <p:spPr>
          <a:xfrm>
            <a:off x="4926999" y="1833608"/>
            <a:ext cx="1642188" cy="2474217"/>
          </a:xfrm>
          <a:prstGeom prst="rect">
            <a:avLst/>
          </a:prstGeom>
          <a:effectLst>
            <a:outerShdw blurRad="50800" dist="38100" dir="2700000" sx="102000" sy="102000" algn="tl" rotWithShape="0">
              <a:prstClr val="black">
                <a:alpha val="40000"/>
              </a:prstClr>
            </a:outerShdw>
          </a:effectLst>
        </p:spPr>
      </p:pic>
      <p:pic>
        <p:nvPicPr>
          <p:cNvPr id="34" name="Picture 33">
            <a:extLst>
              <a:ext uri="{FF2B5EF4-FFF2-40B4-BE49-F238E27FC236}">
                <a16:creationId xmlns:a16="http://schemas.microsoft.com/office/drawing/2014/main" id="{A4BD2D6D-D0E8-499A-9396-B46754C924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967" y="1848122"/>
            <a:ext cx="1843943" cy="2454351"/>
          </a:xfrm>
          <a:prstGeom prst="rect">
            <a:avLst/>
          </a:prstGeom>
          <a:effectLst>
            <a:outerShdw blurRad="50800" dist="38100" dir="2700000" sx="102000" sy="102000" algn="tl" rotWithShape="0">
              <a:prstClr val="black">
                <a:alpha val="40000"/>
              </a:prstClr>
            </a:outerShdw>
          </a:effectLst>
        </p:spPr>
      </p:pic>
      <p:pic>
        <p:nvPicPr>
          <p:cNvPr id="38" name="Picture 37">
            <a:extLst>
              <a:ext uri="{FF2B5EF4-FFF2-40B4-BE49-F238E27FC236}">
                <a16:creationId xmlns:a16="http://schemas.microsoft.com/office/drawing/2014/main" id="{92C4914C-F6E4-42DF-8E8A-10C8D83EEBC6}"/>
              </a:ext>
            </a:extLst>
          </p:cNvPr>
          <p:cNvPicPr>
            <a:picLocks noChangeAspect="1"/>
          </p:cNvPicPr>
          <p:nvPr/>
        </p:nvPicPr>
        <p:blipFill rotWithShape="1">
          <a:blip r:embed="rId6">
            <a:extLst>
              <a:ext uri="{28A0092B-C50C-407E-A947-70E740481C1C}">
                <a14:useLocalDpi xmlns:a14="http://schemas.microsoft.com/office/drawing/2010/main" val="0"/>
              </a:ext>
            </a:extLst>
          </a:blip>
          <a:srcRect l="1961" t="5316" r="6548"/>
          <a:stretch/>
        </p:blipFill>
        <p:spPr>
          <a:xfrm flipH="1">
            <a:off x="9988724" y="1833608"/>
            <a:ext cx="1811051" cy="2448843"/>
          </a:xfrm>
          <a:prstGeom prst="rect">
            <a:avLst/>
          </a:prstGeom>
          <a:effectLst>
            <a:outerShdw blurRad="50800" dist="38100" dir="2700000" sx="102000" sy="102000" algn="tl" rotWithShape="0">
              <a:prstClr val="black">
                <a:alpha val="40000"/>
              </a:prstClr>
            </a:outerShdw>
          </a:effectLst>
        </p:spPr>
      </p:pic>
      <p:sp>
        <p:nvSpPr>
          <p:cNvPr id="21" name="Content Placeholder 2">
            <a:extLst>
              <a:ext uri="{FF2B5EF4-FFF2-40B4-BE49-F238E27FC236}">
                <a16:creationId xmlns:a16="http://schemas.microsoft.com/office/drawing/2014/main" id="{53312877-E0C2-4706-B49B-FC7905D19724}"/>
              </a:ext>
            </a:extLst>
          </p:cNvPr>
          <p:cNvSpPr txBox="1">
            <a:spLocks/>
          </p:cNvSpPr>
          <p:nvPr/>
        </p:nvSpPr>
        <p:spPr>
          <a:xfrm>
            <a:off x="15955" y="4450745"/>
            <a:ext cx="2147419" cy="524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CA" sz="1400" b="1" dirty="0">
                <a:latin typeface="Arial" panose="020B0604020202020204" pitchFamily="34" charset="0"/>
                <a:cs typeface="Arial" panose="020B0604020202020204" pitchFamily="34" charset="0"/>
              </a:rPr>
              <a:t>Jennifer Greene</a:t>
            </a:r>
          </a:p>
          <a:p>
            <a:pPr marL="0" indent="0" algn="ctr">
              <a:spcBef>
                <a:spcPts val="0"/>
              </a:spcBef>
              <a:buNone/>
            </a:pPr>
            <a:r>
              <a:rPr lang="en-CA" sz="1200" dirty="0">
                <a:latin typeface="Arial" panose="020B0604020202020204" pitchFamily="34" charset="0"/>
                <a:cs typeface="Arial" panose="020B0604020202020204" pitchFamily="34" charset="0"/>
              </a:rPr>
              <a:t>BSc, ACP</a:t>
            </a:r>
          </a:p>
          <a:p>
            <a:pPr marL="0" indent="0" algn="ctr">
              <a:spcBef>
                <a:spcPts val="0"/>
              </a:spcBef>
              <a:buNone/>
            </a:pPr>
            <a:r>
              <a:rPr lang="en-CA" sz="1200" dirty="0">
                <a:latin typeface="Arial" panose="020B0604020202020204" pitchFamily="34" charset="0"/>
                <a:cs typeface="Arial" panose="020B0604020202020204" pitchFamily="34" charset="0"/>
              </a:rPr>
              <a:t>Dalhousie University</a:t>
            </a: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p:txBody>
      </p:sp>
      <p:sp>
        <p:nvSpPr>
          <p:cNvPr id="23" name="Content Placeholder 2">
            <a:extLst>
              <a:ext uri="{FF2B5EF4-FFF2-40B4-BE49-F238E27FC236}">
                <a16:creationId xmlns:a16="http://schemas.microsoft.com/office/drawing/2014/main" id="{9AF6B500-9B3A-4451-B583-C29EB0A4777C}"/>
              </a:ext>
            </a:extLst>
          </p:cNvPr>
          <p:cNvSpPr txBox="1">
            <a:spLocks/>
          </p:cNvSpPr>
          <p:nvPr/>
        </p:nvSpPr>
        <p:spPr>
          <a:xfrm>
            <a:off x="2230485" y="4450745"/>
            <a:ext cx="2147419" cy="52431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CA" sz="1400" b="1" dirty="0">
                <a:latin typeface="Arial" panose="020B0604020202020204" pitchFamily="34" charset="0"/>
                <a:cs typeface="Arial" panose="020B0604020202020204" pitchFamily="34" charset="0"/>
              </a:rPr>
              <a:t>Craig Ainsworth</a:t>
            </a:r>
          </a:p>
          <a:p>
            <a:pPr marL="0" indent="0" algn="ctr">
              <a:spcBef>
                <a:spcPts val="0"/>
              </a:spcBef>
              <a:buNone/>
            </a:pPr>
            <a:r>
              <a:rPr lang="en-CA" sz="1200" dirty="0">
                <a:latin typeface="Arial" panose="020B0604020202020204" pitchFamily="34" charset="0"/>
                <a:cs typeface="Arial" panose="020B0604020202020204" pitchFamily="34" charset="0"/>
              </a:rPr>
              <a:t>MD, FRCPC, FACC</a:t>
            </a:r>
          </a:p>
          <a:p>
            <a:pPr marL="0" indent="0" algn="ctr">
              <a:spcBef>
                <a:spcPts val="0"/>
              </a:spcBef>
              <a:buNone/>
            </a:pPr>
            <a:r>
              <a:rPr lang="en-CA" sz="1200" dirty="0">
                <a:latin typeface="Arial" panose="020B0604020202020204" pitchFamily="34" charset="0"/>
                <a:cs typeface="Arial" panose="020B0604020202020204" pitchFamily="34" charset="0"/>
              </a:rPr>
              <a:t>McMaster University</a:t>
            </a: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p:txBody>
      </p:sp>
      <p:sp>
        <p:nvSpPr>
          <p:cNvPr id="25" name="Content Placeholder 2">
            <a:extLst>
              <a:ext uri="{FF2B5EF4-FFF2-40B4-BE49-F238E27FC236}">
                <a16:creationId xmlns:a16="http://schemas.microsoft.com/office/drawing/2014/main" id="{4F85F9D8-3C26-4E55-B1F2-32F561D6B6F5}"/>
              </a:ext>
            </a:extLst>
          </p:cNvPr>
          <p:cNvSpPr txBox="1">
            <a:spLocks/>
          </p:cNvSpPr>
          <p:nvPr/>
        </p:nvSpPr>
        <p:spPr>
          <a:xfrm>
            <a:off x="4406933" y="4450744"/>
            <a:ext cx="2647009" cy="524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CA" sz="1400" b="1" dirty="0">
                <a:latin typeface="Arial" panose="020B0604020202020204" pitchFamily="34" charset="0"/>
                <a:cs typeface="Arial" panose="020B0604020202020204" pitchFamily="34" charset="0"/>
              </a:rPr>
              <a:t>David Wood</a:t>
            </a:r>
          </a:p>
          <a:p>
            <a:pPr marL="0" indent="0" algn="ctr">
              <a:spcBef>
                <a:spcPts val="0"/>
              </a:spcBef>
              <a:buNone/>
            </a:pPr>
            <a:r>
              <a:rPr lang="en-CA" sz="1200" dirty="0">
                <a:latin typeface="Arial" panose="020B0604020202020204" pitchFamily="34" charset="0"/>
                <a:cs typeface="Arial" panose="020B0604020202020204" pitchFamily="34" charset="0"/>
              </a:rPr>
              <a:t>MD, FRCPC, FACC, FSCAI, FESC</a:t>
            </a:r>
          </a:p>
          <a:p>
            <a:pPr marL="0" indent="0" algn="ctr">
              <a:spcBef>
                <a:spcPts val="0"/>
              </a:spcBef>
              <a:buNone/>
            </a:pPr>
            <a:r>
              <a:rPr lang="en-CA" sz="1200" dirty="0">
                <a:latin typeface="Arial" panose="020B0604020202020204" pitchFamily="34" charset="0"/>
                <a:cs typeface="Arial" panose="020B0604020202020204" pitchFamily="34" charset="0"/>
              </a:rPr>
              <a:t>University of British Columbia</a:t>
            </a: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p:txBody>
      </p:sp>
      <p:sp>
        <p:nvSpPr>
          <p:cNvPr id="27" name="Content Placeholder 2">
            <a:extLst>
              <a:ext uri="{FF2B5EF4-FFF2-40B4-BE49-F238E27FC236}">
                <a16:creationId xmlns:a16="http://schemas.microsoft.com/office/drawing/2014/main" id="{0227080E-90D7-4A6D-A807-78F3A36E8EDE}"/>
              </a:ext>
            </a:extLst>
          </p:cNvPr>
          <p:cNvSpPr txBox="1">
            <a:spLocks/>
          </p:cNvSpPr>
          <p:nvPr/>
        </p:nvSpPr>
        <p:spPr>
          <a:xfrm>
            <a:off x="7182200" y="4450744"/>
            <a:ext cx="2339172" cy="524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CA" sz="1400" b="1" dirty="0">
                <a:latin typeface="Arial" panose="020B0604020202020204" pitchFamily="34" charset="0"/>
                <a:cs typeface="Arial" panose="020B0604020202020204" pitchFamily="34" charset="0"/>
              </a:rPr>
              <a:t>Michele Perry </a:t>
            </a:r>
            <a:r>
              <a:rPr lang="en-CA" sz="1400" b="1" dirty="0" err="1">
                <a:latin typeface="Arial" panose="020B0604020202020204" pitchFamily="34" charset="0"/>
                <a:cs typeface="Arial" panose="020B0604020202020204" pitchFamily="34" charset="0"/>
              </a:rPr>
              <a:t>Arnesen</a:t>
            </a:r>
            <a:endParaRPr lang="en-CA" sz="1400" b="1" dirty="0">
              <a:latin typeface="Arial" panose="020B0604020202020204" pitchFamily="34" charset="0"/>
              <a:cs typeface="Arial" panose="020B0604020202020204" pitchFamily="34" charset="0"/>
            </a:endParaRPr>
          </a:p>
          <a:p>
            <a:pPr marL="0" indent="0" algn="ctr">
              <a:spcBef>
                <a:spcPts val="0"/>
              </a:spcBef>
              <a:buNone/>
            </a:pPr>
            <a:r>
              <a:rPr lang="en-CA" sz="1200" dirty="0">
                <a:latin typeface="Arial" panose="020B0604020202020204" pitchFamily="34" charset="0"/>
                <a:cs typeface="Arial" panose="020B0604020202020204" pitchFamily="34" charset="0"/>
              </a:rPr>
              <a:t>MHA, BSN, RN</a:t>
            </a:r>
          </a:p>
          <a:p>
            <a:pPr marL="0" indent="0" algn="ctr">
              <a:spcBef>
                <a:spcPts val="0"/>
              </a:spcBef>
              <a:buNone/>
            </a:pPr>
            <a:r>
              <a:rPr lang="en-CA" sz="1200" dirty="0">
                <a:latin typeface="Arial" panose="020B0604020202020204" pitchFamily="34" charset="0"/>
                <a:cs typeface="Arial" panose="020B0604020202020204" pitchFamily="34" charset="0"/>
              </a:rPr>
              <a:t>Fraser Health Authority</a:t>
            </a: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p:txBody>
      </p:sp>
      <p:sp>
        <p:nvSpPr>
          <p:cNvPr id="31" name="Content Placeholder 2">
            <a:extLst>
              <a:ext uri="{FF2B5EF4-FFF2-40B4-BE49-F238E27FC236}">
                <a16:creationId xmlns:a16="http://schemas.microsoft.com/office/drawing/2014/main" id="{D74565B4-EDE6-4683-9A05-14988F7B9023}"/>
              </a:ext>
            </a:extLst>
          </p:cNvPr>
          <p:cNvSpPr txBox="1">
            <a:spLocks/>
          </p:cNvSpPr>
          <p:nvPr/>
        </p:nvSpPr>
        <p:spPr>
          <a:xfrm>
            <a:off x="9820539" y="4450744"/>
            <a:ext cx="2147419" cy="524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CA" sz="1400" b="1" dirty="0">
                <a:latin typeface="Arial" panose="020B0604020202020204" pitchFamily="34" charset="0"/>
                <a:cs typeface="Arial" panose="020B0604020202020204" pitchFamily="34" charset="0"/>
              </a:rPr>
              <a:t>Mouhieddin Traboulsi</a:t>
            </a:r>
          </a:p>
          <a:p>
            <a:pPr marL="0" indent="0" algn="ctr">
              <a:spcBef>
                <a:spcPts val="0"/>
              </a:spcBef>
              <a:buNone/>
            </a:pPr>
            <a:r>
              <a:rPr lang="en-CA" sz="1200" dirty="0">
                <a:latin typeface="Arial" panose="020B0604020202020204" pitchFamily="34" charset="0"/>
                <a:cs typeface="Arial" panose="020B0604020202020204" pitchFamily="34" charset="0"/>
              </a:rPr>
              <a:t>MD, FRCPC, FACC</a:t>
            </a:r>
          </a:p>
          <a:p>
            <a:pPr marL="0" indent="0" algn="ctr">
              <a:spcBef>
                <a:spcPts val="0"/>
              </a:spcBef>
              <a:buNone/>
            </a:pPr>
            <a:r>
              <a:rPr lang="en-CA" sz="1200" dirty="0">
                <a:latin typeface="Arial" panose="020B0604020202020204" pitchFamily="34" charset="0"/>
                <a:cs typeface="Arial" panose="020B0604020202020204" pitchFamily="34" charset="0"/>
              </a:rPr>
              <a:t>University of Calgary</a:t>
            </a: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0834547"/>
      </p:ext>
    </p:extLst>
  </p:cSld>
  <p:clrMapOvr>
    <a:masterClrMapping/>
  </p:clrMapOvr>
</p:sld>
</file>

<file path=ppt/theme/theme1.xml><?xml version="1.0" encoding="utf-8"?>
<a:theme xmlns:a="http://schemas.openxmlformats.org/drawingml/2006/main" name="CCC Branded Guidelines/PS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4622</TotalTime>
  <Words>4832</Words>
  <Application>Microsoft Office PowerPoint</Application>
  <PresentationFormat>Widescreen</PresentationFormat>
  <Paragraphs>461</Paragraphs>
  <Slides>85</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85</vt:i4>
      </vt:variant>
    </vt:vector>
  </HeadingPairs>
  <TitlesOfParts>
    <vt:vector size="89" baseType="lpstr">
      <vt:lpstr>Arial</vt:lpstr>
      <vt:lpstr>Calibri</vt:lpstr>
      <vt:lpstr>Calibri Light</vt:lpstr>
      <vt:lpstr>CCC Branded Guidelines/PS Slides</vt:lpstr>
      <vt:lpstr>2019 Canadian Cardiovascular Society/Canadian Association of Interventional Cardiology Guidelines on the Acute Management of ST Elevation Myocardial Infarction: Focused Update on Regionalization and Reperfusion</vt:lpstr>
      <vt:lpstr>Endorsed by the Canadian Association  of Emergency Physicians (CAEP)</vt:lpstr>
      <vt:lpstr>2019 STEMI Guideline Authors</vt:lpstr>
      <vt:lpstr>PowerPoint Presentation</vt:lpstr>
      <vt:lpstr>Committee Co-Chairs</vt:lpstr>
      <vt:lpstr>Primary Panelists</vt:lpstr>
      <vt:lpstr>Primary Panelists</vt:lpstr>
      <vt:lpstr>Primary Panelists</vt:lpstr>
      <vt:lpstr>Primary Panelists</vt:lpstr>
      <vt:lpstr>Secondary Panelists</vt:lpstr>
      <vt:lpstr>2019 STEMI Recommendations - Overview</vt:lpstr>
      <vt:lpstr>PowerPoint Presentation</vt:lpstr>
      <vt:lpstr>PowerPoint Presentation</vt:lpstr>
      <vt:lpstr>PowerPoint Presentation</vt:lpstr>
      <vt:lpstr>PowerPoint Presentation</vt:lpstr>
      <vt:lpstr>CCS Pilot Project Incorporating Sex and Gender into Guidelines</vt:lpstr>
      <vt:lpstr>CCS Pilot Project Incorporating Sex and Gender into Guidelines</vt:lpstr>
      <vt:lpstr>CCS Pilot Project Incorporating Sex and Gender into Guidelines</vt:lpstr>
      <vt:lpstr>CCS Pilot Project Incorporating Sex and Gender into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Pharmacoinvasive Strategy: Definition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Acknowledgements and Thanks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Forrest</dc:creator>
  <cp:lastModifiedBy>Brittany Forrest</cp:lastModifiedBy>
  <cp:revision>120</cp:revision>
  <dcterms:created xsi:type="dcterms:W3CDTF">2018-09-18T15:01:26Z</dcterms:created>
  <dcterms:modified xsi:type="dcterms:W3CDTF">2019-02-12T20:59:10Z</dcterms:modified>
</cp:coreProperties>
</file>