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51" r:id="rId5"/>
    <p:sldMasterId id="2147483662" r:id="rId6"/>
    <p:sldMasterId id="2147483987" r:id="rId7"/>
  </p:sldMasterIdLst>
  <p:notesMasterIdLst>
    <p:notesMasterId r:id="rId82"/>
  </p:notesMasterIdLst>
  <p:handoutMasterIdLst>
    <p:handoutMasterId r:id="rId83"/>
  </p:handoutMasterIdLst>
  <p:sldIdLst>
    <p:sldId id="631" r:id="rId8"/>
    <p:sldId id="327" r:id="rId9"/>
    <p:sldId id="337" r:id="rId10"/>
    <p:sldId id="338" r:id="rId11"/>
    <p:sldId id="339" r:id="rId12"/>
    <p:sldId id="342" r:id="rId13"/>
    <p:sldId id="343" r:id="rId14"/>
    <p:sldId id="332" r:id="rId15"/>
    <p:sldId id="536" r:id="rId16"/>
    <p:sldId id="547" r:id="rId17"/>
    <p:sldId id="347" r:id="rId18"/>
    <p:sldId id="599" r:id="rId19"/>
    <p:sldId id="581" r:id="rId20"/>
    <p:sldId id="596" r:id="rId21"/>
    <p:sldId id="469" r:id="rId22"/>
    <p:sldId id="628" r:id="rId23"/>
    <p:sldId id="540" r:id="rId24"/>
    <p:sldId id="600" r:id="rId25"/>
    <p:sldId id="582" r:id="rId26"/>
    <p:sldId id="539" r:id="rId27"/>
    <p:sldId id="597" r:id="rId28"/>
    <p:sldId id="550" r:id="rId29"/>
    <p:sldId id="551" r:id="rId30"/>
    <p:sldId id="583" r:id="rId31"/>
    <p:sldId id="552" r:id="rId32"/>
    <p:sldId id="553" r:id="rId33"/>
    <p:sldId id="584" r:id="rId34"/>
    <p:sldId id="349" r:id="rId35"/>
    <p:sldId id="601" r:id="rId36"/>
    <p:sldId id="554" r:id="rId37"/>
    <p:sldId id="609" r:id="rId38"/>
    <p:sldId id="576" r:id="rId39"/>
    <p:sldId id="586" r:id="rId40"/>
    <p:sldId id="579" r:id="rId41"/>
    <p:sldId id="611" r:id="rId42"/>
    <p:sldId id="613" r:id="rId43"/>
    <p:sldId id="612" r:id="rId44"/>
    <p:sldId id="610" r:id="rId45"/>
    <p:sldId id="348" r:id="rId46"/>
    <p:sldId id="614" r:id="rId47"/>
    <p:sldId id="602" r:id="rId48"/>
    <p:sldId id="603" r:id="rId49"/>
    <p:sldId id="623" r:id="rId50"/>
    <p:sldId id="615" r:id="rId51"/>
    <p:sldId id="624" r:id="rId52"/>
    <p:sldId id="626" r:id="rId53"/>
    <p:sldId id="607" r:id="rId54"/>
    <p:sldId id="604" r:id="rId55"/>
    <p:sldId id="589" r:id="rId56"/>
    <p:sldId id="605" r:id="rId57"/>
    <p:sldId id="590" r:id="rId58"/>
    <p:sldId id="608" r:id="rId59"/>
    <p:sldId id="625" r:id="rId60"/>
    <p:sldId id="421" r:id="rId61"/>
    <p:sldId id="629" r:id="rId62"/>
    <p:sldId id="616" r:id="rId63"/>
    <p:sldId id="630" r:id="rId64"/>
    <p:sldId id="598" r:id="rId65"/>
    <p:sldId id="617" r:id="rId66"/>
    <p:sldId id="618" r:id="rId67"/>
    <p:sldId id="594" r:id="rId68"/>
    <p:sldId id="619" r:id="rId69"/>
    <p:sldId id="620" r:id="rId70"/>
    <p:sldId id="621" r:id="rId71"/>
    <p:sldId id="622" r:id="rId72"/>
    <p:sldId id="350" r:id="rId73"/>
    <p:sldId id="567" r:id="rId74"/>
    <p:sldId id="572" r:id="rId75"/>
    <p:sldId id="573" r:id="rId76"/>
    <p:sldId id="574" r:id="rId77"/>
    <p:sldId id="575" r:id="rId78"/>
    <p:sldId id="627" r:id="rId79"/>
    <p:sldId id="359" r:id="rId80"/>
    <p:sldId id="403" r:id="rId81"/>
  </p:sldIdLst>
  <p:sldSz cx="9144000" cy="6858000" type="screen4x3"/>
  <p:notesSz cx="7010400" cy="9296400"/>
  <p:custDataLst>
    <p:tags r:id="rId84"/>
  </p:custData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on PC" initials="SP" lastIdx="5" clrIdx="0"/>
  <p:cmAuthor id="1" name="Lordkipanidze Marie" initials="ML"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9F7"/>
    <a:srgbClr val="333333"/>
    <a:srgbClr val="699CC8"/>
    <a:srgbClr val="67A0C8"/>
    <a:srgbClr val="6799C7"/>
    <a:srgbClr val="679AC5"/>
    <a:srgbClr val="6FA0C8"/>
    <a:srgbClr val="699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98" autoAdjust="0"/>
    <p:restoredTop sz="97786" autoAdjust="0"/>
  </p:normalViewPr>
  <p:slideViewPr>
    <p:cSldViewPr>
      <p:cViewPr varScale="1">
        <p:scale>
          <a:sx n="101" d="100"/>
          <a:sy n="101" d="100"/>
        </p:scale>
        <p:origin x="-84" y="-16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tags" Target="tags/tag1.xml"/><Relationship Id="rId89"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notesMaster" Target="notesMasters/notesMaster1.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commentAuthors" Target="commentAuthors.xml"/><Relationship Id="rId16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handoutMaster" Target="handoutMasters/handout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Arial" charset="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fld id="{BB173A9F-6C0D-46FF-9B66-1AA016DC8EBA}" type="datetime1">
              <a:rPr lang="en-US" altLang="en-US"/>
              <a:pPr>
                <a:defRPr/>
              </a:pPr>
              <a:t>3/13/2018</a:t>
            </a:fld>
            <a:endParaRPr lang="en-US" altLang="en-US"/>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Arial" charset="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63266F1A-292D-4368-A0B4-2D442A92B690}" type="slidenum">
              <a:rPr lang="en-US" altLang="en-US"/>
              <a:pPr>
                <a:defRPr/>
              </a:pPr>
              <a:t>‹#›</a:t>
            </a:fld>
            <a:endParaRPr lang="en-US" altLang="en-US"/>
          </a:p>
        </p:txBody>
      </p:sp>
    </p:spTree>
    <p:extLst>
      <p:ext uri="{BB962C8B-B14F-4D97-AF65-F5344CB8AC3E}">
        <p14:creationId xmlns:p14="http://schemas.microsoft.com/office/powerpoint/2010/main" val="2534413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ea typeface="ＭＳ Ｐゴシック" charset="-128"/>
                <a:cs typeface="+mn-cs"/>
              </a:defRPr>
            </a:lvl1pPr>
          </a:lstStyle>
          <a:p>
            <a:pPr>
              <a:defRPr/>
            </a:pPr>
            <a:endParaRPr lang="en-US"/>
          </a:p>
        </p:txBody>
      </p:sp>
      <p:sp>
        <p:nvSpPr>
          <p:cNvPr id="2048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ＭＳ Ｐゴシック" charset="-128"/>
                <a:cs typeface="+mn-cs"/>
              </a:defRPr>
            </a:lvl1pPr>
          </a:lstStyle>
          <a:p>
            <a:pPr>
              <a:defRPr/>
            </a:pPr>
            <a:endParaRPr lang="en-US"/>
          </a:p>
        </p:txBody>
      </p:sp>
      <p:sp>
        <p:nvSpPr>
          <p:cNvPr id="1239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ea typeface="ＭＳ Ｐゴシック" charset="-128"/>
                <a:cs typeface="+mn-cs"/>
              </a:defRPr>
            </a:lvl1pPr>
          </a:lstStyle>
          <a:p>
            <a:pPr>
              <a:defRPr/>
            </a:pPr>
            <a:endParaRPr lang="en-US"/>
          </a:p>
        </p:txBody>
      </p:sp>
      <p:sp>
        <p:nvSpPr>
          <p:cNvPr id="2048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CAE99BB6-EA36-4F3C-A86B-645041E2947D}" type="slidenum">
              <a:rPr lang="en-US" altLang="en-US"/>
              <a:pPr>
                <a:defRPr/>
              </a:pPr>
              <a:t>‹#›</a:t>
            </a:fld>
            <a:endParaRPr lang="en-US" altLang="en-US"/>
          </a:p>
        </p:txBody>
      </p:sp>
    </p:spTree>
    <p:extLst>
      <p:ext uri="{BB962C8B-B14F-4D97-AF65-F5344CB8AC3E}">
        <p14:creationId xmlns:p14="http://schemas.microsoft.com/office/powerpoint/2010/main" val="9750471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34" charset="-128"/>
              <a:cs typeface="Arial" pitchFamily="34"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DD6D900-726D-4FC1-A332-5C0728841B81}" type="slidenum">
              <a:rPr lang="en-US" altLang="en-US"/>
              <a:pPr/>
              <a:t>2</a:t>
            </a:fld>
            <a:endParaRPr lang="en-US" altLang="en-US"/>
          </a:p>
        </p:txBody>
      </p:sp>
    </p:spTree>
    <p:extLst>
      <p:ext uri="{BB962C8B-B14F-4D97-AF65-F5344CB8AC3E}">
        <p14:creationId xmlns:p14="http://schemas.microsoft.com/office/powerpoint/2010/main" val="316119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7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397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9B46677-F92C-46FD-887F-C4E261C2BF4E}" type="slidenum">
              <a:rPr lang="fr-CA" altLang="en-US" smtClean="0">
                <a:latin typeface="Calibri" panose="020F0502020204030204" pitchFamily="34" charset="0"/>
              </a:rPr>
              <a:pPr/>
              <a:t>72</a:t>
            </a:fld>
            <a:endParaRPr lang="fr-CA" altLang="en-US" smtClean="0">
              <a:latin typeface="Calibri" panose="020F0502020204030204" pitchFamily="34" charset="0"/>
            </a:endParaRPr>
          </a:p>
        </p:txBody>
      </p:sp>
    </p:spTree>
    <p:extLst>
      <p:ext uri="{BB962C8B-B14F-4D97-AF65-F5344CB8AC3E}">
        <p14:creationId xmlns:p14="http://schemas.microsoft.com/office/powerpoint/2010/main" val="3929067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34" charset="-128"/>
              <a:cs typeface="Arial" pitchFamily="34" charset="0"/>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5670A3A-0761-48A8-ADD5-F5CE969612CF}" type="slidenum">
              <a:rPr lang="en-US" altLang="en-US"/>
              <a:pPr/>
              <a:t>74</a:t>
            </a:fld>
            <a:endParaRPr lang="en-US" altLang="en-US"/>
          </a:p>
        </p:txBody>
      </p:sp>
    </p:spTree>
    <p:extLst>
      <p:ext uri="{BB962C8B-B14F-4D97-AF65-F5344CB8AC3E}">
        <p14:creationId xmlns:p14="http://schemas.microsoft.com/office/powerpoint/2010/main" val="105671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itchFamily="34" charset="0"/>
              <a:ea typeface="ＭＳ Ｐゴシック" pitchFamily="34" charset="-128"/>
              <a:cs typeface="Arial" pitchFamily="34" charset="0"/>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0696124F-7019-4C2A-91A7-C09C959B10C3}" type="slidenum">
              <a:rPr lang="en-US" altLang="en-US"/>
              <a:pPr/>
              <a:t>3</a:t>
            </a:fld>
            <a:endParaRPr lang="en-US" altLang="en-US"/>
          </a:p>
        </p:txBody>
      </p:sp>
    </p:spTree>
    <p:extLst>
      <p:ext uri="{BB962C8B-B14F-4D97-AF65-F5344CB8AC3E}">
        <p14:creationId xmlns:p14="http://schemas.microsoft.com/office/powerpoint/2010/main" val="2359969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itchFamily="34" charset="0"/>
              <a:ea typeface="ＭＳ Ｐゴシック" pitchFamily="34" charset="-128"/>
              <a:cs typeface="Arial"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316BBC7-5FAC-422B-969E-F9DF2C172634}" type="slidenum">
              <a:rPr lang="en-US" altLang="en-US"/>
              <a:pPr/>
              <a:t>4</a:t>
            </a:fld>
            <a:endParaRPr lang="en-US" altLang="en-US"/>
          </a:p>
        </p:txBody>
      </p:sp>
    </p:spTree>
    <p:extLst>
      <p:ext uri="{BB962C8B-B14F-4D97-AF65-F5344CB8AC3E}">
        <p14:creationId xmlns:p14="http://schemas.microsoft.com/office/powerpoint/2010/main" val="3914999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itchFamily="34" charset="0"/>
              <a:ea typeface="ＭＳ Ｐゴシック" pitchFamily="34" charset="-128"/>
              <a:cs typeface="Arial"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92ECAA25-7DF5-4CBD-B350-733BFC4AC732}" type="slidenum">
              <a:rPr lang="en-US" altLang="en-US"/>
              <a:pPr/>
              <a:t>5</a:t>
            </a:fld>
            <a:endParaRPr lang="en-US" altLang="en-US"/>
          </a:p>
        </p:txBody>
      </p:sp>
    </p:spTree>
    <p:extLst>
      <p:ext uri="{BB962C8B-B14F-4D97-AF65-F5344CB8AC3E}">
        <p14:creationId xmlns:p14="http://schemas.microsoft.com/office/powerpoint/2010/main" val="3676991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itchFamily="34" charset="0"/>
              <a:ea typeface="ＭＳ Ｐゴシック" pitchFamily="34" charset="-128"/>
              <a:cs typeface="Arial" pitchFamily="34" charset="0"/>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F2F8B95-902B-43A2-8909-C0C0B201F78C}" type="slidenum">
              <a:rPr lang="en-US" altLang="en-US"/>
              <a:pPr/>
              <a:t>6</a:t>
            </a:fld>
            <a:endParaRPr lang="en-US" altLang="en-US"/>
          </a:p>
        </p:txBody>
      </p:sp>
    </p:spTree>
    <p:extLst>
      <p:ext uri="{BB962C8B-B14F-4D97-AF65-F5344CB8AC3E}">
        <p14:creationId xmlns:p14="http://schemas.microsoft.com/office/powerpoint/2010/main" val="3748071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itchFamily="34" charset="0"/>
              <a:ea typeface="ＭＳ Ｐゴシック" pitchFamily="34" charset="-128"/>
              <a:cs typeface="Arial" pitchFamily="34" charset="0"/>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2DA73E2D-13FE-47B0-BF44-3C3D6B8AB553}" type="slidenum">
              <a:rPr lang="en-US" altLang="en-US"/>
              <a:pPr/>
              <a:t>7</a:t>
            </a:fld>
            <a:endParaRPr lang="en-US" altLang="en-US"/>
          </a:p>
        </p:txBody>
      </p:sp>
    </p:spTree>
    <p:extLst>
      <p:ext uri="{BB962C8B-B14F-4D97-AF65-F5344CB8AC3E}">
        <p14:creationId xmlns:p14="http://schemas.microsoft.com/office/powerpoint/2010/main" val="899912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itchFamily="34" charset="0"/>
              <a:ea typeface="ＭＳ Ｐゴシック" pitchFamily="34" charset="-128"/>
              <a:cs typeface="Arial" pitchFamily="34" charset="0"/>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CFAA5533-A227-4384-8A8E-E62BB1C0EFA1}" type="slidenum">
              <a:rPr lang="en-US" altLang="en-US"/>
              <a:pPr/>
              <a:t>8</a:t>
            </a:fld>
            <a:endParaRPr lang="en-US" altLang="en-US"/>
          </a:p>
        </p:txBody>
      </p:sp>
    </p:spTree>
    <p:extLst>
      <p:ext uri="{BB962C8B-B14F-4D97-AF65-F5344CB8AC3E}">
        <p14:creationId xmlns:p14="http://schemas.microsoft.com/office/powerpoint/2010/main" val="1325881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34" charset="-128"/>
              <a:cs typeface="Arial" pitchFamily="34" charset="0"/>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E5A05FD-4275-4A4E-BBFC-D6A5DF40CEE9}" type="slidenum">
              <a:rPr lang="en-US" altLang="en-US"/>
              <a:pPr/>
              <a:t>46</a:t>
            </a:fld>
            <a:endParaRPr lang="en-US" altLang="en-US"/>
          </a:p>
        </p:txBody>
      </p:sp>
    </p:spTree>
    <p:extLst>
      <p:ext uri="{BB962C8B-B14F-4D97-AF65-F5344CB8AC3E}">
        <p14:creationId xmlns:p14="http://schemas.microsoft.com/office/powerpoint/2010/main" val="2494147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34" charset="-128"/>
              <a:cs typeface="Arial" pitchFamily="34" charset="0"/>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E5A05FD-4275-4A4E-BBFC-D6A5DF40CEE9}" type="slidenum">
              <a:rPr lang="en-US" altLang="en-US"/>
              <a:pPr/>
              <a:t>47</a:t>
            </a:fld>
            <a:endParaRPr lang="en-US" altLang="en-US"/>
          </a:p>
        </p:txBody>
      </p:sp>
    </p:spTree>
    <p:extLst>
      <p:ext uri="{BB962C8B-B14F-4D97-AF65-F5344CB8AC3E}">
        <p14:creationId xmlns:p14="http://schemas.microsoft.com/office/powerpoint/2010/main" val="249414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extBox 1"/>
          <p:cNvSpPr txBox="1"/>
          <p:nvPr userDrawn="1"/>
        </p:nvSpPr>
        <p:spPr>
          <a:xfrm>
            <a:off x="4273756" y="6596390"/>
            <a:ext cx="4870244" cy="261610"/>
          </a:xfrm>
          <a:prstGeom prst="rect">
            <a:avLst/>
          </a:prstGeom>
          <a:noFill/>
        </p:spPr>
        <p:txBody>
          <a:bodyPr wrap="none" rtlCol="0">
            <a:spAutoFit/>
          </a:bodyPr>
          <a:lstStyle/>
          <a:p>
            <a:r>
              <a:rPr lang="en-US" sz="1100" b="0" i="0" kern="1200" dirty="0" smtClean="0">
                <a:solidFill>
                  <a:schemeClr val="tx1"/>
                </a:solidFill>
                <a:effectLst/>
                <a:latin typeface="Arial" pitchFamily="34" charset="0"/>
                <a:ea typeface="ＭＳ Ｐゴシック" pitchFamily="34" charset="-128"/>
                <a:cs typeface="+mn-cs"/>
              </a:rPr>
              <a:t>Copyright © 2018 Canadian Cardiovascular Society™ All Rights Reserved</a:t>
            </a:r>
            <a:endParaRPr lang="en-US" sz="1100" dirty="0"/>
          </a:p>
        </p:txBody>
      </p:sp>
    </p:spTree>
    <p:extLst>
      <p:ext uri="{BB962C8B-B14F-4D97-AF65-F5344CB8AC3E}">
        <p14:creationId xmlns:p14="http://schemas.microsoft.com/office/powerpoint/2010/main" val="131569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2D95624-0B4F-4042-ABD0-343910DEB8DF}" type="datetimeFigureOut">
              <a:rPr lang="en-US"/>
              <a:pPr>
                <a:defRPr/>
              </a:pPr>
              <a:t>3/13/2018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9F2CB50-A98F-45C3-971C-9E09F92574A7}" type="slidenum">
              <a:rPr lang="en-US" altLang="en-US"/>
              <a:pPr>
                <a:defRPr/>
              </a:pPr>
              <a:t>‹#›</a:t>
            </a:fld>
            <a:endParaRPr lang="en-US" altLang="en-US"/>
          </a:p>
        </p:txBody>
      </p:sp>
    </p:spTree>
    <p:extLst>
      <p:ext uri="{BB962C8B-B14F-4D97-AF65-F5344CB8AC3E}">
        <p14:creationId xmlns:p14="http://schemas.microsoft.com/office/powerpoint/2010/main" val="600465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A635842-31E0-414E-A449-EC40F91B5125}" type="datetimeFigureOut">
              <a:rPr lang="en-US"/>
              <a:pPr>
                <a:defRPr/>
              </a:pPr>
              <a:t>3/13/2018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3F49D3-7E47-40CA-A45B-7D32F889447D}" type="slidenum">
              <a:rPr lang="en-US" altLang="en-US"/>
              <a:pPr>
                <a:defRPr/>
              </a:pPr>
              <a:t>‹#›</a:t>
            </a:fld>
            <a:endParaRPr lang="en-US" altLang="en-US"/>
          </a:p>
        </p:txBody>
      </p:sp>
    </p:spTree>
    <p:extLst>
      <p:ext uri="{BB962C8B-B14F-4D97-AF65-F5344CB8AC3E}">
        <p14:creationId xmlns:p14="http://schemas.microsoft.com/office/powerpoint/2010/main" val="597665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AD71BF-3116-459B-8D2A-3DC9C689D18D}" type="datetimeFigureOut">
              <a:rPr lang="en-US"/>
              <a:pPr>
                <a:defRPr/>
              </a:pPr>
              <a:t>3/13/2018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807D43F-B0E2-4D06-8C39-9FCC50E22A23}" type="slidenum">
              <a:rPr lang="en-US" altLang="en-US"/>
              <a:pPr>
                <a:defRPr/>
              </a:pPr>
              <a:t>‹#›</a:t>
            </a:fld>
            <a:endParaRPr lang="en-US" altLang="en-US"/>
          </a:p>
        </p:txBody>
      </p:sp>
    </p:spTree>
    <p:extLst>
      <p:ext uri="{BB962C8B-B14F-4D97-AF65-F5344CB8AC3E}">
        <p14:creationId xmlns:p14="http://schemas.microsoft.com/office/powerpoint/2010/main" val="382005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57B5890-F5A8-4F45-9FBB-BCD8610672B1}" type="datetimeFigureOut">
              <a:rPr lang="en-US"/>
              <a:pPr>
                <a:defRPr/>
              </a:pPr>
              <a:t>3/13/2018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95A7A2-2448-470E-BBD8-CE2FF1968F3C}" type="slidenum">
              <a:rPr lang="en-US" altLang="en-US"/>
              <a:pPr>
                <a:defRPr/>
              </a:pPr>
              <a:t>‹#›</a:t>
            </a:fld>
            <a:endParaRPr lang="en-US" altLang="en-US"/>
          </a:p>
        </p:txBody>
      </p:sp>
    </p:spTree>
    <p:extLst>
      <p:ext uri="{BB962C8B-B14F-4D97-AF65-F5344CB8AC3E}">
        <p14:creationId xmlns:p14="http://schemas.microsoft.com/office/powerpoint/2010/main" val="2376437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F8AAF9-619A-4669-85C3-EA72270E7D58}" type="datetimeFigureOut">
              <a:rPr lang="en-US"/>
              <a:pPr>
                <a:defRPr/>
              </a:pPr>
              <a:t>3/13/2018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5EF24F-D46F-42FF-BA9B-941375C1542C}" type="slidenum">
              <a:rPr lang="en-US" altLang="en-US"/>
              <a:pPr>
                <a:defRPr/>
              </a:pPr>
              <a:t>‹#›</a:t>
            </a:fld>
            <a:endParaRPr lang="en-US" altLang="en-US"/>
          </a:p>
        </p:txBody>
      </p:sp>
    </p:spTree>
    <p:extLst>
      <p:ext uri="{BB962C8B-B14F-4D97-AF65-F5344CB8AC3E}">
        <p14:creationId xmlns:p14="http://schemas.microsoft.com/office/powerpoint/2010/main" val="479931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8E9264-B9A6-4407-9B2B-5BA446DBCAA2}" type="datetimeFigureOut">
              <a:rPr lang="en-US"/>
              <a:pPr>
                <a:defRPr/>
              </a:pPr>
              <a:t>3/13/2018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5A7F94-5D39-43BC-B8BB-9CEF412BA2E8}" type="slidenum">
              <a:rPr lang="en-US" altLang="en-US"/>
              <a:pPr>
                <a:defRPr/>
              </a:pPr>
              <a:t>‹#›</a:t>
            </a:fld>
            <a:endParaRPr lang="en-US" altLang="en-US"/>
          </a:p>
        </p:txBody>
      </p:sp>
    </p:spTree>
    <p:extLst>
      <p:ext uri="{BB962C8B-B14F-4D97-AF65-F5344CB8AC3E}">
        <p14:creationId xmlns:p14="http://schemas.microsoft.com/office/powerpoint/2010/main" val="3880322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B222056-401F-4A1E-BC2C-BD10C3C352D9}" type="datetimeFigureOut">
              <a:rPr lang="en-US"/>
              <a:pPr>
                <a:defRPr/>
              </a:pPr>
              <a:t>3/13/2018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D03AA0-5B2F-42EC-88FB-43016FE11B62}" type="slidenum">
              <a:rPr lang="en-US" altLang="en-US"/>
              <a:pPr>
                <a:defRPr/>
              </a:pPr>
              <a:t>‹#›</a:t>
            </a:fld>
            <a:endParaRPr lang="en-US" altLang="en-US"/>
          </a:p>
        </p:txBody>
      </p:sp>
    </p:spTree>
    <p:extLst>
      <p:ext uri="{BB962C8B-B14F-4D97-AF65-F5344CB8AC3E}">
        <p14:creationId xmlns:p14="http://schemas.microsoft.com/office/powerpoint/2010/main" val="436732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67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eaLnBrk="1" hangingPunct="1">
              <a:defRPr>
                <a:latin typeface="Arial" charset="0"/>
              </a:defRPr>
            </a:lvl1pPr>
          </a:lstStyle>
          <a:p>
            <a:pPr>
              <a:defRPr/>
            </a:pPr>
            <a:fld id="{AE6DE9A0-BE2B-47DC-9BAC-C3F7A08DC0F6}" type="datetimeFigureOut">
              <a:rPr lang="en-US"/>
              <a:pPr>
                <a:defRPr/>
              </a:pPr>
              <a:t>3/13/2018</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3947C3E-75E6-4145-A88A-872CE69199CE}" type="slidenum">
              <a:rPr lang="en-US" altLang="en-US"/>
              <a:pPr>
                <a:defRPr/>
              </a:pPr>
              <a:t>‹#›</a:t>
            </a:fld>
            <a:endParaRPr lang="en-US" altLang="en-US"/>
          </a:p>
        </p:txBody>
      </p:sp>
    </p:spTree>
    <p:extLst>
      <p:ext uri="{BB962C8B-B14F-4D97-AF65-F5344CB8AC3E}">
        <p14:creationId xmlns:p14="http://schemas.microsoft.com/office/powerpoint/2010/main" val="2119205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039453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61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51837E1-B148-4CEC-A583-4A9E1DABC472}" type="datetimeFigureOut">
              <a:rPr lang="en-US"/>
              <a:pPr>
                <a:defRPr/>
              </a:pPr>
              <a:t>3/13/2018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FF89A0-7148-48B2-A63A-CCAD1131911E}" type="slidenum">
              <a:rPr lang="en-US" altLang="en-US"/>
              <a:pPr>
                <a:defRPr/>
              </a:pPr>
              <a:t>‹#›</a:t>
            </a:fld>
            <a:endParaRPr lang="en-US" altLang="en-US"/>
          </a:p>
        </p:txBody>
      </p:sp>
    </p:spTree>
    <p:extLst>
      <p:ext uri="{BB962C8B-B14F-4D97-AF65-F5344CB8AC3E}">
        <p14:creationId xmlns:p14="http://schemas.microsoft.com/office/powerpoint/2010/main" val="2008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0745B9-EB5F-417D-8F3F-743AA35EB03A}" type="datetimeFigureOut">
              <a:rPr lang="en-US"/>
              <a:pPr>
                <a:defRPr/>
              </a:pPr>
              <a:t>3/13/2018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046C69-81CA-4557-90C5-70A73E909B0B}" type="slidenum">
              <a:rPr lang="en-US" altLang="en-US"/>
              <a:pPr>
                <a:defRPr/>
              </a:pPr>
              <a:t>‹#›</a:t>
            </a:fld>
            <a:endParaRPr lang="en-US" altLang="en-US"/>
          </a:p>
        </p:txBody>
      </p:sp>
    </p:spTree>
    <p:extLst>
      <p:ext uri="{BB962C8B-B14F-4D97-AF65-F5344CB8AC3E}">
        <p14:creationId xmlns:p14="http://schemas.microsoft.com/office/powerpoint/2010/main" val="62673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C5725E-DD50-4DDD-A7B5-DDA32DBB1824}" type="datetimeFigureOut">
              <a:rPr lang="en-US"/>
              <a:pPr>
                <a:defRPr/>
              </a:pPr>
              <a:t>3/13/2018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D2AEDA-A743-4660-BC6A-3BED8BF5CEF9}" type="slidenum">
              <a:rPr lang="en-US" altLang="en-US"/>
              <a:pPr>
                <a:defRPr/>
              </a:pPr>
              <a:t>‹#›</a:t>
            </a:fld>
            <a:endParaRPr lang="en-US" altLang="en-US"/>
          </a:p>
        </p:txBody>
      </p:sp>
    </p:spTree>
    <p:extLst>
      <p:ext uri="{BB962C8B-B14F-4D97-AF65-F5344CB8AC3E}">
        <p14:creationId xmlns:p14="http://schemas.microsoft.com/office/powerpoint/2010/main" val="230442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F0DE7BE-CB1C-44D9-AC10-8DAF98C15F1F}" type="datetimeFigureOut">
              <a:rPr lang="en-US"/>
              <a:pPr>
                <a:defRPr/>
              </a:pPr>
              <a:t>3/13/2018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9F5CFA-62F9-4D4C-AB2B-40B346E59E7B}" type="slidenum">
              <a:rPr lang="en-US" altLang="en-US"/>
              <a:pPr>
                <a:defRPr/>
              </a:pPr>
              <a:t>‹#›</a:t>
            </a:fld>
            <a:endParaRPr lang="en-US" altLang="en-US"/>
          </a:p>
        </p:txBody>
      </p:sp>
    </p:spTree>
    <p:extLst>
      <p:ext uri="{BB962C8B-B14F-4D97-AF65-F5344CB8AC3E}">
        <p14:creationId xmlns:p14="http://schemas.microsoft.com/office/powerpoint/2010/main" val="76289511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65" r:id="rId1"/>
  </p:sldLayoutIdLst>
  <p:txStyles>
    <p:titleStyle>
      <a:lvl1pPr algn="l" rtl="0" eaLnBrk="0" fontAlgn="base" hangingPunct="0">
        <a:spcBef>
          <a:spcPct val="0"/>
        </a:spcBef>
        <a:spcAft>
          <a:spcPct val="0"/>
        </a:spcAft>
        <a:defRPr lang="en-CA" sz="3200" dirty="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2pPr>
      <a:lvl3pPr algn="l"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3pPr>
      <a:lvl4pPr algn="l"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4pPr>
      <a:lvl5pPr algn="l"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p:titleStyle>
    <p:bodyStyle>
      <a:lvl1pPr marL="342900" indent="-342900" algn="l" rtl="0" eaLnBrk="0" fontAlgn="base" hangingPunct="0">
        <a:spcBef>
          <a:spcPct val="20000"/>
        </a:spcBef>
        <a:spcAft>
          <a:spcPct val="0"/>
        </a:spcAft>
        <a:defRPr lang="en-US" sz="2400" b="1" i="1" dirty="0">
          <a:solidFill>
            <a:schemeClr val="tx1"/>
          </a:solidFill>
          <a:latin typeface="+mn-lt"/>
          <a:ea typeface="+mj-ea"/>
          <a:cs typeface="+mj-cs"/>
        </a:defRPr>
      </a:lvl1pPr>
      <a:lvl2pPr marL="742950" indent="-285750" algn="l" rtl="0" eaLnBrk="0" fontAlgn="base" hangingPunct="0">
        <a:spcBef>
          <a:spcPct val="20000"/>
        </a:spcBef>
        <a:spcAft>
          <a:spcPct val="0"/>
        </a:spcAft>
        <a:buChar char="–"/>
        <a:defRPr lang="en-US" sz="3200" b="1" kern="1200" dirty="0">
          <a:solidFill>
            <a:schemeClr val="bg1"/>
          </a:solidFill>
          <a:latin typeface="Arial Black" pitchFamily="34" charset="0"/>
          <a:ea typeface="ＭＳ Ｐゴシック" pitchFamily="34" charset="-128"/>
          <a:cs typeface="Arial" charset="0"/>
        </a:defRPr>
      </a:lvl2pPr>
      <a:lvl3pPr marL="1143000" indent="-228600" algn="l" rtl="0" eaLnBrk="0" fontAlgn="base" hangingPunct="0">
        <a:spcBef>
          <a:spcPct val="20000"/>
        </a:spcBef>
        <a:spcAft>
          <a:spcPct val="0"/>
        </a:spcAft>
        <a:buChar char="•"/>
        <a:defRPr lang="en-US" sz="3200" b="1" kern="1200" dirty="0">
          <a:solidFill>
            <a:schemeClr val="bg1"/>
          </a:solidFill>
          <a:latin typeface="Arial Black" pitchFamily="34" charset="0"/>
          <a:ea typeface="ＭＳ Ｐゴシック" pitchFamily="34" charset="-128"/>
          <a:cs typeface="Arial" charset="0"/>
        </a:defRPr>
      </a:lvl3pPr>
      <a:lvl4pPr marL="1600200" indent="-228600" algn="l" rtl="0" eaLnBrk="0" fontAlgn="base" hangingPunct="0">
        <a:spcBef>
          <a:spcPct val="20000"/>
        </a:spcBef>
        <a:spcAft>
          <a:spcPct val="0"/>
        </a:spcAft>
        <a:buChar char="–"/>
        <a:defRPr lang="en-US" sz="3200" b="1" kern="1200" dirty="0">
          <a:solidFill>
            <a:schemeClr val="bg1"/>
          </a:solidFill>
          <a:latin typeface="Arial Black" pitchFamily="34" charset="0"/>
          <a:ea typeface="ＭＳ Ｐゴシック" pitchFamily="34" charset="-128"/>
          <a:cs typeface="Arial" charset="0"/>
        </a:defRPr>
      </a:lvl4pPr>
      <a:lvl5pPr marL="2057400" indent="-228600" algn="l" rtl="0" eaLnBrk="0" fontAlgn="base" hangingPunct="0">
        <a:spcBef>
          <a:spcPct val="20000"/>
        </a:spcBef>
        <a:spcAft>
          <a:spcPct val="0"/>
        </a:spcAft>
        <a:buChar char="»"/>
        <a:defRPr lang="en-CA" sz="3200" b="1" kern="1200" dirty="0">
          <a:solidFill>
            <a:schemeClr val="bg1"/>
          </a:solidFill>
          <a:latin typeface="Arial Black" pitchFamily="34" charset="0"/>
          <a:ea typeface="ＭＳ Ｐゴシック" pitchFamily="34" charset="-128"/>
          <a:cs typeface="Arial" charset="0"/>
        </a:defRPr>
      </a:lvl5pPr>
      <a:lvl6pPr marL="2514600" indent="-228600" algn="l" rtl="0" fontAlgn="base">
        <a:spcBef>
          <a:spcPct val="20000"/>
        </a:spcBef>
        <a:spcAft>
          <a:spcPct val="0"/>
        </a:spcAft>
        <a:buChar char="»"/>
        <a:defRPr sz="1200" b="1">
          <a:solidFill>
            <a:schemeClr val="tx1"/>
          </a:solidFill>
          <a:latin typeface="+mn-lt"/>
          <a:ea typeface="+mn-ea"/>
          <a:cs typeface="+mn-cs"/>
        </a:defRPr>
      </a:lvl6pPr>
      <a:lvl7pPr marL="2971800" indent="-228600" algn="l" rtl="0" fontAlgn="base">
        <a:spcBef>
          <a:spcPct val="20000"/>
        </a:spcBef>
        <a:spcAft>
          <a:spcPct val="0"/>
        </a:spcAft>
        <a:buChar char="»"/>
        <a:defRPr sz="1200" b="1">
          <a:solidFill>
            <a:schemeClr val="tx1"/>
          </a:solidFill>
          <a:latin typeface="+mn-lt"/>
          <a:ea typeface="+mn-ea"/>
          <a:cs typeface="+mn-cs"/>
        </a:defRPr>
      </a:lvl7pPr>
      <a:lvl8pPr marL="3429000" indent="-228600" algn="l" rtl="0" fontAlgn="base">
        <a:spcBef>
          <a:spcPct val="20000"/>
        </a:spcBef>
        <a:spcAft>
          <a:spcPct val="0"/>
        </a:spcAft>
        <a:buChar char="»"/>
        <a:defRPr sz="1200" b="1">
          <a:solidFill>
            <a:schemeClr val="tx1"/>
          </a:solidFill>
          <a:latin typeface="+mn-lt"/>
          <a:ea typeface="+mn-ea"/>
          <a:cs typeface="+mn-cs"/>
        </a:defRPr>
      </a:lvl8pPr>
      <a:lvl9pPr marL="3886200" indent="-228600" algn="l" rtl="0" fontAlgn="base">
        <a:spcBef>
          <a:spcPct val="20000"/>
        </a:spcBef>
        <a:spcAft>
          <a:spcPct val="0"/>
        </a:spcAft>
        <a:buChar char="»"/>
        <a:defRPr sz="1200" b="1">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9388" y="836613"/>
            <a:ext cx="8785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2051" name="Text Placeholder 2"/>
          <p:cNvSpPr>
            <a:spLocks noGrp="1"/>
          </p:cNvSpPr>
          <p:nvPr>
            <p:ph type="body" idx="1"/>
          </p:nvPr>
        </p:nvSpPr>
        <p:spPr bwMode="auto">
          <a:xfrm>
            <a:off x="179388" y="1628775"/>
            <a:ext cx="87852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9" name="TextBox 8"/>
          <p:cNvSpPr txBox="1"/>
          <p:nvPr userDrawn="1"/>
        </p:nvSpPr>
        <p:spPr>
          <a:xfrm>
            <a:off x="4273756" y="6596390"/>
            <a:ext cx="4870244" cy="261610"/>
          </a:xfrm>
          <a:prstGeom prst="rect">
            <a:avLst/>
          </a:prstGeom>
          <a:noFill/>
        </p:spPr>
        <p:txBody>
          <a:bodyPr wrap="none" rtlCol="0">
            <a:spAutoFit/>
          </a:bodyPr>
          <a:lstStyle/>
          <a:p>
            <a:r>
              <a:rPr lang="en-US" sz="1100" b="0" i="0" kern="1200" dirty="0" smtClean="0">
                <a:solidFill>
                  <a:schemeClr val="tx1"/>
                </a:solidFill>
                <a:effectLst/>
                <a:latin typeface="Arial" pitchFamily="34" charset="0"/>
                <a:ea typeface="ＭＳ Ｐゴシック" pitchFamily="34" charset="-128"/>
                <a:cs typeface="+mn-cs"/>
              </a:rPr>
              <a:t>Copyright © 2018 Canadian Cardiovascular Society™ All Rights Reserved</a:t>
            </a:r>
            <a:endParaRPr lang="en-US" sz="1100" dirty="0"/>
          </a:p>
        </p:txBody>
      </p:sp>
      <p:sp>
        <p:nvSpPr>
          <p:cNvPr id="10" name="TextBox 9"/>
          <p:cNvSpPr txBox="1"/>
          <p:nvPr userDrawn="1"/>
        </p:nvSpPr>
        <p:spPr>
          <a:xfrm>
            <a:off x="304801" y="152399"/>
            <a:ext cx="8534399" cy="307777"/>
          </a:xfrm>
          <a:prstGeom prst="rect">
            <a:avLst/>
          </a:prstGeom>
          <a:noFill/>
        </p:spPr>
        <p:txBody>
          <a:bodyPr wrap="square" rtlCol="0">
            <a:spAutoFit/>
          </a:bodyPr>
          <a:lstStyle/>
          <a:p>
            <a:pPr algn="ctr"/>
            <a:r>
              <a:rPr lang="en-US" sz="1400" b="1" u="sng" kern="1200" dirty="0" smtClean="0">
                <a:solidFill>
                  <a:schemeClr val="tx1"/>
                </a:solidFill>
                <a:effectLst/>
                <a:latin typeface="Arial" pitchFamily="34" charset="0"/>
                <a:ea typeface="ＭＳ Ｐゴシック" pitchFamily="34" charset="-128"/>
                <a:cs typeface="+mn-cs"/>
              </a:rPr>
              <a:t>2018 CCS/CAIC Focused Update of the Guidelines for the Use of Antiplatelet Therapy </a:t>
            </a:r>
            <a:endParaRPr lang="en-US" u="sng"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966" r:id="rId1"/>
    <p:sldLayoutId id="2147483978" r:id="rId2"/>
    <p:sldLayoutId id="2147483983" r:id="rId3"/>
    <p:sldLayoutId id="2147483988" r:id="rId4"/>
  </p:sldLayoutIdLst>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2pPr>
      <a:lvl3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3pPr>
      <a:lvl4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4pPr>
      <a:lvl5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b="1">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b="1">
          <a:solidFill>
            <a:schemeClr val="tx1"/>
          </a:solidFill>
          <a:latin typeface="+mn-lt"/>
          <a:ea typeface="+mn-ea"/>
          <a:cs typeface="+mn-cs"/>
        </a:defRPr>
      </a:lvl5pPr>
      <a:lvl6pPr marL="2514600" indent="-228600" algn="l" rtl="0" fontAlgn="base">
        <a:spcBef>
          <a:spcPct val="20000"/>
        </a:spcBef>
        <a:spcAft>
          <a:spcPct val="0"/>
        </a:spcAft>
        <a:buChar char="»"/>
        <a:defRPr sz="1200" b="1">
          <a:solidFill>
            <a:schemeClr val="tx1"/>
          </a:solidFill>
          <a:latin typeface="+mn-lt"/>
          <a:ea typeface="+mn-ea"/>
          <a:cs typeface="+mn-cs"/>
        </a:defRPr>
      </a:lvl6pPr>
      <a:lvl7pPr marL="2971800" indent="-228600" algn="l" rtl="0" fontAlgn="base">
        <a:spcBef>
          <a:spcPct val="20000"/>
        </a:spcBef>
        <a:spcAft>
          <a:spcPct val="0"/>
        </a:spcAft>
        <a:buChar char="»"/>
        <a:defRPr sz="1200" b="1">
          <a:solidFill>
            <a:schemeClr val="tx1"/>
          </a:solidFill>
          <a:latin typeface="+mn-lt"/>
          <a:ea typeface="+mn-ea"/>
          <a:cs typeface="+mn-cs"/>
        </a:defRPr>
      </a:lvl7pPr>
      <a:lvl8pPr marL="3429000" indent="-228600" algn="l" rtl="0" fontAlgn="base">
        <a:spcBef>
          <a:spcPct val="20000"/>
        </a:spcBef>
        <a:spcAft>
          <a:spcPct val="0"/>
        </a:spcAft>
        <a:buChar char="»"/>
        <a:defRPr sz="1200" b="1">
          <a:solidFill>
            <a:schemeClr val="tx1"/>
          </a:solidFill>
          <a:latin typeface="+mn-lt"/>
          <a:ea typeface="+mn-ea"/>
          <a:cs typeface="+mn-cs"/>
        </a:defRPr>
      </a:lvl8pPr>
      <a:lvl9pPr marL="3886200" indent="-228600" algn="l" rtl="0" fontAlgn="base">
        <a:spcBef>
          <a:spcPct val="20000"/>
        </a:spcBef>
        <a:spcAft>
          <a:spcPct val="0"/>
        </a:spcAft>
        <a:buChar char="»"/>
        <a:defRPr sz="1200" b="1">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5304DBBB-12A7-4003-87A5-2F99A9620BC2}" type="datetimeFigureOut">
              <a:rPr lang="en-US"/>
              <a:pPr>
                <a:defRPr/>
              </a:pPr>
              <a:t>3/13/2018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7E60BFCC-5C63-4BB5-9BB7-4C2B947C45EF}" type="slidenum">
              <a:rPr lang="en-US" altLang="en-US"/>
              <a:pPr>
                <a:defRPr/>
              </a:pPr>
              <a:t>‹#›</a:t>
            </a:fld>
            <a:endParaRPr lang="en-US" altLang="en-US"/>
          </a:p>
        </p:txBody>
      </p:sp>
      <p:pic>
        <p:nvPicPr>
          <p:cNvPr id="3080" name="Picture 11" descr="http://www.ccs.ca/images/CCS_Graphics_and_Standards/1line_tagEng185k.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71850" y="58738"/>
            <a:ext cx="24003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9C178A-7893-44E5-ACC1-264B955AEA79}" type="datetimeFigureOut">
              <a:rPr lang="en-US" smtClean="0"/>
              <a:t>3/13/2018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5F880-316D-423E-98F5-B853DA37095D}" type="slidenum">
              <a:rPr lang="en-US" smtClean="0"/>
              <a:t>‹#›</a:t>
            </a:fld>
            <a:endParaRPr lang="en-US"/>
          </a:p>
        </p:txBody>
      </p:sp>
    </p:spTree>
    <p:extLst>
      <p:ext uri="{BB962C8B-B14F-4D97-AF65-F5344CB8AC3E}">
        <p14:creationId xmlns:p14="http://schemas.microsoft.com/office/powerpoint/2010/main" val="799722699"/>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onlinecjc.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762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20000"/>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2pPr>
            <a:lvl3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3pPr>
            <a:lvl4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4pPr>
            <a:lvl5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smtClean="0">
                <a:ln>
                  <a:noFill/>
                </a:ln>
                <a:solidFill>
                  <a:srgbClr val="000000"/>
                </a:solidFill>
                <a:effectLst/>
                <a:uLnTx/>
                <a:uFillTx/>
                <a:latin typeface="Arial Black"/>
                <a:ea typeface="ＭＳ Ｐゴシック"/>
                <a:cs typeface="Arial"/>
              </a:rPr>
              <a:t>Disclaimer</a:t>
            </a:r>
            <a:endParaRPr kumimoji="0" lang="en-US" altLang="en-US" sz="3200" b="0" i="0" u="none" strike="noStrike" kern="0" cap="none" spc="0" normalizeH="0" baseline="0" noProof="0" dirty="0">
              <a:ln>
                <a:noFill/>
              </a:ln>
              <a:solidFill>
                <a:srgbClr val="000000"/>
              </a:solidFill>
              <a:effectLst/>
              <a:uLnTx/>
              <a:uFillTx/>
              <a:latin typeface="Arial Black"/>
              <a:ea typeface="ＭＳ Ｐゴシック"/>
              <a:cs typeface="Arial"/>
            </a:endParaRPr>
          </a:p>
        </p:txBody>
      </p:sp>
      <p:sp>
        <p:nvSpPr>
          <p:cNvPr id="5" name="Content Placeholder 6"/>
          <p:cNvSpPr txBox="1">
            <a:spLocks/>
          </p:cNvSpPr>
          <p:nvPr/>
        </p:nvSpPr>
        <p:spPr bwMode="auto">
          <a:xfrm>
            <a:off x="381000" y="13716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b="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b="0">
                <a:solidFill>
                  <a:schemeClr val="tx1"/>
                </a:solidFill>
                <a:latin typeface="+mn-lt"/>
                <a:ea typeface="+mn-ea"/>
                <a:cs typeface="+mn-cs"/>
              </a:defRPr>
            </a:lvl5pPr>
            <a:lvl6pPr marL="2514600" indent="-228600" algn="l" rtl="0" fontAlgn="base">
              <a:spcBef>
                <a:spcPct val="20000"/>
              </a:spcBef>
              <a:spcAft>
                <a:spcPct val="0"/>
              </a:spcAft>
              <a:buChar char="»"/>
              <a:defRPr sz="1200" b="1">
                <a:solidFill>
                  <a:schemeClr val="tx1"/>
                </a:solidFill>
                <a:latin typeface="+mn-lt"/>
                <a:ea typeface="+mn-ea"/>
                <a:cs typeface="+mn-cs"/>
              </a:defRPr>
            </a:lvl6pPr>
            <a:lvl7pPr marL="2971800" indent="-228600" algn="l" rtl="0" fontAlgn="base">
              <a:spcBef>
                <a:spcPct val="20000"/>
              </a:spcBef>
              <a:spcAft>
                <a:spcPct val="0"/>
              </a:spcAft>
              <a:buChar char="»"/>
              <a:defRPr sz="1200" b="1">
                <a:solidFill>
                  <a:schemeClr val="tx1"/>
                </a:solidFill>
                <a:latin typeface="+mn-lt"/>
                <a:ea typeface="+mn-ea"/>
                <a:cs typeface="+mn-cs"/>
              </a:defRPr>
            </a:lvl7pPr>
            <a:lvl8pPr marL="3429000" indent="-228600" algn="l" rtl="0" fontAlgn="base">
              <a:spcBef>
                <a:spcPct val="20000"/>
              </a:spcBef>
              <a:spcAft>
                <a:spcPct val="0"/>
              </a:spcAft>
              <a:buChar char="»"/>
              <a:defRPr sz="1200" b="1">
                <a:solidFill>
                  <a:schemeClr val="tx1"/>
                </a:solidFill>
                <a:latin typeface="+mn-lt"/>
                <a:ea typeface="+mn-ea"/>
                <a:cs typeface="+mn-cs"/>
              </a:defRPr>
            </a:lvl8pPr>
            <a:lvl9pPr marL="3886200" indent="-228600" algn="l" rtl="0" fontAlgn="base">
              <a:spcBef>
                <a:spcPct val="20000"/>
              </a:spcBef>
              <a:spcAft>
                <a:spcPct val="0"/>
              </a:spcAft>
              <a:buChar char="»"/>
              <a:defRPr sz="1200" b="1">
                <a:solidFill>
                  <a:schemeClr val="tx1"/>
                </a:solidFill>
                <a:latin typeface="+mn-lt"/>
                <a:ea typeface="+mn-ea"/>
                <a:cs typeface="+mn-cs"/>
              </a:defRPr>
            </a:lvl9pPr>
          </a:lstStyle>
          <a:p>
            <a:pPr eaLnBrk="1" hangingPunct="1"/>
            <a:r>
              <a:rPr lang="en-US" altLang="en-US" sz="2000" kern="0" dirty="0" smtClean="0">
                <a:latin typeface="Calibri" pitchFamily="34" charset="0"/>
              </a:rPr>
              <a:t>The Canadian Cardiovascular Society (CCS) welcomes reuse of our educational slide deck for medical institution internal education or training (i.e. grand rounds, medical college/classroom education, etc.).  However, if the material is being used in an industry sponsored CME program, permission must be sought through our publisher Elsevier (</a:t>
            </a:r>
            <a:r>
              <a:rPr lang="en-US" altLang="en-US" sz="2000" u="sng" kern="0" dirty="0" smtClean="0">
                <a:latin typeface="Calibri" pitchFamily="34" charset="0"/>
                <a:hlinkClick r:id="rId2"/>
              </a:rPr>
              <a:t>www.onlinecjc.com</a:t>
            </a:r>
            <a:r>
              <a:rPr lang="en-US" altLang="en-US" sz="2000" kern="0" dirty="0" smtClean="0">
                <a:latin typeface="Calibri" pitchFamily="34" charset="0"/>
              </a:rPr>
              <a:t>).  </a:t>
            </a:r>
          </a:p>
          <a:p>
            <a:pPr eaLnBrk="1" hangingPunct="1"/>
            <a:r>
              <a:rPr lang="en-US" altLang="en-US" sz="2000" kern="0" dirty="0" smtClean="0">
                <a:latin typeface="Calibri" pitchFamily="34" charset="0"/>
              </a:rPr>
              <a:t>If your reuse request qualifies as medical institution internal education, you may reuse the material under the following conditions:</a:t>
            </a:r>
          </a:p>
          <a:p>
            <a:pPr eaLnBrk="1" hangingPunct="1"/>
            <a:endParaRPr lang="en-CA" altLang="en-US" sz="700" kern="0" dirty="0" smtClean="0">
              <a:latin typeface="Calibri" pitchFamily="34" charset="0"/>
            </a:endParaRPr>
          </a:p>
          <a:p>
            <a:pPr lvl="1" eaLnBrk="1" hangingPunct="1">
              <a:buFont typeface="Arial" charset="0"/>
              <a:buChar char="•"/>
            </a:pPr>
            <a:r>
              <a:rPr lang="en-CA" altLang="en-US" sz="1800" kern="0" dirty="0" smtClean="0">
                <a:latin typeface="Calibri" pitchFamily="34" charset="0"/>
              </a:rPr>
              <a:t>You must cite the Canadian Journal of Cardiology and the Canadian    Cardiovascular Society as references.</a:t>
            </a:r>
            <a:endParaRPr lang="en-US" altLang="en-US" sz="1800" kern="0" dirty="0" smtClean="0">
              <a:latin typeface="Calibri" pitchFamily="34" charset="0"/>
            </a:endParaRPr>
          </a:p>
          <a:p>
            <a:pPr lvl="1" eaLnBrk="1" hangingPunct="1">
              <a:buFont typeface="Arial" charset="0"/>
              <a:buChar char="•"/>
            </a:pPr>
            <a:r>
              <a:rPr lang="en-CA" altLang="en-US" sz="1800" kern="0" dirty="0" smtClean="0">
                <a:latin typeface="Calibri" pitchFamily="34" charset="0"/>
              </a:rPr>
              <a:t>You may not use any Canadian Cardiovascular Society logos or trademarks on any slides or anywhere in your presentation or publications.</a:t>
            </a:r>
            <a:endParaRPr lang="en-US" altLang="en-US" sz="1800" kern="0" dirty="0" smtClean="0">
              <a:latin typeface="Calibri" pitchFamily="34" charset="0"/>
            </a:endParaRPr>
          </a:p>
          <a:p>
            <a:pPr lvl="1" eaLnBrk="1" hangingPunct="1">
              <a:buFont typeface="Arial" charset="0"/>
              <a:buChar char="•"/>
            </a:pPr>
            <a:r>
              <a:rPr lang="en-CA" altLang="en-US" sz="1800" kern="0" dirty="0" smtClean="0">
                <a:latin typeface="Calibri" pitchFamily="34" charset="0"/>
              </a:rPr>
              <a:t>Do not modify the slide content.</a:t>
            </a:r>
            <a:endParaRPr lang="en-US" altLang="en-US" sz="1800" kern="0" dirty="0" smtClean="0">
              <a:latin typeface="Calibri" pitchFamily="34" charset="0"/>
            </a:endParaRPr>
          </a:p>
          <a:p>
            <a:pPr lvl="1" eaLnBrk="1" hangingPunct="1">
              <a:buFont typeface="Arial" charset="0"/>
              <a:buChar char="•"/>
            </a:pPr>
            <a:r>
              <a:rPr lang="en-CA" altLang="en-US" sz="1800" kern="0" dirty="0" smtClean="0">
                <a:latin typeface="Calibri" pitchFamily="34" charset="0"/>
              </a:rPr>
              <a:t>If repeating recommendations from the published guideline, do not modify the recommendation wording.</a:t>
            </a:r>
            <a:endParaRPr lang="en-US" altLang="en-US" sz="1800" kern="0" dirty="0">
              <a:latin typeface="Calibri" pitchFamily="34" charset="0"/>
            </a:endParaRPr>
          </a:p>
        </p:txBody>
      </p:sp>
    </p:spTree>
    <p:extLst>
      <p:ext uri="{BB962C8B-B14F-4D97-AF65-F5344CB8AC3E}">
        <p14:creationId xmlns:p14="http://schemas.microsoft.com/office/powerpoint/2010/main" val="2915371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txBox="1">
            <a:spLocks noChangeArrowheads="1"/>
          </p:cNvSpPr>
          <p:nvPr/>
        </p:nvSpPr>
        <p:spPr bwMode="auto">
          <a:xfrm>
            <a:off x="228600" y="2590800"/>
            <a:ext cx="868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CA" altLang="en-US" sz="3200" b="0" dirty="0" smtClean="0">
                <a:latin typeface="Arial Black" pitchFamily="34" charset="0"/>
              </a:rPr>
              <a:t>2018 </a:t>
            </a:r>
            <a:r>
              <a:rPr lang="en-CA" altLang="en-US" sz="3200" b="0" dirty="0">
                <a:latin typeface="Arial Black" pitchFamily="34" charset="0"/>
              </a:rPr>
              <a:t>Recommendations</a:t>
            </a:r>
            <a:endParaRPr lang="fr-CA" altLang="en-US" sz="3200" b="0" dirty="0">
              <a:solidFill>
                <a:srgbClr val="000000"/>
              </a:solidFill>
              <a:latin typeface="Arial Black" pitchFamily="34" charset="0"/>
            </a:endParaRPr>
          </a:p>
        </p:txBody>
      </p:sp>
    </p:spTree>
    <p:extLst>
      <p:ext uri="{BB962C8B-B14F-4D97-AF65-F5344CB8AC3E}">
        <p14:creationId xmlns:p14="http://schemas.microsoft.com/office/powerpoint/2010/main" val="1306839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txBox="1">
            <a:spLocks noChangeArrowheads="1"/>
          </p:cNvSpPr>
          <p:nvPr/>
        </p:nvSpPr>
        <p:spPr bwMode="auto">
          <a:xfrm>
            <a:off x="228600" y="2590800"/>
            <a:ext cx="868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CA" altLang="en-US" sz="3200" b="0">
                <a:latin typeface="Arial Black" pitchFamily="34" charset="0"/>
              </a:rPr>
              <a:t>Duration of DAPT</a:t>
            </a:r>
          </a:p>
        </p:txBody>
      </p:sp>
      <p:sp>
        <p:nvSpPr>
          <p:cNvPr id="6" name="Rectangle 3"/>
          <p:cNvSpPr txBox="1">
            <a:spLocks noChangeArrowheads="1"/>
          </p:cNvSpPr>
          <p:nvPr/>
        </p:nvSpPr>
        <p:spPr bwMode="auto">
          <a:xfrm>
            <a:off x="800100" y="3810000"/>
            <a:ext cx="7543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b="1">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b="1">
                <a:solidFill>
                  <a:schemeClr val="tx1"/>
                </a:solidFill>
                <a:latin typeface="+mn-lt"/>
                <a:ea typeface="+mn-ea"/>
                <a:cs typeface="+mn-cs"/>
              </a:defRPr>
            </a:lvl5pPr>
            <a:lvl6pPr marL="2514600" indent="-228600" algn="l" rtl="0" fontAlgn="base">
              <a:spcBef>
                <a:spcPct val="20000"/>
              </a:spcBef>
              <a:spcAft>
                <a:spcPct val="0"/>
              </a:spcAft>
              <a:buChar char="»"/>
              <a:defRPr sz="1200" b="1">
                <a:solidFill>
                  <a:schemeClr val="tx1"/>
                </a:solidFill>
                <a:latin typeface="+mn-lt"/>
                <a:ea typeface="+mn-ea"/>
                <a:cs typeface="+mn-cs"/>
              </a:defRPr>
            </a:lvl6pPr>
            <a:lvl7pPr marL="2971800" indent="-228600" algn="l" rtl="0" fontAlgn="base">
              <a:spcBef>
                <a:spcPct val="20000"/>
              </a:spcBef>
              <a:spcAft>
                <a:spcPct val="0"/>
              </a:spcAft>
              <a:buChar char="»"/>
              <a:defRPr sz="1200" b="1">
                <a:solidFill>
                  <a:schemeClr val="tx1"/>
                </a:solidFill>
                <a:latin typeface="+mn-lt"/>
                <a:ea typeface="+mn-ea"/>
                <a:cs typeface="+mn-cs"/>
              </a:defRPr>
            </a:lvl7pPr>
            <a:lvl8pPr marL="3429000" indent="-228600" algn="l" rtl="0" fontAlgn="base">
              <a:spcBef>
                <a:spcPct val="20000"/>
              </a:spcBef>
              <a:spcAft>
                <a:spcPct val="0"/>
              </a:spcAft>
              <a:buChar char="»"/>
              <a:defRPr sz="1200" b="1">
                <a:solidFill>
                  <a:schemeClr val="tx1"/>
                </a:solidFill>
                <a:latin typeface="+mn-lt"/>
                <a:ea typeface="+mn-ea"/>
                <a:cs typeface="+mn-cs"/>
              </a:defRPr>
            </a:lvl8pPr>
            <a:lvl9pPr marL="3886200" indent="-228600" algn="l" rtl="0" fontAlgn="base">
              <a:spcBef>
                <a:spcPct val="20000"/>
              </a:spcBef>
              <a:spcAft>
                <a:spcPct val="0"/>
              </a:spcAft>
              <a:buChar char="»"/>
              <a:defRPr sz="1200" b="1">
                <a:solidFill>
                  <a:schemeClr val="tx1"/>
                </a:solidFill>
                <a:latin typeface="+mn-lt"/>
                <a:ea typeface="+mn-ea"/>
                <a:cs typeface="+mn-cs"/>
              </a:defRPr>
            </a:lvl9pPr>
          </a:lstStyle>
          <a:p>
            <a:pPr marL="0" indent="0" algn="ctr" eaLnBrk="1" hangingPunct="1">
              <a:buFontTx/>
              <a:buNone/>
              <a:defRPr/>
            </a:pPr>
            <a:endParaRPr lang="en-US" altLang="en-US" b="0" kern="0"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914400"/>
            <a:ext cx="9144000" cy="457200"/>
          </a:xfrm>
        </p:spPr>
        <p:txBody>
          <a:bodyPr rtlCol="0">
            <a:normAutofit fontScale="90000"/>
          </a:bodyPr>
          <a:lstStyle/>
          <a:p>
            <a:pPr>
              <a:defRPr/>
            </a:pPr>
            <a:r>
              <a:rPr lang="en-US" altLang="en-US" dirty="0"/>
              <a:t>In patients with ACS (STEMI or NSTEACS) who receive PCI:</a:t>
            </a:r>
          </a:p>
        </p:txBody>
      </p:sp>
      <p:sp>
        <p:nvSpPr>
          <p:cNvPr id="25603" name="TextBox 3"/>
          <p:cNvSpPr txBox="1">
            <a:spLocks noChangeArrowheads="1"/>
          </p:cNvSpPr>
          <p:nvPr/>
        </p:nvSpPr>
        <p:spPr bwMode="auto">
          <a:xfrm>
            <a:off x="381000" y="5706070"/>
            <a:ext cx="8296275" cy="923330"/>
          </a:xfrm>
          <a:prstGeom prst="rect">
            <a:avLst/>
          </a:prstGeom>
          <a:solidFill>
            <a:srgbClr val="FFE5A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pPr>
            <a:r>
              <a:rPr lang="en-US" altLang="en-US" sz="1800" dirty="0">
                <a:solidFill>
                  <a:srgbClr val="000000"/>
                </a:solidFill>
              </a:rPr>
              <a:t>Values and Preferences: </a:t>
            </a:r>
            <a:r>
              <a:rPr lang="en-CA" altLang="en-US" sz="1800" b="0" dirty="0"/>
              <a:t>These recommendations place greater emphasis on reduction of major cardiovascular events and stent thrombosis versus an increase in bleeding complications.</a:t>
            </a:r>
            <a:endParaRPr lang="en-US" altLang="en-US" sz="1800" b="0" dirty="0"/>
          </a:p>
        </p:txBody>
      </p:sp>
      <p:sp>
        <p:nvSpPr>
          <p:cNvPr id="25604" name="TextBox 4"/>
          <p:cNvSpPr txBox="1">
            <a:spLocks noChangeArrowheads="1"/>
          </p:cNvSpPr>
          <p:nvPr/>
        </p:nvSpPr>
        <p:spPr bwMode="auto">
          <a:xfrm>
            <a:off x="381000" y="1676400"/>
            <a:ext cx="8296275" cy="400110"/>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pPr>
            <a:r>
              <a:rPr lang="en-US" altLang="en-US" sz="2000" dirty="0">
                <a:solidFill>
                  <a:srgbClr val="000000"/>
                </a:solidFill>
              </a:rPr>
              <a:t>Recommendations</a:t>
            </a:r>
          </a:p>
        </p:txBody>
      </p:sp>
      <p:sp>
        <p:nvSpPr>
          <p:cNvPr id="25605" name="TextBox 5"/>
          <p:cNvSpPr txBox="1">
            <a:spLocks noChangeArrowheads="1"/>
          </p:cNvSpPr>
          <p:nvPr/>
        </p:nvSpPr>
        <p:spPr bwMode="auto">
          <a:xfrm>
            <a:off x="381000" y="2133600"/>
            <a:ext cx="8296275" cy="3493264"/>
          </a:xfrm>
          <a:prstGeom prst="rect">
            <a:avLst/>
          </a:prstGeom>
          <a:solidFill>
            <a:srgbClr val="62C8EC"/>
          </a:solidFill>
          <a:ln w="9525">
            <a:solidFill>
              <a:srgbClr val="62C8EC"/>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eaLnBrk="1" hangingPunct="1">
              <a:spcBef>
                <a:spcPct val="0"/>
              </a:spcBef>
              <a:spcAft>
                <a:spcPts val="600"/>
              </a:spcAft>
              <a:buFont typeface="+mj-lt"/>
              <a:buAutoNum type="arabicPeriod"/>
            </a:pPr>
            <a:r>
              <a:rPr lang="en-CA" altLang="en-US" sz="1800" b="0" dirty="0"/>
              <a:t>We </a:t>
            </a:r>
            <a:r>
              <a:rPr lang="en-CA" altLang="en-US" sz="1800" dirty="0"/>
              <a:t>recommend</a:t>
            </a:r>
            <a:r>
              <a:rPr lang="en-CA" altLang="en-US" sz="1800" b="0" dirty="0"/>
              <a:t> dual antiplatelet therapy (DAPT) with ASA 81 mg daily plus either </a:t>
            </a:r>
            <a:r>
              <a:rPr lang="en-CA" altLang="en-US" sz="1800" b="0" dirty="0" err="1"/>
              <a:t>ticagrelor</a:t>
            </a:r>
            <a:r>
              <a:rPr lang="en-CA" altLang="en-US" sz="1800" b="0" dirty="0"/>
              <a:t> 90 mg twice daily or </a:t>
            </a:r>
            <a:r>
              <a:rPr lang="en-CA" altLang="en-US" sz="1800" b="0" dirty="0" err="1"/>
              <a:t>prasugrel</a:t>
            </a:r>
            <a:r>
              <a:rPr lang="en-CA" altLang="en-US" sz="1800" b="0" dirty="0"/>
              <a:t> 10 mg once daily over </a:t>
            </a:r>
            <a:r>
              <a:rPr lang="en-CA" altLang="en-US" sz="1800" b="0" dirty="0" err="1"/>
              <a:t>clopidogrel</a:t>
            </a:r>
            <a:r>
              <a:rPr lang="en-CA" altLang="en-US" sz="1800" b="0" dirty="0"/>
              <a:t> 75 mg once daily for 1 year </a:t>
            </a:r>
            <a:r>
              <a:rPr lang="en-CA" altLang="en-US" sz="1800" dirty="0"/>
              <a:t>(Strong Recommendation, High Quality Evidence)</a:t>
            </a:r>
            <a:r>
              <a:rPr lang="en-CA" altLang="en-US" sz="1800" b="0" dirty="0"/>
              <a:t>. </a:t>
            </a:r>
          </a:p>
          <a:p>
            <a:pPr eaLnBrk="1" hangingPunct="1">
              <a:spcBef>
                <a:spcPct val="0"/>
              </a:spcBef>
              <a:buFont typeface="+mj-lt"/>
              <a:buAutoNum type="arabicPeriod"/>
            </a:pPr>
            <a:r>
              <a:rPr lang="en-CA" altLang="en-US" sz="1800" b="0" dirty="0"/>
              <a:t>We </a:t>
            </a:r>
            <a:r>
              <a:rPr lang="en-CA" altLang="en-US" sz="1800" dirty="0"/>
              <a:t>recommend</a:t>
            </a:r>
            <a:r>
              <a:rPr lang="en-CA" altLang="en-US" sz="1800" b="0" dirty="0"/>
              <a:t> that in patients who tolerate 1 year of DAPT without a major bleeding event and who are not at high risk of bleeding, DAPT should be extended beyond 1 year </a:t>
            </a:r>
            <a:r>
              <a:rPr lang="en-CA" altLang="en-US" sz="1800" dirty="0"/>
              <a:t>(Strong Recommendation, High Quality Evidence for up to 3 years of treatment)</a:t>
            </a:r>
            <a:r>
              <a:rPr lang="en-CA" altLang="en-US" sz="1800" b="0" dirty="0"/>
              <a:t>.  After 1 year, we </a:t>
            </a:r>
            <a:r>
              <a:rPr lang="en-CA" altLang="en-US" sz="1800" dirty="0"/>
              <a:t>recommend</a:t>
            </a:r>
            <a:r>
              <a:rPr lang="en-CA" altLang="en-US" sz="1800" b="0" dirty="0"/>
              <a:t> a DAPT regimen of ASA 81 mg daily plus either </a:t>
            </a:r>
            <a:r>
              <a:rPr lang="en-CA" altLang="en-US" sz="1800" b="0" dirty="0" err="1"/>
              <a:t>ticagrelor</a:t>
            </a:r>
            <a:r>
              <a:rPr lang="en-CA" altLang="en-US" sz="1800" b="0" dirty="0"/>
              <a:t> 60 mg twice daily or </a:t>
            </a:r>
            <a:r>
              <a:rPr lang="en-CA" altLang="en-US" sz="1800" b="0" dirty="0" err="1"/>
              <a:t>clopidogrel</a:t>
            </a:r>
            <a:r>
              <a:rPr lang="en-CA" altLang="en-US" sz="1800" b="0" dirty="0"/>
              <a:t> 75 mg once daily </a:t>
            </a:r>
            <a:r>
              <a:rPr lang="en-CA" altLang="en-US" sz="1800" dirty="0"/>
              <a:t>(Strong Recommendation, High Quality Evidence) </a:t>
            </a:r>
            <a:r>
              <a:rPr lang="en-CA" altLang="en-US" sz="1800" b="0" dirty="0"/>
              <a:t>or </a:t>
            </a:r>
            <a:r>
              <a:rPr lang="en-CA" altLang="en-US" sz="1800" b="0" dirty="0" err="1"/>
              <a:t>prasugrel</a:t>
            </a:r>
            <a:r>
              <a:rPr lang="en-CA" altLang="en-US" sz="1800" b="0" dirty="0"/>
              <a:t> 10 mg once daily </a:t>
            </a:r>
            <a:r>
              <a:rPr lang="en-CA" altLang="en-US" sz="1800" dirty="0"/>
              <a:t>(Weak Recommendation, Moderate Quality Evidence)</a:t>
            </a:r>
            <a:r>
              <a:rPr lang="en-CA" altLang="en-US" sz="1800" b="0" dirty="0"/>
              <a:t>.</a:t>
            </a:r>
          </a:p>
        </p:txBody>
      </p:sp>
    </p:spTree>
    <p:extLst>
      <p:ext uri="{BB962C8B-B14F-4D97-AF65-F5344CB8AC3E}">
        <p14:creationId xmlns:p14="http://schemas.microsoft.com/office/powerpoint/2010/main" val="3692631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914400"/>
            <a:ext cx="9144000" cy="457200"/>
          </a:xfrm>
        </p:spPr>
        <p:txBody>
          <a:bodyPr rtlCol="0">
            <a:normAutofit fontScale="90000"/>
          </a:bodyPr>
          <a:lstStyle/>
          <a:p>
            <a:pPr>
              <a:defRPr/>
            </a:pPr>
            <a:r>
              <a:rPr lang="en-US" b="1" dirty="0"/>
              <a:t>Duration of DAPT for patients treated with PCI in </a:t>
            </a:r>
            <a:r>
              <a:rPr lang="en-US" b="1" dirty="0" smtClean="0"/>
              <a:t>ACS </a:t>
            </a:r>
            <a:r>
              <a:rPr lang="en-US" b="1" dirty="0"/>
              <a:t>settings</a:t>
            </a:r>
          </a:p>
        </p:txBody>
      </p:sp>
      <p:sp>
        <p:nvSpPr>
          <p:cNvPr id="5" name="TextBox 5"/>
          <p:cNvSpPr txBox="1">
            <a:spLocks noChangeArrowheads="1"/>
          </p:cNvSpPr>
          <p:nvPr/>
        </p:nvSpPr>
        <p:spPr bwMode="auto">
          <a:xfrm>
            <a:off x="457199" y="1752600"/>
            <a:ext cx="8296275" cy="4364272"/>
          </a:xfrm>
          <a:prstGeom prst="rect">
            <a:avLst/>
          </a:prstGeom>
          <a:noFill/>
          <a:ln w="31750">
            <a:solidFill>
              <a:schemeClr val="bg1">
                <a:lumMod val="50000"/>
              </a:schemeClr>
            </a:solidFill>
            <a:miter lim="800000"/>
            <a:headEnd/>
            <a:tailEnd/>
          </a:ln>
        </p:spPr>
        <p:txBody>
          <a:bodyPr wrap="square">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buNone/>
            </a:pPr>
            <a:r>
              <a:rPr lang="en-CA" sz="2000" i="1" dirty="0"/>
              <a:t>Practical tips: </a:t>
            </a:r>
            <a:endParaRPr lang="en-CA" sz="2000" dirty="0" smtClean="0"/>
          </a:p>
          <a:p>
            <a:pPr marL="285750" indent="-285750"/>
            <a:r>
              <a:rPr lang="en-CA" sz="1400" b="0" dirty="0" smtClean="0"/>
              <a:t>Recommendations </a:t>
            </a:r>
            <a:r>
              <a:rPr lang="en-CA" sz="1400" b="0" dirty="0"/>
              <a:t>on duration of DAPT apply specifically to duration of P2Y</a:t>
            </a:r>
            <a:r>
              <a:rPr lang="en-CA" sz="1400" b="0" baseline="-25000" dirty="0"/>
              <a:t>12</a:t>
            </a:r>
            <a:r>
              <a:rPr lang="en-CA" sz="1400" b="0" dirty="0"/>
              <a:t> inhibitor therapy. ASA should be continued indefinitely in most patients with CAD who are not on oral anticoagulant therapy. </a:t>
            </a:r>
            <a:endParaRPr lang="en-US" sz="1400" b="0" dirty="0"/>
          </a:p>
          <a:p>
            <a:pPr marL="285750" indent="-285750"/>
            <a:r>
              <a:rPr lang="en-CA" sz="1400" b="0" dirty="0"/>
              <a:t>Patients who have clinical or angiographic features for an increased risk of a thrombotic cardiovascular event may derive greater absolute benefit from extended DAPT beyond 1 </a:t>
            </a:r>
            <a:r>
              <a:rPr lang="en-CA" sz="1400" b="0" dirty="0" smtClean="0"/>
              <a:t>year.</a:t>
            </a:r>
            <a:endParaRPr lang="en-US" sz="1400" b="0" dirty="0"/>
          </a:p>
          <a:p>
            <a:pPr marL="285750" indent="-285750"/>
            <a:r>
              <a:rPr lang="en-CA" sz="1400" b="0" dirty="0"/>
              <a:t>Quantitative risk scores have been developed</a:t>
            </a:r>
            <a:r>
              <a:rPr lang="en-US" sz="1400" b="0" dirty="0" smtClean="0"/>
              <a:t>.</a:t>
            </a:r>
            <a:r>
              <a:rPr lang="en-CA" sz="1400" b="0" dirty="0" smtClean="0"/>
              <a:t>  </a:t>
            </a:r>
            <a:r>
              <a:rPr lang="en-CA" sz="1400" b="0" dirty="0"/>
              <a:t>These scores may help identify higher risk patients with greater absolute benefit of extended DAPT </a:t>
            </a:r>
            <a:r>
              <a:rPr lang="en-CA" sz="1400" b="0" dirty="0" smtClean="0"/>
              <a:t>. </a:t>
            </a:r>
            <a:endParaRPr lang="en-US" sz="1400" b="0" dirty="0"/>
          </a:p>
          <a:p>
            <a:pPr marL="285750" indent="-285750"/>
            <a:r>
              <a:rPr lang="en-CA" sz="1400" b="0" dirty="0"/>
              <a:t>An ongoing assessment of bleeding and ischemic risk should be performed at least annually to determine whether DAPT should be continued.</a:t>
            </a:r>
            <a:endParaRPr lang="en-US" sz="1400" b="0" dirty="0"/>
          </a:p>
          <a:p>
            <a:pPr marL="285750" indent="-285750"/>
            <a:r>
              <a:rPr lang="en-CA" sz="1400" b="0" dirty="0" err="1"/>
              <a:t>Prasugrel</a:t>
            </a:r>
            <a:r>
              <a:rPr lang="en-CA" sz="1400" b="0" dirty="0"/>
              <a:t> should be avoided in patients with previous TIA or stroke. </a:t>
            </a:r>
            <a:endParaRPr lang="en-US" sz="1400" b="0" dirty="0"/>
          </a:p>
          <a:p>
            <a:pPr marL="285750" indent="-285750"/>
            <a:r>
              <a:rPr lang="en-CA" sz="1400" b="0" dirty="0"/>
              <a:t>For those patients who have a bleeding event on </a:t>
            </a:r>
            <a:r>
              <a:rPr lang="en-CA" sz="1400" b="0" dirty="0" err="1"/>
              <a:t>ticagrelor</a:t>
            </a:r>
            <a:r>
              <a:rPr lang="en-CA" sz="1400" b="0" dirty="0"/>
              <a:t> or </a:t>
            </a:r>
            <a:r>
              <a:rPr lang="en-CA" sz="1400" b="0" dirty="0" err="1"/>
              <a:t>prasugrel</a:t>
            </a:r>
            <a:r>
              <a:rPr lang="en-CA" sz="1400" b="0" dirty="0"/>
              <a:t>, but where continuation of a P2Y</a:t>
            </a:r>
            <a:r>
              <a:rPr lang="en-CA" sz="1400" b="0" baseline="-25000" dirty="0"/>
              <a:t>12</a:t>
            </a:r>
            <a:r>
              <a:rPr lang="en-CA" sz="1400" b="0" dirty="0"/>
              <a:t> agent is felt to be warranted, please refer to the de-escalation recommendations in section 2.3. </a:t>
            </a:r>
            <a:endParaRPr lang="en-US" sz="1400" b="0" dirty="0"/>
          </a:p>
          <a:p>
            <a:pPr marL="285750" indent="-285750"/>
            <a:r>
              <a:rPr lang="en-CA" sz="1400" b="0" dirty="0"/>
              <a:t>In patients with STEMI who receive fibrinolytic therapy, </a:t>
            </a:r>
            <a:r>
              <a:rPr lang="en-CA" sz="1400" b="0" dirty="0" err="1"/>
              <a:t>clopidogrel</a:t>
            </a:r>
            <a:r>
              <a:rPr lang="en-CA" sz="1400" b="0" dirty="0"/>
              <a:t> is currently the recommended P2Y</a:t>
            </a:r>
            <a:r>
              <a:rPr lang="en-CA" sz="1400" b="0" baseline="-25000" dirty="0"/>
              <a:t>12</a:t>
            </a:r>
            <a:r>
              <a:rPr lang="en-CA" sz="1400" b="0" dirty="0"/>
              <a:t> inhibitor within the first 24 hours. A recent randomized trial demonstrated a higher level of platelet inhibition with </a:t>
            </a:r>
            <a:r>
              <a:rPr lang="en-CA" sz="1400" b="0" dirty="0" err="1"/>
              <a:t>ticagrelor</a:t>
            </a:r>
            <a:r>
              <a:rPr lang="en-CA" sz="1400" b="0" dirty="0"/>
              <a:t> compared with </a:t>
            </a:r>
            <a:r>
              <a:rPr lang="en-CA" sz="1400" b="0" dirty="0" err="1" smtClean="0"/>
              <a:t>clopidogrel</a:t>
            </a:r>
            <a:r>
              <a:rPr lang="en-CA" sz="1400" b="0" dirty="0" smtClean="0"/>
              <a:t>. </a:t>
            </a:r>
            <a:r>
              <a:rPr lang="en-CA" sz="1400" b="0" dirty="0"/>
              <a:t>On-going trials are evaluating clinical outcomes with </a:t>
            </a:r>
            <a:r>
              <a:rPr lang="en-CA" sz="1400" b="0" dirty="0" err="1"/>
              <a:t>ticagrelor</a:t>
            </a:r>
            <a:r>
              <a:rPr lang="en-CA" sz="1400" b="0" dirty="0"/>
              <a:t> in this setting </a:t>
            </a:r>
            <a:r>
              <a:rPr lang="en-US" sz="1400" b="0" dirty="0"/>
              <a:t>(clinicaltrials.gov NCT02298088</a:t>
            </a:r>
            <a:r>
              <a:rPr lang="en-US" sz="1400" b="0" dirty="0" smtClean="0"/>
              <a:t>).</a:t>
            </a:r>
            <a:endParaRPr lang="en-US" sz="1400" b="0" dirty="0"/>
          </a:p>
        </p:txBody>
      </p:sp>
    </p:spTree>
    <p:extLst>
      <p:ext uri="{BB962C8B-B14F-4D97-AF65-F5344CB8AC3E}">
        <p14:creationId xmlns:p14="http://schemas.microsoft.com/office/powerpoint/2010/main" val="2159793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66856366"/>
              </p:ext>
            </p:extLst>
          </p:nvPr>
        </p:nvGraphicFramePr>
        <p:xfrm>
          <a:off x="228600" y="1706880"/>
          <a:ext cx="8839200" cy="4693920"/>
        </p:xfrm>
        <a:graphic>
          <a:graphicData uri="http://schemas.openxmlformats.org/drawingml/2006/table">
            <a:tbl>
              <a:tblPr firstRow="1" firstCol="1" bandRow="1">
                <a:tableStyleId>{5940675A-B579-460E-94D1-54222C63F5DA}</a:tableStyleId>
              </a:tblPr>
              <a:tblGrid>
                <a:gridCol w="4523836">
                  <a:extLst>
                    <a:ext uri="{9D8B030D-6E8A-4147-A177-3AD203B41FA5}">
                      <a16:colId xmlns:a16="http://schemas.microsoft.com/office/drawing/2014/main" xmlns="" val="20000"/>
                    </a:ext>
                  </a:extLst>
                </a:gridCol>
                <a:gridCol w="4315364">
                  <a:extLst>
                    <a:ext uri="{9D8B030D-6E8A-4147-A177-3AD203B41FA5}">
                      <a16:colId xmlns:a16="http://schemas.microsoft.com/office/drawing/2014/main" xmlns="" val="20001"/>
                    </a:ext>
                  </a:extLst>
                </a:gridCol>
              </a:tblGrid>
              <a:tr h="304561">
                <a:tc>
                  <a:txBody>
                    <a:bodyPr/>
                    <a:lstStyle/>
                    <a:p>
                      <a:pPr algn="ctr">
                        <a:spcAft>
                          <a:spcPts val="0"/>
                        </a:spcAft>
                      </a:pPr>
                      <a:r>
                        <a:rPr lang="en-CA" sz="2800" b="1" dirty="0">
                          <a:effectLst/>
                        </a:rPr>
                        <a:t>Clinical</a:t>
                      </a:r>
                      <a:endParaRPr lang="en-US" sz="2800" b="1" dirty="0">
                        <a:effectLst/>
                        <a:latin typeface="Calibri" charset="0"/>
                      </a:endParaRPr>
                    </a:p>
                  </a:txBody>
                  <a:tcPr marL="51435" marR="51435" marT="0" marB="0"/>
                </a:tc>
                <a:tc>
                  <a:txBody>
                    <a:bodyPr/>
                    <a:lstStyle/>
                    <a:p>
                      <a:pPr algn="ctr">
                        <a:spcAft>
                          <a:spcPts val="0"/>
                        </a:spcAft>
                      </a:pPr>
                      <a:r>
                        <a:rPr lang="en-CA" sz="2800" b="1" dirty="0">
                          <a:effectLst/>
                        </a:rPr>
                        <a:t>Angiographic</a:t>
                      </a:r>
                      <a:endParaRPr lang="en-US" sz="2800" b="1" dirty="0">
                        <a:effectLst/>
                        <a:latin typeface="Calibri" charset="0"/>
                      </a:endParaRPr>
                    </a:p>
                  </a:txBody>
                  <a:tcPr marL="51435" marR="51435" marT="0" marB="0"/>
                </a:tc>
                <a:extLst>
                  <a:ext uri="{0D108BD9-81ED-4DB2-BD59-A6C34878D82A}">
                    <a16:rowId xmlns:a16="http://schemas.microsoft.com/office/drawing/2014/main" xmlns="" val="10000"/>
                  </a:ext>
                </a:extLst>
              </a:tr>
              <a:tr h="913682">
                <a:tc>
                  <a:txBody>
                    <a:bodyPr/>
                    <a:lstStyle/>
                    <a:p>
                      <a:pPr>
                        <a:spcAft>
                          <a:spcPts val="0"/>
                        </a:spcAft>
                      </a:pPr>
                      <a:r>
                        <a:rPr lang="en-CA" sz="2000" b="1" dirty="0">
                          <a:effectLst/>
                        </a:rPr>
                        <a:t>Prior myocardial infarction or troponin positive acute coronary syndrome</a:t>
                      </a:r>
                      <a:endParaRPr lang="en-US" sz="2000" b="1" dirty="0">
                        <a:effectLst/>
                        <a:latin typeface="Calibri" charset="0"/>
                      </a:endParaRPr>
                    </a:p>
                  </a:txBody>
                  <a:tcPr marL="51435" marR="51435" marT="0" marB="0"/>
                </a:tc>
                <a:tc>
                  <a:txBody>
                    <a:bodyPr/>
                    <a:lstStyle/>
                    <a:p>
                      <a:pPr>
                        <a:spcAft>
                          <a:spcPts val="0"/>
                        </a:spcAft>
                      </a:pPr>
                      <a:r>
                        <a:rPr lang="en-CA" sz="2000" b="1" dirty="0">
                          <a:effectLst/>
                        </a:rPr>
                        <a:t>Multiple stents (≥ 3 stents implanted, ≥ 3 lesions stented)</a:t>
                      </a:r>
                      <a:endParaRPr lang="en-US" sz="2000" b="1" dirty="0">
                        <a:effectLst/>
                      </a:endParaRPr>
                    </a:p>
                    <a:p>
                      <a:pPr>
                        <a:spcAft>
                          <a:spcPts val="0"/>
                        </a:spcAft>
                      </a:pPr>
                      <a:r>
                        <a:rPr lang="en-CA" sz="2000" b="1" dirty="0">
                          <a:effectLst/>
                        </a:rPr>
                        <a:t> </a:t>
                      </a:r>
                      <a:endParaRPr lang="en-US" sz="2000" b="1" dirty="0">
                        <a:effectLst/>
                        <a:latin typeface="Calibri" charset="0"/>
                      </a:endParaRPr>
                    </a:p>
                  </a:txBody>
                  <a:tcPr marL="51435" marR="51435" marT="0" marB="0"/>
                </a:tc>
                <a:extLst>
                  <a:ext uri="{0D108BD9-81ED-4DB2-BD59-A6C34878D82A}">
                    <a16:rowId xmlns:a16="http://schemas.microsoft.com/office/drawing/2014/main" xmlns="" val="10001"/>
                  </a:ext>
                </a:extLst>
              </a:tr>
              <a:tr h="913682">
                <a:tc>
                  <a:txBody>
                    <a:bodyPr/>
                    <a:lstStyle/>
                    <a:p>
                      <a:pPr>
                        <a:spcAft>
                          <a:spcPts val="0"/>
                        </a:spcAft>
                      </a:pPr>
                      <a:r>
                        <a:rPr lang="en-CA" sz="2000" b="1" dirty="0">
                          <a:effectLst/>
                        </a:rPr>
                        <a:t>Diabetes Mellitus treated with oral </a:t>
                      </a:r>
                      <a:r>
                        <a:rPr lang="en-CA" sz="2000" b="1" dirty="0" err="1">
                          <a:effectLst/>
                        </a:rPr>
                        <a:t>hypoglycemics</a:t>
                      </a:r>
                      <a:r>
                        <a:rPr lang="en-CA" sz="2000" b="1" dirty="0">
                          <a:effectLst/>
                        </a:rPr>
                        <a:t> or insulin</a:t>
                      </a:r>
                      <a:r>
                        <a:rPr lang="en-US" sz="2000" b="1" baseline="30000" dirty="0">
                          <a:effectLst/>
                        </a:rPr>
                        <a:t>✚</a:t>
                      </a:r>
                      <a:endParaRPr lang="en-US" sz="2000" b="1" dirty="0">
                        <a:effectLst/>
                        <a:latin typeface="Calibri" charset="0"/>
                      </a:endParaRPr>
                    </a:p>
                  </a:txBody>
                  <a:tcPr marL="51435" marR="51435" marT="0" marB="0"/>
                </a:tc>
                <a:tc>
                  <a:txBody>
                    <a:bodyPr/>
                    <a:lstStyle/>
                    <a:p>
                      <a:pPr>
                        <a:spcAft>
                          <a:spcPts val="0"/>
                        </a:spcAft>
                      </a:pPr>
                      <a:r>
                        <a:rPr lang="en-CA" sz="2000" b="1" dirty="0">
                          <a:effectLst/>
                        </a:rPr>
                        <a:t>Long lesion length (&gt; 60 mm total stent length)</a:t>
                      </a:r>
                      <a:endParaRPr lang="en-US" sz="2000" b="1" dirty="0">
                        <a:effectLst/>
                      </a:endParaRPr>
                    </a:p>
                    <a:p>
                      <a:pPr>
                        <a:spcAft>
                          <a:spcPts val="0"/>
                        </a:spcAft>
                      </a:pPr>
                      <a:r>
                        <a:rPr lang="en-CA" sz="2000" b="1" dirty="0">
                          <a:effectLst/>
                        </a:rPr>
                        <a:t> </a:t>
                      </a:r>
                      <a:endParaRPr lang="en-US" sz="2000" b="1" dirty="0">
                        <a:effectLst/>
                        <a:latin typeface="Calibri" charset="0"/>
                      </a:endParaRPr>
                    </a:p>
                  </a:txBody>
                  <a:tcPr marL="51435" marR="51435" marT="0" marB="0"/>
                </a:tc>
                <a:extLst>
                  <a:ext uri="{0D108BD9-81ED-4DB2-BD59-A6C34878D82A}">
                    <a16:rowId xmlns:a16="http://schemas.microsoft.com/office/drawing/2014/main" xmlns="" val="10002"/>
                  </a:ext>
                </a:extLst>
              </a:tr>
              <a:tr h="609121">
                <a:tc>
                  <a:txBody>
                    <a:bodyPr/>
                    <a:lstStyle/>
                    <a:p>
                      <a:pPr>
                        <a:spcAft>
                          <a:spcPts val="0"/>
                        </a:spcAft>
                      </a:pPr>
                      <a:r>
                        <a:rPr lang="en-CA" sz="2000" b="1" dirty="0">
                          <a:effectLst/>
                        </a:rPr>
                        <a:t>Chronic kidney disease (creatinine clearance ≤ 60 ml/min)</a:t>
                      </a:r>
                      <a:endParaRPr lang="en-US" sz="2000" b="1" dirty="0">
                        <a:effectLst/>
                        <a:latin typeface="Calibri" charset="0"/>
                      </a:endParaRPr>
                    </a:p>
                  </a:txBody>
                  <a:tcPr marL="51435" marR="51435" marT="0" marB="0"/>
                </a:tc>
                <a:tc>
                  <a:txBody>
                    <a:bodyPr/>
                    <a:lstStyle/>
                    <a:p>
                      <a:pPr>
                        <a:spcAft>
                          <a:spcPts val="0"/>
                        </a:spcAft>
                      </a:pPr>
                      <a:r>
                        <a:rPr lang="en-CA" sz="2000" b="1" dirty="0">
                          <a:effectLst/>
                        </a:rPr>
                        <a:t>Complex lesions (</a:t>
                      </a:r>
                      <a:r>
                        <a:rPr lang="en-CA" sz="2000" b="1" dirty="0" smtClean="0">
                          <a:effectLst/>
                        </a:rPr>
                        <a:t>bifurcation </a:t>
                      </a:r>
                      <a:r>
                        <a:rPr lang="en-CA" sz="2000" b="1" dirty="0">
                          <a:effectLst/>
                        </a:rPr>
                        <a:t>treated with 2 stents, stenting of chronic occlusion)</a:t>
                      </a:r>
                      <a:endParaRPr lang="en-US" sz="2000" b="1" dirty="0">
                        <a:effectLst/>
                        <a:latin typeface="Calibri" charset="0"/>
                      </a:endParaRPr>
                    </a:p>
                  </a:txBody>
                  <a:tcPr marL="51435" marR="51435" marT="0" marB="0"/>
                </a:tc>
                <a:extLst>
                  <a:ext uri="{0D108BD9-81ED-4DB2-BD59-A6C34878D82A}">
                    <a16:rowId xmlns:a16="http://schemas.microsoft.com/office/drawing/2014/main" xmlns="" val="10003"/>
                  </a:ext>
                </a:extLst>
              </a:tr>
              <a:tr h="609121">
                <a:tc>
                  <a:txBody>
                    <a:bodyPr/>
                    <a:lstStyle/>
                    <a:p>
                      <a:pPr>
                        <a:spcAft>
                          <a:spcPts val="0"/>
                        </a:spcAft>
                      </a:pPr>
                      <a:r>
                        <a:rPr lang="en-CA" sz="2000" b="1" dirty="0">
                          <a:effectLst/>
                        </a:rPr>
                        <a:t>Prior stent thrombosis</a:t>
                      </a:r>
                      <a:endParaRPr lang="en-US" sz="2000" b="1" dirty="0">
                        <a:effectLst/>
                        <a:latin typeface="Calibri" charset="0"/>
                      </a:endParaRPr>
                    </a:p>
                  </a:txBody>
                  <a:tcPr marL="51435" marR="51435" marT="0" marB="0"/>
                </a:tc>
                <a:tc>
                  <a:txBody>
                    <a:bodyPr/>
                    <a:lstStyle/>
                    <a:p>
                      <a:pPr>
                        <a:spcAft>
                          <a:spcPts val="0"/>
                        </a:spcAft>
                      </a:pPr>
                      <a:r>
                        <a:rPr lang="en-CA" sz="2000" b="1" dirty="0">
                          <a:effectLst/>
                        </a:rPr>
                        <a:t>Left main or proximal LAD stenting</a:t>
                      </a:r>
                      <a:endParaRPr lang="en-US" sz="2000" b="1" dirty="0">
                        <a:effectLst/>
                      </a:endParaRPr>
                    </a:p>
                    <a:p>
                      <a:pPr>
                        <a:spcAft>
                          <a:spcPts val="0"/>
                        </a:spcAft>
                      </a:pPr>
                      <a:r>
                        <a:rPr lang="en-CA" sz="2000" b="1" dirty="0">
                          <a:effectLst/>
                        </a:rPr>
                        <a:t> </a:t>
                      </a:r>
                      <a:endParaRPr lang="en-US" sz="2000" b="1" dirty="0">
                        <a:effectLst/>
                        <a:latin typeface="Calibri" charset="0"/>
                      </a:endParaRPr>
                    </a:p>
                  </a:txBody>
                  <a:tcPr marL="51435" marR="51435" marT="0" marB="0"/>
                </a:tc>
                <a:extLst>
                  <a:ext uri="{0D108BD9-81ED-4DB2-BD59-A6C34878D82A}">
                    <a16:rowId xmlns:a16="http://schemas.microsoft.com/office/drawing/2014/main" xmlns="" val="10004"/>
                  </a:ext>
                </a:extLst>
              </a:tr>
              <a:tr h="609121">
                <a:tc>
                  <a:txBody>
                    <a:bodyPr/>
                    <a:lstStyle/>
                    <a:p>
                      <a:pPr>
                        <a:spcAft>
                          <a:spcPts val="0"/>
                        </a:spcAft>
                      </a:pPr>
                      <a:r>
                        <a:rPr lang="en-CA" sz="2000" dirty="0">
                          <a:effectLst/>
                        </a:rPr>
                        <a:t> </a:t>
                      </a:r>
                      <a:endParaRPr lang="en-US" sz="2000" dirty="0">
                        <a:effectLst/>
                        <a:latin typeface="Calibri" charset="0"/>
                      </a:endParaRPr>
                    </a:p>
                  </a:txBody>
                  <a:tcPr marL="51435" marR="51435" marT="0" marB="0"/>
                </a:tc>
                <a:tc>
                  <a:txBody>
                    <a:bodyPr/>
                    <a:lstStyle/>
                    <a:p>
                      <a:pPr>
                        <a:spcAft>
                          <a:spcPts val="0"/>
                        </a:spcAft>
                      </a:pPr>
                      <a:r>
                        <a:rPr lang="en-CA" sz="2000" b="1" dirty="0" err="1">
                          <a:effectLst/>
                        </a:rPr>
                        <a:t>Multivessel</a:t>
                      </a:r>
                      <a:r>
                        <a:rPr lang="en-CA" sz="2000" b="1" dirty="0">
                          <a:effectLst/>
                        </a:rPr>
                        <a:t> PCI</a:t>
                      </a:r>
                      <a:endParaRPr lang="en-US" sz="2000" b="1" dirty="0">
                        <a:effectLst/>
                      </a:endParaRPr>
                    </a:p>
                    <a:p>
                      <a:pPr>
                        <a:spcAft>
                          <a:spcPts val="0"/>
                        </a:spcAft>
                      </a:pPr>
                      <a:r>
                        <a:rPr lang="en-CA" sz="2000" b="1" dirty="0">
                          <a:effectLst/>
                        </a:rPr>
                        <a:t> </a:t>
                      </a:r>
                      <a:endParaRPr lang="en-US" sz="2000" b="1" dirty="0">
                        <a:effectLst/>
                        <a:latin typeface="Calibri" charset="0"/>
                      </a:endParaRPr>
                    </a:p>
                  </a:txBody>
                  <a:tcPr marL="51435" marR="51435" marT="0" marB="0"/>
                </a:tc>
                <a:extLst>
                  <a:ext uri="{0D108BD9-81ED-4DB2-BD59-A6C34878D82A}">
                    <a16:rowId xmlns:a16="http://schemas.microsoft.com/office/drawing/2014/main" xmlns="" val="10005"/>
                  </a:ext>
                </a:extLst>
              </a:tr>
            </a:tbl>
          </a:graphicData>
        </a:graphic>
      </p:graphicFrame>
      <p:sp>
        <p:nvSpPr>
          <p:cNvPr id="2" name="TextBox 1"/>
          <p:cNvSpPr txBox="1"/>
          <p:nvPr/>
        </p:nvSpPr>
        <p:spPr>
          <a:xfrm>
            <a:off x="228600" y="6412468"/>
            <a:ext cx="8686800" cy="369332"/>
          </a:xfrm>
          <a:prstGeom prst="rect">
            <a:avLst/>
          </a:prstGeom>
          <a:noFill/>
        </p:spPr>
        <p:txBody>
          <a:bodyPr wrap="square" rtlCol="0">
            <a:spAutoFit/>
          </a:bodyPr>
          <a:lstStyle/>
          <a:p>
            <a:r>
              <a:rPr lang="en-US" baseline="30000" dirty="0"/>
              <a:t>✚</a:t>
            </a:r>
            <a:r>
              <a:rPr lang="en-CA" dirty="0"/>
              <a:t>Net benefit to diabetics in the absence of any of other high risk features is unclear</a:t>
            </a:r>
            <a:endParaRPr lang="en-US" dirty="0"/>
          </a:p>
        </p:txBody>
      </p:sp>
      <p:sp>
        <p:nvSpPr>
          <p:cNvPr id="3" name="TextBox 2"/>
          <p:cNvSpPr txBox="1"/>
          <p:nvPr/>
        </p:nvSpPr>
        <p:spPr>
          <a:xfrm>
            <a:off x="228600" y="685800"/>
            <a:ext cx="8839200" cy="984885"/>
          </a:xfrm>
          <a:prstGeom prst="rect">
            <a:avLst/>
          </a:prstGeom>
          <a:noFill/>
        </p:spPr>
        <p:txBody>
          <a:bodyPr wrap="square" rtlCol="0">
            <a:spAutoFit/>
          </a:bodyPr>
          <a:lstStyle/>
          <a:p>
            <a:pPr algn="ctr"/>
            <a:r>
              <a:rPr lang="en-US" altLang="en-US" sz="2900" b="1" dirty="0">
                <a:latin typeface="+mj-lt"/>
              </a:rPr>
              <a:t>High-risk clinical and angiographic features </a:t>
            </a:r>
            <a:r>
              <a:rPr lang="en-US" altLang="en-US" sz="2900" b="1" dirty="0" smtClean="0">
                <a:latin typeface="+mj-lt"/>
              </a:rPr>
              <a:t>for </a:t>
            </a:r>
            <a:r>
              <a:rPr lang="en-US" altLang="en-US" sz="2900" b="1" dirty="0">
                <a:latin typeface="+mj-lt"/>
              </a:rPr>
              <a:t>thrombotic events</a:t>
            </a:r>
            <a:endParaRPr lang="en-US" sz="2900" b="1" dirty="0">
              <a:latin typeface="+mj-lt"/>
            </a:endParaRPr>
          </a:p>
        </p:txBody>
      </p:sp>
    </p:spTree>
    <p:extLst>
      <p:ext uri="{BB962C8B-B14F-4D97-AF65-F5344CB8AC3E}">
        <p14:creationId xmlns:p14="http://schemas.microsoft.com/office/powerpoint/2010/main" val="3009226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79388" y="838200"/>
            <a:ext cx="8785225" cy="647700"/>
          </a:xfrm>
        </p:spPr>
        <p:txBody>
          <a:bodyPr/>
          <a:lstStyle/>
          <a:p>
            <a:r>
              <a:rPr lang="en-US" altLang="en-US" sz="2900" dirty="0"/>
              <a:t>Factors associated with increased bleeding risk</a:t>
            </a:r>
          </a:p>
        </p:txBody>
      </p:sp>
      <p:graphicFrame>
        <p:nvGraphicFramePr>
          <p:cNvPr id="8" name="Table 7"/>
          <p:cNvGraphicFramePr>
            <a:graphicFrameLocks noGrp="1"/>
          </p:cNvGraphicFramePr>
          <p:nvPr>
            <p:extLst>
              <p:ext uri="{D42A27DB-BD31-4B8C-83A1-F6EECF244321}">
                <p14:modId xmlns:p14="http://schemas.microsoft.com/office/powerpoint/2010/main" val="2760262364"/>
              </p:ext>
            </p:extLst>
          </p:nvPr>
        </p:nvGraphicFramePr>
        <p:xfrm>
          <a:off x="673100" y="1905000"/>
          <a:ext cx="7797800" cy="4114800"/>
        </p:xfrm>
        <a:graphic>
          <a:graphicData uri="http://schemas.openxmlformats.org/drawingml/2006/table">
            <a:tbl>
              <a:tblPr/>
              <a:tblGrid>
                <a:gridCol w="674688">
                  <a:extLst>
                    <a:ext uri="{9D8B030D-6E8A-4147-A177-3AD203B41FA5}">
                      <a16:colId xmlns:a16="http://schemas.microsoft.com/office/drawing/2014/main" xmlns="" val="20000"/>
                    </a:ext>
                  </a:extLst>
                </a:gridCol>
                <a:gridCol w="7123112">
                  <a:extLst>
                    <a:ext uri="{9D8B030D-6E8A-4147-A177-3AD203B41FA5}">
                      <a16:colId xmlns:a16="http://schemas.microsoft.com/office/drawing/2014/main" xmlns="" val="20001"/>
                    </a:ext>
                  </a:extLst>
                </a:gridCol>
              </a:tblGrid>
              <a:tr h="457200">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ea typeface="ＭＳ Ｐゴシック" pitchFamily="34" charset="-128"/>
                        </a:rPr>
                        <a:t>1.</a:t>
                      </a:r>
                      <a:endParaRPr kumimoji="0" lang="en-US" alt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ea typeface="ＭＳ Ｐゴシック" pitchFamily="34" charset="-128"/>
                        </a:rPr>
                        <a:t>Need for OAC in addition to DAPT</a:t>
                      </a:r>
                      <a:endParaRPr kumimoji="0" lang="en-US" alt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57200">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ea typeface="ＭＳ Ｐゴシック" pitchFamily="34" charset="-128"/>
                        </a:rPr>
                        <a:t>2.</a:t>
                      </a:r>
                      <a:endParaRPr kumimoji="0" lang="en-US" alt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ea typeface="ＭＳ Ｐゴシック" pitchFamily="34" charset="-128"/>
                        </a:rPr>
                        <a:t>Advanced age (&gt; 75 years)</a:t>
                      </a:r>
                      <a:endParaRPr kumimoji="0" lang="en-US" alt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57200">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ea typeface="ＭＳ Ｐゴシック" pitchFamily="34" charset="-128"/>
                        </a:rPr>
                        <a:t>3.</a:t>
                      </a:r>
                      <a:endParaRPr kumimoji="0" lang="en-US" alt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ea typeface="ＭＳ Ｐゴシック" pitchFamily="34" charset="-128"/>
                        </a:rPr>
                        <a:t>Frailty</a:t>
                      </a:r>
                      <a:endParaRPr kumimoji="0" lang="en-US" alt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57200">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ea typeface="ＭＳ Ｐゴシック" pitchFamily="34" charset="-128"/>
                        </a:rPr>
                        <a:t>4.</a:t>
                      </a:r>
                      <a:endParaRPr kumimoji="0" lang="en-US" alt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ea typeface="ＭＳ Ｐゴシック" pitchFamily="34" charset="-128"/>
                        </a:rPr>
                        <a:t>Anemia with hemoglobin &lt; 110 g/</a:t>
                      </a:r>
                      <a:r>
                        <a:rPr kumimoji="0" lang="en-US" altLang="en-US" sz="1800" b="1" i="0" u="none" strike="noStrike" cap="none" normalizeH="0" baseline="0" dirty="0" err="1">
                          <a:ln>
                            <a:noFill/>
                          </a:ln>
                          <a:solidFill>
                            <a:schemeClr val="tx1"/>
                          </a:solidFill>
                          <a:effectLst/>
                          <a:latin typeface="Arial" pitchFamily="34" charset="0"/>
                          <a:ea typeface="ＭＳ Ｐゴシック" pitchFamily="34" charset="-128"/>
                        </a:rPr>
                        <a:t>dL</a:t>
                      </a:r>
                      <a:endParaRPr kumimoji="0" lang="en-US" alt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57200">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ea typeface="ＭＳ Ｐゴシック" pitchFamily="34" charset="-128"/>
                        </a:rPr>
                        <a:t>5.</a:t>
                      </a:r>
                      <a:endParaRPr kumimoji="0" lang="en-US" alt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ea typeface="ＭＳ Ｐゴシック" pitchFamily="34" charset="-128"/>
                        </a:rPr>
                        <a:t>Chronic renal failure (creatinine clearance &lt; 40 mL/min)</a:t>
                      </a:r>
                      <a:endParaRPr kumimoji="0" lang="en-US" alt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57200">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ea typeface="ＭＳ Ｐゴシック" pitchFamily="34" charset="-128"/>
                        </a:rPr>
                        <a:t>6.</a:t>
                      </a:r>
                      <a:endParaRPr kumimoji="0" lang="en-US" alt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ea typeface="ＭＳ Ｐゴシック" pitchFamily="34" charset="-128"/>
                        </a:rPr>
                        <a:t>Low Body Weight </a:t>
                      </a:r>
                      <a:r>
                        <a:rPr kumimoji="0" lang="en-US" altLang="en-US" sz="1800" b="1" i="0" u="none" strike="noStrike" cap="none" normalizeH="0" baseline="0" dirty="0" smtClean="0">
                          <a:ln>
                            <a:noFill/>
                          </a:ln>
                          <a:solidFill>
                            <a:schemeClr val="tx1"/>
                          </a:solidFill>
                          <a:effectLst/>
                          <a:latin typeface="Arial" pitchFamily="34" charset="0"/>
                          <a:ea typeface="ＭＳ Ｐゴシック" pitchFamily="34" charset="-128"/>
                        </a:rPr>
                        <a:t>(&lt; </a:t>
                      </a:r>
                      <a:r>
                        <a:rPr kumimoji="0" lang="en-US" altLang="en-US" sz="1800" b="1" i="0" u="none" strike="noStrike" cap="none" normalizeH="0" baseline="0" dirty="0">
                          <a:ln>
                            <a:noFill/>
                          </a:ln>
                          <a:solidFill>
                            <a:schemeClr val="tx1"/>
                          </a:solidFill>
                          <a:effectLst/>
                          <a:latin typeface="Arial" pitchFamily="34" charset="0"/>
                          <a:ea typeface="ＭＳ Ｐゴシック" pitchFamily="34" charset="-128"/>
                        </a:rPr>
                        <a:t>60 kg)</a:t>
                      </a:r>
                      <a:endParaRPr kumimoji="0" lang="en-US" alt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57200">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ea typeface="ＭＳ Ｐゴシック" pitchFamily="34" charset="-128"/>
                        </a:rPr>
                        <a:t>7.</a:t>
                      </a:r>
                      <a:endParaRPr kumimoji="0" lang="en-US" alt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ea typeface="ＭＳ Ｐゴシック" pitchFamily="34" charset="-128"/>
                        </a:rPr>
                        <a:t>Hospitalization for bleeding within last year</a:t>
                      </a:r>
                      <a:endParaRPr kumimoji="0" lang="en-US" alt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57200">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ea typeface="ＭＳ Ｐゴシック" pitchFamily="34" charset="-128"/>
                        </a:rPr>
                        <a:t>8.</a:t>
                      </a:r>
                      <a:endParaRPr kumimoji="0" lang="en-US" alt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ea typeface="ＭＳ Ｐゴシック" pitchFamily="34" charset="-128"/>
                        </a:rPr>
                        <a:t>Prior stroke/</a:t>
                      </a:r>
                      <a:r>
                        <a:rPr kumimoji="0" lang="en-US" altLang="en-US" sz="1800" b="1" i="0" u="none" strike="noStrike" cap="none" normalizeH="0" baseline="0" dirty="0" err="1">
                          <a:ln>
                            <a:noFill/>
                          </a:ln>
                          <a:solidFill>
                            <a:schemeClr val="tx1"/>
                          </a:solidFill>
                          <a:effectLst/>
                          <a:latin typeface="Arial" pitchFamily="34" charset="0"/>
                          <a:ea typeface="ＭＳ Ｐゴシック" pitchFamily="34" charset="-128"/>
                        </a:rPr>
                        <a:t>intracranical</a:t>
                      </a:r>
                      <a:r>
                        <a:rPr kumimoji="0" lang="en-US" altLang="en-US" sz="1800" b="1" i="0" u="none" strike="noStrike" cap="none" normalizeH="0" baseline="0" dirty="0">
                          <a:ln>
                            <a:noFill/>
                          </a:ln>
                          <a:solidFill>
                            <a:schemeClr val="tx1"/>
                          </a:solidFill>
                          <a:effectLst/>
                          <a:latin typeface="Arial" pitchFamily="34" charset="0"/>
                          <a:ea typeface="ＭＳ Ｐゴシック" pitchFamily="34" charset="-128"/>
                        </a:rPr>
                        <a:t> bleed</a:t>
                      </a:r>
                      <a:endParaRPr kumimoji="0" lang="en-US" alt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57200">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ea typeface="ＭＳ Ｐゴシック" pitchFamily="34" charset="-128"/>
                        </a:rPr>
                        <a:t>9.</a:t>
                      </a:r>
                      <a:endParaRPr kumimoji="0" lang="en-US" alt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ea typeface="ＭＳ Ｐゴシック" pitchFamily="34" charset="-128"/>
                        </a:rPr>
                        <a:t>Regular need for NSAIDS or prednisone</a:t>
                      </a:r>
                      <a:endParaRPr kumimoji="0" lang="en-US" alt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8575" marR="685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457200"/>
            <a:ext cx="8686800" cy="538609"/>
          </a:xfrm>
          <a:prstGeom prst="rect">
            <a:avLst/>
          </a:prstGeom>
          <a:noFill/>
        </p:spPr>
        <p:txBody>
          <a:bodyPr wrap="square" rtlCol="0">
            <a:spAutoFit/>
          </a:bodyPr>
          <a:lstStyle/>
          <a:p>
            <a:pPr algn="ctr"/>
            <a:r>
              <a:rPr lang="en-US" altLang="en-US" sz="2900" b="1" dirty="0" smtClean="0">
                <a:latin typeface="+mj-lt"/>
              </a:rPr>
              <a:t>Risk scores for DAPT duration decisions</a:t>
            </a:r>
            <a:endParaRPr lang="en-US" sz="2900" b="1" dirty="0">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1696509404"/>
              </p:ext>
            </p:extLst>
          </p:nvPr>
        </p:nvGraphicFramePr>
        <p:xfrm>
          <a:off x="228600" y="996530"/>
          <a:ext cx="8610600" cy="5632870"/>
        </p:xfrm>
        <a:graphic>
          <a:graphicData uri="http://schemas.openxmlformats.org/drawingml/2006/table">
            <a:tbl>
              <a:tblPr firstRow="1" firstCol="1" bandRow="1"/>
              <a:tblGrid>
                <a:gridCol w="685800"/>
                <a:gridCol w="838200"/>
                <a:gridCol w="914400"/>
                <a:gridCol w="1600200"/>
                <a:gridCol w="533400"/>
                <a:gridCol w="1075962"/>
                <a:gridCol w="1164385"/>
                <a:gridCol w="1798253"/>
              </a:tblGrid>
              <a:tr h="458460">
                <a:tc>
                  <a:txBody>
                    <a:bodyPr/>
                    <a:lstStyle/>
                    <a:p>
                      <a:pPr marL="0" marR="0" algn="l">
                        <a:lnSpc>
                          <a:spcPct val="115000"/>
                        </a:lnSpc>
                        <a:spcBef>
                          <a:spcPts val="0"/>
                        </a:spcBef>
                        <a:spcAft>
                          <a:spcPts val="1000"/>
                        </a:spcAft>
                      </a:pPr>
                      <a:r>
                        <a:rPr lang="en-US" sz="900" b="1" dirty="0">
                          <a:solidFill>
                            <a:srgbClr val="000000"/>
                          </a:solidFill>
                          <a:effectLst/>
                          <a:latin typeface="Times New Roman"/>
                          <a:ea typeface="Times New Roman"/>
                          <a:cs typeface="Times New Roman"/>
                        </a:rPr>
                        <a:t>Score Name</a:t>
                      </a:r>
                      <a:endParaRPr lang="en-US" sz="1050" dirty="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b="1" dirty="0">
                          <a:solidFill>
                            <a:srgbClr val="000000"/>
                          </a:solidFill>
                          <a:effectLst/>
                          <a:latin typeface="Times New Roman"/>
                          <a:ea typeface="Times New Roman"/>
                          <a:cs typeface="Times New Roman"/>
                        </a:rPr>
                        <a:t>Online calculator</a:t>
                      </a:r>
                      <a:endParaRPr lang="en-US" sz="1050" dirty="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b="1">
                          <a:solidFill>
                            <a:srgbClr val="000000"/>
                          </a:solidFill>
                          <a:effectLst/>
                          <a:latin typeface="Times New Roman"/>
                          <a:ea typeface="Times New Roman"/>
                          <a:cs typeface="Times New Roman"/>
                        </a:rPr>
                        <a:t>Patient Population</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b="1">
                          <a:solidFill>
                            <a:srgbClr val="000000"/>
                          </a:solidFill>
                          <a:effectLst/>
                          <a:latin typeface="Times New Roman"/>
                          <a:ea typeface="Times New Roman"/>
                          <a:cs typeface="Times New Roman"/>
                        </a:rPr>
                        <a:t>Score Description</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b="1">
                          <a:solidFill>
                            <a:srgbClr val="000000"/>
                          </a:solidFill>
                          <a:effectLst/>
                          <a:latin typeface="Times New Roman"/>
                          <a:ea typeface="Times New Roman"/>
                          <a:cs typeface="Times New Roman"/>
                        </a:rPr>
                        <a:t>DAPT duration periods</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b="1">
                          <a:solidFill>
                            <a:srgbClr val="000000"/>
                          </a:solidFill>
                          <a:effectLst/>
                          <a:latin typeface="Times New Roman"/>
                          <a:ea typeface="Times New Roman"/>
                          <a:cs typeface="Times New Roman"/>
                        </a:rPr>
                        <a:t>Score variables</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b="1">
                          <a:solidFill>
                            <a:srgbClr val="000000"/>
                          </a:solidFill>
                          <a:effectLst/>
                          <a:latin typeface="Times New Roman"/>
                          <a:ea typeface="Times New Roman"/>
                          <a:cs typeface="Times New Roman"/>
                        </a:rPr>
                        <a:t>Validation</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b="1">
                          <a:solidFill>
                            <a:srgbClr val="000000"/>
                          </a:solidFill>
                          <a:effectLst/>
                          <a:latin typeface="Times New Roman"/>
                          <a:ea typeface="Times New Roman"/>
                          <a:cs typeface="Times New Roman"/>
                        </a:rPr>
                        <a:t>Comments</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079">
                <a:tc>
                  <a:txBody>
                    <a:bodyPr/>
                    <a:lstStyle/>
                    <a:p>
                      <a:pPr marL="0" marR="0" algn="ctr">
                        <a:lnSpc>
                          <a:spcPct val="115000"/>
                        </a:lnSpc>
                        <a:spcBef>
                          <a:spcPts val="0"/>
                        </a:spcBef>
                        <a:spcAft>
                          <a:spcPts val="1000"/>
                        </a:spcAft>
                      </a:pPr>
                      <a:r>
                        <a:rPr lang="en-US" sz="900">
                          <a:solidFill>
                            <a:srgbClr val="000000"/>
                          </a:solidFill>
                          <a:effectLst/>
                          <a:latin typeface="Times New Roman"/>
                          <a:ea typeface="Times New Roman"/>
                          <a:cs typeface="Times New Roman"/>
                        </a:rPr>
                        <a:t>PRECISE-DAPT</a:t>
                      </a:r>
                      <a:r>
                        <a:rPr lang="en-US" sz="900" baseline="30000">
                          <a:solidFill>
                            <a:srgbClr val="000000"/>
                          </a:solidFill>
                          <a:effectLst/>
                          <a:latin typeface="Times New Roman"/>
                          <a:ea typeface="Times New Roman"/>
                          <a:cs typeface="Times New Roman"/>
                        </a:rPr>
                        <a:t>19</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Times New Roman"/>
                          <a:ea typeface="Times New Roman"/>
                          <a:cs typeface="Times New Roman"/>
                        </a:rPr>
                        <a:t>www.precisedaptscore.com/predapt/index.html</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PCI with or without ACS</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Estimates 1 year rates of ischemic and bleeding events for patients treated with PCI. </a:t>
                      </a:r>
                      <a:endParaRPr lang="en-US" sz="1050">
                        <a:effectLst/>
                        <a:latin typeface="Calibri"/>
                        <a:ea typeface="Calibri"/>
                        <a:cs typeface="Times New Roman"/>
                      </a:endParaRPr>
                    </a:p>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Patients with PRECISE-DAPT score&gt;25 have lower predicted rates of bleeding events and similar rates of ischemic events with shortened DAPT (3-6 months versus 12-24 months)</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3-6 months vs. 12-14 months</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Age, previous bleeding, white- blood-cell count, haemoglobin, creatinine clearance</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Validated in two separate cohorts (total patients involved in the development: 29,730)</a:t>
                      </a:r>
                      <a:endParaRPr lang="en-US" sz="1050">
                        <a:effectLst/>
                        <a:latin typeface="Calibri"/>
                        <a:ea typeface="Calibri"/>
                        <a:cs typeface="Times New Roman"/>
                      </a:endParaRPr>
                    </a:p>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c-statistic in the two validation cohorts = 0.66 and 0.70</a:t>
                      </a:r>
                      <a:endParaRPr lang="en-US" sz="1050">
                        <a:effectLst/>
                        <a:latin typeface="Calibri"/>
                        <a:ea typeface="Calibri"/>
                        <a:cs typeface="Times New Roman"/>
                      </a:endParaRPr>
                    </a:p>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 </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Discrimination lower for patients on prasugrel</a:t>
                      </a:r>
                      <a:endParaRPr lang="en-US" sz="1050">
                        <a:effectLst/>
                        <a:latin typeface="Calibri"/>
                        <a:ea typeface="Calibri"/>
                        <a:cs typeface="Times New Roman"/>
                      </a:endParaRPr>
                    </a:p>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Angiographic and PCI variables not included</a:t>
                      </a:r>
                      <a:endParaRPr lang="en-US" sz="1050">
                        <a:effectLst/>
                        <a:latin typeface="Calibri"/>
                        <a:ea typeface="Calibri"/>
                        <a:cs typeface="Times New Roman"/>
                      </a:endParaRPr>
                    </a:p>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Does not provide guidance to support the decision to prolong DAPT over one year following PCI</a:t>
                      </a:r>
                      <a:endParaRPr lang="en-US" sz="1050">
                        <a:effectLst/>
                        <a:latin typeface="Calibri"/>
                        <a:ea typeface="Calibri"/>
                        <a:cs typeface="Times New Roman"/>
                      </a:endParaRPr>
                    </a:p>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 </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5456">
                <a:tc>
                  <a:txBody>
                    <a:bodyPr/>
                    <a:lstStyle/>
                    <a:p>
                      <a:pPr marL="0" marR="0" algn="ctr">
                        <a:lnSpc>
                          <a:spcPct val="115000"/>
                        </a:lnSpc>
                        <a:spcBef>
                          <a:spcPts val="0"/>
                        </a:spcBef>
                        <a:spcAft>
                          <a:spcPts val="1000"/>
                        </a:spcAft>
                      </a:pPr>
                      <a:r>
                        <a:rPr lang="en-US" sz="900">
                          <a:solidFill>
                            <a:srgbClr val="000000"/>
                          </a:solidFill>
                          <a:effectLst/>
                          <a:latin typeface="Times New Roman"/>
                          <a:ea typeface="Times New Roman"/>
                          <a:cs typeface="Times New Roman"/>
                        </a:rPr>
                        <a:t>CALIBER</a:t>
                      </a:r>
                      <a:r>
                        <a:rPr lang="en-US" sz="900" baseline="30000">
                          <a:solidFill>
                            <a:srgbClr val="000000"/>
                          </a:solidFill>
                          <a:effectLst/>
                          <a:latin typeface="Times New Roman"/>
                          <a:ea typeface="Times New Roman"/>
                          <a:cs typeface="Times New Roman"/>
                        </a:rPr>
                        <a:t>130</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Times New Roman"/>
                          <a:ea typeface="Times New Roman"/>
                          <a:cs typeface="Times New Roman"/>
                        </a:rPr>
                        <a:t>https://farr-data-lab.shinyapps.io/caliber-prolonged_dapt_benefits_harms_risks/</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Patients surviving 1 year post MI including those treated with or without PCI</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Estimates ischemic and bleeding events 2-6 years post MI with and without prolonged DAPT</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12 months vs. &gt;12 months</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Ischemic prediction score includes 20 variables and bleeding prediction score includes 18 variables</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Validated in two cohorts (total patients involved in the development: 19,784)</a:t>
                      </a:r>
                      <a:endParaRPr lang="en-US" sz="1050">
                        <a:effectLst/>
                        <a:latin typeface="Calibri"/>
                        <a:ea typeface="Calibri"/>
                        <a:cs typeface="Times New Roman"/>
                      </a:endParaRPr>
                    </a:p>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c-statistic in the validation cohort = 0.75 for ischemic endpoints, and 0.72 for major bleeding</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High number of variables included in the model</a:t>
                      </a:r>
                      <a:endParaRPr lang="en-US" sz="1050">
                        <a:effectLst/>
                        <a:latin typeface="Calibri"/>
                        <a:ea typeface="Calibri"/>
                        <a:cs typeface="Times New Roman"/>
                      </a:endParaRPr>
                    </a:p>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Angiographic and PCI variables not included</a:t>
                      </a:r>
                      <a:endParaRPr lang="en-US" sz="1050">
                        <a:effectLst/>
                        <a:latin typeface="Calibri"/>
                        <a:ea typeface="Calibri"/>
                        <a:cs typeface="Times New Roman"/>
                      </a:endParaRPr>
                    </a:p>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Did not include any patients treated with prasugrel</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2605">
                <a:tc>
                  <a:txBody>
                    <a:bodyPr/>
                    <a:lstStyle/>
                    <a:p>
                      <a:pPr marL="0" marR="0" algn="ctr">
                        <a:lnSpc>
                          <a:spcPct val="115000"/>
                        </a:lnSpc>
                        <a:spcBef>
                          <a:spcPts val="0"/>
                        </a:spcBef>
                        <a:spcAft>
                          <a:spcPts val="1000"/>
                        </a:spcAft>
                      </a:pPr>
                      <a:r>
                        <a:rPr lang="en-US" sz="900" dirty="0">
                          <a:solidFill>
                            <a:srgbClr val="000000"/>
                          </a:solidFill>
                          <a:effectLst/>
                          <a:latin typeface="Times New Roman"/>
                          <a:ea typeface="Times New Roman"/>
                          <a:cs typeface="Times New Roman"/>
                        </a:rPr>
                        <a:t>DAPT</a:t>
                      </a:r>
                      <a:r>
                        <a:rPr lang="en-US" sz="900" baseline="30000" dirty="0">
                          <a:solidFill>
                            <a:srgbClr val="000000"/>
                          </a:solidFill>
                          <a:effectLst/>
                          <a:latin typeface="Times New Roman"/>
                          <a:ea typeface="Times New Roman"/>
                          <a:cs typeface="Times New Roman"/>
                        </a:rPr>
                        <a:t>16</a:t>
                      </a:r>
                      <a:endParaRPr lang="en-US" sz="1050" dirty="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Times New Roman"/>
                          <a:ea typeface="Times New Roman"/>
                          <a:cs typeface="Times New Roman"/>
                        </a:rPr>
                        <a:t>http://tools.acc.org/DAPTriskapp/#!/content/calculator/</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Patients 1 year after PCI without bleeding or ischemic events </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Estimates the net benefit between ischemic and bleeding events with prolonged DAPT. Patients with DAPT score ≥ 2 had fewer ischemic and bleeding events with prolonged dual antiplatelet therapy (&gt;12 months)</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dirty="0">
                          <a:solidFill>
                            <a:srgbClr val="000000"/>
                          </a:solidFill>
                          <a:effectLst/>
                          <a:latin typeface="Times New Roman"/>
                          <a:ea typeface="Times New Roman"/>
                          <a:cs typeface="Times New Roman"/>
                        </a:rPr>
                        <a:t>12 months vs. &gt;12 months</a:t>
                      </a:r>
                      <a:endParaRPr lang="en-US" sz="1050" dirty="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dirty="0">
                          <a:solidFill>
                            <a:srgbClr val="000000"/>
                          </a:solidFill>
                          <a:effectLst/>
                          <a:latin typeface="Times New Roman"/>
                          <a:ea typeface="Times New Roman"/>
                          <a:cs typeface="Times New Roman"/>
                        </a:rPr>
                        <a:t>Age, cigarette smoking, diabetes mellitus, MI at presentation, prior PCI or prior MI, paclitaxel-eluting stent, stent diameter &lt;3 mm, CHF or LVEF &lt;30%, vein graft stent</a:t>
                      </a:r>
                      <a:endParaRPr lang="en-US" sz="1050" dirty="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dirty="0">
                          <a:solidFill>
                            <a:srgbClr val="000000"/>
                          </a:solidFill>
                          <a:effectLst/>
                          <a:latin typeface="Times New Roman"/>
                          <a:ea typeface="Times New Roman"/>
                          <a:cs typeface="Times New Roman"/>
                        </a:rPr>
                        <a:t>Validated in a separate retrospective cohort (total patients involved in the development: 19,784)</a:t>
                      </a:r>
                      <a:endParaRPr lang="en-US" sz="1050" dirty="0">
                        <a:effectLst/>
                        <a:latin typeface="Calibri"/>
                        <a:ea typeface="Calibri"/>
                        <a:cs typeface="Times New Roman"/>
                      </a:endParaRPr>
                    </a:p>
                    <a:p>
                      <a:pPr marL="0" marR="0" algn="l">
                        <a:lnSpc>
                          <a:spcPct val="115000"/>
                        </a:lnSpc>
                        <a:spcBef>
                          <a:spcPts val="0"/>
                        </a:spcBef>
                        <a:spcAft>
                          <a:spcPts val="1000"/>
                        </a:spcAft>
                      </a:pPr>
                      <a:r>
                        <a:rPr lang="en-US" sz="900" dirty="0">
                          <a:solidFill>
                            <a:srgbClr val="000000"/>
                          </a:solidFill>
                          <a:effectLst/>
                          <a:latin typeface="Times New Roman"/>
                          <a:ea typeface="Times New Roman"/>
                          <a:cs typeface="Times New Roman"/>
                        </a:rPr>
                        <a:t>c-statistic in the validation cohort = 0.64 in both the ischemic and bleeding models</a:t>
                      </a:r>
                      <a:endParaRPr lang="en-US" sz="1050" dirty="0">
                        <a:effectLst/>
                        <a:latin typeface="Calibri"/>
                        <a:ea typeface="Calibri"/>
                        <a:cs typeface="Times New Roman"/>
                      </a:endParaRPr>
                    </a:p>
                    <a:p>
                      <a:pPr marL="0" marR="0" algn="ctr">
                        <a:lnSpc>
                          <a:spcPct val="115000"/>
                        </a:lnSpc>
                        <a:spcBef>
                          <a:spcPts val="0"/>
                        </a:spcBef>
                        <a:spcAft>
                          <a:spcPts val="1000"/>
                        </a:spcAft>
                      </a:pPr>
                      <a:r>
                        <a:rPr lang="en-US" sz="900" dirty="0">
                          <a:solidFill>
                            <a:srgbClr val="000000"/>
                          </a:solidFill>
                          <a:effectLst/>
                          <a:latin typeface="Times New Roman"/>
                          <a:ea typeface="Times New Roman"/>
                          <a:cs typeface="Times New Roman"/>
                        </a:rPr>
                        <a:t> </a:t>
                      </a:r>
                      <a:endParaRPr lang="en-US" sz="1050" dirty="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dirty="0">
                          <a:solidFill>
                            <a:srgbClr val="000000"/>
                          </a:solidFill>
                          <a:effectLst/>
                          <a:latin typeface="Times New Roman"/>
                          <a:ea typeface="Times New Roman"/>
                          <a:cs typeface="Times New Roman"/>
                        </a:rPr>
                        <a:t>Incorporates angiographic and PCI data  </a:t>
                      </a:r>
                      <a:endParaRPr lang="en-US" sz="1050" dirty="0">
                        <a:effectLst/>
                        <a:latin typeface="Calibri"/>
                        <a:ea typeface="Calibri"/>
                        <a:cs typeface="Times New Roman"/>
                      </a:endParaRPr>
                    </a:p>
                    <a:p>
                      <a:pPr marL="0" marR="0" algn="l">
                        <a:lnSpc>
                          <a:spcPct val="115000"/>
                        </a:lnSpc>
                        <a:spcBef>
                          <a:spcPts val="0"/>
                        </a:spcBef>
                        <a:spcAft>
                          <a:spcPts val="1000"/>
                        </a:spcAft>
                      </a:pPr>
                      <a:r>
                        <a:rPr lang="en-US" sz="900" dirty="0">
                          <a:solidFill>
                            <a:srgbClr val="000000"/>
                          </a:solidFill>
                          <a:effectLst/>
                          <a:latin typeface="Times New Roman"/>
                          <a:ea typeface="Times New Roman"/>
                          <a:cs typeface="Times New Roman"/>
                        </a:rPr>
                        <a:t>&lt;50% of the patients in the derivation cohort were implanted second-generation DES</a:t>
                      </a:r>
                      <a:endParaRPr lang="en-US" sz="1050" dirty="0">
                        <a:effectLst/>
                        <a:latin typeface="Calibri"/>
                        <a:ea typeface="Calibri"/>
                        <a:cs typeface="Times New Roman"/>
                      </a:endParaRPr>
                    </a:p>
                    <a:p>
                      <a:pPr marL="0" marR="0" algn="l">
                        <a:lnSpc>
                          <a:spcPct val="115000"/>
                        </a:lnSpc>
                        <a:spcBef>
                          <a:spcPts val="0"/>
                        </a:spcBef>
                        <a:spcAft>
                          <a:spcPts val="1000"/>
                        </a:spcAft>
                      </a:pPr>
                      <a:r>
                        <a:rPr lang="en-US" sz="900" dirty="0">
                          <a:solidFill>
                            <a:srgbClr val="000000"/>
                          </a:solidFill>
                          <a:effectLst/>
                          <a:latin typeface="Times New Roman"/>
                          <a:ea typeface="Times New Roman"/>
                          <a:cs typeface="Times New Roman"/>
                        </a:rPr>
                        <a:t>Did not include any patients treated with </a:t>
                      </a:r>
                      <a:r>
                        <a:rPr lang="en-US" sz="900" dirty="0" err="1">
                          <a:solidFill>
                            <a:srgbClr val="000000"/>
                          </a:solidFill>
                          <a:effectLst/>
                          <a:latin typeface="Times New Roman"/>
                          <a:ea typeface="Times New Roman"/>
                          <a:cs typeface="Times New Roman"/>
                        </a:rPr>
                        <a:t>ticagrelor</a:t>
                      </a:r>
                      <a:endParaRPr lang="en-US" sz="1050" dirty="0">
                        <a:effectLst/>
                        <a:latin typeface="Calibri"/>
                        <a:ea typeface="Calibri"/>
                        <a:cs typeface="Times New Roman"/>
                      </a:endParaRPr>
                    </a:p>
                    <a:p>
                      <a:pPr marL="0" marR="0" algn="l">
                        <a:lnSpc>
                          <a:spcPct val="115000"/>
                        </a:lnSpc>
                        <a:spcBef>
                          <a:spcPts val="0"/>
                        </a:spcBef>
                        <a:spcAft>
                          <a:spcPts val="1000"/>
                        </a:spcAft>
                      </a:pPr>
                      <a:r>
                        <a:rPr lang="en-US" sz="900" dirty="0">
                          <a:solidFill>
                            <a:srgbClr val="000000"/>
                          </a:solidFill>
                          <a:effectLst/>
                          <a:latin typeface="Times New Roman"/>
                          <a:ea typeface="Times New Roman"/>
                          <a:cs typeface="Times New Roman"/>
                        </a:rPr>
                        <a:t> </a:t>
                      </a:r>
                      <a:endParaRPr lang="en-US" sz="1050" dirty="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03140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539749" y="609600"/>
            <a:ext cx="8174161" cy="404293"/>
          </a:xfrm>
          <a:prstGeom prst="rect">
            <a:avLst/>
          </a:prstGeom>
          <a:solidFill>
            <a:srgbClr val="1F497D">
              <a:lumMod val="75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Lucida Grande"/>
                <a:ea typeface="+mj-ea"/>
                <a:cs typeface="Lucida Grande"/>
              </a:rPr>
              <a:t>PCI for STEMI or NSTEACS</a:t>
            </a:r>
          </a:p>
        </p:txBody>
      </p:sp>
      <p:sp>
        <p:nvSpPr>
          <p:cNvPr id="23" name="Title 1"/>
          <p:cNvSpPr txBox="1">
            <a:spLocks/>
          </p:cNvSpPr>
          <p:nvPr/>
        </p:nvSpPr>
        <p:spPr>
          <a:xfrm>
            <a:off x="539750" y="1213792"/>
            <a:ext cx="8174160" cy="1529562"/>
          </a:xfrm>
          <a:prstGeom prst="rect">
            <a:avLst/>
          </a:prstGeom>
          <a:solidFill>
            <a:srgbClr val="9BBB59">
              <a:lumMod val="75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Lucida Grande"/>
                <a:ea typeface="+mj-ea"/>
                <a:cs typeface="Lucida Grande"/>
              </a:rPr>
              <a:t>DAPT </a:t>
            </a:r>
            <a:r>
              <a:rPr kumimoji="0" lang="de-DE" sz="1400" b="1" i="0" u="none" strike="noStrike" kern="1200" cap="none" spc="0" normalizeH="0" baseline="0" noProof="0" dirty="0" err="1">
                <a:ln>
                  <a:noFill/>
                </a:ln>
                <a:solidFill>
                  <a:prstClr val="black"/>
                </a:solidFill>
                <a:effectLst/>
                <a:uLnTx/>
                <a:uFillTx/>
                <a:latin typeface="Lucida Grande"/>
                <a:ea typeface="+mj-ea"/>
                <a:cs typeface="Lucida Grande"/>
              </a:rPr>
              <a:t>for</a:t>
            </a:r>
            <a:r>
              <a:rPr kumimoji="0" lang="de-DE" sz="1400" b="1" i="0" u="none" strike="noStrike" kern="1200" cap="none" spc="0" normalizeH="0" baseline="0" noProof="0" dirty="0">
                <a:ln>
                  <a:noFill/>
                </a:ln>
                <a:solidFill>
                  <a:prstClr val="black"/>
                </a:solidFill>
                <a:effectLst/>
                <a:uLnTx/>
                <a:uFillTx/>
                <a:latin typeface="Lucida Grande"/>
                <a:ea typeface="+mj-ea"/>
                <a:cs typeface="Lucida Grande"/>
              </a:rPr>
              <a:t> 1 </a:t>
            </a:r>
            <a:r>
              <a:rPr kumimoji="0" lang="de-DE" sz="1400" b="1" i="0" u="none" strike="noStrike" kern="1200" cap="none" spc="0" normalizeH="0" baseline="0" noProof="0" dirty="0" err="1">
                <a:ln>
                  <a:noFill/>
                </a:ln>
                <a:solidFill>
                  <a:prstClr val="black"/>
                </a:solidFill>
                <a:effectLst/>
                <a:uLnTx/>
                <a:uFillTx/>
                <a:latin typeface="Lucida Grande"/>
                <a:ea typeface="+mj-ea"/>
                <a:cs typeface="Lucida Grande"/>
              </a:rPr>
              <a:t>year</a:t>
            </a:r>
            <a:endParaRPr kumimoji="0" lang="de-DE" sz="1400" b="1" i="0" u="none" strike="noStrike" kern="1200" cap="none" spc="0" normalizeH="0" baseline="0" noProof="0" dirty="0">
              <a:ln>
                <a:noFill/>
              </a:ln>
              <a:solidFill>
                <a:prstClr val="black"/>
              </a:solidFill>
              <a:effectLst/>
              <a:uLnTx/>
              <a:uFillTx/>
              <a:latin typeface="Lucida Grande"/>
              <a:ea typeface="+mj-ea"/>
              <a:cs typeface="Lucida Grande"/>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Lucida Grande"/>
              <a:ea typeface="+mj-ea"/>
              <a:cs typeface="Lucida Grande"/>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Lucida Grande"/>
                <a:ea typeface="+mj-ea"/>
                <a:cs typeface="Lucida Grande"/>
              </a:rPr>
              <a:t>ASA 81 </a:t>
            </a:r>
            <a:r>
              <a:rPr kumimoji="0" lang="de-DE" sz="1400" b="0" i="0" u="none" strike="noStrike" kern="1200" cap="none" spc="0" normalizeH="0" baseline="0" noProof="0" dirty="0" smtClean="0">
                <a:ln>
                  <a:noFill/>
                </a:ln>
                <a:solidFill>
                  <a:prstClr val="black"/>
                </a:solidFill>
                <a:effectLst/>
                <a:uLnTx/>
                <a:uFillTx/>
                <a:latin typeface="Lucida Grande"/>
                <a:ea typeface="+mj-ea"/>
                <a:cs typeface="Lucida Grande"/>
              </a:rPr>
              <a:t>mg </a:t>
            </a:r>
            <a:r>
              <a:rPr kumimoji="0" lang="de-DE" sz="1400" b="0" i="0" u="none" strike="noStrike" kern="1200" cap="none" spc="0" normalizeH="0" baseline="0" noProof="0" dirty="0" smtClean="0">
                <a:ln>
                  <a:noFill/>
                </a:ln>
                <a:solidFill>
                  <a:prstClr val="black"/>
                </a:solidFill>
                <a:effectLst/>
                <a:uLnTx/>
                <a:uFillTx/>
                <a:latin typeface="Lucida Grande"/>
                <a:ea typeface="+mj-ea"/>
                <a:cs typeface="Lucida Grande"/>
              </a:rPr>
              <a:t>once daily </a:t>
            </a:r>
            <a:r>
              <a:rPr kumimoji="0" lang="de-DE" sz="1400" b="0" i="0" u="none" strike="noStrike" kern="1200" cap="none" spc="0" normalizeH="0" baseline="0" noProof="0" dirty="0">
                <a:ln>
                  <a:noFill/>
                </a:ln>
                <a:solidFill>
                  <a:prstClr val="black"/>
                </a:solidFill>
                <a:effectLst/>
                <a:uLnTx/>
                <a:uFillTx/>
                <a:latin typeface="Lucida Grande"/>
                <a:ea typeface="+mj-ea"/>
                <a:cs typeface="Lucida Grande"/>
              </a:rPr>
              <a: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Lucida Grande"/>
                <a:ea typeface="+mj-ea"/>
                <a:cs typeface="Lucida Grande"/>
              </a:rPr>
              <a:t>Ticagrelor 90 mg </a:t>
            </a:r>
            <a:r>
              <a:rPr kumimoji="0" lang="de-DE" sz="1400" b="0" i="0" u="none" strike="noStrike" kern="1200" cap="none" spc="0" normalizeH="0" baseline="0" noProof="0" dirty="0" smtClean="0">
                <a:ln>
                  <a:noFill/>
                </a:ln>
                <a:solidFill>
                  <a:prstClr val="black"/>
                </a:solidFill>
                <a:effectLst/>
                <a:uLnTx/>
                <a:uFillTx/>
                <a:latin typeface="Lucida Grande"/>
                <a:ea typeface="+mj-ea"/>
                <a:cs typeface="Lucida Grande"/>
              </a:rPr>
              <a:t>BID </a:t>
            </a:r>
            <a:r>
              <a:rPr kumimoji="0" lang="de-DE" sz="1400" b="1" i="0" u="none" strike="noStrike" kern="1200" cap="none" spc="0" normalizeH="0" baseline="0" noProof="0" dirty="0" smtClean="0">
                <a:ln>
                  <a:noFill/>
                </a:ln>
                <a:solidFill>
                  <a:prstClr val="black"/>
                </a:solidFill>
                <a:effectLst/>
                <a:uLnTx/>
                <a:uFillTx/>
                <a:latin typeface="Lucida Grande"/>
                <a:ea typeface="+mj-ea"/>
                <a:cs typeface="Lucida Grande"/>
              </a:rPr>
              <a:t>or </a:t>
            </a:r>
            <a:r>
              <a:rPr kumimoji="0" lang="de-DE" sz="1400" b="0" i="0" u="none" strike="noStrike" kern="1200" cap="none" spc="0" normalizeH="0" baseline="0" noProof="0" dirty="0" smtClean="0">
                <a:ln>
                  <a:noFill/>
                </a:ln>
                <a:solidFill>
                  <a:prstClr val="black"/>
                </a:solidFill>
                <a:effectLst/>
                <a:uLnTx/>
                <a:uFillTx/>
                <a:latin typeface="Lucida Grande"/>
                <a:ea typeface="+mj-ea"/>
                <a:cs typeface="Lucida Grande"/>
              </a:rPr>
              <a:t>Prasugrel </a:t>
            </a:r>
            <a:r>
              <a:rPr kumimoji="0" lang="de-DE" sz="1400" b="0" i="0" u="none" strike="noStrike" kern="1200" cap="none" spc="0" normalizeH="0" baseline="0" noProof="0" dirty="0">
                <a:ln>
                  <a:noFill/>
                </a:ln>
                <a:solidFill>
                  <a:prstClr val="black"/>
                </a:solidFill>
                <a:effectLst/>
                <a:uLnTx/>
                <a:uFillTx/>
                <a:latin typeface="Lucida Grande"/>
                <a:ea typeface="+mj-ea"/>
                <a:cs typeface="Lucida Grande"/>
              </a:rPr>
              <a:t>10 mg </a:t>
            </a:r>
            <a:r>
              <a:rPr kumimoji="0" lang="de-DE" sz="1400" b="0" i="0" u="none" strike="noStrike" kern="1200" cap="none" spc="0" normalizeH="0" baseline="0" noProof="0" dirty="0" smtClean="0">
                <a:ln>
                  <a:noFill/>
                </a:ln>
                <a:solidFill>
                  <a:prstClr val="black"/>
                </a:solidFill>
                <a:effectLst/>
                <a:uLnTx/>
                <a:uFillTx/>
                <a:latin typeface="Lucida Grande"/>
                <a:ea typeface="+mj-ea"/>
                <a:cs typeface="Lucida Grande"/>
              </a:rPr>
              <a:t>once daily </a:t>
            </a:r>
            <a:endParaRPr kumimoji="0" lang="de-DE" sz="1400" b="0" i="0" u="none" strike="noStrike" kern="1200" cap="none" spc="0" normalizeH="0" baseline="0" noProof="0" dirty="0" smtClean="0">
              <a:ln>
                <a:noFill/>
              </a:ln>
              <a:solidFill>
                <a:prstClr val="black"/>
              </a:solidFill>
              <a:effectLst/>
              <a:uLnTx/>
              <a:uFillTx/>
              <a:latin typeface="Lucida Grande"/>
              <a:ea typeface="+mj-ea"/>
              <a:cs typeface="Lucida Grande"/>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de-DE" sz="1400" b="0" i="0" u="none" strike="noStrike" kern="1200" cap="none" spc="0" normalizeH="0" baseline="0" noProof="0" dirty="0" err="1" smtClean="0">
                <a:ln>
                  <a:noFill/>
                </a:ln>
                <a:solidFill>
                  <a:prstClr val="black"/>
                </a:solidFill>
                <a:effectLst/>
                <a:uLnTx/>
                <a:uFillTx/>
                <a:latin typeface="Lucida Grande"/>
                <a:ea typeface="+mj-ea"/>
                <a:cs typeface="Lucida Grande"/>
              </a:rPr>
              <a:t>preferred</a:t>
            </a:r>
            <a:r>
              <a:rPr kumimoji="0" lang="de-DE" sz="1400" b="0" i="0" u="none" strike="noStrike" kern="1200" cap="none" spc="0" normalizeH="0" baseline="0" noProof="0" dirty="0" smtClean="0">
                <a:ln>
                  <a:noFill/>
                </a:ln>
                <a:solidFill>
                  <a:prstClr val="black"/>
                </a:solidFill>
                <a:effectLst/>
                <a:uLnTx/>
                <a:uFillTx/>
                <a:latin typeface="Lucida Grande"/>
                <a:ea typeface="+mj-ea"/>
                <a:cs typeface="Lucida Grande"/>
              </a:rPr>
              <a:t> </a:t>
            </a:r>
            <a:r>
              <a:rPr kumimoji="0" lang="de-DE" sz="1400" b="0" i="0" u="none" strike="noStrike" kern="1200" cap="none" spc="0" normalizeH="0" baseline="0" noProof="0" dirty="0" err="1" smtClean="0">
                <a:ln>
                  <a:noFill/>
                </a:ln>
                <a:solidFill>
                  <a:prstClr val="black"/>
                </a:solidFill>
                <a:effectLst/>
                <a:uLnTx/>
                <a:uFillTx/>
                <a:latin typeface="Lucida Grande"/>
                <a:ea typeface="+mj-ea"/>
                <a:cs typeface="Lucida Grande"/>
              </a:rPr>
              <a:t>over</a:t>
            </a:r>
            <a:endParaRPr kumimoji="0" lang="de-DE" sz="1400" b="1" i="0" u="none" strike="noStrike" kern="1200" cap="none" spc="0" normalizeH="0" baseline="0" noProof="0" dirty="0">
              <a:ln>
                <a:noFill/>
              </a:ln>
              <a:solidFill>
                <a:prstClr val="black"/>
              </a:solidFill>
              <a:effectLst/>
              <a:uLnTx/>
              <a:uFillTx/>
              <a:latin typeface="Lucida Grande"/>
              <a:ea typeface="+mj-ea"/>
              <a:cs typeface="Lucida Grande"/>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Lucida Grande"/>
                <a:ea typeface="+mj-ea"/>
                <a:cs typeface="Lucida Grande"/>
              </a:rPr>
              <a:t>Clopidogrel 75 mg </a:t>
            </a:r>
            <a:r>
              <a:rPr kumimoji="0" lang="de-DE" sz="1400" b="0" i="0" u="none" strike="noStrike" kern="1200" cap="none" spc="0" normalizeH="0" baseline="0" noProof="0" dirty="0" smtClean="0">
                <a:ln>
                  <a:noFill/>
                </a:ln>
                <a:solidFill>
                  <a:prstClr val="black"/>
                </a:solidFill>
                <a:effectLst/>
                <a:uLnTx/>
                <a:uFillTx/>
                <a:latin typeface="Lucida Grande"/>
                <a:ea typeface="+mj-ea"/>
                <a:cs typeface="Lucida Grande"/>
              </a:rPr>
              <a:t>once daily</a:t>
            </a:r>
            <a:endParaRPr kumimoji="0" lang="de-DE" sz="1400" b="0" i="0" u="none" strike="noStrike" kern="1200" cap="none" spc="0" normalizeH="0" baseline="0" noProof="0" dirty="0">
              <a:ln>
                <a:noFill/>
              </a:ln>
              <a:solidFill>
                <a:prstClr val="black"/>
              </a:solidFill>
              <a:effectLst/>
              <a:uLnTx/>
              <a:uFillTx/>
              <a:latin typeface="Lucida Grande"/>
              <a:ea typeface="+mj-ea"/>
              <a:cs typeface="Lucida Grande"/>
            </a:endParaRPr>
          </a:p>
        </p:txBody>
      </p:sp>
      <p:sp>
        <p:nvSpPr>
          <p:cNvPr id="24" name="Title 1"/>
          <p:cNvSpPr txBox="1">
            <a:spLocks/>
          </p:cNvSpPr>
          <p:nvPr/>
        </p:nvSpPr>
        <p:spPr>
          <a:xfrm>
            <a:off x="539749" y="2994909"/>
            <a:ext cx="8174161" cy="401449"/>
          </a:xfrm>
          <a:prstGeom prst="rect">
            <a:avLst/>
          </a:prstGeom>
          <a:solidFill>
            <a:srgbClr val="1F497D">
              <a:lumMod val="75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Lucida Grande"/>
                <a:ea typeface="+mj-ea"/>
                <a:cs typeface="Lucida Grande"/>
              </a:rPr>
              <a:t>At 1 year, determine bleeding risk</a:t>
            </a:r>
            <a:endParaRPr kumimoji="0" lang="en-US" sz="1400" b="0" i="0" u="none" strike="noStrike" kern="1200" cap="none" spc="0" normalizeH="0" baseline="0" noProof="0">
              <a:ln>
                <a:noFill/>
              </a:ln>
              <a:solidFill>
                <a:prstClr val="white"/>
              </a:solidFill>
              <a:effectLst/>
              <a:uLnTx/>
              <a:uFillTx/>
              <a:latin typeface="Lucida Grande"/>
              <a:ea typeface="+mj-ea"/>
              <a:cs typeface="Lucida Grande"/>
            </a:endParaRPr>
          </a:p>
        </p:txBody>
      </p:sp>
      <p:sp>
        <p:nvSpPr>
          <p:cNvPr id="25" name="Title 1"/>
          <p:cNvSpPr txBox="1">
            <a:spLocks/>
          </p:cNvSpPr>
          <p:nvPr/>
        </p:nvSpPr>
        <p:spPr>
          <a:xfrm>
            <a:off x="539750" y="3640021"/>
            <a:ext cx="4025100" cy="632121"/>
          </a:xfrm>
          <a:prstGeom prst="rect">
            <a:avLst/>
          </a:prstGeom>
          <a:solidFill>
            <a:srgbClr val="9BBB59">
              <a:lumMod val="60000"/>
              <a:lumOff val="40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Grande"/>
                <a:ea typeface="+mj-ea"/>
                <a:cs typeface="Lucida Grande"/>
              </a:rPr>
              <a:t>Not at high risk of </a:t>
            </a:r>
            <a:r>
              <a:rPr kumimoji="0" lang="en-US" sz="1400" b="0" i="0" u="none" strike="noStrike" kern="1200" cap="none" spc="0" normalizeH="0" baseline="0" noProof="0" dirty="0" smtClean="0">
                <a:ln>
                  <a:noFill/>
                </a:ln>
                <a:solidFill>
                  <a:prstClr val="black"/>
                </a:solidFill>
                <a:effectLst/>
                <a:uLnTx/>
                <a:uFillTx/>
                <a:latin typeface="Lucida Grande"/>
                <a:ea typeface="+mj-ea"/>
                <a:cs typeface="Lucida Grande"/>
              </a:rPr>
              <a:t>bleeding</a:t>
            </a:r>
            <a:r>
              <a:rPr kumimoji="0" lang="en-US" sz="1400" b="0" i="0" u="none" strike="noStrike" kern="1200" cap="none" spc="0" normalizeH="0" baseline="30000" noProof="0" dirty="0" smtClean="0">
                <a:ln>
                  <a:noFill/>
                </a:ln>
                <a:solidFill>
                  <a:prstClr val="black"/>
                </a:solidFill>
                <a:effectLst/>
                <a:uLnTx/>
                <a:uFillTx/>
                <a:latin typeface="Lucida Grande"/>
                <a:ea typeface="+mj-ea"/>
                <a:cs typeface="Lucida Grande"/>
              </a:rPr>
              <a:t>1</a:t>
            </a:r>
            <a:endParaRPr kumimoji="0" lang="en-US" sz="1400" b="0" i="0" u="none" strike="noStrike" kern="1200" cap="none" spc="0" normalizeH="0" baseline="30000" noProof="0" dirty="0">
              <a:ln>
                <a:noFill/>
              </a:ln>
              <a:solidFill>
                <a:prstClr val="black"/>
              </a:solidFill>
              <a:effectLst/>
              <a:uLnTx/>
              <a:uFillTx/>
              <a:latin typeface="Lucida Grande"/>
              <a:ea typeface="+mj-ea"/>
              <a:cs typeface="Lucida Grande"/>
            </a:endParaRPr>
          </a:p>
        </p:txBody>
      </p:sp>
      <p:sp>
        <p:nvSpPr>
          <p:cNvPr id="26" name="Title 1"/>
          <p:cNvSpPr txBox="1">
            <a:spLocks/>
          </p:cNvSpPr>
          <p:nvPr/>
        </p:nvSpPr>
        <p:spPr>
          <a:xfrm>
            <a:off x="276447" y="5921632"/>
            <a:ext cx="5596385" cy="378913"/>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indent="-228600" algn="l" fontAlgn="auto">
              <a:spcAft>
                <a:spcPts val="0"/>
              </a:spcAft>
              <a:buFont typeface="Wingdings" charset="2"/>
              <a:buAutoNum type="arabicPlain"/>
            </a:pPr>
            <a:r>
              <a:rPr lang="en-US" sz="800" dirty="0">
                <a:solidFill>
                  <a:prstClr val="black"/>
                </a:solidFill>
                <a:latin typeface="Lucida Grande" charset="0"/>
                <a:ea typeface="Lucida Grande" charset="0"/>
                <a:cs typeface="Lucida Grande" charset="0"/>
              </a:rPr>
              <a:t>Factors associated with increased bleeding risk include: need for OAC in addition to DAPT, a</a:t>
            </a:r>
            <a:r>
              <a:rPr lang="en-US" altLang="en-US" sz="800" dirty="0">
                <a:solidFill>
                  <a:prstClr val="black"/>
                </a:solidFill>
                <a:latin typeface="Lucida Grande" charset="0"/>
                <a:ea typeface="Lucida Grande" charset="0"/>
                <a:cs typeface="Lucida Grande" charset="0"/>
              </a:rPr>
              <a:t>dvanced age (&gt; 75 years), frailty, anemia with hemoglobin &lt; 110 g/</a:t>
            </a:r>
            <a:r>
              <a:rPr lang="en-US" altLang="en-US" sz="800" dirty="0" err="1">
                <a:solidFill>
                  <a:prstClr val="black"/>
                </a:solidFill>
                <a:latin typeface="Lucida Grande" charset="0"/>
                <a:ea typeface="Lucida Grande" charset="0"/>
                <a:cs typeface="Lucida Grande" charset="0"/>
              </a:rPr>
              <a:t>dL</a:t>
            </a:r>
            <a:r>
              <a:rPr lang="en-US" altLang="en-US" sz="800" dirty="0">
                <a:solidFill>
                  <a:prstClr val="black"/>
                </a:solidFill>
                <a:latin typeface="Lucida Grande" charset="0"/>
                <a:ea typeface="Lucida Grande" charset="0"/>
                <a:cs typeface="Lucida Grande" charset="0"/>
              </a:rPr>
              <a:t>, chronic renal failure (creatinine clearance &lt; 40 mL/min), low body weight </a:t>
            </a:r>
            <a:r>
              <a:rPr lang="en-US" altLang="en-US" sz="800" dirty="0" smtClean="0">
                <a:solidFill>
                  <a:prstClr val="black"/>
                </a:solidFill>
                <a:latin typeface="Lucida Grande" charset="0"/>
                <a:ea typeface="Lucida Grande" charset="0"/>
                <a:cs typeface="Lucida Grande" charset="0"/>
              </a:rPr>
              <a:t>(&lt; </a:t>
            </a:r>
            <a:r>
              <a:rPr lang="en-US" altLang="en-US" sz="800" dirty="0">
                <a:solidFill>
                  <a:prstClr val="black"/>
                </a:solidFill>
                <a:latin typeface="Lucida Grande" charset="0"/>
                <a:ea typeface="Lucida Grande" charset="0"/>
                <a:cs typeface="Lucida Grande" charset="0"/>
              </a:rPr>
              <a:t>60 kg), hospitalization for bleeding within last year, prior stroke/</a:t>
            </a:r>
            <a:r>
              <a:rPr lang="en-US" altLang="en-US" sz="800" dirty="0" err="1">
                <a:solidFill>
                  <a:prstClr val="black"/>
                </a:solidFill>
                <a:latin typeface="Lucida Grande" charset="0"/>
                <a:ea typeface="Lucida Grande" charset="0"/>
                <a:cs typeface="Lucida Grande" charset="0"/>
              </a:rPr>
              <a:t>intracranical</a:t>
            </a:r>
            <a:r>
              <a:rPr lang="en-US" altLang="en-US" sz="800" dirty="0">
                <a:solidFill>
                  <a:prstClr val="black"/>
                </a:solidFill>
                <a:latin typeface="Lucida Grande" charset="0"/>
                <a:ea typeface="Lucida Grande" charset="0"/>
                <a:cs typeface="Lucida Grande" charset="0"/>
              </a:rPr>
              <a:t> bleed, regular need for NSAIDS or prednisone</a:t>
            </a:r>
          </a:p>
          <a:p>
            <a:pPr marL="228600" indent="-228600" algn="l" fontAlgn="auto">
              <a:spcAft>
                <a:spcPts val="0"/>
              </a:spcAft>
              <a:buFont typeface="Wingdings" charset="2"/>
              <a:buAutoNum type="arabicPlain"/>
            </a:pPr>
            <a:r>
              <a:rPr lang="en-US" sz="800" dirty="0" smtClean="0">
                <a:solidFill>
                  <a:prstClr val="black"/>
                </a:solidFill>
                <a:latin typeface="Lucida Grande" charset="0"/>
                <a:ea typeface="Lucida Grande" charset="0"/>
                <a:cs typeface="Lucida Grande" charset="0"/>
              </a:rPr>
              <a:t>Instead </a:t>
            </a:r>
            <a:r>
              <a:rPr lang="en-US" sz="800" dirty="0">
                <a:solidFill>
                  <a:prstClr val="black"/>
                </a:solidFill>
                <a:latin typeface="Lucida Grande" charset="0"/>
                <a:ea typeface="Lucida Grande" charset="0"/>
                <a:cs typeface="Lucida Grande" charset="0"/>
              </a:rPr>
              <a:t>of </a:t>
            </a:r>
            <a:r>
              <a:rPr lang="en-US" sz="800" dirty="0" err="1">
                <a:solidFill>
                  <a:prstClr val="black"/>
                </a:solidFill>
                <a:latin typeface="Lucida Grande" charset="0"/>
                <a:ea typeface="Lucida Grande" charset="0"/>
                <a:cs typeface="Lucida Grande" charset="0"/>
              </a:rPr>
              <a:t>ticagrelor</a:t>
            </a:r>
            <a:r>
              <a:rPr lang="en-US" sz="800" dirty="0">
                <a:solidFill>
                  <a:prstClr val="black"/>
                </a:solidFill>
                <a:latin typeface="Lucida Grande" charset="0"/>
                <a:ea typeface="Lucida Grande" charset="0"/>
                <a:cs typeface="Lucida Grande" charset="0"/>
              </a:rPr>
              <a:t> or </a:t>
            </a:r>
            <a:r>
              <a:rPr lang="en-US" sz="800" dirty="0" err="1" smtClean="0">
                <a:solidFill>
                  <a:prstClr val="black"/>
                </a:solidFill>
                <a:latin typeface="Lucida Grande" charset="0"/>
                <a:ea typeface="Lucida Grande" charset="0"/>
                <a:cs typeface="Lucida Grande" charset="0"/>
              </a:rPr>
              <a:t>clopidogrel</a:t>
            </a:r>
            <a:r>
              <a:rPr lang="en-US" sz="800" dirty="0" smtClean="0">
                <a:solidFill>
                  <a:prstClr val="black"/>
                </a:solidFill>
                <a:latin typeface="Lucida Grande" charset="0"/>
                <a:ea typeface="Lucida Grande" charset="0"/>
                <a:cs typeface="Lucida Grande" charset="0"/>
              </a:rPr>
              <a:t>, </a:t>
            </a:r>
            <a:r>
              <a:rPr lang="en-US" sz="800" dirty="0" err="1">
                <a:solidFill>
                  <a:prstClr val="black"/>
                </a:solidFill>
                <a:latin typeface="Lucida Grande" charset="0"/>
                <a:ea typeface="Lucida Grande" charset="0"/>
                <a:cs typeface="Lucida Grande" charset="0"/>
              </a:rPr>
              <a:t>p</a:t>
            </a:r>
            <a:r>
              <a:rPr lang="en-US" sz="800" dirty="0" err="1" smtClean="0">
                <a:solidFill>
                  <a:prstClr val="black"/>
                </a:solidFill>
                <a:latin typeface="Lucida Grande" charset="0"/>
                <a:ea typeface="Lucida Grande" charset="0"/>
                <a:cs typeface="Lucida Grande" charset="0"/>
              </a:rPr>
              <a:t>rasugrel</a:t>
            </a:r>
            <a:r>
              <a:rPr lang="en-US" sz="800" dirty="0" smtClean="0">
                <a:solidFill>
                  <a:prstClr val="black"/>
                </a:solidFill>
                <a:latin typeface="Lucida Grande" charset="0"/>
                <a:ea typeface="Lucida Grande" charset="0"/>
                <a:cs typeface="Lucida Grande" charset="0"/>
              </a:rPr>
              <a:t> </a:t>
            </a:r>
            <a:r>
              <a:rPr lang="en-US" sz="800" dirty="0">
                <a:solidFill>
                  <a:prstClr val="black"/>
                </a:solidFill>
                <a:latin typeface="Lucida Grande" charset="0"/>
                <a:ea typeface="Lucida Grande" charset="0"/>
                <a:cs typeface="Lucida Grande" charset="0"/>
              </a:rPr>
              <a:t>5-10 mg daily is also </a:t>
            </a:r>
            <a:r>
              <a:rPr lang="en-US" sz="800" dirty="0" smtClean="0">
                <a:solidFill>
                  <a:prstClr val="black"/>
                </a:solidFill>
                <a:latin typeface="Lucida Grande" charset="0"/>
                <a:ea typeface="Lucida Grande" charset="0"/>
                <a:cs typeface="Lucida Grande" charset="0"/>
              </a:rPr>
              <a:t>an </a:t>
            </a:r>
            <a:r>
              <a:rPr lang="en-US" sz="800" dirty="0">
                <a:solidFill>
                  <a:prstClr val="black"/>
                </a:solidFill>
                <a:latin typeface="Lucida Grande" charset="0"/>
                <a:ea typeface="Lucida Grande" charset="0"/>
                <a:cs typeface="Lucida Grande" charset="0"/>
              </a:rPr>
              <a:t>option </a:t>
            </a:r>
            <a:r>
              <a:rPr lang="en-US" sz="800" dirty="0" smtClean="0">
                <a:solidFill>
                  <a:prstClr val="black"/>
                </a:solidFill>
                <a:latin typeface="Lucida Grande" charset="0"/>
                <a:ea typeface="Lucida Grande" charset="0"/>
                <a:cs typeface="Lucida Grande" charset="0"/>
              </a:rPr>
              <a:t>(weak recommendation)</a:t>
            </a:r>
          </a:p>
          <a:p>
            <a:pPr marL="228600" indent="-228600" algn="l" fontAlgn="auto">
              <a:spcAft>
                <a:spcPts val="0"/>
              </a:spcAft>
              <a:buFont typeface="Wingdings" charset="2"/>
              <a:buAutoNum type="arabicPlain"/>
            </a:pPr>
            <a:endParaRPr lang="en-US" sz="800" dirty="0" smtClean="0">
              <a:solidFill>
                <a:prstClr val="black"/>
              </a:solidFill>
              <a:latin typeface="Lucida Grande" charset="0"/>
              <a:ea typeface="Lucida Grande" charset="0"/>
              <a:cs typeface="Lucida Grande" charset="0"/>
            </a:endParaRPr>
          </a:p>
          <a:p>
            <a:pPr algn="l" fontAlgn="auto">
              <a:spcAft>
                <a:spcPts val="0"/>
              </a:spcAft>
            </a:pPr>
            <a:r>
              <a:rPr lang="en-US" sz="800" dirty="0" smtClean="0">
                <a:solidFill>
                  <a:prstClr val="black"/>
                </a:solidFill>
                <a:latin typeface="Lucida Grande" charset="0"/>
                <a:ea typeface="Lucida Grande" charset="0"/>
                <a:cs typeface="Lucida Grande" charset="0"/>
              </a:rPr>
              <a:t>DAPT=dual antiplatelet therapy SAPT=single antiplatelet therapy STEMI=ST segment elevation myocardial infarction NSTEMI=non-ST segment elevation myocardial infarction </a:t>
            </a:r>
            <a:r>
              <a:rPr lang="en-US" sz="800" dirty="0" smtClean="0">
                <a:solidFill>
                  <a:prstClr val="black"/>
                </a:solidFill>
                <a:latin typeface="Lucida Grande" charset="0"/>
                <a:ea typeface="Lucida Grande" charset="0"/>
                <a:cs typeface="Lucida Grande" charset="0"/>
              </a:rPr>
              <a:t>BID=twice </a:t>
            </a:r>
            <a:r>
              <a:rPr lang="en-US" sz="800" dirty="0" smtClean="0">
                <a:solidFill>
                  <a:prstClr val="black"/>
                </a:solidFill>
                <a:latin typeface="Lucida Grande" charset="0"/>
                <a:ea typeface="Lucida Grande" charset="0"/>
                <a:cs typeface="Lucida Grande" charset="0"/>
              </a:rPr>
              <a:t>daily</a:t>
            </a:r>
            <a:endParaRPr lang="en-US" sz="800" i="1" baseline="30000" dirty="0">
              <a:solidFill>
                <a:prstClr val="black"/>
              </a:solidFill>
              <a:latin typeface="Lucida Grande" charset="0"/>
              <a:ea typeface="Lucida Grande" charset="0"/>
              <a:cs typeface="Lucida Grande" charset="0"/>
            </a:endParaRPr>
          </a:p>
        </p:txBody>
      </p:sp>
      <p:cxnSp>
        <p:nvCxnSpPr>
          <p:cNvPr id="27" name="Straight Arrow Connector 26"/>
          <p:cNvCxnSpPr/>
          <p:nvPr/>
        </p:nvCxnSpPr>
        <p:spPr>
          <a:xfrm>
            <a:off x="4644008" y="953442"/>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28" name="Straight Arrow Connector 27"/>
          <p:cNvCxnSpPr/>
          <p:nvPr/>
        </p:nvCxnSpPr>
        <p:spPr>
          <a:xfrm>
            <a:off x="4641850" y="2734559"/>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29" name="Straight Arrow Connector 28"/>
          <p:cNvCxnSpPr/>
          <p:nvPr/>
        </p:nvCxnSpPr>
        <p:spPr>
          <a:xfrm>
            <a:off x="2619323" y="3379671"/>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30" name="Title 1"/>
          <p:cNvSpPr txBox="1">
            <a:spLocks/>
          </p:cNvSpPr>
          <p:nvPr/>
        </p:nvSpPr>
        <p:spPr>
          <a:xfrm>
            <a:off x="5872832" y="5804259"/>
            <a:ext cx="236516" cy="259510"/>
          </a:xfrm>
          <a:prstGeom prst="rect">
            <a:avLst/>
          </a:prstGeom>
          <a:solidFill>
            <a:srgbClr val="9BBB59">
              <a:lumMod val="75000"/>
            </a:srgbClr>
          </a:solidFill>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Lucida Grande"/>
              <a:ea typeface="+mj-ea"/>
              <a:cs typeface="Lucida Grande"/>
            </a:endParaRPr>
          </a:p>
        </p:txBody>
      </p:sp>
      <p:sp>
        <p:nvSpPr>
          <p:cNvPr id="31" name="Title 1"/>
          <p:cNvSpPr txBox="1">
            <a:spLocks/>
          </p:cNvSpPr>
          <p:nvPr/>
        </p:nvSpPr>
        <p:spPr>
          <a:xfrm>
            <a:off x="5872832" y="6172796"/>
            <a:ext cx="236516" cy="259510"/>
          </a:xfrm>
          <a:prstGeom prst="rect">
            <a:avLst/>
          </a:prstGeom>
          <a:solidFill>
            <a:srgbClr val="8064A2">
              <a:lumMod val="60000"/>
              <a:lumOff val="40000"/>
            </a:srgbClr>
          </a:solidFill>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Lucida Grande"/>
              <a:ea typeface="+mj-ea"/>
              <a:cs typeface="Lucida Grande"/>
            </a:endParaRPr>
          </a:p>
        </p:txBody>
      </p:sp>
      <p:sp>
        <p:nvSpPr>
          <p:cNvPr id="32" name="Title 1"/>
          <p:cNvSpPr txBox="1">
            <a:spLocks/>
          </p:cNvSpPr>
          <p:nvPr/>
        </p:nvSpPr>
        <p:spPr>
          <a:xfrm>
            <a:off x="6169900" y="5804260"/>
            <a:ext cx="1805599" cy="25951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900">
                <a:solidFill>
                  <a:prstClr val="black"/>
                </a:solidFill>
                <a:latin typeface="Lucida Grande"/>
                <a:cs typeface="Lucida Grande"/>
              </a:rPr>
              <a:t>Strong recommendation</a:t>
            </a:r>
          </a:p>
        </p:txBody>
      </p:sp>
      <p:sp>
        <p:nvSpPr>
          <p:cNvPr id="33" name="Title 1"/>
          <p:cNvSpPr txBox="1">
            <a:spLocks/>
          </p:cNvSpPr>
          <p:nvPr/>
        </p:nvSpPr>
        <p:spPr>
          <a:xfrm>
            <a:off x="6169900" y="6172796"/>
            <a:ext cx="1805599" cy="25951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900">
                <a:solidFill>
                  <a:prstClr val="black"/>
                </a:solidFill>
                <a:latin typeface="Lucida Grande"/>
                <a:cs typeface="Lucida Grande"/>
              </a:rPr>
              <a:t>Weak recommendation</a:t>
            </a:r>
          </a:p>
        </p:txBody>
      </p:sp>
      <p:sp>
        <p:nvSpPr>
          <p:cNvPr id="34" name="Title 1"/>
          <p:cNvSpPr txBox="1">
            <a:spLocks/>
          </p:cNvSpPr>
          <p:nvPr/>
        </p:nvSpPr>
        <p:spPr>
          <a:xfrm>
            <a:off x="4644009" y="3640021"/>
            <a:ext cx="4069902" cy="632121"/>
          </a:xfrm>
          <a:prstGeom prst="rect">
            <a:avLst/>
          </a:prstGeom>
          <a:solidFill>
            <a:srgbClr val="9BBB59">
              <a:lumMod val="60000"/>
              <a:lumOff val="40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Grande"/>
                <a:ea typeface="+mj-ea"/>
                <a:cs typeface="Lucida Grande"/>
              </a:rPr>
              <a:t>High risk of </a:t>
            </a:r>
            <a:r>
              <a:rPr kumimoji="0" lang="en-US" sz="1400" b="0" i="0" u="none" strike="noStrike" kern="1200" cap="none" spc="0" normalizeH="0" baseline="0" noProof="0" dirty="0" smtClean="0">
                <a:ln>
                  <a:noFill/>
                </a:ln>
                <a:solidFill>
                  <a:prstClr val="black"/>
                </a:solidFill>
                <a:effectLst/>
                <a:uLnTx/>
                <a:uFillTx/>
                <a:latin typeface="Lucida Grande"/>
                <a:ea typeface="+mj-ea"/>
                <a:cs typeface="Lucida Grande"/>
              </a:rPr>
              <a:t>bleeding</a:t>
            </a:r>
            <a:r>
              <a:rPr kumimoji="0" lang="en-US" sz="1400" b="0" i="0" u="none" strike="noStrike" kern="1200" cap="none" spc="0" normalizeH="0" baseline="30000" noProof="0" dirty="0" smtClean="0">
                <a:ln>
                  <a:noFill/>
                </a:ln>
                <a:solidFill>
                  <a:prstClr val="black"/>
                </a:solidFill>
                <a:effectLst/>
                <a:uLnTx/>
                <a:uFillTx/>
                <a:latin typeface="Lucida Grande"/>
                <a:ea typeface="+mj-ea"/>
                <a:cs typeface="Lucida Grande"/>
              </a:rPr>
              <a:t>1</a:t>
            </a:r>
            <a:endParaRPr kumimoji="0" lang="en-US" sz="1400" b="0" i="0" u="none" strike="noStrike" kern="1200" cap="none" spc="0" normalizeH="0" baseline="30000" noProof="0" dirty="0">
              <a:ln>
                <a:noFill/>
              </a:ln>
              <a:solidFill>
                <a:prstClr val="black"/>
              </a:solidFill>
              <a:effectLst/>
              <a:uLnTx/>
              <a:uFillTx/>
              <a:latin typeface="Lucida Grande"/>
              <a:ea typeface="+mj-ea"/>
              <a:cs typeface="Lucida Grande"/>
            </a:endParaRPr>
          </a:p>
        </p:txBody>
      </p:sp>
      <p:cxnSp>
        <p:nvCxnSpPr>
          <p:cNvPr id="35" name="Straight Arrow Connector 34"/>
          <p:cNvCxnSpPr/>
          <p:nvPr/>
        </p:nvCxnSpPr>
        <p:spPr>
          <a:xfrm>
            <a:off x="6617342" y="3379671"/>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36" name="Title 1"/>
          <p:cNvSpPr txBox="1">
            <a:spLocks/>
          </p:cNvSpPr>
          <p:nvPr/>
        </p:nvSpPr>
        <p:spPr>
          <a:xfrm>
            <a:off x="539750" y="4523476"/>
            <a:ext cx="4025100" cy="1095650"/>
          </a:xfrm>
          <a:prstGeom prst="rect">
            <a:avLst/>
          </a:prstGeom>
          <a:solidFill>
            <a:srgbClr val="9BBB59">
              <a:lumMod val="75000"/>
            </a:srgb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20000"/>
              </a:lnSpc>
              <a:spcBef>
                <a:spcPct val="0"/>
              </a:spcBef>
              <a:spcAft>
                <a:spcPts val="0"/>
              </a:spcAft>
              <a:buClrTx/>
              <a:buSzTx/>
              <a:buFontTx/>
              <a:buNone/>
              <a:tabLst/>
              <a:defRPr/>
            </a:pPr>
            <a:r>
              <a:rPr kumimoji="0" lang="de-DE" sz="1400" b="1" i="0" u="none" strike="noStrike" kern="1200" cap="none" spc="0" normalizeH="0" baseline="0" noProof="0" dirty="0" err="1">
                <a:ln>
                  <a:noFill/>
                </a:ln>
                <a:solidFill>
                  <a:prstClr val="black"/>
                </a:solidFill>
                <a:effectLst/>
                <a:uLnTx/>
                <a:uFillTx/>
                <a:latin typeface="Lucida Grande"/>
                <a:ea typeface="+mj-ea"/>
                <a:cs typeface="Lucida Grande"/>
              </a:rPr>
              <a:t>Continue</a:t>
            </a:r>
            <a:r>
              <a:rPr kumimoji="0" lang="de-DE" sz="1400" b="1" i="0" u="none" strike="noStrike" kern="1200" cap="none" spc="0" normalizeH="0" baseline="0" noProof="0" dirty="0">
                <a:ln>
                  <a:noFill/>
                </a:ln>
                <a:solidFill>
                  <a:prstClr val="black"/>
                </a:solidFill>
                <a:effectLst/>
                <a:uLnTx/>
                <a:uFillTx/>
                <a:latin typeface="Lucida Grande"/>
                <a:ea typeface="+mj-ea"/>
                <a:cs typeface="Lucida Grande"/>
              </a:rPr>
              <a:t> </a:t>
            </a:r>
            <a:r>
              <a:rPr kumimoji="0" lang="de-DE" sz="1400" b="1" i="0" u="none" strike="noStrike" kern="1200" cap="none" spc="0" normalizeH="0" baseline="0" noProof="0" dirty="0" smtClean="0">
                <a:ln>
                  <a:noFill/>
                </a:ln>
                <a:solidFill>
                  <a:prstClr val="black"/>
                </a:solidFill>
                <a:effectLst/>
                <a:uLnTx/>
                <a:uFillTx/>
                <a:latin typeface="Lucida Grande"/>
                <a:ea typeface="+mj-ea"/>
                <a:cs typeface="Lucida Grande"/>
              </a:rPr>
              <a:t>DAPT </a:t>
            </a:r>
            <a:r>
              <a:rPr kumimoji="0" lang="de-DE" sz="1400" b="1" i="0" u="none" strike="noStrike" kern="1200" cap="none" spc="0" normalizeH="0" baseline="0" noProof="0" dirty="0" err="1" smtClean="0">
                <a:ln>
                  <a:noFill/>
                </a:ln>
                <a:solidFill>
                  <a:prstClr val="black"/>
                </a:solidFill>
                <a:effectLst/>
                <a:uLnTx/>
                <a:uFillTx/>
                <a:latin typeface="Lucida Grande"/>
                <a:ea typeface="+mj-ea"/>
                <a:cs typeface="Lucida Grande"/>
              </a:rPr>
              <a:t>for</a:t>
            </a:r>
            <a:r>
              <a:rPr kumimoji="0" lang="de-DE" sz="1400" b="1" i="0" u="none" strike="noStrike" kern="1200" cap="none" spc="0" normalizeH="0" baseline="0" noProof="0" dirty="0" smtClean="0">
                <a:ln>
                  <a:noFill/>
                </a:ln>
                <a:solidFill>
                  <a:prstClr val="black"/>
                </a:solidFill>
                <a:effectLst/>
                <a:uLnTx/>
                <a:uFillTx/>
                <a:latin typeface="Lucida Grande"/>
                <a:ea typeface="+mj-ea"/>
                <a:cs typeface="Lucida Grande"/>
              </a:rPr>
              <a:t> </a:t>
            </a:r>
            <a:r>
              <a:rPr kumimoji="0" lang="de-DE" sz="1400" b="1" i="0" u="none" strike="noStrike" kern="1200" cap="none" spc="0" normalizeH="0" baseline="0" noProof="0" dirty="0" err="1" smtClean="0">
                <a:ln>
                  <a:noFill/>
                </a:ln>
                <a:solidFill>
                  <a:prstClr val="black"/>
                </a:solidFill>
                <a:effectLst/>
                <a:uLnTx/>
                <a:uFillTx/>
                <a:latin typeface="Lucida Grande"/>
                <a:ea typeface="+mj-ea"/>
                <a:cs typeface="Lucida Grande"/>
              </a:rPr>
              <a:t>up</a:t>
            </a:r>
            <a:r>
              <a:rPr kumimoji="0" lang="de-DE" sz="1400" b="1" i="0" u="none" strike="noStrike" kern="1200" cap="none" spc="0" normalizeH="0" baseline="0" noProof="0" dirty="0" smtClean="0">
                <a:ln>
                  <a:noFill/>
                </a:ln>
                <a:solidFill>
                  <a:prstClr val="black"/>
                </a:solidFill>
                <a:effectLst/>
                <a:uLnTx/>
                <a:uFillTx/>
                <a:latin typeface="Lucida Grande"/>
                <a:ea typeface="+mj-ea"/>
                <a:cs typeface="Lucida Grande"/>
              </a:rPr>
              <a:t> </a:t>
            </a:r>
            <a:r>
              <a:rPr kumimoji="0" lang="de-DE" sz="1400" b="1" i="0" u="none" strike="noStrike" kern="1200" cap="none" spc="0" normalizeH="0" baseline="0" noProof="0" dirty="0" err="1" smtClean="0">
                <a:ln>
                  <a:noFill/>
                </a:ln>
                <a:solidFill>
                  <a:prstClr val="black"/>
                </a:solidFill>
                <a:effectLst/>
                <a:uLnTx/>
                <a:uFillTx/>
                <a:latin typeface="Lucida Grande"/>
                <a:ea typeface="+mj-ea"/>
                <a:cs typeface="Lucida Grande"/>
              </a:rPr>
              <a:t>to</a:t>
            </a:r>
            <a:r>
              <a:rPr kumimoji="0" lang="de-DE" sz="1400" b="1" i="0" u="none" strike="noStrike" kern="1200" cap="none" spc="0" normalizeH="0" baseline="0" noProof="0" dirty="0" smtClean="0">
                <a:ln>
                  <a:noFill/>
                </a:ln>
                <a:solidFill>
                  <a:prstClr val="black"/>
                </a:solidFill>
                <a:effectLst/>
                <a:uLnTx/>
                <a:uFillTx/>
                <a:latin typeface="Lucida Grande"/>
                <a:ea typeface="+mj-ea"/>
                <a:cs typeface="Lucida Grande"/>
              </a:rPr>
              <a:t> 3 </a:t>
            </a:r>
            <a:r>
              <a:rPr kumimoji="0" lang="de-DE" sz="1400" b="1" i="0" u="none" strike="noStrike" kern="1200" cap="none" spc="0" normalizeH="0" baseline="0" noProof="0" dirty="0" err="1" smtClean="0">
                <a:ln>
                  <a:noFill/>
                </a:ln>
                <a:solidFill>
                  <a:prstClr val="black"/>
                </a:solidFill>
                <a:effectLst/>
                <a:uLnTx/>
                <a:uFillTx/>
                <a:latin typeface="Lucida Grande"/>
                <a:ea typeface="+mj-ea"/>
                <a:cs typeface="Lucida Grande"/>
              </a:rPr>
              <a:t>years</a:t>
            </a:r>
            <a:endParaRPr kumimoji="0" lang="de-DE" sz="1400" b="1" i="0" u="none" strike="noStrike" kern="1200" cap="none" spc="0" normalizeH="0" baseline="0" noProof="0" dirty="0">
              <a:ln>
                <a:noFill/>
              </a:ln>
              <a:solidFill>
                <a:prstClr val="black"/>
              </a:solidFill>
              <a:effectLst/>
              <a:uLnTx/>
              <a:uFillTx/>
              <a:latin typeface="Lucida Grande"/>
              <a:ea typeface="+mj-ea"/>
              <a:cs typeface="Lucida Grande"/>
            </a:endParaRPr>
          </a:p>
          <a:p>
            <a:pPr marL="0" marR="0" lvl="0" indent="0" algn="ctr" defTabSz="457200" rtl="0" eaLnBrk="1" fontAlgn="auto" latinLnBrk="0" hangingPunct="1">
              <a:lnSpc>
                <a:spcPct val="120000"/>
              </a:lnSpc>
              <a:spcBef>
                <a:spcPct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Lucida Grande"/>
                <a:ea typeface="+mj-ea"/>
                <a:cs typeface="Lucida Grande"/>
              </a:rPr>
              <a:t>ASA 81 mg </a:t>
            </a:r>
            <a:r>
              <a:rPr kumimoji="0" lang="de-DE" sz="1200" b="0" i="0" u="none" strike="noStrike" kern="1200" cap="none" spc="0" normalizeH="0" baseline="0" noProof="0" dirty="0" smtClean="0">
                <a:ln>
                  <a:noFill/>
                </a:ln>
                <a:solidFill>
                  <a:prstClr val="black"/>
                </a:solidFill>
                <a:effectLst/>
                <a:uLnTx/>
                <a:uFillTx/>
                <a:latin typeface="Lucida Grande"/>
                <a:ea typeface="+mj-ea"/>
                <a:cs typeface="Lucida Grande"/>
              </a:rPr>
              <a:t>once daily </a:t>
            </a:r>
            <a:r>
              <a:rPr kumimoji="0" lang="de-DE" sz="1200" b="1" i="0" u="none" strike="noStrike" kern="1200" cap="none" spc="0" normalizeH="0" baseline="0" noProof="0" dirty="0" smtClean="0">
                <a:ln>
                  <a:noFill/>
                </a:ln>
                <a:solidFill>
                  <a:prstClr val="black"/>
                </a:solidFill>
                <a:effectLst/>
                <a:uLnTx/>
                <a:uFillTx/>
                <a:latin typeface="Lucida Grande"/>
                <a:ea typeface="+mj-ea"/>
                <a:cs typeface="Lucida Grande"/>
              </a:rPr>
              <a:t>+</a:t>
            </a:r>
            <a:endParaRPr kumimoji="0" lang="de-DE" sz="1200" b="1" i="0" u="none" strike="noStrike" kern="1200" cap="none" spc="0" normalizeH="0" baseline="0" noProof="0" dirty="0">
              <a:ln>
                <a:noFill/>
              </a:ln>
              <a:solidFill>
                <a:prstClr val="black"/>
              </a:solidFill>
              <a:effectLst/>
              <a:uLnTx/>
              <a:uFillTx/>
              <a:latin typeface="Lucida Grande"/>
              <a:ea typeface="+mj-ea"/>
              <a:cs typeface="Lucida Grande"/>
            </a:endParaRPr>
          </a:p>
          <a:p>
            <a:pPr marL="0" marR="0" lvl="0" indent="0" algn="ctr" defTabSz="457200" rtl="0" eaLnBrk="1" fontAlgn="auto" latinLnBrk="0" hangingPunct="1">
              <a:lnSpc>
                <a:spcPct val="120000"/>
              </a:lnSpc>
              <a:spcBef>
                <a:spcPct val="0"/>
              </a:spcBef>
              <a:spcAft>
                <a:spcPts val="0"/>
              </a:spcAft>
              <a:buClrTx/>
              <a:buSzTx/>
              <a:buFontTx/>
              <a:buNone/>
              <a:tabLst/>
              <a:defRPr/>
            </a:pPr>
            <a:r>
              <a:rPr kumimoji="0" lang="de-DE" sz="1200" b="0" i="0" u="none" strike="noStrike" kern="1200" cap="none" spc="0" normalizeH="0" baseline="0" noProof="0" dirty="0" err="1">
                <a:ln>
                  <a:noFill/>
                </a:ln>
                <a:solidFill>
                  <a:prstClr val="black"/>
                </a:solidFill>
                <a:effectLst/>
                <a:uLnTx/>
                <a:uFillTx/>
                <a:latin typeface="Lucida Grande"/>
                <a:ea typeface="+mj-ea"/>
                <a:cs typeface="Lucida Grande"/>
              </a:rPr>
              <a:t>Ticagrelor</a:t>
            </a:r>
            <a:r>
              <a:rPr kumimoji="0" lang="de-DE" sz="1200" b="0" i="0" u="none" strike="noStrike" kern="1200" cap="none" spc="0" normalizeH="0" baseline="0" noProof="0" dirty="0">
                <a:ln>
                  <a:noFill/>
                </a:ln>
                <a:solidFill>
                  <a:prstClr val="black"/>
                </a:solidFill>
                <a:effectLst/>
                <a:uLnTx/>
                <a:uFillTx/>
                <a:latin typeface="Lucida Grande"/>
                <a:ea typeface="+mj-ea"/>
                <a:cs typeface="Lucida Grande"/>
              </a:rPr>
              <a:t> 60 mg </a:t>
            </a:r>
            <a:r>
              <a:rPr kumimoji="0" lang="de-DE" sz="1200" b="0" i="0" u="none" strike="noStrike" kern="1200" cap="none" spc="0" normalizeH="0" baseline="0" noProof="0" dirty="0" smtClean="0">
                <a:ln>
                  <a:noFill/>
                </a:ln>
                <a:solidFill>
                  <a:prstClr val="black"/>
                </a:solidFill>
                <a:effectLst/>
                <a:uLnTx/>
                <a:uFillTx/>
                <a:latin typeface="Lucida Grande"/>
                <a:ea typeface="+mj-ea"/>
                <a:cs typeface="Lucida Grande"/>
              </a:rPr>
              <a:t>BID </a:t>
            </a:r>
            <a:r>
              <a:rPr kumimoji="0" lang="de-DE" sz="1200" b="1" i="0" u="none" strike="noStrike" kern="1200" cap="none" spc="0" normalizeH="0" baseline="0" noProof="0" dirty="0" err="1" smtClean="0">
                <a:ln>
                  <a:noFill/>
                </a:ln>
                <a:solidFill>
                  <a:prstClr val="black"/>
                </a:solidFill>
                <a:effectLst/>
                <a:uLnTx/>
                <a:uFillTx/>
                <a:latin typeface="Lucida Grande"/>
                <a:ea typeface="+mj-ea"/>
                <a:cs typeface="Lucida Grande"/>
              </a:rPr>
              <a:t>or</a:t>
            </a:r>
            <a:r>
              <a:rPr kumimoji="0" lang="de-DE" sz="1200" b="0" i="0" u="none" strike="noStrike" kern="1200" cap="none" spc="0" normalizeH="0" baseline="0" noProof="0" dirty="0" smtClean="0">
                <a:ln>
                  <a:noFill/>
                </a:ln>
                <a:solidFill>
                  <a:prstClr val="black"/>
                </a:solidFill>
                <a:effectLst/>
                <a:uLnTx/>
                <a:uFillTx/>
                <a:latin typeface="Lucida Grande"/>
                <a:ea typeface="+mj-ea"/>
                <a:cs typeface="Lucida Grande"/>
              </a:rPr>
              <a:t> </a:t>
            </a:r>
          </a:p>
          <a:p>
            <a:pPr marL="0" marR="0" lvl="0" indent="0" algn="ctr" defTabSz="457200" rtl="0" eaLnBrk="1" fontAlgn="auto" latinLnBrk="0" hangingPunct="1">
              <a:lnSpc>
                <a:spcPct val="120000"/>
              </a:lnSpc>
              <a:spcBef>
                <a:spcPct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Lucida Grande"/>
                <a:ea typeface="+mj-ea"/>
                <a:cs typeface="Lucida Grande"/>
              </a:rPr>
              <a:t>Clopidogrel 75 mg </a:t>
            </a:r>
            <a:r>
              <a:rPr kumimoji="0" lang="de-DE" sz="1200" b="0" i="0" u="none" strike="noStrike" kern="1200" cap="none" spc="0" normalizeH="0" baseline="0" noProof="0" dirty="0" smtClean="0">
                <a:ln>
                  <a:noFill/>
                </a:ln>
                <a:solidFill>
                  <a:prstClr val="black"/>
                </a:solidFill>
                <a:effectLst/>
                <a:uLnTx/>
                <a:uFillTx/>
                <a:latin typeface="Lucida Grande"/>
                <a:ea typeface="+mj-ea"/>
                <a:cs typeface="Lucida Grande"/>
              </a:rPr>
              <a:t>once daily</a:t>
            </a:r>
            <a:r>
              <a:rPr kumimoji="0" lang="de-DE" sz="1200" b="0" i="0" u="none" strike="noStrike" kern="1200" cap="none" spc="0" normalizeH="0" baseline="30000" noProof="0" dirty="0" smtClean="0">
                <a:ln>
                  <a:noFill/>
                </a:ln>
                <a:solidFill>
                  <a:prstClr val="black"/>
                </a:solidFill>
                <a:effectLst/>
                <a:uLnTx/>
                <a:uFillTx/>
                <a:latin typeface="Lucida Grande"/>
                <a:ea typeface="+mj-ea"/>
                <a:cs typeface="Lucida Grande"/>
              </a:rPr>
              <a:t>2</a:t>
            </a:r>
            <a:endParaRPr kumimoji="0" lang="de-DE" sz="1200" b="0" i="0" u="none" strike="noStrike" kern="1200" cap="none" spc="0" normalizeH="0" baseline="30000" noProof="0" dirty="0" smtClean="0">
              <a:ln>
                <a:noFill/>
              </a:ln>
              <a:solidFill>
                <a:prstClr val="black"/>
              </a:solidFill>
              <a:effectLst/>
              <a:uLnTx/>
              <a:uFillTx/>
              <a:latin typeface="Lucida Grande"/>
              <a:ea typeface="+mj-ea"/>
              <a:cs typeface="Lucida Grande"/>
            </a:endParaRPr>
          </a:p>
        </p:txBody>
      </p:sp>
      <p:sp>
        <p:nvSpPr>
          <p:cNvPr id="37" name="Title 1"/>
          <p:cNvSpPr txBox="1">
            <a:spLocks/>
          </p:cNvSpPr>
          <p:nvPr/>
        </p:nvSpPr>
        <p:spPr>
          <a:xfrm>
            <a:off x="4644008" y="4523476"/>
            <a:ext cx="4025100" cy="1095650"/>
          </a:xfrm>
          <a:prstGeom prst="rect">
            <a:avLst/>
          </a:prstGeom>
          <a:solidFill>
            <a:srgbClr val="9BBB59">
              <a:lumMod val="75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Lucida Grande"/>
                <a:ea typeface="+mj-ea"/>
                <a:cs typeface="Lucida Grande"/>
              </a:rPr>
              <a:t>SAPT</a:t>
            </a:r>
            <a:endParaRPr kumimoji="0" lang="de-DE" sz="1400" b="1" i="0" u="none" strike="noStrike" kern="1200" cap="none" spc="0" normalizeH="0" baseline="0" noProof="0" dirty="0">
              <a:ln>
                <a:noFill/>
              </a:ln>
              <a:solidFill>
                <a:prstClr val="black"/>
              </a:solidFill>
              <a:effectLst/>
              <a:uLnTx/>
              <a:uFillTx/>
              <a:latin typeface="Lucida Grande"/>
              <a:ea typeface="+mj-ea"/>
              <a:cs typeface="Lucida Grande"/>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Lucida Grande"/>
                <a:ea typeface="+mj-ea"/>
                <a:cs typeface="Lucida Grande"/>
              </a:rPr>
              <a:t>ASA 81 mg </a:t>
            </a:r>
            <a:r>
              <a:rPr kumimoji="0" lang="de-DE" sz="1200" b="0" i="0" u="none" strike="noStrike" kern="1200" cap="none" spc="0" normalizeH="0" baseline="0" noProof="0" dirty="0" smtClean="0">
                <a:ln>
                  <a:noFill/>
                </a:ln>
                <a:solidFill>
                  <a:prstClr val="black"/>
                </a:solidFill>
                <a:effectLst/>
                <a:uLnTx/>
                <a:uFillTx/>
                <a:latin typeface="Lucida Grande"/>
                <a:ea typeface="+mj-ea"/>
                <a:cs typeface="Lucida Grande"/>
              </a:rPr>
              <a:t>once daily</a:t>
            </a:r>
            <a:endParaRPr kumimoji="0" lang="de-DE" sz="1200" b="0" i="0" u="none" strike="noStrike" kern="1200" cap="none" spc="0" normalizeH="0" baseline="0" noProof="0" dirty="0" smtClean="0">
              <a:ln>
                <a:noFill/>
              </a:ln>
              <a:solidFill>
                <a:prstClr val="black"/>
              </a:solidFill>
              <a:effectLst/>
              <a:uLnTx/>
              <a:uFillTx/>
              <a:latin typeface="Lucida Grande"/>
              <a:ea typeface="+mj-ea"/>
              <a:cs typeface="Lucida Grande"/>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de-DE" sz="1200" b="1" i="0" u="none" strike="noStrike" kern="1200" cap="none" spc="0" normalizeH="0" baseline="0" noProof="0" dirty="0" err="1" smtClean="0">
                <a:ln>
                  <a:noFill/>
                </a:ln>
                <a:solidFill>
                  <a:prstClr val="black"/>
                </a:solidFill>
                <a:effectLst/>
                <a:uLnTx/>
                <a:uFillTx/>
                <a:latin typeface="Lucida Grande"/>
                <a:ea typeface="+mj-ea"/>
                <a:cs typeface="Lucida Grande"/>
              </a:rPr>
              <a:t>or</a:t>
            </a:r>
            <a:endParaRPr kumimoji="0" lang="de-DE" sz="1200" b="1" i="0" u="none" strike="noStrike" kern="1200" cap="none" spc="0" normalizeH="0" baseline="0" noProof="0" dirty="0">
              <a:ln>
                <a:noFill/>
              </a:ln>
              <a:solidFill>
                <a:prstClr val="black"/>
              </a:solidFill>
              <a:effectLst/>
              <a:uLnTx/>
              <a:uFillTx/>
              <a:latin typeface="Lucida Grande"/>
              <a:ea typeface="+mj-ea"/>
              <a:cs typeface="Lucida Grande"/>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Lucida Grande"/>
                <a:ea typeface="+mj-ea"/>
                <a:cs typeface="Lucida Grande"/>
              </a:rPr>
              <a:t>Clopidogrel 75 mg </a:t>
            </a:r>
            <a:r>
              <a:rPr kumimoji="0" lang="de-DE" sz="1200" b="0" i="0" u="none" strike="noStrike" kern="1200" cap="none" spc="0" normalizeH="0" baseline="0" noProof="0" dirty="0" smtClean="0">
                <a:ln>
                  <a:noFill/>
                </a:ln>
                <a:solidFill>
                  <a:prstClr val="black"/>
                </a:solidFill>
                <a:effectLst/>
                <a:uLnTx/>
                <a:uFillTx/>
                <a:latin typeface="Lucida Grande"/>
                <a:ea typeface="+mj-ea"/>
                <a:cs typeface="Lucida Grande"/>
              </a:rPr>
              <a:t>once daily</a:t>
            </a:r>
            <a:endParaRPr kumimoji="0" lang="de-DE" sz="1200" b="0" i="0" u="none" strike="noStrike" kern="1200" cap="none" spc="0" normalizeH="0" baseline="0" noProof="0" dirty="0">
              <a:ln>
                <a:noFill/>
              </a:ln>
              <a:solidFill>
                <a:prstClr val="black"/>
              </a:solidFill>
              <a:effectLst/>
              <a:uLnTx/>
              <a:uFillTx/>
              <a:latin typeface="Lucida Grande"/>
              <a:ea typeface="+mj-ea"/>
              <a:cs typeface="Lucida Grande"/>
            </a:endParaRPr>
          </a:p>
        </p:txBody>
      </p:sp>
      <p:cxnSp>
        <p:nvCxnSpPr>
          <p:cNvPr id="38" name="Straight Arrow Connector 37"/>
          <p:cNvCxnSpPr/>
          <p:nvPr/>
        </p:nvCxnSpPr>
        <p:spPr>
          <a:xfrm>
            <a:off x="2619323" y="4263126"/>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39" name="Straight Arrow Connector 38"/>
          <p:cNvCxnSpPr/>
          <p:nvPr/>
        </p:nvCxnSpPr>
        <p:spPr>
          <a:xfrm>
            <a:off x="6617342" y="4263126"/>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471575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914400"/>
            <a:ext cx="9144000" cy="457200"/>
          </a:xfrm>
        </p:spPr>
        <p:txBody>
          <a:bodyPr rtlCol="0">
            <a:normAutofit fontScale="90000"/>
          </a:bodyPr>
          <a:lstStyle/>
          <a:p>
            <a:pPr>
              <a:defRPr/>
            </a:pPr>
            <a:r>
              <a:rPr lang="en-US" altLang="en-US" dirty="0"/>
              <a:t>In patients undergoing PCI for a non-ACS indication </a:t>
            </a:r>
            <a:r>
              <a:rPr lang="en-US" altLang="en-US" sz="2700" dirty="0"/>
              <a:t>(e.g., stable ischemic heart disease):</a:t>
            </a:r>
          </a:p>
        </p:txBody>
      </p:sp>
      <p:sp>
        <p:nvSpPr>
          <p:cNvPr id="39939" name="TextBox 4"/>
          <p:cNvSpPr txBox="1">
            <a:spLocks noChangeArrowheads="1"/>
          </p:cNvSpPr>
          <p:nvPr/>
        </p:nvSpPr>
        <p:spPr bwMode="auto">
          <a:xfrm>
            <a:off x="381000" y="1847433"/>
            <a:ext cx="8296275" cy="400110"/>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pPr>
            <a:r>
              <a:rPr lang="en-US" altLang="en-US" sz="2000" dirty="0">
                <a:solidFill>
                  <a:srgbClr val="000000"/>
                </a:solidFill>
              </a:rPr>
              <a:t>Recommendations</a:t>
            </a:r>
          </a:p>
        </p:txBody>
      </p:sp>
      <p:sp>
        <p:nvSpPr>
          <p:cNvPr id="39940" name="TextBox 5"/>
          <p:cNvSpPr txBox="1">
            <a:spLocks noChangeArrowheads="1"/>
          </p:cNvSpPr>
          <p:nvPr/>
        </p:nvSpPr>
        <p:spPr bwMode="auto">
          <a:xfrm>
            <a:off x="381000" y="2304633"/>
            <a:ext cx="8296275" cy="677108"/>
          </a:xfrm>
          <a:prstGeom prst="rect">
            <a:avLst/>
          </a:prstGeom>
          <a:solidFill>
            <a:srgbClr val="62C8EC"/>
          </a:solidFill>
          <a:ln w="9525">
            <a:solidFill>
              <a:srgbClr val="62C8EC"/>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eaLnBrk="1" hangingPunct="1">
              <a:spcBef>
                <a:spcPct val="0"/>
              </a:spcBef>
              <a:spcAft>
                <a:spcPts val="600"/>
              </a:spcAft>
              <a:buFont typeface="+mj-lt"/>
              <a:buAutoNum type="arabicPeriod" startAt="3"/>
            </a:pPr>
            <a:r>
              <a:rPr lang="en-US" altLang="en-US" sz="1900" b="0" dirty="0"/>
              <a:t>We </a:t>
            </a:r>
            <a:r>
              <a:rPr lang="en-US" altLang="en-US" sz="1900" dirty="0"/>
              <a:t>recommend</a:t>
            </a:r>
            <a:r>
              <a:rPr lang="en-US" altLang="en-US" sz="1900" b="0" dirty="0"/>
              <a:t> 6 months (and up to 1 year) of DAPT with ASA and </a:t>
            </a:r>
            <a:r>
              <a:rPr lang="en-US" altLang="en-US" sz="1900" b="0" dirty="0" err="1"/>
              <a:t>clopidogrel</a:t>
            </a:r>
            <a:r>
              <a:rPr lang="en-US" altLang="en-US" sz="1900" b="0" dirty="0"/>
              <a:t> </a:t>
            </a:r>
            <a:r>
              <a:rPr lang="en-US" altLang="en-US" sz="1900" dirty="0"/>
              <a:t>(Strong Recommendation, Moderate Quality Evidence)</a:t>
            </a:r>
            <a:r>
              <a:rPr lang="en-US" altLang="en-US" sz="1900" b="0" dirty="0"/>
              <a:t>.</a:t>
            </a:r>
          </a:p>
        </p:txBody>
      </p:sp>
      <p:sp>
        <p:nvSpPr>
          <p:cNvPr id="39941" name="TextBox 5"/>
          <p:cNvSpPr txBox="1">
            <a:spLocks noChangeArrowheads="1"/>
          </p:cNvSpPr>
          <p:nvPr/>
        </p:nvSpPr>
        <p:spPr bwMode="auto">
          <a:xfrm>
            <a:off x="381000" y="3066633"/>
            <a:ext cx="8296275" cy="2800767"/>
          </a:xfrm>
          <a:prstGeom prst="rect">
            <a:avLst/>
          </a:prstGeom>
          <a:solidFill>
            <a:srgbClr val="C1E9F7"/>
          </a:solidFill>
          <a:ln w="9525">
            <a:solidFill>
              <a:srgbClr val="C1E9F7"/>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eaLnBrk="1" hangingPunct="1">
              <a:spcBef>
                <a:spcPct val="0"/>
              </a:spcBef>
              <a:spcAft>
                <a:spcPts val="600"/>
              </a:spcAft>
              <a:buFont typeface="+mj-lt"/>
              <a:buAutoNum type="arabicPeriod" startAt="4"/>
            </a:pPr>
            <a:r>
              <a:rPr lang="en-US" altLang="en-US" sz="1900" b="0" dirty="0"/>
              <a:t>We </a:t>
            </a:r>
            <a:r>
              <a:rPr lang="en-US" altLang="en-US" sz="1900" dirty="0"/>
              <a:t>suggest</a:t>
            </a:r>
            <a:r>
              <a:rPr lang="en-US" altLang="en-US" sz="1900" b="0" dirty="0"/>
              <a:t> that in patients who have additional high-risk clinical or angiographic features for thrombotic cardiovascular events and who are at low risk of bleeding, it is reasonable to extend the duration of DAPT to greater than 1 year </a:t>
            </a:r>
            <a:r>
              <a:rPr lang="en-US" altLang="en-US" sz="1900" dirty="0"/>
              <a:t>(Weak Recommendation, Moderate Quality Evidence for up to 3 years of treatment)</a:t>
            </a:r>
            <a:r>
              <a:rPr lang="en-US" altLang="en-US" sz="1900" b="0" dirty="0"/>
              <a:t>.</a:t>
            </a:r>
          </a:p>
          <a:p>
            <a:pPr eaLnBrk="1" hangingPunct="1">
              <a:spcBef>
                <a:spcPct val="0"/>
              </a:spcBef>
              <a:buFont typeface="+mj-lt"/>
              <a:buAutoNum type="arabicPeriod" startAt="4"/>
            </a:pPr>
            <a:r>
              <a:rPr lang="en-US" altLang="en-US" sz="1900" b="0" dirty="0"/>
              <a:t>We </a:t>
            </a:r>
            <a:r>
              <a:rPr lang="en-US" altLang="en-US" sz="1900" dirty="0"/>
              <a:t>suggest</a:t>
            </a:r>
            <a:r>
              <a:rPr lang="en-US" altLang="en-US" sz="1900" b="0" dirty="0"/>
              <a:t> that in patients who are at high risk of bleeding, the duration of DAPT be shortened to a minimum of 1 month (if a BMS was used) or 3 months (if a DES was used</a:t>
            </a:r>
            <a:r>
              <a:rPr lang="en-US" altLang="en-US" sz="1900" b="0" dirty="0" smtClean="0"/>
              <a:t>); </a:t>
            </a:r>
            <a:r>
              <a:rPr lang="en-US" altLang="en-US" sz="1900" dirty="0" smtClean="0"/>
              <a:t>(</a:t>
            </a:r>
            <a:r>
              <a:rPr lang="en-US" altLang="en-US" sz="1900" dirty="0"/>
              <a:t>Weak Recommendation, Low Quality Evidence)</a:t>
            </a:r>
            <a:r>
              <a:rPr lang="en-US" altLang="en-US" sz="1900" b="0" dirty="0"/>
              <a:t>.</a:t>
            </a:r>
          </a:p>
        </p:txBody>
      </p:sp>
    </p:spTree>
    <p:extLst>
      <p:ext uri="{BB962C8B-B14F-4D97-AF65-F5344CB8AC3E}">
        <p14:creationId xmlns:p14="http://schemas.microsoft.com/office/powerpoint/2010/main" val="4205719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914400"/>
            <a:ext cx="9144000" cy="457200"/>
          </a:xfrm>
        </p:spPr>
        <p:txBody>
          <a:bodyPr rtlCol="0">
            <a:normAutofit fontScale="90000"/>
          </a:bodyPr>
          <a:lstStyle/>
          <a:p>
            <a:pPr>
              <a:defRPr/>
            </a:pPr>
            <a:r>
              <a:rPr lang="en-US" dirty="0"/>
              <a:t>Duration of DAPT in patients treated with PCI </a:t>
            </a:r>
            <a:r>
              <a:rPr lang="en-US" dirty="0" smtClean="0"/>
              <a:t>for non-ACS</a:t>
            </a:r>
            <a:endParaRPr lang="en-US" altLang="en-US" dirty="0"/>
          </a:p>
        </p:txBody>
      </p:sp>
      <p:sp>
        <p:nvSpPr>
          <p:cNvPr id="4" name="TextBox 3"/>
          <p:cNvSpPr txBox="1">
            <a:spLocks noChangeArrowheads="1"/>
          </p:cNvSpPr>
          <p:nvPr/>
        </p:nvSpPr>
        <p:spPr bwMode="auto">
          <a:xfrm>
            <a:off x="457200" y="1819870"/>
            <a:ext cx="8296275" cy="1754326"/>
          </a:xfrm>
          <a:prstGeom prst="rect">
            <a:avLst/>
          </a:prstGeom>
          <a:solidFill>
            <a:srgbClr val="FFE5A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0" indent="0">
              <a:spcAft>
                <a:spcPts val="600"/>
              </a:spcAft>
              <a:buFontTx/>
              <a:buNone/>
              <a:defRPr/>
            </a:pPr>
            <a:r>
              <a:rPr lang="en-US" altLang="en-US" sz="1800" dirty="0">
                <a:solidFill>
                  <a:srgbClr val="000000"/>
                </a:solidFill>
              </a:rPr>
              <a:t>Values and Preferences: </a:t>
            </a:r>
            <a:r>
              <a:rPr lang="en-US" sz="1800" b="0" dirty="0"/>
              <a:t>These recommendations place greater emphasis on reduction of major cardiovascular thrombotic events and stent thrombosis versus an increase in bleeding complications. These recommendations presume that patients experiencing a clinically significant bleed or at high risk of bleeding would be reassessed for the appropriateness of continuation of DAPT at 1 year.</a:t>
            </a:r>
            <a:endParaRPr lang="en-CA" sz="1800" i="1" dirty="0"/>
          </a:p>
        </p:txBody>
      </p:sp>
      <p:sp>
        <p:nvSpPr>
          <p:cNvPr id="5" name="TextBox 5"/>
          <p:cNvSpPr txBox="1">
            <a:spLocks noChangeArrowheads="1"/>
          </p:cNvSpPr>
          <p:nvPr/>
        </p:nvSpPr>
        <p:spPr bwMode="auto">
          <a:xfrm>
            <a:off x="457199" y="3656921"/>
            <a:ext cx="8296275" cy="2591479"/>
          </a:xfrm>
          <a:prstGeom prst="rect">
            <a:avLst/>
          </a:prstGeom>
          <a:noFill/>
          <a:ln w="31750">
            <a:solidFill>
              <a:schemeClr val="bg1">
                <a:lumMod val="50000"/>
              </a:schemeClr>
            </a:solidFill>
            <a:miter lim="800000"/>
            <a:headEnd/>
            <a:tailEnd/>
          </a:ln>
        </p:spPr>
        <p:txBody>
          <a:bodyPr wrap="square">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buNone/>
            </a:pPr>
            <a:r>
              <a:rPr lang="en-CA" sz="1800" i="1" dirty="0"/>
              <a:t>Practical tips: </a:t>
            </a:r>
            <a:endParaRPr lang="en-CA" sz="1800" b="0" dirty="0" smtClean="0"/>
          </a:p>
          <a:p>
            <a:pPr marL="285750" indent="-285750">
              <a:spcAft>
                <a:spcPts val="1200"/>
              </a:spcAft>
            </a:pPr>
            <a:r>
              <a:rPr lang="en-US" sz="1600" b="0" dirty="0"/>
              <a:t>A general principle to consider when deciding on the duration of DAPT is a balanced assessment of the risk of thrombotic cardiovascular events and bleeding. Patients at lower risk of thrombotic events and higher risk of bleeding can be considered for a shorter-duration of DAPT while patients at higher risk of thrombotic events and lower risk of bleeding should be considered for a longer duration of DAPT.</a:t>
            </a:r>
          </a:p>
          <a:p>
            <a:pPr marL="285750" indent="-285750"/>
            <a:r>
              <a:rPr lang="en-US" sz="1600" b="0" dirty="0" smtClean="0"/>
              <a:t>As </a:t>
            </a:r>
            <a:r>
              <a:rPr lang="en-US" sz="1600" b="0" dirty="0"/>
              <a:t>in the ACS setting, patients undergoing PCI for a non-ACS indication may derive greater absolute benefit of extended DAPT if they have clinical or angiographic features associated with increased risk of thrombotic cardiovascular </a:t>
            </a:r>
            <a:r>
              <a:rPr lang="en-US" sz="1600" b="0" dirty="0" smtClean="0"/>
              <a:t>events.</a:t>
            </a:r>
            <a:endParaRPr lang="en-US" sz="1600" b="0" dirty="0"/>
          </a:p>
        </p:txBody>
      </p:sp>
    </p:spTree>
    <p:extLst>
      <p:ext uri="{BB962C8B-B14F-4D97-AF65-F5344CB8AC3E}">
        <p14:creationId xmlns:p14="http://schemas.microsoft.com/office/powerpoint/2010/main" val="1120198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idx="4294967295"/>
          </p:nvPr>
        </p:nvSpPr>
        <p:spPr bwMode="auto">
          <a:xfrm>
            <a:off x="228600" y="2286000"/>
            <a:ext cx="8686800" cy="1752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dirty="0" smtClean="0"/>
              <a:t>2018 CCS/CAIC Focused Update </a:t>
            </a:r>
            <a:r>
              <a:rPr lang="en-US" altLang="en-US" dirty="0"/>
              <a:t>of </a:t>
            </a:r>
            <a:r>
              <a:rPr lang="en-US" altLang="en-US" dirty="0" smtClean="0"/>
              <a:t>the Guidelines </a:t>
            </a:r>
            <a:r>
              <a:rPr lang="en-US" altLang="en-US" dirty="0"/>
              <a:t>for the </a:t>
            </a:r>
            <a:br>
              <a:rPr lang="en-US" altLang="en-US" dirty="0"/>
            </a:br>
            <a:r>
              <a:rPr lang="en-US" altLang="en-US" dirty="0"/>
              <a:t>Use of Antiplatelet </a:t>
            </a:r>
            <a:r>
              <a:rPr lang="en-US" altLang="en-US" dirty="0" smtClean="0"/>
              <a:t>Therapy </a:t>
            </a:r>
            <a:endParaRPr lang="en-US" altLang="en-US" dirty="0"/>
          </a:p>
        </p:txBody>
      </p:sp>
      <p:sp>
        <p:nvSpPr>
          <p:cNvPr id="10243" name="Rectangle 3"/>
          <p:cNvSpPr>
            <a:spLocks noGrp="1" noChangeArrowheads="1"/>
          </p:cNvSpPr>
          <p:nvPr>
            <p:ph type="subTitle" idx="4294967295"/>
          </p:nvPr>
        </p:nvSpPr>
        <p:spPr bwMode="auto">
          <a:xfrm>
            <a:off x="838200" y="3962400"/>
            <a:ext cx="7543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eaLnBrk="1" hangingPunct="1"/>
            <a:r>
              <a:rPr lang="fr-CA" altLang="en-US" b="0" i="0" dirty="0" err="1" smtClean="0"/>
              <a:t>December</a:t>
            </a:r>
            <a:r>
              <a:rPr lang="fr-CA" altLang="en-US" b="0" i="0" dirty="0" smtClean="0"/>
              <a:t> </a:t>
            </a:r>
            <a:r>
              <a:rPr lang="fr-CA" altLang="en-US" b="0" i="0" dirty="0"/>
              <a:t>2017</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539749" y="513494"/>
            <a:ext cx="8174161" cy="604192"/>
          </a:xfrm>
          <a:prstGeom prst="rect">
            <a:avLst/>
          </a:prstGeom>
          <a:solidFill>
            <a:srgbClr val="1F497D">
              <a:lumMod val="75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Lucida Grande"/>
                <a:ea typeface="+mj-ea"/>
                <a:cs typeface="Lucida Grande"/>
              </a:rPr>
              <a:t>Elective PCI</a:t>
            </a:r>
          </a:p>
        </p:txBody>
      </p:sp>
      <p:sp>
        <p:nvSpPr>
          <p:cNvPr id="31" name="Title 1"/>
          <p:cNvSpPr txBox="1">
            <a:spLocks/>
          </p:cNvSpPr>
          <p:nvPr/>
        </p:nvSpPr>
        <p:spPr>
          <a:xfrm>
            <a:off x="539750" y="1378036"/>
            <a:ext cx="3630489" cy="396812"/>
          </a:xfrm>
          <a:prstGeom prst="rect">
            <a:avLst/>
          </a:prstGeom>
          <a:solidFill>
            <a:srgbClr val="1F497D">
              <a:lumMod val="60000"/>
              <a:lumOff val="40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de-DE" sz="1400" b="0" i="0" u="none" strike="noStrike" kern="1200" cap="none" spc="0" normalizeH="0" baseline="0" noProof="0">
                <a:ln>
                  <a:noFill/>
                </a:ln>
                <a:solidFill>
                  <a:prstClr val="black"/>
                </a:solidFill>
                <a:effectLst/>
                <a:uLnTx/>
                <a:uFillTx/>
                <a:latin typeface="Lucida Grande"/>
                <a:ea typeface="+mj-ea"/>
                <a:cs typeface="Lucida Grande"/>
              </a:rPr>
              <a:t>Not at high risk of bleeding</a:t>
            </a:r>
            <a:r>
              <a:rPr kumimoji="0" lang="de-DE" sz="1400" b="0" i="0" u="none" strike="noStrike" kern="1200" cap="none" spc="0" normalizeH="0" baseline="30000" noProof="0">
                <a:ln>
                  <a:noFill/>
                </a:ln>
                <a:solidFill>
                  <a:prstClr val="black"/>
                </a:solidFill>
                <a:effectLst/>
                <a:uLnTx/>
                <a:uFillTx/>
                <a:latin typeface="Lucida Grande"/>
                <a:ea typeface="+mj-ea"/>
                <a:cs typeface="Lucida Grande"/>
              </a:rPr>
              <a:t>1</a:t>
            </a:r>
            <a:endParaRPr kumimoji="0" lang="en-US" sz="1400" b="0" i="0" u="none" strike="noStrike" kern="1200" cap="none" spc="0" normalizeH="0" baseline="30000" noProof="0">
              <a:ln>
                <a:noFill/>
              </a:ln>
              <a:solidFill>
                <a:prstClr val="black"/>
              </a:solidFill>
              <a:effectLst/>
              <a:uLnTx/>
              <a:uFillTx/>
              <a:latin typeface="Lucida Grande"/>
              <a:ea typeface="+mj-ea"/>
              <a:cs typeface="Lucida Grande"/>
            </a:endParaRPr>
          </a:p>
        </p:txBody>
      </p:sp>
      <p:sp>
        <p:nvSpPr>
          <p:cNvPr id="32" name="Title 1"/>
          <p:cNvSpPr txBox="1">
            <a:spLocks/>
          </p:cNvSpPr>
          <p:nvPr/>
        </p:nvSpPr>
        <p:spPr>
          <a:xfrm>
            <a:off x="5083422" y="1378036"/>
            <a:ext cx="3630489" cy="396812"/>
          </a:xfrm>
          <a:prstGeom prst="rect">
            <a:avLst/>
          </a:prstGeom>
          <a:solidFill>
            <a:srgbClr val="1F497D">
              <a:lumMod val="60000"/>
              <a:lumOff val="40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Grande"/>
                <a:ea typeface="+mj-ea"/>
                <a:cs typeface="Lucida Grande"/>
              </a:rPr>
              <a:t>High risk of bleeding</a:t>
            </a:r>
            <a:r>
              <a:rPr kumimoji="0" lang="en-US" sz="1400" b="0" i="0" u="none" strike="noStrike" kern="1200" cap="none" spc="0" normalizeH="0" baseline="30000" noProof="0">
                <a:ln>
                  <a:noFill/>
                </a:ln>
                <a:solidFill>
                  <a:prstClr val="black"/>
                </a:solidFill>
                <a:effectLst/>
                <a:uLnTx/>
                <a:uFillTx/>
                <a:latin typeface="Lucida Grande"/>
                <a:ea typeface="+mj-ea"/>
                <a:cs typeface="Lucida Grande"/>
              </a:rPr>
              <a:t>1</a:t>
            </a:r>
          </a:p>
        </p:txBody>
      </p:sp>
      <p:sp>
        <p:nvSpPr>
          <p:cNvPr id="33" name="Title 1"/>
          <p:cNvSpPr txBox="1">
            <a:spLocks/>
          </p:cNvSpPr>
          <p:nvPr/>
        </p:nvSpPr>
        <p:spPr>
          <a:xfrm>
            <a:off x="539750" y="2018782"/>
            <a:ext cx="3630489" cy="545559"/>
          </a:xfrm>
          <a:prstGeom prst="rect">
            <a:avLst/>
          </a:prstGeom>
          <a:solidFill>
            <a:srgbClr val="9BBB59">
              <a:lumMod val="75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Lucida Grande"/>
                <a:ea typeface="+mj-ea"/>
                <a:cs typeface="Lucida Grande"/>
              </a:rPr>
              <a:t>DAPT </a:t>
            </a:r>
            <a:r>
              <a:rPr kumimoji="0" lang="en-US" sz="1400" b="0" i="0" u="none" strike="noStrike" kern="1200" cap="none" spc="0" normalizeH="0" baseline="0" noProof="0">
                <a:ln>
                  <a:noFill/>
                </a:ln>
                <a:solidFill>
                  <a:prstClr val="black"/>
                </a:solidFill>
                <a:effectLst/>
                <a:uLnTx/>
                <a:uFillTx/>
                <a:latin typeface="Lucida Grande"/>
                <a:ea typeface="+mj-ea"/>
                <a:cs typeface="Lucida Grande"/>
              </a:rPr>
              <a:t>for 6 months</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Grande"/>
                <a:ea typeface="+mj-ea"/>
                <a:cs typeface="Lucida Grande"/>
              </a:rPr>
              <a:t>ASA + clopidogrel</a:t>
            </a:r>
          </a:p>
        </p:txBody>
      </p:sp>
      <p:sp>
        <p:nvSpPr>
          <p:cNvPr id="34" name="Title 1"/>
          <p:cNvSpPr txBox="1">
            <a:spLocks/>
          </p:cNvSpPr>
          <p:nvPr/>
        </p:nvSpPr>
        <p:spPr>
          <a:xfrm>
            <a:off x="539750" y="3717159"/>
            <a:ext cx="1656869" cy="632121"/>
          </a:xfrm>
          <a:prstGeom prst="rect">
            <a:avLst/>
          </a:prstGeom>
          <a:solidFill>
            <a:srgbClr val="9BBB59">
              <a:lumMod val="60000"/>
              <a:lumOff val="40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Grande"/>
                <a:ea typeface="+mj-ea"/>
                <a:cs typeface="Lucida Grande"/>
              </a:rPr>
              <a:t>YES</a:t>
            </a:r>
            <a:endParaRPr kumimoji="0" lang="en-US" sz="1400" b="0" i="0" u="none" strike="noStrike" kern="1200" cap="none" spc="0" normalizeH="0" baseline="30000" noProof="0">
              <a:ln>
                <a:noFill/>
              </a:ln>
              <a:solidFill>
                <a:prstClr val="black"/>
              </a:solidFill>
              <a:effectLst/>
              <a:uLnTx/>
              <a:uFillTx/>
              <a:latin typeface="Lucida Grande"/>
              <a:ea typeface="+mj-ea"/>
              <a:cs typeface="Lucida Grande"/>
            </a:endParaRPr>
          </a:p>
        </p:txBody>
      </p:sp>
      <p:sp>
        <p:nvSpPr>
          <p:cNvPr id="35" name="Title 1"/>
          <p:cNvSpPr txBox="1">
            <a:spLocks/>
          </p:cNvSpPr>
          <p:nvPr/>
        </p:nvSpPr>
        <p:spPr>
          <a:xfrm>
            <a:off x="223374" y="6196996"/>
            <a:ext cx="8380473" cy="498292"/>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indent="-228600" algn="l" fontAlgn="auto">
              <a:spcAft>
                <a:spcPts val="0"/>
              </a:spcAft>
              <a:buFont typeface="Wingdings" charset="2"/>
              <a:buAutoNum type="arabicPlain"/>
            </a:pPr>
            <a:r>
              <a:rPr lang="en-US" sz="700" dirty="0">
                <a:solidFill>
                  <a:prstClr val="black"/>
                </a:solidFill>
                <a:latin typeface="Lucida Grande" charset="0"/>
                <a:ea typeface="Lucida Grande" charset="0"/>
                <a:cs typeface="Lucida Grande" charset="0"/>
              </a:rPr>
              <a:t>F</a:t>
            </a:r>
            <a:r>
              <a:rPr lang="en-US" sz="700" dirty="0" smtClean="0">
                <a:solidFill>
                  <a:prstClr val="black"/>
                </a:solidFill>
                <a:latin typeface="Lucida Grande" charset="0"/>
                <a:ea typeface="Lucida Grande" charset="0"/>
                <a:cs typeface="Lucida Grande" charset="0"/>
              </a:rPr>
              <a:t>actors associated with increased bleeding risk include: need for OAC in addition to DAPT, a</a:t>
            </a:r>
            <a:r>
              <a:rPr lang="en-US" altLang="en-US" sz="700" dirty="0" smtClean="0">
                <a:solidFill>
                  <a:prstClr val="black"/>
                </a:solidFill>
                <a:latin typeface="Lucida Grande" charset="0"/>
                <a:ea typeface="Lucida Grande" charset="0"/>
                <a:cs typeface="Lucida Grande" charset="0"/>
              </a:rPr>
              <a:t>dvanced </a:t>
            </a:r>
            <a:r>
              <a:rPr lang="en-US" altLang="en-US" sz="700" dirty="0">
                <a:solidFill>
                  <a:prstClr val="black"/>
                </a:solidFill>
                <a:latin typeface="Lucida Grande" charset="0"/>
                <a:ea typeface="Lucida Grande" charset="0"/>
                <a:cs typeface="Lucida Grande" charset="0"/>
              </a:rPr>
              <a:t>age (&gt; 75 years</a:t>
            </a:r>
            <a:r>
              <a:rPr lang="en-US" altLang="en-US" sz="700" dirty="0" smtClean="0">
                <a:solidFill>
                  <a:prstClr val="black"/>
                </a:solidFill>
                <a:latin typeface="Lucida Grande" charset="0"/>
                <a:ea typeface="Lucida Grande" charset="0"/>
                <a:cs typeface="Lucida Grande" charset="0"/>
              </a:rPr>
              <a:t>), frailty, anemia </a:t>
            </a:r>
            <a:r>
              <a:rPr lang="en-US" altLang="en-US" sz="700" dirty="0">
                <a:solidFill>
                  <a:prstClr val="black"/>
                </a:solidFill>
                <a:latin typeface="Lucida Grande" charset="0"/>
                <a:ea typeface="Lucida Grande" charset="0"/>
                <a:cs typeface="Lucida Grande" charset="0"/>
              </a:rPr>
              <a:t>with hemoglobin &lt; 110 </a:t>
            </a:r>
            <a:r>
              <a:rPr lang="en-US" altLang="en-US" sz="700" dirty="0" smtClean="0">
                <a:solidFill>
                  <a:prstClr val="black"/>
                </a:solidFill>
                <a:latin typeface="Lucida Grande" charset="0"/>
                <a:ea typeface="Lucida Grande" charset="0"/>
                <a:cs typeface="Lucida Grande" charset="0"/>
              </a:rPr>
              <a:t>g/</a:t>
            </a:r>
            <a:r>
              <a:rPr lang="en-US" altLang="en-US" sz="700" dirty="0" err="1" smtClean="0">
                <a:solidFill>
                  <a:prstClr val="black"/>
                </a:solidFill>
                <a:latin typeface="Lucida Grande" charset="0"/>
                <a:ea typeface="Lucida Grande" charset="0"/>
                <a:cs typeface="Lucida Grande" charset="0"/>
              </a:rPr>
              <a:t>dL</a:t>
            </a:r>
            <a:r>
              <a:rPr lang="en-US" altLang="en-US" sz="700" dirty="0" smtClean="0">
                <a:solidFill>
                  <a:prstClr val="black"/>
                </a:solidFill>
                <a:latin typeface="Lucida Grande" charset="0"/>
                <a:ea typeface="Lucida Grande" charset="0"/>
                <a:cs typeface="Lucida Grande" charset="0"/>
              </a:rPr>
              <a:t>, chronic </a:t>
            </a:r>
            <a:r>
              <a:rPr lang="en-US" altLang="en-US" sz="700" dirty="0">
                <a:solidFill>
                  <a:prstClr val="black"/>
                </a:solidFill>
                <a:latin typeface="Lucida Grande" charset="0"/>
                <a:ea typeface="Lucida Grande" charset="0"/>
                <a:cs typeface="Lucida Grande" charset="0"/>
              </a:rPr>
              <a:t>renal failure (creatinine clearance &lt; 40 mL/min</a:t>
            </a:r>
            <a:r>
              <a:rPr lang="en-US" altLang="en-US" sz="700" dirty="0" smtClean="0">
                <a:solidFill>
                  <a:prstClr val="black"/>
                </a:solidFill>
                <a:latin typeface="Lucida Grande" charset="0"/>
                <a:ea typeface="Lucida Grande" charset="0"/>
                <a:cs typeface="Lucida Grande" charset="0"/>
              </a:rPr>
              <a:t>), low body weight (&lt; </a:t>
            </a:r>
            <a:r>
              <a:rPr lang="en-US" altLang="en-US" sz="700" dirty="0">
                <a:solidFill>
                  <a:prstClr val="black"/>
                </a:solidFill>
                <a:latin typeface="Lucida Grande" charset="0"/>
                <a:ea typeface="Lucida Grande" charset="0"/>
                <a:cs typeface="Lucida Grande" charset="0"/>
              </a:rPr>
              <a:t>60 kg</a:t>
            </a:r>
            <a:r>
              <a:rPr lang="en-US" altLang="en-US" sz="700" dirty="0" smtClean="0">
                <a:solidFill>
                  <a:prstClr val="black"/>
                </a:solidFill>
                <a:latin typeface="Lucida Grande" charset="0"/>
                <a:ea typeface="Lucida Grande" charset="0"/>
                <a:cs typeface="Lucida Grande" charset="0"/>
              </a:rPr>
              <a:t>), hospitalization </a:t>
            </a:r>
            <a:r>
              <a:rPr lang="en-US" altLang="en-US" sz="700" dirty="0">
                <a:solidFill>
                  <a:prstClr val="black"/>
                </a:solidFill>
                <a:latin typeface="Lucida Grande" charset="0"/>
                <a:ea typeface="Lucida Grande" charset="0"/>
                <a:cs typeface="Lucida Grande" charset="0"/>
              </a:rPr>
              <a:t>for bleeding within last </a:t>
            </a:r>
            <a:r>
              <a:rPr lang="en-US" altLang="en-US" sz="700" dirty="0" smtClean="0">
                <a:solidFill>
                  <a:prstClr val="black"/>
                </a:solidFill>
                <a:latin typeface="Lucida Grande" charset="0"/>
                <a:ea typeface="Lucida Grande" charset="0"/>
                <a:cs typeface="Lucida Grande" charset="0"/>
              </a:rPr>
              <a:t>year, prior </a:t>
            </a:r>
            <a:r>
              <a:rPr lang="en-US" altLang="en-US" sz="700" dirty="0">
                <a:solidFill>
                  <a:prstClr val="black"/>
                </a:solidFill>
                <a:latin typeface="Lucida Grande" charset="0"/>
                <a:ea typeface="Lucida Grande" charset="0"/>
                <a:cs typeface="Lucida Grande" charset="0"/>
              </a:rPr>
              <a:t>stroke/</a:t>
            </a:r>
            <a:r>
              <a:rPr lang="en-US" altLang="en-US" sz="700" dirty="0" err="1">
                <a:solidFill>
                  <a:prstClr val="black"/>
                </a:solidFill>
                <a:latin typeface="Lucida Grande" charset="0"/>
                <a:ea typeface="Lucida Grande" charset="0"/>
                <a:cs typeface="Lucida Grande" charset="0"/>
              </a:rPr>
              <a:t>intracranical</a:t>
            </a:r>
            <a:r>
              <a:rPr lang="en-US" altLang="en-US" sz="700" dirty="0">
                <a:solidFill>
                  <a:prstClr val="black"/>
                </a:solidFill>
                <a:latin typeface="Lucida Grande" charset="0"/>
                <a:ea typeface="Lucida Grande" charset="0"/>
                <a:cs typeface="Lucida Grande" charset="0"/>
              </a:rPr>
              <a:t> </a:t>
            </a:r>
            <a:r>
              <a:rPr lang="en-US" altLang="en-US" sz="700" dirty="0" smtClean="0">
                <a:solidFill>
                  <a:prstClr val="black"/>
                </a:solidFill>
                <a:latin typeface="Lucida Grande" charset="0"/>
                <a:ea typeface="Lucida Grande" charset="0"/>
                <a:cs typeface="Lucida Grande" charset="0"/>
              </a:rPr>
              <a:t>bleed, regular </a:t>
            </a:r>
            <a:r>
              <a:rPr lang="en-US" altLang="en-US" sz="700" dirty="0">
                <a:solidFill>
                  <a:prstClr val="black"/>
                </a:solidFill>
                <a:latin typeface="Lucida Grande" charset="0"/>
                <a:ea typeface="Lucida Grande" charset="0"/>
                <a:cs typeface="Lucida Grande" charset="0"/>
              </a:rPr>
              <a:t>need for NSAIDS or </a:t>
            </a:r>
            <a:r>
              <a:rPr lang="en-US" altLang="en-US" sz="700" dirty="0" smtClean="0">
                <a:solidFill>
                  <a:prstClr val="black"/>
                </a:solidFill>
                <a:latin typeface="Lucida Grande" charset="0"/>
                <a:ea typeface="Lucida Grande" charset="0"/>
                <a:cs typeface="Lucida Grande" charset="0"/>
              </a:rPr>
              <a:t>prednisone.</a:t>
            </a:r>
            <a:endParaRPr lang="en-US" altLang="en-US" sz="700" dirty="0">
              <a:solidFill>
                <a:prstClr val="black"/>
              </a:solidFill>
              <a:latin typeface="Lucida Grande" charset="0"/>
              <a:ea typeface="Lucida Grande" charset="0"/>
              <a:cs typeface="Lucida Grande" charset="0"/>
            </a:endParaRPr>
          </a:p>
          <a:p>
            <a:pPr marL="228600" indent="-228600" algn="l" fontAlgn="auto">
              <a:spcAft>
                <a:spcPts val="0"/>
              </a:spcAft>
              <a:buFont typeface="Wingdings" charset="2"/>
              <a:buAutoNum type="arabicPlain"/>
            </a:pPr>
            <a:endParaRPr lang="en-US" sz="700" dirty="0" smtClean="0">
              <a:solidFill>
                <a:prstClr val="black"/>
              </a:solidFill>
              <a:latin typeface="Lucida Grande" charset="0"/>
              <a:ea typeface="Lucida Grande" charset="0"/>
              <a:cs typeface="Lucida Grande" charset="0"/>
            </a:endParaRPr>
          </a:p>
          <a:p>
            <a:pPr marL="228600" indent="-228600" algn="l" fontAlgn="auto">
              <a:spcAft>
                <a:spcPts val="0"/>
              </a:spcAft>
              <a:buFont typeface="Wingdings" charset="2"/>
              <a:buAutoNum type="arabicPlain"/>
            </a:pPr>
            <a:r>
              <a:rPr lang="en-US" sz="700" dirty="0" smtClean="0">
                <a:solidFill>
                  <a:prstClr val="black"/>
                </a:solidFill>
                <a:latin typeface="Lucida Grande" charset="0"/>
                <a:ea typeface="Lucida Grande" charset="0"/>
                <a:cs typeface="Lucida Grande" charset="0"/>
              </a:rPr>
              <a:t>Clinical and angiographic features associated with increased risk of </a:t>
            </a:r>
            <a:r>
              <a:rPr lang="en-US" sz="700" dirty="0">
                <a:solidFill>
                  <a:prstClr val="black"/>
                </a:solidFill>
                <a:latin typeface="Lucida Grande" charset="0"/>
                <a:ea typeface="Lucida Grande" charset="0"/>
                <a:cs typeface="Lucida Grande" charset="0"/>
              </a:rPr>
              <a:t>thrombotic events </a:t>
            </a:r>
            <a:r>
              <a:rPr lang="en-US" sz="700" dirty="0" smtClean="0">
                <a:solidFill>
                  <a:prstClr val="black"/>
                </a:solidFill>
                <a:latin typeface="Lucida Grande" charset="0"/>
                <a:ea typeface="Lucida Grande" charset="0"/>
                <a:cs typeface="Lucida Grande" charset="0"/>
              </a:rPr>
              <a:t>include: </a:t>
            </a:r>
            <a:r>
              <a:rPr lang="en-US" sz="700" dirty="0">
                <a:solidFill>
                  <a:prstClr val="black"/>
                </a:solidFill>
                <a:latin typeface="Lucida Grande" charset="0"/>
                <a:ea typeface="Lucida Grande" charset="0"/>
                <a:cs typeface="Lucida Grande" charset="0"/>
              </a:rPr>
              <a:t>age &gt; 65, diabetes mellitus, prior myocardial infarction, chronic renal dysfunction (creatinine clearance &lt; 60 mL/min), multi-vessel disease, multiple stents implanted, complex bifurcation lesion, total stent length &gt; 60 mm, chronic total occlusion intervention or </a:t>
            </a:r>
            <a:r>
              <a:rPr lang="en-US" sz="700" dirty="0" err="1">
                <a:solidFill>
                  <a:prstClr val="black"/>
                </a:solidFill>
                <a:latin typeface="Lucida Grande" charset="0"/>
                <a:ea typeface="Lucida Grande" charset="0"/>
                <a:cs typeface="Lucida Grande" charset="0"/>
              </a:rPr>
              <a:t>bioabsorbable</a:t>
            </a:r>
            <a:r>
              <a:rPr lang="en-US" sz="700" dirty="0">
                <a:solidFill>
                  <a:prstClr val="black"/>
                </a:solidFill>
                <a:latin typeface="Lucida Grande" charset="0"/>
                <a:ea typeface="Lucida Grande" charset="0"/>
                <a:cs typeface="Lucida Grande" charset="0"/>
              </a:rPr>
              <a:t> vascular scaffold (BVS) implantation.</a:t>
            </a:r>
          </a:p>
          <a:p>
            <a:pPr marL="228600" indent="-228600" algn="l" fontAlgn="auto">
              <a:spcAft>
                <a:spcPts val="0"/>
              </a:spcAft>
              <a:buFont typeface="Wingdings" charset="2"/>
              <a:buAutoNum type="arabicPlain"/>
            </a:pPr>
            <a:endParaRPr lang="en-US" sz="700" dirty="0" smtClean="0">
              <a:solidFill>
                <a:prstClr val="black"/>
              </a:solidFill>
              <a:latin typeface="Lucida Grande" charset="0"/>
              <a:ea typeface="Lucida Grande" charset="0"/>
              <a:cs typeface="Lucida Grande" charset="0"/>
            </a:endParaRPr>
          </a:p>
          <a:p>
            <a:pPr algn="l" fontAlgn="auto">
              <a:spcAft>
                <a:spcPts val="0"/>
              </a:spcAft>
            </a:pPr>
            <a:r>
              <a:rPr lang="en-US" sz="700" dirty="0" smtClean="0">
                <a:solidFill>
                  <a:prstClr val="black"/>
                </a:solidFill>
                <a:latin typeface="Lucida Grande" charset="0"/>
                <a:ea typeface="Lucida Grande" charset="0"/>
                <a:cs typeface="Lucida Grande" charset="0"/>
              </a:rPr>
              <a:t>DAPT=dual antiplatelet therapy SAPT=single antiplatelet therapy BMS=bare metal stent DES=drug eluting stent </a:t>
            </a:r>
            <a:endParaRPr lang="en-US" sz="700" dirty="0">
              <a:solidFill>
                <a:prstClr val="black"/>
              </a:solidFill>
              <a:latin typeface="Lucida Grande" charset="0"/>
              <a:ea typeface="Lucida Grande" charset="0"/>
              <a:cs typeface="Lucida Grande" charset="0"/>
            </a:endParaRPr>
          </a:p>
        </p:txBody>
      </p:sp>
      <p:cxnSp>
        <p:nvCxnSpPr>
          <p:cNvPr id="36" name="Straight Arrow Connector 35"/>
          <p:cNvCxnSpPr/>
          <p:nvPr/>
        </p:nvCxnSpPr>
        <p:spPr>
          <a:xfrm>
            <a:off x="2419350" y="1117686"/>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37" name="Straight Arrow Connector 36"/>
          <p:cNvCxnSpPr/>
          <p:nvPr/>
        </p:nvCxnSpPr>
        <p:spPr>
          <a:xfrm>
            <a:off x="6908800" y="1117686"/>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38" name="Straight Arrow Connector 37"/>
          <p:cNvCxnSpPr/>
          <p:nvPr/>
        </p:nvCxnSpPr>
        <p:spPr>
          <a:xfrm>
            <a:off x="2419350" y="1758432"/>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39" name="Straight Arrow Connector 38"/>
          <p:cNvCxnSpPr/>
          <p:nvPr/>
        </p:nvCxnSpPr>
        <p:spPr>
          <a:xfrm>
            <a:off x="1366803" y="3456809"/>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40" name="Title 1"/>
          <p:cNvSpPr txBox="1">
            <a:spLocks/>
          </p:cNvSpPr>
          <p:nvPr/>
        </p:nvSpPr>
        <p:spPr>
          <a:xfrm>
            <a:off x="539750" y="2808275"/>
            <a:ext cx="3630489" cy="648533"/>
          </a:xfrm>
          <a:prstGeom prst="rect">
            <a:avLst/>
          </a:prstGeom>
          <a:solidFill>
            <a:srgbClr val="1F497D">
              <a:lumMod val="60000"/>
              <a:lumOff val="40000"/>
            </a:srgbClr>
          </a:solidFill>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Lucida Grande"/>
                <a:ea typeface="+mj-ea"/>
                <a:cs typeface="Lucida Grande"/>
              </a:rPr>
              <a:t>High-</a:t>
            </a:r>
            <a:r>
              <a:rPr kumimoji="0" lang="de-DE" sz="1400" b="0" i="0" u="none" strike="noStrike" kern="1200" cap="none" spc="0" normalizeH="0" baseline="0" noProof="0" dirty="0" err="1">
                <a:ln>
                  <a:noFill/>
                </a:ln>
                <a:solidFill>
                  <a:prstClr val="black"/>
                </a:solidFill>
                <a:effectLst/>
                <a:uLnTx/>
                <a:uFillTx/>
                <a:latin typeface="Lucida Grande"/>
                <a:ea typeface="+mj-ea"/>
                <a:cs typeface="Lucida Grande"/>
              </a:rPr>
              <a:t>risk</a:t>
            </a:r>
            <a:r>
              <a:rPr kumimoji="0" lang="de-DE" sz="1400" b="0" i="0" u="none" strike="noStrike" kern="1200" cap="none" spc="0" normalizeH="0" baseline="0" noProof="0" dirty="0">
                <a:ln>
                  <a:noFill/>
                </a:ln>
                <a:solidFill>
                  <a:prstClr val="black"/>
                </a:solidFill>
                <a:effectLst/>
                <a:uLnTx/>
                <a:uFillTx/>
                <a:latin typeface="Lucida Grande"/>
                <a:ea typeface="+mj-ea"/>
                <a:cs typeface="Lucida Grande"/>
              </a:rPr>
              <a:t> </a:t>
            </a:r>
            <a:r>
              <a:rPr kumimoji="0" lang="de-DE" sz="1400" b="0" i="0" u="none" strike="noStrike" kern="1200" cap="none" spc="0" normalizeH="0" baseline="0" noProof="0" dirty="0" err="1">
                <a:ln>
                  <a:noFill/>
                </a:ln>
                <a:solidFill>
                  <a:prstClr val="black"/>
                </a:solidFill>
                <a:effectLst/>
                <a:uLnTx/>
                <a:uFillTx/>
                <a:latin typeface="Lucida Grande"/>
                <a:ea typeface="+mj-ea"/>
                <a:cs typeface="Lucida Grande"/>
              </a:rPr>
              <a:t>clinical</a:t>
            </a:r>
            <a:r>
              <a:rPr kumimoji="0" lang="de-DE" sz="1400" b="0" i="0" u="none" strike="noStrike" kern="1200" cap="none" spc="0" normalizeH="0" baseline="0" noProof="0" dirty="0">
                <a:ln>
                  <a:noFill/>
                </a:ln>
                <a:solidFill>
                  <a:prstClr val="black"/>
                </a:solidFill>
                <a:effectLst/>
                <a:uLnTx/>
                <a:uFillTx/>
                <a:latin typeface="Lucida Grande"/>
                <a:ea typeface="+mj-ea"/>
                <a:cs typeface="Lucida Grande"/>
              </a:rPr>
              <a:t> </a:t>
            </a:r>
            <a:r>
              <a:rPr kumimoji="0" lang="de-DE" sz="1400" b="0" i="0" u="none" strike="noStrike" kern="1200" cap="none" spc="0" normalizeH="0" baseline="0" noProof="0" dirty="0" err="1">
                <a:ln>
                  <a:noFill/>
                </a:ln>
                <a:solidFill>
                  <a:prstClr val="black"/>
                </a:solidFill>
                <a:effectLst/>
                <a:uLnTx/>
                <a:uFillTx/>
                <a:latin typeface="Lucida Grande"/>
                <a:ea typeface="+mj-ea"/>
                <a:cs typeface="Lucida Grande"/>
              </a:rPr>
              <a:t>or</a:t>
            </a:r>
            <a:r>
              <a:rPr kumimoji="0" lang="de-DE" sz="1400" b="0" i="0" u="none" strike="noStrike" kern="1200" cap="none" spc="0" normalizeH="0" baseline="0" noProof="0" dirty="0">
                <a:ln>
                  <a:noFill/>
                </a:ln>
                <a:solidFill>
                  <a:prstClr val="black"/>
                </a:solidFill>
                <a:effectLst/>
                <a:uLnTx/>
                <a:uFillTx/>
                <a:latin typeface="Lucida Grande"/>
                <a:ea typeface="+mj-ea"/>
                <a:cs typeface="Lucida Grande"/>
              </a:rPr>
              <a:t> </a:t>
            </a:r>
            <a:r>
              <a:rPr kumimoji="0" lang="de-DE" sz="1400" b="0" i="0" u="none" strike="noStrike" kern="1200" cap="none" spc="0" normalizeH="0" baseline="0" noProof="0" dirty="0" err="1">
                <a:ln>
                  <a:noFill/>
                </a:ln>
                <a:solidFill>
                  <a:prstClr val="black"/>
                </a:solidFill>
                <a:effectLst/>
                <a:uLnTx/>
                <a:uFillTx/>
                <a:latin typeface="Lucida Grande"/>
                <a:ea typeface="+mj-ea"/>
                <a:cs typeface="Lucida Grande"/>
              </a:rPr>
              <a:t>angiographic</a:t>
            </a:r>
            <a:r>
              <a:rPr kumimoji="0" lang="de-DE" sz="1400" b="0" i="0" u="none" strike="noStrike" kern="1200" cap="none" spc="0" normalizeH="0" baseline="0" noProof="0" dirty="0">
                <a:ln>
                  <a:noFill/>
                </a:ln>
                <a:solidFill>
                  <a:prstClr val="black"/>
                </a:solidFill>
                <a:effectLst/>
                <a:uLnTx/>
                <a:uFillTx/>
                <a:latin typeface="Lucida Grande"/>
                <a:ea typeface="+mj-ea"/>
                <a:cs typeface="Lucida Grande"/>
              </a:rPr>
              <a:t> </a:t>
            </a:r>
            <a:r>
              <a:rPr kumimoji="0" lang="de-DE" sz="1400" b="0" i="0" u="none" strike="noStrike" kern="1200" cap="none" spc="0" normalizeH="0" baseline="0" noProof="0" dirty="0" err="1">
                <a:ln>
                  <a:noFill/>
                </a:ln>
                <a:solidFill>
                  <a:prstClr val="black"/>
                </a:solidFill>
                <a:effectLst/>
                <a:uLnTx/>
                <a:uFillTx/>
                <a:latin typeface="Lucida Grande"/>
                <a:ea typeface="+mj-ea"/>
                <a:cs typeface="Lucida Grande"/>
              </a:rPr>
              <a:t>features</a:t>
            </a:r>
            <a:r>
              <a:rPr kumimoji="0" lang="de-DE" sz="1400" b="0" i="0" u="none" strike="noStrike" kern="1200" cap="none" spc="0" normalizeH="0" baseline="0" noProof="0" dirty="0">
                <a:ln>
                  <a:noFill/>
                </a:ln>
                <a:solidFill>
                  <a:prstClr val="black"/>
                </a:solidFill>
                <a:effectLst/>
                <a:uLnTx/>
                <a:uFillTx/>
                <a:latin typeface="Lucida Grande"/>
                <a:ea typeface="+mj-ea"/>
                <a:cs typeface="Lucida Grande"/>
              </a:rPr>
              <a:t>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de-DE" sz="1400" b="0" i="0" u="none" strike="noStrike" kern="1200" cap="none" spc="0" normalizeH="0" baseline="0" noProof="0" dirty="0" err="1">
                <a:ln>
                  <a:noFill/>
                </a:ln>
                <a:solidFill>
                  <a:prstClr val="black"/>
                </a:solidFill>
                <a:effectLst/>
                <a:uLnTx/>
                <a:uFillTx/>
                <a:latin typeface="Lucida Grande"/>
                <a:ea typeface="+mj-ea"/>
                <a:cs typeface="Lucida Grande"/>
              </a:rPr>
              <a:t>for</a:t>
            </a:r>
            <a:r>
              <a:rPr kumimoji="0" lang="de-DE" sz="1400" b="0" i="0" u="none" strike="noStrike" kern="1200" cap="none" spc="0" normalizeH="0" baseline="0" noProof="0" dirty="0">
                <a:ln>
                  <a:noFill/>
                </a:ln>
                <a:solidFill>
                  <a:prstClr val="black"/>
                </a:solidFill>
                <a:effectLst/>
                <a:uLnTx/>
                <a:uFillTx/>
                <a:latin typeface="Lucida Grande"/>
                <a:ea typeface="+mj-ea"/>
                <a:cs typeface="Lucida Grande"/>
              </a:rPr>
              <a:t> </a:t>
            </a:r>
            <a:r>
              <a:rPr kumimoji="0" lang="de-DE" sz="1400" b="0" i="0" u="none" strike="noStrike" kern="1200" cap="none" spc="0" normalizeH="0" baseline="0" noProof="0" dirty="0" err="1">
                <a:ln>
                  <a:noFill/>
                </a:ln>
                <a:solidFill>
                  <a:prstClr val="black"/>
                </a:solidFill>
                <a:effectLst/>
                <a:uLnTx/>
                <a:uFillTx/>
                <a:latin typeface="Lucida Grande"/>
                <a:ea typeface="+mj-ea"/>
                <a:cs typeface="Lucida Grande"/>
              </a:rPr>
              <a:t>thrombotic</a:t>
            </a:r>
            <a:r>
              <a:rPr kumimoji="0" lang="de-DE" sz="1400" b="0" i="0" u="none" strike="noStrike" kern="1200" cap="none" spc="0" normalizeH="0" baseline="0" noProof="0" dirty="0">
                <a:ln>
                  <a:noFill/>
                </a:ln>
                <a:solidFill>
                  <a:prstClr val="black"/>
                </a:solidFill>
                <a:effectLst/>
                <a:uLnTx/>
                <a:uFillTx/>
                <a:latin typeface="Lucida Grande"/>
                <a:ea typeface="+mj-ea"/>
                <a:cs typeface="Lucida Grande"/>
              </a:rPr>
              <a:t> </a:t>
            </a:r>
            <a:r>
              <a:rPr kumimoji="0" lang="de-DE" sz="1400" b="0" i="0" u="none" strike="noStrike" kern="1200" cap="none" spc="0" normalizeH="0" baseline="0" noProof="0" dirty="0" err="1">
                <a:ln>
                  <a:noFill/>
                </a:ln>
                <a:solidFill>
                  <a:prstClr val="black"/>
                </a:solidFill>
                <a:effectLst/>
                <a:uLnTx/>
                <a:uFillTx/>
                <a:latin typeface="Lucida Grande"/>
                <a:ea typeface="+mj-ea"/>
                <a:cs typeface="Lucida Grande"/>
              </a:rPr>
              <a:t>cardiovascular</a:t>
            </a:r>
            <a:r>
              <a:rPr kumimoji="0" lang="de-DE" sz="1400" b="0" i="0" u="none" strike="noStrike" kern="1200" cap="none" spc="0" normalizeH="0" baseline="0" noProof="0" dirty="0">
                <a:ln>
                  <a:noFill/>
                </a:ln>
                <a:solidFill>
                  <a:prstClr val="black"/>
                </a:solidFill>
                <a:effectLst/>
                <a:uLnTx/>
                <a:uFillTx/>
                <a:latin typeface="Lucida Grande"/>
                <a:ea typeface="+mj-ea"/>
                <a:cs typeface="Lucida Grande"/>
              </a:rPr>
              <a:t> </a:t>
            </a:r>
            <a:r>
              <a:rPr kumimoji="0" lang="de-DE" sz="1400" b="0" i="0" u="none" strike="noStrike" kern="1200" cap="none" spc="0" normalizeH="0" baseline="0" noProof="0" dirty="0" smtClean="0">
                <a:ln>
                  <a:noFill/>
                </a:ln>
                <a:solidFill>
                  <a:prstClr val="black"/>
                </a:solidFill>
                <a:effectLst/>
                <a:uLnTx/>
                <a:uFillTx/>
                <a:latin typeface="Lucida Grande"/>
                <a:ea typeface="+mj-ea"/>
                <a:cs typeface="Lucida Grande"/>
              </a:rPr>
              <a:t>events</a:t>
            </a:r>
            <a:r>
              <a:rPr kumimoji="0" lang="de-DE" sz="1400" b="0" i="0" u="none" strike="noStrike" kern="1200" cap="none" spc="0" normalizeH="0" baseline="30000" noProof="0" dirty="0">
                <a:ln>
                  <a:noFill/>
                </a:ln>
                <a:solidFill>
                  <a:prstClr val="black"/>
                </a:solidFill>
                <a:effectLst/>
                <a:uLnTx/>
                <a:uFillTx/>
                <a:latin typeface="Lucida Grande"/>
                <a:ea typeface="+mj-ea"/>
                <a:cs typeface="Lucida Grande"/>
              </a:rPr>
              <a:t>2</a:t>
            </a:r>
            <a:r>
              <a:rPr kumimoji="0" lang="de-DE" sz="1400" b="0" i="0" u="none" strike="noStrike" kern="1200" cap="none" spc="0" normalizeH="0" baseline="0" noProof="0" dirty="0" smtClean="0">
                <a:ln>
                  <a:noFill/>
                </a:ln>
                <a:solidFill>
                  <a:prstClr val="black"/>
                </a:solidFill>
                <a:effectLst/>
                <a:uLnTx/>
                <a:uFillTx/>
                <a:latin typeface="Lucida Grande"/>
                <a:ea typeface="+mj-ea"/>
                <a:cs typeface="Lucida Grande"/>
              </a:rPr>
              <a:t>, </a:t>
            </a:r>
            <a:endParaRPr kumimoji="0" lang="de-DE" sz="1400" b="0" i="0" u="none" strike="noStrike" kern="1200" cap="none" spc="0" normalizeH="0" baseline="0" noProof="0" dirty="0">
              <a:ln>
                <a:noFill/>
              </a:ln>
              <a:solidFill>
                <a:prstClr val="black"/>
              </a:solidFill>
              <a:effectLst/>
              <a:uLnTx/>
              <a:uFillTx/>
              <a:latin typeface="Lucida Grande"/>
              <a:ea typeface="+mj-ea"/>
              <a:cs typeface="Lucida Grande"/>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de-DE" sz="1400" b="0" i="0" u="none" strike="noStrike" kern="1200" cap="none" spc="0" normalizeH="0" baseline="0" noProof="0" dirty="0" err="1">
                <a:ln>
                  <a:noFill/>
                </a:ln>
                <a:solidFill>
                  <a:prstClr val="black"/>
                </a:solidFill>
                <a:effectLst/>
                <a:uLnTx/>
                <a:uFillTx/>
                <a:latin typeface="Lucida Grande"/>
                <a:ea typeface="+mj-ea"/>
                <a:cs typeface="Lucida Grande"/>
              </a:rPr>
              <a:t>and</a:t>
            </a:r>
            <a:r>
              <a:rPr kumimoji="0" lang="de-DE" sz="1400" b="0" i="0" u="none" strike="noStrike" kern="1200" cap="none" spc="0" normalizeH="0" baseline="0" noProof="0" dirty="0">
                <a:ln>
                  <a:noFill/>
                </a:ln>
                <a:solidFill>
                  <a:prstClr val="black"/>
                </a:solidFill>
                <a:effectLst/>
                <a:uLnTx/>
                <a:uFillTx/>
                <a:latin typeface="Lucida Grande"/>
                <a:ea typeface="+mj-ea"/>
                <a:cs typeface="Lucida Grande"/>
              </a:rPr>
              <a:t> </a:t>
            </a:r>
            <a:r>
              <a:rPr kumimoji="0" lang="de-DE" sz="1400" b="0" i="0" u="sng" strike="noStrike" kern="1200" cap="none" spc="0" normalizeH="0" baseline="0" noProof="0" dirty="0" smtClean="0">
                <a:ln>
                  <a:noFill/>
                </a:ln>
                <a:solidFill>
                  <a:prstClr val="black"/>
                </a:solidFill>
                <a:effectLst/>
                <a:uLnTx/>
                <a:uFillTx/>
                <a:latin typeface="Lucida Grande"/>
                <a:ea typeface="+mj-ea"/>
                <a:cs typeface="Lucida Grande"/>
              </a:rPr>
              <a:t>not</a:t>
            </a:r>
            <a:r>
              <a:rPr kumimoji="0" lang="de-DE" sz="1400" b="0" i="0" u="none" strike="noStrike" kern="1200" cap="none" spc="0" normalizeH="0" baseline="0" noProof="0" dirty="0" smtClean="0">
                <a:ln>
                  <a:noFill/>
                </a:ln>
                <a:solidFill>
                  <a:prstClr val="black"/>
                </a:solidFill>
                <a:effectLst/>
                <a:uLnTx/>
                <a:uFillTx/>
                <a:latin typeface="Lucida Grande"/>
                <a:ea typeface="+mj-ea"/>
                <a:cs typeface="Lucida Grande"/>
              </a:rPr>
              <a:t> at high </a:t>
            </a:r>
            <a:r>
              <a:rPr kumimoji="0" lang="de-DE" sz="1400" b="0" i="0" u="none" strike="noStrike" kern="1200" cap="none" spc="0" normalizeH="0" baseline="0" noProof="0" dirty="0" err="1" smtClean="0">
                <a:ln>
                  <a:noFill/>
                </a:ln>
                <a:solidFill>
                  <a:prstClr val="black"/>
                </a:solidFill>
                <a:effectLst/>
                <a:uLnTx/>
                <a:uFillTx/>
                <a:latin typeface="Lucida Grande"/>
                <a:ea typeface="+mj-ea"/>
                <a:cs typeface="Lucida Grande"/>
              </a:rPr>
              <a:t>risk</a:t>
            </a:r>
            <a:r>
              <a:rPr kumimoji="0" lang="de-DE" sz="1400" b="0" i="0" u="none" strike="noStrike" kern="1200" cap="none" spc="0" normalizeH="0" baseline="0" noProof="0" dirty="0" smtClean="0">
                <a:ln>
                  <a:noFill/>
                </a:ln>
                <a:solidFill>
                  <a:prstClr val="black"/>
                </a:solidFill>
                <a:effectLst/>
                <a:uLnTx/>
                <a:uFillTx/>
                <a:latin typeface="Lucida Grande"/>
                <a:ea typeface="+mj-ea"/>
                <a:cs typeface="Lucida Grande"/>
              </a:rPr>
              <a:t> </a:t>
            </a:r>
            <a:r>
              <a:rPr kumimoji="0" lang="de-DE" sz="1400" b="0" i="0" u="none" strike="noStrike" kern="1200" cap="none" spc="0" normalizeH="0" baseline="0" noProof="0" dirty="0" err="1">
                <a:ln>
                  <a:noFill/>
                </a:ln>
                <a:solidFill>
                  <a:prstClr val="black"/>
                </a:solidFill>
                <a:effectLst/>
                <a:uLnTx/>
                <a:uFillTx/>
                <a:latin typeface="Lucida Grande"/>
                <a:ea typeface="+mj-ea"/>
                <a:cs typeface="Lucida Grande"/>
              </a:rPr>
              <a:t>of</a:t>
            </a:r>
            <a:r>
              <a:rPr kumimoji="0" lang="de-DE" sz="1400" b="0" i="0" u="none" strike="noStrike" kern="1200" cap="none" spc="0" normalizeH="0" baseline="0" noProof="0" dirty="0">
                <a:ln>
                  <a:noFill/>
                </a:ln>
                <a:solidFill>
                  <a:prstClr val="black"/>
                </a:solidFill>
                <a:effectLst/>
                <a:uLnTx/>
                <a:uFillTx/>
                <a:latin typeface="Lucida Grande"/>
                <a:ea typeface="+mj-ea"/>
                <a:cs typeface="Lucida Grande"/>
              </a:rPr>
              <a:t> </a:t>
            </a:r>
            <a:r>
              <a:rPr kumimoji="0" lang="de-DE" sz="1400" b="0" i="0" u="none" strike="noStrike" kern="1200" cap="none" spc="0" normalizeH="0" baseline="0" noProof="0" dirty="0" smtClean="0">
                <a:ln>
                  <a:noFill/>
                </a:ln>
                <a:solidFill>
                  <a:prstClr val="black"/>
                </a:solidFill>
                <a:effectLst/>
                <a:uLnTx/>
                <a:uFillTx/>
                <a:latin typeface="Lucida Grande"/>
                <a:ea typeface="+mj-ea"/>
                <a:cs typeface="Lucida Grande"/>
              </a:rPr>
              <a:t>bleeding?</a:t>
            </a:r>
            <a:r>
              <a:rPr kumimoji="0" lang="de-DE" sz="1400" b="0" i="0" u="none" strike="noStrike" kern="1200" cap="none" spc="0" normalizeH="0" baseline="30000" noProof="0" dirty="0" smtClean="0">
                <a:ln>
                  <a:noFill/>
                </a:ln>
                <a:solidFill>
                  <a:prstClr val="black"/>
                </a:solidFill>
                <a:effectLst/>
                <a:uLnTx/>
                <a:uFillTx/>
                <a:latin typeface="Lucida Grande"/>
                <a:ea typeface="+mj-ea"/>
                <a:cs typeface="Lucida Grande"/>
              </a:rPr>
              <a:t>1</a:t>
            </a:r>
            <a:endParaRPr kumimoji="0" lang="de-DE" sz="1400" b="0" i="0" u="none" strike="noStrike" kern="1200" cap="none" spc="0" normalizeH="0" baseline="30000" noProof="0" dirty="0">
              <a:ln>
                <a:noFill/>
              </a:ln>
              <a:solidFill>
                <a:prstClr val="black"/>
              </a:solidFill>
              <a:effectLst/>
              <a:uLnTx/>
              <a:uFillTx/>
              <a:latin typeface="Lucida Grande"/>
              <a:ea typeface="+mj-ea"/>
              <a:cs typeface="Lucida Grande"/>
            </a:endParaRPr>
          </a:p>
        </p:txBody>
      </p:sp>
      <p:cxnSp>
        <p:nvCxnSpPr>
          <p:cNvPr id="41" name="Straight Arrow Connector 40"/>
          <p:cNvCxnSpPr/>
          <p:nvPr/>
        </p:nvCxnSpPr>
        <p:spPr>
          <a:xfrm>
            <a:off x="2419350" y="2547926"/>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42" name="Title 1"/>
          <p:cNvSpPr txBox="1">
            <a:spLocks/>
          </p:cNvSpPr>
          <p:nvPr/>
        </p:nvSpPr>
        <p:spPr>
          <a:xfrm>
            <a:off x="5083421" y="2028559"/>
            <a:ext cx="3630489" cy="648533"/>
          </a:xfrm>
          <a:prstGeom prst="rect">
            <a:avLst/>
          </a:prstGeom>
          <a:solidFill>
            <a:srgbClr val="8064A2">
              <a:lumMod val="60000"/>
              <a:lumOff val="40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Lucida Grande"/>
                <a:ea typeface="+mj-ea"/>
                <a:cs typeface="Lucida Grande"/>
              </a:rPr>
              <a:t>DAPT </a:t>
            </a:r>
            <a:r>
              <a:rPr kumimoji="0" lang="en-US" sz="1400" b="0" i="0" u="none" strike="noStrike" kern="1200" cap="none" spc="0" normalizeH="0" baseline="0" noProof="0">
                <a:ln>
                  <a:noFill/>
                </a:ln>
                <a:solidFill>
                  <a:prstClr val="black"/>
                </a:solidFill>
                <a:effectLst/>
                <a:uLnTx/>
                <a:uFillTx/>
                <a:latin typeface="Lucida Grande"/>
                <a:ea typeface="+mj-ea"/>
                <a:cs typeface="Lucida Grande"/>
              </a:rPr>
              <a:t>for 1 month if BMS,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Lucida Grande"/>
                <a:ea typeface="+mj-ea"/>
                <a:cs typeface="Lucida Grande"/>
              </a:rPr>
              <a:t>or</a:t>
            </a:r>
            <a:r>
              <a:rPr kumimoji="0" lang="en-US" sz="1400" b="0" i="0" u="none" strike="noStrike" kern="1200" cap="none" spc="0" normalizeH="0" baseline="0" noProof="0">
                <a:ln>
                  <a:noFill/>
                </a:ln>
                <a:solidFill>
                  <a:prstClr val="black"/>
                </a:solidFill>
                <a:effectLst/>
                <a:uLnTx/>
                <a:uFillTx/>
                <a:latin typeface="Lucida Grande"/>
                <a:ea typeface="+mj-ea"/>
                <a:cs typeface="Lucida Grande"/>
              </a:rPr>
              <a:t> 3 months if DES</a:t>
            </a:r>
          </a:p>
        </p:txBody>
      </p:sp>
      <p:sp>
        <p:nvSpPr>
          <p:cNvPr id="43" name="Title 1"/>
          <p:cNvSpPr txBox="1">
            <a:spLocks/>
          </p:cNvSpPr>
          <p:nvPr/>
        </p:nvSpPr>
        <p:spPr>
          <a:xfrm>
            <a:off x="2513370" y="3717159"/>
            <a:ext cx="1656869" cy="632121"/>
          </a:xfrm>
          <a:prstGeom prst="rect">
            <a:avLst/>
          </a:prstGeom>
          <a:solidFill>
            <a:srgbClr val="9BBB59">
              <a:lumMod val="60000"/>
              <a:lumOff val="40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Grande"/>
                <a:ea typeface="+mj-ea"/>
                <a:cs typeface="Lucida Grande"/>
              </a:rPr>
              <a:t>NO</a:t>
            </a:r>
            <a:endParaRPr kumimoji="0" lang="en-US" sz="1400" b="0" i="0" u="none" strike="noStrike" kern="1200" cap="none" spc="0" normalizeH="0" baseline="30000" noProof="0">
              <a:ln>
                <a:noFill/>
              </a:ln>
              <a:solidFill>
                <a:prstClr val="black"/>
              </a:solidFill>
              <a:effectLst/>
              <a:uLnTx/>
              <a:uFillTx/>
              <a:latin typeface="Lucida Grande"/>
              <a:ea typeface="+mj-ea"/>
              <a:cs typeface="Lucida Grande"/>
            </a:endParaRPr>
          </a:p>
        </p:txBody>
      </p:sp>
      <p:cxnSp>
        <p:nvCxnSpPr>
          <p:cNvPr id="44" name="Straight Arrow Connector 43"/>
          <p:cNvCxnSpPr/>
          <p:nvPr/>
        </p:nvCxnSpPr>
        <p:spPr>
          <a:xfrm>
            <a:off x="6908800" y="1784625"/>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45" name="Straight Arrow Connector 44"/>
          <p:cNvCxnSpPr/>
          <p:nvPr/>
        </p:nvCxnSpPr>
        <p:spPr>
          <a:xfrm>
            <a:off x="3323167" y="3456809"/>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46" name="Title 1"/>
          <p:cNvSpPr txBox="1">
            <a:spLocks/>
          </p:cNvSpPr>
          <p:nvPr/>
        </p:nvSpPr>
        <p:spPr>
          <a:xfrm>
            <a:off x="539750" y="4609630"/>
            <a:ext cx="1656869" cy="1410170"/>
          </a:xfrm>
          <a:prstGeom prst="rect">
            <a:avLst/>
          </a:prstGeom>
          <a:solidFill>
            <a:srgbClr val="8064A2">
              <a:lumMod val="60000"/>
              <a:lumOff val="40000"/>
            </a:srgbClr>
          </a:solidFill>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Grande"/>
                <a:ea typeface="+mj-ea"/>
                <a:cs typeface="Lucida Grande"/>
              </a:rPr>
              <a:t>Extend </a:t>
            </a:r>
            <a:r>
              <a:rPr kumimoji="0" lang="en-US" sz="1400" b="1" i="0" u="none" strike="noStrike" kern="1200" cap="none" spc="0" normalizeH="0" baseline="0" noProof="0" dirty="0" smtClean="0">
                <a:ln>
                  <a:noFill/>
                </a:ln>
                <a:solidFill>
                  <a:prstClr val="black"/>
                </a:solidFill>
                <a:effectLst/>
                <a:uLnTx/>
                <a:uFillTx/>
                <a:latin typeface="Lucida Grande"/>
                <a:ea typeface="+mj-ea"/>
                <a:cs typeface="Lucida Grande"/>
              </a:rPr>
              <a:t>DAPT</a:t>
            </a:r>
            <a:endParaRPr kumimoji="0" lang="en-US" sz="1400" b="1" i="0" u="none" strike="noStrike" kern="1200" cap="none" spc="0" normalizeH="0" baseline="0" noProof="0" dirty="0">
              <a:ln>
                <a:noFill/>
              </a:ln>
              <a:solidFill>
                <a:prstClr val="black"/>
              </a:solidFill>
              <a:effectLst/>
              <a:uLnTx/>
              <a:uFillTx/>
              <a:latin typeface="Lucida Grande"/>
              <a:ea typeface="+mj-ea"/>
              <a:cs typeface="Lucida Grande"/>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Grande"/>
                <a:ea typeface="+mj-ea"/>
                <a:cs typeface="Lucida Grande"/>
              </a:rPr>
              <a:t>up to 3 </a:t>
            </a:r>
            <a:r>
              <a:rPr kumimoji="0" lang="en-US" sz="1400" b="0" i="0" u="none" strike="noStrike" kern="1200" cap="none" spc="0" normalizeH="0" baseline="0" noProof="0" dirty="0" smtClean="0">
                <a:ln>
                  <a:noFill/>
                </a:ln>
                <a:solidFill>
                  <a:prstClr val="black"/>
                </a:solidFill>
                <a:effectLst/>
                <a:uLnTx/>
                <a:uFillTx/>
                <a:latin typeface="Lucida Grande"/>
                <a:ea typeface="+mj-ea"/>
                <a:cs typeface="Lucida Grande"/>
              </a:rPr>
              <a:t>years</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Lucida Grande"/>
              <a:ea typeface="+mj-ea"/>
              <a:cs typeface="Lucida Grande"/>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Grande"/>
                <a:ea typeface="+mj-ea"/>
                <a:cs typeface="Lucida Grande"/>
              </a:rPr>
              <a:t>ASA 81 mg daily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Grande"/>
                <a:ea typeface="+mj-ea"/>
                <a:cs typeface="Lucida Grande"/>
              </a:rPr>
              <a:t>+</a:t>
            </a:r>
            <a:r>
              <a:rPr kumimoji="0" lang="en-US" sz="1200" b="0" i="0" u="none" strike="noStrike" kern="1200" cap="none" spc="0" normalizeH="0" baseline="0" noProof="0" dirty="0" smtClean="0">
                <a:ln>
                  <a:noFill/>
                </a:ln>
                <a:solidFill>
                  <a:prstClr val="black"/>
                </a:solidFill>
                <a:effectLst/>
                <a:uLnTx/>
                <a:uFillTx/>
                <a:latin typeface="Lucida Grande"/>
                <a:ea typeface="+mj-ea"/>
                <a:cs typeface="Lucida Grande"/>
              </a:rPr>
              <a:t>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Lucida Grande"/>
                <a:ea typeface="+mj-ea"/>
                <a:cs typeface="Lucida Grande"/>
              </a:rPr>
              <a:t>Clopidogrel</a:t>
            </a:r>
            <a:r>
              <a:rPr kumimoji="0" lang="en-US" sz="1200" b="0" i="0" u="none" strike="noStrike" kern="1200" cap="none" spc="0" normalizeH="0" baseline="0" noProof="0" dirty="0" smtClean="0">
                <a:ln>
                  <a:noFill/>
                </a:ln>
                <a:solidFill>
                  <a:prstClr val="black"/>
                </a:solidFill>
                <a:effectLst/>
                <a:uLnTx/>
                <a:uFillTx/>
                <a:latin typeface="Lucida Grande"/>
                <a:ea typeface="+mj-ea"/>
                <a:cs typeface="Lucida Grande"/>
              </a:rPr>
              <a:t>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Lucida Grande"/>
                <a:ea typeface="+mj-ea"/>
                <a:cs typeface="Lucida Grande"/>
              </a:rPr>
              <a:t>75 mg daily</a:t>
            </a:r>
            <a:endParaRPr kumimoji="0" lang="en-US" sz="1200" b="0" i="0" u="none" strike="noStrike" kern="1200" cap="none" spc="0" normalizeH="0" baseline="0" noProof="0" dirty="0">
              <a:ln>
                <a:noFill/>
              </a:ln>
              <a:solidFill>
                <a:prstClr val="black"/>
              </a:solidFill>
              <a:effectLst/>
              <a:uLnTx/>
              <a:uFillTx/>
              <a:latin typeface="Lucida Grande"/>
              <a:ea typeface="+mj-ea"/>
              <a:cs typeface="Lucida Grande"/>
            </a:endParaRPr>
          </a:p>
        </p:txBody>
      </p:sp>
      <p:sp>
        <p:nvSpPr>
          <p:cNvPr id="47" name="Title 1"/>
          <p:cNvSpPr txBox="1">
            <a:spLocks/>
          </p:cNvSpPr>
          <p:nvPr/>
        </p:nvSpPr>
        <p:spPr>
          <a:xfrm>
            <a:off x="2513370" y="4609630"/>
            <a:ext cx="1656869" cy="1410170"/>
          </a:xfrm>
          <a:prstGeom prst="rect">
            <a:avLst/>
          </a:prstGeom>
          <a:solidFill>
            <a:srgbClr val="8064A2">
              <a:lumMod val="60000"/>
              <a:lumOff val="40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Lucida Grande"/>
                <a:ea typeface="+mj-ea"/>
                <a:cs typeface="Lucida Grande"/>
              </a:rPr>
              <a:t>SAPT</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Lucida Grande"/>
              <a:ea typeface="+mj-ea"/>
              <a:cs typeface="Lucida Grande"/>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Grande"/>
                <a:ea typeface="+mj-ea"/>
                <a:cs typeface="Lucida Grande"/>
              </a:rPr>
              <a:t>ASA </a:t>
            </a:r>
            <a:r>
              <a:rPr kumimoji="0" lang="en-US" sz="1200" b="0" i="0" u="none" strike="noStrike" kern="1200" cap="none" spc="0" normalizeH="0" baseline="0" noProof="0" dirty="0" smtClean="0">
                <a:ln>
                  <a:noFill/>
                </a:ln>
                <a:solidFill>
                  <a:prstClr val="black"/>
                </a:solidFill>
                <a:effectLst/>
                <a:uLnTx/>
                <a:uFillTx/>
                <a:latin typeface="Lucida Grande"/>
                <a:ea typeface="+mj-ea"/>
                <a:cs typeface="Lucida Grande"/>
              </a:rPr>
              <a:t>81 mg daily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Grande"/>
                <a:ea typeface="+mj-ea"/>
                <a:cs typeface="Lucida Grande"/>
              </a:rPr>
              <a:t>or</a:t>
            </a:r>
            <a:endParaRPr kumimoji="0" lang="en-US" sz="1200" b="1" i="0" u="none" strike="noStrike" kern="1200" cap="none" spc="0" normalizeH="0" baseline="0" noProof="0" dirty="0">
              <a:ln>
                <a:noFill/>
              </a:ln>
              <a:solidFill>
                <a:prstClr val="black"/>
              </a:solidFill>
              <a:effectLst/>
              <a:uLnTx/>
              <a:uFillTx/>
              <a:latin typeface="Lucida Grande"/>
              <a:ea typeface="+mj-ea"/>
              <a:cs typeface="Lucida Grande"/>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Lucida Grande"/>
                <a:ea typeface="+mj-ea"/>
                <a:cs typeface="Lucida Grande"/>
              </a:rPr>
              <a:t>Clopidogrel</a:t>
            </a:r>
            <a:r>
              <a:rPr kumimoji="0" lang="en-US" sz="1200" b="0" i="0" u="none" strike="noStrike" kern="1200" cap="none" spc="0" normalizeH="0" baseline="0" noProof="0" dirty="0">
                <a:ln>
                  <a:noFill/>
                </a:ln>
                <a:solidFill>
                  <a:prstClr val="black"/>
                </a:solidFill>
                <a:effectLst/>
                <a:uLnTx/>
                <a:uFillTx/>
                <a:latin typeface="Lucida Grande"/>
                <a:ea typeface="+mj-ea"/>
                <a:cs typeface="Lucida Grande"/>
              </a:rPr>
              <a:t> </a:t>
            </a:r>
            <a:br>
              <a:rPr kumimoji="0" lang="en-US" sz="1200" b="0" i="0" u="none" strike="noStrike" kern="1200" cap="none" spc="0" normalizeH="0" baseline="0" noProof="0" dirty="0">
                <a:ln>
                  <a:noFill/>
                </a:ln>
                <a:solidFill>
                  <a:prstClr val="black"/>
                </a:solidFill>
                <a:effectLst/>
                <a:uLnTx/>
                <a:uFillTx/>
                <a:latin typeface="Lucida Grande"/>
                <a:ea typeface="+mj-ea"/>
                <a:cs typeface="Lucida Grande"/>
              </a:rPr>
            </a:br>
            <a:r>
              <a:rPr kumimoji="0" lang="en-US" sz="1200" b="0" i="0" u="none" strike="noStrike" kern="1200" cap="none" spc="0" normalizeH="0" baseline="0" noProof="0" dirty="0">
                <a:ln>
                  <a:noFill/>
                </a:ln>
                <a:solidFill>
                  <a:prstClr val="black"/>
                </a:solidFill>
                <a:effectLst/>
                <a:uLnTx/>
                <a:uFillTx/>
                <a:latin typeface="Lucida Grande"/>
                <a:ea typeface="+mj-ea"/>
                <a:cs typeface="Lucida Grande"/>
              </a:rPr>
              <a:t>75 mg daily</a:t>
            </a:r>
          </a:p>
        </p:txBody>
      </p:sp>
      <p:cxnSp>
        <p:nvCxnSpPr>
          <p:cNvPr id="48" name="Straight Arrow Connector 47"/>
          <p:cNvCxnSpPr/>
          <p:nvPr/>
        </p:nvCxnSpPr>
        <p:spPr>
          <a:xfrm>
            <a:off x="1366803" y="4349280"/>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49" name="Straight Arrow Connector 48"/>
          <p:cNvCxnSpPr/>
          <p:nvPr/>
        </p:nvCxnSpPr>
        <p:spPr>
          <a:xfrm>
            <a:off x="3323167" y="4349280"/>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50" name="Title 1"/>
          <p:cNvSpPr txBox="1">
            <a:spLocks/>
          </p:cNvSpPr>
          <p:nvPr/>
        </p:nvSpPr>
        <p:spPr>
          <a:xfrm>
            <a:off x="5872832" y="5159648"/>
            <a:ext cx="236516" cy="259510"/>
          </a:xfrm>
          <a:prstGeom prst="rect">
            <a:avLst/>
          </a:prstGeom>
          <a:solidFill>
            <a:srgbClr val="9BBB59">
              <a:lumMod val="75000"/>
            </a:srgbClr>
          </a:solidFill>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Lucida Grande"/>
              <a:ea typeface="+mj-ea"/>
              <a:cs typeface="Lucida Grande"/>
            </a:endParaRPr>
          </a:p>
        </p:txBody>
      </p:sp>
      <p:sp>
        <p:nvSpPr>
          <p:cNvPr id="51" name="Title 1"/>
          <p:cNvSpPr txBox="1">
            <a:spLocks/>
          </p:cNvSpPr>
          <p:nvPr/>
        </p:nvSpPr>
        <p:spPr>
          <a:xfrm>
            <a:off x="5872832" y="5528185"/>
            <a:ext cx="236516" cy="259510"/>
          </a:xfrm>
          <a:prstGeom prst="rect">
            <a:avLst/>
          </a:prstGeom>
          <a:solidFill>
            <a:srgbClr val="8064A2">
              <a:lumMod val="60000"/>
              <a:lumOff val="40000"/>
            </a:srgbClr>
          </a:solidFill>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Lucida Grande"/>
              <a:ea typeface="+mj-ea"/>
              <a:cs typeface="Lucida Grande"/>
            </a:endParaRPr>
          </a:p>
        </p:txBody>
      </p:sp>
      <p:sp>
        <p:nvSpPr>
          <p:cNvPr id="52" name="Title 1"/>
          <p:cNvSpPr txBox="1">
            <a:spLocks/>
          </p:cNvSpPr>
          <p:nvPr/>
        </p:nvSpPr>
        <p:spPr>
          <a:xfrm>
            <a:off x="6169900" y="5159649"/>
            <a:ext cx="1805599" cy="25951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900" dirty="0">
                <a:solidFill>
                  <a:prstClr val="black"/>
                </a:solidFill>
                <a:latin typeface="Lucida Grande"/>
                <a:cs typeface="Lucida Grande"/>
              </a:rPr>
              <a:t>Strong recommendation</a:t>
            </a:r>
          </a:p>
        </p:txBody>
      </p:sp>
      <p:sp>
        <p:nvSpPr>
          <p:cNvPr id="53" name="Title 1"/>
          <p:cNvSpPr txBox="1">
            <a:spLocks/>
          </p:cNvSpPr>
          <p:nvPr/>
        </p:nvSpPr>
        <p:spPr>
          <a:xfrm>
            <a:off x="6169900" y="5528185"/>
            <a:ext cx="1805599" cy="25951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900">
                <a:solidFill>
                  <a:prstClr val="black"/>
                </a:solidFill>
                <a:latin typeface="Lucida Grande"/>
                <a:cs typeface="Lucida Grande"/>
              </a:rPr>
              <a:t>Weak recommendation</a:t>
            </a:r>
          </a:p>
        </p:txBody>
      </p:sp>
      <p:sp>
        <p:nvSpPr>
          <p:cNvPr id="54" name="Title 1"/>
          <p:cNvSpPr txBox="1">
            <a:spLocks/>
          </p:cNvSpPr>
          <p:nvPr/>
        </p:nvSpPr>
        <p:spPr>
          <a:xfrm>
            <a:off x="6153258" y="2926154"/>
            <a:ext cx="1656869" cy="1410170"/>
          </a:xfrm>
          <a:prstGeom prst="rect">
            <a:avLst/>
          </a:prstGeom>
          <a:solidFill>
            <a:srgbClr val="8064A2">
              <a:lumMod val="60000"/>
              <a:lumOff val="40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cida Grande"/>
                <a:ea typeface="+mj-ea"/>
                <a:cs typeface="Lucida Grande"/>
              </a:rPr>
              <a:t>SAPT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Grande"/>
                <a:ea typeface="+mj-ea"/>
                <a:cs typeface="Lucida Grande"/>
              </a:rPr>
              <a:t>ASA 81 mg daily </a:t>
            </a:r>
            <a:r>
              <a:rPr kumimoji="0" lang="en-US" sz="1400" b="1" i="0" u="none" strike="noStrike" kern="1200" cap="none" spc="0" normalizeH="0" baseline="0" noProof="0" dirty="0">
                <a:ln>
                  <a:noFill/>
                </a:ln>
                <a:solidFill>
                  <a:prstClr val="black"/>
                </a:solidFill>
                <a:effectLst/>
                <a:uLnTx/>
                <a:uFillTx/>
                <a:latin typeface="Lucida Grande"/>
                <a:ea typeface="+mj-ea"/>
                <a:cs typeface="Lucida Grande"/>
              </a:rPr>
              <a:t>or</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Lucida Grande"/>
                <a:ea typeface="+mj-ea"/>
                <a:cs typeface="Lucida Grande"/>
              </a:rPr>
              <a:t>Clopidogrel</a:t>
            </a:r>
            <a:r>
              <a:rPr kumimoji="0" lang="en-US" sz="1400" b="0" i="0" u="none" strike="noStrike" kern="1200" cap="none" spc="0" normalizeH="0" baseline="0" noProof="0" dirty="0">
                <a:ln>
                  <a:noFill/>
                </a:ln>
                <a:solidFill>
                  <a:prstClr val="black"/>
                </a:solidFill>
                <a:effectLst/>
                <a:uLnTx/>
                <a:uFillTx/>
                <a:latin typeface="Lucida Grande"/>
                <a:ea typeface="+mj-ea"/>
                <a:cs typeface="Lucida Grande"/>
              </a:rPr>
              <a:t> </a:t>
            </a:r>
            <a:br>
              <a:rPr kumimoji="0" lang="en-US" sz="1400" b="0" i="0" u="none" strike="noStrike" kern="1200" cap="none" spc="0" normalizeH="0" baseline="0" noProof="0" dirty="0">
                <a:ln>
                  <a:noFill/>
                </a:ln>
                <a:solidFill>
                  <a:prstClr val="black"/>
                </a:solidFill>
                <a:effectLst/>
                <a:uLnTx/>
                <a:uFillTx/>
                <a:latin typeface="Lucida Grande"/>
                <a:ea typeface="+mj-ea"/>
                <a:cs typeface="Lucida Grande"/>
              </a:rPr>
            </a:br>
            <a:r>
              <a:rPr kumimoji="0" lang="en-US" sz="1400" b="0" i="0" u="none" strike="noStrike" kern="1200" cap="none" spc="0" normalizeH="0" baseline="0" noProof="0" dirty="0">
                <a:ln>
                  <a:noFill/>
                </a:ln>
                <a:solidFill>
                  <a:prstClr val="black"/>
                </a:solidFill>
                <a:effectLst/>
                <a:uLnTx/>
                <a:uFillTx/>
                <a:latin typeface="Lucida Grande"/>
                <a:ea typeface="+mj-ea"/>
                <a:cs typeface="Lucida Grande"/>
              </a:rPr>
              <a:t>75 mg daily</a:t>
            </a:r>
          </a:p>
        </p:txBody>
      </p:sp>
      <p:cxnSp>
        <p:nvCxnSpPr>
          <p:cNvPr id="55" name="Straight Arrow Connector 54"/>
          <p:cNvCxnSpPr/>
          <p:nvPr/>
        </p:nvCxnSpPr>
        <p:spPr>
          <a:xfrm>
            <a:off x="6963055" y="2665804"/>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881204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txBox="1">
            <a:spLocks noChangeArrowheads="1"/>
          </p:cNvSpPr>
          <p:nvPr/>
        </p:nvSpPr>
        <p:spPr bwMode="auto">
          <a:xfrm>
            <a:off x="228600" y="2590800"/>
            <a:ext cx="868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CA" altLang="en-US" sz="3200" b="0" dirty="0" smtClean="0">
                <a:latin typeface="Arial Black" pitchFamily="34" charset="0"/>
              </a:rPr>
              <a:t>Management of patients undergoing elective or semi-urgent surgery</a:t>
            </a:r>
            <a:endParaRPr lang="en-CA" altLang="en-US" sz="3200" b="0" dirty="0">
              <a:latin typeface="Arial Black" pitchFamily="34" charset="0"/>
            </a:endParaRPr>
          </a:p>
        </p:txBody>
      </p:sp>
      <p:sp>
        <p:nvSpPr>
          <p:cNvPr id="6" name="Rectangle 3"/>
          <p:cNvSpPr txBox="1">
            <a:spLocks noChangeArrowheads="1"/>
          </p:cNvSpPr>
          <p:nvPr/>
        </p:nvSpPr>
        <p:spPr bwMode="auto">
          <a:xfrm>
            <a:off x="800100" y="3810000"/>
            <a:ext cx="7543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b="1">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b="1">
                <a:solidFill>
                  <a:schemeClr val="tx1"/>
                </a:solidFill>
                <a:latin typeface="+mn-lt"/>
                <a:ea typeface="+mn-ea"/>
                <a:cs typeface="+mn-cs"/>
              </a:defRPr>
            </a:lvl5pPr>
            <a:lvl6pPr marL="2514600" indent="-228600" algn="l" rtl="0" fontAlgn="base">
              <a:spcBef>
                <a:spcPct val="20000"/>
              </a:spcBef>
              <a:spcAft>
                <a:spcPct val="0"/>
              </a:spcAft>
              <a:buChar char="»"/>
              <a:defRPr sz="1200" b="1">
                <a:solidFill>
                  <a:schemeClr val="tx1"/>
                </a:solidFill>
                <a:latin typeface="+mn-lt"/>
                <a:ea typeface="+mn-ea"/>
                <a:cs typeface="+mn-cs"/>
              </a:defRPr>
            </a:lvl6pPr>
            <a:lvl7pPr marL="2971800" indent="-228600" algn="l" rtl="0" fontAlgn="base">
              <a:spcBef>
                <a:spcPct val="20000"/>
              </a:spcBef>
              <a:spcAft>
                <a:spcPct val="0"/>
              </a:spcAft>
              <a:buChar char="»"/>
              <a:defRPr sz="1200" b="1">
                <a:solidFill>
                  <a:schemeClr val="tx1"/>
                </a:solidFill>
                <a:latin typeface="+mn-lt"/>
                <a:ea typeface="+mn-ea"/>
                <a:cs typeface="+mn-cs"/>
              </a:defRPr>
            </a:lvl7pPr>
            <a:lvl8pPr marL="3429000" indent="-228600" algn="l" rtl="0" fontAlgn="base">
              <a:spcBef>
                <a:spcPct val="20000"/>
              </a:spcBef>
              <a:spcAft>
                <a:spcPct val="0"/>
              </a:spcAft>
              <a:buChar char="»"/>
              <a:defRPr sz="1200" b="1">
                <a:solidFill>
                  <a:schemeClr val="tx1"/>
                </a:solidFill>
                <a:latin typeface="+mn-lt"/>
                <a:ea typeface="+mn-ea"/>
                <a:cs typeface="+mn-cs"/>
              </a:defRPr>
            </a:lvl8pPr>
            <a:lvl9pPr marL="3886200" indent="-228600" algn="l" rtl="0" fontAlgn="base">
              <a:spcBef>
                <a:spcPct val="20000"/>
              </a:spcBef>
              <a:spcAft>
                <a:spcPct val="0"/>
              </a:spcAft>
              <a:buChar char="»"/>
              <a:defRPr sz="1200" b="1">
                <a:solidFill>
                  <a:schemeClr val="tx1"/>
                </a:solidFill>
                <a:latin typeface="+mn-lt"/>
                <a:ea typeface="+mn-ea"/>
                <a:cs typeface="+mn-cs"/>
              </a:defRPr>
            </a:lvl9pPr>
          </a:lstStyle>
          <a:p>
            <a:pPr marL="0" indent="0" algn="ctr" eaLnBrk="1" hangingPunct="1">
              <a:buFontTx/>
              <a:buNone/>
              <a:defRPr/>
            </a:pPr>
            <a:endParaRPr lang="en-US" altLang="en-US" b="0" kern="0" dirty="0">
              <a:solidFill>
                <a:srgbClr val="000000"/>
              </a:solidFill>
            </a:endParaRPr>
          </a:p>
        </p:txBody>
      </p:sp>
    </p:spTree>
    <p:extLst>
      <p:ext uri="{BB962C8B-B14F-4D97-AF65-F5344CB8AC3E}">
        <p14:creationId xmlns:p14="http://schemas.microsoft.com/office/powerpoint/2010/main" val="1074264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762000"/>
            <a:ext cx="9144000" cy="457200"/>
          </a:xfrm>
        </p:spPr>
        <p:txBody>
          <a:bodyPr rtlCol="0">
            <a:normAutofit fontScale="90000"/>
          </a:bodyPr>
          <a:lstStyle/>
          <a:p>
            <a:pPr>
              <a:defRPr/>
            </a:pPr>
            <a:r>
              <a:rPr lang="en-US" dirty="0"/>
              <a:t>Interrupting DAPT for non-cardiac surgery </a:t>
            </a:r>
            <a:endParaRPr lang="en-US" altLang="en-US" dirty="0"/>
          </a:p>
        </p:txBody>
      </p:sp>
      <p:sp>
        <p:nvSpPr>
          <p:cNvPr id="5" name="TextBox 5"/>
          <p:cNvSpPr txBox="1">
            <a:spLocks noChangeArrowheads="1"/>
          </p:cNvSpPr>
          <p:nvPr/>
        </p:nvSpPr>
        <p:spPr bwMode="auto">
          <a:xfrm>
            <a:off x="381000" y="2255838"/>
            <a:ext cx="8296275" cy="2936188"/>
          </a:xfrm>
          <a:prstGeom prst="rect">
            <a:avLst/>
          </a:prstGeom>
          <a:solidFill>
            <a:srgbClr val="62C8EC"/>
          </a:solidFill>
          <a:ln w="9525">
            <a:solidFill>
              <a:srgbClr val="62C8EC"/>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spcAft>
                <a:spcPts val="1200"/>
              </a:spcAft>
              <a:buFont typeface="+mj-lt"/>
              <a:buAutoNum type="arabicPeriod" startAt="6"/>
            </a:pPr>
            <a:r>
              <a:rPr lang="en-US" altLang="en-US" sz="1900" b="0" dirty="0"/>
              <a:t>In patients treated with a bare metal stent who require elective non-cardiac surgery, we </a:t>
            </a:r>
            <a:r>
              <a:rPr lang="en-US" altLang="en-US" sz="1900" dirty="0"/>
              <a:t>recommend</a:t>
            </a:r>
            <a:r>
              <a:rPr lang="en-US" altLang="en-US" sz="1900" b="0" dirty="0"/>
              <a:t> delaying surgery for at least 1 month after PCI </a:t>
            </a:r>
            <a:r>
              <a:rPr lang="en-US" altLang="en-US" sz="1900" dirty="0"/>
              <a:t>(Strong Recommendation, Moderate Quality Evidence).</a:t>
            </a:r>
          </a:p>
          <a:p>
            <a:pPr>
              <a:buFont typeface="+mj-lt"/>
              <a:buAutoNum type="arabicPeriod" startAt="6"/>
            </a:pPr>
            <a:r>
              <a:rPr lang="en-US" altLang="en-US" sz="1900" b="0" dirty="0"/>
              <a:t>In patients treated with a drug eluting stent who require elective non-cardiac surgery, we </a:t>
            </a:r>
            <a:r>
              <a:rPr lang="en-US" altLang="en-US" sz="1900" dirty="0"/>
              <a:t>recommend</a:t>
            </a:r>
            <a:r>
              <a:rPr lang="en-US" altLang="en-US" sz="1900" b="0" dirty="0"/>
              <a:t> delaying surgery for at least 3 months after PCI </a:t>
            </a:r>
            <a:r>
              <a:rPr lang="en-US" altLang="en-US" sz="1900" dirty="0"/>
              <a:t>(Strong Recommendation, Moderate Quality Evidence).</a:t>
            </a:r>
            <a:r>
              <a:rPr lang="en-US" altLang="en-US" sz="1900" b="0" dirty="0"/>
              <a:t> If there is a need for semi-urgent non-cardiac surgery, we </a:t>
            </a:r>
            <a:r>
              <a:rPr lang="en-US" altLang="en-US" sz="1900" dirty="0"/>
              <a:t>suggest</a:t>
            </a:r>
            <a:r>
              <a:rPr lang="en-US" altLang="en-US" sz="1900" b="0" dirty="0"/>
              <a:t> delaying surgery for at least 1 month after PCI </a:t>
            </a:r>
            <a:r>
              <a:rPr lang="en-US" altLang="en-US" sz="1900" dirty="0"/>
              <a:t>(Weak Recommendation, Low Quality Evidence)</a:t>
            </a:r>
            <a:r>
              <a:rPr lang="en-US" altLang="en-US" sz="1900" b="0" dirty="0"/>
              <a:t>. </a:t>
            </a:r>
          </a:p>
        </p:txBody>
      </p:sp>
      <p:sp>
        <p:nvSpPr>
          <p:cNvPr id="6" name="TextBox 4"/>
          <p:cNvSpPr txBox="1">
            <a:spLocks noChangeArrowheads="1"/>
          </p:cNvSpPr>
          <p:nvPr/>
        </p:nvSpPr>
        <p:spPr bwMode="auto">
          <a:xfrm>
            <a:off x="381000" y="1809690"/>
            <a:ext cx="8296275" cy="400110"/>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pPr>
            <a:r>
              <a:rPr lang="en-US" altLang="en-US" sz="2000" dirty="0">
                <a:solidFill>
                  <a:srgbClr val="000000"/>
                </a:solidFill>
              </a:rPr>
              <a:t>Recommendations</a:t>
            </a:r>
          </a:p>
        </p:txBody>
      </p:sp>
    </p:spTree>
    <p:extLst>
      <p:ext uri="{BB962C8B-B14F-4D97-AF65-F5344CB8AC3E}">
        <p14:creationId xmlns:p14="http://schemas.microsoft.com/office/powerpoint/2010/main" val="372645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762000"/>
            <a:ext cx="9144000" cy="457200"/>
          </a:xfrm>
        </p:spPr>
        <p:txBody>
          <a:bodyPr rtlCol="0">
            <a:normAutofit fontScale="90000"/>
          </a:bodyPr>
          <a:lstStyle/>
          <a:p>
            <a:pPr>
              <a:defRPr/>
            </a:pPr>
            <a:r>
              <a:rPr lang="en-US" dirty="0"/>
              <a:t>Interrupting DAPT for non-cardiac surgery </a:t>
            </a:r>
            <a:endParaRPr lang="en-US" altLang="en-US" dirty="0"/>
          </a:p>
        </p:txBody>
      </p:sp>
      <p:sp>
        <p:nvSpPr>
          <p:cNvPr id="4" name="TextBox 3"/>
          <p:cNvSpPr txBox="1">
            <a:spLocks noChangeArrowheads="1"/>
          </p:cNvSpPr>
          <p:nvPr/>
        </p:nvSpPr>
        <p:spPr bwMode="auto">
          <a:xfrm>
            <a:off x="381000" y="2146483"/>
            <a:ext cx="8296275" cy="4025717"/>
          </a:xfrm>
          <a:prstGeom prst="rect">
            <a:avLst/>
          </a:prstGeom>
          <a:solidFill>
            <a:srgbClr val="C1E9F7"/>
          </a:solidFill>
          <a:ln w="9525">
            <a:solidFill>
              <a:srgbClr val="C1E9F7"/>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spcAft>
                <a:spcPts val="1200"/>
              </a:spcAft>
              <a:buFont typeface="+mj-lt"/>
              <a:buAutoNum type="arabicPeriod" startAt="8"/>
              <a:defRPr/>
            </a:pPr>
            <a:r>
              <a:rPr lang="en-US" sz="1900" b="0" dirty="0"/>
              <a:t>In patients treated with a bare metal or drug eluting stent who require elective non-cardiac surgery, </a:t>
            </a:r>
            <a:r>
              <a:rPr lang="en-CA" sz="1900" b="0" dirty="0"/>
              <a:t>we </a:t>
            </a:r>
            <a:r>
              <a:rPr lang="en-CA" sz="1900" dirty="0"/>
              <a:t>suggest</a:t>
            </a:r>
            <a:r>
              <a:rPr lang="en-CA" sz="1900" b="0" dirty="0"/>
              <a:t> continuing ASA </a:t>
            </a:r>
            <a:r>
              <a:rPr lang="en-CA" sz="1900" b="0" dirty="0" err="1"/>
              <a:t>perioperatively</a:t>
            </a:r>
            <a:r>
              <a:rPr lang="en-CA" sz="1900" b="0" dirty="0"/>
              <a:t> whenever possible </a:t>
            </a:r>
            <a:r>
              <a:rPr lang="en-CA" sz="1900" dirty="0"/>
              <a:t>(Weak Recommendation, Low Quality Evidence).</a:t>
            </a:r>
            <a:endParaRPr lang="en-US" sz="1900" dirty="0"/>
          </a:p>
          <a:p>
            <a:pPr>
              <a:spcAft>
                <a:spcPts val="1200"/>
              </a:spcAft>
              <a:buFont typeface="+mj-lt"/>
              <a:buAutoNum type="arabicPeriod" startAt="8"/>
              <a:defRPr/>
            </a:pPr>
            <a:r>
              <a:rPr lang="en-CA" sz="1900" b="0" dirty="0"/>
              <a:t>In patients treated with a bare metal or drug eluting stent who require elective non-cardiac surgery, we </a:t>
            </a:r>
            <a:r>
              <a:rPr lang="en-CA" sz="1900" dirty="0"/>
              <a:t>suggest</a:t>
            </a:r>
            <a:r>
              <a:rPr lang="en-CA" sz="1900" b="0" dirty="0"/>
              <a:t> withholding </a:t>
            </a:r>
            <a:r>
              <a:rPr lang="en-CA" sz="1900" b="0" dirty="0" err="1"/>
              <a:t>clopidogrel</a:t>
            </a:r>
            <a:r>
              <a:rPr lang="en-CA" sz="1900" b="0" dirty="0"/>
              <a:t> and </a:t>
            </a:r>
            <a:r>
              <a:rPr lang="en-CA" sz="1900" b="0" dirty="0" err="1"/>
              <a:t>ticagrelor</a:t>
            </a:r>
            <a:r>
              <a:rPr lang="en-CA" sz="1900" b="0" dirty="0"/>
              <a:t> for 5-7 days pre-operatively, and </a:t>
            </a:r>
            <a:r>
              <a:rPr lang="en-CA" sz="1900" b="0" dirty="0" err="1"/>
              <a:t>prasugrel</a:t>
            </a:r>
            <a:r>
              <a:rPr lang="en-CA" sz="1900" b="0" dirty="0"/>
              <a:t> for 7-10 days pre-operatively </a:t>
            </a:r>
            <a:r>
              <a:rPr lang="en-CA" sz="1900" dirty="0"/>
              <a:t>(Weak Recommendation, Low Quality Evidence).</a:t>
            </a:r>
            <a:endParaRPr lang="en-US" sz="1900" dirty="0"/>
          </a:p>
          <a:p>
            <a:pPr>
              <a:spcAft>
                <a:spcPts val="1200"/>
              </a:spcAft>
              <a:buFont typeface="+mj-lt"/>
              <a:buAutoNum type="arabicPeriod" startAt="8"/>
              <a:defRPr/>
            </a:pPr>
            <a:r>
              <a:rPr lang="en-CA" sz="1900" b="0" dirty="0"/>
              <a:t> In patients treated with a bare metal or drug eluting stent who have undergone non-cardiac surgery, we </a:t>
            </a:r>
            <a:r>
              <a:rPr lang="en-CA" sz="1900" dirty="0"/>
              <a:t>suggest</a:t>
            </a:r>
            <a:r>
              <a:rPr lang="en-CA" sz="1900" b="0" dirty="0"/>
              <a:t> restarting maintenance dose DAPT after surgery, as soon as it is deemed safe by the surgeon </a:t>
            </a:r>
            <a:r>
              <a:rPr lang="en-CA" sz="1900" dirty="0"/>
              <a:t>(Weak Recommendation, Very Low </a:t>
            </a:r>
            <a:r>
              <a:rPr lang="en-CA" sz="1900" dirty="0" smtClean="0"/>
              <a:t>Quality Evidence).</a:t>
            </a:r>
            <a:endParaRPr lang="en-US" altLang="en-US" sz="1900" b="0" dirty="0"/>
          </a:p>
        </p:txBody>
      </p:sp>
      <p:sp>
        <p:nvSpPr>
          <p:cNvPr id="5" name="TextBox 4"/>
          <p:cNvSpPr txBox="1">
            <a:spLocks noChangeArrowheads="1"/>
          </p:cNvSpPr>
          <p:nvPr/>
        </p:nvSpPr>
        <p:spPr bwMode="auto">
          <a:xfrm>
            <a:off x="381000" y="1670173"/>
            <a:ext cx="8296275" cy="400110"/>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pPr>
            <a:r>
              <a:rPr lang="en-US" altLang="en-US" sz="2000">
                <a:solidFill>
                  <a:srgbClr val="000000"/>
                </a:solidFill>
              </a:rPr>
              <a:t>Recommendations</a:t>
            </a:r>
          </a:p>
        </p:txBody>
      </p:sp>
    </p:spTree>
    <p:extLst>
      <p:ext uri="{BB962C8B-B14F-4D97-AF65-F5344CB8AC3E}">
        <p14:creationId xmlns:p14="http://schemas.microsoft.com/office/powerpoint/2010/main" val="395656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762000"/>
            <a:ext cx="9144000" cy="457200"/>
          </a:xfrm>
        </p:spPr>
        <p:txBody>
          <a:bodyPr rtlCol="0">
            <a:normAutofit fontScale="90000"/>
          </a:bodyPr>
          <a:lstStyle/>
          <a:p>
            <a:pPr>
              <a:defRPr/>
            </a:pPr>
            <a:r>
              <a:rPr lang="en-US" dirty="0"/>
              <a:t>Interrupting DAPT for non-cardiac surgery </a:t>
            </a:r>
            <a:endParaRPr lang="en-US" altLang="en-US" dirty="0"/>
          </a:p>
        </p:txBody>
      </p:sp>
      <p:sp>
        <p:nvSpPr>
          <p:cNvPr id="4" name="TextBox 5"/>
          <p:cNvSpPr txBox="1">
            <a:spLocks noChangeArrowheads="1"/>
          </p:cNvSpPr>
          <p:nvPr/>
        </p:nvSpPr>
        <p:spPr bwMode="auto">
          <a:xfrm>
            <a:off x="457199" y="1692497"/>
            <a:ext cx="8296275" cy="2117503"/>
          </a:xfrm>
          <a:prstGeom prst="rect">
            <a:avLst/>
          </a:prstGeom>
          <a:noFill/>
          <a:ln w="31750">
            <a:solidFill>
              <a:schemeClr val="bg1">
                <a:lumMod val="50000"/>
              </a:schemeClr>
            </a:solidFill>
            <a:miter lim="800000"/>
            <a:headEnd/>
            <a:tailEnd/>
          </a:ln>
        </p:spPr>
        <p:txBody>
          <a:bodyPr wrap="square">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buNone/>
            </a:pPr>
            <a:r>
              <a:rPr lang="en-CA" sz="2000" i="1" dirty="0"/>
              <a:t>Practical </a:t>
            </a:r>
            <a:r>
              <a:rPr lang="en-CA" sz="2000" i="1" dirty="0" smtClean="0"/>
              <a:t>tip: </a:t>
            </a:r>
            <a:endParaRPr lang="en-CA" sz="2000" b="0" dirty="0" smtClean="0"/>
          </a:p>
          <a:p>
            <a:pPr marL="285750" indent="-285750">
              <a:spcAft>
                <a:spcPts val="1200"/>
              </a:spcAft>
            </a:pPr>
            <a:r>
              <a:rPr lang="en-US" sz="1800" b="0" dirty="0"/>
              <a:t>The risk and consequences of </a:t>
            </a:r>
            <a:r>
              <a:rPr lang="en-US" sz="1800" b="0" dirty="0" err="1"/>
              <a:t>peri</a:t>
            </a:r>
            <a:r>
              <a:rPr lang="en-US" sz="1800" b="0" dirty="0"/>
              <a:t>-operative bleeding will vary considerably depending on the type of surgery performed.  Some minor surgical procedures carry a low risk of bleeding, while others a very high risk of bleeding. For example, some dental, </a:t>
            </a:r>
            <a:r>
              <a:rPr lang="en-US" sz="1800" b="0" dirty="0" err="1"/>
              <a:t>opthalmological</a:t>
            </a:r>
            <a:r>
              <a:rPr lang="en-US" sz="1800" b="0" dirty="0"/>
              <a:t> and endoscopic procedures carry a low risk of bleeding and can be performed without stopping antiplatelet therapy.</a:t>
            </a:r>
          </a:p>
        </p:txBody>
      </p:sp>
    </p:spTree>
    <p:extLst>
      <p:ext uri="{BB962C8B-B14F-4D97-AF65-F5344CB8AC3E}">
        <p14:creationId xmlns:p14="http://schemas.microsoft.com/office/powerpoint/2010/main" val="1596099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914400"/>
            <a:ext cx="9144000" cy="457200"/>
          </a:xfrm>
        </p:spPr>
        <p:txBody>
          <a:bodyPr rtlCol="0">
            <a:normAutofit fontScale="90000"/>
          </a:bodyPr>
          <a:lstStyle/>
          <a:p>
            <a:pPr>
              <a:defRPr/>
            </a:pPr>
            <a:r>
              <a:rPr lang="en-US" b="1" dirty="0"/>
              <a:t>Elective or semi-urgent CABG surgery </a:t>
            </a:r>
            <a:r>
              <a:rPr lang="en-US" b="1" dirty="0" smtClean="0"/>
              <a:t/>
            </a:r>
            <a:br>
              <a:rPr lang="en-US" b="1" dirty="0" smtClean="0"/>
            </a:br>
            <a:r>
              <a:rPr lang="en-US" b="1" dirty="0" smtClean="0"/>
              <a:t>after </a:t>
            </a:r>
            <a:r>
              <a:rPr lang="en-US" b="1" dirty="0"/>
              <a:t>ACS</a:t>
            </a:r>
          </a:p>
        </p:txBody>
      </p:sp>
      <p:sp>
        <p:nvSpPr>
          <p:cNvPr id="4" name="TextBox 4"/>
          <p:cNvSpPr txBox="1">
            <a:spLocks noChangeArrowheads="1"/>
          </p:cNvSpPr>
          <p:nvPr/>
        </p:nvSpPr>
        <p:spPr bwMode="auto">
          <a:xfrm>
            <a:off x="381000" y="1885890"/>
            <a:ext cx="8296275" cy="400110"/>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0" indent="0">
              <a:spcAft>
                <a:spcPts val="600"/>
              </a:spcAft>
              <a:buFontTx/>
              <a:buNone/>
              <a:defRPr/>
            </a:pPr>
            <a:r>
              <a:rPr lang="en-US" sz="2000" dirty="0" smtClean="0"/>
              <a:t>Recommendations</a:t>
            </a:r>
            <a:endParaRPr lang="en-US" sz="2000" dirty="0"/>
          </a:p>
        </p:txBody>
      </p:sp>
      <p:sp>
        <p:nvSpPr>
          <p:cNvPr id="5" name="TextBox 5"/>
          <p:cNvSpPr txBox="1">
            <a:spLocks noChangeArrowheads="1"/>
          </p:cNvSpPr>
          <p:nvPr/>
        </p:nvSpPr>
        <p:spPr bwMode="auto">
          <a:xfrm>
            <a:off x="381000" y="2362200"/>
            <a:ext cx="8296275" cy="969496"/>
          </a:xfrm>
          <a:prstGeom prst="rect">
            <a:avLst/>
          </a:prstGeom>
          <a:solidFill>
            <a:srgbClr val="62C8EC"/>
          </a:solidFill>
          <a:ln w="9525">
            <a:solidFill>
              <a:srgbClr val="62C8EC"/>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spcAft>
                <a:spcPts val="1200"/>
              </a:spcAft>
              <a:buFont typeface="Arial Black" pitchFamily="34" charset="0"/>
              <a:buAutoNum type="arabicPeriod" startAt="11"/>
            </a:pPr>
            <a:r>
              <a:rPr lang="en-CA" altLang="en-US" sz="1900" b="0" dirty="0"/>
              <a:t>We </a:t>
            </a:r>
            <a:r>
              <a:rPr lang="en-CA" altLang="en-US" sz="1900" dirty="0"/>
              <a:t>recommend</a:t>
            </a:r>
            <a:r>
              <a:rPr lang="en-CA" altLang="en-US" sz="1900" b="0" dirty="0"/>
              <a:t> continuation of ASA in all patients with ACS who require CABG </a:t>
            </a:r>
            <a:r>
              <a:rPr lang="en-CA" altLang="en-US" sz="1900" dirty="0"/>
              <a:t>(Strong Recommendation, Moderate Quality Evidence).</a:t>
            </a:r>
            <a:endParaRPr lang="en-US" altLang="en-US" sz="1900" dirty="0"/>
          </a:p>
        </p:txBody>
      </p:sp>
      <p:sp>
        <p:nvSpPr>
          <p:cNvPr id="6" name="TextBox 5"/>
          <p:cNvSpPr txBox="1">
            <a:spLocks noChangeArrowheads="1"/>
          </p:cNvSpPr>
          <p:nvPr/>
        </p:nvSpPr>
        <p:spPr bwMode="auto">
          <a:xfrm>
            <a:off x="381000" y="3382962"/>
            <a:ext cx="8296275" cy="1846659"/>
          </a:xfrm>
          <a:prstGeom prst="rect">
            <a:avLst/>
          </a:prstGeom>
          <a:solidFill>
            <a:srgbClr val="C1E9F7"/>
          </a:solidFill>
          <a:ln w="9525">
            <a:solidFill>
              <a:srgbClr val="C1E9F7"/>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spcAft>
                <a:spcPts val="600"/>
              </a:spcAft>
              <a:buFont typeface="+mj-lt"/>
              <a:buAutoNum type="arabicPeriod" startAt="12"/>
            </a:pPr>
            <a:r>
              <a:rPr lang="en-CA" altLang="en-US" sz="1900" b="0" dirty="0" smtClean="0"/>
              <a:t>To </a:t>
            </a:r>
            <a:r>
              <a:rPr lang="en-CA" altLang="en-US" sz="1900" b="0" dirty="0"/>
              <a:t>minimize the risk of bleeding, for patients with an ACS who are receiving </a:t>
            </a:r>
            <a:r>
              <a:rPr lang="en-CA" altLang="en-US" sz="1900" b="0" u="sng" dirty="0" err="1"/>
              <a:t>ticagrelor</a:t>
            </a:r>
            <a:r>
              <a:rPr lang="en-CA" altLang="en-US" sz="1900" b="0" dirty="0"/>
              <a:t> and need semi-urgent CABG, we </a:t>
            </a:r>
            <a:r>
              <a:rPr lang="en-CA" altLang="en-US" sz="1900" dirty="0"/>
              <a:t>suggest</a:t>
            </a:r>
            <a:r>
              <a:rPr lang="en-CA" altLang="en-US" sz="1900" b="0" dirty="0"/>
              <a:t> a minimum interruption of </a:t>
            </a:r>
            <a:r>
              <a:rPr lang="en-CA" altLang="en-US" sz="1900" b="0" dirty="0" err="1"/>
              <a:t>ticagrelor</a:t>
            </a:r>
            <a:r>
              <a:rPr lang="en-CA" altLang="en-US" sz="1900" b="0" dirty="0"/>
              <a:t> for 48-72 hours prior to CABG </a:t>
            </a:r>
            <a:r>
              <a:rPr lang="en-CA" altLang="en-US" sz="1900" dirty="0"/>
              <a:t>(Weak Recommendation, Low Quality Evidence) </a:t>
            </a:r>
            <a:r>
              <a:rPr lang="en-CA" altLang="en-US" sz="1900" b="0" dirty="0"/>
              <a:t>and </a:t>
            </a:r>
            <a:r>
              <a:rPr lang="en-CA" altLang="en-US" sz="1900" dirty="0"/>
              <a:t>recommend</a:t>
            </a:r>
            <a:r>
              <a:rPr lang="en-CA" altLang="en-US" sz="1900" b="0" dirty="0"/>
              <a:t> an ideal interruption period of 5 days prior to elective CABG </a:t>
            </a:r>
            <a:r>
              <a:rPr lang="en-CA" altLang="en-US" sz="1900" dirty="0"/>
              <a:t>(Strong Recommendation, Moderate Quality Evidence).  </a:t>
            </a:r>
            <a:endParaRPr lang="en-US" altLang="en-US" sz="1900" dirty="0"/>
          </a:p>
        </p:txBody>
      </p:sp>
    </p:spTree>
    <p:extLst>
      <p:ext uri="{BB962C8B-B14F-4D97-AF65-F5344CB8AC3E}">
        <p14:creationId xmlns:p14="http://schemas.microsoft.com/office/powerpoint/2010/main" val="3572418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914400"/>
            <a:ext cx="9144000" cy="457200"/>
          </a:xfrm>
        </p:spPr>
        <p:txBody>
          <a:bodyPr rtlCol="0">
            <a:normAutofit fontScale="90000"/>
          </a:bodyPr>
          <a:lstStyle/>
          <a:p>
            <a:pPr>
              <a:defRPr/>
            </a:pPr>
            <a:r>
              <a:rPr lang="en-US" b="1" dirty="0"/>
              <a:t>Elective or semi-urgent CABG surgery </a:t>
            </a:r>
            <a:r>
              <a:rPr lang="en-US" b="1" dirty="0" smtClean="0"/>
              <a:t/>
            </a:r>
            <a:br>
              <a:rPr lang="en-US" b="1" dirty="0" smtClean="0"/>
            </a:br>
            <a:r>
              <a:rPr lang="en-US" b="1" dirty="0" smtClean="0"/>
              <a:t>after </a:t>
            </a:r>
            <a:r>
              <a:rPr lang="en-US" b="1" dirty="0"/>
              <a:t>ACS</a:t>
            </a:r>
          </a:p>
        </p:txBody>
      </p:sp>
      <p:sp>
        <p:nvSpPr>
          <p:cNvPr id="4" name="TextBox 3"/>
          <p:cNvSpPr txBox="1">
            <a:spLocks noChangeArrowheads="1"/>
          </p:cNvSpPr>
          <p:nvPr/>
        </p:nvSpPr>
        <p:spPr bwMode="auto">
          <a:xfrm>
            <a:off x="381000" y="2381310"/>
            <a:ext cx="8296275" cy="3813352"/>
          </a:xfrm>
          <a:prstGeom prst="rect">
            <a:avLst/>
          </a:prstGeom>
          <a:solidFill>
            <a:srgbClr val="C1E9F7"/>
          </a:solidFill>
          <a:ln w="9525">
            <a:solidFill>
              <a:srgbClr val="C1E9F7"/>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spcAft>
                <a:spcPts val="1200"/>
              </a:spcAft>
              <a:buFont typeface="Arial Black" pitchFamily="34" charset="0"/>
              <a:buAutoNum type="arabicPeriod" startAt="13"/>
            </a:pPr>
            <a:r>
              <a:rPr lang="en-CA" altLang="en-US" sz="1900" b="0" dirty="0"/>
              <a:t> To minimize the risk of bleeding, for patients with an </a:t>
            </a:r>
            <a:r>
              <a:rPr lang="en-US" altLang="en-US" sz="1900" b="0" dirty="0"/>
              <a:t>ACS who are receiving </a:t>
            </a:r>
            <a:r>
              <a:rPr lang="en-US" altLang="en-US" sz="1900" b="0" u="sng" dirty="0" err="1"/>
              <a:t>clopidogrel</a:t>
            </a:r>
            <a:r>
              <a:rPr lang="en-US" altLang="en-US" sz="1900" b="0" dirty="0"/>
              <a:t> and need semi-urgent CABG, we </a:t>
            </a:r>
            <a:r>
              <a:rPr lang="en-US" altLang="en-US" sz="1900" dirty="0"/>
              <a:t>suggest</a:t>
            </a:r>
            <a:r>
              <a:rPr lang="en-US" altLang="en-US" sz="1900" b="0" dirty="0"/>
              <a:t> a minimum interruption of </a:t>
            </a:r>
            <a:r>
              <a:rPr lang="en-US" altLang="en-US" sz="1900" b="0" dirty="0" err="1"/>
              <a:t>clopidogrel</a:t>
            </a:r>
            <a:r>
              <a:rPr lang="en-US" altLang="en-US" sz="1900" b="0" dirty="0"/>
              <a:t> for 48-72 hours prior to CABG </a:t>
            </a:r>
            <a:r>
              <a:rPr lang="en-US" altLang="en-US" sz="1900" dirty="0"/>
              <a:t>(Weak Recommendation, Low Quality Evidence) </a:t>
            </a:r>
            <a:r>
              <a:rPr lang="en-US" altLang="en-US" sz="1900" b="0" dirty="0"/>
              <a:t>and </a:t>
            </a:r>
            <a:r>
              <a:rPr lang="en-US" altLang="en-US" sz="1900" dirty="0"/>
              <a:t>recommend</a:t>
            </a:r>
            <a:r>
              <a:rPr lang="en-US" altLang="en-US" sz="1900" b="0" dirty="0"/>
              <a:t> an ideal interruption period of 5 days prior to elective CABG </a:t>
            </a:r>
            <a:r>
              <a:rPr lang="en-US" altLang="en-US" sz="1900" dirty="0"/>
              <a:t>(Strong Recommendation, Moderate Quality Evidence). </a:t>
            </a:r>
          </a:p>
          <a:p>
            <a:pPr>
              <a:buFont typeface="Arial Black" pitchFamily="34" charset="0"/>
              <a:buAutoNum type="arabicPeriod" startAt="13"/>
            </a:pPr>
            <a:r>
              <a:rPr lang="en-CA" altLang="en-US" sz="1900" b="0" dirty="0"/>
              <a:t> To minimize the risk of bleeding, </a:t>
            </a:r>
            <a:r>
              <a:rPr lang="en-US" altLang="en-US" sz="1900" b="0" dirty="0"/>
              <a:t>for patients with an ACS who are receiving </a:t>
            </a:r>
            <a:r>
              <a:rPr lang="en-US" altLang="en-US" sz="1900" b="0" u="sng" dirty="0" err="1"/>
              <a:t>prasugrel</a:t>
            </a:r>
            <a:r>
              <a:rPr lang="en-US" altLang="en-US" sz="1900" b="0" dirty="0"/>
              <a:t> and need semi-urgent </a:t>
            </a:r>
            <a:r>
              <a:rPr lang="en-US" altLang="en-US" sz="1900" b="0" dirty="0" smtClean="0"/>
              <a:t>CABG</a:t>
            </a:r>
            <a:r>
              <a:rPr lang="en-US" altLang="en-US" sz="1900" b="0" dirty="0"/>
              <a:t>, we </a:t>
            </a:r>
            <a:r>
              <a:rPr lang="en-US" altLang="en-US" sz="1900" dirty="0"/>
              <a:t>suggest</a:t>
            </a:r>
            <a:r>
              <a:rPr lang="en-US" altLang="en-US" sz="1900" b="0" dirty="0"/>
              <a:t> a minimum interruption of </a:t>
            </a:r>
            <a:r>
              <a:rPr lang="en-US" altLang="en-US" sz="1900" b="0" dirty="0" err="1"/>
              <a:t>prasugrel</a:t>
            </a:r>
            <a:r>
              <a:rPr lang="en-US" altLang="en-US" sz="1900" b="0" dirty="0"/>
              <a:t> for 5 days prior to CABG </a:t>
            </a:r>
            <a:r>
              <a:rPr lang="en-US" altLang="en-US" sz="1900" dirty="0"/>
              <a:t>(Weak Recommendation, Very Low Quality Evidence) </a:t>
            </a:r>
            <a:r>
              <a:rPr lang="en-US" altLang="en-US" sz="1900" b="0" dirty="0"/>
              <a:t>and </a:t>
            </a:r>
            <a:r>
              <a:rPr lang="en-US" altLang="en-US" sz="1900" dirty="0"/>
              <a:t>recommend</a:t>
            </a:r>
            <a:r>
              <a:rPr lang="en-US" altLang="en-US" sz="1900" b="0" dirty="0"/>
              <a:t> an ideal interruption period of 7 days prior to elective CABG </a:t>
            </a:r>
            <a:r>
              <a:rPr lang="en-US" altLang="en-US" sz="1900" dirty="0"/>
              <a:t>(Strong Recommendation, Moderate Quality Evidence).  </a:t>
            </a:r>
          </a:p>
        </p:txBody>
      </p:sp>
      <p:sp>
        <p:nvSpPr>
          <p:cNvPr id="5" name="TextBox 4"/>
          <p:cNvSpPr txBox="1">
            <a:spLocks noChangeArrowheads="1"/>
          </p:cNvSpPr>
          <p:nvPr/>
        </p:nvSpPr>
        <p:spPr bwMode="auto">
          <a:xfrm>
            <a:off x="381000" y="1905000"/>
            <a:ext cx="8296275" cy="400110"/>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pPr>
            <a:r>
              <a:rPr lang="en-US" altLang="en-US" sz="2000">
                <a:solidFill>
                  <a:srgbClr val="000000"/>
                </a:solidFill>
              </a:rPr>
              <a:t>Recommendations</a:t>
            </a:r>
          </a:p>
        </p:txBody>
      </p:sp>
    </p:spTree>
    <p:extLst>
      <p:ext uri="{BB962C8B-B14F-4D97-AF65-F5344CB8AC3E}">
        <p14:creationId xmlns:p14="http://schemas.microsoft.com/office/powerpoint/2010/main" val="1015106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914400"/>
            <a:ext cx="9144000" cy="457200"/>
          </a:xfrm>
        </p:spPr>
        <p:txBody>
          <a:bodyPr rtlCol="0">
            <a:normAutofit fontScale="90000"/>
          </a:bodyPr>
          <a:lstStyle/>
          <a:p>
            <a:pPr>
              <a:defRPr/>
            </a:pPr>
            <a:r>
              <a:rPr lang="en-US" b="1" dirty="0"/>
              <a:t>Elective or semi-urgent CABG surgery </a:t>
            </a:r>
            <a:r>
              <a:rPr lang="en-US" b="1" dirty="0" smtClean="0"/>
              <a:t/>
            </a:r>
            <a:br>
              <a:rPr lang="en-US" b="1" dirty="0" smtClean="0"/>
            </a:br>
            <a:r>
              <a:rPr lang="en-US" b="1" dirty="0" smtClean="0"/>
              <a:t>after </a:t>
            </a:r>
            <a:r>
              <a:rPr lang="en-US" b="1" dirty="0"/>
              <a:t>ACS</a:t>
            </a:r>
          </a:p>
        </p:txBody>
      </p:sp>
      <p:sp>
        <p:nvSpPr>
          <p:cNvPr id="4" name="TextBox 5"/>
          <p:cNvSpPr txBox="1">
            <a:spLocks noChangeArrowheads="1"/>
          </p:cNvSpPr>
          <p:nvPr/>
        </p:nvSpPr>
        <p:spPr bwMode="auto">
          <a:xfrm>
            <a:off x="457199" y="1893296"/>
            <a:ext cx="8296275" cy="1840504"/>
          </a:xfrm>
          <a:prstGeom prst="rect">
            <a:avLst/>
          </a:prstGeom>
          <a:noFill/>
          <a:ln w="31750">
            <a:solidFill>
              <a:schemeClr val="bg1">
                <a:lumMod val="50000"/>
              </a:schemeClr>
            </a:solidFill>
            <a:miter lim="800000"/>
            <a:headEnd/>
            <a:tailEnd/>
          </a:ln>
        </p:spPr>
        <p:txBody>
          <a:bodyPr wrap="square">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buNone/>
            </a:pPr>
            <a:r>
              <a:rPr lang="en-CA" sz="2000" i="1" dirty="0"/>
              <a:t>Practical </a:t>
            </a:r>
            <a:r>
              <a:rPr lang="en-CA" sz="2000" i="1" dirty="0" smtClean="0"/>
              <a:t>tip: </a:t>
            </a:r>
            <a:endParaRPr lang="en-CA" sz="2000" b="0" dirty="0" smtClean="0"/>
          </a:p>
          <a:p>
            <a:pPr marL="285750" indent="-285750">
              <a:spcAft>
                <a:spcPts val="1200"/>
              </a:spcAft>
            </a:pPr>
            <a:r>
              <a:rPr lang="en-US" sz="1800" b="0" dirty="0"/>
              <a:t>Antiplatelet therapy management in the </a:t>
            </a:r>
            <a:r>
              <a:rPr lang="en-US" sz="1800" b="0" dirty="0" err="1"/>
              <a:t>peri</a:t>
            </a:r>
            <a:r>
              <a:rPr lang="en-US" sz="1800" b="0" dirty="0"/>
              <a:t>-operative period should be based on a balanced assessment of the risks of coronary thrombotic complications versus the risk of perioperative bleeding in discussion with the surgeon, interventional cardiologist, attending physician/cardiologist and the patient. </a:t>
            </a:r>
          </a:p>
        </p:txBody>
      </p:sp>
    </p:spTree>
    <p:extLst>
      <p:ext uri="{BB962C8B-B14F-4D97-AF65-F5344CB8AC3E}">
        <p14:creationId xmlns:p14="http://schemas.microsoft.com/office/powerpoint/2010/main" val="26338417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txBox="1">
            <a:spLocks noChangeArrowheads="1"/>
          </p:cNvSpPr>
          <p:nvPr/>
        </p:nvSpPr>
        <p:spPr bwMode="auto">
          <a:xfrm>
            <a:off x="228600" y="2590800"/>
            <a:ext cx="868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CA" altLang="en-US" sz="3200" b="0">
                <a:latin typeface="Arial Black" pitchFamily="34" charset="0"/>
              </a:rPr>
              <a:t>Switching Therapy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09600"/>
            <a:ext cx="8686800" cy="830997"/>
          </a:xfrm>
          <a:prstGeom prst="rect">
            <a:avLst/>
          </a:prstGeom>
          <a:noFill/>
        </p:spPr>
        <p:txBody>
          <a:bodyPr wrap="square" rtlCol="0">
            <a:spAutoFit/>
          </a:bodyPr>
          <a:lstStyle/>
          <a:p>
            <a:pPr algn="ctr"/>
            <a:r>
              <a:rPr lang="en-US" altLang="en-US" sz="2400" b="1" dirty="0" smtClean="0">
                <a:latin typeface="+mj-lt"/>
              </a:rPr>
              <a:t>Examples of common clinical scenarios for P2Y</a:t>
            </a:r>
            <a:r>
              <a:rPr lang="en-US" altLang="en-US" sz="2400" b="1" baseline="-25000" dirty="0" smtClean="0">
                <a:latin typeface="+mj-lt"/>
              </a:rPr>
              <a:t>12</a:t>
            </a:r>
            <a:r>
              <a:rPr lang="en-US" altLang="en-US" sz="2400" b="1" dirty="0" smtClean="0">
                <a:latin typeface="+mj-lt"/>
              </a:rPr>
              <a:t> inhibitor switching</a:t>
            </a:r>
            <a:endParaRPr lang="en-US" sz="2400" b="1" dirty="0">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343271819"/>
              </p:ext>
            </p:extLst>
          </p:nvPr>
        </p:nvGraphicFramePr>
        <p:xfrm>
          <a:off x="228600" y="1524000"/>
          <a:ext cx="8686800" cy="5105400"/>
        </p:xfrm>
        <a:graphic>
          <a:graphicData uri="http://schemas.openxmlformats.org/drawingml/2006/table">
            <a:tbl>
              <a:tblPr/>
              <a:tblGrid>
                <a:gridCol w="2769562">
                  <a:extLst>
                    <a:ext uri="{9D8B030D-6E8A-4147-A177-3AD203B41FA5}">
                      <a16:colId xmlns:a16="http://schemas.microsoft.com/office/drawing/2014/main" xmlns="" val="20000"/>
                    </a:ext>
                  </a:extLst>
                </a:gridCol>
                <a:gridCol w="2764651">
                  <a:extLst>
                    <a:ext uri="{9D8B030D-6E8A-4147-A177-3AD203B41FA5}">
                      <a16:colId xmlns:a16="http://schemas.microsoft.com/office/drawing/2014/main" xmlns="" val="20001"/>
                    </a:ext>
                  </a:extLst>
                </a:gridCol>
                <a:gridCol w="3152587">
                  <a:extLst>
                    <a:ext uri="{9D8B030D-6E8A-4147-A177-3AD203B41FA5}">
                      <a16:colId xmlns:a16="http://schemas.microsoft.com/office/drawing/2014/main" xmlns="" val="20002"/>
                    </a:ext>
                  </a:extLst>
                </a:gridCol>
              </a:tblGrid>
              <a:tr h="915073">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CA" altLang="en-US" sz="1800" b="1" i="0" u="none" strike="noStrike" cap="none" normalizeH="0" baseline="0" dirty="0">
                          <a:ln>
                            <a:noFill/>
                          </a:ln>
                          <a:solidFill>
                            <a:schemeClr val="tx1"/>
                          </a:solidFill>
                          <a:effectLst/>
                          <a:latin typeface="Arial" pitchFamily="34" charset="0"/>
                          <a:ea typeface="ＭＳ Ｐゴシック" pitchFamily="34" charset="-128"/>
                        </a:rPr>
                        <a:t>Intensification from </a:t>
                      </a:r>
                      <a:r>
                        <a:rPr kumimoji="0" lang="en-CA" altLang="en-US" sz="1800" b="1" i="0" u="none" strike="noStrike" cap="none" normalizeH="0" baseline="0" dirty="0" err="1">
                          <a:ln>
                            <a:noFill/>
                          </a:ln>
                          <a:solidFill>
                            <a:schemeClr val="tx1"/>
                          </a:solidFill>
                          <a:effectLst/>
                          <a:latin typeface="Arial" pitchFamily="34" charset="0"/>
                          <a:ea typeface="ＭＳ Ｐゴシック" pitchFamily="34" charset="-128"/>
                        </a:rPr>
                        <a:t>clopidogrel</a:t>
                      </a:r>
                      <a:r>
                        <a:rPr kumimoji="0" lang="en-CA" altLang="en-US" sz="1800" b="1" i="0" u="none" strike="noStrike" cap="none" normalizeH="0" baseline="0" dirty="0">
                          <a:ln>
                            <a:noFill/>
                          </a:ln>
                          <a:solidFill>
                            <a:schemeClr val="tx1"/>
                          </a:solidFill>
                          <a:effectLst/>
                          <a:latin typeface="Arial" pitchFamily="34" charset="0"/>
                          <a:ea typeface="ＭＳ Ｐゴシック" pitchFamily="34" charset="-128"/>
                        </a:rPr>
                        <a:t> to </a:t>
                      </a:r>
                      <a:r>
                        <a:rPr kumimoji="0" lang="en-CA" altLang="en-US" sz="1800" b="1" i="0" u="none" strike="noStrike" cap="none" normalizeH="0" baseline="0" dirty="0" err="1">
                          <a:ln>
                            <a:noFill/>
                          </a:ln>
                          <a:solidFill>
                            <a:schemeClr val="tx1"/>
                          </a:solidFill>
                          <a:effectLst/>
                          <a:latin typeface="Arial" pitchFamily="34" charset="0"/>
                          <a:ea typeface="ＭＳ Ｐゴシック" pitchFamily="34" charset="-128"/>
                        </a:rPr>
                        <a:t>prasugrel</a:t>
                      </a:r>
                      <a:r>
                        <a:rPr kumimoji="0" lang="en-CA" altLang="en-US" sz="1800" b="1" i="0" u="none" strike="noStrike" cap="none" normalizeH="0" baseline="0" dirty="0">
                          <a:ln>
                            <a:noFill/>
                          </a:ln>
                          <a:solidFill>
                            <a:schemeClr val="tx1"/>
                          </a:solidFill>
                          <a:effectLst/>
                          <a:latin typeface="Arial" pitchFamily="34" charset="0"/>
                          <a:ea typeface="ＭＳ Ｐゴシック" pitchFamily="34" charset="-128"/>
                        </a:rPr>
                        <a:t> or </a:t>
                      </a:r>
                      <a:r>
                        <a:rPr kumimoji="0" lang="en-CA" altLang="en-US" sz="1800" b="1" i="0" u="none" strike="noStrike" cap="none" normalizeH="0" baseline="0" dirty="0" err="1">
                          <a:ln>
                            <a:noFill/>
                          </a:ln>
                          <a:solidFill>
                            <a:schemeClr val="tx1"/>
                          </a:solidFill>
                          <a:effectLst/>
                          <a:latin typeface="Arial" pitchFamily="34" charset="0"/>
                          <a:ea typeface="ＭＳ Ｐゴシック" pitchFamily="34" charset="-128"/>
                        </a:rPr>
                        <a:t>ticagrelor</a:t>
                      </a:r>
                      <a:endParaRPr kumimoji="0" lang="en-US" alt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121" marR="631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CA" altLang="en-US" sz="1800" b="1" i="0" u="none" strike="noStrike" cap="none" normalizeH="0" baseline="0" dirty="0">
                          <a:ln>
                            <a:noFill/>
                          </a:ln>
                          <a:solidFill>
                            <a:schemeClr val="tx1"/>
                          </a:solidFill>
                          <a:effectLst/>
                          <a:latin typeface="Arial" pitchFamily="34" charset="0"/>
                          <a:ea typeface="ＭＳ Ｐゴシック" pitchFamily="34" charset="-128"/>
                        </a:rPr>
                        <a:t>Switching between </a:t>
                      </a:r>
                      <a:r>
                        <a:rPr kumimoji="0" lang="en-CA" altLang="en-US" sz="1800" b="1" i="0" u="none" strike="noStrike" cap="none" normalizeH="0" baseline="0" dirty="0" err="1">
                          <a:ln>
                            <a:noFill/>
                          </a:ln>
                          <a:solidFill>
                            <a:schemeClr val="tx1"/>
                          </a:solidFill>
                          <a:effectLst/>
                          <a:latin typeface="Arial" pitchFamily="34" charset="0"/>
                          <a:ea typeface="ＭＳ Ｐゴシック" pitchFamily="34" charset="-128"/>
                        </a:rPr>
                        <a:t>prasugrel</a:t>
                      </a:r>
                      <a:r>
                        <a:rPr kumimoji="0" lang="en-CA" altLang="en-US" sz="1800" b="1" i="0" u="none" strike="noStrike" cap="none" normalizeH="0" baseline="0" dirty="0">
                          <a:ln>
                            <a:noFill/>
                          </a:ln>
                          <a:solidFill>
                            <a:schemeClr val="tx1"/>
                          </a:solidFill>
                          <a:effectLst/>
                          <a:latin typeface="Arial" pitchFamily="34" charset="0"/>
                          <a:ea typeface="ＭＳ Ｐゴシック" pitchFamily="34" charset="-128"/>
                        </a:rPr>
                        <a:t> and </a:t>
                      </a:r>
                      <a:r>
                        <a:rPr kumimoji="0" lang="en-CA" altLang="en-US" sz="1800" b="1" i="0" u="none" strike="noStrike" cap="none" normalizeH="0" baseline="0" dirty="0" err="1">
                          <a:ln>
                            <a:noFill/>
                          </a:ln>
                          <a:solidFill>
                            <a:schemeClr val="tx1"/>
                          </a:solidFill>
                          <a:effectLst/>
                          <a:latin typeface="Arial" pitchFamily="34" charset="0"/>
                          <a:ea typeface="ＭＳ Ｐゴシック" pitchFamily="34" charset="-128"/>
                        </a:rPr>
                        <a:t>ticagrelor</a:t>
                      </a:r>
                      <a:endParaRPr kumimoji="0" lang="en-US" alt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121" marR="631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CA" altLang="en-US" sz="1800" b="1" i="0" u="none" strike="noStrike" cap="none" normalizeH="0" baseline="0" dirty="0">
                          <a:ln>
                            <a:noFill/>
                          </a:ln>
                          <a:solidFill>
                            <a:schemeClr val="tx1"/>
                          </a:solidFill>
                          <a:effectLst/>
                          <a:latin typeface="Arial" pitchFamily="34" charset="0"/>
                          <a:ea typeface="ＭＳ Ｐゴシック" pitchFamily="34" charset="-128"/>
                        </a:rPr>
                        <a:t>De-escalation from </a:t>
                      </a:r>
                      <a:r>
                        <a:rPr kumimoji="0" lang="en-CA" altLang="en-US" sz="1800" b="1" i="0" u="none" strike="noStrike" cap="none" normalizeH="0" baseline="0" dirty="0" err="1">
                          <a:ln>
                            <a:noFill/>
                          </a:ln>
                          <a:solidFill>
                            <a:schemeClr val="tx1"/>
                          </a:solidFill>
                          <a:effectLst/>
                          <a:latin typeface="Arial" pitchFamily="34" charset="0"/>
                          <a:ea typeface="ＭＳ Ｐゴシック" pitchFamily="34" charset="-128"/>
                        </a:rPr>
                        <a:t>prasugrel</a:t>
                      </a:r>
                      <a:r>
                        <a:rPr kumimoji="0" lang="en-CA" altLang="en-US" sz="1800" b="1" i="0" u="none" strike="noStrike" cap="none" normalizeH="0" baseline="0" dirty="0">
                          <a:ln>
                            <a:noFill/>
                          </a:ln>
                          <a:solidFill>
                            <a:schemeClr val="tx1"/>
                          </a:solidFill>
                          <a:effectLst/>
                          <a:latin typeface="Arial" pitchFamily="34" charset="0"/>
                          <a:ea typeface="ＭＳ Ｐゴシック" pitchFamily="34" charset="-128"/>
                        </a:rPr>
                        <a:t> or </a:t>
                      </a:r>
                      <a:r>
                        <a:rPr kumimoji="0" lang="en-CA" altLang="en-US" sz="1800" b="1" i="0" u="none" strike="noStrike" cap="none" normalizeH="0" baseline="0" dirty="0" err="1">
                          <a:ln>
                            <a:noFill/>
                          </a:ln>
                          <a:solidFill>
                            <a:schemeClr val="tx1"/>
                          </a:solidFill>
                          <a:effectLst/>
                          <a:latin typeface="Arial" pitchFamily="34" charset="0"/>
                          <a:ea typeface="ＭＳ Ｐゴシック" pitchFamily="34" charset="-128"/>
                        </a:rPr>
                        <a:t>ticagrelor</a:t>
                      </a:r>
                      <a:r>
                        <a:rPr kumimoji="0" lang="en-CA" altLang="en-US" sz="1800" b="1" i="0" u="none" strike="noStrike" cap="none" normalizeH="0" baseline="0" dirty="0">
                          <a:ln>
                            <a:noFill/>
                          </a:ln>
                          <a:solidFill>
                            <a:schemeClr val="tx1"/>
                          </a:solidFill>
                          <a:effectLst/>
                          <a:latin typeface="Arial" pitchFamily="34" charset="0"/>
                          <a:ea typeface="ＭＳ Ｐゴシック" pitchFamily="34" charset="-128"/>
                        </a:rPr>
                        <a:t> to </a:t>
                      </a:r>
                      <a:r>
                        <a:rPr kumimoji="0" lang="en-CA" altLang="en-US" sz="1800" b="1" i="0" u="none" strike="noStrike" cap="none" normalizeH="0" baseline="0" dirty="0" err="1">
                          <a:ln>
                            <a:noFill/>
                          </a:ln>
                          <a:solidFill>
                            <a:schemeClr val="tx1"/>
                          </a:solidFill>
                          <a:effectLst/>
                          <a:latin typeface="Arial" pitchFamily="34" charset="0"/>
                          <a:ea typeface="ＭＳ Ｐゴシック" pitchFamily="34" charset="-128"/>
                        </a:rPr>
                        <a:t>clopidogrel</a:t>
                      </a:r>
                      <a:endParaRPr kumimoji="0" lang="en-US" altLang="en-US" sz="1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121" marR="631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158996">
                <a:tc>
                  <a:txBody>
                    <a:bodyPr/>
                    <a:lstStyle>
                      <a:lvl1pPr marL="114300" indent="-114300">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114300" marR="0" lvl="0" indent="-114300" algn="l" defTabSz="914400" rtl="0" eaLnBrk="1" fontAlgn="base" latinLnBrk="0" hangingPunct="1">
                        <a:lnSpc>
                          <a:spcPct val="115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In patients:</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114300" marR="0" lvl="0" indent="-114300" algn="l" defTabSz="914400" rtl="0" eaLnBrk="1" fontAlgn="base" latinLnBrk="0" hangingPunct="1">
                        <a:lnSpc>
                          <a:spcPct val="115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114300" marR="0" lvl="0" indent="-114300" algn="l" defTabSz="914400" rtl="0" eaLnBrk="1" fontAlgn="base" latinLnBrk="0" hangingPunct="1">
                        <a:lnSpc>
                          <a:spcPct val="115000"/>
                        </a:lnSpc>
                        <a:spcBef>
                          <a:spcPct val="0"/>
                        </a:spcBef>
                        <a:spcAft>
                          <a:spcPct val="0"/>
                        </a:spcAft>
                        <a:buClrTx/>
                        <a:buSzTx/>
                        <a:buFont typeface="Cambria" pitchFamily="18" charset="0"/>
                        <a:buChar char="-"/>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with ACS, who are initially treated with </a:t>
                      </a:r>
                      <a:r>
                        <a:rPr kumimoji="0" lang="en-CA" altLang="en-US" sz="1200" b="0" i="0" u="none" strike="noStrike" cap="none" normalizeH="0" baseline="0" dirty="0" err="1">
                          <a:ln>
                            <a:noFill/>
                          </a:ln>
                          <a:solidFill>
                            <a:schemeClr val="tx1"/>
                          </a:solidFill>
                          <a:effectLst/>
                          <a:latin typeface="Arial" pitchFamily="34" charset="0"/>
                          <a:ea typeface="ＭＳ Ｐゴシック" pitchFamily="34" charset="-128"/>
                        </a:rPr>
                        <a:t>clopidogrel</a:t>
                      </a: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at presentation</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114300" marR="0" lvl="0" indent="-114300" algn="l" defTabSz="914400" rtl="0" eaLnBrk="1" fontAlgn="base" latinLnBrk="0" hangingPunct="1">
                        <a:lnSpc>
                          <a:spcPct val="115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114300" marR="0" lvl="0" indent="-114300" algn="l" defTabSz="914400" rtl="0" eaLnBrk="1" fontAlgn="base" latinLnBrk="0" hangingPunct="1">
                        <a:lnSpc>
                          <a:spcPct val="115000"/>
                        </a:lnSpc>
                        <a:spcBef>
                          <a:spcPct val="0"/>
                        </a:spcBef>
                        <a:spcAft>
                          <a:spcPct val="0"/>
                        </a:spcAft>
                        <a:buClrTx/>
                        <a:buSzTx/>
                        <a:buFont typeface="Cambria" pitchFamily="18" charset="0"/>
                        <a:buChar char="-"/>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admitted with thrombotic event (e.g., stent thrombosis or ACS), who have been treated with </a:t>
                      </a:r>
                      <a:r>
                        <a:rPr kumimoji="0" lang="en-CA" altLang="en-US" sz="1200" b="0" i="0" u="none" strike="noStrike" cap="none" normalizeH="0" baseline="0" dirty="0" err="1">
                          <a:ln>
                            <a:noFill/>
                          </a:ln>
                          <a:solidFill>
                            <a:schemeClr val="tx1"/>
                          </a:solidFill>
                          <a:effectLst/>
                          <a:latin typeface="Arial" pitchFamily="34" charset="0"/>
                          <a:ea typeface="ＭＳ Ｐゴシック" pitchFamily="34" charset="-128"/>
                        </a:rPr>
                        <a:t>clopidogrel</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114300" marR="0" lvl="0" indent="-114300" algn="l" defTabSz="914400" rtl="0" eaLnBrk="1" fontAlgn="base" latinLnBrk="0" hangingPunct="1">
                        <a:lnSpc>
                          <a:spcPct val="115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114300" marR="0" lvl="0" indent="-114300" algn="l" defTabSz="914400" rtl="0" eaLnBrk="1" fontAlgn="base" latinLnBrk="0" hangingPunct="1">
                        <a:lnSpc>
                          <a:spcPct val="115000"/>
                        </a:lnSpc>
                        <a:spcBef>
                          <a:spcPct val="0"/>
                        </a:spcBef>
                        <a:spcAft>
                          <a:spcPct val="0"/>
                        </a:spcAft>
                        <a:buClrTx/>
                        <a:buSzTx/>
                        <a:buFont typeface="Cambria" pitchFamily="18" charset="0"/>
                        <a:buChar char="-"/>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who are known poor metabolizer of </a:t>
                      </a:r>
                      <a:r>
                        <a:rPr kumimoji="0" lang="en-CA" altLang="en-US" sz="1200" b="0" i="0" u="none" strike="noStrike" cap="none" normalizeH="0" baseline="0" dirty="0" err="1">
                          <a:ln>
                            <a:noFill/>
                          </a:ln>
                          <a:solidFill>
                            <a:schemeClr val="tx1"/>
                          </a:solidFill>
                          <a:effectLst/>
                          <a:latin typeface="Arial" pitchFamily="34" charset="0"/>
                          <a:ea typeface="ＭＳ Ｐゴシック" pitchFamily="34" charset="-128"/>
                        </a:rPr>
                        <a:t>clopidogrel</a:t>
                      </a: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(e.g., CYP2C19 loss-of-function)</a:t>
                      </a:r>
                      <a:endParaRPr kumimoji="0" lang="en-US" altLang="en-US" sz="1200" b="0" i="0" u="none" strike="noStrike" cap="none" normalizeH="0" baseline="0" dirty="0">
                        <a:ln>
                          <a:noFill/>
                        </a:ln>
                        <a:solidFill>
                          <a:schemeClr val="tx1"/>
                        </a:solidFill>
                        <a:effectLst/>
                        <a:latin typeface="Calibri" pitchFamily="34" charset="0"/>
                        <a:ea typeface="MS Mincho" pitchFamily="49" charset="-128"/>
                        <a:cs typeface="Times New Roman" pitchFamily="18" charset="0"/>
                      </a:endParaRPr>
                    </a:p>
                  </a:txBody>
                  <a:tcPr marL="63121" marR="631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0638">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20638" marR="0" lvl="0" indent="0" algn="l" defTabSz="914400" rtl="0" eaLnBrk="1" fontAlgn="base" latinLnBrk="0" hangingPunct="1">
                        <a:lnSpc>
                          <a:spcPct val="115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In patients: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20638" marR="0" lvl="0" indent="0" algn="l" defTabSz="914400" rtl="0" eaLnBrk="1" fontAlgn="base" latinLnBrk="0" hangingPunct="1">
                        <a:lnSpc>
                          <a:spcPct val="115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20638" marR="0" lvl="0" indent="0" algn="l" defTabSz="914400" rtl="0" eaLnBrk="1" fontAlgn="base" latinLnBrk="0" hangingPunct="1">
                        <a:lnSpc>
                          <a:spcPct val="115000"/>
                        </a:lnSpc>
                        <a:spcBef>
                          <a:spcPct val="0"/>
                        </a:spcBef>
                        <a:spcAft>
                          <a:spcPct val="0"/>
                        </a:spcAft>
                        <a:buClrTx/>
                        <a:buSzTx/>
                        <a:buFont typeface="Cambria" pitchFamily="18" charset="0"/>
                        <a:buChar char="-"/>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with intolerance or side effects, who have additional high-risk clinical or angiographic features for thrombotic events warranting completion of the prescribed course of DAPT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20638" marR="0" lvl="0" indent="0" algn="l" defTabSz="914400" rtl="0" eaLnBrk="1" fontAlgn="base" latinLnBrk="0" hangingPunct="1">
                        <a:lnSpc>
                          <a:spcPct val="115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20638" marR="0" lvl="0" indent="0" algn="l" defTabSz="914400" rtl="0" eaLnBrk="1" fontAlgn="base" latinLnBrk="0" hangingPunct="1">
                        <a:lnSpc>
                          <a:spcPct val="115000"/>
                        </a:lnSpc>
                        <a:spcBef>
                          <a:spcPct val="0"/>
                        </a:spcBef>
                        <a:spcAft>
                          <a:spcPct val="0"/>
                        </a:spcAft>
                        <a:buClrTx/>
                        <a:buSzTx/>
                        <a:buFont typeface="Cambria" pitchFamily="18" charset="0"/>
                        <a:buChar char="-"/>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admitted with thrombotic event (e.g., stent thrombosis or ACS), who have been treated with the initial P2Y12 receptor inhibitor agent</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20638" marR="0" lvl="0" indent="0" algn="l" defTabSz="914400" rtl="0" eaLnBrk="1" fontAlgn="base" latinLnBrk="0" hangingPunct="1">
                        <a:lnSpc>
                          <a:spcPct val="115000"/>
                        </a:lnSpc>
                        <a:spcBef>
                          <a:spcPct val="0"/>
                        </a:spcBef>
                        <a:spcAft>
                          <a:spcPct val="0"/>
                        </a:spcAft>
                        <a:buClrTx/>
                        <a:buSzTx/>
                        <a:buFontTx/>
                        <a:buNone/>
                        <a:tabLst/>
                      </a:pPr>
                      <a:r>
                        <a:rPr kumimoji="0" lang="en-CA" altLang="en-US" sz="1600" b="0" i="0" u="none" strike="noStrike" cap="none" normalizeH="0" baseline="0" dirty="0">
                          <a:ln>
                            <a:noFill/>
                          </a:ln>
                          <a:solidFill>
                            <a:schemeClr val="tx1"/>
                          </a:solidFill>
                          <a:effectLst/>
                          <a:latin typeface="Arial" pitchFamily="34" charset="0"/>
                          <a:ea typeface="ＭＳ Ｐゴシック" pitchFamily="34" charset="-128"/>
                        </a:rPr>
                        <a:t>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20638" marR="0" lvl="0" indent="0" algn="l" defTabSz="914400" rtl="0" eaLnBrk="1" fontAlgn="base" latinLnBrk="0" hangingPunct="1">
                        <a:lnSpc>
                          <a:spcPct val="115000"/>
                        </a:lnSpc>
                        <a:spcBef>
                          <a:spcPct val="0"/>
                        </a:spcBef>
                        <a:spcAft>
                          <a:spcPct val="0"/>
                        </a:spcAft>
                        <a:buClrTx/>
                        <a:buSzTx/>
                        <a:buFont typeface="Cambria" pitchFamily="18" charset="0"/>
                        <a:buChar char="-"/>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Interactions between CYP3A inducers and </a:t>
                      </a:r>
                      <a:r>
                        <a:rPr kumimoji="0" lang="en-CA" altLang="en-US" sz="1200" b="0" i="0" u="none" strike="noStrike" cap="none" normalizeH="0" baseline="0" dirty="0" err="1">
                          <a:ln>
                            <a:noFill/>
                          </a:ln>
                          <a:solidFill>
                            <a:schemeClr val="tx1"/>
                          </a:solidFill>
                          <a:effectLst/>
                          <a:latin typeface="Arial" pitchFamily="34" charset="0"/>
                          <a:ea typeface="ＭＳ Ｐゴシック" pitchFamily="34" charset="-128"/>
                        </a:rPr>
                        <a:t>ticagrelor</a:t>
                      </a: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which affect its </a:t>
                      </a:r>
                      <a:r>
                        <a:rPr kumimoji="0" lang="en-CA" altLang="en-US" sz="1200" b="0" i="0" u="none" strike="noStrike" cap="none" normalizeH="0" baseline="0" dirty="0" smtClean="0">
                          <a:ln>
                            <a:noFill/>
                          </a:ln>
                          <a:solidFill>
                            <a:schemeClr val="tx1"/>
                          </a:solidFill>
                          <a:effectLst/>
                          <a:latin typeface="Arial" pitchFamily="34" charset="0"/>
                          <a:ea typeface="ＭＳ Ｐゴシック" pitchFamily="34" charset="-128"/>
                        </a:rPr>
                        <a:t>pharmacodynamics  </a:t>
                      </a:r>
                      <a:endParaRPr kumimoji="0" lang="en-US" altLang="en-US" sz="1200" b="0" i="0" u="none" strike="noStrike" cap="none" normalizeH="0" baseline="0" dirty="0">
                        <a:ln>
                          <a:noFill/>
                        </a:ln>
                        <a:solidFill>
                          <a:schemeClr val="tx1"/>
                        </a:solidFill>
                        <a:effectLst/>
                        <a:latin typeface="Calibri" pitchFamily="34" charset="0"/>
                        <a:ea typeface="MS Mincho" pitchFamily="49" charset="-128"/>
                        <a:cs typeface="Times New Roman" pitchFamily="18" charset="0"/>
                      </a:endParaRPr>
                    </a:p>
                  </a:txBody>
                  <a:tcPr marL="63121" marR="631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In patients with:</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 typeface="Cambria" pitchFamily="18" charset="0"/>
                        <a:buChar char="-"/>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major bleeding complication that has resolved, who have additional high-risk clinical or angiographic features for thrombotic events, warranting completion of the prescribed course of DAPT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 typeface="Cambria" pitchFamily="18" charset="0"/>
                        <a:buChar char="-"/>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clinically relevant nuisance bleeding that interferes with patient’s ability to continue with </a:t>
                      </a:r>
                      <a:r>
                        <a:rPr kumimoji="0" lang="en-CA" altLang="en-US" sz="1200" b="0" i="0" u="none" strike="noStrike" cap="none" normalizeH="0" baseline="0" dirty="0" err="1">
                          <a:ln>
                            <a:noFill/>
                          </a:ln>
                          <a:solidFill>
                            <a:schemeClr val="tx1"/>
                          </a:solidFill>
                          <a:effectLst/>
                          <a:latin typeface="Arial" pitchFamily="34" charset="0"/>
                          <a:ea typeface="ＭＳ Ｐゴシック" pitchFamily="34" charset="-128"/>
                        </a:rPr>
                        <a:t>prasugrel</a:t>
                      </a: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or </a:t>
                      </a:r>
                      <a:r>
                        <a:rPr kumimoji="0" lang="en-CA" altLang="en-US" sz="1200" b="0" i="0" u="none" strike="noStrike" cap="none" normalizeH="0" baseline="0" dirty="0" err="1">
                          <a:ln>
                            <a:noFill/>
                          </a:ln>
                          <a:solidFill>
                            <a:schemeClr val="tx1"/>
                          </a:solidFill>
                          <a:effectLst/>
                          <a:latin typeface="Arial" pitchFamily="34" charset="0"/>
                          <a:ea typeface="ＭＳ Ｐゴシック" pitchFamily="34" charset="-128"/>
                        </a:rPr>
                        <a:t>ticagrelor</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 typeface="Cambria" pitchFamily="18" charset="0"/>
                        <a:buChar char="-"/>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intolerance or side effects to </a:t>
                      </a:r>
                      <a:r>
                        <a:rPr kumimoji="0" lang="en-CA" altLang="en-US" sz="1200" b="0" i="0" u="none" strike="noStrike" cap="none" normalizeH="0" baseline="0" dirty="0" err="1">
                          <a:ln>
                            <a:noFill/>
                          </a:ln>
                          <a:solidFill>
                            <a:schemeClr val="tx1"/>
                          </a:solidFill>
                          <a:effectLst/>
                          <a:latin typeface="Arial" pitchFamily="34" charset="0"/>
                          <a:ea typeface="ＭＳ Ｐゴシック" pitchFamily="34" charset="-128"/>
                        </a:rPr>
                        <a:t>prasugrel</a:t>
                      </a: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 </a:t>
                      </a:r>
                      <a:r>
                        <a:rPr kumimoji="0" lang="en-CA" altLang="en-US" sz="1200" b="0" i="0" u="none" strike="noStrike" cap="none" normalizeH="0" baseline="0" dirty="0" err="1">
                          <a:ln>
                            <a:noFill/>
                          </a:ln>
                          <a:solidFill>
                            <a:schemeClr val="tx1"/>
                          </a:solidFill>
                          <a:effectLst/>
                          <a:latin typeface="Arial" pitchFamily="34" charset="0"/>
                          <a:ea typeface="ＭＳ Ｐゴシック" pitchFamily="34" charset="-128"/>
                        </a:rPr>
                        <a:t>ticagrelor</a:t>
                      </a: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in patients who do not have additional high-risk clinical or angiographic features for thrombotic events</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 typeface="Cambria" pitchFamily="18" charset="0"/>
                        <a:buChar char="-"/>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a new indication for requiring concurrent treatment with an oral anticoagulant</a:t>
                      </a:r>
                      <a:endParaRPr kumimoji="0" lang="en-US" altLang="en-US" sz="1200" b="0" i="0" u="none" strike="noStrike" cap="none" normalizeH="0" baseline="0" dirty="0">
                        <a:ln>
                          <a:noFill/>
                        </a:ln>
                        <a:solidFill>
                          <a:schemeClr val="tx1"/>
                        </a:solidFill>
                        <a:effectLst/>
                        <a:latin typeface="Calibri" pitchFamily="34" charset="0"/>
                        <a:ea typeface="MS Mincho" pitchFamily="49" charset="-128"/>
                        <a:cs typeface="Times New Roman" pitchFamily="18" charset="0"/>
                      </a:endParaRPr>
                    </a:p>
                  </a:txBody>
                  <a:tcPr marL="63121" marR="631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21641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0" y="762000"/>
            <a:ext cx="9144000" cy="457200"/>
          </a:xfrm>
        </p:spPr>
        <p:txBody>
          <a:bodyPr rtlCol="0">
            <a:normAutofit fontScale="90000"/>
          </a:bodyPr>
          <a:lstStyle/>
          <a:p>
            <a:pPr>
              <a:defRPr/>
            </a:pPr>
            <a:r>
              <a:rPr lang="en-US" altLang="en-US" dirty="0" smtClean="0"/>
              <a:t>2018 </a:t>
            </a:r>
            <a:r>
              <a:rPr lang="en-US" altLang="en-US" dirty="0"/>
              <a:t>APT </a:t>
            </a:r>
            <a:r>
              <a:rPr lang="en-US" altLang="en-US" dirty="0" smtClean="0"/>
              <a:t>Guidelines </a:t>
            </a:r>
            <a:r>
              <a:rPr lang="en-US" altLang="en-US" dirty="0"/>
              <a:t>Authors</a:t>
            </a:r>
          </a:p>
        </p:txBody>
      </p:sp>
      <p:sp>
        <p:nvSpPr>
          <p:cNvPr id="15363" name="Content Placeholder 2"/>
          <p:cNvSpPr>
            <a:spLocks noGrp="1"/>
          </p:cNvSpPr>
          <p:nvPr>
            <p:ph sz="quarter" idx="4294967295"/>
          </p:nvPr>
        </p:nvSpPr>
        <p:spPr>
          <a:xfrm>
            <a:off x="381000" y="1447800"/>
            <a:ext cx="8382000" cy="5029200"/>
          </a:xfrm>
        </p:spPr>
        <p:txBody>
          <a:bodyPr/>
          <a:lstStyle/>
          <a:p>
            <a:pPr marL="0" indent="0" algn="ctr">
              <a:buFontTx/>
              <a:buNone/>
            </a:pPr>
            <a:endParaRPr lang="en-US" altLang="en-US" b="0"/>
          </a:p>
          <a:p>
            <a:pPr marL="0" indent="0" algn="ctr">
              <a:buFontTx/>
              <a:buNone/>
            </a:pPr>
            <a:r>
              <a:rPr lang="en-US" altLang="en-US" b="0"/>
              <a:t>Shamir R. Mehta MD (co-chair), Kevin R. Bainey MD, Warren J. Cantor MD, Marie Lordkipanidzé BPharm, PhD, Guillaume Marquis-Gravel MD, Simon D. Robinson MBChB, MD, Matthew Sibbald MD, Derek So MD, Graham C. Wong MD, MPH, Joseph G. Abunassar MD, Margaret L. Ackman PharmD, Alan D. Bell MD, Raymond Cartier MD, James D. Douketis MD, Patrick R. Lawler MD, Michael S. McMurtry MD, Jacob A. Udell MD, Sean van Diepen MD, Subodh Verma MD, G.B. John Mancini MD, John A. Cairns MD, and Jean-François Tanguay MD (co-chair)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762000"/>
            <a:ext cx="9144000" cy="457200"/>
          </a:xfrm>
        </p:spPr>
        <p:txBody>
          <a:bodyPr rtlCol="0">
            <a:normAutofit fontScale="90000"/>
          </a:bodyPr>
          <a:lstStyle/>
          <a:p>
            <a:pPr>
              <a:defRPr/>
            </a:pPr>
            <a:r>
              <a:rPr lang="en-US" dirty="0"/>
              <a:t>Switching therapy</a:t>
            </a:r>
            <a:endParaRPr lang="en-US" altLang="en-US" dirty="0"/>
          </a:p>
        </p:txBody>
      </p:sp>
      <p:sp>
        <p:nvSpPr>
          <p:cNvPr id="4" name="TextBox 3"/>
          <p:cNvSpPr txBox="1">
            <a:spLocks noChangeArrowheads="1"/>
          </p:cNvSpPr>
          <p:nvPr/>
        </p:nvSpPr>
        <p:spPr bwMode="auto">
          <a:xfrm>
            <a:off x="381000" y="1873984"/>
            <a:ext cx="8296275" cy="1554272"/>
          </a:xfrm>
          <a:prstGeom prst="rect">
            <a:avLst/>
          </a:prstGeom>
          <a:solidFill>
            <a:srgbClr val="C1E9F7"/>
          </a:solidFill>
          <a:ln w="9525">
            <a:solidFill>
              <a:srgbClr val="C1E9F7"/>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buFont typeface="+mj-lt"/>
              <a:buAutoNum type="arabicPeriod" startAt="15"/>
              <a:defRPr/>
            </a:pPr>
            <a:r>
              <a:rPr lang="en-US" sz="1900" b="0" dirty="0"/>
              <a:t>We </a:t>
            </a:r>
            <a:r>
              <a:rPr lang="en-US" sz="1900" dirty="0"/>
              <a:t>suggest</a:t>
            </a:r>
            <a:r>
              <a:rPr lang="en-US" sz="1900" b="0" dirty="0"/>
              <a:t> against switching the P2Y</a:t>
            </a:r>
            <a:r>
              <a:rPr lang="en-US" sz="1900" b="0" baseline="-25000" dirty="0"/>
              <a:t>12</a:t>
            </a:r>
            <a:r>
              <a:rPr lang="en-US" sz="1900" b="0" dirty="0"/>
              <a:t> inhibitor initially selected at hospital discharge unless there is a compelling clinical reason (e.g., stent thrombosis, cardiovascular event, bleeding, or significant side effects / intolerance) </a:t>
            </a:r>
            <a:r>
              <a:rPr lang="en-US" sz="1900" dirty="0"/>
              <a:t>(Weak Recommendation, Low Quality Evidence).</a:t>
            </a:r>
          </a:p>
        </p:txBody>
      </p:sp>
      <p:sp>
        <p:nvSpPr>
          <p:cNvPr id="5" name="TextBox 4"/>
          <p:cNvSpPr txBox="1">
            <a:spLocks noChangeArrowheads="1"/>
          </p:cNvSpPr>
          <p:nvPr/>
        </p:nvSpPr>
        <p:spPr bwMode="auto">
          <a:xfrm>
            <a:off x="381000" y="1397674"/>
            <a:ext cx="8296275" cy="400110"/>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0" indent="0">
              <a:buFontTx/>
              <a:buNone/>
              <a:defRPr/>
            </a:pPr>
            <a:r>
              <a:rPr lang="en-US" sz="2000" dirty="0"/>
              <a:t>P2Y</a:t>
            </a:r>
            <a:r>
              <a:rPr lang="en-US" sz="2000" baseline="-25000" dirty="0"/>
              <a:t>12 </a:t>
            </a:r>
            <a:r>
              <a:rPr lang="en-US" sz="2000" dirty="0"/>
              <a:t>Inhibitor</a:t>
            </a:r>
            <a:endParaRPr lang="en-US" sz="2000" baseline="-25000" dirty="0"/>
          </a:p>
        </p:txBody>
      </p:sp>
    </p:spTree>
    <p:extLst>
      <p:ext uri="{BB962C8B-B14F-4D97-AF65-F5344CB8AC3E}">
        <p14:creationId xmlns:p14="http://schemas.microsoft.com/office/powerpoint/2010/main" val="689861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81000" y="2110026"/>
            <a:ext cx="8296275" cy="1261884"/>
          </a:xfrm>
          <a:prstGeom prst="rect">
            <a:avLst/>
          </a:prstGeom>
          <a:solidFill>
            <a:srgbClr val="62C8EC"/>
          </a:solidFill>
          <a:ln w="9525">
            <a:solidFill>
              <a:srgbClr val="62C8EC"/>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buFont typeface="+mj-lt"/>
              <a:buAutoNum type="arabicPeriod" startAt="16"/>
              <a:defRPr/>
            </a:pPr>
            <a:r>
              <a:rPr lang="en-US" sz="1900" b="0" dirty="0"/>
              <a:t>For patients requiring a switch from </a:t>
            </a:r>
            <a:r>
              <a:rPr lang="en-US" sz="1900" b="0" dirty="0" err="1"/>
              <a:t>clopidogrel</a:t>
            </a:r>
            <a:r>
              <a:rPr lang="en-US" sz="1900" b="0" dirty="0"/>
              <a:t> to </a:t>
            </a:r>
            <a:r>
              <a:rPr lang="en-US" sz="1900" b="0" dirty="0" err="1"/>
              <a:t>ticagrelor</a:t>
            </a:r>
            <a:r>
              <a:rPr lang="en-US" sz="1900" b="0" dirty="0"/>
              <a:t>, we </a:t>
            </a:r>
            <a:r>
              <a:rPr lang="en-US" sz="1900" dirty="0"/>
              <a:t>recommend</a:t>
            </a:r>
            <a:r>
              <a:rPr lang="en-US" sz="1900" b="0" dirty="0"/>
              <a:t> a </a:t>
            </a:r>
            <a:r>
              <a:rPr lang="en-US" sz="1900" b="0" dirty="0" err="1"/>
              <a:t>ticagrelor</a:t>
            </a:r>
            <a:r>
              <a:rPr lang="en-US" sz="1900" b="0" dirty="0"/>
              <a:t> loading dose of 180 mg followed by 90 mg twice daily, regardless of the timing of the last </a:t>
            </a:r>
            <a:r>
              <a:rPr lang="en-US" sz="1900" b="0" dirty="0" err="1"/>
              <a:t>clopidogrel</a:t>
            </a:r>
            <a:r>
              <a:rPr lang="en-US" sz="1900" b="0" dirty="0"/>
              <a:t> dose </a:t>
            </a:r>
            <a:r>
              <a:rPr lang="en-US" sz="1900" dirty="0"/>
              <a:t>(Strong Recommendation, Moderate Quality Evidence).</a:t>
            </a:r>
          </a:p>
        </p:txBody>
      </p:sp>
      <p:sp>
        <p:nvSpPr>
          <p:cNvPr id="7" name="TextBox 6"/>
          <p:cNvSpPr txBox="1">
            <a:spLocks noChangeArrowheads="1"/>
          </p:cNvSpPr>
          <p:nvPr/>
        </p:nvSpPr>
        <p:spPr bwMode="auto">
          <a:xfrm>
            <a:off x="381000" y="1676400"/>
            <a:ext cx="8296275" cy="400110"/>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0" indent="0">
              <a:buFontTx/>
              <a:buNone/>
              <a:defRPr/>
            </a:pPr>
            <a:r>
              <a:rPr lang="en-US" sz="2000" dirty="0"/>
              <a:t>Switching from </a:t>
            </a:r>
            <a:r>
              <a:rPr lang="en-US" sz="2000" dirty="0" err="1"/>
              <a:t>clopidogrel</a:t>
            </a:r>
            <a:r>
              <a:rPr lang="en-US" sz="2000" dirty="0"/>
              <a:t> to </a:t>
            </a:r>
            <a:r>
              <a:rPr lang="en-US" sz="2000" dirty="0" err="1"/>
              <a:t>ticagrelor</a:t>
            </a:r>
            <a:endParaRPr lang="en-US" sz="2000" dirty="0"/>
          </a:p>
        </p:txBody>
      </p:sp>
      <p:sp>
        <p:nvSpPr>
          <p:cNvPr id="8" name="TextBox 5"/>
          <p:cNvSpPr txBox="1">
            <a:spLocks noChangeArrowheads="1"/>
          </p:cNvSpPr>
          <p:nvPr/>
        </p:nvSpPr>
        <p:spPr bwMode="auto">
          <a:xfrm>
            <a:off x="394855" y="4167426"/>
            <a:ext cx="8296275" cy="1261884"/>
          </a:xfrm>
          <a:prstGeom prst="rect">
            <a:avLst/>
          </a:prstGeom>
          <a:solidFill>
            <a:srgbClr val="62C8EC"/>
          </a:solidFill>
          <a:ln w="9525">
            <a:solidFill>
              <a:srgbClr val="62C8EC"/>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spcAft>
                <a:spcPts val="600"/>
              </a:spcAft>
              <a:buFont typeface="+mj-lt"/>
              <a:buAutoNum type="arabicPeriod" startAt="17"/>
              <a:defRPr/>
            </a:pPr>
            <a:r>
              <a:rPr lang="en-US" sz="1900" b="0" dirty="0"/>
              <a:t>For patients requiring a switch from </a:t>
            </a:r>
            <a:r>
              <a:rPr lang="en-US" sz="1900" b="0" dirty="0" err="1"/>
              <a:t>clopidogrel</a:t>
            </a:r>
            <a:r>
              <a:rPr lang="en-US" sz="1900" b="0" dirty="0"/>
              <a:t> to </a:t>
            </a:r>
            <a:r>
              <a:rPr lang="en-US" sz="1900" b="0" dirty="0" err="1"/>
              <a:t>prasugrel</a:t>
            </a:r>
            <a:r>
              <a:rPr lang="en-US" sz="1900" b="0" dirty="0"/>
              <a:t>, we </a:t>
            </a:r>
            <a:r>
              <a:rPr lang="en-US" sz="1900" dirty="0"/>
              <a:t>recommend</a:t>
            </a:r>
            <a:r>
              <a:rPr lang="en-US" sz="1900" b="0" dirty="0"/>
              <a:t> a </a:t>
            </a:r>
            <a:r>
              <a:rPr lang="en-US" sz="1900" b="0" dirty="0" err="1"/>
              <a:t>prasugrel</a:t>
            </a:r>
            <a:r>
              <a:rPr lang="en-US" sz="1900" b="0" dirty="0"/>
              <a:t> loading dose of 60 mg followed by 10 mg daily, regardless of the timing of the last </a:t>
            </a:r>
            <a:r>
              <a:rPr lang="en-US" sz="1900" b="0" dirty="0" err="1"/>
              <a:t>clopidogrel</a:t>
            </a:r>
            <a:r>
              <a:rPr lang="en-US" sz="1900" b="0" dirty="0"/>
              <a:t> dose </a:t>
            </a:r>
            <a:r>
              <a:rPr lang="en-US" sz="1900" dirty="0"/>
              <a:t>(Strong Recommendation, Moderate Quality Evidence</a:t>
            </a:r>
            <a:r>
              <a:rPr lang="en-US" sz="1900" dirty="0" smtClean="0"/>
              <a:t>).</a:t>
            </a:r>
            <a:endParaRPr lang="en-US" sz="1900" b="0" dirty="0" smtClean="0"/>
          </a:p>
        </p:txBody>
      </p:sp>
      <p:sp>
        <p:nvSpPr>
          <p:cNvPr id="9" name="TextBox 6"/>
          <p:cNvSpPr txBox="1">
            <a:spLocks noChangeArrowheads="1"/>
          </p:cNvSpPr>
          <p:nvPr/>
        </p:nvSpPr>
        <p:spPr bwMode="auto">
          <a:xfrm>
            <a:off x="394855" y="3719155"/>
            <a:ext cx="8296275" cy="400110"/>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0" indent="0">
              <a:buFontTx/>
              <a:buNone/>
              <a:defRPr/>
            </a:pPr>
            <a:r>
              <a:rPr lang="en-US" sz="2000" dirty="0"/>
              <a:t>Switching from </a:t>
            </a:r>
            <a:r>
              <a:rPr lang="en-US" sz="2000" dirty="0" err="1"/>
              <a:t>clopidogrel</a:t>
            </a:r>
            <a:r>
              <a:rPr lang="en-US" sz="2000" dirty="0"/>
              <a:t> to </a:t>
            </a:r>
            <a:r>
              <a:rPr lang="en-US" sz="2000" dirty="0" err="1"/>
              <a:t>prasugrel</a:t>
            </a:r>
            <a:endParaRPr lang="en-US" sz="2000" dirty="0"/>
          </a:p>
        </p:txBody>
      </p:sp>
      <p:sp>
        <p:nvSpPr>
          <p:cNvPr id="10" name="Title 1"/>
          <p:cNvSpPr txBox="1">
            <a:spLocks/>
          </p:cNvSpPr>
          <p:nvPr/>
        </p:nvSpPr>
        <p:spPr bwMode="auto">
          <a:xfrm>
            <a:off x="0" y="762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20000"/>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2pPr>
            <a:lvl3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3pPr>
            <a:lvl4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4pPr>
            <a:lvl5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a:lstStyle>
          <a:p>
            <a:pPr>
              <a:defRPr/>
            </a:pPr>
            <a:r>
              <a:rPr lang="en-US" kern="0" smtClean="0"/>
              <a:t>Intensification strategies</a:t>
            </a:r>
            <a:endParaRPr lang="en-US" altLang="en-US" kern="0" dirty="0"/>
          </a:p>
        </p:txBody>
      </p:sp>
    </p:spTree>
    <p:extLst>
      <p:ext uri="{BB962C8B-B14F-4D97-AF65-F5344CB8AC3E}">
        <p14:creationId xmlns:p14="http://schemas.microsoft.com/office/powerpoint/2010/main" val="2409642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8"/>
          <p:cNvSpPr/>
          <p:nvPr/>
        </p:nvSpPr>
        <p:spPr>
          <a:xfrm>
            <a:off x="6637338" y="2451100"/>
            <a:ext cx="1679575" cy="914400"/>
          </a:xfrm>
          <a:prstGeom prst="ellipse">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CA" kern="0" dirty="0">
                <a:solidFill>
                  <a:sysClr val="window" lastClr="FFFFFF"/>
                </a:solidFill>
                <a:latin typeface="Calibri"/>
                <a:ea typeface="+mn-ea"/>
              </a:rPr>
              <a:t>Ticagrelor</a:t>
            </a:r>
          </a:p>
        </p:txBody>
      </p:sp>
      <p:sp>
        <p:nvSpPr>
          <p:cNvPr id="6" name="Ellipse 9"/>
          <p:cNvSpPr/>
          <p:nvPr/>
        </p:nvSpPr>
        <p:spPr>
          <a:xfrm>
            <a:off x="871538" y="3709988"/>
            <a:ext cx="1822450" cy="914400"/>
          </a:xfrm>
          <a:prstGeom prst="ellipse">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p>
            <a:pPr algn="ctr" eaLnBrk="1" fontAlgn="auto" hangingPunct="1">
              <a:spcBef>
                <a:spcPts val="0"/>
              </a:spcBef>
              <a:spcAft>
                <a:spcPts val="0"/>
              </a:spcAft>
              <a:defRPr/>
            </a:pPr>
            <a:r>
              <a:rPr lang="en-CA" kern="0" dirty="0">
                <a:solidFill>
                  <a:sysClr val="windowText" lastClr="000000"/>
                </a:solidFill>
                <a:latin typeface="Calibri"/>
                <a:ea typeface="+mn-ea"/>
              </a:rPr>
              <a:t>Clopidogrel</a:t>
            </a:r>
          </a:p>
        </p:txBody>
      </p:sp>
      <p:sp>
        <p:nvSpPr>
          <p:cNvPr id="7" name="Ellipse 12"/>
          <p:cNvSpPr/>
          <p:nvPr/>
        </p:nvSpPr>
        <p:spPr>
          <a:xfrm>
            <a:off x="6637338" y="4613275"/>
            <a:ext cx="1679575" cy="914400"/>
          </a:xfrm>
          <a:prstGeom prst="ellipse">
            <a:avLst/>
          </a:prstGeom>
          <a:solidFill>
            <a:srgbClr val="8064A2"/>
          </a:solidFill>
          <a:ln w="25400" cap="flat" cmpd="sng" algn="ctr">
            <a:solidFill>
              <a:srgbClr val="8064A2">
                <a:shade val="50000"/>
              </a:srgbClr>
            </a:solidFill>
            <a:prstDash val="solid"/>
          </a:ln>
          <a:effectLst/>
        </p:spPr>
        <p:txBody>
          <a:bodyPr anchor="ctr"/>
          <a:lstStyle/>
          <a:p>
            <a:pPr algn="ctr" eaLnBrk="1" fontAlgn="auto" hangingPunct="1">
              <a:spcBef>
                <a:spcPts val="0"/>
              </a:spcBef>
              <a:spcAft>
                <a:spcPts val="0"/>
              </a:spcAft>
              <a:defRPr/>
            </a:pPr>
            <a:r>
              <a:rPr lang="en-CA" kern="0" dirty="0">
                <a:solidFill>
                  <a:sysClr val="window" lastClr="FFFFFF"/>
                </a:solidFill>
                <a:latin typeface="Calibri"/>
                <a:ea typeface="+mn-ea"/>
              </a:rPr>
              <a:t>Prasugrel</a:t>
            </a:r>
          </a:p>
        </p:txBody>
      </p:sp>
      <p:sp>
        <p:nvSpPr>
          <p:cNvPr id="8" name="ZoneTexte 13"/>
          <p:cNvSpPr txBox="1"/>
          <p:nvPr/>
        </p:nvSpPr>
        <p:spPr>
          <a:xfrm>
            <a:off x="2899569" y="1816100"/>
            <a:ext cx="3344863" cy="954088"/>
          </a:xfrm>
          <a:prstGeom prst="rect">
            <a:avLst/>
          </a:prstGeom>
          <a:noFill/>
          <a:ln w="38100">
            <a:solidFill>
              <a:srgbClr val="1F497D">
                <a:lumMod val="60000"/>
                <a:lumOff val="40000"/>
              </a:srgbClr>
            </a:solidFill>
          </a:ln>
        </p:spPr>
        <p:txBody>
          <a:bodyPr>
            <a:spAutoFit/>
          </a:bodyPr>
          <a:lstStyle/>
          <a:p>
            <a:pPr eaLnBrk="1" fontAlgn="auto" hangingPunct="1">
              <a:spcBef>
                <a:spcPts val="0"/>
              </a:spcBef>
              <a:spcAft>
                <a:spcPts val="0"/>
              </a:spcAft>
              <a:defRPr/>
            </a:pPr>
            <a:r>
              <a:rPr lang="en-CA" sz="1400" b="1" i="1" kern="0" dirty="0">
                <a:solidFill>
                  <a:sysClr val="windowText" lastClr="000000"/>
                </a:solidFill>
              </a:rPr>
              <a:t>Loading dose: </a:t>
            </a:r>
            <a:r>
              <a:rPr lang="en-CA" sz="1400" b="1" kern="0" dirty="0">
                <a:solidFill>
                  <a:srgbClr val="1F497D">
                    <a:lumMod val="60000"/>
                    <a:lumOff val="40000"/>
                  </a:srgbClr>
                </a:solidFill>
              </a:rPr>
              <a:t>180 mg </a:t>
            </a:r>
          </a:p>
          <a:p>
            <a:pPr eaLnBrk="1" fontAlgn="auto" hangingPunct="1">
              <a:spcBef>
                <a:spcPts val="0"/>
              </a:spcBef>
              <a:spcAft>
                <a:spcPts val="0"/>
              </a:spcAft>
              <a:defRPr/>
            </a:pPr>
            <a:r>
              <a:rPr lang="en-CA" sz="1400" b="1" i="1" kern="0" dirty="0">
                <a:solidFill>
                  <a:sysClr val="windowText" lastClr="000000"/>
                </a:solidFill>
              </a:rPr>
              <a:t>Maintenance </a:t>
            </a:r>
            <a:r>
              <a:rPr lang="en-CA" sz="1400" b="1" kern="0" dirty="0">
                <a:solidFill>
                  <a:sysClr val="windowText" lastClr="000000"/>
                </a:solidFill>
              </a:rPr>
              <a:t>dose: </a:t>
            </a:r>
            <a:r>
              <a:rPr lang="en-CA" sz="1400" b="1" kern="0" dirty="0">
                <a:solidFill>
                  <a:srgbClr val="1F497D">
                    <a:lumMod val="60000"/>
                    <a:lumOff val="40000"/>
                  </a:srgbClr>
                </a:solidFill>
              </a:rPr>
              <a:t>90 mg twice daily</a:t>
            </a:r>
          </a:p>
          <a:p>
            <a:pPr eaLnBrk="1" fontAlgn="auto" hangingPunct="1">
              <a:spcBef>
                <a:spcPts val="0"/>
              </a:spcBef>
              <a:spcAft>
                <a:spcPts val="0"/>
              </a:spcAft>
              <a:defRPr/>
            </a:pPr>
            <a:r>
              <a:rPr lang="en-CA" sz="1400" b="1" kern="0" dirty="0">
                <a:solidFill>
                  <a:sysClr val="windowText" lastClr="000000"/>
                </a:solidFill>
              </a:rPr>
              <a:t>Timing: </a:t>
            </a:r>
            <a:r>
              <a:rPr lang="en-CA" sz="1400" b="1" kern="0" dirty="0">
                <a:solidFill>
                  <a:srgbClr val="1F497D">
                    <a:lumMod val="60000"/>
                    <a:lumOff val="40000"/>
                  </a:srgbClr>
                </a:solidFill>
              </a:rPr>
              <a:t>regardless of the timing of the last </a:t>
            </a:r>
            <a:r>
              <a:rPr lang="en-CA" sz="1400" b="1" kern="0" dirty="0" err="1">
                <a:solidFill>
                  <a:srgbClr val="1F497D">
                    <a:lumMod val="60000"/>
                    <a:lumOff val="40000"/>
                  </a:srgbClr>
                </a:solidFill>
              </a:rPr>
              <a:t>clopidogrel</a:t>
            </a:r>
            <a:r>
              <a:rPr lang="en-CA" sz="1400" b="1" kern="0" dirty="0">
                <a:solidFill>
                  <a:srgbClr val="1F497D">
                    <a:lumMod val="60000"/>
                    <a:lumOff val="40000"/>
                  </a:srgbClr>
                </a:solidFill>
              </a:rPr>
              <a:t> dose</a:t>
            </a:r>
          </a:p>
        </p:txBody>
      </p:sp>
      <p:cxnSp>
        <p:nvCxnSpPr>
          <p:cNvPr id="9" name="Connector: Elbow 4"/>
          <p:cNvCxnSpPr>
            <a:cxnSpLocks noChangeShapeType="1"/>
            <a:stCxn id="6" idx="6"/>
          </p:cNvCxnSpPr>
          <p:nvPr/>
        </p:nvCxnSpPr>
        <p:spPr bwMode="auto">
          <a:xfrm flipV="1">
            <a:off x="2693988" y="2917825"/>
            <a:ext cx="3757612" cy="1249363"/>
          </a:xfrm>
          <a:prstGeom prst="bentConnector3">
            <a:avLst>
              <a:gd name="adj1" fmla="val 50000"/>
            </a:avLst>
          </a:prstGeom>
          <a:noFill/>
          <a:ln w="38100" algn="ctr">
            <a:solidFill>
              <a:srgbClr val="E46C0A"/>
            </a:solidFill>
            <a:miter lim="800000"/>
            <a:headEnd/>
            <a:tailEnd type="triangle" w="med" len="med"/>
          </a:ln>
          <a:extLst>
            <a:ext uri="{909E8E84-426E-40DD-AFC4-6F175D3DCCD1}">
              <a14:hiddenFill xmlns:a14="http://schemas.microsoft.com/office/drawing/2010/main">
                <a:noFill/>
              </a14:hiddenFill>
            </a:ext>
          </a:extLst>
        </p:spPr>
      </p:cxnSp>
      <p:cxnSp>
        <p:nvCxnSpPr>
          <p:cNvPr id="10" name="Connector: Elbow 6"/>
          <p:cNvCxnSpPr>
            <a:cxnSpLocks noChangeShapeType="1"/>
            <a:stCxn id="6" idx="6"/>
          </p:cNvCxnSpPr>
          <p:nvPr/>
        </p:nvCxnSpPr>
        <p:spPr bwMode="auto">
          <a:xfrm>
            <a:off x="2693988" y="4167188"/>
            <a:ext cx="3757612" cy="911225"/>
          </a:xfrm>
          <a:prstGeom prst="bentConnector3">
            <a:avLst>
              <a:gd name="adj1" fmla="val 50000"/>
            </a:avLst>
          </a:prstGeom>
          <a:noFill/>
          <a:ln w="38100" algn="ctr">
            <a:solidFill>
              <a:srgbClr val="E46C0A"/>
            </a:solidFill>
            <a:miter lim="800000"/>
            <a:headEnd/>
            <a:tailEnd type="triangle" w="med" len="med"/>
          </a:ln>
          <a:extLst>
            <a:ext uri="{909E8E84-426E-40DD-AFC4-6F175D3DCCD1}">
              <a14:hiddenFill xmlns:a14="http://schemas.microsoft.com/office/drawing/2010/main">
                <a:noFill/>
              </a14:hiddenFill>
            </a:ext>
          </a:extLst>
        </p:spPr>
      </p:cxnSp>
      <p:sp>
        <p:nvSpPr>
          <p:cNvPr id="11" name="ZoneTexte 13">
            <a:extLst/>
          </p:cNvPr>
          <p:cNvSpPr txBox="1"/>
          <p:nvPr/>
        </p:nvSpPr>
        <p:spPr>
          <a:xfrm>
            <a:off x="2899569" y="5294313"/>
            <a:ext cx="3344863" cy="954087"/>
          </a:xfrm>
          <a:prstGeom prst="rect">
            <a:avLst/>
          </a:prstGeom>
          <a:noFill/>
          <a:ln w="38100">
            <a:solidFill>
              <a:srgbClr val="8064A2">
                <a:lumMod val="75000"/>
              </a:srgbClr>
            </a:solidFill>
          </a:ln>
        </p:spPr>
        <p:txBody>
          <a:bodyPr>
            <a:spAutoFit/>
          </a:bodyPr>
          <a:lstStyle/>
          <a:p>
            <a:pPr eaLnBrk="1" fontAlgn="auto" hangingPunct="1">
              <a:spcBef>
                <a:spcPts val="0"/>
              </a:spcBef>
              <a:spcAft>
                <a:spcPts val="0"/>
              </a:spcAft>
              <a:defRPr/>
            </a:pPr>
            <a:r>
              <a:rPr lang="en-CA" sz="1400" b="1" i="1" kern="0" dirty="0">
                <a:solidFill>
                  <a:sysClr val="windowText" lastClr="000000"/>
                </a:solidFill>
              </a:rPr>
              <a:t>Loading dose: </a:t>
            </a:r>
            <a:r>
              <a:rPr lang="en-CA" sz="1400" b="1" kern="0" dirty="0">
                <a:solidFill>
                  <a:srgbClr val="8064A2">
                    <a:lumMod val="75000"/>
                  </a:srgbClr>
                </a:solidFill>
              </a:rPr>
              <a:t>60 mg</a:t>
            </a:r>
          </a:p>
          <a:p>
            <a:pPr eaLnBrk="1" fontAlgn="auto" hangingPunct="1">
              <a:spcBef>
                <a:spcPts val="0"/>
              </a:spcBef>
              <a:spcAft>
                <a:spcPts val="0"/>
              </a:spcAft>
              <a:defRPr/>
            </a:pPr>
            <a:r>
              <a:rPr lang="en-CA" sz="1400" b="1" i="1" kern="0" dirty="0">
                <a:solidFill>
                  <a:sysClr val="windowText" lastClr="000000"/>
                </a:solidFill>
              </a:rPr>
              <a:t>Maintenance </a:t>
            </a:r>
            <a:r>
              <a:rPr lang="en-CA" sz="1400" b="1" kern="0" dirty="0">
                <a:solidFill>
                  <a:sysClr val="windowText" lastClr="000000"/>
                </a:solidFill>
              </a:rPr>
              <a:t>dose: </a:t>
            </a:r>
            <a:r>
              <a:rPr lang="en-CA" sz="1400" b="1" kern="0" dirty="0">
                <a:solidFill>
                  <a:srgbClr val="8064A2">
                    <a:lumMod val="75000"/>
                  </a:srgbClr>
                </a:solidFill>
              </a:rPr>
              <a:t>10 mg daily</a:t>
            </a:r>
          </a:p>
          <a:p>
            <a:pPr eaLnBrk="1" fontAlgn="auto" hangingPunct="1">
              <a:spcBef>
                <a:spcPts val="0"/>
              </a:spcBef>
              <a:spcAft>
                <a:spcPts val="0"/>
              </a:spcAft>
              <a:defRPr/>
            </a:pPr>
            <a:r>
              <a:rPr lang="en-CA" sz="1400" b="1" kern="0" dirty="0">
                <a:solidFill>
                  <a:sysClr val="windowText" lastClr="000000"/>
                </a:solidFill>
              </a:rPr>
              <a:t>Timing: </a:t>
            </a:r>
            <a:r>
              <a:rPr lang="en-CA" sz="1400" b="1" kern="0" dirty="0">
                <a:solidFill>
                  <a:srgbClr val="8064A2">
                    <a:lumMod val="75000"/>
                  </a:srgbClr>
                </a:solidFill>
              </a:rPr>
              <a:t>regardless of the timing of the last </a:t>
            </a:r>
            <a:r>
              <a:rPr lang="en-CA" sz="1400" b="1" kern="0" dirty="0" err="1">
                <a:solidFill>
                  <a:srgbClr val="8064A2">
                    <a:lumMod val="75000"/>
                  </a:srgbClr>
                </a:solidFill>
              </a:rPr>
              <a:t>clopidogrel</a:t>
            </a:r>
            <a:r>
              <a:rPr lang="en-CA" sz="1400" b="1" kern="0" dirty="0">
                <a:solidFill>
                  <a:srgbClr val="8064A2">
                    <a:lumMod val="75000"/>
                  </a:srgbClr>
                </a:solidFill>
              </a:rPr>
              <a:t> dose</a:t>
            </a:r>
          </a:p>
        </p:txBody>
      </p:sp>
      <p:sp>
        <p:nvSpPr>
          <p:cNvPr id="13" name="Title 1"/>
          <p:cNvSpPr txBox="1">
            <a:spLocks/>
          </p:cNvSpPr>
          <p:nvPr/>
        </p:nvSpPr>
        <p:spPr bwMode="auto">
          <a:xfrm>
            <a:off x="0" y="762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20000"/>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2pPr>
            <a:lvl3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3pPr>
            <a:lvl4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4pPr>
            <a:lvl5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a:lstStyle>
          <a:p>
            <a:pPr>
              <a:defRPr/>
            </a:pPr>
            <a:r>
              <a:rPr lang="en-US" kern="0" smtClean="0"/>
              <a:t>Intensification strategies</a:t>
            </a:r>
            <a:endParaRPr lang="en-US" altLang="en-US" kern="0" dirty="0"/>
          </a:p>
        </p:txBody>
      </p:sp>
    </p:spTree>
    <p:extLst>
      <p:ext uri="{BB962C8B-B14F-4D97-AF65-F5344CB8AC3E}">
        <p14:creationId xmlns:p14="http://schemas.microsoft.com/office/powerpoint/2010/main" val="56837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94853" y="4029671"/>
            <a:ext cx="8296275" cy="1261884"/>
          </a:xfrm>
          <a:prstGeom prst="rect">
            <a:avLst/>
          </a:prstGeom>
          <a:solidFill>
            <a:srgbClr val="C1E9F7"/>
          </a:solidFill>
          <a:ln w="9525">
            <a:solidFill>
              <a:srgbClr val="C1E9F7"/>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buFont typeface="+mj-lt"/>
              <a:buAutoNum type="arabicPeriod" startAt="19"/>
              <a:defRPr/>
            </a:pPr>
            <a:r>
              <a:rPr lang="en-CA" sz="1900" b="0" dirty="0"/>
              <a:t>For patients requiring a switch from </a:t>
            </a:r>
            <a:r>
              <a:rPr lang="en-CA" sz="1900" b="0" dirty="0" err="1"/>
              <a:t>ticagrelor</a:t>
            </a:r>
            <a:r>
              <a:rPr lang="en-CA" sz="1900" b="0" dirty="0"/>
              <a:t> to </a:t>
            </a:r>
            <a:r>
              <a:rPr lang="en-CA" sz="1900" b="0" dirty="0" err="1"/>
              <a:t>prasugrel</a:t>
            </a:r>
            <a:r>
              <a:rPr lang="en-CA" sz="1900" b="0" dirty="0"/>
              <a:t>, we </a:t>
            </a:r>
            <a:r>
              <a:rPr lang="en-CA" sz="1900" dirty="0"/>
              <a:t>suggest </a:t>
            </a:r>
            <a:r>
              <a:rPr lang="en-CA" sz="1900" b="0" dirty="0"/>
              <a:t>a </a:t>
            </a:r>
            <a:r>
              <a:rPr lang="en-CA" sz="1900" b="0" dirty="0" err="1"/>
              <a:t>prasugrel</a:t>
            </a:r>
            <a:r>
              <a:rPr lang="en-CA" sz="1900" b="0" dirty="0"/>
              <a:t> loading dose of 60 mg followed by 10 mg daily</a:t>
            </a:r>
            <a:r>
              <a:rPr lang="en-US" sz="1900" b="0" dirty="0"/>
              <a:t>, to be initiated at the timing of the next scheduled </a:t>
            </a:r>
            <a:r>
              <a:rPr lang="en-US" sz="1900" b="0" dirty="0" err="1"/>
              <a:t>ticagrelor</a:t>
            </a:r>
            <a:r>
              <a:rPr lang="en-US" sz="1900" b="0" dirty="0"/>
              <a:t> dose</a:t>
            </a:r>
            <a:r>
              <a:rPr lang="en-CA" sz="1900" b="0" dirty="0"/>
              <a:t> </a:t>
            </a:r>
            <a:r>
              <a:rPr lang="en-CA" sz="1900" dirty="0"/>
              <a:t>(Weak Recommendation, Very Low Quality Evidence).  </a:t>
            </a:r>
            <a:endParaRPr lang="en-US" sz="1900" dirty="0"/>
          </a:p>
        </p:txBody>
      </p:sp>
      <p:sp>
        <p:nvSpPr>
          <p:cNvPr id="5" name="TextBox 4"/>
          <p:cNvSpPr txBox="1">
            <a:spLocks noChangeArrowheads="1"/>
          </p:cNvSpPr>
          <p:nvPr/>
        </p:nvSpPr>
        <p:spPr bwMode="auto">
          <a:xfrm>
            <a:off x="394854" y="3581400"/>
            <a:ext cx="8296275" cy="400110"/>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0" indent="0">
              <a:buFontTx/>
              <a:buNone/>
              <a:defRPr/>
            </a:pPr>
            <a:r>
              <a:rPr lang="en-US" sz="2000" dirty="0"/>
              <a:t>Switching from </a:t>
            </a:r>
            <a:r>
              <a:rPr lang="en-US" sz="2000" dirty="0" err="1"/>
              <a:t>ticagrelor</a:t>
            </a:r>
            <a:r>
              <a:rPr lang="en-US" sz="2000" dirty="0"/>
              <a:t>  to </a:t>
            </a:r>
            <a:r>
              <a:rPr lang="en-US" sz="2000" dirty="0" err="1"/>
              <a:t>prasugrel</a:t>
            </a:r>
            <a:endParaRPr lang="en-US" sz="2000" dirty="0"/>
          </a:p>
        </p:txBody>
      </p:sp>
      <p:sp>
        <p:nvSpPr>
          <p:cNvPr id="8" name="TextBox 7"/>
          <p:cNvSpPr txBox="1">
            <a:spLocks noChangeArrowheads="1"/>
          </p:cNvSpPr>
          <p:nvPr/>
        </p:nvSpPr>
        <p:spPr bwMode="auto">
          <a:xfrm>
            <a:off x="381000" y="1972271"/>
            <a:ext cx="8296275" cy="1261884"/>
          </a:xfrm>
          <a:prstGeom prst="rect">
            <a:avLst/>
          </a:prstGeom>
          <a:solidFill>
            <a:srgbClr val="C1E9F7"/>
          </a:solidFill>
          <a:ln w="9525">
            <a:solidFill>
              <a:srgbClr val="C1E9F7"/>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spcAft>
                <a:spcPts val="600"/>
              </a:spcAft>
              <a:buFont typeface="+mj-lt"/>
              <a:buAutoNum type="arabicPeriod" startAt="18"/>
              <a:defRPr/>
            </a:pPr>
            <a:r>
              <a:rPr lang="en-US" sz="1900" b="0" dirty="0" smtClean="0"/>
              <a:t>For </a:t>
            </a:r>
            <a:r>
              <a:rPr lang="en-US" sz="1900" b="0" dirty="0"/>
              <a:t>patients requiring a switch from </a:t>
            </a:r>
            <a:r>
              <a:rPr lang="en-US" sz="1900" b="0" dirty="0" err="1"/>
              <a:t>prasugrel</a:t>
            </a:r>
            <a:r>
              <a:rPr lang="en-US" sz="1900" b="0" dirty="0"/>
              <a:t> to </a:t>
            </a:r>
            <a:r>
              <a:rPr lang="en-US" sz="1900" b="0" dirty="0" err="1"/>
              <a:t>ticagrelor</a:t>
            </a:r>
            <a:r>
              <a:rPr lang="en-US" sz="1900" b="0" dirty="0"/>
              <a:t>, we </a:t>
            </a:r>
            <a:r>
              <a:rPr lang="en-US" sz="1900" dirty="0"/>
              <a:t>suggest</a:t>
            </a:r>
            <a:r>
              <a:rPr lang="en-US" sz="1900" b="0" dirty="0"/>
              <a:t> </a:t>
            </a:r>
            <a:r>
              <a:rPr lang="en-US" sz="1900" b="0" dirty="0" err="1"/>
              <a:t>ticagrelor</a:t>
            </a:r>
            <a:r>
              <a:rPr lang="en-US" sz="1900" b="0" dirty="0"/>
              <a:t> 90 mg twice daily, without a loading dose, to be initiated at the time of the next scheduled </a:t>
            </a:r>
            <a:r>
              <a:rPr lang="en-US" sz="1900" b="0" dirty="0" err="1"/>
              <a:t>prasugrel</a:t>
            </a:r>
            <a:r>
              <a:rPr lang="en-US" sz="1900" b="0" dirty="0"/>
              <a:t> dose </a:t>
            </a:r>
            <a:r>
              <a:rPr lang="en-US" sz="1900" dirty="0"/>
              <a:t>(Weak Recommendation, Very Low Quality Evidence). </a:t>
            </a:r>
            <a:endParaRPr lang="en-US" sz="1900" dirty="0" smtClean="0"/>
          </a:p>
        </p:txBody>
      </p:sp>
      <p:sp>
        <p:nvSpPr>
          <p:cNvPr id="9" name="TextBox 8"/>
          <p:cNvSpPr txBox="1">
            <a:spLocks noChangeArrowheads="1"/>
          </p:cNvSpPr>
          <p:nvPr/>
        </p:nvSpPr>
        <p:spPr bwMode="auto">
          <a:xfrm>
            <a:off x="380999" y="1524000"/>
            <a:ext cx="8296275" cy="400110"/>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0" indent="0">
              <a:buFontTx/>
              <a:buNone/>
              <a:defRPr/>
            </a:pPr>
            <a:r>
              <a:rPr lang="en-US" sz="2000" dirty="0"/>
              <a:t>Switching from </a:t>
            </a:r>
            <a:r>
              <a:rPr lang="en-US" sz="2000" dirty="0" err="1"/>
              <a:t>prasugrel</a:t>
            </a:r>
            <a:r>
              <a:rPr lang="en-US" sz="2000" dirty="0"/>
              <a:t> to </a:t>
            </a:r>
            <a:r>
              <a:rPr lang="en-US" sz="2000" dirty="0" err="1"/>
              <a:t>ticagrelor</a:t>
            </a:r>
            <a:endParaRPr lang="en-US" sz="2000" dirty="0"/>
          </a:p>
        </p:txBody>
      </p:sp>
      <p:sp>
        <p:nvSpPr>
          <p:cNvPr id="7" name="Title 1"/>
          <p:cNvSpPr txBox="1">
            <a:spLocks/>
          </p:cNvSpPr>
          <p:nvPr/>
        </p:nvSpPr>
        <p:spPr bwMode="auto">
          <a:xfrm>
            <a:off x="0" y="762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20000"/>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2pPr>
            <a:lvl3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3pPr>
            <a:lvl4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4pPr>
            <a:lvl5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a:lstStyle>
          <a:p>
            <a:pPr>
              <a:defRPr/>
            </a:pPr>
            <a:r>
              <a:rPr lang="en-US" kern="0" smtClean="0"/>
              <a:t>Intensification strategies</a:t>
            </a:r>
            <a:endParaRPr lang="en-US" altLang="en-US" kern="0" dirty="0"/>
          </a:p>
        </p:txBody>
      </p:sp>
    </p:spTree>
    <p:extLst>
      <p:ext uri="{BB962C8B-B14F-4D97-AF65-F5344CB8AC3E}">
        <p14:creationId xmlns:p14="http://schemas.microsoft.com/office/powerpoint/2010/main" val="20256536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91515"/>
            <a:ext cx="8686800" cy="984885"/>
          </a:xfrm>
          <a:prstGeom prst="rect">
            <a:avLst/>
          </a:prstGeom>
          <a:noFill/>
        </p:spPr>
        <p:txBody>
          <a:bodyPr wrap="square" rtlCol="0">
            <a:spAutoFit/>
          </a:bodyPr>
          <a:lstStyle/>
          <a:p>
            <a:pPr algn="ctr"/>
            <a:r>
              <a:rPr lang="en-US" altLang="en-US" sz="2900" b="1" dirty="0" smtClean="0">
                <a:latin typeface="+mj-lt"/>
              </a:rPr>
              <a:t>Switching between </a:t>
            </a:r>
            <a:r>
              <a:rPr lang="en-US" altLang="en-US" sz="2900" b="1" dirty="0" err="1" smtClean="0">
                <a:latin typeface="+mj-lt"/>
              </a:rPr>
              <a:t>prasugrel</a:t>
            </a:r>
            <a:r>
              <a:rPr lang="en-US" altLang="en-US" sz="2900" b="1" dirty="0" smtClean="0">
                <a:latin typeface="+mj-lt"/>
              </a:rPr>
              <a:t> and </a:t>
            </a:r>
            <a:r>
              <a:rPr lang="en-US" altLang="en-US" sz="2900" b="1" dirty="0" err="1" smtClean="0">
                <a:latin typeface="+mj-lt"/>
              </a:rPr>
              <a:t>ticagrelor</a:t>
            </a:r>
            <a:endParaRPr lang="en-US" sz="2900" b="1" dirty="0">
              <a:latin typeface="+mj-lt"/>
            </a:endParaRPr>
          </a:p>
        </p:txBody>
      </p:sp>
      <p:sp>
        <p:nvSpPr>
          <p:cNvPr id="4" name="ZoneTexte 20"/>
          <p:cNvSpPr txBox="1"/>
          <p:nvPr/>
        </p:nvSpPr>
        <p:spPr>
          <a:xfrm>
            <a:off x="908050" y="6096000"/>
            <a:ext cx="7327900" cy="307975"/>
          </a:xfrm>
          <a:prstGeom prst="rect">
            <a:avLst/>
          </a:prstGeom>
          <a:noFill/>
        </p:spPr>
        <p:txBody>
          <a:bodyPr wrap="none">
            <a:spAutoFit/>
          </a:bodyPr>
          <a:lstStyle/>
          <a:p>
            <a:pPr algn="ctr">
              <a:defRPr/>
            </a:pPr>
            <a:r>
              <a:rPr lang="en-CA" sz="1400" b="1" dirty="0">
                <a:solidFill>
                  <a:schemeClr val="accent4">
                    <a:lumMod val="75000"/>
                  </a:schemeClr>
                </a:solidFill>
              </a:rPr>
              <a:t>† Extending to the following morning (i.e. 24h post last </a:t>
            </a:r>
            <a:r>
              <a:rPr lang="en-CA" sz="1400" b="1" dirty="0" err="1">
                <a:solidFill>
                  <a:schemeClr val="accent4">
                    <a:lumMod val="75000"/>
                  </a:schemeClr>
                </a:solidFill>
              </a:rPr>
              <a:t>ticagrelor</a:t>
            </a:r>
            <a:r>
              <a:rPr lang="en-CA" sz="1400" b="1" dirty="0">
                <a:solidFill>
                  <a:schemeClr val="accent4">
                    <a:lumMod val="75000"/>
                  </a:schemeClr>
                </a:solidFill>
              </a:rPr>
              <a:t> dose) may also be reasonable  </a:t>
            </a:r>
          </a:p>
        </p:txBody>
      </p:sp>
      <p:sp>
        <p:nvSpPr>
          <p:cNvPr id="5" name="Ellipse 8"/>
          <p:cNvSpPr/>
          <p:nvPr/>
        </p:nvSpPr>
        <p:spPr>
          <a:xfrm>
            <a:off x="457200" y="3355975"/>
            <a:ext cx="1677988" cy="914400"/>
          </a:xfrm>
          <a:prstGeom prst="ellipse">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CA" kern="0" dirty="0">
                <a:solidFill>
                  <a:sysClr val="window" lastClr="FFFFFF"/>
                </a:solidFill>
                <a:latin typeface="Calibri"/>
                <a:ea typeface="+mn-ea"/>
              </a:rPr>
              <a:t>Ticagrelor</a:t>
            </a:r>
          </a:p>
        </p:txBody>
      </p:sp>
      <p:sp>
        <p:nvSpPr>
          <p:cNvPr id="6" name="Ellipse 12"/>
          <p:cNvSpPr/>
          <p:nvPr/>
        </p:nvSpPr>
        <p:spPr>
          <a:xfrm>
            <a:off x="7092950" y="3355975"/>
            <a:ext cx="1677988" cy="914400"/>
          </a:xfrm>
          <a:prstGeom prst="ellipse">
            <a:avLst/>
          </a:prstGeom>
          <a:solidFill>
            <a:srgbClr val="8064A2"/>
          </a:solidFill>
          <a:ln w="25400" cap="flat" cmpd="sng" algn="ctr">
            <a:solidFill>
              <a:srgbClr val="8064A2">
                <a:shade val="50000"/>
              </a:srgbClr>
            </a:solidFill>
            <a:prstDash val="solid"/>
          </a:ln>
          <a:effectLst/>
        </p:spPr>
        <p:txBody>
          <a:bodyPr anchor="ctr"/>
          <a:lstStyle/>
          <a:p>
            <a:pPr algn="ctr" eaLnBrk="1" fontAlgn="auto" hangingPunct="1">
              <a:spcBef>
                <a:spcPts val="0"/>
              </a:spcBef>
              <a:spcAft>
                <a:spcPts val="0"/>
              </a:spcAft>
              <a:defRPr/>
            </a:pPr>
            <a:r>
              <a:rPr lang="en-CA" kern="0" dirty="0">
                <a:solidFill>
                  <a:sysClr val="window" lastClr="FFFFFF"/>
                </a:solidFill>
                <a:latin typeface="Calibri"/>
                <a:ea typeface="+mn-ea"/>
              </a:rPr>
              <a:t>Prasugrel</a:t>
            </a:r>
          </a:p>
        </p:txBody>
      </p:sp>
      <p:cxnSp>
        <p:nvCxnSpPr>
          <p:cNvPr id="7" name="Connector: Curved 5"/>
          <p:cNvCxnSpPr>
            <a:cxnSpLocks noChangeShapeType="1"/>
            <a:stCxn id="6" idx="1"/>
            <a:endCxn id="5" idx="7"/>
          </p:cNvCxnSpPr>
          <p:nvPr/>
        </p:nvCxnSpPr>
        <p:spPr bwMode="auto">
          <a:xfrm rot="16200000" flipV="1">
            <a:off x="4614069" y="764381"/>
            <a:ext cx="12700" cy="5449888"/>
          </a:xfrm>
          <a:prstGeom prst="curvedConnector3">
            <a:avLst>
              <a:gd name="adj1" fmla="val 2854417"/>
            </a:avLst>
          </a:prstGeom>
          <a:noFill/>
          <a:ln w="38100" algn="ctr">
            <a:solidFill>
              <a:srgbClr val="4A7EBB"/>
            </a:solidFill>
            <a:round/>
            <a:headEnd/>
            <a:tailEnd type="triangle" w="med" len="med"/>
          </a:ln>
          <a:extLst>
            <a:ext uri="{909E8E84-426E-40DD-AFC4-6F175D3DCCD1}">
              <a14:hiddenFill xmlns:a14="http://schemas.microsoft.com/office/drawing/2010/main">
                <a:noFill/>
              </a14:hiddenFill>
            </a:ext>
          </a:extLst>
        </p:spPr>
      </p:cxnSp>
      <p:cxnSp>
        <p:nvCxnSpPr>
          <p:cNvPr id="8" name="Connector: Curved 7"/>
          <p:cNvCxnSpPr>
            <a:cxnSpLocks noChangeShapeType="1"/>
            <a:stCxn id="5" idx="5"/>
            <a:endCxn id="6" idx="3"/>
          </p:cNvCxnSpPr>
          <p:nvPr/>
        </p:nvCxnSpPr>
        <p:spPr bwMode="auto">
          <a:xfrm rot="16200000" flipH="1">
            <a:off x="4614069" y="1412081"/>
            <a:ext cx="12700" cy="5449888"/>
          </a:xfrm>
          <a:prstGeom prst="curvedConnector3">
            <a:avLst>
              <a:gd name="adj1" fmla="val 2854417"/>
            </a:avLst>
          </a:prstGeom>
          <a:noFill/>
          <a:ln w="38100" algn="ctr">
            <a:solidFill>
              <a:srgbClr val="604A7B"/>
            </a:solidFill>
            <a:round/>
            <a:headEnd/>
            <a:tailEnd type="triangle" w="med" len="med"/>
          </a:ln>
          <a:extLst>
            <a:ext uri="{909E8E84-426E-40DD-AFC4-6F175D3DCCD1}">
              <a14:hiddenFill xmlns:a14="http://schemas.microsoft.com/office/drawing/2010/main">
                <a:noFill/>
              </a14:hiddenFill>
            </a:ext>
          </a:extLst>
        </p:spPr>
      </p:cxnSp>
      <p:sp>
        <p:nvSpPr>
          <p:cNvPr id="9" name="ZoneTexte 13">
            <a:extLst/>
          </p:cNvPr>
          <p:cNvSpPr txBox="1"/>
          <p:nvPr/>
        </p:nvSpPr>
        <p:spPr>
          <a:xfrm>
            <a:off x="2844006" y="2112962"/>
            <a:ext cx="3455988" cy="739775"/>
          </a:xfrm>
          <a:prstGeom prst="rect">
            <a:avLst/>
          </a:prstGeom>
          <a:noFill/>
          <a:ln w="38100">
            <a:solidFill>
              <a:srgbClr val="1F497D">
                <a:lumMod val="60000"/>
                <a:lumOff val="40000"/>
              </a:srgbClr>
            </a:solidFill>
          </a:ln>
        </p:spPr>
        <p:txBody>
          <a:bodyPr>
            <a:spAutoFit/>
          </a:bodyPr>
          <a:lstStyle/>
          <a:p>
            <a:pPr eaLnBrk="1" fontAlgn="auto" hangingPunct="1">
              <a:spcBef>
                <a:spcPts val="0"/>
              </a:spcBef>
              <a:spcAft>
                <a:spcPts val="0"/>
              </a:spcAft>
              <a:defRPr/>
            </a:pPr>
            <a:r>
              <a:rPr lang="en-CA" sz="1400" b="1" i="1" kern="0" dirty="0">
                <a:solidFill>
                  <a:sysClr val="windowText" lastClr="000000"/>
                </a:solidFill>
              </a:rPr>
              <a:t>Loading dose: </a:t>
            </a:r>
            <a:r>
              <a:rPr lang="en-CA" sz="1400" b="1" kern="0" dirty="0">
                <a:solidFill>
                  <a:srgbClr val="1F497D">
                    <a:lumMod val="60000"/>
                    <a:lumOff val="40000"/>
                  </a:srgbClr>
                </a:solidFill>
              </a:rPr>
              <a:t>None</a:t>
            </a:r>
          </a:p>
          <a:p>
            <a:pPr eaLnBrk="1" fontAlgn="auto" hangingPunct="1">
              <a:spcBef>
                <a:spcPts val="0"/>
              </a:spcBef>
              <a:spcAft>
                <a:spcPts val="0"/>
              </a:spcAft>
              <a:defRPr/>
            </a:pPr>
            <a:r>
              <a:rPr lang="en-CA" sz="1400" b="1" i="1" kern="0" dirty="0">
                <a:solidFill>
                  <a:sysClr val="windowText" lastClr="000000"/>
                </a:solidFill>
              </a:rPr>
              <a:t>Maintenance </a:t>
            </a:r>
            <a:r>
              <a:rPr lang="en-CA" sz="1400" b="1" kern="0" dirty="0">
                <a:solidFill>
                  <a:sysClr val="windowText" lastClr="000000"/>
                </a:solidFill>
              </a:rPr>
              <a:t>dose: </a:t>
            </a:r>
            <a:r>
              <a:rPr lang="en-CA" sz="1400" b="1" kern="0" dirty="0">
                <a:solidFill>
                  <a:srgbClr val="1F497D">
                    <a:lumMod val="60000"/>
                    <a:lumOff val="40000"/>
                  </a:srgbClr>
                </a:solidFill>
              </a:rPr>
              <a:t>90 mg twice daily</a:t>
            </a:r>
          </a:p>
          <a:p>
            <a:pPr eaLnBrk="1" fontAlgn="auto" hangingPunct="1">
              <a:spcBef>
                <a:spcPts val="0"/>
              </a:spcBef>
              <a:spcAft>
                <a:spcPts val="0"/>
              </a:spcAft>
              <a:defRPr/>
            </a:pPr>
            <a:r>
              <a:rPr lang="en-CA" sz="1400" b="1" kern="0" dirty="0">
                <a:solidFill>
                  <a:sysClr val="windowText" lastClr="000000"/>
                </a:solidFill>
              </a:rPr>
              <a:t>Timing: </a:t>
            </a:r>
            <a:r>
              <a:rPr lang="en-CA" sz="1400" b="1" kern="0" dirty="0">
                <a:solidFill>
                  <a:srgbClr val="1F497D">
                    <a:lumMod val="60000"/>
                    <a:lumOff val="40000"/>
                  </a:srgbClr>
                </a:solidFill>
              </a:rPr>
              <a:t>At next scheduled dose</a:t>
            </a:r>
          </a:p>
        </p:txBody>
      </p:sp>
      <p:sp>
        <p:nvSpPr>
          <p:cNvPr id="10" name="ZoneTexte 13">
            <a:extLst/>
          </p:cNvPr>
          <p:cNvSpPr txBox="1"/>
          <p:nvPr/>
        </p:nvSpPr>
        <p:spPr>
          <a:xfrm>
            <a:off x="2674938" y="4824412"/>
            <a:ext cx="3794125" cy="738188"/>
          </a:xfrm>
          <a:prstGeom prst="rect">
            <a:avLst/>
          </a:prstGeom>
          <a:noFill/>
          <a:ln w="38100">
            <a:solidFill>
              <a:srgbClr val="8064A2">
                <a:lumMod val="75000"/>
              </a:srgbClr>
            </a:solidFill>
          </a:ln>
        </p:spPr>
        <p:txBody>
          <a:bodyPr>
            <a:spAutoFit/>
          </a:bodyPr>
          <a:lstStyle/>
          <a:p>
            <a:pPr eaLnBrk="1" fontAlgn="auto" hangingPunct="1">
              <a:spcBef>
                <a:spcPts val="0"/>
              </a:spcBef>
              <a:spcAft>
                <a:spcPts val="0"/>
              </a:spcAft>
              <a:defRPr/>
            </a:pPr>
            <a:r>
              <a:rPr lang="en-CA" sz="1400" b="1" i="1" kern="0" dirty="0">
                <a:solidFill>
                  <a:sysClr val="windowText" lastClr="000000"/>
                </a:solidFill>
              </a:rPr>
              <a:t>Loading dose: </a:t>
            </a:r>
            <a:r>
              <a:rPr lang="en-CA" sz="1400" b="1" kern="0" dirty="0">
                <a:solidFill>
                  <a:srgbClr val="8064A2">
                    <a:lumMod val="75000"/>
                  </a:srgbClr>
                </a:solidFill>
              </a:rPr>
              <a:t>60 mg</a:t>
            </a:r>
          </a:p>
          <a:p>
            <a:pPr eaLnBrk="1" fontAlgn="auto" hangingPunct="1">
              <a:spcBef>
                <a:spcPts val="0"/>
              </a:spcBef>
              <a:spcAft>
                <a:spcPts val="0"/>
              </a:spcAft>
              <a:defRPr/>
            </a:pPr>
            <a:r>
              <a:rPr lang="en-CA" sz="1400" b="1" i="1" kern="0" dirty="0">
                <a:solidFill>
                  <a:sysClr val="windowText" lastClr="000000"/>
                </a:solidFill>
              </a:rPr>
              <a:t>Maintenance </a:t>
            </a:r>
            <a:r>
              <a:rPr lang="en-CA" sz="1400" b="1" kern="0" dirty="0">
                <a:solidFill>
                  <a:sysClr val="windowText" lastClr="000000"/>
                </a:solidFill>
              </a:rPr>
              <a:t>dose: </a:t>
            </a:r>
            <a:r>
              <a:rPr lang="en-CA" sz="1400" b="1" kern="0" dirty="0">
                <a:solidFill>
                  <a:srgbClr val="8064A2">
                    <a:lumMod val="75000"/>
                  </a:srgbClr>
                </a:solidFill>
              </a:rPr>
              <a:t>10 mg daily</a:t>
            </a:r>
          </a:p>
          <a:p>
            <a:pPr eaLnBrk="1" fontAlgn="auto" hangingPunct="1">
              <a:spcBef>
                <a:spcPts val="0"/>
              </a:spcBef>
              <a:spcAft>
                <a:spcPts val="0"/>
              </a:spcAft>
              <a:defRPr/>
            </a:pPr>
            <a:r>
              <a:rPr lang="en-CA" sz="1400" b="1" kern="0" dirty="0">
                <a:solidFill>
                  <a:sysClr val="windowText" lastClr="000000"/>
                </a:solidFill>
              </a:rPr>
              <a:t>Timing: </a:t>
            </a:r>
            <a:r>
              <a:rPr lang="en-CA" sz="1350" b="1" kern="0" dirty="0">
                <a:solidFill>
                  <a:srgbClr val="8064A2">
                    <a:lumMod val="75000"/>
                  </a:srgbClr>
                </a:solidFill>
              </a:rPr>
              <a:t>At next scheduled ticagrelor dose †</a:t>
            </a:r>
          </a:p>
        </p:txBody>
      </p:sp>
    </p:spTree>
    <p:extLst>
      <p:ext uri="{BB962C8B-B14F-4D97-AF65-F5344CB8AC3E}">
        <p14:creationId xmlns:p14="http://schemas.microsoft.com/office/powerpoint/2010/main" val="182102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762000"/>
            <a:ext cx="9144000" cy="457200"/>
          </a:xfrm>
        </p:spPr>
        <p:txBody>
          <a:bodyPr rtlCol="0">
            <a:normAutofit fontScale="90000"/>
          </a:bodyPr>
          <a:lstStyle/>
          <a:p>
            <a:pPr>
              <a:defRPr/>
            </a:pPr>
            <a:r>
              <a:rPr lang="en-US" dirty="0"/>
              <a:t>De-escalation strategies </a:t>
            </a:r>
            <a:endParaRPr lang="en-US" altLang="en-US" dirty="0"/>
          </a:p>
        </p:txBody>
      </p:sp>
      <p:sp>
        <p:nvSpPr>
          <p:cNvPr id="4" name="TextBox 3"/>
          <p:cNvSpPr txBox="1">
            <a:spLocks noChangeArrowheads="1"/>
          </p:cNvSpPr>
          <p:nvPr/>
        </p:nvSpPr>
        <p:spPr bwMode="auto">
          <a:xfrm>
            <a:off x="381000" y="1466671"/>
            <a:ext cx="8296275" cy="1261884"/>
          </a:xfrm>
          <a:prstGeom prst="rect">
            <a:avLst/>
          </a:prstGeom>
          <a:solidFill>
            <a:srgbClr val="C1E9F7"/>
          </a:solidFill>
          <a:ln w="9525">
            <a:solidFill>
              <a:srgbClr val="C1E9F7"/>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lvl="0">
              <a:spcAft>
                <a:spcPts val="600"/>
              </a:spcAft>
              <a:buFont typeface="+mj-lt"/>
              <a:buAutoNum type="arabicPeriod" startAt="20"/>
              <a:defRPr/>
            </a:pPr>
            <a:r>
              <a:rPr lang="en-CA" sz="1900" b="0" kern="0" dirty="0">
                <a:solidFill>
                  <a:srgbClr val="000000"/>
                </a:solidFill>
                <a:latin typeface="Arial"/>
                <a:ea typeface="ＭＳ Ｐゴシック"/>
                <a:cs typeface="Arial"/>
              </a:rPr>
              <a:t>For patients on </a:t>
            </a:r>
            <a:r>
              <a:rPr lang="en-CA" sz="1900" b="0" kern="0" dirty="0" err="1">
                <a:solidFill>
                  <a:srgbClr val="000000"/>
                </a:solidFill>
                <a:latin typeface="Arial"/>
                <a:ea typeface="ＭＳ Ｐゴシック"/>
                <a:cs typeface="Arial"/>
              </a:rPr>
              <a:t>ticagrelor</a:t>
            </a:r>
            <a:r>
              <a:rPr lang="en-CA" sz="1900" b="0" kern="0" dirty="0">
                <a:solidFill>
                  <a:srgbClr val="000000"/>
                </a:solidFill>
                <a:latin typeface="Arial"/>
                <a:ea typeface="ＭＳ Ｐゴシック"/>
                <a:cs typeface="Arial"/>
              </a:rPr>
              <a:t> or </a:t>
            </a:r>
            <a:r>
              <a:rPr lang="en-CA" sz="1900" b="0" kern="0" dirty="0" err="1">
                <a:solidFill>
                  <a:srgbClr val="000000"/>
                </a:solidFill>
                <a:latin typeface="Arial"/>
                <a:ea typeface="ＭＳ Ｐゴシック"/>
                <a:cs typeface="Arial"/>
              </a:rPr>
              <a:t>prasugrel</a:t>
            </a:r>
            <a:r>
              <a:rPr lang="en-CA" sz="1900" b="0" kern="0" dirty="0">
                <a:solidFill>
                  <a:srgbClr val="000000"/>
                </a:solidFill>
                <a:latin typeface="Arial"/>
                <a:ea typeface="ＭＳ Ｐゴシック"/>
                <a:cs typeface="Arial"/>
              </a:rPr>
              <a:t> who experience a clinically significant bleeding complication that has resolved, we </a:t>
            </a:r>
            <a:r>
              <a:rPr lang="en-CA" sz="1900" kern="0" dirty="0">
                <a:solidFill>
                  <a:srgbClr val="000000"/>
                </a:solidFill>
                <a:latin typeface="Arial"/>
                <a:ea typeface="ＭＳ Ｐゴシック"/>
                <a:cs typeface="Arial"/>
              </a:rPr>
              <a:t>suggest</a:t>
            </a:r>
            <a:r>
              <a:rPr lang="en-CA" sz="1900" b="0" kern="0" dirty="0">
                <a:solidFill>
                  <a:srgbClr val="000000"/>
                </a:solidFill>
                <a:latin typeface="Arial"/>
                <a:ea typeface="ＭＳ Ｐゴシック"/>
                <a:cs typeface="Arial"/>
              </a:rPr>
              <a:t> de-escalating to </a:t>
            </a:r>
            <a:r>
              <a:rPr lang="en-CA" sz="1900" b="0" kern="0" dirty="0" err="1">
                <a:solidFill>
                  <a:srgbClr val="000000"/>
                </a:solidFill>
                <a:latin typeface="Arial"/>
                <a:ea typeface="ＭＳ Ｐゴシック"/>
                <a:cs typeface="Arial"/>
              </a:rPr>
              <a:t>clopidogrel</a:t>
            </a:r>
            <a:r>
              <a:rPr lang="en-CA" sz="1900" b="0" kern="0" dirty="0">
                <a:solidFill>
                  <a:srgbClr val="000000"/>
                </a:solidFill>
                <a:latin typeface="Arial"/>
                <a:ea typeface="ＭＳ Ｐゴシック"/>
                <a:cs typeface="Arial"/>
              </a:rPr>
              <a:t> 75 mg daily </a:t>
            </a:r>
            <a:r>
              <a:rPr lang="en-CA" sz="1900" kern="0" dirty="0">
                <a:solidFill>
                  <a:srgbClr val="000000"/>
                </a:solidFill>
                <a:latin typeface="Arial"/>
                <a:ea typeface="ＭＳ Ｐゴシック"/>
                <a:cs typeface="Arial"/>
              </a:rPr>
              <a:t>(Weak Recommendation, Very Low Quality Evidence).</a:t>
            </a:r>
            <a:r>
              <a:rPr lang="en-CA" sz="1900" b="0" kern="0" dirty="0">
                <a:solidFill>
                  <a:srgbClr val="000000"/>
                </a:solidFill>
                <a:latin typeface="Arial"/>
                <a:ea typeface="ＭＳ Ｐゴシック"/>
                <a:cs typeface="Arial"/>
              </a:rPr>
              <a:t>  </a:t>
            </a:r>
            <a:endParaRPr lang="en-US" sz="1900" b="0" kern="0" dirty="0">
              <a:solidFill>
                <a:srgbClr val="000000"/>
              </a:solidFill>
              <a:latin typeface="Arial"/>
              <a:ea typeface="ＭＳ Ｐゴシック"/>
              <a:cs typeface="Arial"/>
            </a:endParaRPr>
          </a:p>
        </p:txBody>
      </p:sp>
      <p:sp>
        <p:nvSpPr>
          <p:cNvPr id="5" name="TextBox 4"/>
          <p:cNvSpPr txBox="1">
            <a:spLocks noChangeArrowheads="1"/>
          </p:cNvSpPr>
          <p:nvPr/>
        </p:nvSpPr>
        <p:spPr bwMode="auto">
          <a:xfrm>
            <a:off x="381000" y="3258741"/>
            <a:ext cx="8296275" cy="1846659"/>
          </a:xfrm>
          <a:prstGeom prst="rect">
            <a:avLst/>
          </a:prstGeom>
          <a:solidFill>
            <a:srgbClr val="C1E9F7"/>
          </a:solidFill>
          <a:ln w="9525">
            <a:solidFill>
              <a:srgbClr val="C1E9F7"/>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lvl="0">
              <a:spcAft>
                <a:spcPts val="600"/>
              </a:spcAft>
              <a:buFont typeface="+mj-lt"/>
              <a:buAutoNum type="arabicPeriod" startAt="21"/>
              <a:defRPr/>
            </a:pPr>
            <a:r>
              <a:rPr lang="en-US" sz="1900" b="0" kern="0" dirty="0" smtClean="0">
                <a:solidFill>
                  <a:srgbClr val="000000"/>
                </a:solidFill>
                <a:latin typeface="Arial"/>
                <a:ea typeface="ＭＳ Ｐゴシック"/>
                <a:cs typeface="Arial"/>
              </a:rPr>
              <a:t>For </a:t>
            </a:r>
            <a:r>
              <a:rPr lang="en-US" sz="1900" b="0" kern="0" dirty="0">
                <a:solidFill>
                  <a:srgbClr val="000000"/>
                </a:solidFill>
                <a:latin typeface="Arial"/>
                <a:ea typeface="ＭＳ Ｐゴシック"/>
                <a:cs typeface="Arial"/>
              </a:rPr>
              <a:t>patients on </a:t>
            </a:r>
            <a:r>
              <a:rPr lang="en-US" sz="1900" b="0" kern="0" dirty="0" err="1">
                <a:solidFill>
                  <a:srgbClr val="000000"/>
                </a:solidFill>
                <a:latin typeface="Arial"/>
                <a:ea typeface="ＭＳ Ｐゴシック"/>
                <a:cs typeface="Arial"/>
              </a:rPr>
              <a:t>ticagrelor</a:t>
            </a:r>
            <a:r>
              <a:rPr lang="en-US" sz="1900" b="0" kern="0" dirty="0">
                <a:solidFill>
                  <a:srgbClr val="000000"/>
                </a:solidFill>
                <a:latin typeface="Arial"/>
                <a:ea typeface="ＭＳ Ｐゴシック"/>
                <a:cs typeface="Arial"/>
              </a:rPr>
              <a:t> who are experiencing significant side effects (excluding bleeding) or who are unable to tolerate the drug (and where </a:t>
            </a:r>
            <a:r>
              <a:rPr lang="en-US" sz="1900" b="0" kern="0" dirty="0" err="1">
                <a:solidFill>
                  <a:srgbClr val="000000"/>
                </a:solidFill>
                <a:latin typeface="Arial"/>
                <a:ea typeface="ＭＳ Ｐゴシック"/>
                <a:cs typeface="Arial"/>
              </a:rPr>
              <a:t>prasugrel</a:t>
            </a:r>
            <a:r>
              <a:rPr lang="en-US" sz="1900" b="0" kern="0" dirty="0">
                <a:solidFill>
                  <a:srgbClr val="000000"/>
                </a:solidFill>
                <a:latin typeface="Arial"/>
                <a:ea typeface="ＭＳ Ｐゴシック"/>
                <a:cs typeface="Arial"/>
              </a:rPr>
              <a:t> is not an option), we </a:t>
            </a:r>
            <a:r>
              <a:rPr lang="en-US" sz="1900" kern="0" dirty="0">
                <a:solidFill>
                  <a:srgbClr val="000000"/>
                </a:solidFill>
                <a:latin typeface="Arial"/>
                <a:ea typeface="ＭＳ Ｐゴシック"/>
                <a:cs typeface="Arial"/>
              </a:rPr>
              <a:t>suggest </a:t>
            </a:r>
            <a:r>
              <a:rPr lang="en-US" sz="1900" b="0" kern="0" dirty="0">
                <a:solidFill>
                  <a:srgbClr val="000000"/>
                </a:solidFill>
                <a:latin typeface="Arial"/>
                <a:ea typeface="ＭＳ Ｐゴシック"/>
                <a:cs typeface="Arial"/>
              </a:rPr>
              <a:t>de-escalating to </a:t>
            </a:r>
            <a:r>
              <a:rPr lang="en-US" sz="1900" b="0" kern="0" dirty="0" err="1">
                <a:solidFill>
                  <a:srgbClr val="000000"/>
                </a:solidFill>
                <a:latin typeface="Arial"/>
                <a:ea typeface="ＭＳ Ｐゴシック"/>
                <a:cs typeface="Arial"/>
              </a:rPr>
              <a:t>clopidogrel</a:t>
            </a:r>
            <a:r>
              <a:rPr lang="en-US" sz="1900" b="0" kern="0" dirty="0">
                <a:solidFill>
                  <a:srgbClr val="000000"/>
                </a:solidFill>
                <a:latin typeface="Arial"/>
                <a:ea typeface="ＭＳ Ｐゴシック"/>
                <a:cs typeface="Arial"/>
              </a:rPr>
              <a:t> with a loading dose of 600 mg followed by 75 mg daily, to be initiated at the time of the next scheduled </a:t>
            </a:r>
            <a:r>
              <a:rPr lang="en-US" sz="1900" b="0" kern="0" dirty="0" err="1">
                <a:solidFill>
                  <a:srgbClr val="000000"/>
                </a:solidFill>
                <a:latin typeface="Arial"/>
                <a:ea typeface="ＭＳ Ｐゴシック"/>
                <a:cs typeface="Arial"/>
              </a:rPr>
              <a:t>ticagrelor</a:t>
            </a:r>
            <a:r>
              <a:rPr lang="en-US" sz="1900" b="0" kern="0" dirty="0">
                <a:solidFill>
                  <a:srgbClr val="000000"/>
                </a:solidFill>
                <a:latin typeface="Arial"/>
                <a:ea typeface="ＭＳ Ｐゴシック"/>
                <a:cs typeface="Arial"/>
              </a:rPr>
              <a:t> dose </a:t>
            </a:r>
            <a:r>
              <a:rPr lang="en-US" sz="1900" kern="0" dirty="0">
                <a:solidFill>
                  <a:srgbClr val="000000"/>
                </a:solidFill>
                <a:latin typeface="Arial"/>
                <a:ea typeface="ＭＳ Ｐゴシック"/>
                <a:cs typeface="Arial"/>
              </a:rPr>
              <a:t>(Weak Recommendation, Very Low Quality Evidence).</a:t>
            </a:r>
            <a:r>
              <a:rPr lang="en-US" sz="1900" b="0" kern="0" dirty="0">
                <a:solidFill>
                  <a:srgbClr val="000000"/>
                </a:solidFill>
                <a:latin typeface="Arial"/>
                <a:ea typeface="ＭＳ Ｐゴシック"/>
                <a:cs typeface="Arial"/>
              </a:rPr>
              <a:t> </a:t>
            </a:r>
          </a:p>
        </p:txBody>
      </p:sp>
      <p:sp>
        <p:nvSpPr>
          <p:cNvPr id="6" name="TextBox 5"/>
          <p:cNvSpPr txBox="1">
            <a:spLocks noChangeArrowheads="1"/>
          </p:cNvSpPr>
          <p:nvPr/>
        </p:nvSpPr>
        <p:spPr bwMode="auto">
          <a:xfrm>
            <a:off x="381000" y="2810470"/>
            <a:ext cx="8296275" cy="400110"/>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0" lvl="0" indent="0">
              <a:buNone/>
              <a:defRPr/>
            </a:pPr>
            <a:r>
              <a:rPr lang="en-US" sz="2000" i="1" kern="0" dirty="0">
                <a:solidFill>
                  <a:srgbClr val="000000"/>
                </a:solidFill>
                <a:latin typeface="Arial"/>
                <a:ea typeface="ＭＳ Ｐゴシック"/>
                <a:cs typeface="Arial"/>
              </a:rPr>
              <a:t>Switching from </a:t>
            </a:r>
            <a:r>
              <a:rPr lang="en-US" sz="2000" i="1" kern="0" dirty="0" err="1">
                <a:solidFill>
                  <a:srgbClr val="000000"/>
                </a:solidFill>
                <a:latin typeface="Arial"/>
                <a:ea typeface="ＭＳ Ｐゴシック"/>
                <a:cs typeface="Arial"/>
              </a:rPr>
              <a:t>ticagrelor</a:t>
            </a:r>
            <a:r>
              <a:rPr lang="en-US" sz="2000" i="1" kern="0" dirty="0">
                <a:solidFill>
                  <a:srgbClr val="000000"/>
                </a:solidFill>
                <a:latin typeface="Arial"/>
                <a:ea typeface="ＭＳ Ｐゴシック"/>
                <a:cs typeface="Arial"/>
              </a:rPr>
              <a:t> to </a:t>
            </a:r>
            <a:r>
              <a:rPr lang="en-US" sz="2000" i="1" kern="0" dirty="0" err="1">
                <a:solidFill>
                  <a:srgbClr val="000000"/>
                </a:solidFill>
                <a:latin typeface="Arial"/>
                <a:ea typeface="ＭＳ Ｐゴシック"/>
                <a:cs typeface="Arial"/>
              </a:rPr>
              <a:t>clopidogrel</a:t>
            </a:r>
            <a:r>
              <a:rPr lang="en-US" sz="2000" i="1" kern="0" dirty="0">
                <a:solidFill>
                  <a:srgbClr val="000000"/>
                </a:solidFill>
                <a:latin typeface="Arial"/>
                <a:ea typeface="ＭＳ Ｐゴシック"/>
                <a:cs typeface="Arial"/>
              </a:rPr>
              <a:t> </a:t>
            </a:r>
          </a:p>
        </p:txBody>
      </p:sp>
    </p:spTree>
    <p:extLst>
      <p:ext uri="{BB962C8B-B14F-4D97-AF65-F5344CB8AC3E}">
        <p14:creationId xmlns:p14="http://schemas.microsoft.com/office/powerpoint/2010/main" val="23364754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762000"/>
            <a:ext cx="9144000" cy="457200"/>
          </a:xfrm>
        </p:spPr>
        <p:txBody>
          <a:bodyPr rtlCol="0">
            <a:normAutofit fontScale="90000"/>
          </a:bodyPr>
          <a:lstStyle/>
          <a:p>
            <a:pPr>
              <a:defRPr/>
            </a:pPr>
            <a:r>
              <a:rPr lang="en-US" dirty="0"/>
              <a:t>De-escalation strategies </a:t>
            </a:r>
            <a:endParaRPr lang="en-US" altLang="en-US" dirty="0"/>
          </a:p>
        </p:txBody>
      </p:sp>
      <p:sp>
        <p:nvSpPr>
          <p:cNvPr id="4" name="TextBox 5"/>
          <p:cNvSpPr txBox="1">
            <a:spLocks noChangeArrowheads="1"/>
          </p:cNvSpPr>
          <p:nvPr/>
        </p:nvSpPr>
        <p:spPr bwMode="auto">
          <a:xfrm>
            <a:off x="457199" y="1447800"/>
            <a:ext cx="8296275" cy="4465838"/>
          </a:xfrm>
          <a:prstGeom prst="rect">
            <a:avLst/>
          </a:prstGeom>
          <a:noFill/>
          <a:ln w="31750">
            <a:solidFill>
              <a:schemeClr val="bg1">
                <a:lumMod val="50000"/>
              </a:schemeClr>
            </a:solidFill>
            <a:miter lim="800000"/>
            <a:headEnd/>
            <a:tailEnd/>
          </a:ln>
        </p:spPr>
        <p:txBody>
          <a:bodyPr wrap="square">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buNone/>
            </a:pPr>
            <a:r>
              <a:rPr lang="en-CA" sz="2000" i="1" dirty="0"/>
              <a:t>Practical </a:t>
            </a:r>
            <a:r>
              <a:rPr lang="en-CA" sz="2000" i="1" dirty="0" smtClean="0"/>
              <a:t>tips: </a:t>
            </a:r>
            <a:endParaRPr lang="en-CA" sz="2000" b="0" dirty="0" smtClean="0"/>
          </a:p>
          <a:p>
            <a:pPr marL="342900" lvl="0" indent="-342900">
              <a:spcAft>
                <a:spcPts val="600"/>
              </a:spcAft>
            </a:pPr>
            <a:r>
              <a:rPr lang="en-CA" sz="1800" b="0" kern="0" dirty="0">
                <a:solidFill>
                  <a:srgbClr val="000000"/>
                </a:solidFill>
                <a:latin typeface="Arial"/>
                <a:ea typeface="ＭＳ Ｐゴシック"/>
                <a:cs typeface="Arial"/>
              </a:rPr>
              <a:t>The loading dose of 600 mg conveys a short-term (48 hours) </a:t>
            </a:r>
            <a:r>
              <a:rPr lang="en-CA" sz="1800" b="0" kern="0" dirty="0" err="1">
                <a:solidFill>
                  <a:srgbClr val="000000"/>
                </a:solidFill>
                <a:latin typeface="Arial"/>
                <a:ea typeface="ＭＳ Ｐゴシック"/>
                <a:cs typeface="Arial"/>
              </a:rPr>
              <a:t>pharmacodynamic</a:t>
            </a:r>
            <a:r>
              <a:rPr lang="en-CA" sz="1800" b="0" kern="0" dirty="0">
                <a:solidFill>
                  <a:srgbClr val="000000"/>
                </a:solidFill>
                <a:latin typeface="Arial"/>
                <a:ea typeface="ＭＳ Ｐゴシック"/>
                <a:cs typeface="Arial"/>
              </a:rPr>
              <a:t> advantage following the switch to </a:t>
            </a:r>
            <a:r>
              <a:rPr lang="en-CA" sz="1800" b="0" kern="0" dirty="0" err="1">
                <a:solidFill>
                  <a:srgbClr val="000000"/>
                </a:solidFill>
                <a:latin typeface="Arial"/>
                <a:ea typeface="ＭＳ Ｐゴシック"/>
                <a:cs typeface="Arial"/>
              </a:rPr>
              <a:t>clopidogrel</a:t>
            </a:r>
            <a:r>
              <a:rPr lang="en-CA" sz="1800" b="0" kern="0" dirty="0">
                <a:solidFill>
                  <a:srgbClr val="000000"/>
                </a:solidFill>
                <a:latin typeface="Arial"/>
                <a:ea typeface="ＭＳ Ｐゴシック"/>
                <a:cs typeface="Arial"/>
              </a:rPr>
              <a:t> that might be relevant in the early post-ACS/PCI period. In patients who are stable, a loading dose of 300 mg or switching directly to 75 mg daily with no loading dose are also reasonable options, especially for </a:t>
            </a:r>
            <a:r>
              <a:rPr lang="en-US" sz="1800" b="0" kern="0" dirty="0">
                <a:solidFill>
                  <a:srgbClr val="000000"/>
                </a:solidFill>
                <a:latin typeface="Arial"/>
                <a:ea typeface="ＭＳ Ｐゴシック"/>
                <a:cs typeface="Arial"/>
              </a:rPr>
              <a:t>patients felt to be at high risk for bleeding. In the TOPIC study, switching from </a:t>
            </a:r>
            <a:r>
              <a:rPr lang="en-US" sz="1800" b="0" kern="0" dirty="0" err="1">
                <a:solidFill>
                  <a:srgbClr val="000000"/>
                </a:solidFill>
                <a:latin typeface="Arial"/>
                <a:ea typeface="ＭＳ Ｐゴシック"/>
                <a:cs typeface="Arial"/>
              </a:rPr>
              <a:t>ticagrelor</a:t>
            </a:r>
            <a:r>
              <a:rPr lang="en-US" sz="1800" b="0" kern="0" dirty="0">
                <a:solidFill>
                  <a:srgbClr val="000000"/>
                </a:solidFill>
                <a:latin typeface="Arial"/>
                <a:ea typeface="ＭＳ Ｐゴシック"/>
                <a:cs typeface="Arial"/>
              </a:rPr>
              <a:t> directly to </a:t>
            </a:r>
            <a:r>
              <a:rPr lang="en-US" sz="1800" b="0" kern="0" dirty="0" err="1">
                <a:solidFill>
                  <a:srgbClr val="000000"/>
                </a:solidFill>
                <a:latin typeface="Arial"/>
                <a:ea typeface="ＭＳ Ｐゴシック"/>
                <a:cs typeface="Arial"/>
              </a:rPr>
              <a:t>clopidogrel</a:t>
            </a:r>
            <a:r>
              <a:rPr lang="en-US" sz="1800" b="0" kern="0" dirty="0">
                <a:solidFill>
                  <a:srgbClr val="000000"/>
                </a:solidFill>
                <a:latin typeface="Arial"/>
                <a:ea typeface="ＭＳ Ｐゴシック"/>
                <a:cs typeface="Arial"/>
              </a:rPr>
              <a:t> 75 mg daily one month following </a:t>
            </a:r>
            <a:r>
              <a:rPr lang="en-US" sz="1800" b="0" kern="0" dirty="0" smtClean="0">
                <a:solidFill>
                  <a:srgbClr val="000000"/>
                </a:solidFill>
                <a:latin typeface="Arial"/>
                <a:ea typeface="ＭＳ Ｐゴシック"/>
                <a:cs typeface="Arial"/>
              </a:rPr>
              <a:t>ACS </a:t>
            </a:r>
            <a:r>
              <a:rPr lang="en-US" sz="1800" b="0" kern="0" dirty="0">
                <a:solidFill>
                  <a:srgbClr val="000000"/>
                </a:solidFill>
                <a:latin typeface="Arial"/>
                <a:ea typeface="ＭＳ Ｐゴシック"/>
                <a:cs typeface="Arial"/>
              </a:rPr>
              <a:t>was found to decrease bleeding without an increase in ischemic events, with the caveat that the study was not powered for ischemic </a:t>
            </a:r>
            <a:r>
              <a:rPr lang="en-US" sz="1800" b="0" kern="0" dirty="0" smtClean="0">
                <a:solidFill>
                  <a:srgbClr val="000000"/>
                </a:solidFill>
                <a:latin typeface="Arial"/>
                <a:ea typeface="ＭＳ Ｐゴシック"/>
                <a:cs typeface="Arial"/>
              </a:rPr>
              <a:t>outcomes.</a:t>
            </a:r>
            <a:endParaRPr lang="en-US" sz="1800" b="0" kern="0" dirty="0">
              <a:solidFill>
                <a:srgbClr val="000000"/>
              </a:solidFill>
              <a:latin typeface="Arial"/>
              <a:ea typeface="ＭＳ Ｐゴシック"/>
              <a:cs typeface="Arial"/>
            </a:endParaRPr>
          </a:p>
          <a:p>
            <a:pPr marL="342900" lvl="0" indent="-342900"/>
            <a:r>
              <a:rPr lang="en-US" sz="1800" b="0" kern="0" dirty="0">
                <a:solidFill>
                  <a:srgbClr val="000000"/>
                </a:solidFill>
                <a:latin typeface="Arial"/>
                <a:ea typeface="ＭＳ Ｐゴシック"/>
                <a:cs typeface="Arial"/>
              </a:rPr>
              <a:t>The optimal time for the initiation of </a:t>
            </a:r>
            <a:r>
              <a:rPr lang="en-US" sz="1800" b="0" kern="0" dirty="0" err="1">
                <a:solidFill>
                  <a:srgbClr val="000000"/>
                </a:solidFill>
                <a:latin typeface="Arial"/>
                <a:ea typeface="ＭＳ Ｐゴシック"/>
                <a:cs typeface="Arial"/>
              </a:rPr>
              <a:t>clopidogrel</a:t>
            </a:r>
            <a:r>
              <a:rPr lang="en-US" sz="1800" b="0" kern="0" dirty="0">
                <a:solidFill>
                  <a:srgbClr val="000000"/>
                </a:solidFill>
                <a:latin typeface="Arial"/>
                <a:ea typeface="ＭＳ Ｐゴシック"/>
                <a:cs typeface="Arial"/>
              </a:rPr>
              <a:t> has not been studied extensively. In OPTI-CROSS, the switch was made at the next scheduled </a:t>
            </a:r>
            <a:r>
              <a:rPr lang="en-US" sz="1800" b="0" kern="0" dirty="0" err="1">
                <a:solidFill>
                  <a:srgbClr val="000000"/>
                </a:solidFill>
                <a:latin typeface="Arial"/>
                <a:ea typeface="ＭＳ Ｐゴシック"/>
                <a:cs typeface="Arial"/>
              </a:rPr>
              <a:t>ticagrelor</a:t>
            </a:r>
            <a:r>
              <a:rPr lang="en-US" sz="1800" b="0" kern="0" dirty="0">
                <a:solidFill>
                  <a:srgbClr val="000000"/>
                </a:solidFill>
                <a:latin typeface="Arial"/>
                <a:ea typeface="ＭＳ Ｐゴシック"/>
                <a:cs typeface="Arial"/>
              </a:rPr>
              <a:t> dose; extending to the following morning (i.e. 24h post last </a:t>
            </a:r>
            <a:r>
              <a:rPr lang="en-US" sz="1800" b="0" kern="0" dirty="0" err="1">
                <a:solidFill>
                  <a:srgbClr val="000000"/>
                </a:solidFill>
                <a:latin typeface="Arial"/>
                <a:ea typeface="ＭＳ Ｐゴシック"/>
                <a:cs typeface="Arial"/>
              </a:rPr>
              <a:t>ticagrelor</a:t>
            </a:r>
            <a:r>
              <a:rPr lang="en-US" sz="1800" b="0" kern="0" dirty="0">
                <a:solidFill>
                  <a:srgbClr val="000000"/>
                </a:solidFill>
                <a:latin typeface="Arial"/>
                <a:ea typeface="ＭＳ Ｐゴシック"/>
                <a:cs typeface="Arial"/>
              </a:rPr>
              <a:t> dose) may also be reasonable based on pharmacodynamics data from the RESPOND </a:t>
            </a:r>
            <a:r>
              <a:rPr lang="en-US" sz="1800" b="0" kern="0" dirty="0" smtClean="0">
                <a:solidFill>
                  <a:srgbClr val="000000"/>
                </a:solidFill>
                <a:latin typeface="Arial"/>
                <a:ea typeface="ＭＳ Ｐゴシック"/>
                <a:cs typeface="Arial"/>
              </a:rPr>
              <a:t>study.</a:t>
            </a:r>
            <a:endParaRPr lang="en-US" sz="1800" b="0" kern="0" dirty="0">
              <a:solidFill>
                <a:srgbClr val="000000"/>
              </a:solidFill>
              <a:latin typeface="Arial"/>
              <a:ea typeface="ＭＳ Ｐゴシック"/>
              <a:cs typeface="Arial"/>
            </a:endParaRPr>
          </a:p>
        </p:txBody>
      </p:sp>
    </p:spTree>
    <p:extLst>
      <p:ext uri="{BB962C8B-B14F-4D97-AF65-F5344CB8AC3E}">
        <p14:creationId xmlns:p14="http://schemas.microsoft.com/office/powerpoint/2010/main" val="42399102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762000"/>
            <a:ext cx="9144000" cy="457200"/>
          </a:xfrm>
        </p:spPr>
        <p:txBody>
          <a:bodyPr rtlCol="0">
            <a:normAutofit fontScale="90000"/>
          </a:bodyPr>
          <a:lstStyle/>
          <a:p>
            <a:pPr>
              <a:defRPr/>
            </a:pPr>
            <a:r>
              <a:rPr lang="en-US" dirty="0"/>
              <a:t>De-escalation strategies </a:t>
            </a:r>
            <a:endParaRPr lang="en-US" altLang="en-US" dirty="0"/>
          </a:p>
        </p:txBody>
      </p:sp>
      <p:sp>
        <p:nvSpPr>
          <p:cNvPr id="4" name="TextBox 3"/>
          <p:cNvSpPr txBox="1">
            <a:spLocks noChangeArrowheads="1"/>
          </p:cNvSpPr>
          <p:nvPr/>
        </p:nvSpPr>
        <p:spPr bwMode="auto">
          <a:xfrm>
            <a:off x="381000" y="1896071"/>
            <a:ext cx="8296275" cy="1846659"/>
          </a:xfrm>
          <a:prstGeom prst="rect">
            <a:avLst/>
          </a:prstGeom>
          <a:solidFill>
            <a:srgbClr val="C1E9F7"/>
          </a:solidFill>
          <a:ln w="9525">
            <a:solidFill>
              <a:srgbClr val="C1E9F7"/>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buFont typeface="+mj-lt"/>
              <a:buAutoNum type="arabicPeriod" startAt="22"/>
              <a:defRPr/>
            </a:pPr>
            <a:r>
              <a:rPr lang="en-CA" sz="1900" b="0" dirty="0"/>
              <a:t>For patients on </a:t>
            </a:r>
            <a:r>
              <a:rPr lang="en-CA" sz="1900" b="0" dirty="0" err="1"/>
              <a:t>prasugrel</a:t>
            </a:r>
            <a:r>
              <a:rPr lang="en-CA" sz="1900" b="0" dirty="0"/>
              <a:t> who are experiencing significant side effects (excluding bleeding) or who are unable to tolerate the drug (and where </a:t>
            </a:r>
            <a:r>
              <a:rPr lang="en-CA" sz="1900" b="0" dirty="0" err="1"/>
              <a:t>ticagrelor</a:t>
            </a:r>
            <a:r>
              <a:rPr lang="en-CA" sz="1900" b="0" dirty="0"/>
              <a:t> is not an option), we </a:t>
            </a:r>
            <a:r>
              <a:rPr lang="en-CA" sz="1900" dirty="0"/>
              <a:t>suggest </a:t>
            </a:r>
            <a:r>
              <a:rPr lang="en-CA" sz="1900" b="0" dirty="0"/>
              <a:t>de-escalating to </a:t>
            </a:r>
            <a:r>
              <a:rPr lang="en-CA" sz="1900" b="0" dirty="0" err="1"/>
              <a:t>clopidogrel</a:t>
            </a:r>
            <a:r>
              <a:rPr lang="en-CA" sz="1900" b="0" dirty="0"/>
              <a:t> directly at 75 mg daily </a:t>
            </a:r>
            <a:r>
              <a:rPr lang="en-US" sz="1900" b="0" dirty="0"/>
              <a:t>(without a loading dose) at the time of the next scheduled </a:t>
            </a:r>
            <a:r>
              <a:rPr lang="en-US" sz="1900" b="0" dirty="0" err="1"/>
              <a:t>prasugrel</a:t>
            </a:r>
            <a:r>
              <a:rPr lang="en-US" sz="1900" b="0" dirty="0"/>
              <a:t> dose</a:t>
            </a:r>
            <a:r>
              <a:rPr lang="en-CA" sz="1900" b="0" dirty="0"/>
              <a:t> </a:t>
            </a:r>
            <a:r>
              <a:rPr lang="en-CA" sz="1900" dirty="0"/>
              <a:t>(Weak Recommendation, Moderate Quality Evidence).  </a:t>
            </a:r>
            <a:endParaRPr lang="en-US" sz="1900" dirty="0"/>
          </a:p>
        </p:txBody>
      </p:sp>
      <p:sp>
        <p:nvSpPr>
          <p:cNvPr id="5" name="TextBox 4"/>
          <p:cNvSpPr txBox="1">
            <a:spLocks noChangeArrowheads="1"/>
          </p:cNvSpPr>
          <p:nvPr/>
        </p:nvSpPr>
        <p:spPr bwMode="auto">
          <a:xfrm>
            <a:off x="380999" y="1447800"/>
            <a:ext cx="8296275" cy="400110"/>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0" indent="0">
              <a:buFontTx/>
              <a:buNone/>
              <a:defRPr/>
            </a:pPr>
            <a:r>
              <a:rPr lang="en-US" sz="2000" i="1" dirty="0"/>
              <a:t>Switching from </a:t>
            </a:r>
            <a:r>
              <a:rPr lang="en-US" sz="2000" i="1" dirty="0" err="1"/>
              <a:t>prasugrel</a:t>
            </a:r>
            <a:r>
              <a:rPr lang="en-US" sz="2000" i="1" dirty="0"/>
              <a:t> to </a:t>
            </a:r>
            <a:r>
              <a:rPr lang="en-US" sz="2000" i="1" dirty="0" err="1"/>
              <a:t>clopidogrel</a:t>
            </a:r>
            <a:endParaRPr lang="en-US" sz="2000" i="1" dirty="0"/>
          </a:p>
        </p:txBody>
      </p:sp>
      <p:sp>
        <p:nvSpPr>
          <p:cNvPr id="6" name="TextBox 5"/>
          <p:cNvSpPr txBox="1">
            <a:spLocks noChangeArrowheads="1"/>
          </p:cNvSpPr>
          <p:nvPr/>
        </p:nvSpPr>
        <p:spPr bwMode="auto">
          <a:xfrm>
            <a:off x="381000" y="3884474"/>
            <a:ext cx="8296275" cy="1846659"/>
          </a:xfrm>
          <a:prstGeom prst="rect">
            <a:avLst/>
          </a:prstGeom>
          <a:solidFill>
            <a:srgbClr val="FFE5A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0" indent="0">
              <a:spcAft>
                <a:spcPts val="600"/>
              </a:spcAft>
              <a:buFontTx/>
              <a:buNone/>
              <a:defRPr/>
            </a:pPr>
            <a:r>
              <a:rPr lang="en-US" altLang="en-US" sz="1900" dirty="0">
                <a:solidFill>
                  <a:srgbClr val="000000"/>
                </a:solidFill>
              </a:rPr>
              <a:t>Values and Preferences: </a:t>
            </a:r>
            <a:r>
              <a:rPr lang="en-US" sz="1900" b="0" dirty="0"/>
              <a:t>The suggested strategies are formulated based on a systematic review of the literature evaluating </a:t>
            </a:r>
            <a:r>
              <a:rPr lang="en-US" sz="1900" b="0" dirty="0" err="1"/>
              <a:t>pharmacodynamic</a:t>
            </a:r>
            <a:r>
              <a:rPr lang="en-US" sz="1900" b="0" dirty="0"/>
              <a:t> evidence for optimal platelet inhibition, balanced with an absence of significant bleeding complications. Studies where patients were identified as non-responders using platelet function testing prior to randomization, were excluded because of generalizability concerns. </a:t>
            </a:r>
            <a:endParaRPr lang="en-CA" sz="1900" i="1" dirty="0"/>
          </a:p>
        </p:txBody>
      </p:sp>
    </p:spTree>
    <p:extLst>
      <p:ext uri="{BB962C8B-B14F-4D97-AF65-F5344CB8AC3E}">
        <p14:creationId xmlns:p14="http://schemas.microsoft.com/office/powerpoint/2010/main" val="19287083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llipse 8"/>
          <p:cNvSpPr/>
          <p:nvPr/>
        </p:nvSpPr>
        <p:spPr>
          <a:xfrm>
            <a:off x="6804025" y="2011363"/>
            <a:ext cx="1677988" cy="914400"/>
          </a:xfrm>
          <a:prstGeom prst="ellipse">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CA" kern="0" dirty="0">
                <a:solidFill>
                  <a:sysClr val="window" lastClr="FFFFFF"/>
                </a:solidFill>
                <a:latin typeface="Calibri"/>
                <a:ea typeface="ＭＳ Ｐゴシック"/>
              </a:rPr>
              <a:t>Ticagrelor</a:t>
            </a:r>
          </a:p>
        </p:txBody>
      </p:sp>
      <p:sp>
        <p:nvSpPr>
          <p:cNvPr id="24" name="Ellipse 9"/>
          <p:cNvSpPr/>
          <p:nvPr/>
        </p:nvSpPr>
        <p:spPr>
          <a:xfrm>
            <a:off x="1038225" y="3270250"/>
            <a:ext cx="1822450" cy="914400"/>
          </a:xfrm>
          <a:prstGeom prst="ellipse">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nchor="ctr"/>
          <a:lstStyle/>
          <a:p>
            <a:pPr algn="ctr" eaLnBrk="1" fontAlgn="auto" hangingPunct="1">
              <a:spcBef>
                <a:spcPts val="0"/>
              </a:spcBef>
              <a:spcAft>
                <a:spcPts val="0"/>
              </a:spcAft>
              <a:defRPr/>
            </a:pPr>
            <a:r>
              <a:rPr lang="en-CA" kern="0" dirty="0">
                <a:solidFill>
                  <a:sysClr val="windowText" lastClr="000000"/>
                </a:solidFill>
                <a:latin typeface="Calibri"/>
                <a:ea typeface="ＭＳ Ｐゴシック"/>
              </a:rPr>
              <a:t>Clopidogrel</a:t>
            </a:r>
          </a:p>
        </p:txBody>
      </p:sp>
      <p:sp>
        <p:nvSpPr>
          <p:cNvPr id="25" name="Ellipse 12"/>
          <p:cNvSpPr/>
          <p:nvPr/>
        </p:nvSpPr>
        <p:spPr>
          <a:xfrm>
            <a:off x="6804025" y="4173538"/>
            <a:ext cx="1677988" cy="914400"/>
          </a:xfrm>
          <a:prstGeom prst="ellipse">
            <a:avLst/>
          </a:prstGeom>
          <a:solidFill>
            <a:srgbClr val="8064A2"/>
          </a:solidFill>
          <a:ln w="25400" cap="flat" cmpd="sng" algn="ctr">
            <a:solidFill>
              <a:srgbClr val="8064A2">
                <a:shade val="50000"/>
              </a:srgbClr>
            </a:solidFill>
            <a:prstDash val="solid"/>
          </a:ln>
          <a:effectLst/>
        </p:spPr>
        <p:txBody>
          <a:bodyPr anchor="ctr"/>
          <a:lstStyle/>
          <a:p>
            <a:pPr algn="ctr" eaLnBrk="1" fontAlgn="auto" hangingPunct="1">
              <a:spcBef>
                <a:spcPts val="0"/>
              </a:spcBef>
              <a:spcAft>
                <a:spcPts val="0"/>
              </a:spcAft>
              <a:defRPr/>
            </a:pPr>
            <a:r>
              <a:rPr lang="en-CA" kern="0" dirty="0">
                <a:solidFill>
                  <a:sysClr val="window" lastClr="FFFFFF"/>
                </a:solidFill>
                <a:latin typeface="Calibri"/>
                <a:ea typeface="ＭＳ Ｐゴシック"/>
              </a:rPr>
              <a:t>Prasugrel</a:t>
            </a:r>
          </a:p>
        </p:txBody>
      </p:sp>
      <p:sp>
        <p:nvSpPr>
          <p:cNvPr id="26" name="ZoneTexte 13"/>
          <p:cNvSpPr txBox="1"/>
          <p:nvPr/>
        </p:nvSpPr>
        <p:spPr>
          <a:xfrm>
            <a:off x="2590800" y="1371600"/>
            <a:ext cx="3997325" cy="738188"/>
          </a:xfrm>
          <a:prstGeom prst="rect">
            <a:avLst/>
          </a:prstGeom>
          <a:noFill/>
          <a:ln w="38100">
            <a:solidFill>
              <a:srgbClr val="F79646">
                <a:lumMod val="75000"/>
              </a:srgbClr>
            </a:solidFill>
          </a:ln>
        </p:spPr>
        <p:txBody>
          <a:bodyPr>
            <a:spAutoFit/>
          </a:bodyPr>
          <a:lstStyle/>
          <a:p>
            <a:pPr eaLnBrk="1" fontAlgn="auto" hangingPunct="1">
              <a:spcBef>
                <a:spcPts val="0"/>
              </a:spcBef>
              <a:spcAft>
                <a:spcPts val="0"/>
              </a:spcAft>
              <a:defRPr/>
            </a:pPr>
            <a:r>
              <a:rPr lang="en-CA" sz="1400" b="1" i="1" kern="0" dirty="0">
                <a:solidFill>
                  <a:sysClr val="windowText" lastClr="000000"/>
                </a:solidFill>
              </a:rPr>
              <a:t>Loading dose: </a:t>
            </a:r>
            <a:r>
              <a:rPr lang="en-CA" sz="1400" b="1" kern="0" dirty="0">
                <a:solidFill>
                  <a:srgbClr val="F79646">
                    <a:lumMod val="75000"/>
                  </a:srgbClr>
                </a:solidFill>
              </a:rPr>
              <a:t>Optional loading 300-600 mg * </a:t>
            </a:r>
          </a:p>
          <a:p>
            <a:pPr eaLnBrk="1" fontAlgn="auto" hangingPunct="1">
              <a:spcBef>
                <a:spcPts val="0"/>
              </a:spcBef>
              <a:spcAft>
                <a:spcPts val="0"/>
              </a:spcAft>
              <a:defRPr/>
            </a:pPr>
            <a:r>
              <a:rPr lang="en-CA" sz="1400" b="1" i="1" kern="0" dirty="0">
                <a:solidFill>
                  <a:sysClr val="windowText" lastClr="000000"/>
                </a:solidFill>
              </a:rPr>
              <a:t>Maintenance </a:t>
            </a:r>
            <a:r>
              <a:rPr lang="en-CA" sz="1400" b="1" kern="0" dirty="0">
                <a:solidFill>
                  <a:sysClr val="windowText" lastClr="000000"/>
                </a:solidFill>
              </a:rPr>
              <a:t>dose: </a:t>
            </a:r>
            <a:r>
              <a:rPr lang="en-CA" sz="1400" b="1" kern="0" dirty="0">
                <a:solidFill>
                  <a:srgbClr val="F79646">
                    <a:lumMod val="75000"/>
                  </a:srgbClr>
                </a:solidFill>
              </a:rPr>
              <a:t>75 mg daily</a:t>
            </a:r>
          </a:p>
          <a:p>
            <a:pPr eaLnBrk="1" fontAlgn="auto" hangingPunct="1">
              <a:spcBef>
                <a:spcPts val="0"/>
              </a:spcBef>
              <a:spcAft>
                <a:spcPts val="0"/>
              </a:spcAft>
              <a:defRPr/>
            </a:pPr>
            <a:r>
              <a:rPr lang="en-CA" sz="1400" b="1" kern="0" dirty="0">
                <a:solidFill>
                  <a:sysClr val="windowText" lastClr="000000"/>
                </a:solidFill>
              </a:rPr>
              <a:t>Timing: </a:t>
            </a:r>
            <a:r>
              <a:rPr lang="en-CA" sz="1400" b="1" kern="0" dirty="0">
                <a:solidFill>
                  <a:srgbClr val="F79646">
                    <a:lumMod val="75000"/>
                  </a:srgbClr>
                </a:solidFill>
              </a:rPr>
              <a:t>At next scheduled ticagrelor dose †</a:t>
            </a:r>
          </a:p>
        </p:txBody>
      </p:sp>
      <p:sp>
        <p:nvSpPr>
          <p:cNvPr id="27" name="ZoneTexte 13">
            <a:extLst/>
          </p:cNvPr>
          <p:cNvSpPr txBox="1"/>
          <p:nvPr/>
        </p:nvSpPr>
        <p:spPr>
          <a:xfrm>
            <a:off x="2743200" y="4997450"/>
            <a:ext cx="3844925" cy="739775"/>
          </a:xfrm>
          <a:prstGeom prst="rect">
            <a:avLst/>
          </a:prstGeom>
          <a:noFill/>
          <a:ln w="38100">
            <a:solidFill>
              <a:srgbClr val="F79646">
                <a:lumMod val="75000"/>
              </a:srgbClr>
            </a:solidFill>
          </a:ln>
        </p:spPr>
        <p:txBody>
          <a:bodyPr>
            <a:spAutoFit/>
          </a:bodyPr>
          <a:lstStyle/>
          <a:p>
            <a:pPr eaLnBrk="1" fontAlgn="auto" hangingPunct="1">
              <a:spcBef>
                <a:spcPts val="0"/>
              </a:spcBef>
              <a:spcAft>
                <a:spcPts val="0"/>
              </a:spcAft>
              <a:defRPr/>
            </a:pPr>
            <a:r>
              <a:rPr lang="en-CA" sz="1400" b="1" i="1" kern="0" dirty="0">
                <a:solidFill>
                  <a:sysClr val="windowText" lastClr="000000"/>
                </a:solidFill>
              </a:rPr>
              <a:t>Loading dose: </a:t>
            </a:r>
            <a:r>
              <a:rPr lang="en-CA" sz="1400" b="1" kern="0" dirty="0">
                <a:solidFill>
                  <a:srgbClr val="F79646">
                    <a:lumMod val="75000"/>
                  </a:srgbClr>
                </a:solidFill>
              </a:rPr>
              <a:t>None</a:t>
            </a:r>
          </a:p>
          <a:p>
            <a:pPr eaLnBrk="1" fontAlgn="auto" hangingPunct="1">
              <a:spcBef>
                <a:spcPts val="0"/>
              </a:spcBef>
              <a:spcAft>
                <a:spcPts val="0"/>
              </a:spcAft>
              <a:defRPr/>
            </a:pPr>
            <a:r>
              <a:rPr lang="en-CA" sz="1400" b="1" i="1" kern="0" dirty="0">
                <a:solidFill>
                  <a:sysClr val="windowText" lastClr="000000"/>
                </a:solidFill>
              </a:rPr>
              <a:t>Maintenance </a:t>
            </a:r>
            <a:r>
              <a:rPr lang="en-CA" sz="1400" b="1" kern="0" dirty="0">
                <a:solidFill>
                  <a:sysClr val="windowText" lastClr="000000"/>
                </a:solidFill>
              </a:rPr>
              <a:t>dose: </a:t>
            </a:r>
            <a:r>
              <a:rPr lang="en-CA" sz="1400" b="1" kern="0" dirty="0">
                <a:solidFill>
                  <a:srgbClr val="F79646">
                    <a:lumMod val="75000"/>
                  </a:srgbClr>
                </a:solidFill>
              </a:rPr>
              <a:t>75 mg daily</a:t>
            </a:r>
          </a:p>
          <a:p>
            <a:pPr eaLnBrk="1" fontAlgn="auto" hangingPunct="1">
              <a:spcBef>
                <a:spcPts val="0"/>
              </a:spcBef>
              <a:spcAft>
                <a:spcPts val="0"/>
              </a:spcAft>
              <a:defRPr/>
            </a:pPr>
            <a:r>
              <a:rPr lang="en-CA" sz="1400" b="1" kern="0" dirty="0">
                <a:solidFill>
                  <a:sysClr val="windowText" lastClr="000000"/>
                </a:solidFill>
              </a:rPr>
              <a:t>Timing: </a:t>
            </a:r>
            <a:r>
              <a:rPr lang="en-CA" sz="1400" b="1" kern="0" dirty="0">
                <a:solidFill>
                  <a:srgbClr val="F79646">
                    <a:lumMod val="75000"/>
                  </a:srgbClr>
                </a:solidFill>
              </a:rPr>
              <a:t>At next scheduled dose</a:t>
            </a:r>
          </a:p>
        </p:txBody>
      </p:sp>
      <p:cxnSp>
        <p:nvCxnSpPr>
          <p:cNvPr id="28" name="Connector: Elbow 2"/>
          <p:cNvCxnSpPr>
            <a:cxnSpLocks noChangeShapeType="1"/>
            <a:stCxn id="23" idx="2"/>
          </p:cNvCxnSpPr>
          <p:nvPr/>
        </p:nvCxnSpPr>
        <p:spPr bwMode="auto">
          <a:xfrm rot="10800000" flipV="1">
            <a:off x="1979613" y="2468563"/>
            <a:ext cx="4824412" cy="801687"/>
          </a:xfrm>
          <a:prstGeom prst="bentConnector3">
            <a:avLst>
              <a:gd name="adj1" fmla="val 99968"/>
            </a:avLst>
          </a:prstGeom>
          <a:noFill/>
          <a:ln w="38100" algn="ctr">
            <a:solidFill>
              <a:srgbClr val="4A7EBB"/>
            </a:solidFill>
            <a:miter lim="800000"/>
            <a:headEnd/>
            <a:tailEnd type="triangle" w="med" len="med"/>
          </a:ln>
          <a:extLst>
            <a:ext uri="{909E8E84-426E-40DD-AFC4-6F175D3DCCD1}">
              <a14:hiddenFill xmlns:a14="http://schemas.microsoft.com/office/drawing/2010/main">
                <a:noFill/>
              </a14:hiddenFill>
            </a:ext>
          </a:extLst>
        </p:spPr>
      </p:cxnSp>
      <p:cxnSp>
        <p:nvCxnSpPr>
          <p:cNvPr id="29" name="Connector: Elbow 7"/>
          <p:cNvCxnSpPr>
            <a:cxnSpLocks noChangeShapeType="1"/>
            <a:stCxn id="25" idx="2"/>
            <a:endCxn id="24" idx="4"/>
          </p:cNvCxnSpPr>
          <p:nvPr/>
        </p:nvCxnSpPr>
        <p:spPr bwMode="auto">
          <a:xfrm rot="10800000">
            <a:off x="1949450" y="4184650"/>
            <a:ext cx="4854575" cy="446088"/>
          </a:xfrm>
          <a:prstGeom prst="bentConnector2">
            <a:avLst/>
          </a:prstGeom>
          <a:noFill/>
          <a:ln w="38100" algn="ctr">
            <a:solidFill>
              <a:srgbClr val="604A7B"/>
            </a:solidFill>
            <a:miter lim="800000"/>
            <a:headEnd/>
            <a:tailEnd type="triangle" w="med" len="med"/>
          </a:ln>
          <a:extLst>
            <a:ext uri="{909E8E84-426E-40DD-AFC4-6F175D3DCCD1}">
              <a14:hiddenFill xmlns:a14="http://schemas.microsoft.com/office/drawing/2010/main">
                <a:noFill/>
              </a14:hiddenFill>
            </a:ext>
          </a:extLst>
        </p:spPr>
      </p:cxnSp>
      <p:sp>
        <p:nvSpPr>
          <p:cNvPr id="12" name="ZoneTexte 9">
            <a:extLst/>
          </p:cNvPr>
          <p:cNvSpPr txBox="1"/>
          <p:nvPr/>
        </p:nvSpPr>
        <p:spPr>
          <a:xfrm>
            <a:off x="609599" y="5895975"/>
            <a:ext cx="7866063" cy="738187"/>
          </a:xfrm>
          <a:prstGeom prst="rect">
            <a:avLst/>
          </a:prstGeom>
          <a:noFill/>
        </p:spPr>
        <p:txBody>
          <a:bodyPr wrap="none">
            <a:spAutoFit/>
          </a:bodyPr>
          <a:lstStyle/>
          <a:p>
            <a:pPr algn="ctr" eaLnBrk="1" fontAlgn="auto" hangingPunct="1">
              <a:spcBef>
                <a:spcPts val="0"/>
              </a:spcBef>
              <a:spcAft>
                <a:spcPts val="0"/>
              </a:spcAft>
              <a:defRPr/>
            </a:pPr>
            <a:r>
              <a:rPr lang="en-CA" sz="1400" b="1" kern="0" dirty="0">
                <a:solidFill>
                  <a:srgbClr val="F79646">
                    <a:lumMod val="75000"/>
                  </a:srgbClr>
                </a:solidFill>
              </a:rPr>
              <a:t>* Short-term (48h) PD advantage, might be relevant in the early post-ACS/PCI period, if no bleeding risk</a:t>
            </a:r>
          </a:p>
          <a:p>
            <a:pPr algn="ctr" eaLnBrk="1" fontAlgn="auto" hangingPunct="1">
              <a:spcBef>
                <a:spcPts val="0"/>
              </a:spcBef>
              <a:spcAft>
                <a:spcPts val="0"/>
              </a:spcAft>
              <a:defRPr/>
            </a:pPr>
            <a:r>
              <a:rPr lang="en-CA" sz="1400" b="1" kern="0" dirty="0">
                <a:solidFill>
                  <a:srgbClr val="F79646">
                    <a:lumMod val="75000"/>
                  </a:srgbClr>
                </a:solidFill>
              </a:rPr>
              <a:t>† Extending to 24h post last ticagrelor dose may also be reasonable</a:t>
            </a:r>
          </a:p>
          <a:p>
            <a:pPr algn="ctr" eaLnBrk="1" fontAlgn="auto" hangingPunct="1">
              <a:spcBef>
                <a:spcPts val="0"/>
              </a:spcBef>
              <a:spcAft>
                <a:spcPts val="0"/>
              </a:spcAft>
              <a:defRPr/>
            </a:pPr>
            <a:r>
              <a:rPr lang="en-CA" sz="1400" b="1" kern="0" dirty="0">
                <a:solidFill>
                  <a:sysClr val="windowText" lastClr="000000"/>
                </a:solidFill>
              </a:rPr>
              <a:t>** Consider monotherapy with ASA if switch because of bleeding </a:t>
            </a:r>
          </a:p>
        </p:txBody>
      </p:sp>
      <p:sp>
        <p:nvSpPr>
          <p:cNvPr id="13" name="Organigramme : Connecteur 12">
            <a:extLst/>
          </p:cNvPr>
          <p:cNvSpPr/>
          <p:nvPr/>
        </p:nvSpPr>
        <p:spPr>
          <a:xfrm>
            <a:off x="4113213" y="3067050"/>
            <a:ext cx="1296987" cy="1152525"/>
          </a:xfrm>
          <a:prstGeom prst="flowChartConnector">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algn="ctr" eaLnBrk="1" fontAlgn="auto" hangingPunct="1">
              <a:spcBef>
                <a:spcPts val="0"/>
              </a:spcBef>
              <a:spcAft>
                <a:spcPts val="0"/>
              </a:spcAft>
              <a:defRPr/>
            </a:pPr>
            <a:r>
              <a:rPr lang="en-CA" kern="0" dirty="0">
                <a:solidFill>
                  <a:sysClr val="windowText" lastClr="000000"/>
                </a:solidFill>
                <a:latin typeface="Calibri"/>
                <a:ea typeface="+mn-ea"/>
              </a:rPr>
              <a:t>ASA </a:t>
            </a:r>
          </a:p>
          <a:p>
            <a:pPr algn="ctr" eaLnBrk="1" fontAlgn="auto" hangingPunct="1">
              <a:spcBef>
                <a:spcPts val="0"/>
              </a:spcBef>
              <a:spcAft>
                <a:spcPts val="0"/>
              </a:spcAft>
              <a:defRPr/>
            </a:pPr>
            <a:r>
              <a:rPr lang="en-CA" kern="0" dirty="0">
                <a:solidFill>
                  <a:sysClr val="windowText" lastClr="000000"/>
                </a:solidFill>
                <a:latin typeface="Calibri"/>
                <a:ea typeface="+mn-ea"/>
              </a:rPr>
              <a:t>80 mg daily**</a:t>
            </a:r>
          </a:p>
        </p:txBody>
      </p:sp>
      <p:cxnSp>
        <p:nvCxnSpPr>
          <p:cNvPr id="14" name="Straight Arrow Connector 13"/>
          <p:cNvCxnSpPr>
            <a:cxnSpLocks/>
          </p:cNvCxnSpPr>
          <p:nvPr/>
        </p:nvCxnSpPr>
        <p:spPr bwMode="auto">
          <a:xfrm flipH="1">
            <a:off x="5441950" y="2705100"/>
            <a:ext cx="1416050" cy="862012"/>
          </a:xfrm>
          <a:prstGeom prst="straightConnector1">
            <a:avLst/>
          </a:prstGeom>
          <a:noFill/>
          <a:ln w="22225" algn="ctr">
            <a:solidFill>
              <a:srgbClr val="4A7EBB"/>
            </a:solidFill>
            <a:prstDash val="dash"/>
            <a:round/>
            <a:headEnd/>
            <a:tailEnd type="triangle" w="med" len="med"/>
          </a:ln>
          <a:extLst>
            <a:ext uri="{909E8E84-426E-40DD-AFC4-6F175D3DCCD1}">
              <a14:hiddenFill xmlns:a14="http://schemas.microsoft.com/office/drawing/2010/main">
                <a:noFill/>
              </a14:hiddenFill>
            </a:ext>
          </a:extLst>
        </p:spPr>
      </p:cxnSp>
      <p:cxnSp>
        <p:nvCxnSpPr>
          <p:cNvPr id="15" name="Straight Arrow Connector 14"/>
          <p:cNvCxnSpPr>
            <a:cxnSpLocks/>
          </p:cNvCxnSpPr>
          <p:nvPr/>
        </p:nvCxnSpPr>
        <p:spPr bwMode="auto">
          <a:xfrm flipH="1" flipV="1">
            <a:off x="5441950" y="3700462"/>
            <a:ext cx="1492250" cy="671514"/>
          </a:xfrm>
          <a:prstGeom prst="straightConnector1">
            <a:avLst/>
          </a:prstGeom>
          <a:noFill/>
          <a:ln w="22225" algn="ctr">
            <a:solidFill>
              <a:srgbClr val="604A7B"/>
            </a:solidFill>
            <a:prstDash val="dash"/>
            <a:round/>
            <a:headEnd/>
            <a:tailEnd type="triangle" w="med" len="med"/>
          </a:ln>
          <a:extLst>
            <a:ext uri="{909E8E84-426E-40DD-AFC4-6F175D3DCCD1}">
              <a14:hiddenFill xmlns:a14="http://schemas.microsoft.com/office/drawing/2010/main">
                <a:noFill/>
              </a14:hiddenFill>
            </a:ext>
          </a:extLst>
        </p:spPr>
      </p:cxnSp>
      <p:sp>
        <p:nvSpPr>
          <p:cNvPr id="18" name="Title 1"/>
          <p:cNvSpPr>
            <a:spLocks noGrp="1"/>
          </p:cNvSpPr>
          <p:nvPr>
            <p:ph type="title" idx="4294967295"/>
          </p:nvPr>
        </p:nvSpPr>
        <p:spPr>
          <a:xfrm>
            <a:off x="0" y="762000"/>
            <a:ext cx="9144000" cy="457200"/>
          </a:xfrm>
        </p:spPr>
        <p:txBody>
          <a:bodyPr rtlCol="0">
            <a:normAutofit fontScale="90000"/>
          </a:bodyPr>
          <a:lstStyle/>
          <a:p>
            <a:pPr>
              <a:defRPr/>
            </a:pPr>
            <a:r>
              <a:rPr lang="en-US" dirty="0"/>
              <a:t>De-escalation strategies </a:t>
            </a:r>
            <a:endParaRPr lang="en-US" altLang="en-US" dirty="0"/>
          </a:p>
        </p:txBody>
      </p:sp>
    </p:spTree>
    <p:extLst>
      <p:ext uri="{BB962C8B-B14F-4D97-AF65-F5344CB8AC3E}">
        <p14:creationId xmlns:p14="http://schemas.microsoft.com/office/powerpoint/2010/main" val="12282723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txBox="1">
            <a:spLocks noChangeArrowheads="1"/>
          </p:cNvSpPr>
          <p:nvPr/>
        </p:nvSpPr>
        <p:spPr bwMode="auto">
          <a:xfrm>
            <a:off x="228600" y="2590800"/>
            <a:ext cx="868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US" altLang="en-US" sz="3200" b="0">
                <a:latin typeface="Arial Black" pitchFamily="34" charset="0"/>
              </a:rPr>
              <a:t>APT + OAC Therapies </a:t>
            </a:r>
          </a:p>
          <a:p>
            <a:pPr algn="ctr" eaLnBrk="1" hangingPunct="1">
              <a:spcBef>
                <a:spcPct val="0"/>
              </a:spcBef>
              <a:buFontTx/>
              <a:buNone/>
            </a:pPr>
            <a:r>
              <a:rPr lang="en-US" altLang="en-US" sz="3200" b="0">
                <a:latin typeface="Arial Black" pitchFamily="34" charset="0"/>
              </a:rPr>
              <a:t>in patients with AF and PCI</a:t>
            </a:r>
          </a:p>
        </p:txBody>
      </p:sp>
      <p:sp>
        <p:nvSpPr>
          <p:cNvPr id="6" name="Rectangle 3"/>
          <p:cNvSpPr txBox="1">
            <a:spLocks noChangeArrowheads="1"/>
          </p:cNvSpPr>
          <p:nvPr/>
        </p:nvSpPr>
        <p:spPr bwMode="auto">
          <a:xfrm>
            <a:off x="800100" y="3810000"/>
            <a:ext cx="7543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b="1">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b="1">
                <a:solidFill>
                  <a:schemeClr val="tx1"/>
                </a:solidFill>
                <a:latin typeface="+mn-lt"/>
                <a:ea typeface="+mn-ea"/>
                <a:cs typeface="+mn-cs"/>
              </a:defRPr>
            </a:lvl5pPr>
            <a:lvl6pPr marL="2514600" indent="-228600" algn="l" rtl="0" fontAlgn="base">
              <a:spcBef>
                <a:spcPct val="20000"/>
              </a:spcBef>
              <a:spcAft>
                <a:spcPct val="0"/>
              </a:spcAft>
              <a:buChar char="»"/>
              <a:defRPr sz="1200" b="1">
                <a:solidFill>
                  <a:schemeClr val="tx1"/>
                </a:solidFill>
                <a:latin typeface="+mn-lt"/>
                <a:ea typeface="+mn-ea"/>
                <a:cs typeface="+mn-cs"/>
              </a:defRPr>
            </a:lvl6pPr>
            <a:lvl7pPr marL="2971800" indent="-228600" algn="l" rtl="0" fontAlgn="base">
              <a:spcBef>
                <a:spcPct val="20000"/>
              </a:spcBef>
              <a:spcAft>
                <a:spcPct val="0"/>
              </a:spcAft>
              <a:buChar char="»"/>
              <a:defRPr sz="1200" b="1">
                <a:solidFill>
                  <a:schemeClr val="tx1"/>
                </a:solidFill>
                <a:latin typeface="+mn-lt"/>
                <a:ea typeface="+mn-ea"/>
                <a:cs typeface="+mn-cs"/>
              </a:defRPr>
            </a:lvl7pPr>
            <a:lvl8pPr marL="3429000" indent="-228600" algn="l" rtl="0" fontAlgn="base">
              <a:spcBef>
                <a:spcPct val="20000"/>
              </a:spcBef>
              <a:spcAft>
                <a:spcPct val="0"/>
              </a:spcAft>
              <a:buChar char="»"/>
              <a:defRPr sz="1200" b="1">
                <a:solidFill>
                  <a:schemeClr val="tx1"/>
                </a:solidFill>
                <a:latin typeface="+mn-lt"/>
                <a:ea typeface="+mn-ea"/>
                <a:cs typeface="+mn-cs"/>
              </a:defRPr>
            </a:lvl8pPr>
            <a:lvl9pPr marL="3886200" indent="-228600" algn="l" rtl="0" fontAlgn="base">
              <a:spcBef>
                <a:spcPct val="20000"/>
              </a:spcBef>
              <a:spcAft>
                <a:spcPct val="0"/>
              </a:spcAft>
              <a:buChar char="»"/>
              <a:defRPr sz="1200" b="1">
                <a:solidFill>
                  <a:schemeClr val="tx1"/>
                </a:solidFill>
                <a:latin typeface="+mn-lt"/>
                <a:ea typeface="+mn-ea"/>
                <a:cs typeface="+mn-cs"/>
              </a:defRPr>
            </a:lvl9pPr>
          </a:lstStyle>
          <a:p>
            <a:pPr marL="0" indent="0" algn="ctr" eaLnBrk="1" hangingPunct="1">
              <a:buFontTx/>
              <a:buNone/>
              <a:defRPr/>
            </a:pPr>
            <a:endParaRPr lang="en-US" altLang="en-US" b="0" kern="0"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0" y="762000"/>
            <a:ext cx="9144000" cy="457200"/>
          </a:xfrm>
        </p:spPr>
        <p:txBody>
          <a:bodyPr rtlCol="0">
            <a:normAutofit fontScale="90000"/>
          </a:bodyPr>
          <a:lstStyle/>
          <a:p>
            <a:pPr>
              <a:defRPr/>
            </a:pPr>
            <a:r>
              <a:rPr lang="en-US" altLang="en-US" dirty="0"/>
              <a:t>Committee Co-Chairs</a:t>
            </a:r>
          </a:p>
        </p:txBody>
      </p:sp>
      <p:pic>
        <p:nvPicPr>
          <p:cNvPr id="1638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0813" y="2286000"/>
            <a:ext cx="2312987" cy="2286000"/>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86000"/>
            <a:ext cx="2209800" cy="2293938"/>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7"/>
          <p:cNvSpPr>
            <a:spLocks noChangeArrowheads="1"/>
          </p:cNvSpPr>
          <p:nvPr/>
        </p:nvSpPr>
        <p:spPr bwMode="auto">
          <a:xfrm>
            <a:off x="4495800" y="4876800"/>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US" altLang="en-US" sz="1200" b="0"/>
              <a:t>Shamir R. Mehta MD, MSc, FRCPC, FACC, FESC</a:t>
            </a:r>
          </a:p>
          <a:p>
            <a:pPr algn="ctr" eaLnBrk="1" hangingPunct="1">
              <a:spcBef>
                <a:spcPct val="0"/>
              </a:spcBef>
              <a:buFontTx/>
              <a:buNone/>
            </a:pPr>
            <a:r>
              <a:rPr lang="en-US" altLang="en-US" sz="1200" b="0"/>
              <a:t>McMaster University</a:t>
            </a:r>
          </a:p>
        </p:txBody>
      </p:sp>
      <p:sp>
        <p:nvSpPr>
          <p:cNvPr id="16390" name="Rectangle 8"/>
          <p:cNvSpPr>
            <a:spLocks noChangeArrowheads="1"/>
          </p:cNvSpPr>
          <p:nvPr/>
        </p:nvSpPr>
        <p:spPr bwMode="auto">
          <a:xfrm>
            <a:off x="806450" y="4876800"/>
            <a:ext cx="365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US" altLang="en-US" sz="1200" b="0"/>
              <a:t>Jean-François Tanguay MD, FRCPC, FACC, FAHA</a:t>
            </a:r>
          </a:p>
          <a:p>
            <a:pPr algn="ctr" eaLnBrk="1" hangingPunct="1">
              <a:spcBef>
                <a:spcPct val="0"/>
              </a:spcBef>
              <a:buFontTx/>
              <a:buNone/>
            </a:pPr>
            <a:r>
              <a:rPr lang="en-US" altLang="en-US" sz="1200" b="0"/>
              <a:t>Montreal Heart Institute, Université de Montréal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762000"/>
            <a:ext cx="9144000" cy="457200"/>
          </a:xfrm>
        </p:spPr>
        <p:txBody>
          <a:bodyPr rtlCol="0">
            <a:normAutofit fontScale="90000"/>
          </a:bodyPr>
          <a:lstStyle/>
          <a:p>
            <a:pPr>
              <a:defRPr/>
            </a:pPr>
            <a:r>
              <a:rPr lang="en-US" dirty="0"/>
              <a:t>Patients undergoing PCI with AF </a:t>
            </a:r>
            <a:endParaRPr lang="en-US" altLang="en-US" dirty="0"/>
          </a:p>
        </p:txBody>
      </p:sp>
      <p:sp>
        <p:nvSpPr>
          <p:cNvPr id="4" name="TextBox 3"/>
          <p:cNvSpPr txBox="1">
            <a:spLocks noChangeArrowheads="1"/>
          </p:cNvSpPr>
          <p:nvPr/>
        </p:nvSpPr>
        <p:spPr bwMode="auto">
          <a:xfrm>
            <a:off x="381000" y="1905000"/>
            <a:ext cx="8296275" cy="2139047"/>
          </a:xfrm>
          <a:prstGeom prst="rect">
            <a:avLst/>
          </a:prstGeom>
          <a:solidFill>
            <a:srgbClr val="62C8EC"/>
          </a:solidFill>
          <a:ln w="9525">
            <a:solidFill>
              <a:srgbClr val="62C8EC"/>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spcAft>
                <a:spcPts val="1200"/>
              </a:spcAft>
              <a:buFont typeface="+mj-lt"/>
              <a:buAutoNum type="arabicPeriod" startAt="23"/>
              <a:defRPr/>
            </a:pPr>
            <a:r>
              <a:rPr lang="en-US" sz="1900" b="0" dirty="0"/>
              <a:t> We </a:t>
            </a:r>
            <a:r>
              <a:rPr lang="en-US" sz="1900" dirty="0"/>
              <a:t>recommend </a:t>
            </a:r>
            <a:r>
              <a:rPr lang="en-US" sz="1900" b="0" dirty="0"/>
              <a:t>that patients who have concomitant </a:t>
            </a:r>
            <a:r>
              <a:rPr lang="en-US" sz="1900" dirty="0"/>
              <a:t>atrial fibrillation </a:t>
            </a:r>
            <a:r>
              <a:rPr lang="en-US" sz="1900" b="0" dirty="0"/>
              <a:t>(AF) and </a:t>
            </a:r>
            <a:r>
              <a:rPr lang="en-US" sz="1900" dirty="0"/>
              <a:t>symptomatic coronary artery disease </a:t>
            </a:r>
            <a:r>
              <a:rPr lang="en-US" sz="1900" b="0" dirty="0"/>
              <a:t>(CAD) receive a regimen of antithrombotic therapy that is based on a balanced assessment of their risk of (1) ischemic stroke, (2) future coronary event(s) and (3) clinically significant bleeding associated with the use of antithrombotic agents </a:t>
            </a:r>
            <a:r>
              <a:rPr lang="en-US" sz="1900" dirty="0"/>
              <a:t>(Strong Recommendation, High Quality Evidence).</a:t>
            </a:r>
            <a:r>
              <a:rPr lang="en-CA" sz="1900" i="1" dirty="0"/>
              <a:t> </a:t>
            </a:r>
          </a:p>
        </p:txBody>
      </p:sp>
      <p:sp>
        <p:nvSpPr>
          <p:cNvPr id="5" name="TextBox 4"/>
          <p:cNvSpPr txBox="1">
            <a:spLocks noChangeArrowheads="1"/>
          </p:cNvSpPr>
          <p:nvPr/>
        </p:nvSpPr>
        <p:spPr bwMode="auto">
          <a:xfrm>
            <a:off x="381000" y="1447800"/>
            <a:ext cx="8296275" cy="400110"/>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0" indent="0">
              <a:buFontTx/>
              <a:buNone/>
              <a:defRPr/>
            </a:pPr>
            <a:r>
              <a:rPr lang="en-US" sz="2000" dirty="0" smtClean="0"/>
              <a:t>Recommendation</a:t>
            </a:r>
            <a:endParaRPr lang="en-US" sz="2000" dirty="0"/>
          </a:p>
        </p:txBody>
      </p:sp>
    </p:spTree>
    <p:extLst>
      <p:ext uri="{BB962C8B-B14F-4D97-AF65-F5344CB8AC3E}">
        <p14:creationId xmlns:p14="http://schemas.microsoft.com/office/powerpoint/2010/main" val="30183831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914400"/>
            <a:ext cx="9144000" cy="457200"/>
          </a:xfrm>
        </p:spPr>
        <p:txBody>
          <a:bodyPr rtlCol="0">
            <a:normAutofit fontScale="90000"/>
          </a:bodyPr>
          <a:lstStyle/>
          <a:p>
            <a:pPr>
              <a:defRPr/>
            </a:pPr>
            <a:r>
              <a:rPr lang="en-US" altLang="en-US" dirty="0"/>
              <a:t>In patients with AF undergoing elective </a:t>
            </a:r>
            <a:r>
              <a:rPr lang="en-US" altLang="en-US"/>
              <a:t>PCI </a:t>
            </a:r>
            <a:r>
              <a:rPr lang="en-US" altLang="en-US" u="sng" smtClean="0"/>
              <a:t>without</a:t>
            </a:r>
            <a:r>
              <a:rPr lang="en-US" altLang="en-US" smtClean="0"/>
              <a:t> </a:t>
            </a:r>
            <a:r>
              <a:rPr lang="en-US" altLang="en-US" dirty="0"/>
              <a:t>high-risk features:</a:t>
            </a:r>
            <a:endParaRPr lang="en-US" altLang="en-US" sz="2700" dirty="0"/>
          </a:p>
        </p:txBody>
      </p:sp>
      <p:sp>
        <p:nvSpPr>
          <p:cNvPr id="47107" name="TextBox 4"/>
          <p:cNvSpPr txBox="1">
            <a:spLocks noChangeArrowheads="1"/>
          </p:cNvSpPr>
          <p:nvPr/>
        </p:nvSpPr>
        <p:spPr bwMode="auto">
          <a:xfrm>
            <a:off x="381000" y="1828800"/>
            <a:ext cx="8296275" cy="400110"/>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pPr>
            <a:r>
              <a:rPr lang="en-US" altLang="en-US" sz="2000" dirty="0">
                <a:solidFill>
                  <a:srgbClr val="000000"/>
                </a:solidFill>
              </a:rPr>
              <a:t>Recommendation </a:t>
            </a:r>
          </a:p>
        </p:txBody>
      </p:sp>
      <p:sp>
        <p:nvSpPr>
          <p:cNvPr id="8" name="TextBox 7"/>
          <p:cNvSpPr txBox="1">
            <a:spLocks noChangeArrowheads="1"/>
          </p:cNvSpPr>
          <p:nvPr/>
        </p:nvSpPr>
        <p:spPr bwMode="auto">
          <a:xfrm>
            <a:off x="381000" y="2209800"/>
            <a:ext cx="8296275" cy="969496"/>
          </a:xfrm>
          <a:prstGeom prst="rect">
            <a:avLst/>
          </a:prstGeom>
          <a:solidFill>
            <a:srgbClr val="62C8EC"/>
          </a:solidFill>
          <a:ln w="9525">
            <a:solidFill>
              <a:srgbClr val="62C8EC"/>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spcAft>
                <a:spcPts val="600"/>
              </a:spcAft>
              <a:buFont typeface="+mj-lt"/>
              <a:buAutoNum type="arabicPeriod" startAt="24"/>
              <a:defRPr/>
            </a:pPr>
            <a:r>
              <a:rPr lang="en-US" sz="1900" b="0" dirty="0"/>
              <a:t>If </a:t>
            </a:r>
            <a:r>
              <a:rPr lang="en-US" sz="1900" dirty="0"/>
              <a:t>age &lt; 65 years </a:t>
            </a:r>
            <a:r>
              <a:rPr lang="en-US" sz="1900" u="sng" dirty="0"/>
              <a:t>and</a:t>
            </a:r>
            <a:r>
              <a:rPr lang="en-US" sz="1900" dirty="0"/>
              <a:t> CHADS</a:t>
            </a:r>
            <a:r>
              <a:rPr lang="en-US" sz="1900" baseline="-25000" dirty="0"/>
              <a:t>2</a:t>
            </a:r>
            <a:r>
              <a:rPr lang="en-US" sz="1900" dirty="0"/>
              <a:t> = </a:t>
            </a:r>
            <a:r>
              <a:rPr lang="en-US" sz="1900" dirty="0" smtClean="0"/>
              <a:t>0</a:t>
            </a:r>
            <a:r>
              <a:rPr lang="en-US" sz="1900" b="0" dirty="0" smtClean="0"/>
              <a:t>, </a:t>
            </a:r>
            <a:r>
              <a:rPr lang="en-US" sz="1900" b="0" dirty="0"/>
              <a:t>we </a:t>
            </a:r>
            <a:r>
              <a:rPr lang="en-US" sz="1900" dirty="0"/>
              <a:t>recommend</a:t>
            </a:r>
            <a:r>
              <a:rPr lang="en-US" sz="1900" b="0" dirty="0"/>
              <a:t> DAPT alone with ASA 81 mg daily plus </a:t>
            </a:r>
            <a:r>
              <a:rPr lang="en-US" sz="1900" b="0" dirty="0" err="1"/>
              <a:t>clopidogrel</a:t>
            </a:r>
            <a:r>
              <a:rPr lang="en-US" sz="1900" b="0" dirty="0"/>
              <a:t> 75 mg daily for </a:t>
            </a:r>
            <a:r>
              <a:rPr lang="en-US" sz="1900" b="0" dirty="0" smtClean="0"/>
              <a:t>6 months (and up to 1 year) </a:t>
            </a:r>
            <a:r>
              <a:rPr lang="en-US" sz="1900" dirty="0"/>
              <a:t>(Strong Recommendation, High Quality Evidence). </a:t>
            </a:r>
          </a:p>
        </p:txBody>
      </p:sp>
      <p:sp>
        <p:nvSpPr>
          <p:cNvPr id="9" name="TextBox 8"/>
          <p:cNvSpPr txBox="1">
            <a:spLocks noChangeArrowheads="1"/>
          </p:cNvSpPr>
          <p:nvPr/>
        </p:nvSpPr>
        <p:spPr bwMode="auto">
          <a:xfrm>
            <a:off x="381000" y="4582686"/>
            <a:ext cx="8296275" cy="2046714"/>
          </a:xfrm>
          <a:prstGeom prst="rect">
            <a:avLst/>
          </a:prstGeom>
          <a:solidFill>
            <a:srgbClr val="FFE5A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spcAft>
                <a:spcPts val="600"/>
              </a:spcAft>
              <a:buNone/>
              <a:defRPr/>
            </a:pPr>
            <a:r>
              <a:rPr lang="en-US" altLang="en-US" sz="1900" dirty="0">
                <a:solidFill>
                  <a:srgbClr val="000000"/>
                </a:solidFill>
              </a:rPr>
              <a:t>Values and Preferences: </a:t>
            </a:r>
            <a:r>
              <a:rPr lang="en-US" sz="1800" b="0" dirty="0"/>
              <a:t>The risk of stroke varies from about 0.7% per year in patients &lt; 65 years of age and CHADS</a:t>
            </a:r>
            <a:r>
              <a:rPr lang="en-US" sz="1800" b="0" baseline="-25000" dirty="0"/>
              <a:t>2</a:t>
            </a:r>
            <a:r>
              <a:rPr lang="en-US" sz="1800" b="0" dirty="0"/>
              <a:t> score of 0, to about 2.1% per year in patients 65-74 years of age. The risk of stent thrombosis is greatest in the first month after PCI and declines thereafter. In patients with AF at lower risk of stroke, this recommendation gives greater weight to the prevention of future coronary events and less major bleeding with DAPT than with OAC, and less weight to the greater risk of stroke with DAPT than with OAC</a:t>
            </a:r>
            <a:r>
              <a:rPr lang="en-US" sz="1800" b="0" dirty="0" smtClean="0"/>
              <a:t>.</a:t>
            </a:r>
            <a:endParaRPr lang="en-US" sz="1800" b="0" dirty="0"/>
          </a:p>
        </p:txBody>
      </p:sp>
      <p:sp>
        <p:nvSpPr>
          <p:cNvPr id="7" name="TextBox 5"/>
          <p:cNvSpPr txBox="1">
            <a:spLocks noChangeArrowheads="1"/>
          </p:cNvSpPr>
          <p:nvPr/>
        </p:nvSpPr>
        <p:spPr bwMode="auto">
          <a:xfrm>
            <a:off x="381000" y="3246763"/>
            <a:ext cx="8296275" cy="1286506"/>
          </a:xfrm>
          <a:prstGeom prst="rect">
            <a:avLst/>
          </a:prstGeom>
          <a:noFill/>
          <a:ln w="31750">
            <a:solidFill>
              <a:schemeClr val="bg1">
                <a:lumMod val="50000"/>
              </a:schemeClr>
            </a:solidFill>
            <a:miter lim="800000"/>
            <a:headEnd/>
            <a:tailEnd/>
          </a:ln>
        </p:spPr>
        <p:txBody>
          <a:bodyPr wrap="square">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buNone/>
            </a:pPr>
            <a:r>
              <a:rPr lang="en-CA" sz="2000" i="1" dirty="0"/>
              <a:t>Practical </a:t>
            </a:r>
            <a:r>
              <a:rPr lang="en-CA" sz="2000" i="1" dirty="0" smtClean="0"/>
              <a:t>tip: </a:t>
            </a:r>
            <a:endParaRPr lang="en-CA" sz="2000" b="0" dirty="0" smtClean="0"/>
          </a:p>
          <a:p>
            <a:pPr marL="285750" indent="-285750">
              <a:spcAft>
                <a:spcPts val="1200"/>
              </a:spcAft>
            </a:pPr>
            <a:r>
              <a:rPr lang="en-US" sz="1800" b="0" dirty="0" smtClean="0"/>
              <a:t>In </a:t>
            </a:r>
            <a:r>
              <a:rPr lang="en-US" sz="1800" b="0" dirty="0"/>
              <a:t>patients who are at high risk of bleeding, the duration of DAPT should be shortened to a minimum of 1 month (if a BMS was used) or 3 months (if a DES was used) as per recommendation </a:t>
            </a:r>
            <a:r>
              <a:rPr lang="en-US" sz="1800" b="0" dirty="0" smtClean="0"/>
              <a:t>5.</a:t>
            </a:r>
          </a:p>
        </p:txBody>
      </p:sp>
    </p:spTree>
    <p:extLst>
      <p:ext uri="{BB962C8B-B14F-4D97-AF65-F5344CB8AC3E}">
        <p14:creationId xmlns:p14="http://schemas.microsoft.com/office/powerpoint/2010/main" val="35307704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914400"/>
            <a:ext cx="9144000" cy="457200"/>
          </a:xfrm>
        </p:spPr>
        <p:txBody>
          <a:bodyPr rtlCol="0">
            <a:normAutofit fontScale="90000"/>
          </a:bodyPr>
          <a:lstStyle/>
          <a:p>
            <a:pPr>
              <a:defRPr/>
            </a:pPr>
            <a:r>
              <a:rPr lang="en-US" altLang="en-US" dirty="0"/>
              <a:t>In patients with AF undergoing elective </a:t>
            </a:r>
            <a:r>
              <a:rPr lang="en-US" altLang="en-US"/>
              <a:t>PCI </a:t>
            </a:r>
            <a:r>
              <a:rPr lang="en-US" altLang="en-US" u="sng" smtClean="0"/>
              <a:t>without</a:t>
            </a:r>
            <a:r>
              <a:rPr lang="en-US" altLang="en-US" smtClean="0"/>
              <a:t> high-risk </a:t>
            </a:r>
            <a:r>
              <a:rPr lang="en-US" altLang="en-US" dirty="0"/>
              <a:t>features:</a:t>
            </a:r>
            <a:endParaRPr lang="en-US" altLang="en-US" sz="2700" dirty="0"/>
          </a:p>
        </p:txBody>
      </p:sp>
      <p:sp>
        <p:nvSpPr>
          <p:cNvPr id="48131" name="TextBox 4"/>
          <p:cNvSpPr txBox="1">
            <a:spLocks noChangeArrowheads="1"/>
          </p:cNvSpPr>
          <p:nvPr/>
        </p:nvSpPr>
        <p:spPr bwMode="auto">
          <a:xfrm>
            <a:off x="381000" y="1828800"/>
            <a:ext cx="8296275" cy="400110"/>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pPr>
            <a:r>
              <a:rPr lang="en-US" altLang="en-US" sz="2000" dirty="0">
                <a:solidFill>
                  <a:srgbClr val="000000"/>
                </a:solidFill>
              </a:rPr>
              <a:t>Recommendation </a:t>
            </a:r>
            <a:endParaRPr lang="en-US" altLang="en-US" sz="2000" dirty="0">
              <a:solidFill>
                <a:srgbClr val="FF0000"/>
              </a:solidFill>
            </a:endParaRPr>
          </a:p>
        </p:txBody>
      </p:sp>
      <p:sp>
        <p:nvSpPr>
          <p:cNvPr id="48132" name="TextBox 5"/>
          <p:cNvSpPr txBox="1">
            <a:spLocks noChangeArrowheads="1"/>
          </p:cNvSpPr>
          <p:nvPr/>
        </p:nvSpPr>
        <p:spPr bwMode="auto">
          <a:xfrm>
            <a:off x="381000" y="2319337"/>
            <a:ext cx="8296275" cy="1261884"/>
          </a:xfrm>
          <a:prstGeom prst="rect">
            <a:avLst/>
          </a:prstGeom>
          <a:solidFill>
            <a:srgbClr val="C1E9F7"/>
          </a:solidFill>
          <a:ln w="9525">
            <a:solidFill>
              <a:srgbClr val="C1E9F7"/>
            </a:solidFill>
            <a:miter lim="800000"/>
            <a:headEnd/>
            <a:tailEnd/>
          </a:ln>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461963" indent="-461963" eaLnBrk="1" hangingPunct="1">
              <a:spcBef>
                <a:spcPct val="0"/>
              </a:spcBef>
              <a:spcAft>
                <a:spcPts val="600"/>
              </a:spcAft>
              <a:buFont typeface="+mj-lt"/>
              <a:buAutoNum type="arabicPeriod" startAt="25"/>
            </a:pPr>
            <a:r>
              <a:rPr lang="en-US" altLang="en-US" sz="1900" b="0" dirty="0">
                <a:solidFill>
                  <a:srgbClr val="000000"/>
                </a:solidFill>
              </a:rPr>
              <a:t>If </a:t>
            </a:r>
            <a:r>
              <a:rPr lang="en-US" altLang="en-US" sz="1900" dirty="0">
                <a:solidFill>
                  <a:srgbClr val="000000"/>
                </a:solidFill>
              </a:rPr>
              <a:t>age ≥ 65 years </a:t>
            </a:r>
            <a:r>
              <a:rPr lang="en-US" altLang="en-US" sz="1900" u="sng" dirty="0">
                <a:solidFill>
                  <a:srgbClr val="000000"/>
                </a:solidFill>
              </a:rPr>
              <a:t>or</a:t>
            </a:r>
            <a:r>
              <a:rPr lang="en-US" altLang="en-US" sz="1900" dirty="0">
                <a:solidFill>
                  <a:srgbClr val="000000"/>
                </a:solidFill>
              </a:rPr>
              <a:t> CHADS</a:t>
            </a:r>
            <a:r>
              <a:rPr lang="en-US" altLang="en-US" sz="1900" baseline="-25000" dirty="0">
                <a:solidFill>
                  <a:srgbClr val="000000"/>
                </a:solidFill>
              </a:rPr>
              <a:t>2</a:t>
            </a:r>
            <a:r>
              <a:rPr lang="en-US" altLang="en-US" sz="1900" dirty="0">
                <a:solidFill>
                  <a:srgbClr val="000000"/>
                </a:solidFill>
              </a:rPr>
              <a:t>  ≥ </a:t>
            </a:r>
            <a:r>
              <a:rPr lang="en-US" altLang="en-US" sz="1900" dirty="0" smtClean="0">
                <a:solidFill>
                  <a:srgbClr val="000000"/>
                </a:solidFill>
              </a:rPr>
              <a:t>1</a:t>
            </a:r>
            <a:r>
              <a:rPr lang="en-US" altLang="en-US" sz="1900" b="0" dirty="0" smtClean="0">
                <a:solidFill>
                  <a:srgbClr val="000000"/>
                </a:solidFill>
              </a:rPr>
              <a:t>, </a:t>
            </a:r>
            <a:r>
              <a:rPr lang="en-US" altLang="en-US" sz="1900" b="0" dirty="0">
                <a:solidFill>
                  <a:srgbClr val="000000"/>
                </a:solidFill>
              </a:rPr>
              <a:t>we </a:t>
            </a:r>
            <a:r>
              <a:rPr lang="en-US" altLang="en-US" sz="1900" dirty="0">
                <a:solidFill>
                  <a:srgbClr val="000000"/>
                </a:solidFill>
              </a:rPr>
              <a:t>suggest</a:t>
            </a:r>
            <a:r>
              <a:rPr lang="en-US" altLang="en-US" sz="1900" b="0" dirty="0">
                <a:solidFill>
                  <a:srgbClr val="000000"/>
                </a:solidFill>
              </a:rPr>
              <a:t> OAC + </a:t>
            </a:r>
            <a:r>
              <a:rPr lang="en-US" altLang="en-US" sz="1900" b="0" dirty="0" err="1">
                <a:solidFill>
                  <a:srgbClr val="000000"/>
                </a:solidFill>
              </a:rPr>
              <a:t>clopidogrel</a:t>
            </a:r>
            <a:r>
              <a:rPr lang="en-US" altLang="en-US" sz="1900" b="0" dirty="0">
                <a:solidFill>
                  <a:srgbClr val="000000"/>
                </a:solidFill>
              </a:rPr>
              <a:t> 75 mg daily for at least 1 month (and up to 12 months) after BMS implantation and for at least 3 months (and up to 12 months) after DES implantation (</a:t>
            </a:r>
            <a:r>
              <a:rPr lang="en-US" altLang="en-US" sz="1900" dirty="0">
                <a:solidFill>
                  <a:srgbClr val="000000"/>
                </a:solidFill>
              </a:rPr>
              <a:t>Weak Recommendation, Moderate Quality Evidence</a:t>
            </a:r>
            <a:r>
              <a:rPr lang="en-US" altLang="en-US" sz="1900" b="0" dirty="0">
                <a:solidFill>
                  <a:srgbClr val="000000"/>
                </a:solidFill>
              </a:rPr>
              <a:t>).</a:t>
            </a:r>
          </a:p>
        </p:txBody>
      </p:sp>
    </p:spTree>
    <p:extLst>
      <p:ext uri="{BB962C8B-B14F-4D97-AF65-F5344CB8AC3E}">
        <p14:creationId xmlns:p14="http://schemas.microsoft.com/office/powerpoint/2010/main" val="37330467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914400"/>
            <a:ext cx="9144000" cy="457200"/>
          </a:xfrm>
        </p:spPr>
        <p:txBody>
          <a:bodyPr rtlCol="0">
            <a:normAutofit fontScale="90000"/>
          </a:bodyPr>
          <a:lstStyle/>
          <a:p>
            <a:pPr>
              <a:defRPr/>
            </a:pPr>
            <a:r>
              <a:rPr lang="en-US" altLang="en-US" dirty="0"/>
              <a:t>In patients with AF undergoing elective </a:t>
            </a:r>
            <a:r>
              <a:rPr lang="en-US" altLang="en-US"/>
              <a:t>PCI </a:t>
            </a:r>
            <a:r>
              <a:rPr lang="en-US" altLang="en-US" u="sng" smtClean="0"/>
              <a:t>without</a:t>
            </a:r>
            <a:r>
              <a:rPr lang="en-US" altLang="en-US" smtClean="0"/>
              <a:t> high-risk </a:t>
            </a:r>
            <a:r>
              <a:rPr lang="en-US" altLang="en-US" dirty="0"/>
              <a:t>features:</a:t>
            </a:r>
            <a:endParaRPr lang="en-US" altLang="en-US" sz="2700" dirty="0"/>
          </a:p>
        </p:txBody>
      </p:sp>
      <p:sp>
        <p:nvSpPr>
          <p:cNvPr id="48133" name="TextBox 3"/>
          <p:cNvSpPr txBox="1">
            <a:spLocks noChangeArrowheads="1"/>
          </p:cNvSpPr>
          <p:nvPr/>
        </p:nvSpPr>
        <p:spPr bwMode="auto">
          <a:xfrm>
            <a:off x="381000" y="1905000"/>
            <a:ext cx="8296275" cy="4524315"/>
          </a:xfrm>
          <a:prstGeom prst="rect">
            <a:avLst/>
          </a:prstGeom>
          <a:solidFill>
            <a:srgbClr val="FFE5A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eaLnBrk="1" hangingPunct="1">
              <a:buFontTx/>
              <a:buNone/>
            </a:pPr>
            <a:r>
              <a:rPr lang="en-US" altLang="en-US" sz="1800" dirty="0" smtClean="0">
                <a:solidFill>
                  <a:srgbClr val="000000"/>
                </a:solidFill>
              </a:rPr>
              <a:t>Values and Preferences: </a:t>
            </a:r>
            <a:r>
              <a:rPr lang="en-US" altLang="en-US" sz="1800" b="0" dirty="0">
                <a:solidFill>
                  <a:srgbClr val="000000"/>
                </a:solidFill>
              </a:rPr>
              <a:t>The risk of stroke is increased to 2.1% per year in 65-74 year-old patients and even higher in patients &gt;75 years, providing a rationale for the inclusion of OAC in the regimen. The suggestion for OAC + </a:t>
            </a:r>
            <a:r>
              <a:rPr lang="en-US" altLang="en-US" sz="1800" b="0" dirty="0" err="1">
                <a:solidFill>
                  <a:srgbClr val="000000"/>
                </a:solidFill>
              </a:rPr>
              <a:t>clopidogrel</a:t>
            </a:r>
            <a:r>
              <a:rPr lang="en-US" altLang="en-US" sz="1800" b="0" dirty="0">
                <a:solidFill>
                  <a:srgbClr val="000000"/>
                </a:solidFill>
              </a:rPr>
              <a:t> (and omission of ASA) is based on randomized trials demonstrating a lower risk of bleeding with this regimen versus warfarin plus </a:t>
            </a:r>
            <a:r>
              <a:rPr lang="en-US" altLang="en-US" sz="1800" b="0" dirty="0" err="1">
                <a:solidFill>
                  <a:srgbClr val="000000"/>
                </a:solidFill>
              </a:rPr>
              <a:t>clopidogrel</a:t>
            </a:r>
            <a:r>
              <a:rPr lang="en-US" altLang="en-US" sz="1800" b="0" dirty="0">
                <a:solidFill>
                  <a:srgbClr val="000000"/>
                </a:solidFill>
              </a:rPr>
              <a:t> plus ASA (traditional triple therapy). While the evidence suggests there is unlikely to be a major compromise in efficacy by omitting ASA, it is acknowledged that none of the randomized trials were individually powered to detect moderate differences in thrombotic events. Doses of OAC evaluated in randomized trials of patients with AF undergoing PCI are shown in Table 4. Rivaroxaban 15 mg daily (10 mg daily in patients with renal dysfunction) plus </a:t>
            </a:r>
            <a:r>
              <a:rPr lang="en-US" altLang="en-US" sz="1800" b="0" dirty="0" err="1">
                <a:solidFill>
                  <a:srgbClr val="000000"/>
                </a:solidFill>
              </a:rPr>
              <a:t>clopidogrel</a:t>
            </a:r>
            <a:r>
              <a:rPr lang="en-US" altLang="en-US" sz="1800" b="0" dirty="0">
                <a:solidFill>
                  <a:srgbClr val="000000"/>
                </a:solidFill>
              </a:rPr>
              <a:t> and dabigatran 110 or 150 mg twice daily plus </a:t>
            </a:r>
            <a:r>
              <a:rPr lang="en-US" altLang="en-US" sz="1800" b="0" dirty="0" err="1">
                <a:solidFill>
                  <a:srgbClr val="000000"/>
                </a:solidFill>
              </a:rPr>
              <a:t>clopidogrel</a:t>
            </a:r>
            <a:r>
              <a:rPr lang="en-US" altLang="en-US" sz="1800" b="0" dirty="0">
                <a:solidFill>
                  <a:srgbClr val="000000"/>
                </a:solidFill>
              </a:rPr>
              <a:t> have been evaluated in randomized trials versus traditional warfarin-based triple therapy. At the time this document was written, randomized trials evaluating </a:t>
            </a:r>
            <a:r>
              <a:rPr lang="en-US" altLang="en-US" sz="1800" b="0" dirty="0" err="1">
                <a:solidFill>
                  <a:srgbClr val="000000"/>
                </a:solidFill>
              </a:rPr>
              <a:t>apixaban</a:t>
            </a:r>
            <a:r>
              <a:rPr lang="en-US" altLang="en-US" sz="1800" b="0" dirty="0">
                <a:solidFill>
                  <a:srgbClr val="000000"/>
                </a:solidFill>
              </a:rPr>
              <a:t> and </a:t>
            </a:r>
            <a:r>
              <a:rPr lang="en-US" altLang="en-US" sz="1800" b="0" dirty="0" err="1">
                <a:solidFill>
                  <a:srgbClr val="000000"/>
                </a:solidFill>
              </a:rPr>
              <a:t>edoxaban</a:t>
            </a:r>
            <a:r>
              <a:rPr lang="en-US" altLang="en-US" sz="1800" b="0" dirty="0">
                <a:solidFill>
                  <a:srgbClr val="000000"/>
                </a:solidFill>
              </a:rPr>
              <a:t> based regimens in patients with AF undergoing PCI were in progress, so no dose recommendations with these agents are provided.</a:t>
            </a:r>
          </a:p>
        </p:txBody>
      </p:sp>
    </p:spTree>
    <p:extLst>
      <p:ext uri="{BB962C8B-B14F-4D97-AF65-F5344CB8AC3E}">
        <p14:creationId xmlns:p14="http://schemas.microsoft.com/office/powerpoint/2010/main" val="3632063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1066800"/>
            <a:ext cx="9144000" cy="457200"/>
          </a:xfrm>
        </p:spPr>
        <p:txBody>
          <a:bodyPr rtlCol="0">
            <a:noAutofit/>
          </a:bodyPr>
          <a:lstStyle/>
          <a:p>
            <a:pPr>
              <a:defRPr/>
            </a:pPr>
            <a:r>
              <a:rPr lang="en-US" sz="2700" dirty="0"/>
              <a:t>Following the initial period of antithrombotic therapy for patients with AF undergoing elective PCI </a:t>
            </a:r>
            <a:r>
              <a:rPr lang="en-US" sz="2700" u="sng" dirty="0" smtClean="0"/>
              <a:t>without</a:t>
            </a:r>
            <a:r>
              <a:rPr lang="en-US" sz="2700" dirty="0" smtClean="0"/>
              <a:t> high-risk </a:t>
            </a:r>
            <a:r>
              <a:rPr lang="en-US" sz="2700" dirty="0"/>
              <a:t>features:</a:t>
            </a:r>
          </a:p>
        </p:txBody>
      </p:sp>
      <p:sp>
        <p:nvSpPr>
          <p:cNvPr id="5" name="TextBox 5"/>
          <p:cNvSpPr txBox="1">
            <a:spLocks noChangeArrowheads="1"/>
          </p:cNvSpPr>
          <p:nvPr/>
        </p:nvSpPr>
        <p:spPr bwMode="auto">
          <a:xfrm>
            <a:off x="381000" y="2931212"/>
            <a:ext cx="8296275" cy="3228576"/>
          </a:xfrm>
          <a:prstGeom prst="rect">
            <a:avLst/>
          </a:prstGeom>
          <a:solidFill>
            <a:srgbClr val="62C8EC"/>
          </a:solidFill>
          <a:ln w="9525">
            <a:solidFill>
              <a:srgbClr val="62C8EC"/>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spcAft>
                <a:spcPts val="1200"/>
              </a:spcAft>
              <a:buFont typeface="+mj-lt"/>
              <a:buAutoNum type="arabicPeriod" startAt="26"/>
            </a:pPr>
            <a:r>
              <a:rPr lang="en-US" altLang="en-US" sz="1900" b="0" dirty="0" smtClean="0"/>
              <a:t>If </a:t>
            </a:r>
            <a:r>
              <a:rPr lang="en-US" altLang="en-US" sz="1900" dirty="0"/>
              <a:t>age &lt; 65 </a:t>
            </a:r>
            <a:r>
              <a:rPr lang="en-US" altLang="en-US" sz="1900" u="sng" dirty="0"/>
              <a:t>and</a:t>
            </a:r>
            <a:r>
              <a:rPr lang="en-US" altLang="en-US" sz="1900" dirty="0"/>
              <a:t> </a:t>
            </a:r>
            <a:r>
              <a:rPr lang="en-US" altLang="en-US" sz="1900" dirty="0" smtClean="0"/>
              <a:t>CHADS</a:t>
            </a:r>
            <a:r>
              <a:rPr lang="en-US" altLang="en-US" sz="1900" baseline="-25000" dirty="0" smtClean="0"/>
              <a:t>2</a:t>
            </a:r>
            <a:r>
              <a:rPr lang="en-US" altLang="en-US" sz="1900" dirty="0" smtClean="0"/>
              <a:t> </a:t>
            </a:r>
            <a:r>
              <a:rPr lang="en-US" altLang="en-US" sz="1900" dirty="0"/>
              <a:t>= 0</a:t>
            </a:r>
            <a:r>
              <a:rPr lang="en-US" altLang="en-US" sz="1900" b="0" dirty="0"/>
              <a:t>, we </a:t>
            </a:r>
            <a:r>
              <a:rPr lang="en-US" altLang="en-US" sz="1900" dirty="0"/>
              <a:t>recommend </a:t>
            </a:r>
            <a:r>
              <a:rPr lang="en-US" altLang="en-US" sz="1900" b="0" dirty="0"/>
              <a:t>long-term therapy with either ASA alone or, if high-risk clinical or angiographic features of ischemic events develop and low risk of bleeding, ASA + a P2Y</a:t>
            </a:r>
            <a:r>
              <a:rPr lang="en-US" altLang="en-US" sz="1900" b="0" baseline="-25000" dirty="0"/>
              <a:t>12</a:t>
            </a:r>
            <a:r>
              <a:rPr lang="en-US" altLang="en-US" sz="1900" b="0" dirty="0"/>
              <a:t> </a:t>
            </a:r>
            <a:r>
              <a:rPr lang="en-US" altLang="en-US" sz="1900" b="0" dirty="0" smtClean="0"/>
              <a:t>inhibitor </a:t>
            </a:r>
            <a:r>
              <a:rPr lang="en-US" sz="1900" dirty="0" smtClean="0">
                <a:ea typeface="Calibri"/>
              </a:rPr>
              <a:t>(</a:t>
            </a:r>
            <a:r>
              <a:rPr lang="en-US" sz="1900" dirty="0">
                <a:ea typeface="Calibri"/>
              </a:rPr>
              <a:t>Strong Recommendation, High Quality Evidence</a:t>
            </a:r>
            <a:r>
              <a:rPr lang="en-US" sz="1900" dirty="0" smtClean="0">
                <a:ea typeface="Calibri"/>
              </a:rPr>
              <a:t>)</a:t>
            </a:r>
            <a:r>
              <a:rPr lang="en-US" altLang="en-US" sz="1900" b="0" dirty="0" smtClean="0"/>
              <a:t>; </a:t>
            </a:r>
            <a:r>
              <a:rPr lang="en-US" altLang="en-US" sz="1900" b="0" dirty="0"/>
              <a:t>or </a:t>
            </a:r>
          </a:p>
          <a:p>
            <a:pPr marL="457200" lvl="2" indent="0">
              <a:spcAft>
                <a:spcPts val="1200"/>
              </a:spcAft>
              <a:buNone/>
            </a:pPr>
            <a:r>
              <a:rPr lang="en-US" altLang="en-US" sz="1900" b="0" dirty="0" smtClean="0"/>
              <a:t>If </a:t>
            </a:r>
            <a:r>
              <a:rPr lang="en-US" altLang="en-US" sz="1900" dirty="0"/>
              <a:t>age</a:t>
            </a:r>
            <a:r>
              <a:rPr lang="en-US" altLang="en-US" sz="1900" b="0" dirty="0"/>
              <a:t> </a:t>
            </a:r>
            <a:r>
              <a:rPr lang="en-US" altLang="en-US" sz="1900" dirty="0"/>
              <a:t>≥ 65 </a:t>
            </a:r>
            <a:r>
              <a:rPr lang="en-US" altLang="en-US" sz="1900" u="sng" dirty="0"/>
              <a:t>or</a:t>
            </a:r>
            <a:r>
              <a:rPr lang="en-US" altLang="en-US" sz="1900" dirty="0"/>
              <a:t> CHADS</a:t>
            </a:r>
            <a:r>
              <a:rPr lang="en-US" altLang="en-US" sz="1900" baseline="-25000" dirty="0"/>
              <a:t>2</a:t>
            </a:r>
            <a:r>
              <a:rPr lang="en-US" altLang="en-US" sz="1900" dirty="0"/>
              <a:t> ≥ 1 </a:t>
            </a:r>
            <a:r>
              <a:rPr lang="en-US" altLang="en-US" sz="1900" b="0" dirty="0"/>
              <a:t>we </a:t>
            </a:r>
            <a:r>
              <a:rPr lang="en-US" altLang="en-US" sz="1900" dirty="0"/>
              <a:t>recommend</a:t>
            </a:r>
            <a:r>
              <a:rPr lang="en-US" altLang="en-US" sz="1900" b="0" dirty="0"/>
              <a:t> </a:t>
            </a:r>
            <a:r>
              <a:rPr lang="en-US" altLang="en-US" sz="1900" b="0" dirty="0" smtClean="0"/>
              <a:t>long-term </a:t>
            </a:r>
            <a:r>
              <a:rPr lang="en-US" altLang="en-US" sz="1900" b="0" dirty="0"/>
              <a:t>therapy with either OAC alone </a:t>
            </a:r>
            <a:r>
              <a:rPr lang="en-US" sz="1900" dirty="0">
                <a:ea typeface="Calibri"/>
              </a:rPr>
              <a:t>(Strong Recommendation, High Quality Evidence) </a:t>
            </a:r>
            <a:r>
              <a:rPr lang="en-US" altLang="en-US" sz="1900" b="0" dirty="0" smtClean="0"/>
              <a:t>or</a:t>
            </a:r>
            <a:r>
              <a:rPr lang="en-US" altLang="en-US" sz="1900" b="0" dirty="0"/>
              <a:t>, if high-risk clinical or angiographic features of ischemic events develop and low risk of bleeding, OAC plus single antiplatelet therapy </a:t>
            </a:r>
            <a:r>
              <a:rPr lang="en-US" altLang="en-US" sz="1900" b="0" dirty="0" smtClean="0"/>
              <a:t> </a:t>
            </a:r>
            <a:r>
              <a:rPr lang="en-US" altLang="en-US" sz="1900" b="0" dirty="0"/>
              <a:t>with </a:t>
            </a:r>
            <a:r>
              <a:rPr lang="en-US" altLang="en-US" sz="1900" b="0" dirty="0" smtClean="0"/>
              <a:t>ASA </a:t>
            </a:r>
            <a:r>
              <a:rPr lang="en-US" altLang="en-US" sz="1900" b="0" dirty="0"/>
              <a:t>or a P2Y</a:t>
            </a:r>
            <a:r>
              <a:rPr lang="en-US" altLang="en-US" sz="1900" b="0" baseline="-25000" dirty="0"/>
              <a:t>12</a:t>
            </a:r>
            <a:r>
              <a:rPr lang="en-US" altLang="en-US" sz="1900" b="0" dirty="0"/>
              <a:t> inhibitor </a:t>
            </a:r>
            <a:r>
              <a:rPr lang="en-US" altLang="en-US" sz="1900" dirty="0" smtClean="0"/>
              <a:t>(</a:t>
            </a:r>
            <a:r>
              <a:rPr lang="en-US" altLang="en-US" sz="1900" dirty="0"/>
              <a:t>Strong Recommendation, Moderate and High Quality Evidence).</a:t>
            </a:r>
          </a:p>
        </p:txBody>
      </p:sp>
      <p:sp>
        <p:nvSpPr>
          <p:cNvPr id="6" name="TextBox 4"/>
          <p:cNvSpPr txBox="1">
            <a:spLocks noChangeArrowheads="1"/>
          </p:cNvSpPr>
          <p:nvPr/>
        </p:nvSpPr>
        <p:spPr bwMode="auto">
          <a:xfrm>
            <a:off x="381000" y="2454902"/>
            <a:ext cx="8296275" cy="400110"/>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0" indent="0">
              <a:buFontTx/>
              <a:buNone/>
              <a:defRPr/>
            </a:pPr>
            <a:r>
              <a:rPr lang="en-US" sz="2000" dirty="0" smtClean="0"/>
              <a:t>Recommendation</a:t>
            </a:r>
            <a:endParaRPr lang="en-US" sz="2000" dirty="0"/>
          </a:p>
        </p:txBody>
      </p:sp>
    </p:spTree>
    <p:extLst>
      <p:ext uri="{BB962C8B-B14F-4D97-AF65-F5344CB8AC3E}">
        <p14:creationId xmlns:p14="http://schemas.microsoft.com/office/powerpoint/2010/main" val="9781570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1066800"/>
            <a:ext cx="9144000" cy="457200"/>
          </a:xfrm>
        </p:spPr>
        <p:txBody>
          <a:bodyPr rtlCol="0">
            <a:noAutofit/>
          </a:bodyPr>
          <a:lstStyle/>
          <a:p>
            <a:pPr>
              <a:defRPr/>
            </a:pPr>
            <a:r>
              <a:rPr lang="en-US" sz="2700" dirty="0"/>
              <a:t>Following the initial period of antithrombotic therapy for patients with AF undergoing elective PCI </a:t>
            </a:r>
            <a:r>
              <a:rPr lang="en-US" sz="2700" u="sng" dirty="0" smtClean="0"/>
              <a:t>without</a:t>
            </a:r>
            <a:r>
              <a:rPr lang="en-US" sz="2700" dirty="0" smtClean="0"/>
              <a:t> high-risk </a:t>
            </a:r>
            <a:r>
              <a:rPr lang="en-US" sz="2700" dirty="0"/>
              <a:t>features:</a:t>
            </a:r>
          </a:p>
        </p:txBody>
      </p:sp>
      <p:sp>
        <p:nvSpPr>
          <p:cNvPr id="7" name="TextBox 5"/>
          <p:cNvSpPr txBox="1">
            <a:spLocks noChangeArrowheads="1"/>
          </p:cNvSpPr>
          <p:nvPr/>
        </p:nvSpPr>
        <p:spPr bwMode="auto">
          <a:xfrm>
            <a:off x="381000" y="2438400"/>
            <a:ext cx="8296275" cy="1009507"/>
          </a:xfrm>
          <a:prstGeom prst="rect">
            <a:avLst/>
          </a:prstGeom>
          <a:noFill/>
          <a:ln w="31750">
            <a:solidFill>
              <a:schemeClr val="bg1">
                <a:lumMod val="50000"/>
              </a:schemeClr>
            </a:solidFill>
            <a:miter lim="800000"/>
            <a:headEnd/>
            <a:tailEnd/>
          </a:ln>
        </p:spPr>
        <p:txBody>
          <a:bodyPr wrap="square">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buNone/>
            </a:pPr>
            <a:r>
              <a:rPr lang="en-CA" sz="2000" i="1" dirty="0"/>
              <a:t>Practical </a:t>
            </a:r>
            <a:r>
              <a:rPr lang="en-CA" sz="2000" i="1" dirty="0" smtClean="0"/>
              <a:t>tip: </a:t>
            </a:r>
            <a:endParaRPr lang="en-CA" sz="2000" b="0" dirty="0" smtClean="0"/>
          </a:p>
          <a:p>
            <a:pPr marL="285750" indent="-285750">
              <a:spcAft>
                <a:spcPts val="1200"/>
              </a:spcAft>
            </a:pPr>
            <a:r>
              <a:rPr lang="en-US" sz="1800" b="0" dirty="0" smtClean="0"/>
              <a:t>All </a:t>
            </a:r>
            <a:r>
              <a:rPr lang="en-US" sz="1800" b="0" dirty="0"/>
              <a:t>patients should receive ASA 81 mg (or a minimum of 160 mg if ASA naïve) on the day of the PCI procedure. </a:t>
            </a:r>
            <a:endParaRPr lang="en-US" sz="1800" b="0" dirty="0" smtClean="0"/>
          </a:p>
        </p:txBody>
      </p:sp>
    </p:spTree>
    <p:extLst>
      <p:ext uri="{BB962C8B-B14F-4D97-AF65-F5344CB8AC3E}">
        <p14:creationId xmlns:p14="http://schemas.microsoft.com/office/powerpoint/2010/main" val="4288088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 xmlns:a16="http://schemas.microsoft.com/office/drawing/2014/main" id="{03C59A1F-5D2C-44C5-822C-561616CFB792}"/>
              </a:ext>
            </a:extLst>
          </p:cNvPr>
          <p:cNvSpPr txBox="1">
            <a:spLocks/>
          </p:cNvSpPr>
          <p:nvPr/>
        </p:nvSpPr>
        <p:spPr>
          <a:xfrm>
            <a:off x="539750" y="838200"/>
            <a:ext cx="8174161" cy="604192"/>
          </a:xfrm>
          <a:prstGeom prst="rect">
            <a:avLst/>
          </a:prstGeom>
          <a:solidFill>
            <a:srgbClr val="1F497D">
              <a:lumMod val="75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Lucida Grande"/>
                <a:ea typeface="+mj-ea"/>
                <a:cs typeface="Lucida Grande"/>
              </a:rPr>
              <a:t>AF and elective PCI </a:t>
            </a:r>
            <a:r>
              <a:rPr kumimoji="0" lang="en-US" sz="2000" b="1" i="0" u="sng" strike="noStrike" kern="1200" cap="none" spc="0" normalizeH="0" baseline="0" noProof="0" dirty="0">
                <a:ln>
                  <a:noFill/>
                </a:ln>
                <a:solidFill>
                  <a:schemeClr val="bg1"/>
                </a:solidFill>
                <a:effectLst/>
                <a:uLnTx/>
                <a:uFillTx/>
                <a:latin typeface="Lucida Grande"/>
                <a:ea typeface="+mj-ea"/>
                <a:cs typeface="Lucida Grande"/>
              </a:rPr>
              <a:t>without</a:t>
            </a:r>
            <a:r>
              <a:rPr kumimoji="0" lang="en-US" sz="2000" b="1" i="0" u="none" strike="noStrike" kern="1200" cap="none" spc="0" normalizeH="0" baseline="0" noProof="0" dirty="0">
                <a:ln>
                  <a:noFill/>
                </a:ln>
                <a:solidFill>
                  <a:schemeClr val="bg1"/>
                </a:solidFill>
                <a:effectLst/>
                <a:uLnTx/>
                <a:uFillTx/>
                <a:latin typeface="Lucida Grande"/>
                <a:ea typeface="+mj-ea"/>
                <a:cs typeface="Lucida Grande"/>
              </a:rPr>
              <a:t> high-risk features</a:t>
            </a:r>
            <a:r>
              <a:rPr kumimoji="0" lang="en-US" sz="2000" b="1" i="0" u="none" strike="noStrike" kern="1200" cap="none" spc="0" normalizeH="0" baseline="30000" noProof="0" dirty="0">
                <a:ln>
                  <a:noFill/>
                </a:ln>
                <a:solidFill>
                  <a:schemeClr val="bg1"/>
                </a:solidFill>
                <a:effectLst/>
                <a:uLnTx/>
                <a:uFillTx/>
                <a:latin typeface="Lucida Grande"/>
                <a:ea typeface="+mj-ea"/>
                <a:cs typeface="Lucida Grande"/>
              </a:rPr>
              <a:t>1</a:t>
            </a:r>
          </a:p>
        </p:txBody>
      </p:sp>
      <p:sp>
        <p:nvSpPr>
          <p:cNvPr id="18" name="Title 1">
            <a:extLst>
              <a:ext uri="{FF2B5EF4-FFF2-40B4-BE49-F238E27FC236}">
                <a16:creationId xmlns="" xmlns:a16="http://schemas.microsoft.com/office/drawing/2014/main" id="{B42EE172-9EDE-495E-AD11-2EDC1DBAFF41}"/>
              </a:ext>
            </a:extLst>
          </p:cNvPr>
          <p:cNvSpPr txBox="1">
            <a:spLocks/>
          </p:cNvSpPr>
          <p:nvPr/>
        </p:nvSpPr>
        <p:spPr>
          <a:xfrm>
            <a:off x="539750" y="1702742"/>
            <a:ext cx="3630489" cy="396812"/>
          </a:xfrm>
          <a:prstGeom prst="rect">
            <a:avLst/>
          </a:prstGeom>
          <a:solidFill>
            <a:srgbClr val="1F497D">
              <a:lumMod val="60000"/>
              <a:lumOff val="40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Grande"/>
                <a:ea typeface="+mj-ea"/>
                <a:cs typeface="Lucida Grande"/>
              </a:rPr>
              <a:t>Age &lt; 65 </a:t>
            </a:r>
            <a:r>
              <a:rPr kumimoji="0" lang="en-US" sz="1400" b="1" i="0" u="sng" strike="noStrike" kern="1200" cap="none" spc="0" normalizeH="0" baseline="0" noProof="0" dirty="0">
                <a:ln>
                  <a:noFill/>
                </a:ln>
                <a:solidFill>
                  <a:prstClr val="black"/>
                </a:solidFill>
                <a:effectLst/>
                <a:uLnTx/>
                <a:uFillTx/>
                <a:latin typeface="Lucida Grande"/>
                <a:ea typeface="+mj-ea"/>
                <a:cs typeface="Lucida Grande"/>
              </a:rPr>
              <a:t>and</a:t>
            </a:r>
            <a:r>
              <a:rPr kumimoji="0" lang="en-US" sz="1400" b="0" i="0" u="none" strike="noStrike" kern="1200" cap="none" spc="0" normalizeH="0" baseline="0" noProof="0" dirty="0">
                <a:ln>
                  <a:noFill/>
                </a:ln>
                <a:solidFill>
                  <a:prstClr val="black"/>
                </a:solidFill>
                <a:effectLst/>
                <a:uLnTx/>
                <a:uFillTx/>
                <a:latin typeface="Lucida Grande"/>
                <a:ea typeface="+mj-ea"/>
                <a:cs typeface="Lucida Grande"/>
              </a:rPr>
              <a:t> CHADS</a:t>
            </a:r>
            <a:r>
              <a:rPr kumimoji="0" lang="en-US" sz="1400" b="0" i="0" u="none" strike="noStrike" kern="1200" cap="none" spc="0" normalizeH="0" baseline="-25000" noProof="0" dirty="0">
                <a:ln>
                  <a:noFill/>
                </a:ln>
                <a:solidFill>
                  <a:prstClr val="black"/>
                </a:solidFill>
                <a:effectLst/>
                <a:uLnTx/>
                <a:uFillTx/>
                <a:latin typeface="Lucida Grande"/>
                <a:ea typeface="+mj-ea"/>
                <a:cs typeface="Lucida Grande"/>
              </a:rPr>
              <a:t>2</a:t>
            </a:r>
            <a:r>
              <a:rPr kumimoji="0" lang="en-US" sz="1400" b="0" i="0" u="none" strike="noStrike" kern="1200" cap="none" spc="0" normalizeH="0" baseline="0" noProof="0" dirty="0">
                <a:ln>
                  <a:noFill/>
                </a:ln>
                <a:solidFill>
                  <a:prstClr val="black"/>
                </a:solidFill>
                <a:effectLst/>
                <a:uLnTx/>
                <a:uFillTx/>
                <a:latin typeface="Lucida Grande"/>
                <a:ea typeface="+mj-ea"/>
                <a:cs typeface="Lucida Grande"/>
              </a:rPr>
              <a:t> = </a:t>
            </a:r>
            <a:r>
              <a:rPr kumimoji="0" lang="en-US" sz="1400" b="0" i="0" u="none" strike="noStrike" kern="1200" cap="none" spc="0" normalizeH="0" baseline="0" noProof="0" dirty="0" smtClean="0">
                <a:ln>
                  <a:noFill/>
                </a:ln>
                <a:solidFill>
                  <a:prstClr val="black"/>
                </a:solidFill>
                <a:effectLst/>
                <a:uLnTx/>
                <a:uFillTx/>
                <a:latin typeface="Lucida Grande"/>
                <a:ea typeface="+mj-ea"/>
                <a:cs typeface="Lucida Grande"/>
              </a:rPr>
              <a:t>0</a:t>
            </a:r>
            <a:endParaRPr kumimoji="0" lang="en-US" sz="1400" b="0" i="0" u="none" strike="noStrike" kern="1200" cap="none" spc="0" normalizeH="0" baseline="30000" noProof="0" dirty="0">
              <a:ln>
                <a:noFill/>
              </a:ln>
              <a:solidFill>
                <a:prstClr val="black"/>
              </a:solidFill>
              <a:effectLst/>
              <a:uLnTx/>
              <a:uFillTx/>
              <a:latin typeface="Lucida Grande"/>
              <a:ea typeface="+mj-ea"/>
              <a:cs typeface="Lucida Grande"/>
            </a:endParaRPr>
          </a:p>
        </p:txBody>
      </p:sp>
      <p:sp>
        <p:nvSpPr>
          <p:cNvPr id="19" name="Title 1">
            <a:extLst>
              <a:ext uri="{FF2B5EF4-FFF2-40B4-BE49-F238E27FC236}">
                <a16:creationId xmlns="" xmlns:a16="http://schemas.microsoft.com/office/drawing/2014/main" id="{CA25D5D5-19F5-4AE2-AE0D-AE070B143A5A}"/>
              </a:ext>
            </a:extLst>
          </p:cNvPr>
          <p:cNvSpPr txBox="1">
            <a:spLocks/>
          </p:cNvSpPr>
          <p:nvPr/>
        </p:nvSpPr>
        <p:spPr>
          <a:xfrm>
            <a:off x="5083422" y="1702742"/>
            <a:ext cx="3630489" cy="396812"/>
          </a:xfrm>
          <a:prstGeom prst="rect">
            <a:avLst/>
          </a:prstGeom>
          <a:solidFill>
            <a:srgbClr val="1F497D">
              <a:lumMod val="60000"/>
              <a:lumOff val="40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Lucida Grande"/>
                <a:ea typeface="+mj-ea"/>
                <a:cs typeface="Lucida Grande"/>
              </a:rPr>
              <a:t>Age ≥ 65 </a:t>
            </a:r>
            <a:r>
              <a:rPr kumimoji="0" lang="de-DE" sz="1400" b="1" i="0" u="sng" strike="noStrike" kern="1200" cap="none" spc="0" normalizeH="0" baseline="0" noProof="0" dirty="0">
                <a:ln>
                  <a:noFill/>
                </a:ln>
                <a:solidFill>
                  <a:prstClr val="black"/>
                </a:solidFill>
                <a:effectLst/>
                <a:uLnTx/>
                <a:uFillTx/>
                <a:latin typeface="Lucida Grande"/>
                <a:ea typeface="+mj-ea"/>
                <a:cs typeface="Lucida Grande"/>
              </a:rPr>
              <a:t>or</a:t>
            </a:r>
            <a:r>
              <a:rPr kumimoji="0" lang="de-DE" sz="1400" b="0" i="0" u="none" strike="noStrike" kern="1200" cap="none" spc="0" normalizeH="0" baseline="0" noProof="0" dirty="0">
                <a:ln>
                  <a:noFill/>
                </a:ln>
                <a:solidFill>
                  <a:prstClr val="black"/>
                </a:solidFill>
                <a:effectLst/>
                <a:uLnTx/>
                <a:uFillTx/>
                <a:latin typeface="Lucida Grande"/>
                <a:ea typeface="+mj-ea"/>
                <a:cs typeface="Lucida Grande"/>
              </a:rPr>
              <a:t> CHADS</a:t>
            </a:r>
            <a:r>
              <a:rPr kumimoji="0" lang="de-DE" sz="1400" b="0" i="0" u="none" strike="noStrike" kern="1200" cap="none" spc="0" normalizeH="0" baseline="-25000" noProof="0" dirty="0">
                <a:ln>
                  <a:noFill/>
                </a:ln>
                <a:solidFill>
                  <a:prstClr val="black"/>
                </a:solidFill>
                <a:effectLst/>
                <a:uLnTx/>
                <a:uFillTx/>
                <a:latin typeface="Lucida Grande"/>
                <a:ea typeface="+mj-ea"/>
                <a:cs typeface="Lucida Grande"/>
              </a:rPr>
              <a:t>2</a:t>
            </a:r>
            <a:r>
              <a:rPr kumimoji="0" lang="de-DE" sz="1400" b="0" i="0" u="none" strike="noStrike" kern="1200" cap="none" spc="0" normalizeH="0" baseline="0" noProof="0" dirty="0">
                <a:ln>
                  <a:noFill/>
                </a:ln>
                <a:solidFill>
                  <a:prstClr val="black"/>
                </a:solidFill>
                <a:effectLst/>
                <a:uLnTx/>
                <a:uFillTx/>
                <a:latin typeface="Lucida Grande"/>
                <a:ea typeface="+mj-ea"/>
                <a:cs typeface="Lucida Grande"/>
              </a:rPr>
              <a:t> ≥ </a:t>
            </a:r>
            <a:r>
              <a:rPr kumimoji="0" lang="de-DE" sz="1400" b="0" i="0" u="none" strike="noStrike" kern="1200" cap="none" spc="0" normalizeH="0" baseline="0" noProof="0" dirty="0" smtClean="0">
                <a:ln>
                  <a:noFill/>
                </a:ln>
                <a:solidFill>
                  <a:prstClr val="black"/>
                </a:solidFill>
                <a:effectLst/>
                <a:uLnTx/>
                <a:uFillTx/>
                <a:latin typeface="Lucida Grande"/>
                <a:ea typeface="+mj-ea"/>
                <a:cs typeface="Lucida Grande"/>
              </a:rPr>
              <a:t>1</a:t>
            </a:r>
            <a:endParaRPr kumimoji="0" lang="en-US" sz="1400" b="0" i="0" u="none" strike="noStrike" kern="1200" cap="none" spc="0" normalizeH="0" baseline="30000" noProof="0" dirty="0">
              <a:ln>
                <a:noFill/>
              </a:ln>
              <a:solidFill>
                <a:prstClr val="black"/>
              </a:solidFill>
              <a:effectLst/>
              <a:uLnTx/>
              <a:uFillTx/>
              <a:latin typeface="Lucida Grande"/>
              <a:ea typeface="+mj-ea"/>
              <a:cs typeface="Lucida Grande"/>
            </a:endParaRPr>
          </a:p>
        </p:txBody>
      </p:sp>
      <p:sp>
        <p:nvSpPr>
          <p:cNvPr id="20" name="Title 1">
            <a:extLst>
              <a:ext uri="{FF2B5EF4-FFF2-40B4-BE49-F238E27FC236}">
                <a16:creationId xmlns="" xmlns:a16="http://schemas.microsoft.com/office/drawing/2014/main" id="{BFC4BC7C-EDA8-45E2-A068-99555CA50E8F}"/>
              </a:ext>
            </a:extLst>
          </p:cNvPr>
          <p:cNvSpPr txBox="1">
            <a:spLocks/>
          </p:cNvSpPr>
          <p:nvPr/>
        </p:nvSpPr>
        <p:spPr>
          <a:xfrm>
            <a:off x="539750" y="2343488"/>
            <a:ext cx="3630489" cy="1438027"/>
          </a:xfrm>
          <a:prstGeom prst="rect">
            <a:avLst/>
          </a:prstGeom>
          <a:solidFill>
            <a:srgbClr val="9BBB59">
              <a:lumMod val="75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Lucida Grande"/>
                <a:ea typeface="+mj-ea"/>
                <a:cs typeface="Lucida Grande"/>
              </a:rPr>
              <a:t>ASA + </a:t>
            </a:r>
            <a:r>
              <a:rPr kumimoji="0" lang="en-US" sz="1400" b="1" i="0" u="sng" strike="noStrike" kern="1200" cap="none" spc="0" normalizeH="0" baseline="0" noProof="0" dirty="0" err="1">
                <a:ln>
                  <a:noFill/>
                </a:ln>
                <a:solidFill>
                  <a:prstClr val="black"/>
                </a:solidFill>
                <a:effectLst/>
                <a:uLnTx/>
                <a:uFillTx/>
                <a:latin typeface="Lucida Grande"/>
                <a:ea typeface="+mj-ea"/>
                <a:cs typeface="Lucida Grande"/>
              </a:rPr>
              <a:t>Clopidogrel</a:t>
            </a:r>
            <a:endParaRPr kumimoji="0" lang="en-US" sz="1400" b="1" i="0" u="sng" strike="noStrike" kern="1200" cap="none" spc="0" normalizeH="0" baseline="0" noProof="0" dirty="0">
              <a:ln>
                <a:noFill/>
              </a:ln>
              <a:solidFill>
                <a:prstClr val="black"/>
              </a:solidFill>
              <a:effectLst/>
              <a:uLnTx/>
              <a:uFillTx/>
              <a:latin typeface="Lucida Grande"/>
              <a:ea typeface="+mj-ea"/>
              <a:cs typeface="Lucida Grande"/>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Grande"/>
                <a:ea typeface="+mj-ea"/>
                <a:cs typeface="Lucida Grande"/>
              </a:rPr>
              <a:t>Duration: at least 1 month for BMS and at least 3 months for DES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Grande"/>
                <a:ea typeface="+mj-ea"/>
                <a:cs typeface="Lucida Grande"/>
              </a:rPr>
              <a:t>(and up to 12 months)</a:t>
            </a:r>
            <a:endParaRPr kumimoji="0" lang="en-US" sz="1400" b="0" i="0" u="none" strike="noStrike" kern="1200" cap="none" spc="0" normalizeH="0" baseline="30000" noProof="0" dirty="0">
              <a:ln>
                <a:noFill/>
              </a:ln>
              <a:solidFill>
                <a:prstClr val="black"/>
              </a:solidFill>
              <a:effectLst/>
              <a:uLnTx/>
              <a:uFillTx/>
              <a:latin typeface="Lucida Grande"/>
              <a:ea typeface="+mj-ea"/>
              <a:cs typeface="Lucida Grande"/>
            </a:endParaRPr>
          </a:p>
        </p:txBody>
      </p:sp>
      <p:sp>
        <p:nvSpPr>
          <p:cNvPr id="21" name="Title 1">
            <a:extLst>
              <a:ext uri="{FF2B5EF4-FFF2-40B4-BE49-F238E27FC236}">
                <a16:creationId xmlns="" xmlns:a16="http://schemas.microsoft.com/office/drawing/2014/main" id="{4B180085-201E-410A-8D17-8D52DAC27515}"/>
              </a:ext>
            </a:extLst>
          </p:cNvPr>
          <p:cNvSpPr txBox="1">
            <a:spLocks/>
          </p:cNvSpPr>
          <p:nvPr/>
        </p:nvSpPr>
        <p:spPr>
          <a:xfrm>
            <a:off x="5094411" y="2343488"/>
            <a:ext cx="3630489" cy="1438027"/>
          </a:xfrm>
          <a:prstGeom prst="rect">
            <a:avLst/>
          </a:prstGeom>
          <a:solidFill>
            <a:srgbClr val="77933C"/>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de-DE" sz="1400" b="1" u="sng">
                <a:solidFill>
                  <a:prstClr val="black"/>
                </a:solidFill>
                <a:latin typeface="Lucida Grande"/>
                <a:cs typeface="Lucida Grande"/>
              </a:rPr>
              <a:t>OAC</a:t>
            </a:r>
            <a:r>
              <a:rPr lang="de-DE" sz="1400" b="1" u="sng" baseline="30000">
                <a:solidFill>
                  <a:prstClr val="black"/>
                </a:solidFill>
                <a:latin typeface="Lucida Grande"/>
                <a:cs typeface="Lucida Grande"/>
              </a:rPr>
              <a:t>2</a:t>
            </a:r>
            <a:r>
              <a:rPr lang="de-DE" sz="1400" b="1" u="sng">
                <a:solidFill>
                  <a:prstClr val="black"/>
                </a:solidFill>
                <a:latin typeface="Lucida Grande"/>
                <a:cs typeface="Lucida Grande"/>
              </a:rPr>
              <a:t> + Clopidogrel </a:t>
            </a:r>
          </a:p>
          <a:p>
            <a:pPr fontAlgn="auto">
              <a:spcAft>
                <a:spcPts val="0"/>
              </a:spcAft>
            </a:pPr>
            <a:r>
              <a:rPr lang="de-DE" sz="1400">
                <a:solidFill>
                  <a:prstClr val="black"/>
                </a:solidFill>
                <a:latin typeface="Lucida Grande"/>
                <a:cs typeface="Lucida Grande"/>
              </a:rPr>
              <a:t>Duration: at least 1 month for BMS </a:t>
            </a:r>
          </a:p>
          <a:p>
            <a:pPr fontAlgn="auto">
              <a:spcAft>
                <a:spcPts val="0"/>
              </a:spcAft>
            </a:pPr>
            <a:r>
              <a:rPr lang="de-DE" sz="1400">
                <a:solidFill>
                  <a:prstClr val="black"/>
                </a:solidFill>
                <a:latin typeface="Lucida Grande"/>
                <a:cs typeface="Lucida Grande"/>
              </a:rPr>
              <a:t>and at least 3 months for DES </a:t>
            </a:r>
          </a:p>
          <a:p>
            <a:pPr fontAlgn="auto">
              <a:spcAft>
                <a:spcPts val="0"/>
              </a:spcAft>
            </a:pPr>
            <a:r>
              <a:rPr lang="de-DE" sz="1400">
                <a:solidFill>
                  <a:prstClr val="black"/>
                </a:solidFill>
                <a:latin typeface="Lucida Grande"/>
                <a:cs typeface="Lucida Grande"/>
              </a:rPr>
              <a:t>(and up to 12 months)</a:t>
            </a:r>
          </a:p>
        </p:txBody>
      </p:sp>
      <p:sp>
        <p:nvSpPr>
          <p:cNvPr id="23" name="Title 1">
            <a:extLst>
              <a:ext uri="{FF2B5EF4-FFF2-40B4-BE49-F238E27FC236}">
                <a16:creationId xmlns="" xmlns:a16="http://schemas.microsoft.com/office/drawing/2014/main" id="{6A583741-B4E1-4295-B099-B4CAF1B744C0}"/>
              </a:ext>
            </a:extLst>
          </p:cNvPr>
          <p:cNvSpPr txBox="1">
            <a:spLocks/>
          </p:cNvSpPr>
          <p:nvPr/>
        </p:nvSpPr>
        <p:spPr>
          <a:xfrm>
            <a:off x="69669" y="5105400"/>
            <a:ext cx="9013371" cy="1621098"/>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indent="-228600" algn="l" fontAlgn="auto">
              <a:lnSpc>
                <a:spcPts val="800"/>
              </a:lnSpc>
              <a:spcAft>
                <a:spcPts val="0"/>
              </a:spcAft>
              <a:buFont typeface="Wingdings" charset="2"/>
              <a:buAutoNum type="arabicPlain"/>
            </a:pPr>
            <a:r>
              <a:rPr lang="en-US" sz="800" dirty="0">
                <a:solidFill>
                  <a:prstClr val="black"/>
                </a:solidFill>
                <a:latin typeface="Lucida Grande"/>
                <a:cs typeface="Lucida Grande"/>
              </a:rPr>
              <a:t>A PCI is considered high-risk based on clinical and angiographic features such as: </a:t>
            </a:r>
            <a:r>
              <a:rPr lang="en-US" sz="800" dirty="0" smtClean="0">
                <a:solidFill>
                  <a:prstClr val="black"/>
                </a:solidFill>
                <a:latin typeface="Lucida Grande"/>
                <a:cs typeface="Lucida Grande"/>
              </a:rPr>
              <a:t>diabetes </a:t>
            </a:r>
            <a:r>
              <a:rPr lang="en-US" sz="800" dirty="0">
                <a:solidFill>
                  <a:prstClr val="black"/>
                </a:solidFill>
                <a:latin typeface="Lucida Grande"/>
                <a:cs typeface="Lucida Grande"/>
              </a:rPr>
              <a:t>mellitus, prior </a:t>
            </a:r>
            <a:r>
              <a:rPr lang="en-US" sz="800" dirty="0" smtClean="0">
                <a:solidFill>
                  <a:prstClr val="black"/>
                </a:solidFill>
                <a:latin typeface="Lucida Grande"/>
                <a:cs typeface="Lucida Grande"/>
              </a:rPr>
              <a:t>ACS, </a:t>
            </a:r>
            <a:r>
              <a:rPr lang="en-US" sz="800" dirty="0">
                <a:solidFill>
                  <a:prstClr val="black"/>
                </a:solidFill>
                <a:latin typeface="Lucida Grande"/>
                <a:cs typeface="Lucida Grande"/>
              </a:rPr>
              <a:t>chronic renal dysfunction (creatinine clearance &lt; 60 mL/min), </a:t>
            </a:r>
            <a:r>
              <a:rPr lang="en-US" sz="800" dirty="0" smtClean="0">
                <a:solidFill>
                  <a:prstClr val="black"/>
                </a:solidFill>
                <a:latin typeface="Lucida Grande"/>
                <a:cs typeface="Lucida Grande"/>
              </a:rPr>
              <a:t>prior stent thrombosis, current smoker, multi-vessel </a:t>
            </a:r>
            <a:r>
              <a:rPr lang="en-US" sz="800" dirty="0">
                <a:solidFill>
                  <a:prstClr val="black"/>
                </a:solidFill>
                <a:latin typeface="Lucida Grande"/>
                <a:cs typeface="Lucida Grande"/>
              </a:rPr>
              <a:t>disease, multiple stents implanted, complex bifurcation lesion, total stent length &gt; 60 mm, chronic total occlusion intervention or </a:t>
            </a:r>
            <a:r>
              <a:rPr lang="en-US" sz="800" dirty="0" err="1">
                <a:solidFill>
                  <a:prstClr val="black"/>
                </a:solidFill>
                <a:latin typeface="Lucida Grande"/>
                <a:cs typeface="Lucida Grande"/>
              </a:rPr>
              <a:t>bioabsorbable</a:t>
            </a:r>
            <a:r>
              <a:rPr lang="en-US" sz="800" dirty="0">
                <a:solidFill>
                  <a:prstClr val="black"/>
                </a:solidFill>
                <a:latin typeface="Lucida Grande"/>
                <a:cs typeface="Lucida Grande"/>
              </a:rPr>
              <a:t> vascular scaffold (BVS) implantation</a:t>
            </a:r>
            <a:r>
              <a:rPr lang="en-US" sz="800" dirty="0" smtClean="0">
                <a:solidFill>
                  <a:prstClr val="black"/>
                </a:solidFill>
                <a:latin typeface="Lucida Grande"/>
                <a:cs typeface="Lucida Grande"/>
              </a:rPr>
              <a:t>.</a:t>
            </a:r>
            <a:endParaRPr lang="en-US" sz="800" dirty="0">
              <a:solidFill>
                <a:prstClr val="black"/>
              </a:solidFill>
              <a:latin typeface="Lucida Grande"/>
              <a:cs typeface="Lucida Grande"/>
            </a:endParaRPr>
          </a:p>
          <a:p>
            <a:pPr marL="228600" indent="-228600" algn="l" fontAlgn="auto">
              <a:lnSpc>
                <a:spcPts val="800"/>
              </a:lnSpc>
              <a:spcAft>
                <a:spcPts val="0"/>
              </a:spcAft>
              <a:buFont typeface="Wingdings" charset="2"/>
              <a:buAutoNum type="arabicPlain"/>
            </a:pPr>
            <a:endParaRPr lang="en-US" sz="800" dirty="0">
              <a:solidFill>
                <a:prstClr val="black"/>
              </a:solidFill>
              <a:latin typeface="Lucida Grande"/>
              <a:cs typeface="Lucida Grande"/>
            </a:endParaRPr>
          </a:p>
          <a:p>
            <a:pPr marL="228600" indent="-228600" algn="l" fontAlgn="auto">
              <a:lnSpc>
                <a:spcPts val="800"/>
              </a:lnSpc>
              <a:spcAft>
                <a:spcPts val="0"/>
              </a:spcAft>
              <a:buFont typeface="Wingdings" charset="2"/>
              <a:buAutoNum type="arabicPlain"/>
            </a:pPr>
            <a:r>
              <a:rPr lang="en-US" sz="800" dirty="0" smtClean="0">
                <a:solidFill>
                  <a:prstClr val="black"/>
                </a:solidFill>
                <a:latin typeface="Lucida Grande"/>
                <a:cs typeface="Lucida Grande"/>
              </a:rPr>
              <a:t>OAC </a:t>
            </a:r>
            <a:r>
              <a:rPr lang="en-US" sz="800" dirty="0">
                <a:solidFill>
                  <a:prstClr val="black"/>
                </a:solidFill>
                <a:latin typeface="Lucida Grande"/>
                <a:cs typeface="Lucida Grande"/>
              </a:rPr>
              <a:t>regimens evaluated in this context include </a:t>
            </a:r>
            <a:r>
              <a:rPr lang="en-US" sz="800" dirty="0" smtClean="0">
                <a:solidFill>
                  <a:prstClr val="black"/>
                </a:solidFill>
                <a:latin typeface="Lucida Grande"/>
                <a:cs typeface="Lucida Grande"/>
              </a:rPr>
              <a:t>rivaroxaban </a:t>
            </a:r>
            <a:r>
              <a:rPr lang="en-US" sz="800" dirty="0">
                <a:solidFill>
                  <a:prstClr val="black"/>
                </a:solidFill>
                <a:latin typeface="Lucida Grande"/>
                <a:cs typeface="Lucida Grande"/>
              </a:rPr>
              <a:t>15 mg daily (10 mg in patients with renal </a:t>
            </a:r>
            <a:r>
              <a:rPr lang="en-US" sz="800" dirty="0" smtClean="0">
                <a:solidFill>
                  <a:prstClr val="black"/>
                </a:solidFill>
                <a:latin typeface="Lucida Grande"/>
                <a:cs typeface="Lucida Grande"/>
              </a:rPr>
              <a:t>dysfunction), dabigatran </a:t>
            </a:r>
            <a:r>
              <a:rPr lang="en-US" sz="800" dirty="0">
                <a:solidFill>
                  <a:prstClr val="black"/>
                </a:solidFill>
                <a:latin typeface="Lucida Grande"/>
                <a:cs typeface="Lucida Grande"/>
              </a:rPr>
              <a:t>110 mg or 150 mg </a:t>
            </a:r>
            <a:r>
              <a:rPr lang="en-US" sz="800" dirty="0" smtClean="0">
                <a:solidFill>
                  <a:prstClr val="black"/>
                </a:solidFill>
                <a:latin typeface="Lucida Grande"/>
                <a:cs typeface="Lucida Grande"/>
              </a:rPr>
              <a:t>BID and warfarin. </a:t>
            </a:r>
            <a:r>
              <a:rPr lang="en-US" sz="800" dirty="0">
                <a:solidFill>
                  <a:prstClr val="black"/>
                </a:solidFill>
                <a:latin typeface="Lucida Grande"/>
                <a:cs typeface="Lucida Grande"/>
              </a:rPr>
              <a:t>If warfarin is to be used, recommended INR target is 2.0-2.5. All patients should receive a loading dose of ASA 160 mg at the time of PCI (if previously ASA naïve). Thereafter, ASA can be discontinued as early as the day following PCI.</a:t>
            </a:r>
          </a:p>
          <a:p>
            <a:pPr marL="228600" indent="-228600" algn="l" fontAlgn="auto">
              <a:lnSpc>
                <a:spcPts val="800"/>
              </a:lnSpc>
              <a:spcAft>
                <a:spcPts val="0"/>
              </a:spcAft>
              <a:buFont typeface="Wingdings" charset="2"/>
              <a:buAutoNum type="arabicPlain"/>
            </a:pPr>
            <a:endParaRPr lang="en-US" sz="800" dirty="0">
              <a:solidFill>
                <a:prstClr val="black"/>
              </a:solidFill>
              <a:latin typeface="Lucida Grande"/>
              <a:cs typeface="Lucida Grande"/>
            </a:endParaRPr>
          </a:p>
          <a:p>
            <a:pPr marL="228600" indent="-228600" algn="l" fontAlgn="auto">
              <a:lnSpc>
                <a:spcPts val="800"/>
              </a:lnSpc>
              <a:spcAft>
                <a:spcPts val="0"/>
              </a:spcAft>
              <a:buFont typeface="Wingdings" charset="2"/>
              <a:buAutoNum type="arabicPlain"/>
            </a:pPr>
            <a:r>
              <a:rPr lang="en-US" sz="800" dirty="0" smtClean="0">
                <a:solidFill>
                  <a:prstClr val="black"/>
                </a:solidFill>
                <a:latin typeface="Lucida Grande"/>
                <a:cs typeface="Lucida Grande"/>
              </a:rPr>
              <a:t>Extended treatment with a </a:t>
            </a:r>
            <a:r>
              <a:rPr lang="en-US" sz="800" dirty="0">
                <a:solidFill>
                  <a:prstClr val="black"/>
                </a:solidFill>
                <a:latin typeface="Lucida Grande"/>
                <a:cs typeface="Lucida Grande"/>
              </a:rPr>
              <a:t>P</a:t>
            </a:r>
            <a:r>
              <a:rPr lang="en-US" sz="800" baseline="-25000" dirty="0">
                <a:solidFill>
                  <a:prstClr val="black"/>
                </a:solidFill>
                <a:latin typeface="Lucida Grande"/>
                <a:cs typeface="Lucida Grande"/>
              </a:rPr>
              <a:t>2</a:t>
            </a:r>
            <a:r>
              <a:rPr lang="en-US" sz="800" dirty="0">
                <a:solidFill>
                  <a:prstClr val="black"/>
                </a:solidFill>
                <a:latin typeface="Lucida Grande"/>
                <a:cs typeface="Lucida Grande"/>
              </a:rPr>
              <a:t>Y</a:t>
            </a:r>
            <a:r>
              <a:rPr lang="en-US" sz="800" baseline="-25000" dirty="0">
                <a:solidFill>
                  <a:prstClr val="black"/>
                </a:solidFill>
                <a:latin typeface="Lucida Grande"/>
                <a:cs typeface="Lucida Grande"/>
              </a:rPr>
              <a:t>12</a:t>
            </a:r>
            <a:r>
              <a:rPr lang="en-US" sz="800" dirty="0">
                <a:solidFill>
                  <a:prstClr val="black"/>
                </a:solidFill>
                <a:latin typeface="Lucida Grande"/>
                <a:cs typeface="Lucida Grande"/>
              </a:rPr>
              <a:t> inhibitor can be added to ASA if high-risk clinical or angiographic features of ischemic events develop and low risk of bleeding.</a:t>
            </a:r>
          </a:p>
          <a:p>
            <a:pPr marL="228600" indent="-228600" algn="l" fontAlgn="auto">
              <a:lnSpc>
                <a:spcPts val="800"/>
              </a:lnSpc>
              <a:spcAft>
                <a:spcPts val="0"/>
              </a:spcAft>
              <a:buFont typeface="Wingdings" charset="2"/>
              <a:buAutoNum type="arabicPlain"/>
            </a:pPr>
            <a:endParaRPr lang="en-US" sz="800" dirty="0">
              <a:solidFill>
                <a:prstClr val="black"/>
              </a:solidFill>
              <a:latin typeface="Lucida Grande"/>
              <a:cs typeface="Lucida Grande"/>
            </a:endParaRPr>
          </a:p>
          <a:p>
            <a:pPr marL="228600" indent="-228600" algn="l" fontAlgn="auto">
              <a:lnSpc>
                <a:spcPts val="800"/>
              </a:lnSpc>
              <a:spcAft>
                <a:spcPts val="0"/>
              </a:spcAft>
              <a:buFont typeface="Wingdings" charset="2"/>
              <a:buAutoNum type="arabicPlain"/>
            </a:pPr>
            <a:r>
              <a:rPr lang="en-US" sz="800" dirty="0">
                <a:solidFill>
                  <a:prstClr val="black"/>
                </a:solidFill>
                <a:latin typeface="Lucida Grande"/>
                <a:cs typeface="Lucida Grande"/>
              </a:rPr>
              <a:t>The dose of OAC beyond the initial period of antithrombotic therapy (up to a year after PCI) should be standard stroke prevention doses as per the CCS Atrial Fibrillation Guidelines.       Single antiplatelet therapy with either ASA or </a:t>
            </a:r>
            <a:r>
              <a:rPr lang="en-US" sz="800" dirty="0" err="1">
                <a:solidFill>
                  <a:prstClr val="black"/>
                </a:solidFill>
                <a:latin typeface="Lucida Grande"/>
                <a:cs typeface="Lucida Grande"/>
              </a:rPr>
              <a:t>clopidogrel</a:t>
            </a:r>
            <a:r>
              <a:rPr lang="en-US" sz="800" dirty="0">
                <a:solidFill>
                  <a:prstClr val="black"/>
                </a:solidFill>
                <a:latin typeface="Lucida Grande"/>
                <a:cs typeface="Lucida Grande"/>
              </a:rPr>
              <a:t> may be added to OAC if high-risk clinical or angiographic features of ischemic events develop and low risk of bleeding.</a:t>
            </a:r>
          </a:p>
          <a:p>
            <a:pPr marL="228600" indent="-228600" algn="l" fontAlgn="auto">
              <a:lnSpc>
                <a:spcPts val="800"/>
              </a:lnSpc>
              <a:spcAft>
                <a:spcPts val="0"/>
              </a:spcAft>
              <a:buFont typeface="Wingdings" charset="2"/>
              <a:buAutoNum type="arabicPlain"/>
            </a:pPr>
            <a:endParaRPr lang="en-US" sz="800" dirty="0">
              <a:solidFill>
                <a:prstClr val="black"/>
              </a:solidFill>
              <a:latin typeface="Lucida Grande"/>
              <a:cs typeface="Lucida Grande"/>
            </a:endParaRPr>
          </a:p>
          <a:p>
            <a:pPr algn="l" fontAlgn="auto">
              <a:lnSpc>
                <a:spcPts val="800"/>
              </a:lnSpc>
              <a:spcAft>
                <a:spcPts val="0"/>
              </a:spcAft>
            </a:pPr>
            <a:r>
              <a:rPr lang="en-US" sz="800" i="1" dirty="0">
                <a:solidFill>
                  <a:prstClr val="black"/>
                </a:solidFill>
                <a:latin typeface="Lucida Grande"/>
                <a:cs typeface="Lucida Grande"/>
              </a:rPr>
              <a:t>AF: atrial fibrillation; ASA: acetylsalicylic acid; BMS: bare-metal stent; DES: drug-eluting stent; OAC: oral anticoagulant; PCI: percutaneous coronary </a:t>
            </a:r>
            <a:r>
              <a:rPr lang="en-US" sz="800" i="1" dirty="0" smtClean="0">
                <a:solidFill>
                  <a:prstClr val="black"/>
                </a:solidFill>
                <a:latin typeface="Lucida Grande"/>
                <a:cs typeface="Lucida Grande"/>
              </a:rPr>
              <a:t>intervention; SAPT: single antiplatelet therapy </a:t>
            </a:r>
            <a:endParaRPr lang="en-US" sz="800" i="1" baseline="30000" dirty="0">
              <a:solidFill>
                <a:prstClr val="black"/>
              </a:solidFill>
              <a:latin typeface="Lucida Grande"/>
              <a:cs typeface="Lucida Grande"/>
            </a:endParaRPr>
          </a:p>
        </p:txBody>
      </p:sp>
      <p:cxnSp>
        <p:nvCxnSpPr>
          <p:cNvPr id="24" name="Straight Arrow Connector 23">
            <a:extLst>
              <a:ext uri="{FF2B5EF4-FFF2-40B4-BE49-F238E27FC236}">
                <a16:creationId xmlns="" xmlns:a16="http://schemas.microsoft.com/office/drawing/2014/main" id="{1EB7F458-5387-4CC9-A243-FD4AAEB9FDC2}"/>
              </a:ext>
            </a:extLst>
          </p:cNvPr>
          <p:cNvCxnSpPr/>
          <p:nvPr/>
        </p:nvCxnSpPr>
        <p:spPr>
          <a:xfrm>
            <a:off x="2419350" y="1442392"/>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25" name="Straight Arrow Connector 24">
            <a:extLst>
              <a:ext uri="{FF2B5EF4-FFF2-40B4-BE49-F238E27FC236}">
                <a16:creationId xmlns="" xmlns:a16="http://schemas.microsoft.com/office/drawing/2014/main" id="{F056A711-0A52-4E1D-A868-92DF8F7AABA9}"/>
              </a:ext>
            </a:extLst>
          </p:cNvPr>
          <p:cNvCxnSpPr/>
          <p:nvPr/>
        </p:nvCxnSpPr>
        <p:spPr>
          <a:xfrm>
            <a:off x="6908800" y="1442392"/>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26" name="Straight Arrow Connector 25">
            <a:extLst>
              <a:ext uri="{FF2B5EF4-FFF2-40B4-BE49-F238E27FC236}">
                <a16:creationId xmlns="" xmlns:a16="http://schemas.microsoft.com/office/drawing/2014/main" id="{5EF80A9E-9D52-49C5-8ECF-4EBF3151E319}"/>
              </a:ext>
            </a:extLst>
          </p:cNvPr>
          <p:cNvCxnSpPr/>
          <p:nvPr/>
        </p:nvCxnSpPr>
        <p:spPr>
          <a:xfrm>
            <a:off x="2419350" y="2083138"/>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27" name="Straight Arrow Connector 26">
            <a:extLst>
              <a:ext uri="{FF2B5EF4-FFF2-40B4-BE49-F238E27FC236}">
                <a16:creationId xmlns="" xmlns:a16="http://schemas.microsoft.com/office/drawing/2014/main" id="{2835FAF4-7825-47E1-8E67-BE32F1D0BCA4}"/>
              </a:ext>
            </a:extLst>
          </p:cNvPr>
          <p:cNvCxnSpPr/>
          <p:nvPr/>
        </p:nvCxnSpPr>
        <p:spPr>
          <a:xfrm>
            <a:off x="6908800" y="2083138"/>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28" name="Straight Arrow Connector 27">
            <a:extLst>
              <a:ext uri="{FF2B5EF4-FFF2-40B4-BE49-F238E27FC236}">
                <a16:creationId xmlns="" xmlns:a16="http://schemas.microsoft.com/office/drawing/2014/main" id="{9CC3687C-FCE1-40DD-8802-64C29C96B532}"/>
              </a:ext>
            </a:extLst>
          </p:cNvPr>
          <p:cNvCxnSpPr/>
          <p:nvPr/>
        </p:nvCxnSpPr>
        <p:spPr>
          <a:xfrm>
            <a:off x="2419350" y="3781515"/>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29" name="Straight Arrow Connector 28">
            <a:extLst>
              <a:ext uri="{FF2B5EF4-FFF2-40B4-BE49-F238E27FC236}">
                <a16:creationId xmlns="" xmlns:a16="http://schemas.microsoft.com/office/drawing/2014/main" id="{D96F15DA-7761-4E37-8995-DFFBAEFE2927}"/>
              </a:ext>
            </a:extLst>
          </p:cNvPr>
          <p:cNvCxnSpPr/>
          <p:nvPr/>
        </p:nvCxnSpPr>
        <p:spPr>
          <a:xfrm>
            <a:off x="6908800" y="3781515"/>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16" name="Title 1">
            <a:extLst>
              <a:ext uri="{FF2B5EF4-FFF2-40B4-BE49-F238E27FC236}">
                <a16:creationId xmlns="" xmlns:a16="http://schemas.microsoft.com/office/drawing/2014/main" id="{BD8CDB16-A88E-49E5-B265-654B5C4987BC}"/>
              </a:ext>
            </a:extLst>
          </p:cNvPr>
          <p:cNvSpPr txBox="1">
            <a:spLocks/>
          </p:cNvSpPr>
          <p:nvPr/>
        </p:nvSpPr>
        <p:spPr>
          <a:xfrm>
            <a:off x="533400" y="4041865"/>
            <a:ext cx="3630490" cy="980352"/>
          </a:xfrm>
          <a:prstGeom prst="rect">
            <a:avLst/>
          </a:prstGeom>
          <a:solidFill>
            <a:srgbClr val="9BBB59">
              <a:lumMod val="60000"/>
              <a:lumOff val="40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Lucida Grande"/>
                <a:cs typeface="Lucida Grande"/>
              </a:rPr>
              <a:t>ASA +/- </a:t>
            </a:r>
            <a:r>
              <a:rPr kumimoji="0" lang="en-US" sz="1400" b="1" i="0" u="none" strike="noStrike" kern="1200" cap="none" spc="0" normalizeH="0" baseline="0" noProof="0" dirty="0">
                <a:ln>
                  <a:noFill/>
                </a:ln>
                <a:solidFill>
                  <a:prstClr val="black"/>
                </a:solidFill>
                <a:effectLst/>
                <a:uLnTx/>
                <a:uFillTx/>
                <a:latin typeface="Lucida Grande"/>
                <a:cs typeface="Lucida Grande"/>
              </a:rPr>
              <a:t>P</a:t>
            </a:r>
            <a:r>
              <a:rPr kumimoji="0" lang="en-US" sz="1400" b="1" i="0" u="none" strike="noStrike" kern="1200" cap="none" spc="0" normalizeH="0" baseline="-25000" noProof="0" dirty="0">
                <a:ln>
                  <a:noFill/>
                </a:ln>
                <a:solidFill>
                  <a:prstClr val="black"/>
                </a:solidFill>
                <a:effectLst/>
                <a:uLnTx/>
                <a:uFillTx/>
                <a:latin typeface="Lucida Grande"/>
                <a:cs typeface="Lucida Grande"/>
              </a:rPr>
              <a:t>2</a:t>
            </a:r>
            <a:r>
              <a:rPr kumimoji="0" lang="en-US" sz="1400" b="1" i="0" u="none" strike="noStrike" kern="1200" cap="none" spc="0" normalizeH="0" baseline="0" noProof="0" dirty="0">
                <a:ln>
                  <a:noFill/>
                </a:ln>
                <a:solidFill>
                  <a:prstClr val="black"/>
                </a:solidFill>
                <a:effectLst/>
                <a:uLnTx/>
                <a:uFillTx/>
                <a:latin typeface="Lucida Grande"/>
                <a:cs typeface="Lucida Grande"/>
              </a:rPr>
              <a:t>Y</a:t>
            </a:r>
            <a:r>
              <a:rPr kumimoji="0" lang="en-US" sz="1400" b="1" i="0" u="none" strike="noStrike" kern="1200" cap="none" spc="0" normalizeH="0" baseline="-25000" noProof="0" dirty="0">
                <a:ln>
                  <a:noFill/>
                </a:ln>
                <a:solidFill>
                  <a:prstClr val="black"/>
                </a:solidFill>
                <a:effectLst/>
                <a:uLnTx/>
                <a:uFillTx/>
                <a:latin typeface="Lucida Grande"/>
                <a:cs typeface="Lucida Grande"/>
              </a:rPr>
              <a:t>12</a:t>
            </a:r>
            <a:r>
              <a:rPr kumimoji="0" lang="en-US" sz="1400" b="1" i="0" u="none" strike="noStrike" kern="1200" cap="none" spc="0" normalizeH="0" baseline="0" noProof="0" dirty="0">
                <a:ln>
                  <a:noFill/>
                </a:ln>
                <a:solidFill>
                  <a:prstClr val="black"/>
                </a:solidFill>
                <a:effectLst/>
                <a:uLnTx/>
                <a:uFillTx/>
                <a:latin typeface="Lucida Grande"/>
                <a:cs typeface="Lucida Grande"/>
              </a:rPr>
              <a:t> </a:t>
            </a:r>
            <a:r>
              <a:rPr kumimoji="0" lang="en-US" sz="1400" b="1" i="0" u="none" strike="noStrike" kern="1200" cap="none" spc="0" normalizeH="0" baseline="0" noProof="0" dirty="0" smtClean="0">
                <a:ln>
                  <a:noFill/>
                </a:ln>
                <a:solidFill>
                  <a:prstClr val="black"/>
                </a:solidFill>
                <a:effectLst/>
                <a:uLnTx/>
                <a:uFillTx/>
                <a:latin typeface="Lucida Grande"/>
                <a:cs typeface="Lucida Grande"/>
              </a:rPr>
              <a:t>inhibitor</a:t>
            </a:r>
            <a:r>
              <a:rPr lang="en-US" sz="1400" b="1" baseline="30000" dirty="0">
                <a:solidFill>
                  <a:prstClr val="black"/>
                </a:solidFill>
                <a:latin typeface="Lucida Grande"/>
                <a:cs typeface="Lucida Grande"/>
              </a:rPr>
              <a:t>3</a:t>
            </a:r>
            <a:endParaRPr kumimoji="0" lang="en-US" sz="1400" b="1" i="0" u="none" strike="noStrike" kern="1200" cap="none" spc="0" normalizeH="0" baseline="30000" noProof="0" dirty="0">
              <a:ln>
                <a:noFill/>
              </a:ln>
              <a:solidFill>
                <a:prstClr val="black"/>
              </a:solidFill>
              <a:effectLst/>
              <a:uLnTx/>
              <a:uFillTx/>
              <a:latin typeface="Lucida Grande"/>
              <a:cs typeface="Lucida Grande"/>
            </a:endParaRPr>
          </a:p>
        </p:txBody>
      </p:sp>
      <p:sp>
        <p:nvSpPr>
          <p:cNvPr id="30" name="Title 1">
            <a:extLst>
              <a:ext uri="{FF2B5EF4-FFF2-40B4-BE49-F238E27FC236}">
                <a16:creationId xmlns="" xmlns:a16="http://schemas.microsoft.com/office/drawing/2014/main" id="{BD8CDB16-A88E-49E5-B265-654B5C4987BC}"/>
              </a:ext>
            </a:extLst>
          </p:cNvPr>
          <p:cNvSpPr txBox="1">
            <a:spLocks/>
          </p:cNvSpPr>
          <p:nvPr/>
        </p:nvSpPr>
        <p:spPr>
          <a:xfrm>
            <a:off x="5105400" y="4041865"/>
            <a:ext cx="3630490" cy="980352"/>
          </a:xfrm>
          <a:prstGeom prst="rect">
            <a:avLst/>
          </a:prstGeom>
          <a:solidFill>
            <a:srgbClr val="9BBB59">
              <a:lumMod val="60000"/>
              <a:lumOff val="40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1400" b="1" noProof="0" dirty="0" smtClean="0">
                <a:solidFill>
                  <a:prstClr val="black"/>
                </a:solidFill>
                <a:latin typeface="Lucida Grande"/>
                <a:cs typeface="Lucida Grande"/>
              </a:rPr>
              <a:t>OAC</a:t>
            </a:r>
            <a:r>
              <a:rPr lang="en-US" sz="1400" b="1" baseline="30000" dirty="0">
                <a:solidFill>
                  <a:prstClr val="black"/>
                </a:solidFill>
                <a:latin typeface="Lucida Grande"/>
                <a:cs typeface="Lucida Grande"/>
              </a:rPr>
              <a:t>4</a:t>
            </a:r>
            <a:r>
              <a:rPr lang="en-US" sz="1400" b="1" noProof="0" dirty="0" smtClean="0">
                <a:solidFill>
                  <a:prstClr val="black"/>
                </a:solidFill>
                <a:latin typeface="Lucida Grande"/>
                <a:cs typeface="Lucida Grande"/>
              </a:rPr>
              <a:t> +/- SAPT</a:t>
            </a:r>
            <a:endParaRPr kumimoji="0" lang="en-US" sz="1400" b="1" i="0" u="none" strike="noStrike" kern="1200" cap="none" spc="0" normalizeH="0" baseline="30000" noProof="0" dirty="0">
              <a:ln>
                <a:noFill/>
              </a:ln>
              <a:solidFill>
                <a:prstClr val="black"/>
              </a:solidFill>
              <a:effectLst/>
              <a:uLnTx/>
              <a:uFillTx/>
              <a:latin typeface="Lucida Grande"/>
              <a:cs typeface="Lucida Grande"/>
            </a:endParaRPr>
          </a:p>
        </p:txBody>
      </p:sp>
    </p:spTree>
    <p:extLst>
      <p:ext uri="{BB962C8B-B14F-4D97-AF65-F5344CB8AC3E}">
        <p14:creationId xmlns:p14="http://schemas.microsoft.com/office/powerpoint/2010/main" val="7938018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txBox="1">
            <a:spLocks/>
          </p:cNvSpPr>
          <p:nvPr/>
        </p:nvSpPr>
        <p:spPr bwMode="auto">
          <a:xfrm>
            <a:off x="0" y="1219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20000"/>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2pPr>
            <a:lvl3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3pPr>
            <a:lvl4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4pPr>
            <a:lvl5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000000"/>
                </a:solidFill>
                <a:effectLst/>
                <a:uLnTx/>
                <a:uFillTx/>
                <a:latin typeface="Arial Black"/>
                <a:ea typeface="ＭＳ Ｐゴシック"/>
                <a:cs typeface="Arial"/>
              </a:rPr>
              <a:t>Figure footnotes</a:t>
            </a:r>
            <a:endParaRPr kumimoji="0" lang="en-US" altLang="en-US" sz="3200" b="0" i="0" u="none" strike="noStrike" kern="0" cap="none" spc="0" normalizeH="0" baseline="0" noProof="0" dirty="0">
              <a:ln>
                <a:noFill/>
              </a:ln>
              <a:solidFill>
                <a:srgbClr val="000000"/>
              </a:solidFill>
              <a:effectLst/>
              <a:uLnTx/>
              <a:uFillTx/>
              <a:latin typeface="Arial Black"/>
              <a:ea typeface="ＭＳ Ｐゴシック"/>
              <a:cs typeface="Arial"/>
            </a:endParaRPr>
          </a:p>
        </p:txBody>
      </p:sp>
      <p:sp>
        <p:nvSpPr>
          <p:cNvPr id="5" name="Title 1">
            <a:extLst>
              <a:ext uri="{FF2B5EF4-FFF2-40B4-BE49-F238E27FC236}">
                <a16:creationId xmlns="" xmlns:a16="http://schemas.microsoft.com/office/drawing/2014/main" id="{03C59A1F-5D2C-44C5-822C-561616CFB792}"/>
              </a:ext>
            </a:extLst>
          </p:cNvPr>
          <p:cNvSpPr txBox="1">
            <a:spLocks/>
          </p:cNvSpPr>
          <p:nvPr/>
        </p:nvSpPr>
        <p:spPr>
          <a:xfrm>
            <a:off x="539750" y="533400"/>
            <a:ext cx="8174161" cy="604192"/>
          </a:xfrm>
          <a:prstGeom prst="rect">
            <a:avLst/>
          </a:prstGeom>
          <a:solidFill>
            <a:srgbClr val="1F497D">
              <a:lumMod val="75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Lucida Grande"/>
                <a:ea typeface="+mj-ea"/>
                <a:cs typeface="Lucida Grande"/>
              </a:rPr>
              <a:t>AF and elective PCI </a:t>
            </a:r>
            <a:r>
              <a:rPr kumimoji="0" lang="en-US" sz="2000" b="1" i="0" u="sng" strike="noStrike" kern="1200" cap="none" spc="0" normalizeH="0" baseline="0" noProof="0" dirty="0">
                <a:ln>
                  <a:noFill/>
                </a:ln>
                <a:solidFill>
                  <a:schemeClr val="bg1"/>
                </a:solidFill>
                <a:effectLst/>
                <a:uLnTx/>
                <a:uFillTx/>
                <a:latin typeface="Lucida Grande"/>
                <a:ea typeface="+mj-ea"/>
                <a:cs typeface="Lucida Grande"/>
              </a:rPr>
              <a:t>without</a:t>
            </a:r>
            <a:r>
              <a:rPr kumimoji="0" lang="en-US" sz="2000" b="1" i="0" u="none" strike="noStrike" kern="1200" cap="none" spc="0" normalizeH="0" baseline="0" noProof="0" dirty="0">
                <a:ln>
                  <a:noFill/>
                </a:ln>
                <a:solidFill>
                  <a:schemeClr val="bg1"/>
                </a:solidFill>
                <a:effectLst/>
                <a:uLnTx/>
                <a:uFillTx/>
                <a:latin typeface="Lucida Grande"/>
                <a:ea typeface="+mj-ea"/>
                <a:cs typeface="Lucida Grande"/>
              </a:rPr>
              <a:t> high-risk features</a:t>
            </a:r>
            <a:r>
              <a:rPr kumimoji="0" lang="en-US" sz="2000" b="1" i="0" u="none" strike="noStrike" kern="1200" cap="none" spc="0" normalizeH="0" baseline="30000" noProof="0" dirty="0">
                <a:ln>
                  <a:noFill/>
                </a:ln>
                <a:solidFill>
                  <a:schemeClr val="bg1"/>
                </a:solidFill>
                <a:effectLst/>
                <a:uLnTx/>
                <a:uFillTx/>
                <a:latin typeface="Lucida Grande"/>
                <a:ea typeface="+mj-ea"/>
                <a:cs typeface="Lucida Grande"/>
              </a:rPr>
              <a:t>1</a:t>
            </a:r>
          </a:p>
        </p:txBody>
      </p:sp>
      <p:sp>
        <p:nvSpPr>
          <p:cNvPr id="6" name="Title 1">
            <a:extLst>
              <a:ext uri="{FF2B5EF4-FFF2-40B4-BE49-F238E27FC236}">
                <a16:creationId xmlns="" xmlns:a16="http://schemas.microsoft.com/office/drawing/2014/main" id="{6A583741-B4E1-4295-B099-B4CAF1B744C0}"/>
              </a:ext>
            </a:extLst>
          </p:cNvPr>
          <p:cNvSpPr txBox="1">
            <a:spLocks/>
          </p:cNvSpPr>
          <p:nvPr/>
        </p:nvSpPr>
        <p:spPr>
          <a:xfrm>
            <a:off x="69669" y="1600200"/>
            <a:ext cx="9013371" cy="51816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indent="-228600" algn="l" fontAlgn="auto">
              <a:spcAft>
                <a:spcPts val="0"/>
              </a:spcAft>
              <a:buFont typeface="Wingdings" charset="2"/>
              <a:buAutoNum type="arabicPlain"/>
            </a:pPr>
            <a:r>
              <a:rPr lang="en-US" sz="1600" b="1" dirty="0">
                <a:solidFill>
                  <a:prstClr val="black"/>
                </a:solidFill>
                <a:latin typeface="Lucida Grande"/>
                <a:cs typeface="Lucida Grande"/>
              </a:rPr>
              <a:t>A PCI is considered high-risk based on clinical and angiographic features such as: </a:t>
            </a:r>
            <a:r>
              <a:rPr lang="en-US" sz="1600" dirty="0" smtClean="0">
                <a:solidFill>
                  <a:prstClr val="black"/>
                </a:solidFill>
                <a:latin typeface="Lucida Grande"/>
                <a:cs typeface="Lucida Grande"/>
              </a:rPr>
              <a:t>diabetes </a:t>
            </a:r>
            <a:r>
              <a:rPr lang="en-US" sz="1600" dirty="0">
                <a:solidFill>
                  <a:prstClr val="black"/>
                </a:solidFill>
                <a:latin typeface="Lucida Grande"/>
                <a:cs typeface="Lucida Grande"/>
              </a:rPr>
              <a:t>mellitus, prior </a:t>
            </a:r>
            <a:r>
              <a:rPr lang="en-US" sz="1600" dirty="0" smtClean="0">
                <a:solidFill>
                  <a:prstClr val="black"/>
                </a:solidFill>
                <a:latin typeface="Lucida Grande"/>
                <a:cs typeface="Lucida Grande"/>
              </a:rPr>
              <a:t>ACS, </a:t>
            </a:r>
            <a:r>
              <a:rPr lang="en-US" sz="1600" dirty="0">
                <a:solidFill>
                  <a:prstClr val="black"/>
                </a:solidFill>
                <a:latin typeface="Lucida Grande"/>
                <a:cs typeface="Lucida Grande"/>
              </a:rPr>
              <a:t>chronic renal dysfunction (creatinine clearance &lt; 60 mL/min), multi-vessel disease, multiple stents implanted, complex bifurcation lesion, total stent length &gt; 60 mm, chronic total occlusion intervention or </a:t>
            </a:r>
            <a:r>
              <a:rPr lang="en-US" sz="1600" dirty="0" err="1">
                <a:solidFill>
                  <a:prstClr val="black"/>
                </a:solidFill>
                <a:latin typeface="Lucida Grande"/>
                <a:cs typeface="Lucida Grande"/>
              </a:rPr>
              <a:t>bioabsorbable</a:t>
            </a:r>
            <a:r>
              <a:rPr lang="en-US" sz="1600" dirty="0">
                <a:solidFill>
                  <a:prstClr val="black"/>
                </a:solidFill>
                <a:latin typeface="Lucida Grande"/>
                <a:cs typeface="Lucida Grande"/>
              </a:rPr>
              <a:t> vascular scaffold (BVS) implantation</a:t>
            </a:r>
            <a:r>
              <a:rPr lang="en-US" sz="1600" dirty="0" smtClean="0">
                <a:solidFill>
                  <a:prstClr val="black"/>
                </a:solidFill>
                <a:latin typeface="Lucida Grande"/>
                <a:cs typeface="Lucida Grande"/>
              </a:rPr>
              <a:t>.</a:t>
            </a:r>
            <a:endParaRPr lang="en-US" sz="1600" dirty="0">
              <a:solidFill>
                <a:prstClr val="black"/>
              </a:solidFill>
              <a:latin typeface="Lucida Grande"/>
              <a:cs typeface="Lucida Grande"/>
            </a:endParaRPr>
          </a:p>
          <a:p>
            <a:pPr marL="228600" indent="-228600" algn="l" fontAlgn="auto">
              <a:spcAft>
                <a:spcPts val="0"/>
              </a:spcAft>
              <a:buFont typeface="Wingdings" charset="2"/>
              <a:buAutoNum type="arabicPlain"/>
            </a:pPr>
            <a:endParaRPr lang="en-US" sz="1600" dirty="0">
              <a:solidFill>
                <a:prstClr val="black"/>
              </a:solidFill>
              <a:latin typeface="Lucida Grande"/>
              <a:cs typeface="Lucida Grande"/>
            </a:endParaRPr>
          </a:p>
          <a:p>
            <a:pPr marL="228600" indent="-228600" algn="l" fontAlgn="auto">
              <a:spcAft>
                <a:spcPts val="0"/>
              </a:spcAft>
              <a:buFont typeface="Wingdings" charset="2"/>
              <a:buAutoNum type="arabicPlain"/>
            </a:pPr>
            <a:r>
              <a:rPr lang="en-US" sz="1600" b="1" dirty="0" smtClean="0">
                <a:solidFill>
                  <a:prstClr val="black"/>
                </a:solidFill>
                <a:latin typeface="Lucida Grande"/>
                <a:cs typeface="Lucida Grande"/>
              </a:rPr>
              <a:t>OAC </a:t>
            </a:r>
            <a:r>
              <a:rPr lang="en-US" sz="1600" b="1" dirty="0">
                <a:solidFill>
                  <a:prstClr val="black"/>
                </a:solidFill>
                <a:latin typeface="Lucida Grande"/>
                <a:cs typeface="Lucida Grande"/>
              </a:rPr>
              <a:t>regimens evaluated in this context include</a:t>
            </a:r>
            <a:r>
              <a:rPr lang="en-US" sz="1600" dirty="0">
                <a:solidFill>
                  <a:prstClr val="black"/>
                </a:solidFill>
                <a:latin typeface="Lucida Grande"/>
                <a:cs typeface="Lucida Grande"/>
              </a:rPr>
              <a:t> </a:t>
            </a:r>
            <a:r>
              <a:rPr lang="en-US" sz="1600" dirty="0" smtClean="0">
                <a:solidFill>
                  <a:prstClr val="black"/>
                </a:solidFill>
                <a:latin typeface="Lucida Grande"/>
                <a:cs typeface="Lucida Grande"/>
              </a:rPr>
              <a:t>rivaroxaban </a:t>
            </a:r>
            <a:r>
              <a:rPr lang="en-US" sz="1600" dirty="0">
                <a:solidFill>
                  <a:prstClr val="black"/>
                </a:solidFill>
                <a:latin typeface="Lucida Grande"/>
                <a:cs typeface="Lucida Grande"/>
              </a:rPr>
              <a:t>15 mg daily (10 mg in patients with renal </a:t>
            </a:r>
            <a:r>
              <a:rPr lang="en-US" sz="1600" dirty="0" smtClean="0">
                <a:solidFill>
                  <a:prstClr val="black"/>
                </a:solidFill>
                <a:latin typeface="Lucida Grande"/>
                <a:cs typeface="Lucida Grande"/>
              </a:rPr>
              <a:t>dysfunction), dabigatran </a:t>
            </a:r>
            <a:r>
              <a:rPr lang="en-US" sz="1600" dirty="0">
                <a:solidFill>
                  <a:prstClr val="black"/>
                </a:solidFill>
                <a:latin typeface="Lucida Grande"/>
                <a:cs typeface="Lucida Grande"/>
              </a:rPr>
              <a:t>110 mg or 150 mg </a:t>
            </a:r>
            <a:r>
              <a:rPr lang="en-US" sz="1600" dirty="0" smtClean="0">
                <a:solidFill>
                  <a:prstClr val="black"/>
                </a:solidFill>
                <a:latin typeface="Lucida Grande"/>
                <a:cs typeface="Lucida Grande"/>
              </a:rPr>
              <a:t>BID and warfarin. </a:t>
            </a:r>
            <a:r>
              <a:rPr lang="en-US" sz="1600" dirty="0">
                <a:solidFill>
                  <a:prstClr val="black"/>
                </a:solidFill>
                <a:latin typeface="Lucida Grande"/>
                <a:cs typeface="Lucida Grande"/>
              </a:rPr>
              <a:t>If warfarin is to be used, recommended INR target is 2.0-2.5. All patients should receive a loading dose of ASA 160 mg at the time of PCI (if previously ASA naïve). Thereafter, ASA can be discontinued as early as the day following PCI.</a:t>
            </a:r>
          </a:p>
          <a:p>
            <a:pPr marL="228600" indent="-228600" algn="l" fontAlgn="auto">
              <a:spcAft>
                <a:spcPts val="0"/>
              </a:spcAft>
              <a:buFont typeface="Wingdings" charset="2"/>
              <a:buAutoNum type="arabicPlain"/>
            </a:pPr>
            <a:endParaRPr lang="en-US" sz="1600" dirty="0">
              <a:solidFill>
                <a:prstClr val="black"/>
              </a:solidFill>
              <a:latin typeface="Lucida Grande"/>
              <a:cs typeface="Lucida Grande"/>
            </a:endParaRPr>
          </a:p>
          <a:p>
            <a:pPr marL="228600" indent="-228600" algn="l" fontAlgn="auto">
              <a:spcAft>
                <a:spcPts val="0"/>
              </a:spcAft>
              <a:buFont typeface="Wingdings" charset="2"/>
              <a:buAutoNum type="arabicPlain"/>
            </a:pPr>
            <a:r>
              <a:rPr lang="en-US" sz="1600" b="1" dirty="0" smtClean="0">
                <a:solidFill>
                  <a:prstClr val="black"/>
                </a:solidFill>
                <a:latin typeface="Lucida Grande"/>
                <a:cs typeface="Lucida Grande"/>
              </a:rPr>
              <a:t>Extended treatment with a </a:t>
            </a:r>
            <a:r>
              <a:rPr lang="en-US" sz="1600" b="1" dirty="0">
                <a:solidFill>
                  <a:prstClr val="black"/>
                </a:solidFill>
                <a:latin typeface="Lucida Grande"/>
                <a:cs typeface="Lucida Grande"/>
              </a:rPr>
              <a:t>P</a:t>
            </a:r>
            <a:r>
              <a:rPr lang="en-US" sz="1600" b="1" baseline="-25000" dirty="0">
                <a:solidFill>
                  <a:prstClr val="black"/>
                </a:solidFill>
                <a:latin typeface="Lucida Grande"/>
                <a:cs typeface="Lucida Grande"/>
              </a:rPr>
              <a:t>2</a:t>
            </a:r>
            <a:r>
              <a:rPr lang="en-US" sz="1600" b="1" dirty="0">
                <a:solidFill>
                  <a:prstClr val="black"/>
                </a:solidFill>
                <a:latin typeface="Lucida Grande"/>
                <a:cs typeface="Lucida Grande"/>
              </a:rPr>
              <a:t>Y</a:t>
            </a:r>
            <a:r>
              <a:rPr lang="en-US" sz="1600" b="1" baseline="-25000" dirty="0">
                <a:solidFill>
                  <a:prstClr val="black"/>
                </a:solidFill>
                <a:latin typeface="Lucida Grande"/>
                <a:cs typeface="Lucida Grande"/>
              </a:rPr>
              <a:t>12</a:t>
            </a:r>
            <a:r>
              <a:rPr lang="en-US" sz="1600" b="1" dirty="0">
                <a:solidFill>
                  <a:prstClr val="black"/>
                </a:solidFill>
                <a:latin typeface="Lucida Grande"/>
                <a:cs typeface="Lucida Grande"/>
              </a:rPr>
              <a:t> inhibitor</a:t>
            </a:r>
            <a:r>
              <a:rPr lang="en-US" sz="1600" dirty="0">
                <a:solidFill>
                  <a:prstClr val="black"/>
                </a:solidFill>
                <a:latin typeface="Lucida Grande"/>
                <a:cs typeface="Lucida Grande"/>
              </a:rPr>
              <a:t> can be added to ASA if high-risk clinical or angiographic features of ischemic events develop and low risk of bleeding.</a:t>
            </a:r>
          </a:p>
          <a:p>
            <a:pPr marL="228600" indent="-228600" algn="l" fontAlgn="auto">
              <a:spcAft>
                <a:spcPts val="0"/>
              </a:spcAft>
              <a:buFont typeface="Wingdings" charset="2"/>
              <a:buAutoNum type="arabicPlain"/>
            </a:pPr>
            <a:endParaRPr lang="en-US" sz="1600" dirty="0">
              <a:solidFill>
                <a:prstClr val="black"/>
              </a:solidFill>
              <a:latin typeface="Lucida Grande"/>
              <a:cs typeface="Lucida Grande"/>
            </a:endParaRPr>
          </a:p>
          <a:p>
            <a:pPr marL="228600" indent="-228600" algn="l" fontAlgn="auto">
              <a:spcAft>
                <a:spcPts val="0"/>
              </a:spcAft>
              <a:buFont typeface="Wingdings" charset="2"/>
              <a:buAutoNum type="arabicPlain"/>
            </a:pPr>
            <a:r>
              <a:rPr lang="en-US" sz="1600" b="1" dirty="0">
                <a:solidFill>
                  <a:prstClr val="black"/>
                </a:solidFill>
                <a:latin typeface="Lucida Grande"/>
                <a:cs typeface="Lucida Grande"/>
              </a:rPr>
              <a:t>The dose of OAC </a:t>
            </a:r>
            <a:r>
              <a:rPr lang="en-US" sz="1600" b="1" dirty="0" smtClean="0">
                <a:solidFill>
                  <a:prstClr val="black"/>
                </a:solidFill>
                <a:latin typeface="Lucida Grande"/>
                <a:cs typeface="Lucida Grande"/>
              </a:rPr>
              <a:t>following the initial period of antithrombotic therapy </a:t>
            </a:r>
            <a:r>
              <a:rPr lang="en-US" sz="1600" dirty="0" smtClean="0">
                <a:solidFill>
                  <a:prstClr val="black"/>
                </a:solidFill>
                <a:latin typeface="Lucida Grande"/>
                <a:cs typeface="Lucida Grande"/>
              </a:rPr>
              <a:t>(up to a year </a:t>
            </a:r>
            <a:r>
              <a:rPr lang="en-US" sz="1600" dirty="0">
                <a:solidFill>
                  <a:prstClr val="black"/>
                </a:solidFill>
                <a:latin typeface="Lucida Grande"/>
                <a:cs typeface="Lucida Grande"/>
              </a:rPr>
              <a:t>after </a:t>
            </a:r>
            <a:r>
              <a:rPr lang="en-US" sz="1600" dirty="0" smtClean="0">
                <a:solidFill>
                  <a:prstClr val="black"/>
                </a:solidFill>
                <a:latin typeface="Lucida Grande"/>
                <a:cs typeface="Lucida Grande"/>
              </a:rPr>
              <a:t>PCI) </a:t>
            </a:r>
            <a:r>
              <a:rPr lang="en-US" sz="1600" dirty="0">
                <a:solidFill>
                  <a:prstClr val="black"/>
                </a:solidFill>
                <a:latin typeface="Lucida Grande"/>
                <a:cs typeface="Lucida Grande"/>
              </a:rPr>
              <a:t>should be standard stroke prevention doses as per the CCS Atrial Fibrillation Guidelines.  </a:t>
            </a:r>
            <a:r>
              <a:rPr lang="en-US" sz="1600" dirty="0" smtClean="0">
                <a:solidFill>
                  <a:prstClr val="black"/>
                </a:solidFill>
                <a:latin typeface="Lucida Grande"/>
                <a:cs typeface="Lucida Grande"/>
              </a:rPr>
              <a:t> Single antiplatelet therapy with either ASA or </a:t>
            </a:r>
            <a:r>
              <a:rPr lang="en-US" sz="1600" dirty="0" err="1" smtClean="0">
                <a:solidFill>
                  <a:prstClr val="black"/>
                </a:solidFill>
                <a:latin typeface="Lucida Grande"/>
                <a:cs typeface="Lucida Grande"/>
              </a:rPr>
              <a:t>clopidogrel</a:t>
            </a:r>
            <a:r>
              <a:rPr lang="en-US" sz="1600" dirty="0" smtClean="0">
                <a:solidFill>
                  <a:prstClr val="black"/>
                </a:solidFill>
                <a:latin typeface="Lucida Grande"/>
                <a:cs typeface="Lucida Grande"/>
              </a:rPr>
              <a:t> </a:t>
            </a:r>
            <a:r>
              <a:rPr lang="en-US" sz="1600" dirty="0">
                <a:solidFill>
                  <a:prstClr val="black"/>
                </a:solidFill>
                <a:latin typeface="Lucida Grande"/>
                <a:cs typeface="Lucida Grande"/>
              </a:rPr>
              <a:t>may be added to OAC if high-risk clinical or angiographic features of ischemic events develop and low risk of bleeding.</a:t>
            </a:r>
          </a:p>
          <a:p>
            <a:pPr marL="228600" indent="-228600" algn="l" fontAlgn="auto">
              <a:spcAft>
                <a:spcPts val="0"/>
              </a:spcAft>
              <a:buFont typeface="Wingdings" charset="2"/>
              <a:buAutoNum type="arabicPlain"/>
            </a:pPr>
            <a:endParaRPr lang="en-US" sz="1600" dirty="0">
              <a:solidFill>
                <a:prstClr val="black"/>
              </a:solidFill>
              <a:latin typeface="Lucida Grande"/>
              <a:cs typeface="Lucida Grande"/>
            </a:endParaRPr>
          </a:p>
          <a:p>
            <a:pPr algn="l" fontAlgn="auto">
              <a:spcAft>
                <a:spcPts val="0"/>
              </a:spcAft>
            </a:pPr>
            <a:r>
              <a:rPr lang="en-US" sz="1100" i="1" dirty="0">
                <a:solidFill>
                  <a:prstClr val="black"/>
                </a:solidFill>
                <a:latin typeface="Lucida Grande"/>
                <a:cs typeface="Lucida Grande"/>
              </a:rPr>
              <a:t>AF: atrial fibrillation; ASA: acetylsalicylic acid; BMS: bare-metal stent; DES: drug-eluting stent; OAC: oral anticoagulant; PCI: percutaneous coronary </a:t>
            </a:r>
            <a:r>
              <a:rPr lang="en-US" sz="1100" i="1" dirty="0" smtClean="0">
                <a:solidFill>
                  <a:prstClr val="black"/>
                </a:solidFill>
                <a:latin typeface="Lucida Grande"/>
                <a:cs typeface="Lucida Grande"/>
              </a:rPr>
              <a:t>intervention; SAPT: single antiplatelet therapy </a:t>
            </a:r>
            <a:endParaRPr lang="en-US" sz="1100" i="1" baseline="30000" dirty="0">
              <a:solidFill>
                <a:prstClr val="black"/>
              </a:solidFill>
              <a:latin typeface="Lucida Grande"/>
              <a:cs typeface="Lucida Grande"/>
            </a:endParaRPr>
          </a:p>
        </p:txBody>
      </p:sp>
    </p:spTree>
    <p:extLst>
      <p:ext uri="{BB962C8B-B14F-4D97-AF65-F5344CB8AC3E}">
        <p14:creationId xmlns:p14="http://schemas.microsoft.com/office/powerpoint/2010/main" val="10252906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914400"/>
            <a:ext cx="9144000" cy="457200"/>
          </a:xfrm>
        </p:spPr>
        <p:txBody>
          <a:bodyPr rtlCol="0">
            <a:normAutofit fontScale="90000"/>
          </a:bodyPr>
          <a:lstStyle/>
          <a:p>
            <a:pPr>
              <a:defRPr/>
            </a:pPr>
            <a:r>
              <a:rPr lang="en-US" altLang="en-US" dirty="0"/>
              <a:t>In patients with AF undergoing PCI for ACS </a:t>
            </a:r>
            <a:r>
              <a:rPr lang="en-US" altLang="en-US" u="sng" dirty="0"/>
              <a:t>or</a:t>
            </a:r>
            <a:r>
              <a:rPr lang="en-US" altLang="en-US" dirty="0"/>
              <a:t> elective PCI </a:t>
            </a:r>
            <a:r>
              <a:rPr lang="en-US" altLang="en-US" u="sng" dirty="0"/>
              <a:t>with</a:t>
            </a:r>
            <a:r>
              <a:rPr lang="en-US" altLang="en-US" dirty="0"/>
              <a:t> high-risk features: </a:t>
            </a:r>
            <a:endParaRPr lang="en-US" altLang="en-US" sz="2700" dirty="0"/>
          </a:p>
        </p:txBody>
      </p:sp>
      <p:sp>
        <p:nvSpPr>
          <p:cNvPr id="58371" name="TextBox 4"/>
          <p:cNvSpPr txBox="1">
            <a:spLocks noChangeArrowheads="1"/>
          </p:cNvSpPr>
          <p:nvPr/>
        </p:nvSpPr>
        <p:spPr bwMode="auto">
          <a:xfrm>
            <a:off x="381000" y="1905000"/>
            <a:ext cx="8296275" cy="400110"/>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pPr>
            <a:r>
              <a:rPr lang="en-US" altLang="en-US" sz="2000" dirty="0" smtClean="0">
                <a:solidFill>
                  <a:srgbClr val="000000"/>
                </a:solidFill>
              </a:rPr>
              <a:t>Recommendation</a:t>
            </a:r>
            <a:endParaRPr lang="en-US" altLang="en-US" sz="2000" dirty="0">
              <a:solidFill>
                <a:srgbClr val="000000"/>
              </a:solidFill>
            </a:endParaRPr>
          </a:p>
        </p:txBody>
      </p:sp>
      <p:sp>
        <p:nvSpPr>
          <p:cNvPr id="58372" name="TextBox 5"/>
          <p:cNvSpPr txBox="1">
            <a:spLocks noChangeArrowheads="1"/>
          </p:cNvSpPr>
          <p:nvPr/>
        </p:nvSpPr>
        <p:spPr bwMode="auto">
          <a:xfrm>
            <a:off x="381000" y="2395537"/>
            <a:ext cx="8296275" cy="1554272"/>
          </a:xfrm>
          <a:prstGeom prst="rect">
            <a:avLst/>
          </a:prstGeom>
          <a:solidFill>
            <a:srgbClr val="62C8EC"/>
          </a:solidFill>
          <a:ln w="9525">
            <a:solidFill>
              <a:srgbClr val="62C8EC"/>
            </a:solidFill>
            <a:miter lim="800000"/>
            <a:headEnd/>
            <a:tailEnd/>
          </a:ln>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457200" indent="-457200" eaLnBrk="1" hangingPunct="1">
              <a:spcBef>
                <a:spcPct val="0"/>
              </a:spcBef>
              <a:spcAft>
                <a:spcPts val="600"/>
              </a:spcAft>
              <a:buFont typeface="+mj-lt"/>
              <a:buAutoNum type="arabicPeriod" startAt="27"/>
            </a:pPr>
            <a:r>
              <a:rPr lang="en-US" altLang="en-US" sz="1900" b="0" dirty="0">
                <a:solidFill>
                  <a:srgbClr val="000000"/>
                </a:solidFill>
              </a:rPr>
              <a:t>If </a:t>
            </a:r>
            <a:r>
              <a:rPr lang="en-US" altLang="en-US" sz="1900" dirty="0">
                <a:solidFill>
                  <a:srgbClr val="000000"/>
                </a:solidFill>
              </a:rPr>
              <a:t>age &lt; 65 years </a:t>
            </a:r>
            <a:r>
              <a:rPr lang="en-US" altLang="en-US" sz="1900" u="sng" dirty="0">
                <a:solidFill>
                  <a:srgbClr val="000000"/>
                </a:solidFill>
              </a:rPr>
              <a:t>and</a:t>
            </a:r>
            <a:r>
              <a:rPr lang="en-US" altLang="en-US" sz="1900" dirty="0">
                <a:solidFill>
                  <a:srgbClr val="000000"/>
                </a:solidFill>
              </a:rPr>
              <a:t> </a:t>
            </a:r>
            <a:r>
              <a:rPr lang="en-US" altLang="en-US" sz="1900" dirty="0" smtClean="0">
                <a:solidFill>
                  <a:srgbClr val="000000"/>
                </a:solidFill>
              </a:rPr>
              <a:t>CHADS</a:t>
            </a:r>
            <a:r>
              <a:rPr lang="en-US" altLang="en-US" sz="1900" baseline="-25000" dirty="0" smtClean="0">
                <a:solidFill>
                  <a:srgbClr val="000000"/>
                </a:solidFill>
              </a:rPr>
              <a:t>2</a:t>
            </a:r>
            <a:r>
              <a:rPr lang="en-US" altLang="en-US" sz="1900" dirty="0" smtClean="0">
                <a:solidFill>
                  <a:srgbClr val="000000"/>
                </a:solidFill>
              </a:rPr>
              <a:t>=0</a:t>
            </a:r>
            <a:r>
              <a:rPr lang="en-US" altLang="en-US" sz="1900" b="0" dirty="0" smtClean="0">
                <a:solidFill>
                  <a:srgbClr val="000000"/>
                </a:solidFill>
              </a:rPr>
              <a:t>, </a:t>
            </a:r>
            <a:r>
              <a:rPr lang="en-US" altLang="en-US" sz="1900" b="0" dirty="0">
                <a:solidFill>
                  <a:srgbClr val="000000"/>
                </a:solidFill>
              </a:rPr>
              <a:t>we </a:t>
            </a:r>
            <a:r>
              <a:rPr lang="en-US" altLang="en-US" sz="1900" dirty="0">
                <a:solidFill>
                  <a:srgbClr val="000000"/>
                </a:solidFill>
              </a:rPr>
              <a:t>recommend </a:t>
            </a:r>
            <a:r>
              <a:rPr lang="en-US" altLang="en-US" sz="1900" b="0" dirty="0">
                <a:solidFill>
                  <a:srgbClr val="000000"/>
                </a:solidFill>
              </a:rPr>
              <a:t>DAPT alone with ASA 81 mg daily plus a P2Y</a:t>
            </a:r>
            <a:r>
              <a:rPr lang="en-US" altLang="en-US" sz="1900" b="0" baseline="-25000" dirty="0">
                <a:solidFill>
                  <a:srgbClr val="000000"/>
                </a:solidFill>
              </a:rPr>
              <a:t>12</a:t>
            </a:r>
            <a:r>
              <a:rPr lang="en-US" altLang="en-US" sz="1900" b="0" dirty="0">
                <a:solidFill>
                  <a:srgbClr val="000000"/>
                </a:solidFill>
              </a:rPr>
              <a:t> inhibitor (</a:t>
            </a:r>
            <a:r>
              <a:rPr lang="en-US" altLang="en-US" sz="1900" b="0" dirty="0" err="1">
                <a:solidFill>
                  <a:srgbClr val="000000"/>
                </a:solidFill>
              </a:rPr>
              <a:t>ticagrelor</a:t>
            </a:r>
            <a:r>
              <a:rPr lang="en-US" altLang="en-US" sz="1900" b="0" dirty="0">
                <a:solidFill>
                  <a:srgbClr val="000000"/>
                </a:solidFill>
              </a:rPr>
              <a:t> or </a:t>
            </a:r>
            <a:r>
              <a:rPr lang="en-US" altLang="en-US" sz="1900" b="0" dirty="0" err="1">
                <a:solidFill>
                  <a:srgbClr val="000000"/>
                </a:solidFill>
              </a:rPr>
              <a:t>prasugrel</a:t>
            </a:r>
            <a:r>
              <a:rPr lang="en-US" altLang="en-US" sz="1900" b="0" dirty="0">
                <a:solidFill>
                  <a:srgbClr val="000000"/>
                </a:solidFill>
              </a:rPr>
              <a:t> recommended for patients with ACS and </a:t>
            </a:r>
            <a:r>
              <a:rPr lang="en-US" altLang="en-US" sz="1900" b="0" dirty="0" err="1">
                <a:solidFill>
                  <a:srgbClr val="000000"/>
                </a:solidFill>
              </a:rPr>
              <a:t>clopidogrel</a:t>
            </a:r>
            <a:r>
              <a:rPr lang="en-US" altLang="en-US" sz="1900" b="0" dirty="0">
                <a:solidFill>
                  <a:srgbClr val="000000"/>
                </a:solidFill>
              </a:rPr>
              <a:t> recommended for patients undergoing elective PCI) for up to 12 months </a:t>
            </a:r>
            <a:r>
              <a:rPr lang="en-US" altLang="en-US" sz="1900" dirty="0">
                <a:solidFill>
                  <a:srgbClr val="000000"/>
                </a:solidFill>
              </a:rPr>
              <a:t>(Strong Recommendation, High Quality Evidence)</a:t>
            </a:r>
            <a:r>
              <a:rPr lang="en-US" altLang="en-US" sz="1900" b="0" dirty="0">
                <a:solidFill>
                  <a:srgbClr val="000000"/>
                </a:solidFill>
              </a:rPr>
              <a:t>.</a:t>
            </a:r>
          </a:p>
        </p:txBody>
      </p:sp>
      <p:sp>
        <p:nvSpPr>
          <p:cNvPr id="58373" name="TextBox 3"/>
          <p:cNvSpPr txBox="1">
            <a:spLocks noChangeArrowheads="1"/>
          </p:cNvSpPr>
          <p:nvPr/>
        </p:nvSpPr>
        <p:spPr bwMode="auto">
          <a:xfrm>
            <a:off x="381000" y="4014281"/>
            <a:ext cx="8296275" cy="938719"/>
          </a:xfrm>
          <a:prstGeom prst="rect">
            <a:avLst/>
          </a:prstGeom>
          <a:solidFill>
            <a:srgbClr val="FFE5A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eaLnBrk="1" hangingPunct="1">
              <a:buFontTx/>
              <a:buNone/>
            </a:pPr>
            <a:r>
              <a:rPr lang="en-US" altLang="en-US" sz="1900" dirty="0">
                <a:solidFill>
                  <a:srgbClr val="000000"/>
                </a:solidFill>
              </a:rPr>
              <a:t>Values and </a:t>
            </a:r>
            <a:r>
              <a:rPr lang="en-US" altLang="en-US" sz="1900" dirty="0" smtClean="0">
                <a:solidFill>
                  <a:srgbClr val="000000"/>
                </a:solidFill>
              </a:rPr>
              <a:t>Preferences</a:t>
            </a:r>
            <a:r>
              <a:rPr lang="en-US" altLang="en-US" sz="1900" dirty="0">
                <a:solidFill>
                  <a:srgbClr val="000000"/>
                </a:solidFill>
              </a:rPr>
              <a:t>: </a:t>
            </a:r>
            <a:r>
              <a:rPr lang="en-US" sz="1800" b="0" dirty="0"/>
              <a:t>Patients with AF &lt; 65 years and CHADS</a:t>
            </a:r>
            <a:r>
              <a:rPr lang="en-US" sz="1800" b="0" baseline="-25000" dirty="0"/>
              <a:t>2</a:t>
            </a:r>
            <a:r>
              <a:rPr lang="en-US" sz="1800" b="0" dirty="0"/>
              <a:t> = 0 who undergo PCI require DAPT to reduce thrombotic coronary events. OAC is not recommended in these patients with low risk of </a:t>
            </a:r>
            <a:r>
              <a:rPr lang="en-US" sz="1800" b="0" dirty="0" smtClean="0"/>
              <a:t>stroke.</a:t>
            </a:r>
            <a:endParaRPr lang="en-US" altLang="en-US" sz="1800" b="0" dirty="0">
              <a:solidFill>
                <a:srgbClr val="000000"/>
              </a:solidFill>
            </a:endParaRPr>
          </a:p>
        </p:txBody>
      </p:sp>
    </p:spTree>
    <p:extLst>
      <p:ext uri="{BB962C8B-B14F-4D97-AF65-F5344CB8AC3E}">
        <p14:creationId xmlns:p14="http://schemas.microsoft.com/office/powerpoint/2010/main" val="20509378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457199" y="1972675"/>
            <a:ext cx="8296275" cy="1895904"/>
          </a:xfrm>
          <a:prstGeom prst="rect">
            <a:avLst/>
          </a:prstGeom>
          <a:noFill/>
          <a:ln w="31750">
            <a:solidFill>
              <a:schemeClr val="bg1">
                <a:lumMod val="50000"/>
              </a:schemeClr>
            </a:solidFill>
            <a:miter lim="800000"/>
            <a:headEnd/>
            <a:tailEnd/>
          </a:ln>
        </p:spPr>
        <p:txBody>
          <a:bodyPr wrap="square">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buNone/>
            </a:pPr>
            <a:r>
              <a:rPr lang="en-CA" sz="1800" i="1" dirty="0"/>
              <a:t>Practical </a:t>
            </a:r>
            <a:r>
              <a:rPr lang="en-CA" sz="1800" i="1" dirty="0" smtClean="0"/>
              <a:t>tip: </a:t>
            </a:r>
            <a:endParaRPr lang="en-CA" sz="1800" b="0" dirty="0" smtClean="0"/>
          </a:p>
          <a:p>
            <a:pPr marL="285750" indent="-285750">
              <a:spcAft>
                <a:spcPts val="1200"/>
              </a:spcAft>
            </a:pPr>
            <a:r>
              <a:rPr lang="en-US" sz="1600" b="0" dirty="0"/>
              <a:t>The duration of treatment with DAPT in patients with ACS (or those undergoing high risk PCI) who also have AF with a low risk of stroke should depend on a balanced assessment of the risk of coronary thrombotic events </a:t>
            </a:r>
            <a:r>
              <a:rPr lang="en-US" sz="1600" b="0" dirty="0" smtClean="0"/>
              <a:t>and bleeding. </a:t>
            </a:r>
            <a:r>
              <a:rPr lang="en-US" sz="1600" b="0" dirty="0"/>
              <a:t>Patients at lower risk of coronary thrombotic events and higher risk of bleeding can be considered for shorter-duration DAPT and patients at higher risk of coronary thrombotic events and lower risk of bleeding should be considered for longer duration of DAPT.</a:t>
            </a:r>
          </a:p>
        </p:txBody>
      </p:sp>
      <p:sp>
        <p:nvSpPr>
          <p:cNvPr id="5" name="Title 1"/>
          <p:cNvSpPr txBox="1">
            <a:spLocks/>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2pPr>
            <a:lvl3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3pPr>
            <a:lvl4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4pPr>
            <a:lvl5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a:lstStyle>
          <a:p>
            <a:pPr>
              <a:defRPr/>
            </a:pPr>
            <a:r>
              <a:rPr lang="en-US" altLang="en-US" sz="2900" kern="0" smtClean="0"/>
              <a:t>In patients with AF undergoing PCI for ACS </a:t>
            </a:r>
            <a:r>
              <a:rPr lang="en-US" altLang="en-US" sz="2900" u="sng" kern="0" smtClean="0"/>
              <a:t>or</a:t>
            </a:r>
            <a:r>
              <a:rPr lang="en-US" altLang="en-US" sz="2900" kern="0" smtClean="0"/>
              <a:t> elective PCI </a:t>
            </a:r>
            <a:r>
              <a:rPr lang="en-US" altLang="en-US" sz="2900" u="sng" kern="0" smtClean="0"/>
              <a:t>with</a:t>
            </a:r>
            <a:r>
              <a:rPr lang="en-US" altLang="en-US" sz="2900" kern="0" smtClean="0"/>
              <a:t> high-risk features: </a:t>
            </a:r>
            <a:endParaRPr lang="en-US" altLang="en-US" sz="2900" kern="0" dirty="0"/>
          </a:p>
        </p:txBody>
      </p:sp>
    </p:spTree>
    <p:extLst>
      <p:ext uri="{BB962C8B-B14F-4D97-AF65-F5344CB8AC3E}">
        <p14:creationId xmlns:p14="http://schemas.microsoft.com/office/powerpoint/2010/main" val="720718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0" y="762000"/>
            <a:ext cx="9144000" cy="457200"/>
          </a:xfrm>
        </p:spPr>
        <p:txBody>
          <a:bodyPr rtlCol="0">
            <a:normAutofit fontScale="90000"/>
          </a:bodyPr>
          <a:lstStyle/>
          <a:p>
            <a:pPr>
              <a:defRPr/>
            </a:pPr>
            <a:r>
              <a:rPr lang="en-US" altLang="en-US" dirty="0"/>
              <a:t>Committee Panelists</a:t>
            </a:r>
          </a:p>
        </p:txBody>
      </p:sp>
      <p:pic>
        <p:nvPicPr>
          <p:cNvPr id="1741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5163" y="1411288"/>
            <a:ext cx="1354137" cy="1828800"/>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12"/>
          <p:cNvSpPr>
            <a:spLocks noChangeArrowheads="1"/>
          </p:cNvSpPr>
          <p:nvPr/>
        </p:nvSpPr>
        <p:spPr bwMode="auto">
          <a:xfrm>
            <a:off x="6359525" y="3352800"/>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US" altLang="en-US" sz="1000" b="0"/>
              <a:t>Alan Bell, MD, CCFP                                                                         University of Toronto</a:t>
            </a:r>
          </a:p>
        </p:txBody>
      </p:sp>
      <p:pic>
        <p:nvPicPr>
          <p:cNvPr id="17413" name="Picture 3" descr="C:\Users\brooks\AppData\Local\Microsoft\Windows\Temporary Internet Files\Content.Outlook\C2L49J3J\Bainey Kevin PRINT 12832-02-329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447800"/>
            <a:ext cx="1217613" cy="1828800"/>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descr="C:\Users\brooks\AppData\Local\Microsoft\Windows\Temporary Internet Files\Content.Outlook\C2L49J3J\Cairns MArgolese 2012 (2).jpg"/>
          <p:cNvPicPr>
            <a:picLocks noChangeAspect="1" noChangeArrowheads="1"/>
          </p:cNvPicPr>
          <p:nvPr/>
        </p:nvPicPr>
        <p:blipFill>
          <a:blip r:embed="rId5">
            <a:extLst>
              <a:ext uri="{28A0092B-C50C-407E-A947-70E740481C1C}">
                <a14:useLocalDpi xmlns:a14="http://schemas.microsoft.com/office/drawing/2010/main" val="0"/>
              </a:ext>
            </a:extLst>
          </a:blip>
          <a:srcRect t="7387"/>
          <a:stretch>
            <a:fillRect/>
          </a:stretch>
        </p:blipFill>
        <p:spPr bwMode="auto">
          <a:xfrm>
            <a:off x="1733550" y="4059238"/>
            <a:ext cx="1381125" cy="1884362"/>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14"/>
          <p:cNvSpPr>
            <a:spLocks noChangeArrowheads="1"/>
          </p:cNvSpPr>
          <p:nvPr/>
        </p:nvSpPr>
        <p:spPr bwMode="auto">
          <a:xfrm>
            <a:off x="155575" y="3352800"/>
            <a:ext cx="23415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US" altLang="en-US" sz="1000" b="0"/>
              <a:t>Joseph Abunassar, MD, MSc, FRCPC</a:t>
            </a:r>
          </a:p>
          <a:p>
            <a:pPr algn="ctr" eaLnBrk="1" hangingPunct="1">
              <a:spcBef>
                <a:spcPct val="0"/>
              </a:spcBef>
              <a:buFontTx/>
              <a:buNone/>
            </a:pPr>
            <a:r>
              <a:rPr lang="en-US" altLang="en-US" sz="1000" b="0"/>
              <a:t>Kingston Health Sciences Centre, </a:t>
            </a:r>
          </a:p>
          <a:p>
            <a:pPr algn="ctr" eaLnBrk="1" hangingPunct="1">
              <a:spcBef>
                <a:spcPct val="0"/>
              </a:spcBef>
              <a:buFontTx/>
              <a:buNone/>
            </a:pPr>
            <a:r>
              <a:rPr lang="en-US" altLang="en-US" sz="1000" b="0"/>
              <a:t>Queen’s University</a:t>
            </a:r>
          </a:p>
        </p:txBody>
      </p:sp>
      <p:sp>
        <p:nvSpPr>
          <p:cNvPr id="17416" name="Rectangle 15"/>
          <p:cNvSpPr>
            <a:spLocks noChangeArrowheads="1"/>
          </p:cNvSpPr>
          <p:nvPr/>
        </p:nvSpPr>
        <p:spPr bwMode="auto">
          <a:xfrm>
            <a:off x="2057400" y="3352800"/>
            <a:ext cx="2819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US" altLang="en-US" sz="1000" b="0"/>
              <a:t>Margaret Ackman, </a:t>
            </a:r>
          </a:p>
          <a:p>
            <a:pPr algn="ctr" eaLnBrk="1" hangingPunct="1">
              <a:spcBef>
                <a:spcPct val="0"/>
              </a:spcBef>
              <a:buFontTx/>
              <a:buNone/>
            </a:pPr>
            <a:r>
              <a:rPr lang="en-US" altLang="en-US" sz="1000" b="0"/>
              <a:t>PharmD, ACPR, FCSHP</a:t>
            </a:r>
          </a:p>
          <a:p>
            <a:pPr algn="ctr" eaLnBrk="1" hangingPunct="1">
              <a:spcBef>
                <a:spcPct val="0"/>
              </a:spcBef>
              <a:buFontTx/>
              <a:buNone/>
            </a:pPr>
            <a:r>
              <a:rPr lang="en-US" altLang="en-US" sz="1000" b="0"/>
              <a:t>University of Alberta</a:t>
            </a:r>
          </a:p>
        </p:txBody>
      </p:sp>
      <p:sp>
        <p:nvSpPr>
          <p:cNvPr id="17417" name="TextBox 22"/>
          <p:cNvSpPr txBox="1">
            <a:spLocks noChangeArrowheads="1"/>
          </p:cNvSpPr>
          <p:nvPr/>
        </p:nvSpPr>
        <p:spPr bwMode="auto">
          <a:xfrm>
            <a:off x="4333875" y="3343275"/>
            <a:ext cx="304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US" altLang="en-US" sz="1000" b="0"/>
              <a:t>Kevin R. Bainey, MD, MSc, FRCPC</a:t>
            </a:r>
          </a:p>
          <a:p>
            <a:pPr algn="ctr" eaLnBrk="1" hangingPunct="1">
              <a:spcBef>
                <a:spcPct val="0"/>
              </a:spcBef>
              <a:buFontTx/>
              <a:buNone/>
            </a:pPr>
            <a:r>
              <a:rPr lang="en-US" altLang="en-US" sz="1000" b="0"/>
              <a:t>University of Alberta</a:t>
            </a:r>
          </a:p>
        </p:txBody>
      </p:sp>
      <p:sp>
        <p:nvSpPr>
          <p:cNvPr id="17418" name="Rectangle 13"/>
          <p:cNvSpPr>
            <a:spLocks noChangeArrowheads="1"/>
          </p:cNvSpPr>
          <p:nvPr/>
        </p:nvSpPr>
        <p:spPr bwMode="auto">
          <a:xfrm>
            <a:off x="3409950" y="6021388"/>
            <a:ext cx="2514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US" altLang="en-US" sz="1000" b="0"/>
              <a:t>Warren J. Cantor, MD, FRCPC, FSCAI</a:t>
            </a:r>
          </a:p>
          <a:p>
            <a:pPr algn="ctr" eaLnBrk="1" hangingPunct="1">
              <a:spcBef>
                <a:spcPct val="0"/>
              </a:spcBef>
              <a:buFontTx/>
              <a:buNone/>
            </a:pPr>
            <a:r>
              <a:rPr lang="en-US" altLang="en-US" sz="1000" b="0"/>
              <a:t>University of Toronto, </a:t>
            </a:r>
          </a:p>
          <a:p>
            <a:pPr algn="ctr" eaLnBrk="1" hangingPunct="1">
              <a:spcBef>
                <a:spcPct val="0"/>
              </a:spcBef>
              <a:buFontTx/>
              <a:buNone/>
            </a:pPr>
            <a:r>
              <a:rPr lang="en-US" altLang="en-US" sz="1000" b="0"/>
              <a:t>Southlake Regional Health Centre</a:t>
            </a:r>
          </a:p>
        </p:txBody>
      </p:sp>
      <p:sp>
        <p:nvSpPr>
          <p:cNvPr id="17419" name="Rectangle 13"/>
          <p:cNvSpPr>
            <a:spLocks noChangeArrowheads="1"/>
          </p:cNvSpPr>
          <p:nvPr/>
        </p:nvSpPr>
        <p:spPr bwMode="auto">
          <a:xfrm>
            <a:off x="1219200" y="6019800"/>
            <a:ext cx="240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US" altLang="en-US" sz="1000" b="0"/>
              <a:t>John Cairns, MD, FRCPC</a:t>
            </a:r>
          </a:p>
          <a:p>
            <a:pPr algn="ctr" eaLnBrk="1" hangingPunct="1">
              <a:spcBef>
                <a:spcPct val="0"/>
              </a:spcBef>
              <a:buFontTx/>
              <a:buNone/>
            </a:pPr>
            <a:r>
              <a:rPr lang="en-US" altLang="en-US" sz="1000" b="0"/>
              <a:t>University of British Columbia</a:t>
            </a:r>
          </a:p>
        </p:txBody>
      </p:sp>
      <p:sp>
        <p:nvSpPr>
          <p:cNvPr id="17420" name="Rectangle 13"/>
          <p:cNvSpPr>
            <a:spLocks noChangeArrowheads="1"/>
          </p:cNvSpPr>
          <p:nvPr/>
        </p:nvSpPr>
        <p:spPr bwMode="auto">
          <a:xfrm>
            <a:off x="5554663" y="6021388"/>
            <a:ext cx="274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US" altLang="en-US" sz="1000" b="0"/>
              <a:t>Raymond Cartier, MD, FRCP (C) </a:t>
            </a:r>
          </a:p>
          <a:p>
            <a:pPr algn="ctr" eaLnBrk="1" hangingPunct="1">
              <a:spcBef>
                <a:spcPct val="0"/>
              </a:spcBef>
              <a:buFontTx/>
              <a:buNone/>
            </a:pPr>
            <a:r>
              <a:rPr lang="en-US" altLang="en-US" sz="1000" b="0"/>
              <a:t>Montréal Heart Institute</a:t>
            </a:r>
          </a:p>
        </p:txBody>
      </p:sp>
      <p:pic>
        <p:nvPicPr>
          <p:cNvPr id="17421"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81725" y="4059238"/>
            <a:ext cx="1489075" cy="1828800"/>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5" descr="C:\Users\brooks\AppData\Local\Microsoft\Windows\Temporary Internet Files\Content.Outlook\C2L49J3J\IMG_0559.jpg"/>
          <p:cNvPicPr>
            <a:picLocks noChangeAspect="1" noChangeArrowheads="1"/>
          </p:cNvPicPr>
          <p:nvPr/>
        </p:nvPicPr>
        <p:blipFill>
          <a:blip r:embed="rId7">
            <a:extLst>
              <a:ext uri="{28A0092B-C50C-407E-A947-70E740481C1C}">
                <a14:useLocalDpi xmlns:a14="http://schemas.microsoft.com/office/drawing/2010/main" val="0"/>
              </a:ext>
            </a:extLst>
          </a:blip>
          <a:srcRect l="6493" t="6750" r="8493" b="10487"/>
          <a:stretch>
            <a:fillRect/>
          </a:stretch>
        </p:blipFill>
        <p:spPr bwMode="auto">
          <a:xfrm>
            <a:off x="2776538" y="1466850"/>
            <a:ext cx="1381125" cy="1790700"/>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AutoShape 16" descr="https://webmail.ccs.ca/owa/service.svc/s/GetFileAttachment?id=AAMkADMwYjMzMjk1LWZhMmYtNGIxYi1iYjM1LTE1ZTcyZWI1YjA4ZQBGAAAAAADpkT0v0XrpT5CLZIiz845pBwDt4sD4FSqeToQ7bvdflCBGAAAAAAENAADt4sD4FSqeToQ7bvdflCBGAAK5S5ElAAABEgAQAKo%2BnWkE8HRGqgMSSJ7reK0%3D&amp;isImagePreview=True&amp;X-OWA-CANARY=8oBvnZ0zekCmOKKkkbOqRo7WD_IBFNUIdb36Jpd3hLa8hED19cv_L9Xsr_zUxNPUj1-Cdt2hMw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spcBef>
                <a:spcPct val="0"/>
              </a:spcBef>
              <a:buFontTx/>
              <a:buNone/>
            </a:pPr>
            <a:endParaRPr lang="en-US" altLang="en-US" sz="1800" b="0"/>
          </a:p>
        </p:txBody>
      </p:sp>
      <p:pic>
        <p:nvPicPr>
          <p:cNvPr id="17424"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738" y="1420813"/>
            <a:ext cx="1363662" cy="1819275"/>
          </a:xfrm>
          <a:prstGeom prst="rect">
            <a:avLst/>
          </a:prstGeom>
          <a:noFill/>
          <a:ln>
            <a:noFill/>
          </a:ln>
          <a:effectLst>
            <a:outerShdw dist="139700" dir="2700000" algn="ctr"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25" name="yui_3_16_0_ym19_1_1507720880831_29523" descr="Inline image"/>
          <p:cNvPicPr>
            <a:picLocks noChangeAspect="1" noChangeArrowheads="1"/>
          </p:cNvPicPr>
          <p:nvPr/>
        </p:nvPicPr>
        <p:blipFill>
          <a:blip r:embed="rId9">
            <a:extLst>
              <a:ext uri="{28A0092B-C50C-407E-A947-70E740481C1C}">
                <a14:useLocalDpi xmlns:a14="http://schemas.microsoft.com/office/drawing/2010/main" val="0"/>
              </a:ext>
            </a:extLst>
          </a:blip>
          <a:srcRect l="15842" t="11729" r="13612" b="26997"/>
          <a:stretch>
            <a:fillRect/>
          </a:stretch>
        </p:blipFill>
        <p:spPr bwMode="auto">
          <a:xfrm>
            <a:off x="3962400" y="4070350"/>
            <a:ext cx="1436688" cy="1873250"/>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914400"/>
            <a:ext cx="9144000" cy="457200"/>
          </a:xfrm>
        </p:spPr>
        <p:txBody>
          <a:bodyPr rtlCol="0">
            <a:normAutofit fontScale="90000"/>
          </a:bodyPr>
          <a:lstStyle/>
          <a:p>
            <a:pPr>
              <a:defRPr/>
            </a:pPr>
            <a:r>
              <a:rPr lang="en-US" altLang="en-US" dirty="0"/>
              <a:t>In patients with AF undergoing PCI for ACS </a:t>
            </a:r>
            <a:r>
              <a:rPr lang="en-US" altLang="en-US" u="sng" dirty="0"/>
              <a:t>or</a:t>
            </a:r>
            <a:r>
              <a:rPr lang="en-US" altLang="en-US" dirty="0"/>
              <a:t> elective PCI </a:t>
            </a:r>
            <a:r>
              <a:rPr lang="en-US" altLang="en-US" u="sng" dirty="0"/>
              <a:t>with</a:t>
            </a:r>
            <a:r>
              <a:rPr lang="en-US" altLang="en-US" dirty="0"/>
              <a:t> high-risk features: </a:t>
            </a:r>
            <a:endParaRPr lang="en-US" altLang="en-US" sz="2700" dirty="0"/>
          </a:p>
        </p:txBody>
      </p:sp>
      <p:sp>
        <p:nvSpPr>
          <p:cNvPr id="59395" name="TextBox 4"/>
          <p:cNvSpPr txBox="1">
            <a:spLocks noChangeArrowheads="1"/>
          </p:cNvSpPr>
          <p:nvPr/>
        </p:nvSpPr>
        <p:spPr bwMode="auto">
          <a:xfrm>
            <a:off x="381000" y="1885890"/>
            <a:ext cx="8296275" cy="400110"/>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pPr>
            <a:r>
              <a:rPr lang="en-US" altLang="en-US" sz="2000" dirty="0" smtClean="0">
                <a:solidFill>
                  <a:srgbClr val="000000"/>
                </a:solidFill>
              </a:rPr>
              <a:t>Recommendation</a:t>
            </a:r>
            <a:endParaRPr lang="en-US" altLang="en-US" sz="2000" dirty="0">
              <a:solidFill>
                <a:srgbClr val="000000"/>
              </a:solidFill>
            </a:endParaRPr>
          </a:p>
        </p:txBody>
      </p:sp>
      <p:sp>
        <p:nvSpPr>
          <p:cNvPr id="59396" name="TextBox 5"/>
          <p:cNvSpPr txBox="1">
            <a:spLocks noChangeArrowheads="1"/>
          </p:cNvSpPr>
          <p:nvPr/>
        </p:nvSpPr>
        <p:spPr bwMode="auto">
          <a:xfrm>
            <a:off x="381000" y="2366189"/>
            <a:ext cx="8296275" cy="2954655"/>
          </a:xfrm>
          <a:prstGeom prst="rect">
            <a:avLst/>
          </a:prstGeom>
          <a:solidFill>
            <a:srgbClr val="62C8EC"/>
          </a:solidFill>
          <a:ln w="9525">
            <a:solidFill>
              <a:srgbClr val="62C8EC"/>
            </a:solidFill>
            <a:miter lim="800000"/>
            <a:headEnd/>
            <a:tailEnd/>
          </a:ln>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457200" indent="-457200" eaLnBrk="1" hangingPunct="1">
              <a:spcBef>
                <a:spcPts val="1800"/>
              </a:spcBef>
              <a:spcAft>
                <a:spcPts val="2400"/>
              </a:spcAft>
              <a:buFont typeface="+mj-lt"/>
              <a:buAutoNum type="arabicPeriod" startAt="28"/>
            </a:pPr>
            <a:r>
              <a:rPr lang="en-US" altLang="en-US" sz="1900" b="0" dirty="0">
                <a:solidFill>
                  <a:srgbClr val="000000"/>
                </a:solidFill>
              </a:rPr>
              <a:t>If </a:t>
            </a:r>
            <a:r>
              <a:rPr lang="en-US" altLang="en-US" sz="1900" dirty="0">
                <a:solidFill>
                  <a:srgbClr val="000000"/>
                </a:solidFill>
              </a:rPr>
              <a:t>age ≥ 65 years </a:t>
            </a:r>
            <a:r>
              <a:rPr lang="en-US" altLang="en-US" sz="1900" u="sng" dirty="0">
                <a:solidFill>
                  <a:srgbClr val="000000"/>
                </a:solidFill>
              </a:rPr>
              <a:t>or</a:t>
            </a:r>
            <a:r>
              <a:rPr lang="en-US" altLang="en-US" sz="1900" dirty="0">
                <a:solidFill>
                  <a:srgbClr val="000000"/>
                </a:solidFill>
              </a:rPr>
              <a:t> CHADS</a:t>
            </a:r>
            <a:r>
              <a:rPr lang="en-US" altLang="en-US" sz="1900" baseline="-25000" dirty="0">
                <a:solidFill>
                  <a:srgbClr val="000000"/>
                </a:solidFill>
              </a:rPr>
              <a:t>2</a:t>
            </a:r>
            <a:r>
              <a:rPr lang="en-US" altLang="en-US" sz="1900" dirty="0">
                <a:solidFill>
                  <a:srgbClr val="000000"/>
                </a:solidFill>
              </a:rPr>
              <a:t>  ≥ </a:t>
            </a:r>
            <a:r>
              <a:rPr lang="en-US" altLang="en-US" sz="1900" dirty="0" smtClean="0">
                <a:solidFill>
                  <a:srgbClr val="000000"/>
                </a:solidFill>
              </a:rPr>
              <a:t>1*</a:t>
            </a:r>
            <a:r>
              <a:rPr lang="en-US" altLang="en-US" sz="1900" b="0" dirty="0" smtClean="0">
                <a:solidFill>
                  <a:srgbClr val="000000"/>
                </a:solidFill>
              </a:rPr>
              <a:t>, </a:t>
            </a:r>
            <a:r>
              <a:rPr lang="en-US" altLang="en-US" sz="1900" b="0" dirty="0">
                <a:solidFill>
                  <a:srgbClr val="000000"/>
                </a:solidFill>
              </a:rPr>
              <a:t>we </a:t>
            </a:r>
            <a:r>
              <a:rPr lang="en-US" altLang="en-US" sz="1900" dirty="0">
                <a:solidFill>
                  <a:srgbClr val="000000"/>
                </a:solidFill>
              </a:rPr>
              <a:t>recommend</a:t>
            </a:r>
            <a:r>
              <a:rPr lang="en-US" altLang="en-US" sz="1900" b="0" dirty="0">
                <a:solidFill>
                  <a:srgbClr val="000000"/>
                </a:solidFill>
              </a:rPr>
              <a:t> an initial regimen of triple therapy with ASA 81 mg daily plus </a:t>
            </a:r>
            <a:r>
              <a:rPr lang="en-US" altLang="en-US" sz="1900" b="0" dirty="0" err="1">
                <a:solidFill>
                  <a:srgbClr val="000000"/>
                </a:solidFill>
              </a:rPr>
              <a:t>clopidogrel</a:t>
            </a:r>
            <a:r>
              <a:rPr lang="en-US" altLang="en-US" sz="1900" b="0" dirty="0">
                <a:solidFill>
                  <a:srgbClr val="000000"/>
                </a:solidFill>
              </a:rPr>
              <a:t> 75 mg daily plus reduced intensity/dose </a:t>
            </a:r>
            <a:r>
              <a:rPr lang="en-US" altLang="en-US" sz="1900" b="0" dirty="0" smtClean="0">
                <a:solidFill>
                  <a:srgbClr val="000000"/>
                </a:solidFill>
              </a:rPr>
              <a:t>OAC. </a:t>
            </a:r>
            <a:r>
              <a:rPr lang="en-US" altLang="en-US" sz="1900" b="0" dirty="0">
                <a:solidFill>
                  <a:srgbClr val="000000"/>
                </a:solidFill>
              </a:rPr>
              <a:t>ASA may be discontinued as early as the day following PCI or it can be continued up to 6 months of treatment, depending on the risk of recurrent coronary thrombotic events versus major bleeding (Strong Recommendation, Moderate Quality </a:t>
            </a:r>
            <a:r>
              <a:rPr lang="en-US" altLang="en-US" sz="1900" b="0" dirty="0" smtClean="0">
                <a:solidFill>
                  <a:srgbClr val="000000"/>
                </a:solidFill>
              </a:rPr>
              <a:t>Evidence). </a:t>
            </a:r>
            <a:r>
              <a:rPr lang="en-US" altLang="en-US" sz="1800" i="1" dirty="0" smtClean="0">
                <a:solidFill>
                  <a:srgbClr val="000000"/>
                </a:solidFill>
              </a:rPr>
              <a:t>*</a:t>
            </a:r>
            <a:r>
              <a:rPr lang="en-US" altLang="en-US" sz="1800" b="0" i="1" dirty="0" smtClean="0">
                <a:solidFill>
                  <a:srgbClr val="000000"/>
                </a:solidFill>
              </a:rPr>
              <a:t> </a:t>
            </a:r>
            <a:r>
              <a:rPr lang="en-US" altLang="en-US" sz="1800" b="0" i="1" u="sng" dirty="0">
                <a:solidFill>
                  <a:srgbClr val="000000"/>
                </a:solidFill>
              </a:rPr>
              <a:t>If </a:t>
            </a:r>
            <a:r>
              <a:rPr lang="en-US" altLang="en-US" sz="1800" i="1" u="sng" dirty="0">
                <a:solidFill>
                  <a:srgbClr val="000000"/>
                </a:solidFill>
              </a:rPr>
              <a:t>CHADS</a:t>
            </a:r>
            <a:r>
              <a:rPr lang="en-US" altLang="en-US" sz="1800" i="1" u="sng" baseline="-25000" dirty="0">
                <a:solidFill>
                  <a:srgbClr val="000000"/>
                </a:solidFill>
              </a:rPr>
              <a:t>2</a:t>
            </a:r>
            <a:r>
              <a:rPr lang="en-US" altLang="en-US" sz="1800" i="1" u="sng" dirty="0">
                <a:solidFill>
                  <a:srgbClr val="000000"/>
                </a:solidFill>
              </a:rPr>
              <a:t> = 1 and age &lt; 65 years </a:t>
            </a:r>
            <a:r>
              <a:rPr lang="en-US" altLang="en-US" sz="1800" b="0" i="1" dirty="0">
                <a:solidFill>
                  <a:srgbClr val="000000"/>
                </a:solidFill>
              </a:rPr>
              <a:t>another option for initial treatment (especially if high-risk for ischemic events) is DAPT alone using ASA + </a:t>
            </a:r>
            <a:r>
              <a:rPr lang="en-US" altLang="en-US" sz="1800" b="0" i="1" dirty="0" err="1">
                <a:solidFill>
                  <a:srgbClr val="000000"/>
                </a:solidFill>
              </a:rPr>
              <a:t>ticagrelor</a:t>
            </a:r>
            <a:r>
              <a:rPr lang="en-US" altLang="en-US" sz="1800" b="0" i="1" dirty="0">
                <a:solidFill>
                  <a:srgbClr val="000000"/>
                </a:solidFill>
              </a:rPr>
              <a:t> or </a:t>
            </a:r>
            <a:r>
              <a:rPr lang="en-US" altLang="en-US" sz="1800" b="0" i="1" dirty="0" err="1">
                <a:solidFill>
                  <a:srgbClr val="000000"/>
                </a:solidFill>
              </a:rPr>
              <a:t>prasugrel</a:t>
            </a:r>
            <a:r>
              <a:rPr lang="en-US" altLang="en-US" sz="1800" b="0" i="1" dirty="0">
                <a:solidFill>
                  <a:srgbClr val="000000"/>
                </a:solidFill>
              </a:rPr>
              <a:t> for ACS, similar to the recommendation for the CHADS</a:t>
            </a:r>
            <a:r>
              <a:rPr lang="en-US" altLang="en-US" sz="1800" b="0" i="1" baseline="-25000" dirty="0">
                <a:solidFill>
                  <a:srgbClr val="000000"/>
                </a:solidFill>
              </a:rPr>
              <a:t>2</a:t>
            </a:r>
            <a:r>
              <a:rPr lang="en-US" altLang="en-US" sz="1800" b="0" i="1" dirty="0">
                <a:solidFill>
                  <a:srgbClr val="000000"/>
                </a:solidFill>
              </a:rPr>
              <a:t> = 0 patient</a:t>
            </a:r>
            <a:r>
              <a:rPr lang="en-US" altLang="en-US" sz="1800" b="0" i="1" dirty="0" smtClean="0">
                <a:solidFill>
                  <a:srgbClr val="000000"/>
                </a:solidFill>
              </a:rPr>
              <a:t>.</a:t>
            </a:r>
            <a:endParaRPr lang="en-US" altLang="en-US" sz="1800" b="0" i="1" dirty="0">
              <a:solidFill>
                <a:srgbClr val="000000"/>
              </a:solidFill>
            </a:endParaRPr>
          </a:p>
        </p:txBody>
      </p:sp>
      <p:sp>
        <p:nvSpPr>
          <p:cNvPr id="59397" name="TextBox 5"/>
          <p:cNvSpPr txBox="1">
            <a:spLocks noChangeArrowheads="1"/>
          </p:cNvSpPr>
          <p:nvPr/>
        </p:nvSpPr>
        <p:spPr bwMode="auto">
          <a:xfrm>
            <a:off x="381000" y="5278904"/>
            <a:ext cx="8296275" cy="969496"/>
          </a:xfrm>
          <a:prstGeom prst="rect">
            <a:avLst/>
          </a:prstGeom>
          <a:solidFill>
            <a:srgbClr val="C1E9F7"/>
          </a:solidFill>
          <a:ln w="9525">
            <a:solidFill>
              <a:srgbClr val="C1E9F7"/>
            </a:solidFill>
            <a:miter lim="800000"/>
            <a:headEnd/>
            <a:tailEnd/>
          </a:ln>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461963" lvl="1" indent="-4763" eaLnBrk="1" hangingPunct="1">
              <a:spcBef>
                <a:spcPct val="0"/>
              </a:spcBef>
              <a:spcAft>
                <a:spcPts val="600"/>
              </a:spcAft>
              <a:buFontTx/>
              <a:buNone/>
              <a:tabLst>
                <a:tab pos="461963" algn="l"/>
              </a:tabLst>
            </a:pPr>
            <a:r>
              <a:rPr lang="en-US" altLang="en-US" sz="1900" dirty="0">
                <a:solidFill>
                  <a:srgbClr val="000000"/>
                </a:solidFill>
              </a:rPr>
              <a:t>Following ASA discontinuation</a:t>
            </a:r>
            <a:r>
              <a:rPr lang="en-US" altLang="en-US" sz="1900" b="0" dirty="0">
                <a:solidFill>
                  <a:srgbClr val="000000"/>
                </a:solidFill>
              </a:rPr>
              <a:t>, we </a:t>
            </a:r>
            <a:r>
              <a:rPr lang="en-US" altLang="en-US" sz="1900" dirty="0">
                <a:solidFill>
                  <a:srgbClr val="000000"/>
                </a:solidFill>
              </a:rPr>
              <a:t>suggest</a:t>
            </a:r>
            <a:r>
              <a:rPr lang="en-US" altLang="en-US" sz="1900" b="0" dirty="0">
                <a:solidFill>
                  <a:srgbClr val="000000"/>
                </a:solidFill>
              </a:rPr>
              <a:t> that OAC + </a:t>
            </a:r>
            <a:r>
              <a:rPr lang="en-US" altLang="en-US" sz="1900" b="0" dirty="0" err="1">
                <a:solidFill>
                  <a:srgbClr val="000000"/>
                </a:solidFill>
              </a:rPr>
              <a:t>clopidogrel</a:t>
            </a:r>
            <a:r>
              <a:rPr lang="en-US" altLang="en-US" sz="1900" b="0" dirty="0">
                <a:solidFill>
                  <a:srgbClr val="000000"/>
                </a:solidFill>
              </a:rPr>
              <a:t> 75 mg daily be continued for up to 12 months after the initial PCI (</a:t>
            </a:r>
            <a:r>
              <a:rPr lang="en-US" altLang="en-US" sz="1900" dirty="0">
                <a:solidFill>
                  <a:srgbClr val="000000"/>
                </a:solidFill>
              </a:rPr>
              <a:t>Weak Recommendation, Moderate Evidence</a:t>
            </a:r>
            <a:r>
              <a:rPr lang="en-US" altLang="en-US" sz="1900" b="0" dirty="0">
                <a:solidFill>
                  <a:srgbClr val="000000"/>
                </a:solidFill>
              </a:rPr>
              <a:t>).</a:t>
            </a:r>
          </a:p>
        </p:txBody>
      </p:sp>
    </p:spTree>
    <p:extLst>
      <p:ext uri="{BB962C8B-B14F-4D97-AF65-F5344CB8AC3E}">
        <p14:creationId xmlns:p14="http://schemas.microsoft.com/office/powerpoint/2010/main" val="10851672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81000" y="1981200"/>
            <a:ext cx="8296275" cy="4478149"/>
          </a:xfrm>
          <a:prstGeom prst="rect">
            <a:avLst/>
          </a:prstGeom>
          <a:solidFill>
            <a:srgbClr val="FFE5A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eaLnBrk="1" hangingPunct="1">
              <a:buFontTx/>
              <a:buNone/>
            </a:pPr>
            <a:r>
              <a:rPr lang="en-US" altLang="en-US" sz="1900" dirty="0">
                <a:solidFill>
                  <a:srgbClr val="000000"/>
                </a:solidFill>
              </a:rPr>
              <a:t>Values and Preferences: </a:t>
            </a:r>
            <a:r>
              <a:rPr lang="en-US" altLang="en-US" sz="1900" b="0" dirty="0">
                <a:solidFill>
                  <a:srgbClr val="000000"/>
                </a:solidFill>
              </a:rPr>
              <a:t>In patients 65-74 years of age, the risk of stroke is about 2.1%/year and still higher beyond age 75 years, while the risk of coronary events is </a:t>
            </a:r>
            <a:r>
              <a:rPr lang="en-US" altLang="en-US" sz="1900" b="0" dirty="0" err="1">
                <a:solidFill>
                  <a:srgbClr val="000000"/>
                </a:solidFill>
              </a:rPr>
              <a:t>approximatley</a:t>
            </a:r>
            <a:r>
              <a:rPr lang="en-US" altLang="en-US" sz="1900" b="0" dirty="0">
                <a:solidFill>
                  <a:srgbClr val="000000"/>
                </a:solidFill>
              </a:rPr>
              <a:t> 6-10%/year after ACS (STEMI or NSTEMI), providing a rationale for the inclusion of OAC in the post-PCI antithrombotic regimen. Because the risk of bleeding is higher with triple therapy, a reduced intensity/dose of OAC is suggested when it is used in this context. The duration of triple therapy will vary depending on an individual patient’s risk of ischemic (Table 1) versus bleeding events (Table 2).  In patients with a low risk of thrombotic events and a high risk of bleeding, the duration of triple therapy can be short, with omission of ASA as early as the day following PCI. In patients with a very high risk of thrombotic events and low bleeding risk, ASA could be continued longer, for up to 6 months of treatment. For patients at intermediate risk of ischemic and bleeding events the duration of aspirin will be somewhere in between (for example 1  month or 3 months).</a:t>
            </a:r>
          </a:p>
        </p:txBody>
      </p:sp>
      <p:sp>
        <p:nvSpPr>
          <p:cNvPr id="5" name="Title 1"/>
          <p:cNvSpPr txBox="1">
            <a:spLocks/>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2pPr>
            <a:lvl3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3pPr>
            <a:lvl4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4pPr>
            <a:lvl5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a:lstStyle>
          <a:p>
            <a:pPr>
              <a:defRPr/>
            </a:pPr>
            <a:r>
              <a:rPr lang="en-US" altLang="en-US" sz="2900" kern="0" smtClean="0"/>
              <a:t>In patients with AF undergoing PCI for ACS </a:t>
            </a:r>
            <a:r>
              <a:rPr lang="en-US" altLang="en-US" sz="2900" u="sng" kern="0" smtClean="0"/>
              <a:t>or</a:t>
            </a:r>
            <a:r>
              <a:rPr lang="en-US" altLang="en-US" sz="2900" kern="0" smtClean="0"/>
              <a:t> elective PCI </a:t>
            </a:r>
            <a:r>
              <a:rPr lang="en-US" altLang="en-US" sz="2900" u="sng" kern="0" smtClean="0"/>
              <a:t>with</a:t>
            </a:r>
            <a:r>
              <a:rPr lang="en-US" altLang="en-US" sz="2900" kern="0" smtClean="0"/>
              <a:t> high-risk features: </a:t>
            </a:r>
            <a:endParaRPr lang="en-US" altLang="en-US" sz="2900" kern="0" dirty="0"/>
          </a:p>
        </p:txBody>
      </p:sp>
    </p:spTree>
    <p:extLst>
      <p:ext uri="{BB962C8B-B14F-4D97-AF65-F5344CB8AC3E}">
        <p14:creationId xmlns:p14="http://schemas.microsoft.com/office/powerpoint/2010/main" val="14185772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 xmlns:a16="http://schemas.microsoft.com/office/drawing/2014/main" id="{87A5E205-7BA9-47F3-A555-AF9AFD53CB4E}"/>
              </a:ext>
            </a:extLst>
          </p:cNvPr>
          <p:cNvSpPr txBox="1">
            <a:spLocks/>
          </p:cNvSpPr>
          <p:nvPr/>
        </p:nvSpPr>
        <p:spPr>
          <a:xfrm>
            <a:off x="539749" y="457200"/>
            <a:ext cx="8174161" cy="604192"/>
          </a:xfrm>
          <a:prstGeom prst="rect">
            <a:avLst/>
          </a:prstGeom>
          <a:solidFill>
            <a:srgbClr val="1F497D">
              <a:lumMod val="75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Lucida Grande"/>
                <a:ea typeface="+mj-ea"/>
                <a:cs typeface="Lucida Grande"/>
              </a:rPr>
              <a:t>AF and PCI for ACS or high-risk</a:t>
            </a:r>
            <a:r>
              <a:rPr kumimoji="0" lang="en-US" sz="2000" b="1" i="0" u="none" strike="noStrike" kern="1200" cap="none" spc="0" normalizeH="0" baseline="30000" noProof="0" dirty="0">
                <a:ln>
                  <a:noFill/>
                </a:ln>
                <a:solidFill>
                  <a:schemeClr val="bg1"/>
                </a:solidFill>
                <a:effectLst/>
                <a:uLnTx/>
                <a:uFillTx/>
                <a:latin typeface="Lucida Grande"/>
                <a:ea typeface="+mj-ea"/>
                <a:cs typeface="Lucida Grande"/>
              </a:rPr>
              <a:t>1</a:t>
            </a:r>
            <a:r>
              <a:rPr kumimoji="0" lang="en-US" sz="2000" b="1" i="0" u="none" strike="noStrike" kern="1200" cap="none" spc="0" normalizeH="0" baseline="0" noProof="0" dirty="0">
                <a:ln>
                  <a:noFill/>
                </a:ln>
                <a:solidFill>
                  <a:schemeClr val="bg1"/>
                </a:solidFill>
                <a:effectLst/>
                <a:uLnTx/>
                <a:uFillTx/>
                <a:latin typeface="Lucida Grande"/>
                <a:ea typeface="+mj-ea"/>
                <a:cs typeface="Lucida Grande"/>
              </a:rPr>
              <a:t> elective PCI</a:t>
            </a:r>
            <a:endParaRPr kumimoji="0" lang="en-US" sz="2000" b="1" i="0" u="none" strike="noStrike" kern="1200" cap="none" spc="0" normalizeH="0" baseline="30000" noProof="0" dirty="0">
              <a:ln>
                <a:noFill/>
              </a:ln>
              <a:solidFill>
                <a:schemeClr val="bg1"/>
              </a:solidFill>
              <a:effectLst/>
              <a:uLnTx/>
              <a:uFillTx/>
              <a:latin typeface="Lucida Grande"/>
              <a:ea typeface="+mj-ea"/>
              <a:cs typeface="Lucida Grande"/>
            </a:endParaRPr>
          </a:p>
        </p:txBody>
      </p:sp>
      <p:sp>
        <p:nvSpPr>
          <p:cNvPr id="18" name="Title 1">
            <a:extLst>
              <a:ext uri="{FF2B5EF4-FFF2-40B4-BE49-F238E27FC236}">
                <a16:creationId xmlns="" xmlns:a16="http://schemas.microsoft.com/office/drawing/2014/main" id="{5A681AA7-8F5D-4257-848B-DA6D402022ED}"/>
              </a:ext>
            </a:extLst>
          </p:cNvPr>
          <p:cNvSpPr txBox="1">
            <a:spLocks/>
          </p:cNvSpPr>
          <p:nvPr/>
        </p:nvSpPr>
        <p:spPr>
          <a:xfrm>
            <a:off x="539750" y="1321742"/>
            <a:ext cx="3630489" cy="396812"/>
          </a:xfrm>
          <a:prstGeom prst="rect">
            <a:avLst/>
          </a:prstGeom>
          <a:solidFill>
            <a:srgbClr val="1F497D">
              <a:lumMod val="60000"/>
              <a:lumOff val="40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Grande"/>
                <a:ea typeface="+mj-ea"/>
                <a:cs typeface="Lucida Grande"/>
              </a:rPr>
              <a:t>Age &lt; 65 </a:t>
            </a:r>
            <a:r>
              <a:rPr kumimoji="0" lang="en-US" sz="1400" b="1" i="0" u="sng" strike="noStrike" kern="1200" cap="none" spc="0" normalizeH="0" baseline="0" noProof="0" dirty="0">
                <a:ln>
                  <a:noFill/>
                </a:ln>
                <a:solidFill>
                  <a:prstClr val="black"/>
                </a:solidFill>
                <a:effectLst/>
                <a:uLnTx/>
                <a:uFillTx/>
                <a:latin typeface="Lucida Grande"/>
                <a:ea typeface="+mj-ea"/>
                <a:cs typeface="Lucida Grande"/>
              </a:rPr>
              <a:t>and</a:t>
            </a:r>
            <a:r>
              <a:rPr kumimoji="0" lang="en-US" sz="1400" b="0" i="0" u="none" strike="noStrike" kern="1200" cap="none" spc="0" normalizeH="0" baseline="0" noProof="0" dirty="0">
                <a:ln>
                  <a:noFill/>
                </a:ln>
                <a:solidFill>
                  <a:prstClr val="black"/>
                </a:solidFill>
                <a:effectLst/>
                <a:uLnTx/>
                <a:uFillTx/>
                <a:latin typeface="Lucida Grande"/>
                <a:ea typeface="+mj-ea"/>
                <a:cs typeface="Lucida Grande"/>
              </a:rPr>
              <a:t> CHADS</a:t>
            </a:r>
            <a:r>
              <a:rPr kumimoji="0" lang="en-US" sz="1400" b="0" i="0" u="none" strike="noStrike" kern="1200" cap="none" spc="0" normalizeH="0" baseline="-25000" noProof="0" dirty="0">
                <a:ln>
                  <a:noFill/>
                </a:ln>
                <a:solidFill>
                  <a:prstClr val="black"/>
                </a:solidFill>
                <a:effectLst/>
                <a:uLnTx/>
                <a:uFillTx/>
                <a:latin typeface="Lucida Grande"/>
                <a:ea typeface="+mj-ea"/>
                <a:cs typeface="Lucida Grande"/>
              </a:rPr>
              <a:t>2</a:t>
            </a:r>
            <a:r>
              <a:rPr kumimoji="0" lang="en-US" sz="1400" b="0" i="0" u="none" strike="noStrike" kern="1200" cap="none" spc="0" normalizeH="0" baseline="0" noProof="0" dirty="0">
                <a:ln>
                  <a:noFill/>
                </a:ln>
                <a:solidFill>
                  <a:prstClr val="black"/>
                </a:solidFill>
                <a:effectLst/>
                <a:uLnTx/>
                <a:uFillTx/>
                <a:latin typeface="Lucida Grande"/>
                <a:ea typeface="+mj-ea"/>
                <a:cs typeface="Lucida Grande"/>
              </a:rPr>
              <a:t> = </a:t>
            </a:r>
            <a:r>
              <a:rPr kumimoji="0" lang="en-US" sz="1400" b="0" i="0" u="none" strike="noStrike" kern="1200" cap="none" spc="0" normalizeH="0" baseline="0" noProof="0" dirty="0" smtClean="0">
                <a:ln>
                  <a:noFill/>
                </a:ln>
                <a:solidFill>
                  <a:prstClr val="black"/>
                </a:solidFill>
                <a:effectLst/>
                <a:uLnTx/>
                <a:uFillTx/>
                <a:latin typeface="Lucida Grande"/>
                <a:ea typeface="+mj-ea"/>
                <a:cs typeface="Lucida Grande"/>
              </a:rPr>
              <a:t>0</a:t>
            </a:r>
            <a:endParaRPr kumimoji="0" lang="en-US" sz="1400" b="0" i="0" u="none" strike="noStrike" kern="1200" cap="none" spc="0" normalizeH="0" baseline="30000" noProof="0" dirty="0">
              <a:ln>
                <a:noFill/>
              </a:ln>
              <a:solidFill>
                <a:prstClr val="black"/>
              </a:solidFill>
              <a:effectLst/>
              <a:uLnTx/>
              <a:uFillTx/>
              <a:latin typeface="Lucida Grande"/>
              <a:ea typeface="+mj-ea"/>
              <a:cs typeface="Lucida Grande"/>
            </a:endParaRPr>
          </a:p>
        </p:txBody>
      </p:sp>
      <p:sp>
        <p:nvSpPr>
          <p:cNvPr id="19" name="Title 1">
            <a:extLst>
              <a:ext uri="{FF2B5EF4-FFF2-40B4-BE49-F238E27FC236}">
                <a16:creationId xmlns="" xmlns:a16="http://schemas.microsoft.com/office/drawing/2014/main" id="{797AAD4E-6FF6-4591-9009-573483A73656}"/>
              </a:ext>
            </a:extLst>
          </p:cNvPr>
          <p:cNvSpPr txBox="1">
            <a:spLocks/>
          </p:cNvSpPr>
          <p:nvPr/>
        </p:nvSpPr>
        <p:spPr>
          <a:xfrm>
            <a:off x="5083422" y="1321742"/>
            <a:ext cx="3630489" cy="396812"/>
          </a:xfrm>
          <a:prstGeom prst="rect">
            <a:avLst/>
          </a:prstGeom>
          <a:solidFill>
            <a:srgbClr val="1F497D">
              <a:lumMod val="60000"/>
              <a:lumOff val="40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Lucida Grande"/>
                <a:ea typeface="+mj-ea"/>
                <a:cs typeface="Lucida Grande"/>
              </a:rPr>
              <a:t>Age ≥ 65 </a:t>
            </a:r>
            <a:r>
              <a:rPr kumimoji="0" lang="de-DE" sz="1400" b="1" i="0" u="sng" strike="noStrike" kern="1200" cap="none" spc="0" normalizeH="0" baseline="0" noProof="0" dirty="0">
                <a:ln>
                  <a:noFill/>
                </a:ln>
                <a:solidFill>
                  <a:prstClr val="black"/>
                </a:solidFill>
                <a:effectLst/>
                <a:uLnTx/>
                <a:uFillTx/>
                <a:latin typeface="Lucida Grande"/>
                <a:ea typeface="+mj-ea"/>
                <a:cs typeface="Lucida Grande"/>
              </a:rPr>
              <a:t>or</a:t>
            </a:r>
            <a:r>
              <a:rPr kumimoji="0" lang="de-DE" sz="1400" b="0" i="0" u="none" strike="noStrike" kern="1200" cap="none" spc="0" normalizeH="0" baseline="0" noProof="0" dirty="0">
                <a:ln>
                  <a:noFill/>
                </a:ln>
                <a:solidFill>
                  <a:prstClr val="black"/>
                </a:solidFill>
                <a:effectLst/>
                <a:uLnTx/>
                <a:uFillTx/>
                <a:latin typeface="Lucida Grande"/>
                <a:ea typeface="+mj-ea"/>
                <a:cs typeface="Lucida Grande"/>
              </a:rPr>
              <a:t> CHADS</a:t>
            </a:r>
            <a:r>
              <a:rPr kumimoji="0" lang="de-DE" sz="1400" b="0" i="0" u="none" strike="noStrike" kern="1200" cap="none" spc="0" normalizeH="0" baseline="-25000" noProof="0" dirty="0">
                <a:ln>
                  <a:noFill/>
                </a:ln>
                <a:solidFill>
                  <a:prstClr val="black"/>
                </a:solidFill>
                <a:effectLst/>
                <a:uLnTx/>
                <a:uFillTx/>
                <a:latin typeface="Lucida Grande"/>
                <a:ea typeface="+mj-ea"/>
                <a:cs typeface="Lucida Grande"/>
              </a:rPr>
              <a:t>2</a:t>
            </a:r>
            <a:r>
              <a:rPr kumimoji="0" lang="de-DE" sz="1400" b="0" i="0" u="none" strike="noStrike" kern="1200" cap="none" spc="0" normalizeH="0" baseline="0" noProof="0" dirty="0">
                <a:ln>
                  <a:noFill/>
                </a:ln>
                <a:solidFill>
                  <a:prstClr val="black"/>
                </a:solidFill>
                <a:effectLst/>
                <a:uLnTx/>
                <a:uFillTx/>
                <a:latin typeface="Lucida Grande"/>
                <a:ea typeface="+mj-ea"/>
                <a:cs typeface="Lucida Grande"/>
              </a:rPr>
              <a:t> ≥ </a:t>
            </a:r>
            <a:r>
              <a:rPr kumimoji="0" lang="de-DE" sz="1400" b="0" i="0" u="none" strike="noStrike" kern="1200" cap="none" spc="0" normalizeH="0" baseline="0" noProof="0" dirty="0" smtClean="0">
                <a:ln>
                  <a:noFill/>
                </a:ln>
                <a:solidFill>
                  <a:prstClr val="black"/>
                </a:solidFill>
                <a:effectLst/>
                <a:uLnTx/>
                <a:uFillTx/>
                <a:latin typeface="Lucida Grande"/>
                <a:ea typeface="+mj-ea"/>
                <a:cs typeface="Lucida Grande"/>
              </a:rPr>
              <a:t>1</a:t>
            </a:r>
            <a:r>
              <a:rPr kumimoji="0" lang="de-DE" sz="2000" b="1" i="0" u="none" strike="noStrike" kern="1200" cap="none" spc="0" normalizeH="0" baseline="30000" noProof="0" dirty="0" smtClean="0">
                <a:ln>
                  <a:noFill/>
                </a:ln>
                <a:solidFill>
                  <a:prstClr val="black"/>
                </a:solidFill>
                <a:effectLst/>
                <a:uLnTx/>
                <a:uFillTx/>
                <a:latin typeface="Lucida Grande"/>
                <a:ea typeface="+mj-ea"/>
                <a:cs typeface="Lucida Grande"/>
              </a:rPr>
              <a:t>*</a:t>
            </a:r>
            <a:endParaRPr kumimoji="0" lang="en-US" sz="2000" b="1" i="0" u="none" strike="noStrike" kern="1200" cap="none" spc="0" normalizeH="0" baseline="30000" noProof="0" dirty="0">
              <a:ln>
                <a:noFill/>
              </a:ln>
              <a:solidFill>
                <a:prstClr val="black"/>
              </a:solidFill>
              <a:effectLst/>
              <a:uLnTx/>
              <a:uFillTx/>
              <a:latin typeface="Lucida Grande"/>
              <a:ea typeface="+mj-ea"/>
              <a:cs typeface="Lucida Grande"/>
            </a:endParaRPr>
          </a:p>
        </p:txBody>
      </p:sp>
      <p:sp>
        <p:nvSpPr>
          <p:cNvPr id="20" name="Title 1">
            <a:extLst>
              <a:ext uri="{FF2B5EF4-FFF2-40B4-BE49-F238E27FC236}">
                <a16:creationId xmlns="" xmlns:a16="http://schemas.microsoft.com/office/drawing/2014/main" id="{A01F233E-C890-4D27-9B70-941BA6CD5191}"/>
              </a:ext>
            </a:extLst>
          </p:cNvPr>
          <p:cNvSpPr txBox="1">
            <a:spLocks/>
          </p:cNvSpPr>
          <p:nvPr/>
        </p:nvSpPr>
        <p:spPr>
          <a:xfrm>
            <a:off x="539750" y="1962488"/>
            <a:ext cx="3630489" cy="1438027"/>
          </a:xfrm>
          <a:prstGeom prst="rect">
            <a:avLst/>
          </a:prstGeom>
          <a:solidFill>
            <a:srgbClr val="9BBB59">
              <a:lumMod val="75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Lucida Grande"/>
                <a:ea typeface="+mj-ea"/>
                <a:cs typeface="Lucida Grande"/>
              </a:rPr>
              <a:t>ASA + P</a:t>
            </a:r>
            <a:r>
              <a:rPr kumimoji="0" lang="en-US" sz="1400" b="1" i="0" u="sng" strike="noStrike" kern="1200" cap="none" spc="0" normalizeH="0" baseline="-25000" noProof="0" dirty="0">
                <a:ln>
                  <a:noFill/>
                </a:ln>
                <a:solidFill>
                  <a:prstClr val="black"/>
                </a:solidFill>
                <a:effectLst/>
                <a:uLnTx/>
                <a:uFillTx/>
                <a:latin typeface="Lucida Grande"/>
                <a:ea typeface="+mj-ea"/>
                <a:cs typeface="Lucida Grande"/>
              </a:rPr>
              <a:t>2</a:t>
            </a:r>
            <a:r>
              <a:rPr kumimoji="0" lang="en-US" sz="1400" b="1" i="0" u="sng" strike="noStrike" kern="1200" cap="none" spc="0" normalizeH="0" baseline="0" noProof="0" dirty="0">
                <a:ln>
                  <a:noFill/>
                </a:ln>
                <a:solidFill>
                  <a:prstClr val="black"/>
                </a:solidFill>
                <a:effectLst/>
                <a:uLnTx/>
                <a:uFillTx/>
                <a:latin typeface="Lucida Grande"/>
                <a:ea typeface="+mj-ea"/>
                <a:cs typeface="Lucida Grande"/>
              </a:rPr>
              <a:t>Y</a:t>
            </a:r>
            <a:r>
              <a:rPr kumimoji="0" lang="en-US" sz="1400" b="1" i="0" u="sng" strike="noStrike" kern="1200" cap="none" spc="0" normalizeH="0" baseline="-25000" noProof="0" dirty="0">
                <a:ln>
                  <a:noFill/>
                </a:ln>
                <a:solidFill>
                  <a:prstClr val="black"/>
                </a:solidFill>
                <a:effectLst/>
                <a:uLnTx/>
                <a:uFillTx/>
                <a:latin typeface="Lucida Grande"/>
                <a:ea typeface="+mj-ea"/>
                <a:cs typeface="Lucida Grande"/>
              </a:rPr>
              <a:t>12</a:t>
            </a:r>
            <a:r>
              <a:rPr kumimoji="0" lang="en-US" sz="1400" b="1" i="0" u="sng" strike="noStrike" kern="1200" cap="none" spc="0" normalizeH="0" baseline="0" noProof="0" dirty="0">
                <a:ln>
                  <a:noFill/>
                </a:ln>
                <a:solidFill>
                  <a:prstClr val="black"/>
                </a:solidFill>
                <a:effectLst/>
                <a:uLnTx/>
                <a:uFillTx/>
                <a:latin typeface="Lucida Grande"/>
                <a:ea typeface="+mj-ea"/>
                <a:cs typeface="Lucida Grande"/>
              </a:rPr>
              <a:t> </a:t>
            </a:r>
            <a:r>
              <a:rPr kumimoji="0" lang="en-US" sz="1400" b="1" i="0" u="sng" strike="noStrike" kern="1200" cap="none" spc="0" normalizeH="0" baseline="0" noProof="0" dirty="0" smtClean="0">
                <a:ln>
                  <a:noFill/>
                </a:ln>
                <a:solidFill>
                  <a:prstClr val="black"/>
                </a:solidFill>
                <a:effectLst/>
                <a:uLnTx/>
                <a:uFillTx/>
                <a:latin typeface="Lucida Grande"/>
                <a:ea typeface="+mj-ea"/>
                <a:cs typeface="Lucida Grande"/>
              </a:rPr>
              <a:t>inhibitor</a:t>
            </a:r>
            <a:r>
              <a:rPr lang="en-US" sz="1400" b="1" u="sng" baseline="30000" dirty="0">
                <a:solidFill>
                  <a:prstClr val="black"/>
                </a:solidFill>
                <a:latin typeface="Lucida Grande"/>
                <a:cs typeface="Lucida Grande"/>
              </a:rPr>
              <a:t>2</a:t>
            </a:r>
            <a:r>
              <a:rPr kumimoji="0" lang="en-US" sz="1400" b="1" i="0" u="sng" strike="noStrike" kern="1200" cap="none" spc="0" normalizeH="0" baseline="0" noProof="0" dirty="0" smtClean="0">
                <a:ln>
                  <a:noFill/>
                </a:ln>
                <a:solidFill>
                  <a:prstClr val="black"/>
                </a:solidFill>
                <a:effectLst/>
                <a:uLnTx/>
                <a:uFillTx/>
                <a:latin typeface="Lucida Grande"/>
                <a:ea typeface="+mj-ea"/>
                <a:cs typeface="Lucida Grande"/>
              </a:rPr>
              <a:t> </a:t>
            </a:r>
            <a:endParaRPr kumimoji="0" lang="en-US" sz="1400" b="1" i="0" u="sng" strike="noStrike" kern="1200" cap="none" spc="0" normalizeH="0" baseline="0" noProof="0" dirty="0">
              <a:ln>
                <a:noFill/>
              </a:ln>
              <a:solidFill>
                <a:prstClr val="black"/>
              </a:solidFill>
              <a:effectLst/>
              <a:uLnTx/>
              <a:uFillTx/>
              <a:latin typeface="Lucida Grande"/>
              <a:ea typeface="+mj-ea"/>
              <a:cs typeface="Lucida Grande"/>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Grande"/>
                <a:ea typeface="+mj-ea"/>
                <a:cs typeface="Lucida Grande"/>
              </a:rPr>
              <a:t>(ticagrelor, prasugrel </a:t>
            </a:r>
            <a:br>
              <a:rPr kumimoji="0" lang="en-US" sz="1400" b="0" i="0" u="none" strike="noStrike" kern="1200" cap="none" spc="0" normalizeH="0" baseline="0" noProof="0" dirty="0">
                <a:ln>
                  <a:noFill/>
                </a:ln>
                <a:solidFill>
                  <a:prstClr val="black"/>
                </a:solidFill>
                <a:effectLst/>
                <a:uLnTx/>
                <a:uFillTx/>
                <a:latin typeface="Lucida Grande"/>
                <a:ea typeface="+mj-ea"/>
                <a:cs typeface="Lucida Grande"/>
              </a:rPr>
            </a:br>
            <a:r>
              <a:rPr kumimoji="0" lang="en-US" sz="1400" b="0" i="0" u="none" strike="noStrike" kern="1200" cap="none" spc="0" normalizeH="0" baseline="0" noProof="0" dirty="0">
                <a:ln>
                  <a:noFill/>
                </a:ln>
                <a:solidFill>
                  <a:prstClr val="black"/>
                </a:solidFill>
                <a:effectLst/>
                <a:uLnTx/>
                <a:uFillTx/>
                <a:latin typeface="Lucida Grande"/>
                <a:ea typeface="+mj-ea"/>
                <a:cs typeface="Lucida Grande"/>
              </a:rPr>
              <a:t>preferred over </a:t>
            </a:r>
            <a:r>
              <a:rPr kumimoji="0" lang="en-US" sz="1400" b="0" i="0" u="none" strike="noStrike" kern="1200" cap="none" spc="0" normalizeH="0" baseline="0" noProof="0" dirty="0" err="1" smtClean="0">
                <a:ln>
                  <a:noFill/>
                </a:ln>
                <a:solidFill>
                  <a:prstClr val="black"/>
                </a:solidFill>
                <a:effectLst/>
                <a:uLnTx/>
                <a:uFillTx/>
                <a:latin typeface="Lucida Grande"/>
                <a:ea typeface="+mj-ea"/>
                <a:cs typeface="Lucida Grande"/>
              </a:rPr>
              <a:t>clopidogrel</a:t>
            </a:r>
            <a:r>
              <a:rPr kumimoji="0" lang="en-US" sz="1400" b="0" i="0" u="none" strike="noStrike" kern="1200" cap="none" spc="0" normalizeH="0" baseline="0" noProof="0" dirty="0" smtClean="0">
                <a:ln>
                  <a:noFill/>
                </a:ln>
                <a:solidFill>
                  <a:prstClr val="black"/>
                </a:solidFill>
                <a:effectLst/>
                <a:uLnTx/>
                <a:uFillTx/>
                <a:latin typeface="Lucida Grande"/>
                <a:ea typeface="+mj-ea"/>
                <a:cs typeface="Lucida Grande"/>
              </a:rPr>
              <a:t> for ACS)</a:t>
            </a:r>
            <a:endParaRPr kumimoji="0" lang="en-US" sz="1400" b="0" i="0" u="none" strike="noStrike" kern="1200" cap="none" spc="0" normalizeH="0" baseline="0" noProof="0" dirty="0">
              <a:ln>
                <a:noFill/>
              </a:ln>
              <a:solidFill>
                <a:prstClr val="black"/>
              </a:solidFill>
              <a:effectLst/>
              <a:uLnTx/>
              <a:uFillTx/>
              <a:latin typeface="Lucida Grande"/>
              <a:ea typeface="+mj-ea"/>
              <a:cs typeface="Lucida Grande"/>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Grande"/>
                <a:ea typeface="+mj-ea"/>
                <a:cs typeface="Lucida Grande"/>
              </a:rPr>
              <a:t>Duration after PCI: Up to 12 months </a:t>
            </a:r>
          </a:p>
        </p:txBody>
      </p:sp>
      <p:sp>
        <p:nvSpPr>
          <p:cNvPr id="21" name="Title 1">
            <a:extLst>
              <a:ext uri="{FF2B5EF4-FFF2-40B4-BE49-F238E27FC236}">
                <a16:creationId xmlns="" xmlns:a16="http://schemas.microsoft.com/office/drawing/2014/main" id="{28E0789F-8076-4A92-9F85-8538DF323CD5}"/>
              </a:ext>
            </a:extLst>
          </p:cNvPr>
          <p:cNvSpPr txBox="1">
            <a:spLocks/>
          </p:cNvSpPr>
          <p:nvPr/>
        </p:nvSpPr>
        <p:spPr>
          <a:xfrm>
            <a:off x="5083423" y="1962488"/>
            <a:ext cx="3641478" cy="1438027"/>
          </a:xfrm>
          <a:prstGeom prst="rect">
            <a:avLst/>
          </a:prstGeom>
          <a:solidFill>
            <a:srgbClr val="77933C"/>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de-DE" sz="1400" b="1" u="sng" dirty="0" smtClean="0">
                <a:solidFill>
                  <a:prstClr val="black"/>
                </a:solidFill>
                <a:latin typeface="Lucida Grande"/>
                <a:cs typeface="Lucida Grande"/>
              </a:rPr>
              <a:t>Reduced OAC</a:t>
            </a:r>
            <a:r>
              <a:rPr lang="de-DE" sz="1400" b="1" u="sng" baseline="30000" dirty="0" smtClean="0">
                <a:solidFill>
                  <a:prstClr val="black"/>
                </a:solidFill>
                <a:latin typeface="Lucida Grande"/>
                <a:cs typeface="Lucida Grande"/>
              </a:rPr>
              <a:t>3 </a:t>
            </a:r>
            <a:r>
              <a:rPr lang="de-DE" sz="1400" b="1" u="sng" dirty="0" smtClean="0">
                <a:solidFill>
                  <a:prstClr val="black"/>
                </a:solidFill>
                <a:latin typeface="Lucida Grande"/>
                <a:cs typeface="Lucida Grande"/>
              </a:rPr>
              <a:t>+</a:t>
            </a:r>
            <a:r>
              <a:rPr lang="de-DE" sz="1400" b="1" u="sng" baseline="30000" dirty="0" smtClean="0">
                <a:solidFill>
                  <a:prstClr val="black"/>
                </a:solidFill>
                <a:latin typeface="Lucida Grande"/>
                <a:cs typeface="Lucida Grande"/>
              </a:rPr>
              <a:t> </a:t>
            </a:r>
            <a:r>
              <a:rPr lang="de-DE" sz="1400" b="1" u="sng" dirty="0" smtClean="0">
                <a:solidFill>
                  <a:prstClr val="black"/>
                </a:solidFill>
                <a:latin typeface="Lucida Grande"/>
                <a:cs typeface="Lucida Grande"/>
              </a:rPr>
              <a:t>ASA + clopidogrel</a:t>
            </a:r>
            <a:endParaRPr lang="de-DE" sz="1400" b="1" u="sng" baseline="30000" dirty="0">
              <a:solidFill>
                <a:prstClr val="black"/>
              </a:solidFill>
              <a:latin typeface="Lucida Grande"/>
              <a:cs typeface="Lucida Grande"/>
            </a:endParaRPr>
          </a:p>
          <a:p>
            <a:pPr fontAlgn="auto">
              <a:spcAft>
                <a:spcPts val="0"/>
              </a:spcAft>
            </a:pPr>
            <a:r>
              <a:rPr lang="de-DE" sz="1400" dirty="0">
                <a:solidFill>
                  <a:prstClr val="black"/>
                </a:solidFill>
                <a:latin typeface="Lucida Grande"/>
                <a:cs typeface="Lucida Grande"/>
              </a:rPr>
              <a:t>ASA: stop 1 day post PCI or any time up to 6 </a:t>
            </a:r>
            <a:r>
              <a:rPr lang="de-DE" sz="1400" dirty="0" smtClean="0">
                <a:solidFill>
                  <a:prstClr val="black"/>
                </a:solidFill>
                <a:latin typeface="Lucida Grande"/>
                <a:cs typeface="Lucida Grande"/>
              </a:rPr>
              <a:t>months</a:t>
            </a:r>
            <a:r>
              <a:rPr lang="de-DE" sz="1400" baseline="30000" dirty="0">
                <a:solidFill>
                  <a:prstClr val="black"/>
                </a:solidFill>
                <a:latin typeface="Lucida Grande"/>
                <a:cs typeface="Lucida Grande"/>
              </a:rPr>
              <a:t>4</a:t>
            </a:r>
          </a:p>
          <a:p>
            <a:pPr fontAlgn="auto">
              <a:spcAft>
                <a:spcPts val="0"/>
              </a:spcAft>
            </a:pPr>
            <a:r>
              <a:rPr lang="de-DE" sz="1400" dirty="0">
                <a:solidFill>
                  <a:prstClr val="black"/>
                </a:solidFill>
                <a:latin typeface="Lucida Grande"/>
                <a:cs typeface="Lucida Grande"/>
              </a:rPr>
              <a:t>Followed by: </a:t>
            </a:r>
            <a:r>
              <a:rPr lang="de-DE" sz="1400" b="1" dirty="0" err="1" smtClean="0">
                <a:solidFill>
                  <a:prstClr val="black"/>
                </a:solidFill>
                <a:latin typeface="Lucida Grande"/>
                <a:cs typeface="Lucida Grande"/>
              </a:rPr>
              <a:t>clopidogrel</a:t>
            </a:r>
            <a:r>
              <a:rPr lang="de-DE" sz="1400" b="1" dirty="0" smtClean="0">
                <a:solidFill>
                  <a:prstClr val="black"/>
                </a:solidFill>
                <a:latin typeface="Lucida Grande"/>
                <a:cs typeface="Lucida Grande"/>
              </a:rPr>
              <a:t> + OAC</a:t>
            </a:r>
            <a:endParaRPr lang="de-DE" sz="1400" dirty="0">
              <a:solidFill>
                <a:prstClr val="black"/>
              </a:solidFill>
              <a:latin typeface="Lucida Grande"/>
              <a:cs typeface="Lucida Grande"/>
            </a:endParaRPr>
          </a:p>
          <a:p>
            <a:pPr fontAlgn="auto">
              <a:spcAft>
                <a:spcPts val="0"/>
              </a:spcAft>
            </a:pPr>
            <a:r>
              <a:rPr lang="de-DE" sz="1400" dirty="0">
                <a:solidFill>
                  <a:prstClr val="black"/>
                </a:solidFill>
                <a:latin typeface="Lucida Grande"/>
                <a:cs typeface="Lucida Grande"/>
              </a:rPr>
              <a:t>Duration after PCI: Up to 12 months</a:t>
            </a:r>
          </a:p>
        </p:txBody>
      </p:sp>
      <p:sp>
        <p:nvSpPr>
          <p:cNvPr id="22" name="Title 1">
            <a:extLst>
              <a:ext uri="{FF2B5EF4-FFF2-40B4-BE49-F238E27FC236}">
                <a16:creationId xmlns="" xmlns:a16="http://schemas.microsoft.com/office/drawing/2014/main" id="{BD8CDB16-A88E-49E5-B265-654B5C4987BC}"/>
              </a:ext>
            </a:extLst>
          </p:cNvPr>
          <p:cNvSpPr txBox="1">
            <a:spLocks/>
          </p:cNvSpPr>
          <p:nvPr/>
        </p:nvSpPr>
        <p:spPr>
          <a:xfrm>
            <a:off x="539749" y="3660865"/>
            <a:ext cx="3630490" cy="675552"/>
          </a:xfrm>
          <a:prstGeom prst="rect">
            <a:avLst/>
          </a:prstGeom>
          <a:solidFill>
            <a:srgbClr val="9BBB59">
              <a:lumMod val="60000"/>
              <a:lumOff val="40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Lucida Grande"/>
                <a:cs typeface="Lucida Grande"/>
              </a:rPr>
              <a:t>ASA +/- </a:t>
            </a:r>
            <a:r>
              <a:rPr kumimoji="0" lang="en-US" sz="1400" b="1" i="0" u="none" strike="noStrike" kern="1200" cap="none" spc="0" normalizeH="0" baseline="0" noProof="0" dirty="0">
                <a:ln>
                  <a:noFill/>
                </a:ln>
                <a:solidFill>
                  <a:prstClr val="black"/>
                </a:solidFill>
                <a:effectLst/>
                <a:uLnTx/>
                <a:uFillTx/>
                <a:latin typeface="Lucida Grande"/>
                <a:cs typeface="Lucida Grande"/>
              </a:rPr>
              <a:t>P</a:t>
            </a:r>
            <a:r>
              <a:rPr kumimoji="0" lang="en-US" sz="1400" b="1" i="0" u="none" strike="noStrike" kern="1200" cap="none" spc="0" normalizeH="0" baseline="-25000" noProof="0" dirty="0">
                <a:ln>
                  <a:noFill/>
                </a:ln>
                <a:solidFill>
                  <a:prstClr val="black"/>
                </a:solidFill>
                <a:effectLst/>
                <a:uLnTx/>
                <a:uFillTx/>
                <a:latin typeface="Lucida Grande"/>
                <a:cs typeface="Lucida Grande"/>
              </a:rPr>
              <a:t>2</a:t>
            </a:r>
            <a:r>
              <a:rPr kumimoji="0" lang="en-US" sz="1400" b="1" i="0" u="none" strike="noStrike" kern="1200" cap="none" spc="0" normalizeH="0" baseline="0" noProof="0" dirty="0">
                <a:ln>
                  <a:noFill/>
                </a:ln>
                <a:solidFill>
                  <a:prstClr val="black"/>
                </a:solidFill>
                <a:effectLst/>
                <a:uLnTx/>
                <a:uFillTx/>
                <a:latin typeface="Lucida Grande"/>
                <a:cs typeface="Lucida Grande"/>
              </a:rPr>
              <a:t>Y</a:t>
            </a:r>
            <a:r>
              <a:rPr kumimoji="0" lang="en-US" sz="1400" b="1" i="0" u="none" strike="noStrike" kern="1200" cap="none" spc="0" normalizeH="0" baseline="-25000" noProof="0" dirty="0">
                <a:ln>
                  <a:noFill/>
                </a:ln>
                <a:solidFill>
                  <a:prstClr val="black"/>
                </a:solidFill>
                <a:effectLst/>
                <a:uLnTx/>
                <a:uFillTx/>
                <a:latin typeface="Lucida Grande"/>
                <a:cs typeface="Lucida Grande"/>
              </a:rPr>
              <a:t>12</a:t>
            </a:r>
            <a:r>
              <a:rPr kumimoji="0" lang="en-US" sz="1400" b="1" i="0" u="none" strike="noStrike" kern="1200" cap="none" spc="0" normalizeH="0" baseline="0" noProof="0" dirty="0">
                <a:ln>
                  <a:noFill/>
                </a:ln>
                <a:solidFill>
                  <a:prstClr val="black"/>
                </a:solidFill>
                <a:effectLst/>
                <a:uLnTx/>
                <a:uFillTx/>
                <a:latin typeface="Lucida Grande"/>
                <a:cs typeface="Lucida Grande"/>
              </a:rPr>
              <a:t> </a:t>
            </a:r>
            <a:r>
              <a:rPr kumimoji="0" lang="en-US" sz="1400" b="1" i="0" u="none" strike="noStrike" kern="1200" cap="none" spc="0" normalizeH="0" baseline="0" noProof="0" dirty="0" smtClean="0">
                <a:ln>
                  <a:noFill/>
                </a:ln>
                <a:solidFill>
                  <a:prstClr val="black"/>
                </a:solidFill>
                <a:effectLst/>
                <a:uLnTx/>
                <a:uFillTx/>
                <a:latin typeface="Lucida Grande"/>
                <a:cs typeface="Lucida Grande"/>
              </a:rPr>
              <a:t>inhibitor</a:t>
            </a:r>
            <a:r>
              <a:rPr lang="en-US" sz="1400" b="1" baseline="30000" noProof="0" dirty="0">
                <a:solidFill>
                  <a:prstClr val="black"/>
                </a:solidFill>
                <a:latin typeface="Lucida Grande"/>
                <a:cs typeface="Lucida Grande"/>
              </a:rPr>
              <a:t>5</a:t>
            </a:r>
            <a:endParaRPr kumimoji="0" lang="en-US" sz="1400" b="1" i="0" u="none" strike="noStrike" kern="1200" cap="none" spc="0" normalizeH="0" baseline="30000" noProof="0" dirty="0">
              <a:ln>
                <a:noFill/>
              </a:ln>
              <a:solidFill>
                <a:prstClr val="black"/>
              </a:solidFill>
              <a:effectLst/>
              <a:uLnTx/>
              <a:uFillTx/>
              <a:latin typeface="Lucida Grande"/>
              <a:cs typeface="Lucida Grande"/>
            </a:endParaRPr>
          </a:p>
        </p:txBody>
      </p:sp>
      <p:sp>
        <p:nvSpPr>
          <p:cNvPr id="23" name="Title 1">
            <a:extLst>
              <a:ext uri="{FF2B5EF4-FFF2-40B4-BE49-F238E27FC236}">
                <a16:creationId xmlns="" xmlns:a16="http://schemas.microsoft.com/office/drawing/2014/main" id="{9D86FA78-DAE7-44F1-9606-8A12607D7FA7}"/>
              </a:ext>
            </a:extLst>
          </p:cNvPr>
          <p:cNvSpPr txBox="1">
            <a:spLocks/>
          </p:cNvSpPr>
          <p:nvPr/>
        </p:nvSpPr>
        <p:spPr>
          <a:xfrm>
            <a:off x="0" y="4724400"/>
            <a:ext cx="9048206" cy="1621098"/>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defTabSz="914400" eaLnBrk="0" fontAlgn="auto" hangingPunct="0">
              <a:lnSpc>
                <a:spcPts val="1200"/>
              </a:lnSpc>
              <a:spcAft>
                <a:spcPts val="0"/>
              </a:spcAft>
            </a:pPr>
            <a:r>
              <a:rPr lang="en-US" sz="1200" b="1" dirty="0">
                <a:solidFill>
                  <a:prstClr val="black"/>
                </a:solidFill>
                <a:latin typeface="Lucida Grande"/>
                <a:ea typeface="ＭＳ Ｐゴシック" pitchFamily="34" charset="-128"/>
                <a:cs typeface="Lucida Grande"/>
              </a:rPr>
              <a:t>*If CHADS</a:t>
            </a:r>
            <a:r>
              <a:rPr lang="en-US" sz="1200" b="1" baseline="-25000" dirty="0">
                <a:solidFill>
                  <a:prstClr val="black"/>
                </a:solidFill>
                <a:latin typeface="Lucida Grande"/>
                <a:ea typeface="ＭＳ Ｐゴシック" pitchFamily="34" charset="-128"/>
                <a:cs typeface="Lucida Grande"/>
              </a:rPr>
              <a:t>2</a:t>
            </a:r>
            <a:r>
              <a:rPr lang="en-US" sz="1200" b="1" dirty="0">
                <a:solidFill>
                  <a:prstClr val="black"/>
                </a:solidFill>
                <a:latin typeface="Lucida Grande"/>
                <a:ea typeface="ＭＳ Ｐゴシック" pitchFamily="34" charset="-128"/>
                <a:cs typeface="Lucida Grande"/>
              </a:rPr>
              <a:t> =1 and Age&lt; 65 another option for initial treatment (especially if high-risk for ischemic events) is DAPT alone using </a:t>
            </a:r>
            <a:r>
              <a:rPr lang="en-US" sz="1200" b="1" dirty="0" err="1">
                <a:solidFill>
                  <a:prstClr val="black"/>
                </a:solidFill>
                <a:latin typeface="Lucida Grande"/>
                <a:ea typeface="ＭＳ Ｐゴシック" pitchFamily="34" charset="-128"/>
                <a:cs typeface="Lucida Grande"/>
              </a:rPr>
              <a:t>ASA+ticagrelor</a:t>
            </a:r>
            <a:r>
              <a:rPr lang="en-US" sz="1200" b="1" dirty="0">
                <a:solidFill>
                  <a:prstClr val="black"/>
                </a:solidFill>
                <a:latin typeface="Lucida Grande"/>
                <a:ea typeface="ＭＳ Ｐゴシック" pitchFamily="34" charset="-128"/>
                <a:cs typeface="Lucida Grande"/>
              </a:rPr>
              <a:t> or </a:t>
            </a:r>
            <a:r>
              <a:rPr lang="en-US" sz="1200" b="1" dirty="0" err="1">
                <a:solidFill>
                  <a:prstClr val="black"/>
                </a:solidFill>
                <a:latin typeface="Lucida Grande"/>
                <a:ea typeface="ＭＳ Ｐゴシック" pitchFamily="34" charset="-128"/>
                <a:cs typeface="Lucida Grande"/>
              </a:rPr>
              <a:t>ASA+prasugrel</a:t>
            </a:r>
            <a:r>
              <a:rPr lang="en-US" sz="1200" b="1" dirty="0">
                <a:solidFill>
                  <a:prstClr val="black"/>
                </a:solidFill>
                <a:latin typeface="Lucida Grande"/>
                <a:ea typeface="ＭＳ Ｐゴシック" pitchFamily="34" charset="-128"/>
                <a:cs typeface="Lucida Grande"/>
              </a:rPr>
              <a:t>, similar to the recommendation for the CHADS</a:t>
            </a:r>
            <a:r>
              <a:rPr lang="en-US" sz="1200" b="1" baseline="-25000" dirty="0">
                <a:solidFill>
                  <a:prstClr val="black"/>
                </a:solidFill>
                <a:latin typeface="Lucida Grande"/>
                <a:ea typeface="ＭＳ Ｐゴシック" pitchFamily="34" charset="-128"/>
                <a:cs typeface="Lucida Grande"/>
              </a:rPr>
              <a:t>2</a:t>
            </a:r>
            <a:r>
              <a:rPr lang="en-US" sz="1200" b="1" dirty="0">
                <a:solidFill>
                  <a:prstClr val="black"/>
                </a:solidFill>
                <a:latin typeface="Lucida Grande"/>
                <a:ea typeface="ＭＳ Ｐゴシック" pitchFamily="34" charset="-128"/>
                <a:cs typeface="Lucida Grande"/>
              </a:rPr>
              <a:t>=0 patient</a:t>
            </a:r>
          </a:p>
          <a:p>
            <a:pPr algn="l" fontAlgn="auto">
              <a:lnSpc>
                <a:spcPts val="1260"/>
              </a:lnSpc>
              <a:spcAft>
                <a:spcPts val="0"/>
              </a:spcAft>
            </a:pPr>
            <a:endParaRPr lang="en-US" sz="800" dirty="0">
              <a:solidFill>
                <a:prstClr val="black"/>
              </a:solidFill>
              <a:latin typeface="Lucida Grande"/>
              <a:cs typeface="Lucida Grande"/>
            </a:endParaRPr>
          </a:p>
          <a:p>
            <a:pPr marL="228600" indent="-228600" algn="l" fontAlgn="auto">
              <a:lnSpc>
                <a:spcPts val="800"/>
              </a:lnSpc>
              <a:spcAft>
                <a:spcPts val="0"/>
              </a:spcAft>
              <a:buFont typeface="+mj-lt"/>
              <a:buAutoNum type="arabicPeriod"/>
            </a:pPr>
            <a:r>
              <a:rPr lang="en-US" sz="800" dirty="0" smtClean="0">
                <a:solidFill>
                  <a:prstClr val="black"/>
                </a:solidFill>
                <a:latin typeface="Lucida Grande"/>
                <a:cs typeface="Lucida Grande"/>
              </a:rPr>
              <a:t>A </a:t>
            </a:r>
            <a:r>
              <a:rPr lang="en-US" sz="800" dirty="0">
                <a:solidFill>
                  <a:prstClr val="black"/>
                </a:solidFill>
                <a:latin typeface="Lucida Grande"/>
                <a:cs typeface="Lucida Grande"/>
              </a:rPr>
              <a:t>PCI is considered high-risk based on clinical and angiographic features such as: </a:t>
            </a:r>
            <a:r>
              <a:rPr lang="en-US" sz="800" dirty="0" smtClean="0">
                <a:solidFill>
                  <a:prstClr val="black"/>
                </a:solidFill>
                <a:latin typeface="Lucida Grande"/>
                <a:cs typeface="Lucida Grande"/>
              </a:rPr>
              <a:t>diabetes, </a:t>
            </a:r>
            <a:r>
              <a:rPr lang="en-US" sz="800" dirty="0">
                <a:solidFill>
                  <a:prstClr val="black"/>
                </a:solidFill>
                <a:latin typeface="Lucida Grande"/>
                <a:cs typeface="Lucida Grande"/>
              </a:rPr>
              <a:t>prior </a:t>
            </a:r>
            <a:r>
              <a:rPr lang="en-US" sz="800" dirty="0" smtClean="0">
                <a:solidFill>
                  <a:prstClr val="black"/>
                </a:solidFill>
                <a:latin typeface="Lucida Grande"/>
                <a:cs typeface="Lucida Grande"/>
              </a:rPr>
              <a:t>ACS, </a:t>
            </a:r>
            <a:r>
              <a:rPr lang="en-US" sz="800" dirty="0">
                <a:solidFill>
                  <a:prstClr val="black"/>
                </a:solidFill>
                <a:latin typeface="Lucida Grande"/>
                <a:cs typeface="Lucida Grande"/>
              </a:rPr>
              <a:t>chronic renal dysfunction (creatinine clearance &lt; 60 mL/min</a:t>
            </a:r>
            <a:r>
              <a:rPr lang="en-US" sz="800" dirty="0" smtClean="0">
                <a:solidFill>
                  <a:prstClr val="black"/>
                </a:solidFill>
                <a:latin typeface="Lucida Grande"/>
                <a:cs typeface="Lucida Grande"/>
              </a:rPr>
              <a:t>), prior stent thrombosis, current smoker, </a:t>
            </a:r>
            <a:r>
              <a:rPr lang="en-US" sz="800" dirty="0">
                <a:solidFill>
                  <a:prstClr val="black"/>
                </a:solidFill>
                <a:latin typeface="Lucida Grande"/>
                <a:cs typeface="Lucida Grande"/>
              </a:rPr>
              <a:t>multi-vessel </a:t>
            </a:r>
            <a:r>
              <a:rPr lang="en-US" sz="800" dirty="0" smtClean="0">
                <a:solidFill>
                  <a:prstClr val="black"/>
                </a:solidFill>
                <a:latin typeface="Lucida Grande"/>
                <a:cs typeface="Lucida Grande"/>
              </a:rPr>
              <a:t>coronary artery disease</a:t>
            </a:r>
            <a:r>
              <a:rPr lang="en-US" sz="800" dirty="0">
                <a:solidFill>
                  <a:prstClr val="black"/>
                </a:solidFill>
                <a:latin typeface="Lucida Grande"/>
                <a:cs typeface="Lucida Grande"/>
              </a:rPr>
              <a:t>, multiple stents implanted, complex bifurcation lesion, total stent length &gt; 60 mm, chronic total occlusion intervention or </a:t>
            </a:r>
            <a:r>
              <a:rPr lang="en-US" sz="800" dirty="0" err="1">
                <a:solidFill>
                  <a:prstClr val="black"/>
                </a:solidFill>
                <a:latin typeface="Lucida Grande"/>
                <a:cs typeface="Lucida Grande"/>
              </a:rPr>
              <a:t>bioabsorbable</a:t>
            </a:r>
            <a:r>
              <a:rPr lang="en-US" sz="800" dirty="0">
                <a:solidFill>
                  <a:prstClr val="black"/>
                </a:solidFill>
                <a:latin typeface="Lucida Grande"/>
                <a:cs typeface="Lucida Grande"/>
              </a:rPr>
              <a:t> vascular </a:t>
            </a:r>
            <a:r>
              <a:rPr lang="en-US" sz="800" dirty="0" smtClean="0">
                <a:solidFill>
                  <a:prstClr val="black"/>
                </a:solidFill>
                <a:latin typeface="Lucida Grande"/>
                <a:cs typeface="Lucida Grande"/>
              </a:rPr>
              <a:t>scaffold </a:t>
            </a:r>
            <a:r>
              <a:rPr lang="en-US" sz="800" dirty="0">
                <a:solidFill>
                  <a:prstClr val="black"/>
                </a:solidFill>
                <a:latin typeface="Lucida Grande"/>
                <a:cs typeface="Lucida Grande"/>
              </a:rPr>
              <a:t>implantation</a:t>
            </a:r>
            <a:r>
              <a:rPr lang="en-US" sz="800" dirty="0" smtClean="0">
                <a:solidFill>
                  <a:prstClr val="black"/>
                </a:solidFill>
                <a:latin typeface="Lucida Grande"/>
                <a:cs typeface="Lucida Grande"/>
              </a:rPr>
              <a:t>.</a:t>
            </a:r>
            <a:endParaRPr lang="en-US" sz="800" baseline="-25000" dirty="0">
              <a:solidFill>
                <a:prstClr val="black"/>
              </a:solidFill>
              <a:latin typeface="Lucida Grande"/>
              <a:cs typeface="Lucida Grande"/>
            </a:endParaRPr>
          </a:p>
          <a:p>
            <a:pPr marL="228600" indent="-228600" algn="l" fontAlgn="auto">
              <a:lnSpc>
                <a:spcPts val="800"/>
              </a:lnSpc>
              <a:spcAft>
                <a:spcPts val="0"/>
              </a:spcAft>
              <a:buFont typeface="+mj-lt"/>
              <a:buAutoNum type="arabicPeriod"/>
            </a:pPr>
            <a:endParaRPr lang="en-US" sz="800" dirty="0" smtClean="0">
              <a:solidFill>
                <a:prstClr val="black"/>
              </a:solidFill>
              <a:latin typeface="Lucida Grande"/>
              <a:cs typeface="Lucida Grande"/>
            </a:endParaRPr>
          </a:p>
          <a:p>
            <a:pPr marL="228600" indent="-228600" algn="l" fontAlgn="auto">
              <a:lnSpc>
                <a:spcPts val="800"/>
              </a:lnSpc>
              <a:spcAft>
                <a:spcPts val="0"/>
              </a:spcAft>
              <a:buFont typeface="+mj-lt"/>
              <a:buAutoNum type="arabicPeriod"/>
            </a:pPr>
            <a:r>
              <a:rPr lang="en-US" sz="800" dirty="0" err="1" smtClean="0">
                <a:solidFill>
                  <a:prstClr val="black"/>
                </a:solidFill>
                <a:latin typeface="Lucida Grande"/>
                <a:cs typeface="Lucida Grande"/>
              </a:rPr>
              <a:t>Ticagrelor</a:t>
            </a:r>
            <a:r>
              <a:rPr lang="en-US" sz="800" dirty="0" smtClean="0">
                <a:solidFill>
                  <a:prstClr val="black"/>
                </a:solidFill>
                <a:latin typeface="Lucida Grande"/>
                <a:cs typeface="Lucida Grande"/>
              </a:rPr>
              <a:t> </a:t>
            </a:r>
            <a:r>
              <a:rPr lang="en-US" sz="800" dirty="0">
                <a:solidFill>
                  <a:prstClr val="black"/>
                </a:solidFill>
                <a:latin typeface="Lucida Grande"/>
                <a:cs typeface="Lucida Grande"/>
              </a:rPr>
              <a:t>and </a:t>
            </a:r>
            <a:r>
              <a:rPr lang="en-US" sz="800" dirty="0" err="1">
                <a:solidFill>
                  <a:prstClr val="black"/>
                </a:solidFill>
                <a:latin typeface="Lucida Grande"/>
                <a:cs typeface="Lucida Grande"/>
              </a:rPr>
              <a:t>prasugrel</a:t>
            </a:r>
            <a:r>
              <a:rPr lang="en-US" sz="800" dirty="0">
                <a:solidFill>
                  <a:prstClr val="black"/>
                </a:solidFill>
                <a:latin typeface="Lucida Grande"/>
                <a:cs typeface="Lucida Grande"/>
              </a:rPr>
              <a:t> are recommended in ACS patients, whereas </a:t>
            </a:r>
            <a:r>
              <a:rPr lang="en-US" sz="800" dirty="0" err="1">
                <a:solidFill>
                  <a:prstClr val="black"/>
                </a:solidFill>
                <a:latin typeface="Lucida Grande"/>
                <a:cs typeface="Lucida Grande"/>
              </a:rPr>
              <a:t>clopidogrel</a:t>
            </a:r>
            <a:r>
              <a:rPr lang="en-US" sz="800" dirty="0">
                <a:solidFill>
                  <a:prstClr val="black"/>
                </a:solidFill>
                <a:latin typeface="Lucida Grande"/>
                <a:cs typeface="Lucida Grande"/>
              </a:rPr>
              <a:t> is recommended for elective PCI.</a:t>
            </a:r>
          </a:p>
          <a:p>
            <a:pPr marL="228600" indent="-228600" algn="l" fontAlgn="auto">
              <a:lnSpc>
                <a:spcPts val="800"/>
              </a:lnSpc>
              <a:spcAft>
                <a:spcPts val="0"/>
              </a:spcAft>
              <a:buFont typeface="+mj-lt"/>
              <a:buAutoNum type="arabicPeriod"/>
            </a:pPr>
            <a:endParaRPr lang="en-US" sz="800" dirty="0">
              <a:solidFill>
                <a:prstClr val="black"/>
              </a:solidFill>
              <a:latin typeface="Lucida Grande"/>
              <a:cs typeface="Lucida Grande"/>
            </a:endParaRPr>
          </a:p>
          <a:p>
            <a:pPr marL="228600" indent="-228600" algn="l" fontAlgn="auto">
              <a:lnSpc>
                <a:spcPts val="800"/>
              </a:lnSpc>
              <a:spcAft>
                <a:spcPts val="0"/>
              </a:spcAft>
              <a:buFont typeface="+mj-lt"/>
              <a:buAutoNum type="arabicPeriod"/>
            </a:pPr>
            <a:r>
              <a:rPr lang="en-US" sz="800" dirty="0" smtClean="0">
                <a:solidFill>
                  <a:prstClr val="black"/>
                </a:solidFill>
                <a:latin typeface="Lucida Grande"/>
                <a:cs typeface="Lucida Grande"/>
              </a:rPr>
              <a:t>Regimens </a:t>
            </a:r>
            <a:r>
              <a:rPr lang="en-US" sz="800" dirty="0">
                <a:solidFill>
                  <a:prstClr val="black"/>
                </a:solidFill>
                <a:latin typeface="Lucida Grande"/>
                <a:cs typeface="Lucida Grande"/>
              </a:rPr>
              <a:t>evaluated in </a:t>
            </a:r>
            <a:r>
              <a:rPr lang="en-US" sz="800" dirty="0" smtClean="0">
                <a:solidFill>
                  <a:prstClr val="black"/>
                </a:solidFill>
                <a:latin typeface="Lucida Grande"/>
                <a:cs typeface="Lucida Grande"/>
              </a:rPr>
              <a:t>the </a:t>
            </a:r>
            <a:r>
              <a:rPr lang="en-US" sz="800" dirty="0">
                <a:solidFill>
                  <a:prstClr val="black"/>
                </a:solidFill>
                <a:latin typeface="Lucida Grande"/>
                <a:cs typeface="Lucida Grande"/>
              </a:rPr>
              <a:t>context </a:t>
            </a:r>
            <a:r>
              <a:rPr lang="en-US" sz="800" dirty="0" smtClean="0">
                <a:solidFill>
                  <a:prstClr val="black"/>
                </a:solidFill>
                <a:latin typeface="Lucida Grande"/>
                <a:cs typeface="Lucida Grande"/>
              </a:rPr>
              <a:t>of triple therapy include rivaroxaban </a:t>
            </a:r>
            <a:r>
              <a:rPr lang="en-US" sz="800" dirty="0">
                <a:solidFill>
                  <a:prstClr val="black"/>
                </a:solidFill>
                <a:latin typeface="Lucida Grande"/>
                <a:cs typeface="Lucida Grande"/>
              </a:rPr>
              <a:t>2.5 mg </a:t>
            </a:r>
            <a:r>
              <a:rPr lang="en-US" sz="800" dirty="0" smtClean="0">
                <a:solidFill>
                  <a:prstClr val="black"/>
                </a:solidFill>
                <a:latin typeface="Lucida Grande"/>
                <a:cs typeface="Lucida Grande"/>
              </a:rPr>
              <a:t>BID or warfarin</a:t>
            </a:r>
            <a:r>
              <a:rPr lang="en-US" sz="800" dirty="0">
                <a:solidFill>
                  <a:prstClr val="black"/>
                </a:solidFill>
                <a:latin typeface="Lucida Grande"/>
                <a:cs typeface="Lucida Grande"/>
              </a:rPr>
              <a:t>. If warfarin is to be used, recommended INR target is 2.0-2.5. </a:t>
            </a:r>
            <a:r>
              <a:rPr lang="en-US" sz="800" dirty="0" smtClean="0">
                <a:solidFill>
                  <a:prstClr val="black"/>
                </a:solidFill>
                <a:latin typeface="Lucida Grande"/>
                <a:cs typeface="Lucida Grande"/>
              </a:rPr>
              <a:t>OAC options evaluated in the context of a dual pathway strategy include rivaroxaban </a:t>
            </a:r>
            <a:r>
              <a:rPr lang="en-US" sz="800" dirty="0">
                <a:solidFill>
                  <a:prstClr val="black"/>
                </a:solidFill>
                <a:latin typeface="Lucida Grande"/>
                <a:cs typeface="Lucida Grande"/>
              </a:rPr>
              <a:t>15 mg  </a:t>
            </a:r>
            <a:r>
              <a:rPr lang="en-US" sz="800" dirty="0" smtClean="0">
                <a:solidFill>
                  <a:prstClr val="black"/>
                </a:solidFill>
                <a:latin typeface="Lucida Grande"/>
                <a:cs typeface="Lucida Grande"/>
              </a:rPr>
              <a:t>daily (plus </a:t>
            </a:r>
            <a:r>
              <a:rPr lang="en-US" sz="800" dirty="0" err="1" smtClean="0">
                <a:solidFill>
                  <a:prstClr val="black"/>
                </a:solidFill>
                <a:latin typeface="Lucida Grande"/>
                <a:cs typeface="Lucida Grande"/>
              </a:rPr>
              <a:t>clopidogrel</a:t>
            </a:r>
            <a:r>
              <a:rPr lang="en-US" sz="800" dirty="0" smtClean="0">
                <a:solidFill>
                  <a:prstClr val="black"/>
                </a:solidFill>
                <a:latin typeface="Lucida Grande"/>
                <a:cs typeface="Lucida Grande"/>
              </a:rPr>
              <a:t>) or  </a:t>
            </a:r>
            <a:r>
              <a:rPr lang="en-US" sz="800" dirty="0">
                <a:solidFill>
                  <a:prstClr val="black"/>
                </a:solidFill>
                <a:latin typeface="Lucida Grande"/>
                <a:cs typeface="Lucida Grande"/>
              </a:rPr>
              <a:t>dabigatran 110 </a:t>
            </a:r>
            <a:r>
              <a:rPr lang="en-US" sz="800" dirty="0" smtClean="0">
                <a:solidFill>
                  <a:prstClr val="black"/>
                </a:solidFill>
                <a:latin typeface="Lucida Grande"/>
                <a:cs typeface="Lucida Grande"/>
              </a:rPr>
              <a:t>mg/150 </a:t>
            </a:r>
            <a:r>
              <a:rPr lang="en-US" sz="800" dirty="0">
                <a:solidFill>
                  <a:prstClr val="black"/>
                </a:solidFill>
                <a:latin typeface="Lucida Grande"/>
                <a:cs typeface="Lucida Grande"/>
              </a:rPr>
              <a:t>mg </a:t>
            </a:r>
            <a:r>
              <a:rPr lang="en-US" sz="800" dirty="0" smtClean="0">
                <a:solidFill>
                  <a:prstClr val="black"/>
                </a:solidFill>
                <a:latin typeface="Lucida Grande"/>
                <a:cs typeface="Lucida Grande"/>
              </a:rPr>
              <a:t>BID (plus </a:t>
            </a:r>
            <a:r>
              <a:rPr lang="en-US" sz="800" dirty="0" err="1" smtClean="0">
                <a:solidFill>
                  <a:prstClr val="black"/>
                </a:solidFill>
                <a:latin typeface="Lucida Grande"/>
                <a:cs typeface="Lucida Grande"/>
              </a:rPr>
              <a:t>clopidogrel</a:t>
            </a:r>
            <a:r>
              <a:rPr lang="en-US" sz="800" dirty="0" smtClean="0">
                <a:solidFill>
                  <a:prstClr val="black"/>
                </a:solidFill>
                <a:latin typeface="Lucida Grande"/>
                <a:cs typeface="Lucida Grande"/>
              </a:rPr>
              <a:t>). </a:t>
            </a:r>
          </a:p>
          <a:p>
            <a:pPr marL="228600" indent="-228600" algn="l" fontAlgn="auto">
              <a:lnSpc>
                <a:spcPts val="800"/>
              </a:lnSpc>
              <a:spcAft>
                <a:spcPts val="0"/>
              </a:spcAft>
              <a:buFont typeface="+mj-lt"/>
              <a:buAutoNum type="arabicPeriod"/>
            </a:pPr>
            <a:endParaRPr lang="en-US" sz="800" dirty="0">
              <a:solidFill>
                <a:prstClr val="black"/>
              </a:solidFill>
              <a:latin typeface="Lucida Grande"/>
              <a:cs typeface="Lucida Grande"/>
            </a:endParaRPr>
          </a:p>
          <a:p>
            <a:pPr marL="228600" indent="-228600" algn="l" fontAlgn="auto">
              <a:lnSpc>
                <a:spcPts val="800"/>
              </a:lnSpc>
              <a:spcAft>
                <a:spcPts val="0"/>
              </a:spcAft>
              <a:buFont typeface="+mj-lt"/>
              <a:buAutoNum type="arabicPeriod"/>
            </a:pPr>
            <a:r>
              <a:rPr lang="en-US" sz="800" dirty="0">
                <a:solidFill>
                  <a:prstClr val="black"/>
                </a:solidFill>
                <a:latin typeface="Lucida Grande"/>
                <a:cs typeface="Lucida Grande"/>
              </a:rPr>
              <a:t>DAPT will have been started as part of ACS management or prior to high risk elective PCI. ASA may be discontinued as early as the day following PCI or it can be continued longer term (</a:t>
            </a:r>
            <a:r>
              <a:rPr lang="en-US" sz="800" dirty="0" err="1">
                <a:solidFill>
                  <a:prstClr val="black"/>
                </a:solidFill>
                <a:latin typeface="Lucida Grande"/>
                <a:cs typeface="Lucida Grande"/>
              </a:rPr>
              <a:t>eg</a:t>
            </a:r>
            <a:r>
              <a:rPr lang="en-US" sz="800" dirty="0">
                <a:solidFill>
                  <a:prstClr val="black"/>
                </a:solidFill>
                <a:latin typeface="Lucida Grande"/>
                <a:cs typeface="Lucida Grande"/>
              </a:rPr>
              <a:t>. 1, 3 or maximum 6 months after PCI). The timing of when to discontinue ASA will </a:t>
            </a:r>
            <a:r>
              <a:rPr lang="en-US" sz="800" dirty="0" smtClean="0">
                <a:solidFill>
                  <a:prstClr val="black"/>
                </a:solidFill>
                <a:latin typeface="Lucida Grande"/>
                <a:cs typeface="Lucida Grande"/>
              </a:rPr>
              <a:t>vary, depending </a:t>
            </a:r>
            <a:r>
              <a:rPr lang="en-US" sz="800" dirty="0">
                <a:solidFill>
                  <a:prstClr val="black"/>
                </a:solidFill>
                <a:latin typeface="Lucida Grande"/>
                <a:cs typeface="Lucida Grande"/>
              </a:rPr>
              <a:t>on </a:t>
            </a:r>
            <a:r>
              <a:rPr lang="en-US" sz="800" dirty="0" smtClean="0">
                <a:solidFill>
                  <a:prstClr val="black"/>
                </a:solidFill>
                <a:latin typeface="Lucida Grande"/>
                <a:cs typeface="Lucida Grande"/>
              </a:rPr>
              <a:t>the individual </a:t>
            </a:r>
            <a:r>
              <a:rPr lang="en-US" sz="800" dirty="0">
                <a:solidFill>
                  <a:prstClr val="black"/>
                </a:solidFill>
                <a:latin typeface="Lucida Grande"/>
                <a:cs typeface="Lucida Grande"/>
              </a:rPr>
              <a:t>patient’s ischemic and bleeding risk.</a:t>
            </a:r>
          </a:p>
          <a:p>
            <a:pPr marL="228600" indent="-228600" algn="l" fontAlgn="auto">
              <a:lnSpc>
                <a:spcPts val="800"/>
              </a:lnSpc>
              <a:spcAft>
                <a:spcPts val="0"/>
              </a:spcAft>
              <a:buFont typeface="+mj-lt"/>
              <a:buAutoNum type="arabicPeriod"/>
            </a:pPr>
            <a:endParaRPr lang="en-US" sz="800" dirty="0">
              <a:solidFill>
                <a:prstClr val="black"/>
              </a:solidFill>
              <a:latin typeface="Lucida Grande"/>
              <a:cs typeface="Lucida Grande"/>
            </a:endParaRPr>
          </a:p>
          <a:p>
            <a:pPr marL="228600" indent="-228600" algn="l" fontAlgn="auto">
              <a:lnSpc>
                <a:spcPts val="800"/>
              </a:lnSpc>
              <a:spcAft>
                <a:spcPts val="0"/>
              </a:spcAft>
              <a:buFont typeface="+mj-lt"/>
              <a:buAutoNum type="arabicPeriod"/>
            </a:pPr>
            <a:r>
              <a:rPr lang="en-US" sz="800" dirty="0">
                <a:solidFill>
                  <a:prstClr val="black"/>
                </a:solidFill>
                <a:latin typeface="Lucida Grande"/>
                <a:cs typeface="Lucida Grande"/>
              </a:rPr>
              <a:t>A P</a:t>
            </a:r>
            <a:r>
              <a:rPr lang="en-US" sz="800" baseline="-25000" dirty="0">
                <a:solidFill>
                  <a:prstClr val="black"/>
                </a:solidFill>
                <a:latin typeface="Lucida Grande"/>
                <a:cs typeface="Lucida Grande"/>
              </a:rPr>
              <a:t>2</a:t>
            </a:r>
            <a:r>
              <a:rPr lang="en-US" sz="800" dirty="0">
                <a:solidFill>
                  <a:prstClr val="black"/>
                </a:solidFill>
                <a:latin typeface="Lucida Grande"/>
                <a:cs typeface="Lucida Grande"/>
              </a:rPr>
              <a:t>Y</a:t>
            </a:r>
            <a:r>
              <a:rPr lang="en-US" sz="800" baseline="-25000" dirty="0">
                <a:solidFill>
                  <a:prstClr val="black"/>
                </a:solidFill>
                <a:latin typeface="Lucida Grande"/>
                <a:cs typeface="Lucida Grande"/>
              </a:rPr>
              <a:t>12</a:t>
            </a:r>
            <a:r>
              <a:rPr lang="en-US" sz="800" dirty="0">
                <a:solidFill>
                  <a:prstClr val="black"/>
                </a:solidFill>
                <a:latin typeface="Lucida Grande"/>
                <a:cs typeface="Lucida Grande"/>
              </a:rPr>
              <a:t> inhibitor can be added to ASA if high-risk clinical or angiographic features of ischemic events and low risk of bleeding.</a:t>
            </a:r>
          </a:p>
          <a:p>
            <a:pPr marL="228600" indent="-228600" algn="l" fontAlgn="auto">
              <a:lnSpc>
                <a:spcPts val="800"/>
              </a:lnSpc>
              <a:spcAft>
                <a:spcPts val="0"/>
              </a:spcAft>
              <a:buFont typeface="+mj-lt"/>
              <a:buAutoNum type="arabicPeriod"/>
            </a:pPr>
            <a:endParaRPr lang="en-US" sz="800" dirty="0">
              <a:solidFill>
                <a:prstClr val="black"/>
              </a:solidFill>
              <a:latin typeface="Lucida Grande"/>
              <a:cs typeface="Lucida Grande"/>
            </a:endParaRPr>
          </a:p>
          <a:p>
            <a:pPr marL="228600" indent="-228600" algn="l" fontAlgn="auto">
              <a:lnSpc>
                <a:spcPts val="800"/>
              </a:lnSpc>
              <a:spcAft>
                <a:spcPts val="0"/>
              </a:spcAft>
              <a:buFont typeface="+mj-lt"/>
              <a:buAutoNum type="arabicPeriod"/>
            </a:pPr>
            <a:r>
              <a:rPr lang="en-US" sz="800" dirty="0">
                <a:solidFill>
                  <a:prstClr val="black"/>
                </a:solidFill>
                <a:latin typeface="Lucida Grande"/>
                <a:cs typeface="Lucida Grande"/>
              </a:rPr>
              <a:t>The dose of OAC </a:t>
            </a:r>
            <a:r>
              <a:rPr lang="en-US" sz="800" dirty="0" smtClean="0">
                <a:solidFill>
                  <a:prstClr val="black"/>
                </a:solidFill>
                <a:latin typeface="Lucida Grande"/>
                <a:cs typeface="Lucida Grande"/>
              </a:rPr>
              <a:t>beyond 1 </a:t>
            </a:r>
            <a:r>
              <a:rPr lang="en-US" sz="800" dirty="0">
                <a:solidFill>
                  <a:prstClr val="black"/>
                </a:solidFill>
                <a:latin typeface="Lucida Grande"/>
                <a:cs typeface="Lucida Grande"/>
              </a:rPr>
              <a:t>year after PCI should be standard stroke prevention doses as per the CCS Atrial Fibrillation Guidelines. </a:t>
            </a:r>
            <a:r>
              <a:rPr lang="en-US" sz="800" dirty="0" smtClean="0">
                <a:solidFill>
                  <a:prstClr val="black"/>
                </a:solidFill>
                <a:latin typeface="Lucida Grande"/>
                <a:cs typeface="Lucida Grande"/>
              </a:rPr>
              <a:t>Single antiplatelet therapy with either ASA or </a:t>
            </a:r>
            <a:r>
              <a:rPr lang="en-US" sz="800" dirty="0" err="1" smtClean="0">
                <a:solidFill>
                  <a:prstClr val="black"/>
                </a:solidFill>
                <a:latin typeface="Lucida Grande"/>
                <a:cs typeface="Lucida Grande"/>
              </a:rPr>
              <a:t>clopidogrel</a:t>
            </a:r>
            <a:r>
              <a:rPr lang="en-US" sz="800" dirty="0" smtClean="0">
                <a:solidFill>
                  <a:prstClr val="black"/>
                </a:solidFill>
                <a:latin typeface="Lucida Grande"/>
                <a:cs typeface="Lucida Grande"/>
              </a:rPr>
              <a:t> may </a:t>
            </a:r>
            <a:r>
              <a:rPr lang="en-US" sz="800" dirty="0">
                <a:solidFill>
                  <a:prstClr val="black"/>
                </a:solidFill>
                <a:latin typeface="Lucida Grande"/>
                <a:cs typeface="Lucida Grande"/>
              </a:rPr>
              <a:t>be added to OAC if high-risk clinical or angiographic features of ischemic </a:t>
            </a:r>
            <a:r>
              <a:rPr lang="en-US" sz="800" dirty="0" smtClean="0">
                <a:solidFill>
                  <a:prstClr val="black"/>
                </a:solidFill>
                <a:latin typeface="Lucida Grande"/>
                <a:cs typeface="Lucida Grande"/>
              </a:rPr>
              <a:t>events </a:t>
            </a:r>
            <a:r>
              <a:rPr lang="en-US" sz="800" dirty="0">
                <a:solidFill>
                  <a:prstClr val="black"/>
                </a:solidFill>
                <a:latin typeface="Lucida Grande"/>
                <a:cs typeface="Lucida Grande"/>
              </a:rPr>
              <a:t>and low risk of bleeding. </a:t>
            </a:r>
          </a:p>
          <a:p>
            <a:pPr marL="228600" indent="-228600" algn="l" fontAlgn="auto">
              <a:lnSpc>
                <a:spcPts val="800"/>
              </a:lnSpc>
              <a:spcAft>
                <a:spcPts val="0"/>
              </a:spcAft>
              <a:buFont typeface="Wingdings" charset="2"/>
              <a:buAutoNum type="arabicPlain"/>
            </a:pPr>
            <a:endParaRPr lang="en-US" sz="800" dirty="0">
              <a:solidFill>
                <a:prstClr val="black"/>
              </a:solidFill>
              <a:latin typeface="Lucida Grande"/>
              <a:cs typeface="Lucida Grande"/>
            </a:endParaRPr>
          </a:p>
          <a:p>
            <a:pPr algn="l" fontAlgn="auto">
              <a:lnSpc>
                <a:spcPts val="800"/>
              </a:lnSpc>
              <a:spcAft>
                <a:spcPts val="0"/>
              </a:spcAft>
            </a:pPr>
            <a:r>
              <a:rPr lang="en-US" sz="800" i="1" dirty="0">
                <a:solidFill>
                  <a:prstClr val="black"/>
                </a:solidFill>
                <a:latin typeface="Lucida Grande"/>
                <a:cs typeface="Lucida Grande"/>
              </a:rPr>
              <a:t>AF: atrial fibrillation; </a:t>
            </a:r>
            <a:r>
              <a:rPr lang="en-US" sz="800" i="1" dirty="0" smtClean="0">
                <a:solidFill>
                  <a:prstClr val="black"/>
                </a:solidFill>
                <a:latin typeface="Lucida Grande"/>
                <a:cs typeface="Lucida Grande"/>
              </a:rPr>
              <a:t>ACS: acute coronary syndrome; ASA</a:t>
            </a:r>
            <a:r>
              <a:rPr lang="en-US" sz="800" i="1" dirty="0">
                <a:solidFill>
                  <a:prstClr val="black"/>
                </a:solidFill>
                <a:latin typeface="Lucida Grande"/>
                <a:cs typeface="Lucida Grande"/>
              </a:rPr>
              <a:t>: acetylsalicylic acid; OAC: oral anticoagulant; PCI: percutaneous coronary </a:t>
            </a:r>
            <a:r>
              <a:rPr lang="en-US" sz="800" i="1" dirty="0" smtClean="0">
                <a:solidFill>
                  <a:prstClr val="black"/>
                </a:solidFill>
                <a:latin typeface="Lucida Grande"/>
                <a:cs typeface="Lucida Grande"/>
              </a:rPr>
              <a:t>intervention; DAPT: dual antiplatelet therapy; SAPT: single antiplatelet therapy </a:t>
            </a:r>
            <a:endParaRPr lang="en-US" sz="800" i="1" baseline="30000" dirty="0">
              <a:solidFill>
                <a:prstClr val="black"/>
              </a:solidFill>
              <a:latin typeface="Lucida Grande"/>
              <a:cs typeface="Lucida Grande"/>
            </a:endParaRPr>
          </a:p>
        </p:txBody>
      </p:sp>
      <p:cxnSp>
        <p:nvCxnSpPr>
          <p:cNvPr id="24" name="Straight Arrow Connector 23">
            <a:extLst>
              <a:ext uri="{FF2B5EF4-FFF2-40B4-BE49-F238E27FC236}">
                <a16:creationId xmlns="" xmlns:a16="http://schemas.microsoft.com/office/drawing/2014/main" id="{A7666CDD-73AC-4D4D-A06A-68FDB330D8F6}"/>
              </a:ext>
            </a:extLst>
          </p:cNvPr>
          <p:cNvCxnSpPr/>
          <p:nvPr/>
        </p:nvCxnSpPr>
        <p:spPr>
          <a:xfrm>
            <a:off x="2419350" y="1061392"/>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25" name="Straight Arrow Connector 24">
            <a:extLst>
              <a:ext uri="{FF2B5EF4-FFF2-40B4-BE49-F238E27FC236}">
                <a16:creationId xmlns="" xmlns:a16="http://schemas.microsoft.com/office/drawing/2014/main" id="{0E354D22-AB1B-4816-B122-F963C2AB6989}"/>
              </a:ext>
            </a:extLst>
          </p:cNvPr>
          <p:cNvCxnSpPr/>
          <p:nvPr/>
        </p:nvCxnSpPr>
        <p:spPr>
          <a:xfrm>
            <a:off x="6908800" y="1061392"/>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26" name="Straight Arrow Connector 25">
            <a:extLst>
              <a:ext uri="{FF2B5EF4-FFF2-40B4-BE49-F238E27FC236}">
                <a16:creationId xmlns="" xmlns:a16="http://schemas.microsoft.com/office/drawing/2014/main" id="{79639909-B6D7-4BEE-BC1E-AABE9F084390}"/>
              </a:ext>
            </a:extLst>
          </p:cNvPr>
          <p:cNvCxnSpPr/>
          <p:nvPr/>
        </p:nvCxnSpPr>
        <p:spPr>
          <a:xfrm>
            <a:off x="2419350" y="1702138"/>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27" name="Straight Arrow Connector 26">
            <a:extLst>
              <a:ext uri="{FF2B5EF4-FFF2-40B4-BE49-F238E27FC236}">
                <a16:creationId xmlns="" xmlns:a16="http://schemas.microsoft.com/office/drawing/2014/main" id="{0D0A8452-6F3F-4AD8-8AE4-8C2CCFD9AB8B}"/>
              </a:ext>
            </a:extLst>
          </p:cNvPr>
          <p:cNvCxnSpPr/>
          <p:nvPr/>
        </p:nvCxnSpPr>
        <p:spPr>
          <a:xfrm>
            <a:off x="6908800" y="1702138"/>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28" name="Straight Arrow Connector 27">
            <a:extLst>
              <a:ext uri="{FF2B5EF4-FFF2-40B4-BE49-F238E27FC236}">
                <a16:creationId xmlns="" xmlns:a16="http://schemas.microsoft.com/office/drawing/2014/main" id="{1A002BE1-313E-465A-810B-F6F0515A021D}"/>
              </a:ext>
            </a:extLst>
          </p:cNvPr>
          <p:cNvCxnSpPr/>
          <p:nvPr/>
        </p:nvCxnSpPr>
        <p:spPr>
          <a:xfrm>
            <a:off x="2419350" y="3400515"/>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29" name="Straight Arrow Connector 28">
            <a:extLst>
              <a:ext uri="{FF2B5EF4-FFF2-40B4-BE49-F238E27FC236}">
                <a16:creationId xmlns="" xmlns:a16="http://schemas.microsoft.com/office/drawing/2014/main" id="{10735464-73CD-4E27-A3A0-C3FEAE6AB730}"/>
              </a:ext>
            </a:extLst>
          </p:cNvPr>
          <p:cNvCxnSpPr/>
          <p:nvPr/>
        </p:nvCxnSpPr>
        <p:spPr>
          <a:xfrm>
            <a:off x="6908800" y="3400515"/>
            <a:ext cx="0" cy="26035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15" name="Title 1">
            <a:extLst>
              <a:ext uri="{FF2B5EF4-FFF2-40B4-BE49-F238E27FC236}">
                <a16:creationId xmlns="" xmlns:a16="http://schemas.microsoft.com/office/drawing/2014/main" id="{BD8CDB16-A88E-49E5-B265-654B5C4987BC}"/>
              </a:ext>
            </a:extLst>
          </p:cNvPr>
          <p:cNvSpPr txBox="1">
            <a:spLocks/>
          </p:cNvSpPr>
          <p:nvPr/>
        </p:nvSpPr>
        <p:spPr>
          <a:xfrm>
            <a:off x="5056310" y="3660865"/>
            <a:ext cx="3630490" cy="675552"/>
          </a:xfrm>
          <a:prstGeom prst="rect">
            <a:avLst/>
          </a:prstGeom>
          <a:solidFill>
            <a:srgbClr val="9BBB59">
              <a:lumMod val="60000"/>
              <a:lumOff val="40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1400" b="1" noProof="0" dirty="0" smtClean="0">
                <a:solidFill>
                  <a:prstClr val="black"/>
                </a:solidFill>
                <a:latin typeface="Lucida Grande"/>
                <a:cs typeface="Lucida Grande"/>
              </a:rPr>
              <a:t>OAC</a:t>
            </a:r>
            <a:r>
              <a:rPr lang="en-US" sz="1400" b="1" baseline="30000" noProof="0" dirty="0">
                <a:solidFill>
                  <a:prstClr val="black"/>
                </a:solidFill>
                <a:latin typeface="Lucida Grande"/>
                <a:cs typeface="Lucida Grande"/>
              </a:rPr>
              <a:t>6</a:t>
            </a:r>
            <a:r>
              <a:rPr lang="en-US" sz="1400" b="1" noProof="0" dirty="0" smtClean="0">
                <a:solidFill>
                  <a:prstClr val="black"/>
                </a:solidFill>
                <a:latin typeface="Lucida Grande"/>
                <a:cs typeface="Lucida Grande"/>
              </a:rPr>
              <a:t> +/- SAPT</a:t>
            </a:r>
            <a:endParaRPr kumimoji="0" lang="en-US" sz="1400" b="1" i="0" u="none" strike="noStrike" kern="1200" cap="none" spc="0" normalizeH="0" baseline="30000" noProof="0" dirty="0">
              <a:ln>
                <a:noFill/>
              </a:ln>
              <a:solidFill>
                <a:prstClr val="black"/>
              </a:solidFill>
              <a:effectLst/>
              <a:uLnTx/>
              <a:uFillTx/>
              <a:latin typeface="Lucida Grande"/>
              <a:cs typeface="Lucida Grande"/>
            </a:endParaRPr>
          </a:p>
        </p:txBody>
      </p:sp>
    </p:spTree>
    <p:extLst>
      <p:ext uri="{BB962C8B-B14F-4D97-AF65-F5344CB8AC3E}">
        <p14:creationId xmlns:p14="http://schemas.microsoft.com/office/powerpoint/2010/main" val="37603509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7A5E205-7BA9-47F3-A555-AF9AFD53CB4E}"/>
              </a:ext>
            </a:extLst>
          </p:cNvPr>
          <p:cNvSpPr txBox="1">
            <a:spLocks/>
          </p:cNvSpPr>
          <p:nvPr/>
        </p:nvSpPr>
        <p:spPr>
          <a:xfrm>
            <a:off x="539749" y="457200"/>
            <a:ext cx="8174161" cy="604192"/>
          </a:xfrm>
          <a:prstGeom prst="rect">
            <a:avLst/>
          </a:prstGeom>
          <a:solidFill>
            <a:srgbClr val="1F497D">
              <a:lumMod val="75000"/>
            </a:srgbClr>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Lucida Grande"/>
                <a:ea typeface="+mj-ea"/>
                <a:cs typeface="Lucida Grande"/>
              </a:rPr>
              <a:t>AF and PCI for ACS or high-risk</a:t>
            </a:r>
            <a:r>
              <a:rPr kumimoji="0" lang="en-US" sz="2000" b="1" i="0" u="none" strike="noStrike" kern="1200" cap="none" spc="0" normalizeH="0" baseline="30000" noProof="0" dirty="0">
                <a:ln>
                  <a:noFill/>
                </a:ln>
                <a:solidFill>
                  <a:schemeClr val="bg1"/>
                </a:solidFill>
                <a:effectLst/>
                <a:uLnTx/>
                <a:uFillTx/>
                <a:latin typeface="Lucida Grande"/>
                <a:ea typeface="+mj-ea"/>
                <a:cs typeface="Lucida Grande"/>
              </a:rPr>
              <a:t>1</a:t>
            </a:r>
            <a:r>
              <a:rPr kumimoji="0" lang="en-US" sz="2000" b="1" i="0" u="none" strike="noStrike" kern="1200" cap="none" spc="0" normalizeH="0" baseline="0" noProof="0" dirty="0">
                <a:ln>
                  <a:noFill/>
                </a:ln>
                <a:solidFill>
                  <a:schemeClr val="bg1"/>
                </a:solidFill>
                <a:effectLst/>
                <a:uLnTx/>
                <a:uFillTx/>
                <a:latin typeface="Lucida Grande"/>
                <a:ea typeface="+mj-ea"/>
                <a:cs typeface="Lucida Grande"/>
              </a:rPr>
              <a:t> elective PCI</a:t>
            </a:r>
            <a:endParaRPr kumimoji="0" lang="en-US" sz="2000" b="1" i="0" u="none" strike="noStrike" kern="1200" cap="none" spc="0" normalizeH="0" baseline="30000" noProof="0" dirty="0">
              <a:ln>
                <a:noFill/>
              </a:ln>
              <a:solidFill>
                <a:schemeClr val="bg1"/>
              </a:solidFill>
              <a:effectLst/>
              <a:uLnTx/>
              <a:uFillTx/>
              <a:latin typeface="Lucida Grande"/>
              <a:ea typeface="+mj-ea"/>
              <a:cs typeface="Lucida Grande"/>
            </a:endParaRPr>
          </a:p>
        </p:txBody>
      </p:sp>
      <p:sp>
        <p:nvSpPr>
          <p:cNvPr id="5" name="Title 1">
            <a:extLst>
              <a:ext uri="{FF2B5EF4-FFF2-40B4-BE49-F238E27FC236}">
                <a16:creationId xmlns="" xmlns:a16="http://schemas.microsoft.com/office/drawing/2014/main" id="{9D86FA78-DAE7-44F1-9606-8A12607D7FA7}"/>
              </a:ext>
            </a:extLst>
          </p:cNvPr>
          <p:cNvSpPr txBox="1">
            <a:spLocks/>
          </p:cNvSpPr>
          <p:nvPr/>
        </p:nvSpPr>
        <p:spPr>
          <a:xfrm>
            <a:off x="0" y="2286000"/>
            <a:ext cx="9067800" cy="33528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indent="-228600" algn="l" fontAlgn="auto">
              <a:spcBef>
                <a:spcPts val="600"/>
              </a:spcBef>
              <a:spcAft>
                <a:spcPts val="600"/>
              </a:spcAft>
              <a:buFont typeface="+mj-lt"/>
              <a:buAutoNum type="arabicPeriod"/>
            </a:pPr>
            <a:r>
              <a:rPr lang="en-US" sz="1560" b="1" dirty="0" smtClean="0">
                <a:solidFill>
                  <a:prstClr val="black"/>
                </a:solidFill>
                <a:latin typeface="+mn-lt"/>
                <a:cs typeface="Lucida Grande"/>
              </a:rPr>
              <a:t>A </a:t>
            </a:r>
            <a:r>
              <a:rPr lang="en-US" sz="1560" b="1" dirty="0">
                <a:solidFill>
                  <a:prstClr val="black"/>
                </a:solidFill>
                <a:latin typeface="+mn-lt"/>
                <a:cs typeface="Lucida Grande"/>
              </a:rPr>
              <a:t>PCI is considered high-risk based on clinical and angiographic features such as: </a:t>
            </a:r>
            <a:r>
              <a:rPr lang="en-US" sz="1560" dirty="0" smtClean="0">
                <a:solidFill>
                  <a:prstClr val="black"/>
                </a:solidFill>
                <a:latin typeface="+mn-lt"/>
                <a:cs typeface="Lucida Grande"/>
              </a:rPr>
              <a:t>diabetes, </a:t>
            </a:r>
            <a:r>
              <a:rPr lang="en-US" sz="1560" dirty="0">
                <a:solidFill>
                  <a:prstClr val="black"/>
                </a:solidFill>
                <a:latin typeface="+mn-lt"/>
                <a:cs typeface="Lucida Grande"/>
              </a:rPr>
              <a:t>prior </a:t>
            </a:r>
            <a:r>
              <a:rPr lang="en-US" sz="1560" dirty="0" smtClean="0">
                <a:solidFill>
                  <a:prstClr val="black"/>
                </a:solidFill>
                <a:latin typeface="+mn-lt"/>
                <a:cs typeface="Lucida Grande"/>
              </a:rPr>
              <a:t>ACS, </a:t>
            </a:r>
            <a:r>
              <a:rPr lang="en-US" sz="1560" dirty="0">
                <a:solidFill>
                  <a:prstClr val="black"/>
                </a:solidFill>
                <a:latin typeface="+mn-lt"/>
                <a:cs typeface="Lucida Grande"/>
              </a:rPr>
              <a:t>chronic renal dysfunction (creatinine clearance &lt; 60 mL/min), </a:t>
            </a:r>
            <a:r>
              <a:rPr lang="en-US" sz="1560" dirty="0" smtClean="0">
                <a:solidFill>
                  <a:prstClr val="black"/>
                </a:solidFill>
                <a:latin typeface="+mn-lt"/>
                <a:cs typeface="Lucida Grande"/>
              </a:rPr>
              <a:t>prior stent thrombosis, current smoker, multi-vessel coronary artery disease</a:t>
            </a:r>
            <a:r>
              <a:rPr lang="en-US" sz="1560" dirty="0">
                <a:solidFill>
                  <a:prstClr val="black"/>
                </a:solidFill>
                <a:latin typeface="+mn-lt"/>
                <a:cs typeface="Lucida Grande"/>
              </a:rPr>
              <a:t>, multiple stents implanted, complex bifurcation lesion, total stent length &gt; 60 mm, chronic total occlusion intervention or </a:t>
            </a:r>
            <a:r>
              <a:rPr lang="en-US" sz="1560" dirty="0" err="1">
                <a:solidFill>
                  <a:prstClr val="black"/>
                </a:solidFill>
                <a:latin typeface="+mn-lt"/>
                <a:cs typeface="Lucida Grande"/>
              </a:rPr>
              <a:t>bioabsorbable</a:t>
            </a:r>
            <a:r>
              <a:rPr lang="en-US" sz="1560" dirty="0">
                <a:solidFill>
                  <a:prstClr val="black"/>
                </a:solidFill>
                <a:latin typeface="+mn-lt"/>
                <a:cs typeface="Lucida Grande"/>
              </a:rPr>
              <a:t> vascular </a:t>
            </a:r>
            <a:r>
              <a:rPr lang="en-US" sz="1560" dirty="0" smtClean="0">
                <a:solidFill>
                  <a:prstClr val="black"/>
                </a:solidFill>
                <a:latin typeface="+mn-lt"/>
                <a:cs typeface="Lucida Grande"/>
              </a:rPr>
              <a:t>scaffold </a:t>
            </a:r>
            <a:r>
              <a:rPr lang="en-US" sz="1560" dirty="0">
                <a:solidFill>
                  <a:prstClr val="black"/>
                </a:solidFill>
                <a:latin typeface="+mn-lt"/>
                <a:cs typeface="Lucida Grande"/>
              </a:rPr>
              <a:t>implantation</a:t>
            </a:r>
            <a:r>
              <a:rPr lang="en-US" sz="1560" dirty="0" smtClean="0">
                <a:solidFill>
                  <a:prstClr val="black"/>
                </a:solidFill>
                <a:latin typeface="+mn-lt"/>
                <a:cs typeface="Lucida Grande"/>
              </a:rPr>
              <a:t>.</a:t>
            </a:r>
          </a:p>
          <a:p>
            <a:pPr marL="228600" indent="-228600" algn="l" fontAlgn="auto">
              <a:spcBef>
                <a:spcPts val="600"/>
              </a:spcBef>
              <a:spcAft>
                <a:spcPts val="600"/>
              </a:spcAft>
              <a:buFont typeface="+mj-lt"/>
              <a:buAutoNum type="arabicPeriod"/>
            </a:pPr>
            <a:r>
              <a:rPr lang="en-US" sz="1560" b="1" dirty="0" err="1" smtClean="0">
                <a:solidFill>
                  <a:prstClr val="black"/>
                </a:solidFill>
                <a:latin typeface="+mn-lt"/>
                <a:cs typeface="Lucida Grande"/>
              </a:rPr>
              <a:t>Ticagrelor</a:t>
            </a:r>
            <a:r>
              <a:rPr lang="en-US" sz="1560" b="1" dirty="0" smtClean="0">
                <a:solidFill>
                  <a:prstClr val="black"/>
                </a:solidFill>
                <a:latin typeface="+mn-lt"/>
                <a:cs typeface="Lucida Grande"/>
              </a:rPr>
              <a:t> </a:t>
            </a:r>
            <a:r>
              <a:rPr lang="en-US" sz="1560" b="1" dirty="0">
                <a:solidFill>
                  <a:prstClr val="black"/>
                </a:solidFill>
                <a:latin typeface="+mn-lt"/>
                <a:cs typeface="Lucida Grande"/>
              </a:rPr>
              <a:t>and </a:t>
            </a:r>
            <a:r>
              <a:rPr lang="en-US" sz="1560" b="1" dirty="0" err="1">
                <a:solidFill>
                  <a:prstClr val="black"/>
                </a:solidFill>
                <a:latin typeface="+mn-lt"/>
                <a:cs typeface="Lucida Grande"/>
              </a:rPr>
              <a:t>prasugrel</a:t>
            </a:r>
            <a:r>
              <a:rPr lang="en-US" sz="1560" b="1" dirty="0">
                <a:solidFill>
                  <a:prstClr val="black"/>
                </a:solidFill>
                <a:latin typeface="+mn-lt"/>
                <a:cs typeface="Lucida Grande"/>
              </a:rPr>
              <a:t> are recommended in ACS patients</a:t>
            </a:r>
            <a:r>
              <a:rPr lang="en-US" sz="1560" dirty="0">
                <a:solidFill>
                  <a:prstClr val="black"/>
                </a:solidFill>
                <a:latin typeface="+mn-lt"/>
                <a:cs typeface="Lucida Grande"/>
              </a:rPr>
              <a:t>, whereas </a:t>
            </a:r>
            <a:r>
              <a:rPr lang="en-US" sz="1560" dirty="0" err="1">
                <a:solidFill>
                  <a:prstClr val="black"/>
                </a:solidFill>
                <a:latin typeface="+mn-lt"/>
                <a:cs typeface="Lucida Grande"/>
              </a:rPr>
              <a:t>clopidogrel</a:t>
            </a:r>
            <a:r>
              <a:rPr lang="en-US" sz="1560" dirty="0">
                <a:solidFill>
                  <a:prstClr val="black"/>
                </a:solidFill>
                <a:latin typeface="+mn-lt"/>
                <a:cs typeface="Lucida Grande"/>
              </a:rPr>
              <a:t> is recommended for elective PCI.</a:t>
            </a:r>
          </a:p>
          <a:p>
            <a:pPr marL="228600" indent="-228600" algn="l" fontAlgn="auto">
              <a:spcBef>
                <a:spcPts val="600"/>
              </a:spcBef>
              <a:spcAft>
                <a:spcPts val="600"/>
              </a:spcAft>
              <a:buFont typeface="+mj-lt"/>
              <a:buAutoNum type="arabicPeriod"/>
            </a:pPr>
            <a:r>
              <a:rPr lang="en-US" sz="1560" b="1" dirty="0" smtClean="0">
                <a:solidFill>
                  <a:prstClr val="black"/>
                </a:solidFill>
                <a:latin typeface="+mn-lt"/>
                <a:cs typeface="Lucida Grande"/>
              </a:rPr>
              <a:t>Regimens </a:t>
            </a:r>
            <a:r>
              <a:rPr lang="en-US" sz="1560" b="1" dirty="0">
                <a:solidFill>
                  <a:prstClr val="black"/>
                </a:solidFill>
                <a:latin typeface="+mn-lt"/>
                <a:cs typeface="Lucida Grande"/>
              </a:rPr>
              <a:t>evaluated in </a:t>
            </a:r>
            <a:r>
              <a:rPr lang="en-US" sz="1560" b="1" dirty="0" smtClean="0">
                <a:solidFill>
                  <a:prstClr val="black"/>
                </a:solidFill>
                <a:latin typeface="+mn-lt"/>
                <a:cs typeface="Lucida Grande"/>
              </a:rPr>
              <a:t>the </a:t>
            </a:r>
            <a:r>
              <a:rPr lang="en-US" sz="1560" b="1" dirty="0">
                <a:solidFill>
                  <a:prstClr val="black"/>
                </a:solidFill>
                <a:latin typeface="+mn-lt"/>
                <a:cs typeface="Lucida Grande"/>
              </a:rPr>
              <a:t>context </a:t>
            </a:r>
            <a:r>
              <a:rPr lang="en-US" sz="1560" b="1" dirty="0" smtClean="0">
                <a:solidFill>
                  <a:prstClr val="black"/>
                </a:solidFill>
                <a:latin typeface="+mn-lt"/>
                <a:cs typeface="Lucida Grande"/>
              </a:rPr>
              <a:t>of triple therapy </a:t>
            </a:r>
            <a:r>
              <a:rPr lang="en-US" sz="1560" dirty="0" smtClean="0">
                <a:solidFill>
                  <a:prstClr val="black"/>
                </a:solidFill>
                <a:latin typeface="+mn-lt"/>
                <a:cs typeface="Lucida Grande"/>
              </a:rPr>
              <a:t>include rivaroxaban </a:t>
            </a:r>
            <a:r>
              <a:rPr lang="en-US" sz="1560" dirty="0">
                <a:solidFill>
                  <a:prstClr val="black"/>
                </a:solidFill>
                <a:latin typeface="+mn-lt"/>
                <a:cs typeface="Lucida Grande"/>
              </a:rPr>
              <a:t>2.5 mg </a:t>
            </a:r>
            <a:r>
              <a:rPr lang="en-US" sz="1560" dirty="0" smtClean="0">
                <a:solidFill>
                  <a:prstClr val="black"/>
                </a:solidFill>
                <a:latin typeface="+mn-lt"/>
                <a:cs typeface="Lucida Grande"/>
              </a:rPr>
              <a:t>BID or warfarin</a:t>
            </a:r>
            <a:r>
              <a:rPr lang="en-US" sz="1560" dirty="0">
                <a:solidFill>
                  <a:prstClr val="black"/>
                </a:solidFill>
                <a:latin typeface="+mn-lt"/>
                <a:cs typeface="Lucida Grande"/>
              </a:rPr>
              <a:t>. If warfarin is to be used, recommended INR target is 2.0-2.5. </a:t>
            </a:r>
            <a:r>
              <a:rPr lang="en-US" sz="1560" b="1" dirty="0" smtClean="0">
                <a:solidFill>
                  <a:prstClr val="black"/>
                </a:solidFill>
                <a:latin typeface="+mn-lt"/>
                <a:cs typeface="Lucida Grande"/>
              </a:rPr>
              <a:t>OAC options evaluated in the context of a dual pathway strategy</a:t>
            </a:r>
            <a:r>
              <a:rPr lang="en-US" sz="1560" dirty="0" smtClean="0">
                <a:solidFill>
                  <a:prstClr val="black"/>
                </a:solidFill>
                <a:latin typeface="+mn-lt"/>
                <a:cs typeface="Lucida Grande"/>
              </a:rPr>
              <a:t> include rivaroxaban </a:t>
            </a:r>
            <a:r>
              <a:rPr lang="en-US" sz="1560" dirty="0">
                <a:solidFill>
                  <a:prstClr val="black"/>
                </a:solidFill>
                <a:latin typeface="+mn-lt"/>
                <a:cs typeface="Lucida Grande"/>
              </a:rPr>
              <a:t>15 mg  </a:t>
            </a:r>
            <a:r>
              <a:rPr lang="en-US" sz="1560" dirty="0" smtClean="0">
                <a:solidFill>
                  <a:prstClr val="black"/>
                </a:solidFill>
                <a:latin typeface="+mn-lt"/>
                <a:cs typeface="Lucida Grande"/>
              </a:rPr>
              <a:t>daily (plus </a:t>
            </a:r>
            <a:r>
              <a:rPr lang="en-US" sz="1560" dirty="0" err="1" smtClean="0">
                <a:solidFill>
                  <a:prstClr val="black"/>
                </a:solidFill>
                <a:latin typeface="+mn-lt"/>
                <a:cs typeface="Lucida Grande"/>
              </a:rPr>
              <a:t>clopidogrel</a:t>
            </a:r>
            <a:r>
              <a:rPr lang="en-US" sz="1560" dirty="0" smtClean="0">
                <a:solidFill>
                  <a:prstClr val="black"/>
                </a:solidFill>
                <a:latin typeface="+mn-lt"/>
                <a:cs typeface="Lucida Grande"/>
              </a:rPr>
              <a:t>) or  </a:t>
            </a:r>
            <a:r>
              <a:rPr lang="en-US" sz="1560" dirty="0">
                <a:solidFill>
                  <a:prstClr val="black"/>
                </a:solidFill>
                <a:latin typeface="+mn-lt"/>
                <a:cs typeface="Lucida Grande"/>
              </a:rPr>
              <a:t>dabigatran 110 </a:t>
            </a:r>
            <a:r>
              <a:rPr lang="en-US" sz="1560" dirty="0" smtClean="0">
                <a:solidFill>
                  <a:prstClr val="black"/>
                </a:solidFill>
                <a:latin typeface="+mn-lt"/>
                <a:cs typeface="Lucida Grande"/>
              </a:rPr>
              <a:t>mg/150 </a:t>
            </a:r>
            <a:r>
              <a:rPr lang="en-US" sz="1560" dirty="0">
                <a:solidFill>
                  <a:prstClr val="black"/>
                </a:solidFill>
                <a:latin typeface="+mn-lt"/>
                <a:cs typeface="Lucida Grande"/>
              </a:rPr>
              <a:t>mg </a:t>
            </a:r>
            <a:r>
              <a:rPr lang="en-US" sz="1560" dirty="0" smtClean="0">
                <a:solidFill>
                  <a:prstClr val="black"/>
                </a:solidFill>
                <a:latin typeface="+mn-lt"/>
                <a:cs typeface="Lucida Grande"/>
              </a:rPr>
              <a:t>BID (plus </a:t>
            </a:r>
            <a:r>
              <a:rPr lang="en-US" sz="1560" dirty="0" err="1" smtClean="0">
                <a:solidFill>
                  <a:prstClr val="black"/>
                </a:solidFill>
                <a:latin typeface="+mn-lt"/>
                <a:cs typeface="Lucida Grande"/>
              </a:rPr>
              <a:t>clopidogrel</a:t>
            </a:r>
            <a:r>
              <a:rPr lang="en-US" sz="1560" dirty="0" smtClean="0">
                <a:solidFill>
                  <a:prstClr val="black"/>
                </a:solidFill>
                <a:latin typeface="+mn-lt"/>
                <a:cs typeface="Lucida Grande"/>
              </a:rPr>
              <a:t>). </a:t>
            </a:r>
            <a:endParaRPr lang="en-US" sz="1560" dirty="0">
              <a:solidFill>
                <a:prstClr val="black"/>
              </a:solidFill>
              <a:latin typeface="+mn-lt"/>
              <a:cs typeface="Lucida Grande"/>
            </a:endParaRPr>
          </a:p>
          <a:p>
            <a:pPr marL="228600" indent="-228600" algn="l" fontAlgn="auto">
              <a:spcBef>
                <a:spcPts val="600"/>
              </a:spcBef>
              <a:spcAft>
                <a:spcPts val="600"/>
              </a:spcAft>
              <a:buFont typeface="+mj-lt"/>
              <a:buAutoNum type="arabicPeriod"/>
            </a:pPr>
            <a:r>
              <a:rPr lang="en-US" sz="1560" b="1" dirty="0">
                <a:solidFill>
                  <a:prstClr val="black"/>
                </a:solidFill>
                <a:latin typeface="+mn-lt"/>
                <a:cs typeface="Lucida Grande"/>
              </a:rPr>
              <a:t>DAPT will have been started as part of ACS management or prior to high risk elective PCI.</a:t>
            </a:r>
            <a:r>
              <a:rPr lang="en-US" sz="1560" dirty="0">
                <a:solidFill>
                  <a:prstClr val="black"/>
                </a:solidFill>
                <a:latin typeface="+mn-lt"/>
                <a:cs typeface="Lucida Grande"/>
              </a:rPr>
              <a:t> ASA may be discontinued as early as the day following PCI or it can be continued longer term (</a:t>
            </a:r>
            <a:r>
              <a:rPr lang="en-US" sz="1560" dirty="0" err="1">
                <a:solidFill>
                  <a:prstClr val="black"/>
                </a:solidFill>
                <a:latin typeface="+mn-lt"/>
                <a:cs typeface="Lucida Grande"/>
              </a:rPr>
              <a:t>eg</a:t>
            </a:r>
            <a:r>
              <a:rPr lang="en-US" sz="1560" dirty="0">
                <a:solidFill>
                  <a:prstClr val="black"/>
                </a:solidFill>
                <a:latin typeface="+mn-lt"/>
                <a:cs typeface="Lucida Grande"/>
              </a:rPr>
              <a:t>. 1, 3 or maximum 6 months after PCI). The timing of when to discontinue ASA will </a:t>
            </a:r>
            <a:r>
              <a:rPr lang="en-US" sz="1560" dirty="0" smtClean="0">
                <a:solidFill>
                  <a:prstClr val="black"/>
                </a:solidFill>
                <a:latin typeface="+mn-lt"/>
                <a:cs typeface="Lucida Grande"/>
              </a:rPr>
              <a:t>vary, depending </a:t>
            </a:r>
            <a:r>
              <a:rPr lang="en-US" sz="1560" dirty="0">
                <a:solidFill>
                  <a:prstClr val="black"/>
                </a:solidFill>
                <a:latin typeface="+mn-lt"/>
                <a:cs typeface="Lucida Grande"/>
              </a:rPr>
              <a:t>on </a:t>
            </a:r>
            <a:r>
              <a:rPr lang="en-US" sz="1560" dirty="0" smtClean="0">
                <a:solidFill>
                  <a:prstClr val="black"/>
                </a:solidFill>
                <a:latin typeface="+mn-lt"/>
                <a:cs typeface="Lucida Grande"/>
              </a:rPr>
              <a:t>the individual </a:t>
            </a:r>
            <a:r>
              <a:rPr lang="en-US" sz="1560" dirty="0">
                <a:solidFill>
                  <a:prstClr val="black"/>
                </a:solidFill>
                <a:latin typeface="+mn-lt"/>
                <a:cs typeface="Lucida Grande"/>
              </a:rPr>
              <a:t>patient’s ischemic and bleeding risk</a:t>
            </a:r>
            <a:r>
              <a:rPr lang="en-US" sz="1560" dirty="0" smtClean="0">
                <a:solidFill>
                  <a:prstClr val="black"/>
                </a:solidFill>
                <a:latin typeface="+mn-lt"/>
                <a:cs typeface="Lucida Grande"/>
              </a:rPr>
              <a:t>.</a:t>
            </a:r>
            <a:endParaRPr lang="en-US" sz="1560" dirty="0">
              <a:solidFill>
                <a:prstClr val="black"/>
              </a:solidFill>
              <a:latin typeface="+mn-lt"/>
              <a:cs typeface="Lucida Grande"/>
            </a:endParaRPr>
          </a:p>
          <a:p>
            <a:pPr marL="228600" indent="-228600" algn="l" fontAlgn="auto">
              <a:spcBef>
                <a:spcPts val="600"/>
              </a:spcBef>
              <a:spcAft>
                <a:spcPts val="600"/>
              </a:spcAft>
              <a:buFont typeface="+mj-lt"/>
              <a:buAutoNum type="arabicPeriod"/>
            </a:pPr>
            <a:r>
              <a:rPr lang="en-US" sz="1560" b="1" dirty="0">
                <a:solidFill>
                  <a:prstClr val="black"/>
                </a:solidFill>
                <a:latin typeface="+mn-lt"/>
                <a:cs typeface="Lucida Grande"/>
              </a:rPr>
              <a:t>A P</a:t>
            </a:r>
            <a:r>
              <a:rPr lang="en-US" sz="1560" b="1" baseline="-25000" dirty="0">
                <a:solidFill>
                  <a:prstClr val="black"/>
                </a:solidFill>
                <a:latin typeface="+mn-lt"/>
                <a:cs typeface="Lucida Grande"/>
              </a:rPr>
              <a:t>2</a:t>
            </a:r>
            <a:r>
              <a:rPr lang="en-US" sz="1560" b="1" dirty="0">
                <a:solidFill>
                  <a:prstClr val="black"/>
                </a:solidFill>
                <a:latin typeface="+mn-lt"/>
                <a:cs typeface="Lucida Grande"/>
              </a:rPr>
              <a:t>Y</a:t>
            </a:r>
            <a:r>
              <a:rPr lang="en-US" sz="1560" b="1" baseline="-25000" dirty="0">
                <a:solidFill>
                  <a:prstClr val="black"/>
                </a:solidFill>
                <a:latin typeface="+mn-lt"/>
                <a:cs typeface="Lucida Grande"/>
              </a:rPr>
              <a:t>12</a:t>
            </a:r>
            <a:r>
              <a:rPr lang="en-US" sz="1560" b="1" dirty="0">
                <a:solidFill>
                  <a:prstClr val="black"/>
                </a:solidFill>
                <a:latin typeface="+mn-lt"/>
                <a:cs typeface="Lucida Grande"/>
              </a:rPr>
              <a:t> inhibitor can be added to ASA </a:t>
            </a:r>
            <a:r>
              <a:rPr lang="en-US" sz="1560" dirty="0">
                <a:solidFill>
                  <a:prstClr val="black"/>
                </a:solidFill>
                <a:latin typeface="+mn-lt"/>
                <a:cs typeface="Lucida Grande"/>
              </a:rPr>
              <a:t>if high-risk clinical or angiographic features of ischemic events and low risk of bleeding</a:t>
            </a:r>
            <a:r>
              <a:rPr lang="en-US" sz="1560" dirty="0" smtClean="0">
                <a:solidFill>
                  <a:prstClr val="black"/>
                </a:solidFill>
                <a:latin typeface="+mn-lt"/>
                <a:cs typeface="Lucida Grande"/>
              </a:rPr>
              <a:t>.</a:t>
            </a:r>
            <a:endParaRPr lang="en-US" sz="1560" dirty="0">
              <a:solidFill>
                <a:prstClr val="black"/>
              </a:solidFill>
              <a:latin typeface="+mn-lt"/>
              <a:cs typeface="Lucida Grande"/>
            </a:endParaRPr>
          </a:p>
          <a:p>
            <a:pPr marL="228600" indent="-228600" algn="l" fontAlgn="auto">
              <a:spcBef>
                <a:spcPts val="600"/>
              </a:spcBef>
              <a:spcAft>
                <a:spcPts val="600"/>
              </a:spcAft>
              <a:buFont typeface="+mj-lt"/>
              <a:buAutoNum type="arabicPeriod"/>
            </a:pPr>
            <a:r>
              <a:rPr lang="en-US" sz="1560" b="1" dirty="0">
                <a:solidFill>
                  <a:prstClr val="black"/>
                </a:solidFill>
                <a:latin typeface="+mn-lt"/>
                <a:cs typeface="Lucida Grande"/>
              </a:rPr>
              <a:t>The dose of OAC </a:t>
            </a:r>
            <a:r>
              <a:rPr lang="en-US" sz="1560" b="1" dirty="0" smtClean="0">
                <a:solidFill>
                  <a:prstClr val="black"/>
                </a:solidFill>
                <a:latin typeface="+mn-lt"/>
                <a:cs typeface="Lucida Grande"/>
              </a:rPr>
              <a:t>beyond 1 </a:t>
            </a:r>
            <a:r>
              <a:rPr lang="en-US" sz="1560" b="1" dirty="0">
                <a:solidFill>
                  <a:prstClr val="black"/>
                </a:solidFill>
                <a:latin typeface="+mn-lt"/>
                <a:cs typeface="Lucida Grande"/>
              </a:rPr>
              <a:t>year after PCI </a:t>
            </a:r>
            <a:r>
              <a:rPr lang="en-US" sz="1560" dirty="0">
                <a:solidFill>
                  <a:prstClr val="black"/>
                </a:solidFill>
                <a:latin typeface="+mn-lt"/>
                <a:cs typeface="Lucida Grande"/>
              </a:rPr>
              <a:t>should be standard stroke prevention doses as per the CCS Atrial Fibrillation Guidelines. </a:t>
            </a:r>
            <a:r>
              <a:rPr lang="en-US" sz="1560" dirty="0" smtClean="0">
                <a:solidFill>
                  <a:prstClr val="black"/>
                </a:solidFill>
                <a:latin typeface="+mn-lt"/>
                <a:cs typeface="Lucida Grande"/>
              </a:rPr>
              <a:t>Single antiplatelet therapy with either ASA or </a:t>
            </a:r>
            <a:r>
              <a:rPr lang="en-US" sz="1560" dirty="0" err="1" smtClean="0">
                <a:solidFill>
                  <a:prstClr val="black"/>
                </a:solidFill>
                <a:latin typeface="+mn-lt"/>
                <a:cs typeface="Lucida Grande"/>
              </a:rPr>
              <a:t>clopidogrel</a:t>
            </a:r>
            <a:r>
              <a:rPr lang="en-US" sz="1560" dirty="0" smtClean="0">
                <a:solidFill>
                  <a:prstClr val="black"/>
                </a:solidFill>
                <a:latin typeface="+mn-lt"/>
                <a:cs typeface="Lucida Grande"/>
              </a:rPr>
              <a:t> may </a:t>
            </a:r>
            <a:r>
              <a:rPr lang="en-US" sz="1560" dirty="0">
                <a:solidFill>
                  <a:prstClr val="black"/>
                </a:solidFill>
                <a:latin typeface="+mn-lt"/>
                <a:cs typeface="Lucida Grande"/>
              </a:rPr>
              <a:t>be added to OAC if high-risk clinical or angiographic features of ischemic </a:t>
            </a:r>
            <a:r>
              <a:rPr lang="en-US" sz="1560" dirty="0" smtClean="0">
                <a:solidFill>
                  <a:prstClr val="black"/>
                </a:solidFill>
                <a:latin typeface="+mn-lt"/>
                <a:cs typeface="Lucida Grande"/>
              </a:rPr>
              <a:t>events </a:t>
            </a:r>
            <a:r>
              <a:rPr lang="en-US" sz="1560" dirty="0">
                <a:solidFill>
                  <a:prstClr val="black"/>
                </a:solidFill>
                <a:latin typeface="+mn-lt"/>
                <a:cs typeface="Lucida Grande"/>
              </a:rPr>
              <a:t>and low risk of bleeding. </a:t>
            </a:r>
            <a:endParaRPr lang="en-US" sz="1560" dirty="0" smtClean="0">
              <a:solidFill>
                <a:prstClr val="black"/>
              </a:solidFill>
              <a:latin typeface="+mn-lt"/>
              <a:cs typeface="Lucida Grande"/>
            </a:endParaRPr>
          </a:p>
        </p:txBody>
      </p:sp>
    </p:spTree>
    <p:extLst>
      <p:ext uri="{BB962C8B-B14F-4D97-AF65-F5344CB8AC3E}">
        <p14:creationId xmlns:p14="http://schemas.microsoft.com/office/powerpoint/2010/main" val="19433211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79388" y="609600"/>
            <a:ext cx="8785225" cy="647700"/>
          </a:xfrm>
        </p:spPr>
        <p:txBody>
          <a:bodyPr/>
          <a:lstStyle/>
          <a:p>
            <a:r>
              <a:rPr lang="en-US" altLang="en-US" sz="2900" dirty="0"/>
              <a:t>Practical Tips</a:t>
            </a:r>
          </a:p>
        </p:txBody>
      </p:sp>
      <p:sp>
        <p:nvSpPr>
          <p:cNvPr id="5" name="TextBox 5"/>
          <p:cNvSpPr txBox="1">
            <a:spLocks noChangeArrowheads="1"/>
          </p:cNvSpPr>
          <p:nvPr/>
        </p:nvSpPr>
        <p:spPr bwMode="auto">
          <a:xfrm>
            <a:off x="76200" y="1219200"/>
            <a:ext cx="8991600" cy="5090624"/>
          </a:xfrm>
          <a:prstGeom prst="rect">
            <a:avLst/>
          </a:prstGeom>
          <a:noFill/>
          <a:ln w="31750">
            <a:solidFill>
              <a:schemeClr val="bg1">
                <a:lumMod val="50000"/>
              </a:schemeClr>
            </a:solidFill>
            <a:miter lim="800000"/>
            <a:headEnd/>
            <a:tailEnd/>
          </a:ln>
        </p:spPr>
        <p:txBody>
          <a:bodyPr wrap="square">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285750" indent="-285750"/>
            <a:r>
              <a:rPr lang="en-US" sz="1600" dirty="0"/>
              <a:t>All patients should receive ASA 81 mg </a:t>
            </a:r>
            <a:r>
              <a:rPr lang="en-US" sz="1600" b="0" dirty="0"/>
              <a:t>(or 160 mg if ASA naïve) on the day of the PCI procedure. Thereafter, ASA can be discontinued as early as the day following PCI</a:t>
            </a:r>
            <a:r>
              <a:rPr lang="en-US" sz="1600" b="0" dirty="0" smtClean="0"/>
              <a:t>.</a:t>
            </a:r>
            <a:endParaRPr lang="en-US" sz="1600" b="0" dirty="0"/>
          </a:p>
          <a:p>
            <a:pPr marL="285750" indent="-285750"/>
            <a:r>
              <a:rPr lang="en-US" sz="1600" b="0" dirty="0"/>
              <a:t>Factors associated with an increased risk of ischemic and bleeding events are shown in tables 1 and </a:t>
            </a:r>
            <a:r>
              <a:rPr lang="en-US" sz="1600" b="0" dirty="0" smtClean="0"/>
              <a:t>2</a:t>
            </a:r>
            <a:endParaRPr lang="en-US" sz="1600" b="0" dirty="0"/>
          </a:p>
          <a:p>
            <a:pPr marL="285750" indent="-285750"/>
            <a:r>
              <a:rPr lang="en-US" sz="1600" dirty="0"/>
              <a:t>When combining OAC with antiplatelet therapy</a:t>
            </a:r>
            <a:r>
              <a:rPr lang="en-US" sz="1600" b="0" dirty="0"/>
              <a:t>, consider reducing the dose of OAC (or intensity of warfarin), with possible omission of ASA the day after PCI, given the higher risk of bleeding in this context. </a:t>
            </a:r>
          </a:p>
          <a:p>
            <a:pPr lvl="1"/>
            <a:r>
              <a:rPr lang="en-US" sz="1400" dirty="0"/>
              <a:t>OAC regimens evaluated in the context of a </a:t>
            </a:r>
            <a:r>
              <a:rPr lang="en-US" sz="1400" i="1" dirty="0"/>
              <a:t>triple therapy</a:t>
            </a:r>
            <a:r>
              <a:rPr lang="en-US" sz="1400" dirty="0"/>
              <a:t> </a:t>
            </a:r>
            <a:r>
              <a:rPr lang="en-US" sz="1400" b="0" dirty="0"/>
              <a:t>regimen </a:t>
            </a:r>
            <a:r>
              <a:rPr lang="en-US" sz="1400" b="0" dirty="0" smtClean="0"/>
              <a:t>include:</a:t>
            </a:r>
            <a:endParaRPr lang="en-US" sz="1400" b="0" dirty="0"/>
          </a:p>
          <a:p>
            <a:pPr lvl="2"/>
            <a:r>
              <a:rPr lang="en-US" sz="1400" b="0" dirty="0"/>
              <a:t>rivaroxaban 2.5 mg BID + ASA + </a:t>
            </a:r>
            <a:r>
              <a:rPr lang="en-US" sz="1400" b="0" dirty="0" err="1"/>
              <a:t>clopidogrel</a:t>
            </a:r>
            <a:endParaRPr lang="en-US" sz="1400" b="0" dirty="0"/>
          </a:p>
          <a:p>
            <a:pPr lvl="2"/>
            <a:r>
              <a:rPr lang="en-US" sz="1400" b="0" dirty="0"/>
              <a:t>warfarin (the recommended INR target is 2.0-2.5). </a:t>
            </a:r>
          </a:p>
          <a:p>
            <a:pPr lvl="1"/>
            <a:r>
              <a:rPr lang="en-US" sz="1400" dirty="0" smtClean="0"/>
              <a:t>OAC </a:t>
            </a:r>
            <a:r>
              <a:rPr lang="en-US" sz="1400" dirty="0"/>
              <a:t>regimens that have been evaluated in the context of a </a:t>
            </a:r>
            <a:r>
              <a:rPr lang="en-US" sz="1400" i="1" dirty="0"/>
              <a:t>dual pathway</a:t>
            </a:r>
            <a:r>
              <a:rPr lang="en-US" sz="1400" dirty="0"/>
              <a:t> </a:t>
            </a:r>
            <a:r>
              <a:rPr lang="en-US" sz="1400" b="0" dirty="0"/>
              <a:t>regimen </a:t>
            </a:r>
            <a:r>
              <a:rPr lang="en-US" sz="1400" b="0" dirty="0" smtClean="0"/>
              <a:t>include:</a:t>
            </a:r>
            <a:endParaRPr lang="en-US" sz="1400" b="0" dirty="0"/>
          </a:p>
          <a:p>
            <a:pPr lvl="2"/>
            <a:r>
              <a:rPr lang="en-US" sz="1400" b="0" dirty="0"/>
              <a:t>rivaroxaban 15 mg daily (10 mg in patients with renal dysfunction) + </a:t>
            </a:r>
            <a:r>
              <a:rPr lang="en-US" sz="1400" b="0" dirty="0" err="1"/>
              <a:t>clopidogrel</a:t>
            </a:r>
            <a:r>
              <a:rPr lang="en-US" sz="1400" b="0" dirty="0"/>
              <a:t> 75 mg daily</a:t>
            </a:r>
          </a:p>
          <a:p>
            <a:pPr lvl="2"/>
            <a:r>
              <a:rPr lang="en-US" sz="1400" b="0" dirty="0"/>
              <a:t>dabigatran 110 mg or 150 mg twice daily + </a:t>
            </a:r>
            <a:r>
              <a:rPr lang="en-US" sz="1400" b="0" dirty="0" err="1"/>
              <a:t>clopidogrel</a:t>
            </a:r>
            <a:r>
              <a:rPr lang="en-US" sz="1400" b="0" dirty="0"/>
              <a:t> 75 mg daily. Note that in the RE-DUAL PCI trial evaluating dabigatran in patients with AF undergoing PCI, the dabigatran 110 mg BID was associated with a trend to a higher risk of death or thrombotic events (11% versus 8.5%, hazard ratio 1.30, 95% CI 0.98-1.73, P=0.07). This risk was not observed with the dabigatran 150 mg BID dose (7.9% versus 7.9%, hazard ratio 0.97, 95% CI 0.68-1.39, P=0.44). Therefore, in patients who are not at high risk of bleeding, the dabigatran 150 mg BID dose, when used in combination with </a:t>
            </a:r>
            <a:r>
              <a:rPr lang="en-US" sz="1400" b="0" dirty="0" err="1"/>
              <a:t>clopidogrel</a:t>
            </a:r>
            <a:r>
              <a:rPr lang="en-US" sz="1400" b="0" dirty="0"/>
              <a:t> 75 mg daily (ASA omitted), may be preferable. </a:t>
            </a:r>
          </a:p>
          <a:p>
            <a:pPr lvl="2"/>
            <a:r>
              <a:rPr lang="en-US" sz="1400" b="0" dirty="0"/>
              <a:t>Trials evaluating </a:t>
            </a:r>
            <a:r>
              <a:rPr lang="en-US" sz="1400" b="0" dirty="0" err="1"/>
              <a:t>apixaban</a:t>
            </a:r>
            <a:r>
              <a:rPr lang="en-US" sz="1400" b="0" dirty="0"/>
              <a:t> and </a:t>
            </a:r>
            <a:r>
              <a:rPr lang="en-US" sz="1400" b="0" dirty="0" err="1"/>
              <a:t>edoxaban</a:t>
            </a:r>
            <a:r>
              <a:rPr lang="en-US" sz="1400" b="0" dirty="0"/>
              <a:t> in patients with AF undergoing PCI are on-going</a:t>
            </a:r>
            <a:r>
              <a:rPr lang="en-US" sz="1400" b="0" dirty="0" smtClean="0"/>
              <a:t>.</a:t>
            </a:r>
            <a:endParaRPr lang="en-US" sz="1400" b="0" dirty="0"/>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79388" y="609600"/>
            <a:ext cx="8785225" cy="647700"/>
          </a:xfrm>
        </p:spPr>
        <p:txBody>
          <a:bodyPr/>
          <a:lstStyle/>
          <a:p>
            <a:r>
              <a:rPr lang="en-US" altLang="en-US" sz="2900" dirty="0"/>
              <a:t>Practical Tips</a:t>
            </a:r>
          </a:p>
        </p:txBody>
      </p:sp>
      <p:sp>
        <p:nvSpPr>
          <p:cNvPr id="5" name="TextBox 5"/>
          <p:cNvSpPr txBox="1">
            <a:spLocks noChangeArrowheads="1"/>
          </p:cNvSpPr>
          <p:nvPr/>
        </p:nvSpPr>
        <p:spPr bwMode="auto">
          <a:xfrm>
            <a:off x="76200" y="1219200"/>
            <a:ext cx="8991600" cy="2406813"/>
          </a:xfrm>
          <a:prstGeom prst="rect">
            <a:avLst/>
          </a:prstGeom>
          <a:noFill/>
          <a:ln w="31750">
            <a:solidFill>
              <a:schemeClr val="bg1">
                <a:lumMod val="50000"/>
              </a:schemeClr>
            </a:solidFill>
            <a:miter lim="800000"/>
            <a:headEnd/>
            <a:tailEnd/>
          </a:ln>
        </p:spPr>
        <p:txBody>
          <a:bodyPr wrap="square">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285750" indent="-285750"/>
            <a:r>
              <a:rPr lang="en-US" sz="1600" dirty="0" smtClean="0"/>
              <a:t>Consider </a:t>
            </a:r>
            <a:r>
              <a:rPr lang="en-US" sz="1600" dirty="0"/>
              <a:t>using a proton pump inhibitor </a:t>
            </a:r>
            <a:r>
              <a:rPr lang="en-US" sz="1600" b="0" dirty="0"/>
              <a:t>for protection against gastro-intestinal bleeding while patients are on a triple therapy regimen. </a:t>
            </a:r>
          </a:p>
          <a:p>
            <a:pPr marL="285750" indent="-285750"/>
            <a:r>
              <a:rPr lang="en-US" sz="1600" dirty="0"/>
              <a:t>When a P2Y</a:t>
            </a:r>
            <a:r>
              <a:rPr lang="en-US" sz="1600" baseline="-25000" dirty="0"/>
              <a:t>12</a:t>
            </a:r>
            <a:r>
              <a:rPr lang="en-US" sz="1600" dirty="0"/>
              <a:t> inhibitor is to be combined with OAC </a:t>
            </a:r>
            <a:r>
              <a:rPr lang="en-US" sz="1600" b="0" dirty="0"/>
              <a:t>as part of a dual pathway or triple therapy regimen, then </a:t>
            </a:r>
            <a:r>
              <a:rPr lang="en-US" sz="1600" b="0" dirty="0" err="1"/>
              <a:t>clopidogrel</a:t>
            </a:r>
            <a:r>
              <a:rPr lang="en-US" sz="1600" b="0" dirty="0"/>
              <a:t> is suggested over </a:t>
            </a:r>
            <a:r>
              <a:rPr lang="en-US" sz="1600" b="0" dirty="0" err="1"/>
              <a:t>ticagrelor</a:t>
            </a:r>
            <a:r>
              <a:rPr lang="en-US" sz="1600" b="0" dirty="0"/>
              <a:t> or </a:t>
            </a:r>
            <a:r>
              <a:rPr lang="en-US" sz="1600" b="0" dirty="0" err="1"/>
              <a:t>prasugrel</a:t>
            </a:r>
            <a:r>
              <a:rPr lang="en-US" sz="1600" b="0" dirty="0"/>
              <a:t> given its lower risk of bleeding complications and the lack of data on </a:t>
            </a:r>
            <a:r>
              <a:rPr lang="en-US" sz="1600" b="0" dirty="0" err="1"/>
              <a:t>ticagrelor</a:t>
            </a:r>
            <a:r>
              <a:rPr lang="en-US" sz="1600" b="0" dirty="0"/>
              <a:t> or </a:t>
            </a:r>
            <a:r>
              <a:rPr lang="en-US" sz="1600" b="0" dirty="0" err="1"/>
              <a:t>prasugrel</a:t>
            </a:r>
            <a:r>
              <a:rPr lang="en-US" sz="1600" b="0" dirty="0"/>
              <a:t> in combination with OAC</a:t>
            </a:r>
            <a:r>
              <a:rPr lang="en-US" sz="1600" b="0" dirty="0" smtClean="0"/>
              <a:t>.</a:t>
            </a:r>
            <a:endParaRPr lang="en-US" sz="1600" b="0" dirty="0"/>
          </a:p>
          <a:p>
            <a:pPr marL="285750" indent="-285750"/>
            <a:r>
              <a:rPr lang="en-US" sz="1600" dirty="0"/>
              <a:t>Several risk scores have been formulated to quantitate ischemic </a:t>
            </a:r>
            <a:r>
              <a:rPr lang="en-US" sz="1600" dirty="0" smtClean="0"/>
              <a:t>risk. </a:t>
            </a:r>
            <a:r>
              <a:rPr lang="en-US" sz="1600" b="0" dirty="0"/>
              <a:t>While none of these scores have been validated in a population of patients with AF undergoing PCI, they may still be helpful to the clinician in estimating risk.</a:t>
            </a:r>
          </a:p>
        </p:txBody>
      </p:sp>
    </p:spTree>
    <p:extLst>
      <p:ext uri="{BB962C8B-B14F-4D97-AF65-F5344CB8AC3E}">
        <p14:creationId xmlns:p14="http://schemas.microsoft.com/office/powerpoint/2010/main" val="3457650473"/>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1143000"/>
            <a:ext cx="9144000" cy="457200"/>
          </a:xfrm>
        </p:spPr>
        <p:txBody>
          <a:bodyPr rtlCol="0">
            <a:noAutofit/>
          </a:bodyPr>
          <a:lstStyle/>
          <a:p>
            <a:pPr marL="0" indent="0">
              <a:defRPr/>
            </a:pPr>
            <a:r>
              <a:rPr lang="en-US" sz="2700" dirty="0"/>
              <a:t>Following the initial period of antithrombotic therapy for patients with AF undergoing </a:t>
            </a:r>
            <a:r>
              <a:rPr lang="en-US" sz="2700" u="sng" dirty="0"/>
              <a:t>PCI for ACS </a:t>
            </a:r>
            <a:r>
              <a:rPr lang="en-US" sz="2700" dirty="0"/>
              <a:t>or elective PCI </a:t>
            </a:r>
            <a:r>
              <a:rPr lang="en-US" sz="2700" u="sng" dirty="0"/>
              <a:t>with</a:t>
            </a:r>
            <a:r>
              <a:rPr lang="en-US" sz="2700" dirty="0"/>
              <a:t> high-risk features:</a:t>
            </a:r>
          </a:p>
        </p:txBody>
      </p:sp>
      <p:sp>
        <p:nvSpPr>
          <p:cNvPr id="4" name="TextBox 3"/>
          <p:cNvSpPr txBox="1">
            <a:spLocks noChangeArrowheads="1"/>
          </p:cNvSpPr>
          <p:nvPr/>
        </p:nvSpPr>
        <p:spPr bwMode="auto">
          <a:xfrm>
            <a:off x="381000" y="2819400"/>
            <a:ext cx="8296275" cy="3151632"/>
          </a:xfrm>
          <a:prstGeom prst="rect">
            <a:avLst/>
          </a:prstGeom>
          <a:solidFill>
            <a:srgbClr val="62C8EC"/>
          </a:solidFill>
          <a:ln w="9525">
            <a:solidFill>
              <a:srgbClr val="62C8EC"/>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400050" indent="-400050">
              <a:spcAft>
                <a:spcPts val="600"/>
              </a:spcAft>
              <a:buFont typeface="+mj-lt"/>
              <a:buAutoNum type="arabicPeriod" startAt="29"/>
              <a:defRPr/>
            </a:pPr>
            <a:r>
              <a:rPr lang="en-US" sz="1900" b="0" dirty="0"/>
              <a:t>If </a:t>
            </a:r>
            <a:r>
              <a:rPr lang="en-US" sz="1900" dirty="0"/>
              <a:t>age &lt; 65 </a:t>
            </a:r>
            <a:r>
              <a:rPr lang="en-US" sz="1900" u="sng" dirty="0"/>
              <a:t>and</a:t>
            </a:r>
            <a:r>
              <a:rPr lang="en-US" sz="1900" dirty="0"/>
              <a:t> CHADS</a:t>
            </a:r>
            <a:r>
              <a:rPr lang="en-US" sz="1900" baseline="-25000" dirty="0"/>
              <a:t>2</a:t>
            </a:r>
            <a:r>
              <a:rPr lang="en-US" sz="1900" dirty="0"/>
              <a:t> = 0</a:t>
            </a:r>
            <a:r>
              <a:rPr lang="en-US" sz="1900" b="0" dirty="0"/>
              <a:t>, we </a:t>
            </a:r>
            <a:r>
              <a:rPr lang="en-US" sz="1900" dirty="0"/>
              <a:t>recommend</a:t>
            </a:r>
            <a:r>
              <a:rPr lang="en-US" sz="1900" b="0" dirty="0"/>
              <a:t> long-term therapy with either ASA alone or, if high-risk clinical or angiographic features of ischemic events </a:t>
            </a:r>
            <a:r>
              <a:rPr lang="en-US" sz="1900" b="0" dirty="0" smtClean="0"/>
              <a:t>and </a:t>
            </a:r>
            <a:r>
              <a:rPr lang="en-US" sz="1900" b="0" dirty="0"/>
              <a:t>low risk of bleeding, ASA + P2Y</a:t>
            </a:r>
            <a:r>
              <a:rPr lang="en-US" sz="1900" b="0" baseline="-25000" dirty="0"/>
              <a:t>12</a:t>
            </a:r>
            <a:r>
              <a:rPr lang="en-US" sz="1900" b="0" dirty="0"/>
              <a:t> </a:t>
            </a:r>
            <a:r>
              <a:rPr lang="en-US" sz="1900" b="0" dirty="0" smtClean="0"/>
              <a:t>inhibitor </a:t>
            </a:r>
            <a:r>
              <a:rPr lang="en-US" sz="1900" dirty="0" smtClean="0"/>
              <a:t>(</a:t>
            </a:r>
            <a:r>
              <a:rPr lang="en-US" sz="1900" dirty="0"/>
              <a:t>Strong Recommendation, High Quality Evidence)</a:t>
            </a:r>
            <a:r>
              <a:rPr lang="en-US" sz="1900" b="0" dirty="0"/>
              <a:t>; </a:t>
            </a:r>
            <a:r>
              <a:rPr lang="en-US" sz="1900" b="0" dirty="0" smtClean="0"/>
              <a:t>or </a:t>
            </a:r>
          </a:p>
          <a:p>
            <a:pPr marL="400050" lvl="1" indent="0">
              <a:spcAft>
                <a:spcPts val="600"/>
              </a:spcAft>
              <a:buNone/>
              <a:defRPr/>
            </a:pPr>
            <a:r>
              <a:rPr lang="en-US" sz="1900" kern="0" dirty="0">
                <a:solidFill>
                  <a:srgbClr val="000000"/>
                </a:solidFill>
                <a:latin typeface="Arial"/>
                <a:ea typeface="ＭＳ Ｐゴシック"/>
                <a:cs typeface="Arial"/>
              </a:rPr>
              <a:t>If age ≥ 65 </a:t>
            </a:r>
            <a:r>
              <a:rPr lang="en-US" sz="1900" u="sng" kern="0" dirty="0">
                <a:solidFill>
                  <a:srgbClr val="000000"/>
                </a:solidFill>
                <a:latin typeface="Arial"/>
                <a:ea typeface="ＭＳ Ｐゴシック"/>
                <a:cs typeface="Arial"/>
              </a:rPr>
              <a:t>or</a:t>
            </a:r>
            <a:r>
              <a:rPr lang="en-US" sz="1900" kern="0" dirty="0">
                <a:solidFill>
                  <a:srgbClr val="000000"/>
                </a:solidFill>
                <a:latin typeface="Arial"/>
                <a:ea typeface="ＭＳ Ｐゴシック"/>
                <a:cs typeface="Arial"/>
              </a:rPr>
              <a:t> CHADS</a:t>
            </a:r>
            <a:r>
              <a:rPr lang="en-US" sz="1900" kern="0" baseline="-25000" dirty="0">
                <a:solidFill>
                  <a:srgbClr val="000000"/>
                </a:solidFill>
                <a:latin typeface="Arial"/>
                <a:ea typeface="ＭＳ Ｐゴシック"/>
                <a:cs typeface="Arial"/>
              </a:rPr>
              <a:t>2</a:t>
            </a:r>
            <a:r>
              <a:rPr lang="en-US" sz="1900" kern="0" dirty="0">
                <a:solidFill>
                  <a:srgbClr val="000000"/>
                </a:solidFill>
                <a:latin typeface="Arial"/>
                <a:ea typeface="ＭＳ Ｐゴシック"/>
                <a:cs typeface="Arial"/>
              </a:rPr>
              <a:t> ≥ 1, </a:t>
            </a:r>
            <a:r>
              <a:rPr lang="en-US" sz="1900" b="0" kern="0" dirty="0">
                <a:solidFill>
                  <a:srgbClr val="000000"/>
                </a:solidFill>
                <a:latin typeface="Arial"/>
                <a:ea typeface="ＭＳ Ｐゴシック"/>
                <a:cs typeface="Arial"/>
              </a:rPr>
              <a:t>we </a:t>
            </a:r>
            <a:r>
              <a:rPr lang="en-US" sz="1900" kern="0" dirty="0">
                <a:solidFill>
                  <a:srgbClr val="000000"/>
                </a:solidFill>
                <a:latin typeface="Arial"/>
                <a:ea typeface="ＭＳ Ｐゴシック"/>
                <a:cs typeface="Arial"/>
              </a:rPr>
              <a:t>recommend</a:t>
            </a:r>
            <a:r>
              <a:rPr lang="en-US" sz="1900" b="0" kern="0" dirty="0">
                <a:solidFill>
                  <a:srgbClr val="000000"/>
                </a:solidFill>
                <a:latin typeface="Arial"/>
                <a:ea typeface="ＭＳ Ｐゴシック"/>
                <a:cs typeface="Arial"/>
              </a:rPr>
              <a:t> </a:t>
            </a:r>
            <a:r>
              <a:rPr lang="en-US" sz="1900" b="0" kern="0" dirty="0" smtClean="0">
                <a:solidFill>
                  <a:srgbClr val="000000"/>
                </a:solidFill>
                <a:latin typeface="Arial"/>
                <a:ea typeface="ＭＳ Ｐゴシック"/>
                <a:cs typeface="Arial"/>
              </a:rPr>
              <a:t>long-term </a:t>
            </a:r>
            <a:r>
              <a:rPr lang="en-US" sz="1900" b="0" kern="0" dirty="0">
                <a:solidFill>
                  <a:srgbClr val="000000"/>
                </a:solidFill>
                <a:latin typeface="Arial"/>
                <a:ea typeface="ＭＳ Ｐゴシック"/>
                <a:cs typeface="Arial"/>
              </a:rPr>
              <a:t>therapy with either OAC alone </a:t>
            </a:r>
            <a:r>
              <a:rPr lang="en-US" sz="1900" dirty="0" smtClean="0"/>
              <a:t>(</a:t>
            </a:r>
            <a:r>
              <a:rPr lang="en-US" sz="1900" dirty="0"/>
              <a:t>Strong Recommendation, Moderate and High Quality Evidence</a:t>
            </a:r>
            <a:r>
              <a:rPr lang="en-US" sz="1900" dirty="0" smtClean="0"/>
              <a:t>)</a:t>
            </a:r>
            <a:r>
              <a:rPr lang="en-US" sz="1800" dirty="0" smtClean="0"/>
              <a:t> </a:t>
            </a:r>
            <a:r>
              <a:rPr lang="en-US" sz="1900" b="0" kern="0" dirty="0" smtClean="0">
                <a:solidFill>
                  <a:srgbClr val="000000"/>
                </a:solidFill>
                <a:latin typeface="Arial"/>
                <a:ea typeface="ＭＳ Ｐゴシック"/>
                <a:cs typeface="Arial"/>
              </a:rPr>
              <a:t>or</a:t>
            </a:r>
            <a:r>
              <a:rPr lang="en-US" sz="1900" b="0" kern="0" dirty="0">
                <a:solidFill>
                  <a:srgbClr val="000000"/>
                </a:solidFill>
                <a:latin typeface="Arial"/>
                <a:ea typeface="ＭＳ Ｐゴシック"/>
                <a:cs typeface="Arial"/>
              </a:rPr>
              <a:t>, if high-risk clinical or angiographic features of ischemic events persist and low risk of bleeding, OAC plus </a:t>
            </a:r>
            <a:r>
              <a:rPr lang="en-US" sz="1900" b="0" kern="0" dirty="0" smtClean="0">
                <a:solidFill>
                  <a:srgbClr val="000000"/>
                </a:solidFill>
                <a:latin typeface="Arial"/>
                <a:ea typeface="ＭＳ Ｐゴシック"/>
                <a:cs typeface="Arial"/>
              </a:rPr>
              <a:t>single antiplatelet therapy with ASA or a P2Y</a:t>
            </a:r>
            <a:r>
              <a:rPr lang="en-US" sz="1900" b="0" kern="0" baseline="-25000" dirty="0" smtClean="0">
                <a:solidFill>
                  <a:srgbClr val="000000"/>
                </a:solidFill>
                <a:latin typeface="Arial"/>
                <a:ea typeface="ＭＳ Ｐゴシック"/>
                <a:cs typeface="Arial"/>
              </a:rPr>
              <a:t>12</a:t>
            </a:r>
            <a:r>
              <a:rPr lang="en-US" sz="1900" b="0" kern="0" dirty="0" smtClean="0">
                <a:solidFill>
                  <a:srgbClr val="000000"/>
                </a:solidFill>
                <a:latin typeface="Arial"/>
                <a:ea typeface="ＭＳ Ｐゴシック"/>
                <a:cs typeface="Arial"/>
              </a:rPr>
              <a:t> inhibitor </a:t>
            </a:r>
            <a:r>
              <a:rPr lang="en-US" sz="1900" kern="0" dirty="0" smtClean="0">
                <a:solidFill>
                  <a:srgbClr val="000000"/>
                </a:solidFill>
                <a:latin typeface="Arial"/>
                <a:ea typeface="ＭＳ Ｐゴシック"/>
                <a:cs typeface="Arial"/>
              </a:rPr>
              <a:t>(Weak </a:t>
            </a:r>
            <a:r>
              <a:rPr lang="en-US" sz="1900" kern="0" dirty="0">
                <a:solidFill>
                  <a:srgbClr val="000000"/>
                </a:solidFill>
                <a:latin typeface="Arial"/>
                <a:ea typeface="ＭＳ Ｐゴシック"/>
                <a:cs typeface="Arial"/>
              </a:rPr>
              <a:t>Recommendation, </a:t>
            </a:r>
            <a:r>
              <a:rPr lang="en-US" sz="1900" kern="0" dirty="0" smtClean="0">
                <a:solidFill>
                  <a:srgbClr val="000000"/>
                </a:solidFill>
                <a:latin typeface="Arial"/>
                <a:ea typeface="ＭＳ Ｐゴシック"/>
                <a:cs typeface="Arial"/>
              </a:rPr>
              <a:t>Low Quality </a:t>
            </a:r>
            <a:r>
              <a:rPr lang="en-US" sz="1900" kern="0" dirty="0">
                <a:solidFill>
                  <a:srgbClr val="000000"/>
                </a:solidFill>
                <a:latin typeface="Arial"/>
                <a:ea typeface="ＭＳ Ｐゴシック"/>
                <a:cs typeface="Arial"/>
              </a:rPr>
              <a:t>Evidence</a:t>
            </a:r>
            <a:r>
              <a:rPr lang="en-US" sz="1900" kern="0" dirty="0" smtClean="0">
                <a:solidFill>
                  <a:srgbClr val="000000"/>
                </a:solidFill>
                <a:latin typeface="Arial"/>
                <a:ea typeface="ＭＳ Ｐゴシック"/>
                <a:cs typeface="Arial"/>
              </a:rPr>
              <a:t>).</a:t>
            </a:r>
            <a:endParaRPr lang="en-US" sz="1800" b="0" dirty="0"/>
          </a:p>
        </p:txBody>
      </p:sp>
      <p:sp>
        <p:nvSpPr>
          <p:cNvPr id="5" name="TextBox 4"/>
          <p:cNvSpPr txBox="1">
            <a:spLocks noChangeArrowheads="1"/>
          </p:cNvSpPr>
          <p:nvPr/>
        </p:nvSpPr>
        <p:spPr bwMode="auto">
          <a:xfrm>
            <a:off x="381000" y="2351342"/>
            <a:ext cx="8296275" cy="400110"/>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0" indent="0">
              <a:buFontTx/>
              <a:buNone/>
              <a:defRPr/>
            </a:pPr>
            <a:r>
              <a:rPr lang="en-US" sz="2000" dirty="0" smtClean="0"/>
              <a:t>Recommendation</a:t>
            </a:r>
            <a:endParaRPr lang="en-US" sz="2000" dirty="0"/>
          </a:p>
        </p:txBody>
      </p:sp>
    </p:spTree>
    <p:extLst>
      <p:ext uri="{BB962C8B-B14F-4D97-AF65-F5344CB8AC3E}">
        <p14:creationId xmlns:p14="http://schemas.microsoft.com/office/powerpoint/2010/main" val="40527544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457199" y="2447496"/>
            <a:ext cx="8296275" cy="2634567"/>
          </a:xfrm>
          <a:prstGeom prst="rect">
            <a:avLst/>
          </a:prstGeom>
          <a:noFill/>
          <a:ln w="31750">
            <a:solidFill>
              <a:schemeClr val="bg1">
                <a:lumMod val="50000"/>
              </a:schemeClr>
            </a:solidFill>
            <a:miter lim="800000"/>
            <a:headEnd/>
            <a:tailEnd/>
          </a:ln>
        </p:spPr>
        <p:txBody>
          <a:bodyPr wrap="square">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buNone/>
            </a:pPr>
            <a:r>
              <a:rPr lang="en-CA" sz="1800" i="1" dirty="0"/>
              <a:t>Practical </a:t>
            </a:r>
            <a:r>
              <a:rPr lang="en-CA" sz="1800" i="1" dirty="0" smtClean="0"/>
              <a:t>tip: </a:t>
            </a:r>
            <a:endParaRPr lang="en-CA" sz="1800" b="0" dirty="0" smtClean="0"/>
          </a:p>
          <a:p>
            <a:pPr marL="285750" indent="-285750">
              <a:spcAft>
                <a:spcPts val="1200"/>
              </a:spcAft>
            </a:pPr>
            <a:r>
              <a:rPr lang="en-US" sz="1600" b="0" dirty="0" smtClean="0"/>
              <a:t>The </a:t>
            </a:r>
            <a:r>
              <a:rPr lang="en-US" sz="1600" b="0" dirty="0"/>
              <a:t>COMPASS </a:t>
            </a:r>
            <a:r>
              <a:rPr lang="en-US" sz="1600" b="0" dirty="0" smtClean="0"/>
              <a:t>trial </a:t>
            </a:r>
            <a:r>
              <a:rPr lang="en-US" sz="1600" b="0" dirty="0"/>
              <a:t>demonstrated that, </a:t>
            </a:r>
            <a:r>
              <a:rPr lang="en-US" sz="1600" dirty="0"/>
              <a:t>in patients with stable CAD or PAD who did not have atrial fibrillation</a:t>
            </a:r>
            <a:r>
              <a:rPr lang="en-US" sz="1600" b="0" dirty="0"/>
              <a:t>, ASA added to very low dose OAC (rivaroxaban 2.5 mg BID) reduced major cardiovascular events. It is important to note that rivaroxaban 2.5 mg BID has not been evaluated for long-term stroke prevention in patients with AF. The standard stroke prevention dose of rivaroxaban in patients with AF is 15 mg or 20 mg daily. Consideration could be given to extending treatment long-term with OAC (at a </a:t>
            </a:r>
            <a:r>
              <a:rPr lang="en-US" sz="1600" b="0" u="sng" dirty="0"/>
              <a:t>standard</a:t>
            </a:r>
            <a:r>
              <a:rPr lang="en-US" sz="1600" b="0" dirty="0"/>
              <a:t> AF stroke prevention dose) plus single antiplatelet therapy (</a:t>
            </a:r>
            <a:r>
              <a:rPr lang="en-US" sz="1600" b="0" dirty="0" err="1"/>
              <a:t>clopidogrel</a:t>
            </a:r>
            <a:r>
              <a:rPr lang="en-US" sz="1600" b="0" dirty="0"/>
              <a:t> or ASA) in selected patients at low risk of bleeding who have high-risk clinical or angiographic features for ischemic events.</a:t>
            </a:r>
          </a:p>
        </p:txBody>
      </p:sp>
      <p:sp>
        <p:nvSpPr>
          <p:cNvPr id="5" name="Title 1"/>
          <p:cNvSpPr>
            <a:spLocks noGrp="1"/>
          </p:cNvSpPr>
          <p:nvPr>
            <p:ph type="title" idx="4294967295"/>
          </p:nvPr>
        </p:nvSpPr>
        <p:spPr>
          <a:xfrm>
            <a:off x="0" y="1143000"/>
            <a:ext cx="9144000" cy="457200"/>
          </a:xfrm>
        </p:spPr>
        <p:txBody>
          <a:bodyPr rtlCol="0">
            <a:noAutofit/>
          </a:bodyPr>
          <a:lstStyle/>
          <a:p>
            <a:pPr marL="0" indent="0">
              <a:defRPr/>
            </a:pPr>
            <a:r>
              <a:rPr lang="en-US" sz="2700" dirty="0"/>
              <a:t>Following the initial period of antithrombotic therapy for patients with AF undergoing </a:t>
            </a:r>
            <a:r>
              <a:rPr lang="en-US" sz="2700" u="sng" dirty="0"/>
              <a:t>PCI for ACS </a:t>
            </a:r>
            <a:r>
              <a:rPr lang="en-US" sz="2700" dirty="0"/>
              <a:t>or elective PCI </a:t>
            </a:r>
            <a:r>
              <a:rPr lang="en-US" sz="2700" u="sng" dirty="0"/>
              <a:t>with</a:t>
            </a:r>
            <a:r>
              <a:rPr lang="en-US" sz="2700" dirty="0"/>
              <a:t> high-risk features:</a:t>
            </a:r>
          </a:p>
        </p:txBody>
      </p:sp>
    </p:spTree>
    <p:extLst>
      <p:ext uri="{BB962C8B-B14F-4D97-AF65-F5344CB8AC3E}">
        <p14:creationId xmlns:p14="http://schemas.microsoft.com/office/powerpoint/2010/main" val="2570347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txBox="1">
            <a:spLocks noChangeArrowheads="1"/>
          </p:cNvSpPr>
          <p:nvPr/>
        </p:nvSpPr>
        <p:spPr bwMode="auto">
          <a:xfrm>
            <a:off x="228600" y="2590800"/>
            <a:ext cx="868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US" altLang="en-US" sz="3200" b="0" dirty="0">
                <a:latin typeface="Arial Black" pitchFamily="34" charset="0"/>
              </a:rPr>
              <a:t>APT + OAC Therapies </a:t>
            </a:r>
          </a:p>
          <a:p>
            <a:pPr algn="ctr" eaLnBrk="1" hangingPunct="1">
              <a:spcBef>
                <a:spcPct val="0"/>
              </a:spcBef>
              <a:buFontTx/>
              <a:buNone/>
            </a:pPr>
            <a:r>
              <a:rPr lang="en-US" altLang="en-US" sz="3200" b="0" dirty="0" smtClean="0">
                <a:latin typeface="Arial Black" pitchFamily="34" charset="0"/>
              </a:rPr>
              <a:t>Other reasons for OAC</a:t>
            </a:r>
            <a:endParaRPr lang="en-US" altLang="en-US" sz="3200" b="0" dirty="0">
              <a:latin typeface="Arial Black" pitchFamily="34" charset="0"/>
            </a:endParaRPr>
          </a:p>
        </p:txBody>
      </p:sp>
      <p:sp>
        <p:nvSpPr>
          <p:cNvPr id="6" name="Rectangle 3"/>
          <p:cNvSpPr txBox="1">
            <a:spLocks noChangeArrowheads="1"/>
          </p:cNvSpPr>
          <p:nvPr/>
        </p:nvSpPr>
        <p:spPr bwMode="auto">
          <a:xfrm>
            <a:off x="800100" y="3810000"/>
            <a:ext cx="75438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b="1">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b="1">
                <a:solidFill>
                  <a:schemeClr val="tx1"/>
                </a:solidFill>
                <a:latin typeface="+mn-lt"/>
                <a:ea typeface="+mn-ea"/>
                <a:cs typeface="+mn-cs"/>
              </a:defRPr>
            </a:lvl5pPr>
            <a:lvl6pPr marL="2514600" indent="-228600" algn="l" rtl="0" fontAlgn="base">
              <a:spcBef>
                <a:spcPct val="20000"/>
              </a:spcBef>
              <a:spcAft>
                <a:spcPct val="0"/>
              </a:spcAft>
              <a:buChar char="»"/>
              <a:defRPr sz="1200" b="1">
                <a:solidFill>
                  <a:schemeClr val="tx1"/>
                </a:solidFill>
                <a:latin typeface="+mn-lt"/>
                <a:ea typeface="+mn-ea"/>
                <a:cs typeface="+mn-cs"/>
              </a:defRPr>
            </a:lvl6pPr>
            <a:lvl7pPr marL="2971800" indent="-228600" algn="l" rtl="0" fontAlgn="base">
              <a:spcBef>
                <a:spcPct val="20000"/>
              </a:spcBef>
              <a:spcAft>
                <a:spcPct val="0"/>
              </a:spcAft>
              <a:buChar char="»"/>
              <a:defRPr sz="1200" b="1">
                <a:solidFill>
                  <a:schemeClr val="tx1"/>
                </a:solidFill>
                <a:latin typeface="+mn-lt"/>
                <a:ea typeface="+mn-ea"/>
                <a:cs typeface="+mn-cs"/>
              </a:defRPr>
            </a:lvl7pPr>
            <a:lvl8pPr marL="3429000" indent="-228600" algn="l" rtl="0" fontAlgn="base">
              <a:spcBef>
                <a:spcPct val="20000"/>
              </a:spcBef>
              <a:spcAft>
                <a:spcPct val="0"/>
              </a:spcAft>
              <a:buChar char="»"/>
              <a:defRPr sz="1200" b="1">
                <a:solidFill>
                  <a:schemeClr val="tx1"/>
                </a:solidFill>
                <a:latin typeface="+mn-lt"/>
                <a:ea typeface="+mn-ea"/>
                <a:cs typeface="+mn-cs"/>
              </a:defRPr>
            </a:lvl8pPr>
            <a:lvl9pPr marL="3886200" indent="-228600" algn="l" rtl="0" fontAlgn="base">
              <a:spcBef>
                <a:spcPct val="20000"/>
              </a:spcBef>
              <a:spcAft>
                <a:spcPct val="0"/>
              </a:spcAft>
              <a:buChar char="»"/>
              <a:defRPr sz="1200" b="1">
                <a:solidFill>
                  <a:schemeClr val="tx1"/>
                </a:solidFill>
                <a:latin typeface="+mn-lt"/>
                <a:ea typeface="+mn-ea"/>
                <a:cs typeface="+mn-cs"/>
              </a:defRPr>
            </a:lvl9pPr>
          </a:lstStyle>
          <a:p>
            <a:pPr marL="0" indent="0" algn="ctr" eaLnBrk="1" hangingPunct="1">
              <a:buFontTx/>
              <a:buNone/>
              <a:defRPr/>
            </a:pPr>
            <a:endParaRPr lang="en-US" altLang="en-US" b="0" kern="0" dirty="0">
              <a:solidFill>
                <a:srgbClr val="000000"/>
              </a:solidFill>
            </a:endParaRPr>
          </a:p>
        </p:txBody>
      </p:sp>
    </p:spTree>
    <p:extLst>
      <p:ext uri="{BB962C8B-B14F-4D97-AF65-F5344CB8AC3E}">
        <p14:creationId xmlns:p14="http://schemas.microsoft.com/office/powerpoint/2010/main" val="29569198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762000"/>
            <a:ext cx="9144000" cy="457200"/>
          </a:xfrm>
        </p:spPr>
        <p:txBody>
          <a:bodyPr rtlCol="0">
            <a:normAutofit fontScale="90000"/>
          </a:bodyPr>
          <a:lstStyle/>
          <a:p>
            <a:pPr>
              <a:defRPr/>
            </a:pPr>
            <a:r>
              <a:rPr lang="en-US" dirty="0"/>
              <a:t>Other reasons for anticoagulation</a:t>
            </a:r>
            <a:endParaRPr lang="en-US" altLang="en-US" dirty="0"/>
          </a:p>
        </p:txBody>
      </p:sp>
      <p:sp>
        <p:nvSpPr>
          <p:cNvPr id="4" name="TextBox 3"/>
          <p:cNvSpPr txBox="1">
            <a:spLocks noChangeArrowheads="1"/>
          </p:cNvSpPr>
          <p:nvPr/>
        </p:nvSpPr>
        <p:spPr bwMode="auto">
          <a:xfrm>
            <a:off x="381000" y="1905000"/>
            <a:ext cx="8296275" cy="1754326"/>
          </a:xfrm>
          <a:prstGeom prst="rect">
            <a:avLst/>
          </a:prstGeom>
          <a:solidFill>
            <a:srgbClr val="62C8EC"/>
          </a:solidFill>
          <a:ln w="9525">
            <a:solidFill>
              <a:srgbClr val="62C8EC"/>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spcAft>
                <a:spcPts val="600"/>
              </a:spcAft>
              <a:buFont typeface="+mj-lt"/>
              <a:buAutoNum type="arabicPeriod" startAt="30"/>
              <a:defRPr/>
            </a:pPr>
            <a:r>
              <a:rPr lang="en-US" sz="1800" b="0" dirty="0"/>
              <a:t>We </a:t>
            </a:r>
            <a:r>
              <a:rPr lang="en-US" sz="1800" dirty="0"/>
              <a:t>recommend</a:t>
            </a:r>
            <a:r>
              <a:rPr lang="en-US" sz="1800" b="0" dirty="0"/>
              <a:t> that patients who have </a:t>
            </a:r>
            <a:r>
              <a:rPr lang="en-US" sz="1800" dirty="0"/>
              <a:t>concomitant symptomatic CAD </a:t>
            </a:r>
            <a:r>
              <a:rPr lang="en-US" sz="1800" b="0" dirty="0"/>
              <a:t>and </a:t>
            </a:r>
            <a:r>
              <a:rPr lang="en-US" sz="1800" dirty="0"/>
              <a:t>another condition requiring OAC </a:t>
            </a:r>
            <a:r>
              <a:rPr lang="en-US" sz="1800" b="0" dirty="0"/>
              <a:t>receive a regimen of antithrombotic therapy that is based on a balanced assessment of their risk of (1) systemic embolism, (2) future coronary event(s) and (3) clinically significant bleeding associated with the use of antithrombotic agents </a:t>
            </a:r>
            <a:r>
              <a:rPr lang="en-US" sz="1800" dirty="0"/>
              <a:t>(Strong Recommendation, High Quality Evidence).</a:t>
            </a:r>
          </a:p>
        </p:txBody>
      </p:sp>
      <p:sp>
        <p:nvSpPr>
          <p:cNvPr id="5" name="TextBox 4"/>
          <p:cNvSpPr txBox="1">
            <a:spLocks noChangeArrowheads="1"/>
          </p:cNvSpPr>
          <p:nvPr/>
        </p:nvSpPr>
        <p:spPr bwMode="auto">
          <a:xfrm>
            <a:off x="381000" y="1447800"/>
            <a:ext cx="8296275" cy="400110"/>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0" indent="0">
              <a:buFontTx/>
              <a:buNone/>
              <a:defRPr/>
            </a:pPr>
            <a:r>
              <a:rPr lang="en-US" sz="2000" dirty="0" smtClean="0"/>
              <a:t>Recommendation</a:t>
            </a:r>
            <a:endParaRPr lang="en-US" sz="2000" dirty="0"/>
          </a:p>
        </p:txBody>
      </p:sp>
      <p:sp>
        <p:nvSpPr>
          <p:cNvPr id="6" name="TextBox 5"/>
          <p:cNvSpPr txBox="1">
            <a:spLocks noChangeArrowheads="1"/>
          </p:cNvSpPr>
          <p:nvPr/>
        </p:nvSpPr>
        <p:spPr bwMode="auto">
          <a:xfrm>
            <a:off x="381000" y="3837800"/>
            <a:ext cx="8296275" cy="646331"/>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0" indent="0">
              <a:spcAft>
                <a:spcPts val="600"/>
              </a:spcAft>
              <a:buFontTx/>
              <a:buNone/>
              <a:defRPr/>
            </a:pPr>
            <a:r>
              <a:rPr lang="en-US" sz="1800" i="1" dirty="0"/>
              <a:t>In patients with a prior valve replacement who undergo PCI for an ACS or non-ACS indication:</a:t>
            </a:r>
          </a:p>
        </p:txBody>
      </p:sp>
      <p:sp>
        <p:nvSpPr>
          <p:cNvPr id="7" name="TextBox 6"/>
          <p:cNvSpPr txBox="1">
            <a:spLocks noChangeArrowheads="1"/>
          </p:cNvSpPr>
          <p:nvPr/>
        </p:nvSpPr>
        <p:spPr bwMode="auto">
          <a:xfrm>
            <a:off x="381000" y="4570274"/>
            <a:ext cx="8296275" cy="1754326"/>
          </a:xfrm>
          <a:prstGeom prst="rect">
            <a:avLst/>
          </a:prstGeom>
          <a:solidFill>
            <a:srgbClr val="C1E9F7"/>
          </a:solidFill>
          <a:ln w="9525">
            <a:solidFill>
              <a:srgbClr val="C1E9F7"/>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buFont typeface="+mj-lt"/>
              <a:buAutoNum type="arabicPeriod" startAt="31"/>
              <a:defRPr/>
            </a:pPr>
            <a:r>
              <a:rPr lang="en-US" sz="1800" b="0" dirty="0" smtClean="0"/>
              <a:t>For </a:t>
            </a:r>
            <a:r>
              <a:rPr lang="en-US" sz="1800" b="0" dirty="0"/>
              <a:t>patients with a </a:t>
            </a:r>
            <a:r>
              <a:rPr lang="en-US" sz="1800" dirty="0"/>
              <a:t>mechanical valve replacement</a:t>
            </a:r>
            <a:r>
              <a:rPr lang="en-US" sz="1800" b="0" dirty="0"/>
              <a:t>, we </a:t>
            </a:r>
            <a:r>
              <a:rPr lang="en-US" sz="1800" dirty="0"/>
              <a:t>suggest </a:t>
            </a:r>
            <a:r>
              <a:rPr lang="en-US" sz="1800" b="0" dirty="0"/>
              <a:t>an initial regimen of ASA 81 mg daily plus </a:t>
            </a:r>
            <a:r>
              <a:rPr lang="en-US" sz="1800" b="0" dirty="0" err="1"/>
              <a:t>clopidogrel</a:t>
            </a:r>
            <a:r>
              <a:rPr lang="en-US" sz="1800" b="0" dirty="0"/>
              <a:t> 75 mg daily plus a vitamin K antagonist (VKA) (triple therapy</a:t>
            </a:r>
            <a:r>
              <a:rPr lang="en-US" sz="1800" b="0" dirty="0" smtClean="0"/>
              <a:t>). </a:t>
            </a:r>
            <a:r>
              <a:rPr lang="en-US" sz="1800" b="0" dirty="0"/>
              <a:t>ASA </a:t>
            </a:r>
            <a:r>
              <a:rPr lang="en-US" sz="1800" b="0" dirty="0" smtClean="0"/>
              <a:t>may </a:t>
            </a:r>
            <a:r>
              <a:rPr lang="en-US" sz="1800" b="0" dirty="0"/>
              <a:t>be </a:t>
            </a:r>
            <a:r>
              <a:rPr lang="en-US" sz="1800" b="0" dirty="0" smtClean="0"/>
              <a:t>discontinued </a:t>
            </a:r>
            <a:r>
              <a:rPr lang="en-US" sz="1800" b="0" dirty="0"/>
              <a:t>as early as the day after PCI or it can be continued up to 6 months of treatment, depending on the risk of recurrent thrombotic events versus major </a:t>
            </a:r>
            <a:r>
              <a:rPr lang="en-US" sz="1800" b="0" dirty="0" smtClean="0"/>
              <a:t>bleeding </a:t>
            </a:r>
            <a:r>
              <a:rPr lang="en-US" sz="1800" dirty="0" smtClean="0"/>
              <a:t>(Weak </a:t>
            </a:r>
            <a:r>
              <a:rPr lang="en-US" sz="1800" dirty="0"/>
              <a:t>Recommendation, Very Low Quality Evidence).</a:t>
            </a:r>
          </a:p>
        </p:txBody>
      </p:sp>
    </p:spTree>
    <p:extLst>
      <p:ext uri="{BB962C8B-B14F-4D97-AF65-F5344CB8AC3E}">
        <p14:creationId xmlns:p14="http://schemas.microsoft.com/office/powerpoint/2010/main" val="3196866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0" y="762000"/>
            <a:ext cx="9144000" cy="457200"/>
          </a:xfrm>
        </p:spPr>
        <p:txBody>
          <a:bodyPr rtlCol="0">
            <a:normAutofit fontScale="90000"/>
          </a:bodyPr>
          <a:lstStyle/>
          <a:p>
            <a:pPr>
              <a:defRPr/>
            </a:pPr>
            <a:r>
              <a:rPr lang="en-US" altLang="en-US" dirty="0"/>
              <a:t>Committee Panelists</a:t>
            </a:r>
          </a:p>
        </p:txBody>
      </p:sp>
      <p:pic>
        <p:nvPicPr>
          <p:cNvPr id="1843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6438" y="1392238"/>
            <a:ext cx="1295400" cy="1820862"/>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14"/>
          <p:cNvSpPr>
            <a:spLocks noChangeArrowheads="1"/>
          </p:cNvSpPr>
          <p:nvPr/>
        </p:nvSpPr>
        <p:spPr bwMode="auto">
          <a:xfrm>
            <a:off x="211138" y="3333750"/>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US" altLang="en-US" sz="1000" b="0"/>
              <a:t>James Douketis, MD, FRCP (C) McMaster University</a:t>
            </a:r>
          </a:p>
        </p:txBody>
      </p:sp>
      <p:sp>
        <p:nvSpPr>
          <p:cNvPr id="18437" name="Rectangle 15"/>
          <p:cNvSpPr>
            <a:spLocks noChangeArrowheads="1"/>
          </p:cNvSpPr>
          <p:nvPr/>
        </p:nvSpPr>
        <p:spPr bwMode="auto">
          <a:xfrm>
            <a:off x="2209800" y="3333750"/>
            <a:ext cx="2514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US" altLang="en-US" sz="1000" b="0"/>
              <a:t>Patrick R. Lawler, MD, MPH, FRCPC</a:t>
            </a:r>
          </a:p>
          <a:p>
            <a:pPr algn="ctr" eaLnBrk="1" hangingPunct="1">
              <a:spcBef>
                <a:spcPct val="0"/>
              </a:spcBef>
              <a:buFontTx/>
              <a:buNone/>
            </a:pPr>
            <a:r>
              <a:rPr lang="en-US" altLang="en-US" sz="1000" b="0"/>
              <a:t>Peter Munk Cardiac Centre, </a:t>
            </a:r>
          </a:p>
          <a:p>
            <a:pPr algn="ctr" eaLnBrk="1" hangingPunct="1">
              <a:spcBef>
                <a:spcPct val="0"/>
              </a:spcBef>
              <a:buFontTx/>
              <a:buNone/>
            </a:pPr>
            <a:r>
              <a:rPr lang="en-US" altLang="en-US" sz="1000" b="0"/>
              <a:t>University of Toronto</a:t>
            </a:r>
          </a:p>
        </p:txBody>
      </p:sp>
      <p:sp>
        <p:nvSpPr>
          <p:cNvPr id="18438" name="Rectangle 13"/>
          <p:cNvSpPr>
            <a:spLocks noChangeArrowheads="1"/>
          </p:cNvSpPr>
          <p:nvPr/>
        </p:nvSpPr>
        <p:spPr bwMode="auto">
          <a:xfrm>
            <a:off x="1095375" y="6076950"/>
            <a:ext cx="240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US" altLang="en-US" sz="1000" b="0"/>
              <a:t>Guillaume Marquis-Gravel, MD, MSc</a:t>
            </a:r>
          </a:p>
          <a:p>
            <a:pPr algn="ctr" eaLnBrk="1" hangingPunct="1">
              <a:spcBef>
                <a:spcPct val="0"/>
              </a:spcBef>
              <a:buFontTx/>
              <a:buNone/>
            </a:pPr>
            <a:r>
              <a:rPr lang="en-US" altLang="en-US" sz="1000" b="0"/>
              <a:t>Duke University</a:t>
            </a:r>
          </a:p>
        </p:txBody>
      </p:sp>
      <p:pic>
        <p:nvPicPr>
          <p:cNvPr id="18439" name="Picture 2" descr="C:\Users\brooks\AppData\Local\Microsoft\Windows\Temporary Internet Files\Content.Outlook\C2L49J3J\photo (3).jpg"/>
          <p:cNvPicPr>
            <a:picLocks noChangeAspect="1" noChangeArrowheads="1"/>
          </p:cNvPicPr>
          <p:nvPr/>
        </p:nvPicPr>
        <p:blipFill>
          <a:blip r:embed="rId4">
            <a:extLst>
              <a:ext uri="{28A0092B-C50C-407E-A947-70E740481C1C}">
                <a14:useLocalDpi xmlns:a14="http://schemas.microsoft.com/office/drawing/2010/main" val="0"/>
              </a:ext>
            </a:extLst>
          </a:blip>
          <a:srcRect l="25578" t="35632" r="33179" b="24297"/>
          <a:stretch>
            <a:fillRect/>
          </a:stretch>
        </p:blipFill>
        <p:spPr bwMode="auto">
          <a:xfrm>
            <a:off x="2774950" y="1441450"/>
            <a:ext cx="1384300" cy="1792288"/>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4" descr="C:\Users\brooks\AppData\Local\Microsoft\Windows\Temporary Internet Files\Content.Outlook\C2L49J3J\GMG Duk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087813"/>
            <a:ext cx="1470025" cy="1878012"/>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13"/>
          <p:cNvSpPr>
            <a:spLocks noChangeArrowheads="1"/>
          </p:cNvSpPr>
          <p:nvPr/>
        </p:nvSpPr>
        <p:spPr bwMode="auto">
          <a:xfrm>
            <a:off x="3295650" y="6067425"/>
            <a:ext cx="274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US" altLang="en-US" sz="1000" b="0"/>
              <a:t>M. Sean McMurtry, MD, PhD, FRCPC</a:t>
            </a:r>
          </a:p>
          <a:p>
            <a:pPr algn="ctr" eaLnBrk="1" hangingPunct="1">
              <a:spcBef>
                <a:spcPct val="0"/>
              </a:spcBef>
              <a:buFontTx/>
              <a:buNone/>
            </a:pPr>
            <a:r>
              <a:rPr lang="en-US" altLang="en-US" sz="1000" b="0"/>
              <a:t>University of Alberta</a:t>
            </a:r>
          </a:p>
        </p:txBody>
      </p:sp>
      <p:pic>
        <p:nvPicPr>
          <p:cNvPr id="18442" name="Picture 2" descr="C:\Users\brooks\AppData\Local\Microsoft\Windows\Temporary Internet Files\Content.Outlook\C2L49J3J\12832-02-312-1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4057650"/>
            <a:ext cx="1474788" cy="1908175"/>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Rectangle 13"/>
          <p:cNvSpPr>
            <a:spLocks noChangeArrowheads="1"/>
          </p:cNvSpPr>
          <p:nvPr/>
        </p:nvSpPr>
        <p:spPr bwMode="auto">
          <a:xfrm>
            <a:off x="6505575" y="3333750"/>
            <a:ext cx="240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US" altLang="en-US" sz="1000" b="0"/>
              <a:t>John Mancini, MD, FRCP (C), FACC</a:t>
            </a:r>
          </a:p>
          <a:p>
            <a:pPr algn="ctr" eaLnBrk="1" hangingPunct="1">
              <a:spcBef>
                <a:spcPct val="0"/>
              </a:spcBef>
              <a:buFontTx/>
              <a:buNone/>
            </a:pPr>
            <a:r>
              <a:rPr lang="en-US" altLang="en-US" sz="1000" b="0"/>
              <a:t>University of British Columbia</a:t>
            </a:r>
          </a:p>
        </p:txBody>
      </p:sp>
      <p:pic>
        <p:nvPicPr>
          <p:cNvPr id="18444" name="Picture 2" descr="C:\Users\brooks\AppData\Local\Microsoft\Windows\Temporary Internet Files\Content.Outlook\C2L49J3J\Mancini Colour Lab Coat 602KB (2).JPG"/>
          <p:cNvPicPr>
            <a:picLocks noChangeAspect="1" noChangeArrowheads="1"/>
          </p:cNvPicPr>
          <p:nvPr/>
        </p:nvPicPr>
        <p:blipFill>
          <a:blip r:embed="rId7">
            <a:extLst>
              <a:ext uri="{28A0092B-C50C-407E-A947-70E740481C1C}">
                <a14:useLocalDpi xmlns:a14="http://schemas.microsoft.com/office/drawing/2010/main" val="0"/>
              </a:ext>
            </a:extLst>
          </a:blip>
          <a:srcRect t="12251"/>
          <a:stretch>
            <a:fillRect/>
          </a:stretch>
        </p:blipFill>
        <p:spPr bwMode="auto">
          <a:xfrm>
            <a:off x="6926263" y="1371600"/>
            <a:ext cx="1414462" cy="1862138"/>
          </a:xfrm>
          <a:prstGeom prst="rect">
            <a:avLst/>
          </a:prstGeom>
          <a:noFill/>
          <a:ln>
            <a:noFill/>
          </a:ln>
          <a:effectLst>
            <a:outerShdw dist="139700" dir="2700000" algn="tl" rotWithShape="0">
              <a:srgbClr val="333333">
                <a:alpha val="64705"/>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Rectangle 13"/>
          <p:cNvSpPr>
            <a:spLocks noChangeArrowheads="1"/>
          </p:cNvSpPr>
          <p:nvPr/>
        </p:nvSpPr>
        <p:spPr bwMode="auto">
          <a:xfrm>
            <a:off x="4371975" y="3333750"/>
            <a:ext cx="240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US" altLang="en-US" sz="1000" b="0" dirty="0"/>
              <a:t>Marie Lordkipanidzé, </a:t>
            </a:r>
            <a:r>
              <a:rPr lang="en-US" altLang="en-US" sz="1000" b="0" dirty="0" err="1" smtClean="0"/>
              <a:t>BPharm</a:t>
            </a:r>
            <a:r>
              <a:rPr lang="en-US" altLang="en-US" sz="1000" b="0" dirty="0"/>
              <a:t>, PhD</a:t>
            </a:r>
          </a:p>
          <a:p>
            <a:pPr algn="ctr" eaLnBrk="1" hangingPunct="1">
              <a:spcBef>
                <a:spcPct val="0"/>
              </a:spcBef>
              <a:buFontTx/>
              <a:buNone/>
            </a:pPr>
            <a:r>
              <a:rPr lang="en-US" altLang="en-US" sz="1000" b="0" dirty="0"/>
              <a:t>University of Montréal</a:t>
            </a:r>
          </a:p>
        </p:txBody>
      </p:sp>
      <p:sp>
        <p:nvSpPr>
          <p:cNvPr id="18446" name="Rectangle 14"/>
          <p:cNvSpPr>
            <a:spLocks noChangeArrowheads="1"/>
          </p:cNvSpPr>
          <p:nvPr/>
        </p:nvSpPr>
        <p:spPr bwMode="auto">
          <a:xfrm>
            <a:off x="5867400" y="6096000"/>
            <a:ext cx="26860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US" altLang="en-US" sz="1000" b="0"/>
              <a:t>Simon D. Robinson, MBChB MD FRCP </a:t>
            </a:r>
          </a:p>
          <a:p>
            <a:pPr algn="ctr" eaLnBrk="1" hangingPunct="1">
              <a:spcBef>
                <a:spcPct val="0"/>
              </a:spcBef>
              <a:buFontTx/>
              <a:buNone/>
            </a:pPr>
            <a:r>
              <a:rPr lang="en-US" altLang="en-US" sz="1000" b="0"/>
              <a:t>University of British Columbia,</a:t>
            </a:r>
          </a:p>
          <a:p>
            <a:pPr algn="ctr" eaLnBrk="1" hangingPunct="1">
              <a:spcBef>
                <a:spcPct val="0"/>
              </a:spcBef>
              <a:buFontTx/>
              <a:buNone/>
            </a:pPr>
            <a:r>
              <a:rPr lang="en-US" altLang="en-US" sz="1000" b="0"/>
              <a:t>Royal Jubilee Hospital</a:t>
            </a:r>
          </a:p>
        </p:txBody>
      </p:sp>
      <p:pic>
        <p:nvPicPr>
          <p:cNvPr id="18447" name="Picture 3" descr="C:\Users\brooks\AppData\Local\Microsoft\Windows\Temporary Internet Files\Content.Outlook\C2L49J3J\Lordkipanidze_Marie_Oct2013.jpg"/>
          <p:cNvPicPr>
            <a:picLocks noChangeAspect="1" noChangeArrowheads="1"/>
          </p:cNvPicPr>
          <p:nvPr/>
        </p:nvPicPr>
        <p:blipFill>
          <a:blip r:embed="rId8">
            <a:extLst>
              <a:ext uri="{28A0092B-C50C-407E-A947-70E740481C1C}">
                <a14:useLocalDpi xmlns:a14="http://schemas.microsoft.com/office/drawing/2010/main" val="0"/>
              </a:ext>
            </a:extLst>
          </a:blip>
          <a:srcRect l="33974" r="14343"/>
          <a:stretch>
            <a:fillRect/>
          </a:stretch>
        </p:blipFill>
        <p:spPr bwMode="auto">
          <a:xfrm>
            <a:off x="4852988" y="1435100"/>
            <a:ext cx="1390650" cy="1798638"/>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16" descr="C:\Users\brooks\AppData\Local\Microsoft\Windows\Temporary Internet Files\Content.Outlook\C2L49J3J\S Robinson CCS Photo.jpg"/>
          <p:cNvPicPr>
            <a:picLocks noChangeAspect="1" noChangeArrowheads="1"/>
          </p:cNvPicPr>
          <p:nvPr/>
        </p:nvPicPr>
        <p:blipFill>
          <a:blip r:embed="rId9">
            <a:extLst>
              <a:ext uri="{28A0092B-C50C-407E-A947-70E740481C1C}">
                <a14:useLocalDpi xmlns:a14="http://schemas.microsoft.com/office/drawing/2010/main" val="0"/>
              </a:ext>
            </a:extLst>
          </a:blip>
          <a:srcRect l="9172" r="5971"/>
          <a:stretch>
            <a:fillRect/>
          </a:stretch>
        </p:blipFill>
        <p:spPr bwMode="auto">
          <a:xfrm>
            <a:off x="6324600" y="4038600"/>
            <a:ext cx="1619250" cy="1939925"/>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762000"/>
            <a:ext cx="9144000" cy="457200"/>
          </a:xfrm>
        </p:spPr>
        <p:txBody>
          <a:bodyPr rtlCol="0">
            <a:normAutofit fontScale="90000"/>
          </a:bodyPr>
          <a:lstStyle/>
          <a:p>
            <a:pPr>
              <a:defRPr/>
            </a:pPr>
            <a:r>
              <a:rPr lang="en-US" dirty="0"/>
              <a:t>Other reasons for anticoagulation</a:t>
            </a:r>
            <a:endParaRPr lang="en-US" altLang="en-US" dirty="0"/>
          </a:p>
        </p:txBody>
      </p:sp>
      <p:sp>
        <p:nvSpPr>
          <p:cNvPr id="4" name="TextBox 3"/>
          <p:cNvSpPr txBox="1">
            <a:spLocks noChangeArrowheads="1"/>
          </p:cNvSpPr>
          <p:nvPr/>
        </p:nvSpPr>
        <p:spPr bwMode="auto">
          <a:xfrm>
            <a:off x="381000" y="2152471"/>
            <a:ext cx="8296275" cy="1200329"/>
          </a:xfrm>
          <a:prstGeom prst="rect">
            <a:avLst/>
          </a:prstGeom>
          <a:solidFill>
            <a:srgbClr val="62C8EC"/>
          </a:solidFill>
          <a:ln w="9525">
            <a:solidFill>
              <a:srgbClr val="62C8EC"/>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spcAft>
                <a:spcPts val="600"/>
              </a:spcAft>
              <a:buFont typeface="+mj-lt"/>
              <a:buAutoNum type="arabicPeriod" startAt="32"/>
              <a:defRPr/>
            </a:pPr>
            <a:r>
              <a:rPr lang="en-US" sz="1800" b="0" dirty="0"/>
              <a:t>For patients with a </a:t>
            </a:r>
            <a:r>
              <a:rPr lang="en-US" sz="1800" dirty="0"/>
              <a:t>mechanical valve replacement</a:t>
            </a:r>
            <a:r>
              <a:rPr lang="en-US" sz="1800" b="0" dirty="0"/>
              <a:t>, we </a:t>
            </a:r>
            <a:r>
              <a:rPr lang="en-US" sz="1800" dirty="0"/>
              <a:t>recommend against</a:t>
            </a:r>
            <a:r>
              <a:rPr lang="en-US" sz="1800" b="0" dirty="0"/>
              <a:t> the use of a NOAC regardless of whether it is in combination with antiplatelet therapy or used alone </a:t>
            </a:r>
            <a:r>
              <a:rPr lang="en-US" sz="1800" dirty="0"/>
              <a:t>(Strong Recommendation, Moderate Quality Evidence</a:t>
            </a:r>
            <a:r>
              <a:rPr lang="en-US" sz="1800" dirty="0" smtClean="0"/>
              <a:t>).</a:t>
            </a:r>
            <a:endParaRPr lang="en-US" sz="1800" dirty="0"/>
          </a:p>
        </p:txBody>
      </p:sp>
      <p:sp>
        <p:nvSpPr>
          <p:cNvPr id="5" name="TextBox 4"/>
          <p:cNvSpPr txBox="1">
            <a:spLocks noChangeArrowheads="1"/>
          </p:cNvSpPr>
          <p:nvPr/>
        </p:nvSpPr>
        <p:spPr bwMode="auto">
          <a:xfrm>
            <a:off x="381000" y="1447800"/>
            <a:ext cx="8296275" cy="646331"/>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0" indent="0">
              <a:spcAft>
                <a:spcPts val="600"/>
              </a:spcAft>
              <a:buFontTx/>
              <a:buNone/>
              <a:defRPr/>
            </a:pPr>
            <a:r>
              <a:rPr lang="en-US" sz="1800" i="1" dirty="0"/>
              <a:t>In patients with a prior valve replacement who undergo PCI for an ACS or non-ACS indication:</a:t>
            </a:r>
          </a:p>
        </p:txBody>
      </p:sp>
      <p:sp>
        <p:nvSpPr>
          <p:cNvPr id="6" name="TextBox 5"/>
          <p:cNvSpPr txBox="1">
            <a:spLocks noChangeArrowheads="1"/>
          </p:cNvSpPr>
          <p:nvPr/>
        </p:nvSpPr>
        <p:spPr bwMode="auto">
          <a:xfrm>
            <a:off x="381000" y="3429000"/>
            <a:ext cx="8296275" cy="2440668"/>
          </a:xfrm>
          <a:prstGeom prst="rect">
            <a:avLst/>
          </a:prstGeom>
          <a:solidFill>
            <a:srgbClr val="C1E9F7"/>
          </a:solidFill>
          <a:ln w="9525">
            <a:solidFill>
              <a:srgbClr val="C1E9F7"/>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buFont typeface="+mj-lt"/>
              <a:buAutoNum type="arabicPeriod" startAt="33"/>
              <a:defRPr/>
            </a:pPr>
            <a:r>
              <a:rPr lang="en-US" sz="1800" b="0" dirty="0"/>
              <a:t>For patients with a surgical </a:t>
            </a:r>
            <a:r>
              <a:rPr lang="en-US" sz="1800" b="0" dirty="0" err="1"/>
              <a:t>bioprosthetic</a:t>
            </a:r>
            <a:r>
              <a:rPr lang="en-US" sz="1800" b="0" dirty="0"/>
              <a:t> valve replacement, (implanted &lt; 6 months), we </a:t>
            </a:r>
            <a:r>
              <a:rPr lang="en-US" sz="1800" dirty="0"/>
              <a:t>suggest</a:t>
            </a:r>
            <a:r>
              <a:rPr lang="en-US" sz="1800" b="0" dirty="0"/>
              <a:t> DAPT with ASA 81 mg daily and </a:t>
            </a:r>
            <a:r>
              <a:rPr lang="en-US" sz="1800" b="0" dirty="0" err="1"/>
              <a:t>clopidogrel</a:t>
            </a:r>
            <a:r>
              <a:rPr lang="en-US" sz="1800" b="0" dirty="0"/>
              <a:t> 75 mg daily for at least 6 months (and up to 12 months) </a:t>
            </a:r>
            <a:r>
              <a:rPr lang="en-US" sz="1800" dirty="0"/>
              <a:t>(Weak Recommendation, Very Low Quality Evidence). </a:t>
            </a:r>
          </a:p>
          <a:p>
            <a:pPr>
              <a:buFont typeface="+mj-lt"/>
              <a:buAutoNum type="arabicPeriod" startAt="33"/>
              <a:defRPr/>
            </a:pPr>
            <a:r>
              <a:rPr lang="en-US" sz="1800" b="0" dirty="0" smtClean="0"/>
              <a:t>For </a:t>
            </a:r>
            <a:r>
              <a:rPr lang="en-US" sz="1800" b="0" dirty="0"/>
              <a:t>patients with a </a:t>
            </a:r>
            <a:r>
              <a:rPr lang="en-US" sz="1800" b="0" dirty="0" err="1"/>
              <a:t>transcatheter</a:t>
            </a:r>
            <a:r>
              <a:rPr lang="en-US" sz="1800" b="0" dirty="0"/>
              <a:t> aortic valve replacement (TAVR) (implanted &lt; 6 months), we </a:t>
            </a:r>
            <a:r>
              <a:rPr lang="en-US" sz="1800" dirty="0"/>
              <a:t>suggest</a:t>
            </a:r>
            <a:r>
              <a:rPr lang="en-US" sz="1800" b="0" dirty="0"/>
              <a:t> DAPT with ASA 81 mg daily and </a:t>
            </a:r>
            <a:r>
              <a:rPr lang="en-US" sz="1800" b="0" dirty="0" err="1"/>
              <a:t>clopidogrel</a:t>
            </a:r>
            <a:r>
              <a:rPr lang="en-US" sz="1800" b="0" dirty="0"/>
              <a:t> 75 mg daily for 3-6 months </a:t>
            </a:r>
            <a:r>
              <a:rPr lang="en-US" sz="1800" dirty="0"/>
              <a:t>(Weak Recommendation, Very Low Quality Evidence). </a:t>
            </a:r>
            <a:endParaRPr lang="en-US" sz="1800" b="0" dirty="0"/>
          </a:p>
        </p:txBody>
      </p:sp>
    </p:spTree>
    <p:extLst>
      <p:ext uri="{BB962C8B-B14F-4D97-AF65-F5344CB8AC3E}">
        <p14:creationId xmlns:p14="http://schemas.microsoft.com/office/powerpoint/2010/main" val="24238462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762000"/>
            <a:ext cx="9144000" cy="457200"/>
          </a:xfrm>
        </p:spPr>
        <p:txBody>
          <a:bodyPr rtlCol="0">
            <a:normAutofit fontScale="90000"/>
          </a:bodyPr>
          <a:lstStyle/>
          <a:p>
            <a:pPr>
              <a:defRPr/>
            </a:pPr>
            <a:r>
              <a:rPr lang="en-US" dirty="0"/>
              <a:t>Other reasons for anticoagulation</a:t>
            </a:r>
            <a:endParaRPr lang="en-US" altLang="en-US" dirty="0"/>
          </a:p>
        </p:txBody>
      </p:sp>
      <p:sp>
        <p:nvSpPr>
          <p:cNvPr id="4" name="TextBox 5"/>
          <p:cNvSpPr txBox="1">
            <a:spLocks noChangeArrowheads="1"/>
          </p:cNvSpPr>
          <p:nvPr/>
        </p:nvSpPr>
        <p:spPr bwMode="auto">
          <a:xfrm>
            <a:off x="390525" y="4953000"/>
            <a:ext cx="8296275" cy="978729"/>
          </a:xfrm>
          <a:prstGeom prst="rect">
            <a:avLst/>
          </a:prstGeom>
          <a:noFill/>
          <a:ln w="31750">
            <a:solidFill>
              <a:schemeClr val="bg1">
                <a:lumMod val="50000"/>
              </a:schemeClr>
            </a:solidFill>
            <a:miter lim="800000"/>
            <a:headEnd/>
            <a:tailEnd/>
          </a:ln>
        </p:spPr>
        <p:txBody>
          <a:bodyPr wrap="square">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buNone/>
            </a:pPr>
            <a:r>
              <a:rPr lang="en-CA" sz="1800" i="1" dirty="0"/>
              <a:t>Practical </a:t>
            </a:r>
            <a:r>
              <a:rPr lang="en-CA" sz="1800" i="1" dirty="0" smtClean="0"/>
              <a:t>tip: </a:t>
            </a:r>
            <a:endParaRPr lang="en-CA" sz="1800" b="0" dirty="0" smtClean="0"/>
          </a:p>
          <a:p>
            <a:pPr marL="285750" indent="-285750">
              <a:spcAft>
                <a:spcPts val="1200"/>
              </a:spcAft>
            </a:pPr>
            <a:r>
              <a:rPr lang="en-US" sz="1800" b="0" dirty="0" smtClean="0"/>
              <a:t>In </a:t>
            </a:r>
            <a:r>
              <a:rPr lang="en-US" sz="1800" b="0" dirty="0"/>
              <a:t>patients with a mechanical heart valve, warfarin is specifically indicated. Other OAC’s are not recommended.</a:t>
            </a:r>
          </a:p>
        </p:txBody>
      </p:sp>
      <p:sp>
        <p:nvSpPr>
          <p:cNvPr id="5" name="TextBox 4"/>
          <p:cNvSpPr txBox="1">
            <a:spLocks noChangeArrowheads="1"/>
          </p:cNvSpPr>
          <p:nvPr/>
        </p:nvSpPr>
        <p:spPr bwMode="auto">
          <a:xfrm>
            <a:off x="381000" y="1600200"/>
            <a:ext cx="8296275" cy="3139321"/>
          </a:xfrm>
          <a:prstGeom prst="rect">
            <a:avLst/>
          </a:prstGeom>
          <a:solidFill>
            <a:srgbClr val="FFE5A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0" indent="0">
              <a:spcAft>
                <a:spcPts val="600"/>
              </a:spcAft>
              <a:buFontTx/>
              <a:buNone/>
              <a:defRPr/>
            </a:pPr>
            <a:r>
              <a:rPr lang="en-US" altLang="en-US" sz="1800" dirty="0">
                <a:solidFill>
                  <a:srgbClr val="000000"/>
                </a:solidFill>
              </a:rPr>
              <a:t>Values and Preferences: </a:t>
            </a:r>
            <a:r>
              <a:rPr lang="en-US" sz="1800" b="0" dirty="0"/>
              <a:t>Following PCI, the uninterrupted use of a vitamin K antagonist (warfarin) is critical to minimize the risk of valve thrombosis in patients with a mechanical valve. A NOAC should not be used in this setting. The duration of triple therapy will vary depending on an individual patient’s risk of thrombotic versus bleeding events. In patients with low risk of thrombotic events and high risk of bleeding, the duration of triple therapy can be short, with omission of ASA as early as the day following PCI. In patients with high risk of thrombotic events and low bleeding risk, the duration of triple therapy can be longer, for up to 6 months of treatment. Patients at intermediate risk of thrombotic and bleeding events the duration of triple therapy will be somewhere in between.</a:t>
            </a:r>
          </a:p>
        </p:txBody>
      </p:sp>
    </p:spTree>
    <p:extLst>
      <p:ext uri="{BB962C8B-B14F-4D97-AF65-F5344CB8AC3E}">
        <p14:creationId xmlns:p14="http://schemas.microsoft.com/office/powerpoint/2010/main" val="4314373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762000"/>
            <a:ext cx="9144000" cy="457200"/>
          </a:xfrm>
        </p:spPr>
        <p:txBody>
          <a:bodyPr rtlCol="0">
            <a:normAutofit fontScale="90000"/>
          </a:bodyPr>
          <a:lstStyle/>
          <a:p>
            <a:pPr>
              <a:defRPr/>
            </a:pPr>
            <a:r>
              <a:rPr lang="en-US" dirty="0"/>
              <a:t>Other reasons for anticoagulation</a:t>
            </a:r>
            <a:endParaRPr lang="en-US" altLang="en-US" dirty="0"/>
          </a:p>
        </p:txBody>
      </p:sp>
      <p:sp>
        <p:nvSpPr>
          <p:cNvPr id="4" name="TextBox 3"/>
          <p:cNvSpPr txBox="1">
            <a:spLocks noChangeArrowheads="1"/>
          </p:cNvSpPr>
          <p:nvPr/>
        </p:nvSpPr>
        <p:spPr bwMode="auto">
          <a:xfrm>
            <a:off x="381000" y="1371600"/>
            <a:ext cx="8296275" cy="646331"/>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0" indent="0">
              <a:spcAft>
                <a:spcPts val="600"/>
              </a:spcAft>
              <a:buFontTx/>
              <a:buNone/>
              <a:defRPr/>
            </a:pPr>
            <a:r>
              <a:rPr lang="en-US" sz="1800" i="1" dirty="0"/>
              <a:t>In patients with venous </a:t>
            </a:r>
            <a:r>
              <a:rPr lang="en-US" sz="1800" i="1" dirty="0" err="1"/>
              <a:t>thrombo</a:t>
            </a:r>
            <a:r>
              <a:rPr lang="en-US" sz="1800" i="1" dirty="0"/>
              <a:t>-embolism undergoing PCI for an ACS or non-ACS </a:t>
            </a:r>
            <a:r>
              <a:rPr lang="en-US" sz="1800" i="1" dirty="0" smtClean="0"/>
              <a:t>indication</a:t>
            </a:r>
            <a:r>
              <a:rPr lang="en-US" sz="1800" baseline="30000" dirty="0" smtClean="0"/>
              <a:t>ᵻ</a:t>
            </a:r>
            <a:r>
              <a:rPr lang="en-US" sz="1800" i="1" dirty="0"/>
              <a:t>:</a:t>
            </a:r>
          </a:p>
        </p:txBody>
      </p:sp>
      <p:sp>
        <p:nvSpPr>
          <p:cNvPr id="5" name="TextBox 4"/>
          <p:cNvSpPr txBox="1">
            <a:spLocks noChangeArrowheads="1"/>
          </p:cNvSpPr>
          <p:nvPr/>
        </p:nvSpPr>
        <p:spPr bwMode="auto">
          <a:xfrm>
            <a:off x="381000" y="2104074"/>
            <a:ext cx="8296275" cy="2859244"/>
          </a:xfrm>
          <a:prstGeom prst="rect">
            <a:avLst/>
          </a:prstGeom>
          <a:solidFill>
            <a:srgbClr val="C1E9F7"/>
          </a:solidFill>
          <a:ln w="9525">
            <a:solidFill>
              <a:srgbClr val="C1E9F7"/>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spcAft>
                <a:spcPts val="600"/>
              </a:spcAft>
              <a:buFont typeface="+mj-lt"/>
              <a:buAutoNum type="arabicPeriod" startAt="35"/>
              <a:defRPr/>
            </a:pPr>
            <a:r>
              <a:rPr lang="en-US" sz="1900" b="0" dirty="0"/>
              <a:t>We </a:t>
            </a:r>
            <a:r>
              <a:rPr lang="en-US" sz="1900" dirty="0"/>
              <a:t>suggest</a:t>
            </a:r>
            <a:r>
              <a:rPr lang="en-US" sz="1900" b="0" dirty="0"/>
              <a:t> an initial regimen of ASA 81 mg daily plus </a:t>
            </a:r>
            <a:r>
              <a:rPr lang="en-US" sz="1900" b="0" dirty="0" err="1"/>
              <a:t>clopidogrel</a:t>
            </a:r>
            <a:r>
              <a:rPr lang="en-US" sz="1900" b="0" dirty="0"/>
              <a:t> 75 mg daily plus either parenteral </a:t>
            </a:r>
            <a:r>
              <a:rPr lang="en-US" sz="1900" b="0" u="sng" dirty="0"/>
              <a:t>OR</a:t>
            </a:r>
            <a:r>
              <a:rPr lang="en-US" sz="1900" b="0" dirty="0"/>
              <a:t> oral anticoagulation (in accordance with DVT/PE recommendations). ASA may be discontinued as early as the day following PCI or it can be continued up to 6 months of treatment, depending on the risk of recurrent ischemic events versus major bleeding. </a:t>
            </a:r>
          </a:p>
          <a:p>
            <a:pPr marL="400050" lvl="1" indent="0">
              <a:spcAft>
                <a:spcPts val="600"/>
              </a:spcAft>
              <a:buFontTx/>
              <a:buNone/>
              <a:defRPr/>
            </a:pPr>
            <a:r>
              <a:rPr lang="en-US" sz="1900" b="0" dirty="0"/>
              <a:t>Following ASA discontinuation, we </a:t>
            </a:r>
            <a:r>
              <a:rPr lang="en-US" sz="1900" dirty="0"/>
              <a:t>suggest</a:t>
            </a:r>
            <a:r>
              <a:rPr lang="en-US" sz="1900" b="0" dirty="0"/>
              <a:t> that OAC plus </a:t>
            </a:r>
            <a:r>
              <a:rPr lang="en-US" sz="1900" b="0" dirty="0" err="1"/>
              <a:t>clopidogrel</a:t>
            </a:r>
            <a:r>
              <a:rPr lang="en-US" sz="1900" b="0" dirty="0"/>
              <a:t> 75 mg daily be continued for up to 12 months after the initial PCI </a:t>
            </a:r>
            <a:r>
              <a:rPr lang="en-US" sz="1900" dirty="0"/>
              <a:t>(Weak Recommendation, Very Low Quality Evidence). </a:t>
            </a:r>
          </a:p>
        </p:txBody>
      </p:sp>
      <p:sp>
        <p:nvSpPr>
          <p:cNvPr id="6" name="TextBox 5"/>
          <p:cNvSpPr txBox="1">
            <a:spLocks noChangeArrowheads="1"/>
          </p:cNvSpPr>
          <p:nvPr/>
        </p:nvSpPr>
        <p:spPr bwMode="auto">
          <a:xfrm>
            <a:off x="381000" y="4971871"/>
            <a:ext cx="8296275" cy="923330"/>
          </a:xfrm>
          <a:prstGeom prst="rect">
            <a:avLst/>
          </a:prstGeom>
          <a:solidFill>
            <a:srgbClr val="62C8EC"/>
          </a:solidFill>
          <a:ln w="9525">
            <a:solidFill>
              <a:srgbClr val="62C8EC"/>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buFont typeface="+mj-lt"/>
              <a:buAutoNum type="arabicPeriod" startAt="36"/>
              <a:defRPr/>
            </a:pPr>
            <a:r>
              <a:rPr lang="en-US" sz="1800" b="0" dirty="0"/>
              <a:t>For patients requiring an elective PCI, we </a:t>
            </a:r>
            <a:r>
              <a:rPr lang="en-US" sz="1800" dirty="0"/>
              <a:t>recommend</a:t>
            </a:r>
            <a:r>
              <a:rPr lang="en-US" sz="1800" b="0" dirty="0"/>
              <a:t> delaying PCI if appropriate until the completion of parenteral or oral anticoagulation for VTE </a:t>
            </a:r>
            <a:r>
              <a:rPr lang="en-US" sz="1800" dirty="0"/>
              <a:t>(Strong Recommendation, Very Low Quality Evidence</a:t>
            </a:r>
            <a:r>
              <a:rPr lang="en-US" sz="1800" dirty="0" smtClean="0"/>
              <a:t>).</a:t>
            </a:r>
            <a:endParaRPr lang="en-US" sz="1800" dirty="0"/>
          </a:p>
        </p:txBody>
      </p:sp>
      <p:sp>
        <p:nvSpPr>
          <p:cNvPr id="2" name="TextBox 1"/>
          <p:cNvSpPr txBox="1"/>
          <p:nvPr/>
        </p:nvSpPr>
        <p:spPr>
          <a:xfrm>
            <a:off x="381001" y="5886271"/>
            <a:ext cx="8296274" cy="984885"/>
          </a:xfrm>
          <a:prstGeom prst="rect">
            <a:avLst/>
          </a:prstGeom>
          <a:noFill/>
        </p:spPr>
        <p:txBody>
          <a:bodyPr wrap="square" rtlCol="0">
            <a:spAutoFit/>
          </a:bodyPr>
          <a:lstStyle/>
          <a:p>
            <a:r>
              <a:rPr lang="en-US" sz="1600" dirty="0"/>
              <a:t> </a:t>
            </a:r>
            <a:r>
              <a:rPr lang="en-US" sz="1200" dirty="0"/>
              <a:t>ᵻ </a:t>
            </a:r>
            <a:r>
              <a:rPr lang="en-US" sz="1400" dirty="0"/>
              <a:t>In selected patients requiring extended VTE prophylaxis (</a:t>
            </a:r>
            <a:r>
              <a:rPr lang="en-US" sz="1400" dirty="0" err="1"/>
              <a:t>ie</a:t>
            </a:r>
            <a:r>
              <a:rPr lang="en-US" sz="1400" dirty="0"/>
              <a:t> orthopedic surgery or surgical oncology), the same recommendations can be followed as for VTE therapy. When VTE prophylaxis is discontinued, DAPT can be resumed if minimum duration has not been completed as per other clinical risk profile. </a:t>
            </a:r>
          </a:p>
        </p:txBody>
      </p:sp>
    </p:spTree>
    <p:extLst>
      <p:ext uri="{BB962C8B-B14F-4D97-AF65-F5344CB8AC3E}">
        <p14:creationId xmlns:p14="http://schemas.microsoft.com/office/powerpoint/2010/main" val="15579977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762000"/>
            <a:ext cx="9144000" cy="457200"/>
          </a:xfrm>
        </p:spPr>
        <p:txBody>
          <a:bodyPr rtlCol="0">
            <a:normAutofit fontScale="90000"/>
          </a:bodyPr>
          <a:lstStyle/>
          <a:p>
            <a:pPr>
              <a:defRPr/>
            </a:pPr>
            <a:r>
              <a:rPr lang="en-US" dirty="0"/>
              <a:t>Other reasons for anticoagulation</a:t>
            </a:r>
            <a:endParaRPr lang="en-US" altLang="en-US" dirty="0"/>
          </a:p>
        </p:txBody>
      </p:sp>
      <p:sp>
        <p:nvSpPr>
          <p:cNvPr id="4" name="TextBox 3"/>
          <p:cNvSpPr txBox="1">
            <a:spLocks noChangeArrowheads="1"/>
          </p:cNvSpPr>
          <p:nvPr/>
        </p:nvSpPr>
        <p:spPr bwMode="auto">
          <a:xfrm>
            <a:off x="381000" y="1600200"/>
            <a:ext cx="8296275" cy="923330"/>
          </a:xfrm>
          <a:prstGeom prst="rect">
            <a:avLst/>
          </a:prstGeom>
          <a:solidFill>
            <a:srgbClr val="FFE5A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0" indent="0">
              <a:spcAft>
                <a:spcPts val="600"/>
              </a:spcAft>
              <a:buFontTx/>
              <a:buNone/>
              <a:defRPr/>
            </a:pPr>
            <a:r>
              <a:rPr lang="en-US" altLang="en-US" sz="1800" dirty="0">
                <a:solidFill>
                  <a:srgbClr val="000000"/>
                </a:solidFill>
              </a:rPr>
              <a:t>Values and Preferences: </a:t>
            </a:r>
            <a:r>
              <a:rPr lang="en-US" sz="1800" b="0" dirty="0"/>
              <a:t>This recommendation places emphasis on optimizing the prevention and treatment of DVT and PE with either a parenteral or oral anticoagulant</a:t>
            </a:r>
            <a:r>
              <a:rPr lang="en-US" sz="1800" dirty="0"/>
              <a:t>.</a:t>
            </a:r>
            <a:endParaRPr lang="en-US" sz="1800" b="0" dirty="0"/>
          </a:p>
        </p:txBody>
      </p:sp>
    </p:spTree>
    <p:extLst>
      <p:ext uri="{BB962C8B-B14F-4D97-AF65-F5344CB8AC3E}">
        <p14:creationId xmlns:p14="http://schemas.microsoft.com/office/powerpoint/2010/main" val="12553247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762000"/>
            <a:ext cx="9144000" cy="457200"/>
          </a:xfrm>
        </p:spPr>
        <p:txBody>
          <a:bodyPr rtlCol="0">
            <a:normAutofit fontScale="90000"/>
          </a:bodyPr>
          <a:lstStyle/>
          <a:p>
            <a:pPr>
              <a:defRPr/>
            </a:pPr>
            <a:r>
              <a:rPr lang="en-US" dirty="0"/>
              <a:t>Other reasons for anticoagulation</a:t>
            </a:r>
            <a:endParaRPr lang="en-US" altLang="en-US" dirty="0"/>
          </a:p>
        </p:txBody>
      </p:sp>
      <p:sp>
        <p:nvSpPr>
          <p:cNvPr id="4" name="TextBox 3"/>
          <p:cNvSpPr txBox="1">
            <a:spLocks noChangeArrowheads="1"/>
          </p:cNvSpPr>
          <p:nvPr/>
        </p:nvSpPr>
        <p:spPr bwMode="auto">
          <a:xfrm>
            <a:off x="381000" y="1371600"/>
            <a:ext cx="8296275" cy="646331"/>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0" indent="0">
              <a:spcAft>
                <a:spcPts val="600"/>
              </a:spcAft>
              <a:buFontTx/>
              <a:buNone/>
              <a:defRPr/>
            </a:pPr>
            <a:r>
              <a:rPr lang="en-US" sz="1800" i="1" dirty="0"/>
              <a:t>In patients with </a:t>
            </a:r>
            <a:r>
              <a:rPr lang="en-US" sz="1800" i="1" u="sng" dirty="0"/>
              <a:t>established</a:t>
            </a:r>
            <a:r>
              <a:rPr lang="en-US" sz="1800" i="1" dirty="0"/>
              <a:t> left ventricular thrombus undergoing PCI for an ACS or non-ACS </a:t>
            </a:r>
            <a:r>
              <a:rPr lang="en-US" sz="1800" i="1" dirty="0" smtClean="0"/>
              <a:t>indication:</a:t>
            </a:r>
            <a:endParaRPr lang="en-US" sz="1800" i="1" dirty="0"/>
          </a:p>
        </p:txBody>
      </p:sp>
      <p:sp>
        <p:nvSpPr>
          <p:cNvPr id="5" name="TextBox 4"/>
          <p:cNvSpPr txBox="1">
            <a:spLocks noChangeArrowheads="1"/>
          </p:cNvSpPr>
          <p:nvPr/>
        </p:nvSpPr>
        <p:spPr bwMode="auto">
          <a:xfrm>
            <a:off x="381000" y="2104074"/>
            <a:ext cx="8296275" cy="2585323"/>
          </a:xfrm>
          <a:prstGeom prst="rect">
            <a:avLst/>
          </a:prstGeom>
          <a:solidFill>
            <a:srgbClr val="C1E9F7"/>
          </a:solidFill>
          <a:ln w="9525">
            <a:solidFill>
              <a:srgbClr val="C1E9F7"/>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spcAft>
                <a:spcPts val="1200"/>
              </a:spcAft>
              <a:buFont typeface="+mj-lt"/>
              <a:buAutoNum type="arabicPeriod" startAt="37"/>
              <a:defRPr/>
            </a:pPr>
            <a:r>
              <a:rPr lang="en-US" sz="1800" b="0" dirty="0"/>
              <a:t>We </a:t>
            </a:r>
            <a:r>
              <a:rPr lang="en-US" sz="1800" dirty="0"/>
              <a:t>suggest</a:t>
            </a:r>
            <a:r>
              <a:rPr lang="en-US" sz="1800" b="0" dirty="0"/>
              <a:t> an initial regimen of triple therapy with ASA 81 mg daily plus </a:t>
            </a:r>
            <a:r>
              <a:rPr lang="en-US" sz="1800" b="0" dirty="0" err="1"/>
              <a:t>clopidogrel</a:t>
            </a:r>
            <a:r>
              <a:rPr lang="en-US" sz="1800" b="0" dirty="0"/>
              <a:t> 75 mg daily plus </a:t>
            </a:r>
            <a:r>
              <a:rPr lang="en-US" sz="1800" b="0" dirty="0" smtClean="0"/>
              <a:t>OAC. ASA </a:t>
            </a:r>
            <a:r>
              <a:rPr lang="en-US" sz="1800" b="0" dirty="0"/>
              <a:t>may be discontinued as early as the day following PCI or it can be continued up to 6 months of treatment, depending on the risk of recurrent coronary ischemic events versus major bleeding. </a:t>
            </a:r>
            <a:r>
              <a:rPr lang="en-US" sz="1800" b="0" dirty="0" smtClean="0"/>
              <a:t>Following </a:t>
            </a:r>
            <a:r>
              <a:rPr lang="en-US" sz="1800" b="0" dirty="0"/>
              <a:t>ASA discontinuation, we </a:t>
            </a:r>
            <a:r>
              <a:rPr lang="en-US" sz="1800" dirty="0"/>
              <a:t>suggest</a:t>
            </a:r>
            <a:r>
              <a:rPr lang="en-US" sz="1800" b="0" dirty="0"/>
              <a:t> treatment with OAC plus </a:t>
            </a:r>
            <a:r>
              <a:rPr lang="en-US" sz="1800" b="0" dirty="0" err="1"/>
              <a:t>clopidogrel</a:t>
            </a:r>
            <a:r>
              <a:rPr lang="en-US" sz="1800" b="0" dirty="0"/>
              <a:t> 75 mg daily for up to 1 year. </a:t>
            </a:r>
            <a:r>
              <a:rPr lang="en-US" sz="1800" b="0" dirty="0" smtClean="0"/>
              <a:t>If </a:t>
            </a:r>
            <a:r>
              <a:rPr lang="en-US" sz="1800" b="0" dirty="0"/>
              <a:t>there is evidence of LV thrombus resolution ≥ 3 months after PCI, we </a:t>
            </a:r>
            <a:r>
              <a:rPr lang="en-US" sz="1800" dirty="0"/>
              <a:t>suggest</a:t>
            </a:r>
            <a:r>
              <a:rPr lang="en-US" sz="1800" b="0" dirty="0"/>
              <a:t> discontinuation of OAC and treatment with ASA 81 mg daily plus a P2Y</a:t>
            </a:r>
            <a:r>
              <a:rPr lang="en-US" sz="1800" b="0" baseline="-25000" dirty="0"/>
              <a:t>12</a:t>
            </a:r>
            <a:r>
              <a:rPr lang="en-US" sz="1800" b="0" dirty="0"/>
              <a:t> inhibitor for up to 1 year after PCI (Weak Recommendation, Very Low Quality Evidence).</a:t>
            </a:r>
            <a:endParaRPr lang="en-US" sz="1800" dirty="0"/>
          </a:p>
        </p:txBody>
      </p:sp>
      <p:sp>
        <p:nvSpPr>
          <p:cNvPr id="6" name="TextBox 5"/>
          <p:cNvSpPr txBox="1">
            <a:spLocks noChangeArrowheads="1"/>
          </p:cNvSpPr>
          <p:nvPr/>
        </p:nvSpPr>
        <p:spPr bwMode="auto">
          <a:xfrm>
            <a:off x="381000" y="4953000"/>
            <a:ext cx="8296275" cy="1255728"/>
          </a:xfrm>
          <a:prstGeom prst="rect">
            <a:avLst/>
          </a:prstGeom>
          <a:noFill/>
          <a:ln w="31750">
            <a:solidFill>
              <a:schemeClr val="bg1">
                <a:lumMod val="50000"/>
              </a:schemeClr>
            </a:solidFill>
            <a:miter lim="800000"/>
            <a:headEnd/>
            <a:tailEnd/>
          </a:ln>
        </p:spPr>
        <p:txBody>
          <a:bodyPr wrap="square">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buNone/>
            </a:pPr>
            <a:r>
              <a:rPr lang="en-CA" sz="1800" i="1" dirty="0"/>
              <a:t>Practical </a:t>
            </a:r>
            <a:r>
              <a:rPr lang="en-CA" sz="1800" i="1" dirty="0" smtClean="0"/>
              <a:t>tip: </a:t>
            </a:r>
            <a:endParaRPr lang="en-CA" sz="1800" b="0" dirty="0" smtClean="0"/>
          </a:p>
          <a:p>
            <a:pPr marL="285750" indent="-285750">
              <a:spcAft>
                <a:spcPts val="1200"/>
              </a:spcAft>
            </a:pPr>
            <a:r>
              <a:rPr lang="en-US" sz="1800" b="0" dirty="0" smtClean="0"/>
              <a:t>Warfarin </a:t>
            </a:r>
            <a:r>
              <a:rPr lang="en-US" sz="1800" b="0" dirty="0"/>
              <a:t>is the only anticoagulant evaluated for the treatment of established left ventricular thrombus. While NOACS are generally safer than warfarin, they have not been evaluated specifically in this </a:t>
            </a:r>
            <a:r>
              <a:rPr lang="en-US" sz="1800" b="0" dirty="0" smtClean="0"/>
              <a:t>context.</a:t>
            </a:r>
            <a:endParaRPr lang="en-US" sz="1800" b="0" dirty="0"/>
          </a:p>
        </p:txBody>
      </p:sp>
    </p:spTree>
    <p:extLst>
      <p:ext uri="{BB962C8B-B14F-4D97-AF65-F5344CB8AC3E}">
        <p14:creationId xmlns:p14="http://schemas.microsoft.com/office/powerpoint/2010/main" val="10288038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762000"/>
            <a:ext cx="9144000" cy="457200"/>
          </a:xfrm>
        </p:spPr>
        <p:txBody>
          <a:bodyPr rtlCol="0">
            <a:normAutofit fontScale="90000"/>
          </a:bodyPr>
          <a:lstStyle/>
          <a:p>
            <a:pPr>
              <a:defRPr/>
            </a:pPr>
            <a:r>
              <a:rPr lang="en-US" dirty="0"/>
              <a:t>Other reasons for anticoagulation</a:t>
            </a:r>
            <a:endParaRPr lang="en-US" altLang="en-US" dirty="0"/>
          </a:p>
        </p:txBody>
      </p:sp>
      <p:sp>
        <p:nvSpPr>
          <p:cNvPr id="4" name="TextBox 3"/>
          <p:cNvSpPr txBox="1">
            <a:spLocks noChangeArrowheads="1"/>
          </p:cNvSpPr>
          <p:nvPr/>
        </p:nvSpPr>
        <p:spPr bwMode="auto">
          <a:xfrm>
            <a:off x="381000" y="2097375"/>
            <a:ext cx="8296275" cy="1261884"/>
          </a:xfrm>
          <a:prstGeom prst="rect">
            <a:avLst/>
          </a:prstGeom>
          <a:solidFill>
            <a:srgbClr val="62C8EC"/>
          </a:solidFill>
          <a:ln w="9525">
            <a:solidFill>
              <a:srgbClr val="62C8EC"/>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buFont typeface="+mj-lt"/>
              <a:buAutoNum type="arabicPeriod" startAt="38"/>
              <a:defRPr/>
            </a:pPr>
            <a:r>
              <a:rPr lang="en-US" sz="1900" b="0" dirty="0" smtClean="0"/>
              <a:t>We </a:t>
            </a:r>
            <a:r>
              <a:rPr lang="en-US" sz="1900" dirty="0"/>
              <a:t>recommend</a:t>
            </a:r>
            <a:r>
              <a:rPr lang="en-US" sz="1900" b="0" dirty="0"/>
              <a:t> dual antiplatelet therapy (DAPT) with ASA 81 mg daily plus either </a:t>
            </a:r>
            <a:r>
              <a:rPr lang="en-US" sz="1900" b="0" dirty="0" err="1"/>
              <a:t>ticagrelor</a:t>
            </a:r>
            <a:r>
              <a:rPr lang="en-US" sz="1900" b="0" dirty="0"/>
              <a:t> 90 mg twice daily or </a:t>
            </a:r>
            <a:r>
              <a:rPr lang="en-US" sz="1900" b="0" dirty="0" err="1"/>
              <a:t>prasugrel</a:t>
            </a:r>
            <a:r>
              <a:rPr lang="en-US" sz="1900" b="0" dirty="0"/>
              <a:t> 10 mg once daily for up to 1 year </a:t>
            </a:r>
            <a:r>
              <a:rPr lang="en-US" sz="1900" dirty="0"/>
              <a:t>(Strong Recommendation, Moderate Quality Evidence). </a:t>
            </a:r>
          </a:p>
        </p:txBody>
      </p:sp>
      <p:sp>
        <p:nvSpPr>
          <p:cNvPr id="5" name="TextBox 4"/>
          <p:cNvSpPr txBox="1">
            <a:spLocks noChangeArrowheads="1"/>
          </p:cNvSpPr>
          <p:nvPr/>
        </p:nvSpPr>
        <p:spPr bwMode="auto">
          <a:xfrm>
            <a:off x="381000" y="1392704"/>
            <a:ext cx="8296275" cy="646331"/>
          </a:xfrm>
          <a:prstGeom prst="rect">
            <a:avLst/>
          </a:prstGeom>
          <a:noFill/>
          <a:ln w="9525">
            <a:solidFill>
              <a:srgbClr val="62C8E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marL="0" indent="0">
              <a:spcAft>
                <a:spcPts val="600"/>
              </a:spcAft>
              <a:buFontTx/>
              <a:buNone/>
              <a:defRPr/>
            </a:pPr>
            <a:r>
              <a:rPr lang="en-US" sz="1800" i="1" dirty="0"/>
              <a:t>In patients undergoing PCI for an ACS indication who are </a:t>
            </a:r>
            <a:r>
              <a:rPr lang="en-US" sz="1800" i="1" u="sng" dirty="0"/>
              <a:t>high-risk of developing</a:t>
            </a:r>
            <a:r>
              <a:rPr lang="en-US" sz="1800" i="1" dirty="0"/>
              <a:t> LV </a:t>
            </a:r>
            <a:r>
              <a:rPr lang="en-US" sz="1800" i="1" dirty="0" smtClean="0"/>
              <a:t>thrombus:</a:t>
            </a:r>
            <a:endParaRPr lang="en-US" sz="1800" i="1" dirty="0"/>
          </a:p>
        </p:txBody>
      </p:sp>
      <p:sp>
        <p:nvSpPr>
          <p:cNvPr id="6" name="TextBox 5"/>
          <p:cNvSpPr txBox="1">
            <a:spLocks noChangeArrowheads="1"/>
          </p:cNvSpPr>
          <p:nvPr/>
        </p:nvSpPr>
        <p:spPr bwMode="auto">
          <a:xfrm>
            <a:off x="381000" y="3450104"/>
            <a:ext cx="8296275" cy="969496"/>
          </a:xfrm>
          <a:prstGeom prst="rect">
            <a:avLst/>
          </a:prstGeom>
          <a:solidFill>
            <a:srgbClr val="C1E9F7"/>
          </a:solidFill>
          <a:ln w="9525">
            <a:solidFill>
              <a:srgbClr val="C1E9F7"/>
            </a:solidFill>
            <a:miter lim="800000"/>
            <a:headEnd/>
            <a:tailEnd/>
          </a:ln>
        </p:spPr>
        <p:txBody>
          <a:bodyPr>
            <a:spAutoFit/>
          </a:bodyPr>
          <a:lstStyle>
            <a:lvl1pPr marL="457200" indent="-457200">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buFont typeface="+mj-lt"/>
              <a:buAutoNum type="arabicPeriod" startAt="39"/>
              <a:defRPr/>
            </a:pPr>
            <a:r>
              <a:rPr lang="en-US" sz="1900" b="0" dirty="0"/>
              <a:t>We </a:t>
            </a:r>
            <a:r>
              <a:rPr lang="en-US" sz="1900" dirty="0"/>
              <a:t>suggest</a:t>
            </a:r>
            <a:r>
              <a:rPr lang="en-US" sz="1900" b="0" dirty="0"/>
              <a:t> triple therapy should be avoided given the weak evidence for prevention of LV thrombus and higher risk of bleeding events </a:t>
            </a:r>
            <a:r>
              <a:rPr lang="en-US" sz="1900" dirty="0"/>
              <a:t>(Weak Recommendation, Moderate Quality Evidence).</a:t>
            </a:r>
          </a:p>
        </p:txBody>
      </p:sp>
    </p:spTree>
    <p:extLst>
      <p:ext uri="{BB962C8B-B14F-4D97-AF65-F5344CB8AC3E}">
        <p14:creationId xmlns:p14="http://schemas.microsoft.com/office/powerpoint/2010/main" val="10185589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txBox="1">
            <a:spLocks noChangeArrowheads="1"/>
          </p:cNvSpPr>
          <p:nvPr/>
        </p:nvSpPr>
        <p:spPr bwMode="auto">
          <a:xfrm>
            <a:off x="228600" y="2590800"/>
            <a:ext cx="868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CA" altLang="en-US" sz="3200" b="0">
                <a:latin typeface="Arial Black" pitchFamily="34" charset="0"/>
              </a:rPr>
              <a:t>Conclusions</a:t>
            </a:r>
            <a:endParaRPr lang="fr-CA" altLang="en-US" sz="3200" b="0">
              <a:solidFill>
                <a:srgbClr val="000000"/>
              </a:solidFill>
              <a:latin typeface="Arial Black"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83917165"/>
              </p:ext>
            </p:extLst>
          </p:nvPr>
        </p:nvGraphicFramePr>
        <p:xfrm>
          <a:off x="647700" y="1295400"/>
          <a:ext cx="7886700" cy="5181600"/>
        </p:xfrm>
        <a:graphic>
          <a:graphicData uri="http://schemas.openxmlformats.org/drawingml/2006/table">
            <a:tbl>
              <a:tblPr firstRow="1" firstCol="1" bandRow="1">
                <a:tableStyleId>{5940675A-B579-460E-94D1-54222C63F5DA}</a:tableStyleId>
              </a:tblPr>
              <a:tblGrid>
                <a:gridCol w="3943350">
                  <a:extLst>
                    <a:ext uri="{9D8B030D-6E8A-4147-A177-3AD203B41FA5}">
                      <a16:colId xmlns:a16="http://schemas.microsoft.com/office/drawing/2014/main" xmlns="" val="20000"/>
                    </a:ext>
                  </a:extLst>
                </a:gridCol>
                <a:gridCol w="3943350">
                  <a:extLst>
                    <a:ext uri="{9D8B030D-6E8A-4147-A177-3AD203B41FA5}">
                      <a16:colId xmlns:a16="http://schemas.microsoft.com/office/drawing/2014/main" xmlns="" val="20001"/>
                    </a:ext>
                  </a:extLst>
                </a:gridCol>
              </a:tblGrid>
              <a:tr h="304561">
                <a:tc>
                  <a:txBody>
                    <a:bodyPr/>
                    <a:lstStyle/>
                    <a:p>
                      <a:pPr algn="ctr">
                        <a:spcAft>
                          <a:spcPts val="0"/>
                        </a:spcAft>
                      </a:pPr>
                      <a:r>
                        <a:rPr lang="en-CA" sz="2000" b="1" dirty="0">
                          <a:effectLst/>
                        </a:rPr>
                        <a:t>Clinical</a:t>
                      </a:r>
                      <a:endParaRPr lang="en-US" sz="2000" b="1" dirty="0">
                        <a:effectLst/>
                        <a:latin typeface="Calibri" charset="0"/>
                      </a:endParaRPr>
                    </a:p>
                  </a:txBody>
                  <a:tcPr marL="51435" marR="51435" marT="0" marB="0"/>
                </a:tc>
                <a:tc>
                  <a:txBody>
                    <a:bodyPr/>
                    <a:lstStyle/>
                    <a:p>
                      <a:pPr algn="ctr">
                        <a:spcAft>
                          <a:spcPts val="0"/>
                        </a:spcAft>
                      </a:pPr>
                      <a:r>
                        <a:rPr lang="en-CA" sz="2000" b="1" dirty="0">
                          <a:effectLst/>
                        </a:rPr>
                        <a:t>Angiographic</a:t>
                      </a:r>
                      <a:endParaRPr lang="en-US" sz="2000" b="1" dirty="0">
                        <a:effectLst/>
                        <a:latin typeface="Calibri" charset="0"/>
                      </a:endParaRPr>
                    </a:p>
                  </a:txBody>
                  <a:tcPr marL="51435" marR="51435" marT="0" marB="0"/>
                </a:tc>
                <a:extLst>
                  <a:ext uri="{0D108BD9-81ED-4DB2-BD59-A6C34878D82A}">
                    <a16:rowId xmlns:a16="http://schemas.microsoft.com/office/drawing/2014/main" xmlns="" val="10000"/>
                  </a:ext>
                </a:extLst>
              </a:tr>
              <a:tr h="913682">
                <a:tc>
                  <a:txBody>
                    <a:bodyPr/>
                    <a:lstStyle/>
                    <a:p>
                      <a:pPr>
                        <a:spcAft>
                          <a:spcPts val="0"/>
                        </a:spcAft>
                      </a:pPr>
                      <a:r>
                        <a:rPr lang="en-CA" sz="2000" dirty="0">
                          <a:effectLst/>
                        </a:rPr>
                        <a:t>Prior myocardial infarction or troponin positive acute coronary syndrome</a:t>
                      </a:r>
                      <a:endParaRPr lang="en-US" sz="2000" dirty="0">
                        <a:effectLst/>
                        <a:latin typeface="Calibri" charset="0"/>
                      </a:endParaRPr>
                    </a:p>
                  </a:txBody>
                  <a:tcPr marL="51435" marR="51435" marT="0" marB="0"/>
                </a:tc>
                <a:tc>
                  <a:txBody>
                    <a:bodyPr/>
                    <a:lstStyle/>
                    <a:p>
                      <a:pPr>
                        <a:spcAft>
                          <a:spcPts val="0"/>
                        </a:spcAft>
                      </a:pPr>
                      <a:r>
                        <a:rPr lang="en-CA" sz="2000" dirty="0">
                          <a:effectLst/>
                        </a:rPr>
                        <a:t>Multiple stents (≥ 3 stents implanted, ≥ 3 lesions stented</a:t>
                      </a:r>
                      <a:r>
                        <a:rPr lang="en-CA" sz="2000" dirty="0" smtClean="0">
                          <a:effectLst/>
                        </a:rPr>
                        <a:t>) or use of biodegradable vascular scaffold</a:t>
                      </a:r>
                      <a:endParaRPr lang="en-US" sz="2000" dirty="0">
                        <a:effectLst/>
                      </a:endParaRPr>
                    </a:p>
                    <a:p>
                      <a:pPr>
                        <a:spcAft>
                          <a:spcPts val="0"/>
                        </a:spcAft>
                      </a:pPr>
                      <a:r>
                        <a:rPr lang="en-CA" sz="2000" dirty="0">
                          <a:effectLst/>
                        </a:rPr>
                        <a:t> </a:t>
                      </a:r>
                      <a:endParaRPr lang="en-US" sz="2000" dirty="0">
                        <a:effectLst/>
                        <a:latin typeface="Calibri" charset="0"/>
                      </a:endParaRPr>
                    </a:p>
                  </a:txBody>
                  <a:tcPr marL="51435" marR="51435" marT="0" marB="0"/>
                </a:tc>
                <a:extLst>
                  <a:ext uri="{0D108BD9-81ED-4DB2-BD59-A6C34878D82A}">
                    <a16:rowId xmlns:a16="http://schemas.microsoft.com/office/drawing/2014/main" xmlns="" val="10001"/>
                  </a:ext>
                </a:extLst>
              </a:tr>
              <a:tr h="913682">
                <a:tc>
                  <a:txBody>
                    <a:bodyPr/>
                    <a:lstStyle/>
                    <a:p>
                      <a:pPr>
                        <a:spcAft>
                          <a:spcPts val="0"/>
                        </a:spcAft>
                      </a:pPr>
                      <a:r>
                        <a:rPr lang="en-CA" sz="2000" dirty="0">
                          <a:effectLst/>
                        </a:rPr>
                        <a:t>Diabetes Mellitus treated with oral </a:t>
                      </a:r>
                      <a:r>
                        <a:rPr lang="en-CA" sz="2000" dirty="0" err="1">
                          <a:effectLst/>
                        </a:rPr>
                        <a:t>hypoglycemics</a:t>
                      </a:r>
                      <a:r>
                        <a:rPr lang="en-CA" sz="2000" dirty="0">
                          <a:effectLst/>
                        </a:rPr>
                        <a:t> or insulin</a:t>
                      </a:r>
                      <a:r>
                        <a:rPr lang="en-US" sz="2000" baseline="30000" dirty="0">
                          <a:effectLst/>
                        </a:rPr>
                        <a:t>✚</a:t>
                      </a:r>
                      <a:endParaRPr lang="en-US" sz="2000" dirty="0">
                        <a:effectLst/>
                        <a:latin typeface="Calibri" charset="0"/>
                      </a:endParaRPr>
                    </a:p>
                  </a:txBody>
                  <a:tcPr marL="51435" marR="51435" marT="0" marB="0"/>
                </a:tc>
                <a:tc>
                  <a:txBody>
                    <a:bodyPr/>
                    <a:lstStyle/>
                    <a:p>
                      <a:pPr>
                        <a:spcAft>
                          <a:spcPts val="0"/>
                        </a:spcAft>
                      </a:pPr>
                      <a:r>
                        <a:rPr lang="en-CA" sz="2000" dirty="0">
                          <a:effectLst/>
                        </a:rPr>
                        <a:t>Long lesion length (&gt; 60 mm total stent length)</a:t>
                      </a:r>
                      <a:endParaRPr lang="en-US" sz="2000" dirty="0">
                        <a:effectLst/>
                      </a:endParaRPr>
                    </a:p>
                    <a:p>
                      <a:pPr>
                        <a:spcAft>
                          <a:spcPts val="0"/>
                        </a:spcAft>
                      </a:pPr>
                      <a:r>
                        <a:rPr lang="en-CA" sz="2000" dirty="0">
                          <a:effectLst/>
                        </a:rPr>
                        <a:t> </a:t>
                      </a:r>
                      <a:endParaRPr lang="en-US" sz="2000" dirty="0">
                        <a:effectLst/>
                        <a:latin typeface="Calibri" charset="0"/>
                      </a:endParaRPr>
                    </a:p>
                  </a:txBody>
                  <a:tcPr marL="51435" marR="51435" marT="0" marB="0"/>
                </a:tc>
                <a:extLst>
                  <a:ext uri="{0D108BD9-81ED-4DB2-BD59-A6C34878D82A}">
                    <a16:rowId xmlns:a16="http://schemas.microsoft.com/office/drawing/2014/main" xmlns="" val="10002"/>
                  </a:ext>
                </a:extLst>
              </a:tr>
              <a:tr h="609121">
                <a:tc>
                  <a:txBody>
                    <a:bodyPr/>
                    <a:lstStyle/>
                    <a:p>
                      <a:pPr>
                        <a:spcAft>
                          <a:spcPts val="0"/>
                        </a:spcAft>
                      </a:pPr>
                      <a:r>
                        <a:rPr lang="en-CA" sz="2000" dirty="0">
                          <a:effectLst/>
                        </a:rPr>
                        <a:t>Chronic kidney disease (creatinine clearance ≤ 60 ml/min)</a:t>
                      </a:r>
                      <a:endParaRPr lang="en-US" sz="2000" dirty="0">
                        <a:effectLst/>
                        <a:latin typeface="Calibri" charset="0"/>
                      </a:endParaRPr>
                    </a:p>
                  </a:txBody>
                  <a:tcPr marL="51435" marR="51435" marT="0" marB="0"/>
                </a:tc>
                <a:tc>
                  <a:txBody>
                    <a:bodyPr/>
                    <a:lstStyle/>
                    <a:p>
                      <a:pPr>
                        <a:spcAft>
                          <a:spcPts val="0"/>
                        </a:spcAft>
                      </a:pPr>
                      <a:r>
                        <a:rPr lang="en-CA" sz="2000" dirty="0">
                          <a:effectLst/>
                        </a:rPr>
                        <a:t>Complex lesions </a:t>
                      </a:r>
                      <a:r>
                        <a:rPr lang="en-CA" sz="2000">
                          <a:effectLst/>
                        </a:rPr>
                        <a:t>(</a:t>
                      </a:r>
                      <a:r>
                        <a:rPr lang="en-CA" sz="2000" smtClean="0">
                          <a:effectLst/>
                        </a:rPr>
                        <a:t>bifurcation </a:t>
                      </a:r>
                      <a:r>
                        <a:rPr lang="en-CA" sz="2000" dirty="0">
                          <a:effectLst/>
                        </a:rPr>
                        <a:t>treated with 2 stents, stenting of chronic occlusion)</a:t>
                      </a:r>
                      <a:endParaRPr lang="en-US" sz="2000" dirty="0">
                        <a:effectLst/>
                        <a:latin typeface="Calibri" charset="0"/>
                      </a:endParaRPr>
                    </a:p>
                  </a:txBody>
                  <a:tcPr marL="51435" marR="51435" marT="0" marB="0"/>
                </a:tc>
                <a:extLst>
                  <a:ext uri="{0D108BD9-81ED-4DB2-BD59-A6C34878D82A}">
                    <a16:rowId xmlns:a16="http://schemas.microsoft.com/office/drawing/2014/main" xmlns="" val="10003"/>
                  </a:ext>
                </a:extLst>
              </a:tr>
              <a:tr h="609121">
                <a:tc>
                  <a:txBody>
                    <a:bodyPr/>
                    <a:lstStyle/>
                    <a:p>
                      <a:pPr>
                        <a:spcAft>
                          <a:spcPts val="0"/>
                        </a:spcAft>
                      </a:pPr>
                      <a:r>
                        <a:rPr lang="en-CA" sz="2000" dirty="0">
                          <a:effectLst/>
                        </a:rPr>
                        <a:t>Prior stent thrombosis</a:t>
                      </a:r>
                      <a:endParaRPr lang="en-US" sz="2000" dirty="0">
                        <a:effectLst/>
                        <a:latin typeface="Calibri" charset="0"/>
                      </a:endParaRPr>
                    </a:p>
                  </a:txBody>
                  <a:tcPr marL="51435" marR="51435" marT="0" marB="0"/>
                </a:tc>
                <a:tc>
                  <a:txBody>
                    <a:bodyPr/>
                    <a:lstStyle/>
                    <a:p>
                      <a:pPr>
                        <a:spcAft>
                          <a:spcPts val="0"/>
                        </a:spcAft>
                      </a:pPr>
                      <a:r>
                        <a:rPr lang="en-CA" sz="2000" dirty="0">
                          <a:effectLst/>
                        </a:rPr>
                        <a:t>Left main or proximal LAD stenting</a:t>
                      </a:r>
                      <a:endParaRPr lang="en-US" sz="2000" dirty="0">
                        <a:effectLst/>
                      </a:endParaRPr>
                    </a:p>
                    <a:p>
                      <a:pPr>
                        <a:spcAft>
                          <a:spcPts val="0"/>
                        </a:spcAft>
                      </a:pPr>
                      <a:r>
                        <a:rPr lang="en-CA" sz="2000" dirty="0">
                          <a:effectLst/>
                        </a:rPr>
                        <a:t> </a:t>
                      </a:r>
                      <a:endParaRPr lang="en-US" sz="2000" dirty="0">
                        <a:effectLst/>
                        <a:latin typeface="Calibri" charset="0"/>
                      </a:endParaRPr>
                    </a:p>
                  </a:txBody>
                  <a:tcPr marL="51435" marR="51435" marT="0" marB="0"/>
                </a:tc>
                <a:extLst>
                  <a:ext uri="{0D108BD9-81ED-4DB2-BD59-A6C34878D82A}">
                    <a16:rowId xmlns:a16="http://schemas.microsoft.com/office/drawing/2014/main" xmlns="" val="10004"/>
                  </a:ext>
                </a:extLst>
              </a:tr>
              <a:tr h="609121">
                <a:tc>
                  <a:txBody>
                    <a:bodyPr/>
                    <a:lstStyle/>
                    <a:p>
                      <a:pPr>
                        <a:spcAft>
                          <a:spcPts val="0"/>
                        </a:spcAft>
                      </a:pPr>
                      <a:r>
                        <a:rPr lang="en-CA" sz="2000" dirty="0">
                          <a:effectLst/>
                        </a:rPr>
                        <a:t> </a:t>
                      </a:r>
                      <a:r>
                        <a:rPr lang="en-CA" sz="2000" dirty="0" smtClean="0">
                          <a:effectLst/>
                        </a:rPr>
                        <a:t>Current Smoker</a:t>
                      </a:r>
                      <a:endParaRPr lang="en-US" sz="2000" dirty="0">
                        <a:effectLst/>
                        <a:latin typeface="Calibri" charset="0"/>
                      </a:endParaRPr>
                    </a:p>
                  </a:txBody>
                  <a:tcPr marL="51435" marR="51435" marT="0" marB="0"/>
                </a:tc>
                <a:tc>
                  <a:txBody>
                    <a:bodyPr/>
                    <a:lstStyle/>
                    <a:p>
                      <a:pPr>
                        <a:spcAft>
                          <a:spcPts val="0"/>
                        </a:spcAft>
                      </a:pPr>
                      <a:r>
                        <a:rPr lang="en-CA" sz="2000" dirty="0" err="1">
                          <a:effectLst/>
                        </a:rPr>
                        <a:t>Multivessel</a:t>
                      </a:r>
                      <a:r>
                        <a:rPr lang="en-CA" sz="2000" dirty="0">
                          <a:effectLst/>
                        </a:rPr>
                        <a:t> PCI</a:t>
                      </a:r>
                      <a:endParaRPr lang="en-US" sz="2000" dirty="0">
                        <a:effectLst/>
                      </a:endParaRPr>
                    </a:p>
                    <a:p>
                      <a:pPr>
                        <a:spcAft>
                          <a:spcPts val="0"/>
                        </a:spcAft>
                      </a:pPr>
                      <a:r>
                        <a:rPr lang="en-CA" sz="2000" dirty="0">
                          <a:effectLst/>
                        </a:rPr>
                        <a:t> </a:t>
                      </a:r>
                      <a:endParaRPr lang="en-US" sz="2000" dirty="0">
                        <a:effectLst/>
                        <a:latin typeface="Calibri" charset="0"/>
                      </a:endParaRPr>
                    </a:p>
                  </a:txBody>
                  <a:tcPr marL="51435" marR="51435" marT="0" marB="0"/>
                </a:tc>
                <a:extLst>
                  <a:ext uri="{0D108BD9-81ED-4DB2-BD59-A6C34878D82A}">
                    <a16:rowId xmlns:a16="http://schemas.microsoft.com/office/drawing/2014/main" xmlns="" val="10005"/>
                  </a:ext>
                </a:extLst>
              </a:tr>
            </a:tbl>
          </a:graphicData>
        </a:graphic>
      </p:graphicFrame>
      <p:sp>
        <p:nvSpPr>
          <p:cNvPr id="2" name="TextBox 1"/>
          <p:cNvSpPr txBox="1"/>
          <p:nvPr/>
        </p:nvSpPr>
        <p:spPr>
          <a:xfrm>
            <a:off x="609600" y="6400800"/>
            <a:ext cx="7924800" cy="338554"/>
          </a:xfrm>
          <a:prstGeom prst="rect">
            <a:avLst/>
          </a:prstGeom>
          <a:noFill/>
        </p:spPr>
        <p:txBody>
          <a:bodyPr wrap="square" rtlCol="0">
            <a:spAutoFit/>
          </a:bodyPr>
          <a:lstStyle/>
          <a:p>
            <a:r>
              <a:rPr lang="en-US" sz="1600" baseline="30000" dirty="0"/>
              <a:t>✚</a:t>
            </a:r>
            <a:r>
              <a:rPr lang="en-CA" sz="1600" dirty="0"/>
              <a:t>Net benefit to diabetics in the absence of any of other high risk features is unclear</a:t>
            </a:r>
            <a:endParaRPr lang="en-US" sz="1600" dirty="0"/>
          </a:p>
        </p:txBody>
      </p:sp>
      <p:sp>
        <p:nvSpPr>
          <p:cNvPr id="3" name="TextBox 2"/>
          <p:cNvSpPr txBox="1"/>
          <p:nvPr/>
        </p:nvSpPr>
        <p:spPr>
          <a:xfrm>
            <a:off x="228600" y="386715"/>
            <a:ext cx="8686800" cy="984885"/>
          </a:xfrm>
          <a:prstGeom prst="rect">
            <a:avLst/>
          </a:prstGeom>
          <a:noFill/>
        </p:spPr>
        <p:txBody>
          <a:bodyPr wrap="square" rtlCol="0">
            <a:spAutoFit/>
          </a:bodyPr>
          <a:lstStyle/>
          <a:p>
            <a:pPr algn="ctr"/>
            <a:r>
              <a:rPr lang="en-US" altLang="en-US" sz="2900" b="1" dirty="0">
                <a:latin typeface="+mj-lt"/>
              </a:rPr>
              <a:t>High-risk clinical and angiographic features </a:t>
            </a:r>
            <a:r>
              <a:rPr lang="en-US" altLang="en-US" sz="2900" b="1" dirty="0" smtClean="0">
                <a:latin typeface="+mj-lt"/>
              </a:rPr>
              <a:t>for </a:t>
            </a:r>
            <a:r>
              <a:rPr lang="en-US" altLang="en-US" sz="2900" b="1" dirty="0">
                <a:latin typeface="+mj-lt"/>
              </a:rPr>
              <a:t>thrombotic events</a:t>
            </a:r>
            <a:endParaRPr lang="en-US" sz="2900" b="1" dirty="0">
              <a:latin typeface="+mj-lt"/>
            </a:endParaRPr>
          </a:p>
        </p:txBody>
      </p:sp>
    </p:spTree>
    <p:extLst>
      <p:ext uri="{BB962C8B-B14F-4D97-AF65-F5344CB8AC3E}">
        <p14:creationId xmlns:p14="http://schemas.microsoft.com/office/powerpoint/2010/main" val="7415216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09600"/>
            <a:ext cx="8686800" cy="984885"/>
          </a:xfrm>
          <a:prstGeom prst="rect">
            <a:avLst/>
          </a:prstGeom>
          <a:noFill/>
        </p:spPr>
        <p:txBody>
          <a:bodyPr wrap="square" rtlCol="0">
            <a:spAutoFit/>
          </a:bodyPr>
          <a:lstStyle/>
          <a:p>
            <a:pPr algn="ctr"/>
            <a:r>
              <a:rPr lang="en-US" altLang="en-US" sz="2900" b="1" dirty="0" smtClean="0">
                <a:latin typeface="+mj-lt"/>
              </a:rPr>
              <a:t>Factors associated with increased bleeding risk</a:t>
            </a:r>
            <a:endParaRPr lang="en-US" sz="2900" b="1" dirty="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3096034248"/>
              </p:ext>
            </p:extLst>
          </p:nvPr>
        </p:nvGraphicFramePr>
        <p:xfrm>
          <a:off x="571500" y="1752600"/>
          <a:ext cx="8001000" cy="3672840"/>
        </p:xfrm>
        <a:graphic>
          <a:graphicData uri="http://schemas.openxmlformats.org/drawingml/2006/table">
            <a:tbl>
              <a:tblPr firstRow="1" firstCol="1" bandRow="1">
                <a:tableStyleId>{5940675A-B579-460E-94D1-54222C63F5DA}</a:tableStyleId>
              </a:tblPr>
              <a:tblGrid>
                <a:gridCol w="691815"/>
                <a:gridCol w="7309185"/>
              </a:tblGrid>
              <a:tr h="403860">
                <a:tc>
                  <a:txBody>
                    <a:bodyPr/>
                    <a:lstStyle/>
                    <a:p>
                      <a:pPr marL="0" marR="0" algn="ctr">
                        <a:lnSpc>
                          <a:spcPct val="115000"/>
                        </a:lnSpc>
                        <a:spcBef>
                          <a:spcPts val="0"/>
                        </a:spcBef>
                        <a:spcAft>
                          <a:spcPts val="0"/>
                        </a:spcAft>
                      </a:pPr>
                      <a:r>
                        <a:rPr lang="en-US" sz="2200" dirty="0">
                          <a:effectLst/>
                        </a:rPr>
                        <a:t>1.</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a:effectLst/>
                        </a:rPr>
                        <a:t>Need for OAC in addition to DAPT</a:t>
                      </a:r>
                      <a:endParaRPr lang="en-US" sz="2200">
                        <a:effectLst/>
                        <a:latin typeface="Calibri"/>
                        <a:ea typeface="Calibri"/>
                        <a:cs typeface="Times New Roman"/>
                      </a:endParaRPr>
                    </a:p>
                  </a:txBody>
                  <a:tcPr marL="68580" marR="68580" marT="0" marB="0"/>
                </a:tc>
              </a:tr>
              <a:tr h="403860">
                <a:tc>
                  <a:txBody>
                    <a:bodyPr/>
                    <a:lstStyle/>
                    <a:p>
                      <a:pPr marL="0" marR="0" algn="ctr">
                        <a:lnSpc>
                          <a:spcPct val="115000"/>
                        </a:lnSpc>
                        <a:spcBef>
                          <a:spcPts val="0"/>
                        </a:spcBef>
                        <a:spcAft>
                          <a:spcPts val="0"/>
                        </a:spcAft>
                      </a:pPr>
                      <a:r>
                        <a:rPr lang="en-US" sz="2200">
                          <a:effectLst/>
                        </a:rPr>
                        <a:t>2.</a:t>
                      </a:r>
                      <a:endParaRPr lang="en-US" sz="2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a:effectLst/>
                        </a:rPr>
                        <a:t>Advanced age (&gt; 75 years)</a:t>
                      </a:r>
                      <a:endParaRPr lang="en-US" sz="2200">
                        <a:effectLst/>
                        <a:latin typeface="Calibri"/>
                        <a:ea typeface="Calibri"/>
                        <a:cs typeface="Times New Roman"/>
                      </a:endParaRPr>
                    </a:p>
                  </a:txBody>
                  <a:tcPr marL="68580" marR="68580" marT="0" marB="0"/>
                </a:tc>
              </a:tr>
              <a:tr h="403860">
                <a:tc>
                  <a:txBody>
                    <a:bodyPr/>
                    <a:lstStyle/>
                    <a:p>
                      <a:pPr marL="0" marR="0" algn="ctr">
                        <a:lnSpc>
                          <a:spcPct val="115000"/>
                        </a:lnSpc>
                        <a:spcBef>
                          <a:spcPts val="0"/>
                        </a:spcBef>
                        <a:spcAft>
                          <a:spcPts val="0"/>
                        </a:spcAft>
                      </a:pPr>
                      <a:r>
                        <a:rPr lang="en-US" sz="2200">
                          <a:effectLst/>
                        </a:rPr>
                        <a:t>3.</a:t>
                      </a:r>
                      <a:endParaRPr lang="en-US" sz="2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a:effectLst/>
                        </a:rPr>
                        <a:t>Frailty</a:t>
                      </a:r>
                      <a:endParaRPr lang="en-US" sz="2200">
                        <a:effectLst/>
                        <a:latin typeface="Calibri"/>
                        <a:ea typeface="Calibri"/>
                        <a:cs typeface="Times New Roman"/>
                      </a:endParaRPr>
                    </a:p>
                  </a:txBody>
                  <a:tcPr marL="68580" marR="68580" marT="0" marB="0"/>
                </a:tc>
              </a:tr>
              <a:tr h="403860">
                <a:tc>
                  <a:txBody>
                    <a:bodyPr/>
                    <a:lstStyle/>
                    <a:p>
                      <a:pPr marL="0" marR="0" algn="ctr">
                        <a:lnSpc>
                          <a:spcPct val="115000"/>
                        </a:lnSpc>
                        <a:spcBef>
                          <a:spcPts val="0"/>
                        </a:spcBef>
                        <a:spcAft>
                          <a:spcPts val="0"/>
                        </a:spcAft>
                      </a:pPr>
                      <a:r>
                        <a:rPr lang="en-US" sz="2200">
                          <a:effectLst/>
                        </a:rPr>
                        <a:t>4.</a:t>
                      </a:r>
                      <a:endParaRPr lang="en-US" sz="2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a:effectLst/>
                        </a:rPr>
                        <a:t>Anemia with hemoglobin &lt; 110 g/dL</a:t>
                      </a:r>
                      <a:endParaRPr lang="en-US" sz="2200">
                        <a:effectLst/>
                        <a:latin typeface="Calibri"/>
                        <a:ea typeface="Calibri"/>
                        <a:cs typeface="Times New Roman"/>
                      </a:endParaRPr>
                    </a:p>
                  </a:txBody>
                  <a:tcPr marL="68580" marR="68580" marT="0" marB="0"/>
                </a:tc>
              </a:tr>
              <a:tr h="441960">
                <a:tc>
                  <a:txBody>
                    <a:bodyPr/>
                    <a:lstStyle/>
                    <a:p>
                      <a:pPr marL="0" marR="0" algn="ctr">
                        <a:lnSpc>
                          <a:spcPct val="115000"/>
                        </a:lnSpc>
                        <a:spcBef>
                          <a:spcPts val="0"/>
                        </a:spcBef>
                        <a:spcAft>
                          <a:spcPts val="0"/>
                        </a:spcAft>
                      </a:pPr>
                      <a:r>
                        <a:rPr lang="en-US" sz="2200" dirty="0">
                          <a:effectLst/>
                        </a:rPr>
                        <a:t>5.</a:t>
                      </a:r>
                      <a:endParaRPr lang="en-US" sz="2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a:effectLst/>
                        </a:rPr>
                        <a:t>Chronic renal failure (creatinine clearance &lt; 40 </a:t>
                      </a:r>
                      <a:r>
                        <a:rPr lang="en-US" sz="2200" dirty="0" smtClean="0">
                          <a:effectLst/>
                        </a:rPr>
                        <a:t>mL/min)</a:t>
                      </a:r>
                      <a:endParaRPr lang="en-US" sz="2200" dirty="0">
                        <a:effectLst/>
                        <a:latin typeface="Calibri"/>
                        <a:ea typeface="Calibri"/>
                        <a:cs typeface="Times New Roman"/>
                      </a:endParaRPr>
                    </a:p>
                  </a:txBody>
                  <a:tcPr marL="68580" marR="68580" marT="0" marB="0"/>
                </a:tc>
              </a:tr>
              <a:tr h="403860">
                <a:tc>
                  <a:txBody>
                    <a:bodyPr/>
                    <a:lstStyle/>
                    <a:p>
                      <a:pPr marL="0" marR="0" algn="ctr">
                        <a:lnSpc>
                          <a:spcPct val="115000"/>
                        </a:lnSpc>
                        <a:spcBef>
                          <a:spcPts val="0"/>
                        </a:spcBef>
                        <a:spcAft>
                          <a:spcPts val="0"/>
                        </a:spcAft>
                      </a:pPr>
                      <a:r>
                        <a:rPr lang="en-US" sz="2200">
                          <a:effectLst/>
                        </a:rPr>
                        <a:t>6.</a:t>
                      </a:r>
                      <a:endParaRPr lang="en-US" sz="2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a:effectLst/>
                        </a:rPr>
                        <a:t>Low Body Weight </a:t>
                      </a:r>
                      <a:r>
                        <a:rPr lang="en-US" sz="2200" dirty="0" smtClean="0">
                          <a:effectLst/>
                        </a:rPr>
                        <a:t>(&lt; </a:t>
                      </a:r>
                      <a:r>
                        <a:rPr lang="en-US" sz="2200" dirty="0">
                          <a:effectLst/>
                        </a:rPr>
                        <a:t>60 kg)</a:t>
                      </a:r>
                      <a:endParaRPr lang="en-US" sz="2200" dirty="0">
                        <a:effectLst/>
                        <a:latin typeface="Calibri"/>
                        <a:ea typeface="Calibri"/>
                        <a:cs typeface="Times New Roman"/>
                      </a:endParaRPr>
                    </a:p>
                  </a:txBody>
                  <a:tcPr marL="68580" marR="68580" marT="0" marB="0"/>
                </a:tc>
              </a:tr>
              <a:tr h="403860">
                <a:tc>
                  <a:txBody>
                    <a:bodyPr/>
                    <a:lstStyle/>
                    <a:p>
                      <a:pPr marL="0" marR="0" algn="ctr">
                        <a:lnSpc>
                          <a:spcPct val="115000"/>
                        </a:lnSpc>
                        <a:spcBef>
                          <a:spcPts val="0"/>
                        </a:spcBef>
                        <a:spcAft>
                          <a:spcPts val="0"/>
                        </a:spcAft>
                      </a:pPr>
                      <a:r>
                        <a:rPr lang="en-US" sz="2200">
                          <a:effectLst/>
                        </a:rPr>
                        <a:t>7.</a:t>
                      </a:r>
                      <a:endParaRPr lang="en-US" sz="2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a:effectLst/>
                        </a:rPr>
                        <a:t>Hospitalization for bleeding within last year</a:t>
                      </a:r>
                      <a:endParaRPr lang="en-US" sz="2200">
                        <a:effectLst/>
                        <a:latin typeface="Calibri"/>
                        <a:ea typeface="Calibri"/>
                        <a:cs typeface="Times New Roman"/>
                      </a:endParaRPr>
                    </a:p>
                  </a:txBody>
                  <a:tcPr marL="68580" marR="68580" marT="0" marB="0"/>
                </a:tc>
              </a:tr>
              <a:tr h="403860">
                <a:tc>
                  <a:txBody>
                    <a:bodyPr/>
                    <a:lstStyle/>
                    <a:p>
                      <a:pPr marL="0" marR="0" algn="ctr">
                        <a:lnSpc>
                          <a:spcPct val="115000"/>
                        </a:lnSpc>
                        <a:spcBef>
                          <a:spcPts val="0"/>
                        </a:spcBef>
                        <a:spcAft>
                          <a:spcPts val="0"/>
                        </a:spcAft>
                      </a:pPr>
                      <a:r>
                        <a:rPr lang="en-US" sz="2200">
                          <a:effectLst/>
                        </a:rPr>
                        <a:t>8.</a:t>
                      </a:r>
                      <a:endParaRPr lang="en-US" sz="2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a:effectLst/>
                        </a:rPr>
                        <a:t>Prior stroke/intracranical bleed</a:t>
                      </a:r>
                      <a:endParaRPr lang="en-US" sz="2200">
                        <a:effectLst/>
                        <a:latin typeface="Calibri"/>
                        <a:ea typeface="Calibri"/>
                        <a:cs typeface="Times New Roman"/>
                      </a:endParaRPr>
                    </a:p>
                  </a:txBody>
                  <a:tcPr marL="68580" marR="68580" marT="0" marB="0"/>
                </a:tc>
              </a:tr>
              <a:tr h="403860">
                <a:tc>
                  <a:txBody>
                    <a:bodyPr/>
                    <a:lstStyle/>
                    <a:p>
                      <a:pPr marL="0" marR="0" algn="ctr">
                        <a:lnSpc>
                          <a:spcPct val="115000"/>
                        </a:lnSpc>
                        <a:spcBef>
                          <a:spcPts val="0"/>
                        </a:spcBef>
                        <a:spcAft>
                          <a:spcPts val="0"/>
                        </a:spcAft>
                      </a:pPr>
                      <a:r>
                        <a:rPr lang="en-US" sz="2200">
                          <a:effectLst/>
                        </a:rPr>
                        <a:t>9.</a:t>
                      </a:r>
                      <a:endParaRPr lang="en-US" sz="22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200" dirty="0">
                          <a:effectLst/>
                        </a:rPr>
                        <a:t>Regular need for NSAIDS or prednisone</a:t>
                      </a:r>
                      <a:endParaRPr lang="en-US" sz="22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5542422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457200"/>
            <a:ext cx="8686800" cy="538609"/>
          </a:xfrm>
          <a:prstGeom prst="rect">
            <a:avLst/>
          </a:prstGeom>
          <a:noFill/>
        </p:spPr>
        <p:txBody>
          <a:bodyPr wrap="square" rtlCol="0">
            <a:spAutoFit/>
          </a:bodyPr>
          <a:lstStyle/>
          <a:p>
            <a:pPr algn="ctr"/>
            <a:r>
              <a:rPr lang="en-US" altLang="en-US" sz="2900" b="1" dirty="0" smtClean="0">
                <a:latin typeface="+mj-lt"/>
              </a:rPr>
              <a:t>Risk scores for DAPT duration decisions</a:t>
            </a:r>
            <a:endParaRPr lang="en-US" sz="2900" b="1" dirty="0">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438641315"/>
              </p:ext>
            </p:extLst>
          </p:nvPr>
        </p:nvGraphicFramePr>
        <p:xfrm>
          <a:off x="228600" y="996530"/>
          <a:ext cx="8610600" cy="5632870"/>
        </p:xfrm>
        <a:graphic>
          <a:graphicData uri="http://schemas.openxmlformats.org/drawingml/2006/table">
            <a:tbl>
              <a:tblPr firstRow="1" firstCol="1" bandRow="1"/>
              <a:tblGrid>
                <a:gridCol w="685800"/>
                <a:gridCol w="838200"/>
                <a:gridCol w="914400"/>
                <a:gridCol w="1600200"/>
                <a:gridCol w="533400"/>
                <a:gridCol w="1075962"/>
                <a:gridCol w="1164385"/>
                <a:gridCol w="1798253"/>
              </a:tblGrid>
              <a:tr h="458460">
                <a:tc>
                  <a:txBody>
                    <a:bodyPr/>
                    <a:lstStyle/>
                    <a:p>
                      <a:pPr marL="0" marR="0" algn="l">
                        <a:lnSpc>
                          <a:spcPct val="115000"/>
                        </a:lnSpc>
                        <a:spcBef>
                          <a:spcPts val="0"/>
                        </a:spcBef>
                        <a:spcAft>
                          <a:spcPts val="1000"/>
                        </a:spcAft>
                      </a:pPr>
                      <a:r>
                        <a:rPr lang="en-US" sz="900" b="1" dirty="0">
                          <a:solidFill>
                            <a:srgbClr val="000000"/>
                          </a:solidFill>
                          <a:effectLst/>
                          <a:latin typeface="Times New Roman"/>
                          <a:ea typeface="Times New Roman"/>
                          <a:cs typeface="Times New Roman"/>
                        </a:rPr>
                        <a:t>Score Name</a:t>
                      </a:r>
                      <a:endParaRPr lang="en-US" sz="1050" dirty="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b="1" dirty="0">
                          <a:solidFill>
                            <a:srgbClr val="000000"/>
                          </a:solidFill>
                          <a:effectLst/>
                          <a:latin typeface="Times New Roman"/>
                          <a:ea typeface="Times New Roman"/>
                          <a:cs typeface="Times New Roman"/>
                        </a:rPr>
                        <a:t>Online calculator</a:t>
                      </a:r>
                      <a:endParaRPr lang="en-US" sz="1050" dirty="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b="1">
                          <a:solidFill>
                            <a:srgbClr val="000000"/>
                          </a:solidFill>
                          <a:effectLst/>
                          <a:latin typeface="Times New Roman"/>
                          <a:ea typeface="Times New Roman"/>
                          <a:cs typeface="Times New Roman"/>
                        </a:rPr>
                        <a:t>Patient Population</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b="1">
                          <a:solidFill>
                            <a:srgbClr val="000000"/>
                          </a:solidFill>
                          <a:effectLst/>
                          <a:latin typeface="Times New Roman"/>
                          <a:ea typeface="Times New Roman"/>
                          <a:cs typeface="Times New Roman"/>
                        </a:rPr>
                        <a:t>Score Description</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b="1">
                          <a:solidFill>
                            <a:srgbClr val="000000"/>
                          </a:solidFill>
                          <a:effectLst/>
                          <a:latin typeface="Times New Roman"/>
                          <a:ea typeface="Times New Roman"/>
                          <a:cs typeface="Times New Roman"/>
                        </a:rPr>
                        <a:t>DAPT duration periods</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b="1">
                          <a:solidFill>
                            <a:srgbClr val="000000"/>
                          </a:solidFill>
                          <a:effectLst/>
                          <a:latin typeface="Times New Roman"/>
                          <a:ea typeface="Times New Roman"/>
                          <a:cs typeface="Times New Roman"/>
                        </a:rPr>
                        <a:t>Score variables</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b="1">
                          <a:solidFill>
                            <a:srgbClr val="000000"/>
                          </a:solidFill>
                          <a:effectLst/>
                          <a:latin typeface="Times New Roman"/>
                          <a:ea typeface="Times New Roman"/>
                          <a:cs typeface="Times New Roman"/>
                        </a:rPr>
                        <a:t>Validation</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b="1">
                          <a:solidFill>
                            <a:srgbClr val="000000"/>
                          </a:solidFill>
                          <a:effectLst/>
                          <a:latin typeface="Times New Roman"/>
                          <a:ea typeface="Times New Roman"/>
                          <a:cs typeface="Times New Roman"/>
                        </a:rPr>
                        <a:t>Comments</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079">
                <a:tc>
                  <a:txBody>
                    <a:bodyPr/>
                    <a:lstStyle/>
                    <a:p>
                      <a:pPr marL="0" marR="0" algn="ctr">
                        <a:lnSpc>
                          <a:spcPct val="115000"/>
                        </a:lnSpc>
                        <a:spcBef>
                          <a:spcPts val="0"/>
                        </a:spcBef>
                        <a:spcAft>
                          <a:spcPts val="1000"/>
                        </a:spcAft>
                      </a:pPr>
                      <a:r>
                        <a:rPr lang="en-US" sz="900">
                          <a:solidFill>
                            <a:srgbClr val="000000"/>
                          </a:solidFill>
                          <a:effectLst/>
                          <a:latin typeface="Times New Roman"/>
                          <a:ea typeface="Times New Roman"/>
                          <a:cs typeface="Times New Roman"/>
                        </a:rPr>
                        <a:t>PRECISE-DAPT</a:t>
                      </a:r>
                      <a:r>
                        <a:rPr lang="en-US" sz="900" baseline="30000">
                          <a:solidFill>
                            <a:srgbClr val="000000"/>
                          </a:solidFill>
                          <a:effectLst/>
                          <a:latin typeface="Times New Roman"/>
                          <a:ea typeface="Times New Roman"/>
                          <a:cs typeface="Times New Roman"/>
                        </a:rPr>
                        <a:t>19</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Times New Roman"/>
                          <a:ea typeface="Times New Roman"/>
                          <a:cs typeface="Times New Roman"/>
                        </a:rPr>
                        <a:t>www.precisedaptscore.com/predapt/index.html</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PCI with or without ACS</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Estimates 1 year rates of ischemic and bleeding events for patients treated with PCI. </a:t>
                      </a:r>
                      <a:endParaRPr lang="en-US" sz="1050">
                        <a:effectLst/>
                        <a:latin typeface="Calibri"/>
                        <a:ea typeface="Calibri"/>
                        <a:cs typeface="Times New Roman"/>
                      </a:endParaRPr>
                    </a:p>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Patients with PRECISE-DAPT score&gt;25 have lower predicted rates of bleeding events and similar rates of ischemic events with shortened DAPT (3-6 months versus 12-24 months)</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3-6 months vs. 12-14 months</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Age, previous bleeding, white- blood-cell count, haemoglobin, creatinine clearance</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Validated in two separate cohorts (total patients involved in the development: 29,730)</a:t>
                      </a:r>
                      <a:endParaRPr lang="en-US" sz="1050">
                        <a:effectLst/>
                        <a:latin typeface="Calibri"/>
                        <a:ea typeface="Calibri"/>
                        <a:cs typeface="Times New Roman"/>
                      </a:endParaRPr>
                    </a:p>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c-statistic in the two validation cohorts = 0.66 and 0.70</a:t>
                      </a:r>
                      <a:endParaRPr lang="en-US" sz="1050">
                        <a:effectLst/>
                        <a:latin typeface="Calibri"/>
                        <a:ea typeface="Calibri"/>
                        <a:cs typeface="Times New Roman"/>
                      </a:endParaRPr>
                    </a:p>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 </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Discrimination lower for patients on prasugrel</a:t>
                      </a:r>
                      <a:endParaRPr lang="en-US" sz="1050">
                        <a:effectLst/>
                        <a:latin typeface="Calibri"/>
                        <a:ea typeface="Calibri"/>
                        <a:cs typeface="Times New Roman"/>
                      </a:endParaRPr>
                    </a:p>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Angiographic and PCI variables not included</a:t>
                      </a:r>
                      <a:endParaRPr lang="en-US" sz="1050">
                        <a:effectLst/>
                        <a:latin typeface="Calibri"/>
                        <a:ea typeface="Calibri"/>
                        <a:cs typeface="Times New Roman"/>
                      </a:endParaRPr>
                    </a:p>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Does not provide guidance to support the decision to prolong DAPT over one year following PCI</a:t>
                      </a:r>
                      <a:endParaRPr lang="en-US" sz="1050">
                        <a:effectLst/>
                        <a:latin typeface="Calibri"/>
                        <a:ea typeface="Calibri"/>
                        <a:cs typeface="Times New Roman"/>
                      </a:endParaRPr>
                    </a:p>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 </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5456">
                <a:tc>
                  <a:txBody>
                    <a:bodyPr/>
                    <a:lstStyle/>
                    <a:p>
                      <a:pPr marL="0" marR="0" algn="ctr">
                        <a:lnSpc>
                          <a:spcPct val="115000"/>
                        </a:lnSpc>
                        <a:spcBef>
                          <a:spcPts val="0"/>
                        </a:spcBef>
                        <a:spcAft>
                          <a:spcPts val="1000"/>
                        </a:spcAft>
                      </a:pPr>
                      <a:r>
                        <a:rPr lang="en-US" sz="900">
                          <a:solidFill>
                            <a:srgbClr val="000000"/>
                          </a:solidFill>
                          <a:effectLst/>
                          <a:latin typeface="Times New Roman"/>
                          <a:ea typeface="Times New Roman"/>
                          <a:cs typeface="Times New Roman"/>
                        </a:rPr>
                        <a:t>CALIBER</a:t>
                      </a:r>
                      <a:r>
                        <a:rPr lang="en-US" sz="900" baseline="30000">
                          <a:solidFill>
                            <a:srgbClr val="000000"/>
                          </a:solidFill>
                          <a:effectLst/>
                          <a:latin typeface="Times New Roman"/>
                          <a:ea typeface="Times New Roman"/>
                          <a:cs typeface="Times New Roman"/>
                        </a:rPr>
                        <a:t>130</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Times New Roman"/>
                          <a:ea typeface="Times New Roman"/>
                          <a:cs typeface="Times New Roman"/>
                        </a:rPr>
                        <a:t>https://farr-data-lab.shinyapps.io/caliber-prolonged_dapt_benefits_harms_risks/</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Patients surviving 1 year post MI including those treated with or without PCI</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Estimates ischemic and bleeding events 2-6 years post MI with and without prolonged DAPT</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12 months vs. &gt;12 months</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Ischemic prediction score includes 20 variables and bleeding prediction score includes 18 variables</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Validated in two cohorts (total patients involved in the development: 19,784)</a:t>
                      </a:r>
                      <a:endParaRPr lang="en-US" sz="1050">
                        <a:effectLst/>
                        <a:latin typeface="Calibri"/>
                        <a:ea typeface="Calibri"/>
                        <a:cs typeface="Times New Roman"/>
                      </a:endParaRPr>
                    </a:p>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c-statistic in the validation cohort = 0.75 for ischemic endpoints, and 0.72 for major bleeding</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High number of variables included in the model</a:t>
                      </a:r>
                      <a:endParaRPr lang="en-US" sz="1050">
                        <a:effectLst/>
                        <a:latin typeface="Calibri"/>
                        <a:ea typeface="Calibri"/>
                        <a:cs typeface="Times New Roman"/>
                      </a:endParaRPr>
                    </a:p>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Angiographic and PCI variables not included</a:t>
                      </a:r>
                      <a:endParaRPr lang="en-US" sz="1050">
                        <a:effectLst/>
                        <a:latin typeface="Calibri"/>
                        <a:ea typeface="Calibri"/>
                        <a:cs typeface="Times New Roman"/>
                      </a:endParaRPr>
                    </a:p>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Did not include any patients treated with prasugrel</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2605">
                <a:tc>
                  <a:txBody>
                    <a:bodyPr/>
                    <a:lstStyle/>
                    <a:p>
                      <a:pPr marL="0" marR="0" algn="ctr">
                        <a:lnSpc>
                          <a:spcPct val="115000"/>
                        </a:lnSpc>
                        <a:spcBef>
                          <a:spcPts val="0"/>
                        </a:spcBef>
                        <a:spcAft>
                          <a:spcPts val="1000"/>
                        </a:spcAft>
                      </a:pPr>
                      <a:r>
                        <a:rPr lang="en-US" sz="900" dirty="0">
                          <a:solidFill>
                            <a:srgbClr val="000000"/>
                          </a:solidFill>
                          <a:effectLst/>
                          <a:latin typeface="Times New Roman"/>
                          <a:ea typeface="Times New Roman"/>
                          <a:cs typeface="Times New Roman"/>
                        </a:rPr>
                        <a:t>DAPT</a:t>
                      </a:r>
                      <a:r>
                        <a:rPr lang="en-US" sz="900" baseline="30000" dirty="0">
                          <a:solidFill>
                            <a:srgbClr val="000000"/>
                          </a:solidFill>
                          <a:effectLst/>
                          <a:latin typeface="Times New Roman"/>
                          <a:ea typeface="Times New Roman"/>
                          <a:cs typeface="Times New Roman"/>
                        </a:rPr>
                        <a:t>16</a:t>
                      </a:r>
                      <a:endParaRPr lang="en-US" sz="1050" dirty="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Times New Roman"/>
                          <a:ea typeface="Times New Roman"/>
                          <a:cs typeface="Times New Roman"/>
                        </a:rPr>
                        <a:t>http://tools.acc.org/DAPTriskapp/#!/content/calculator/</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Patients 1 year after PCI without bleeding or ischemic events </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a:solidFill>
                            <a:srgbClr val="000000"/>
                          </a:solidFill>
                          <a:effectLst/>
                          <a:latin typeface="Times New Roman"/>
                          <a:ea typeface="Times New Roman"/>
                          <a:cs typeface="Times New Roman"/>
                        </a:rPr>
                        <a:t>Estimates the net benefit between ischemic and bleeding events with prolonged DAPT. Patients with DAPT score ≥ 2 had fewer ischemic and bleeding events with prolonged dual antiplatelet therapy (&gt;12 months)</a:t>
                      </a:r>
                      <a:endParaRPr lang="en-US" sz="105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dirty="0">
                          <a:solidFill>
                            <a:srgbClr val="000000"/>
                          </a:solidFill>
                          <a:effectLst/>
                          <a:latin typeface="Times New Roman"/>
                          <a:ea typeface="Times New Roman"/>
                          <a:cs typeface="Times New Roman"/>
                        </a:rPr>
                        <a:t>12 months vs. &gt;12 months</a:t>
                      </a:r>
                      <a:endParaRPr lang="en-US" sz="1050" dirty="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dirty="0">
                          <a:solidFill>
                            <a:srgbClr val="000000"/>
                          </a:solidFill>
                          <a:effectLst/>
                          <a:latin typeface="Times New Roman"/>
                          <a:ea typeface="Times New Roman"/>
                          <a:cs typeface="Times New Roman"/>
                        </a:rPr>
                        <a:t>Age, cigarette smoking, diabetes mellitus, MI at presentation, prior PCI or prior MI, paclitaxel-eluting stent, stent diameter &lt;3 mm, CHF or LVEF &lt;30%, vein graft stent</a:t>
                      </a:r>
                      <a:endParaRPr lang="en-US" sz="1050" dirty="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dirty="0">
                          <a:solidFill>
                            <a:srgbClr val="000000"/>
                          </a:solidFill>
                          <a:effectLst/>
                          <a:latin typeface="Times New Roman"/>
                          <a:ea typeface="Times New Roman"/>
                          <a:cs typeface="Times New Roman"/>
                        </a:rPr>
                        <a:t>Validated in a separate retrospective cohort (total patients involved in the development: 19,784)</a:t>
                      </a:r>
                      <a:endParaRPr lang="en-US" sz="1050" dirty="0">
                        <a:effectLst/>
                        <a:latin typeface="Calibri"/>
                        <a:ea typeface="Calibri"/>
                        <a:cs typeface="Times New Roman"/>
                      </a:endParaRPr>
                    </a:p>
                    <a:p>
                      <a:pPr marL="0" marR="0" algn="l">
                        <a:lnSpc>
                          <a:spcPct val="115000"/>
                        </a:lnSpc>
                        <a:spcBef>
                          <a:spcPts val="0"/>
                        </a:spcBef>
                        <a:spcAft>
                          <a:spcPts val="1000"/>
                        </a:spcAft>
                      </a:pPr>
                      <a:r>
                        <a:rPr lang="en-US" sz="900" dirty="0">
                          <a:solidFill>
                            <a:srgbClr val="000000"/>
                          </a:solidFill>
                          <a:effectLst/>
                          <a:latin typeface="Times New Roman"/>
                          <a:ea typeface="Times New Roman"/>
                          <a:cs typeface="Times New Roman"/>
                        </a:rPr>
                        <a:t>c-statistic in the validation cohort = 0.64 in both the ischemic and bleeding models</a:t>
                      </a:r>
                      <a:endParaRPr lang="en-US" sz="1050" dirty="0">
                        <a:effectLst/>
                        <a:latin typeface="Calibri"/>
                        <a:ea typeface="Calibri"/>
                        <a:cs typeface="Times New Roman"/>
                      </a:endParaRPr>
                    </a:p>
                    <a:p>
                      <a:pPr marL="0" marR="0" algn="ctr">
                        <a:lnSpc>
                          <a:spcPct val="115000"/>
                        </a:lnSpc>
                        <a:spcBef>
                          <a:spcPts val="0"/>
                        </a:spcBef>
                        <a:spcAft>
                          <a:spcPts val="1000"/>
                        </a:spcAft>
                      </a:pPr>
                      <a:r>
                        <a:rPr lang="en-US" sz="900" dirty="0">
                          <a:solidFill>
                            <a:srgbClr val="000000"/>
                          </a:solidFill>
                          <a:effectLst/>
                          <a:latin typeface="Times New Roman"/>
                          <a:ea typeface="Times New Roman"/>
                          <a:cs typeface="Times New Roman"/>
                        </a:rPr>
                        <a:t> </a:t>
                      </a:r>
                      <a:endParaRPr lang="en-US" sz="1050" dirty="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900" dirty="0">
                          <a:solidFill>
                            <a:srgbClr val="000000"/>
                          </a:solidFill>
                          <a:effectLst/>
                          <a:latin typeface="Times New Roman"/>
                          <a:ea typeface="Times New Roman"/>
                          <a:cs typeface="Times New Roman"/>
                        </a:rPr>
                        <a:t>Incorporates angiographic and PCI data  </a:t>
                      </a:r>
                      <a:endParaRPr lang="en-US" sz="1050" dirty="0">
                        <a:effectLst/>
                        <a:latin typeface="Calibri"/>
                        <a:ea typeface="Calibri"/>
                        <a:cs typeface="Times New Roman"/>
                      </a:endParaRPr>
                    </a:p>
                    <a:p>
                      <a:pPr marL="0" marR="0" algn="l">
                        <a:lnSpc>
                          <a:spcPct val="115000"/>
                        </a:lnSpc>
                        <a:spcBef>
                          <a:spcPts val="0"/>
                        </a:spcBef>
                        <a:spcAft>
                          <a:spcPts val="1000"/>
                        </a:spcAft>
                      </a:pPr>
                      <a:r>
                        <a:rPr lang="en-US" sz="900" dirty="0">
                          <a:solidFill>
                            <a:srgbClr val="000000"/>
                          </a:solidFill>
                          <a:effectLst/>
                          <a:latin typeface="Times New Roman"/>
                          <a:ea typeface="Times New Roman"/>
                          <a:cs typeface="Times New Roman"/>
                        </a:rPr>
                        <a:t>&lt;50% of the patients in the derivation cohort were implanted second-generation DES</a:t>
                      </a:r>
                      <a:endParaRPr lang="en-US" sz="1050" dirty="0">
                        <a:effectLst/>
                        <a:latin typeface="Calibri"/>
                        <a:ea typeface="Calibri"/>
                        <a:cs typeface="Times New Roman"/>
                      </a:endParaRPr>
                    </a:p>
                    <a:p>
                      <a:pPr marL="0" marR="0" algn="l">
                        <a:lnSpc>
                          <a:spcPct val="115000"/>
                        </a:lnSpc>
                        <a:spcBef>
                          <a:spcPts val="0"/>
                        </a:spcBef>
                        <a:spcAft>
                          <a:spcPts val="1000"/>
                        </a:spcAft>
                      </a:pPr>
                      <a:r>
                        <a:rPr lang="en-US" sz="900" dirty="0">
                          <a:solidFill>
                            <a:srgbClr val="000000"/>
                          </a:solidFill>
                          <a:effectLst/>
                          <a:latin typeface="Times New Roman"/>
                          <a:ea typeface="Times New Roman"/>
                          <a:cs typeface="Times New Roman"/>
                        </a:rPr>
                        <a:t>Did not include any patients treated with </a:t>
                      </a:r>
                      <a:r>
                        <a:rPr lang="en-US" sz="900" dirty="0" err="1">
                          <a:solidFill>
                            <a:srgbClr val="000000"/>
                          </a:solidFill>
                          <a:effectLst/>
                          <a:latin typeface="Times New Roman"/>
                          <a:ea typeface="Times New Roman"/>
                          <a:cs typeface="Times New Roman"/>
                        </a:rPr>
                        <a:t>ticagrelor</a:t>
                      </a:r>
                      <a:endParaRPr lang="en-US" sz="1050" dirty="0">
                        <a:effectLst/>
                        <a:latin typeface="Calibri"/>
                        <a:ea typeface="Calibri"/>
                        <a:cs typeface="Times New Roman"/>
                      </a:endParaRPr>
                    </a:p>
                    <a:p>
                      <a:pPr marL="0" marR="0" algn="l">
                        <a:lnSpc>
                          <a:spcPct val="115000"/>
                        </a:lnSpc>
                        <a:spcBef>
                          <a:spcPts val="0"/>
                        </a:spcBef>
                        <a:spcAft>
                          <a:spcPts val="1000"/>
                        </a:spcAft>
                      </a:pPr>
                      <a:r>
                        <a:rPr lang="en-US" sz="900" dirty="0">
                          <a:solidFill>
                            <a:srgbClr val="000000"/>
                          </a:solidFill>
                          <a:effectLst/>
                          <a:latin typeface="Times New Roman"/>
                          <a:ea typeface="Times New Roman"/>
                          <a:cs typeface="Times New Roman"/>
                        </a:rPr>
                        <a:t> </a:t>
                      </a:r>
                      <a:endParaRPr lang="en-US" sz="1050" dirty="0">
                        <a:effectLst/>
                        <a:latin typeface="Calibri"/>
                        <a:ea typeface="Calibri"/>
                        <a:cs typeface="Times New Roman"/>
                      </a:endParaRPr>
                    </a:p>
                  </a:txBody>
                  <a:tcPr marL="31403" marR="314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73535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0" y="762000"/>
            <a:ext cx="9144000" cy="457200"/>
          </a:xfrm>
        </p:spPr>
        <p:txBody>
          <a:bodyPr rtlCol="0">
            <a:normAutofit fontScale="90000"/>
          </a:bodyPr>
          <a:lstStyle/>
          <a:p>
            <a:pPr>
              <a:defRPr/>
            </a:pPr>
            <a:r>
              <a:rPr lang="en-US" altLang="en-US" dirty="0"/>
              <a:t>Committee Panelists</a:t>
            </a:r>
          </a:p>
        </p:txBody>
      </p:sp>
      <p:sp>
        <p:nvSpPr>
          <p:cNvPr id="19459" name="Rectangle 12"/>
          <p:cNvSpPr>
            <a:spLocks noChangeArrowheads="1"/>
          </p:cNvSpPr>
          <p:nvPr/>
        </p:nvSpPr>
        <p:spPr bwMode="auto">
          <a:xfrm>
            <a:off x="3290888" y="3333750"/>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US" altLang="en-US" sz="1000" b="0"/>
              <a:t>Derek So, MD, FRCPC, FACC</a:t>
            </a:r>
          </a:p>
          <a:p>
            <a:pPr algn="ctr" eaLnBrk="1" hangingPunct="1">
              <a:spcBef>
                <a:spcPct val="0"/>
              </a:spcBef>
              <a:buFontTx/>
              <a:buNone/>
            </a:pPr>
            <a:r>
              <a:rPr lang="en-US" altLang="en-US" sz="1000" b="0"/>
              <a:t>University of Ottawa Heart Institute</a:t>
            </a:r>
          </a:p>
        </p:txBody>
      </p:sp>
      <p:sp>
        <p:nvSpPr>
          <p:cNvPr id="19460" name="Rectangle 15"/>
          <p:cNvSpPr>
            <a:spLocks noChangeArrowheads="1"/>
          </p:cNvSpPr>
          <p:nvPr/>
        </p:nvSpPr>
        <p:spPr bwMode="auto">
          <a:xfrm>
            <a:off x="609600" y="3335338"/>
            <a:ext cx="2605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US" altLang="en-US" sz="1000" b="0"/>
              <a:t>Matt Sibbald, MD, MHPE, FRCPC, CHSE</a:t>
            </a:r>
          </a:p>
          <a:p>
            <a:pPr algn="ctr" eaLnBrk="1" hangingPunct="1">
              <a:spcBef>
                <a:spcPct val="0"/>
              </a:spcBef>
              <a:buFontTx/>
              <a:buNone/>
            </a:pPr>
            <a:r>
              <a:rPr lang="en-US" altLang="en-US" sz="1000" b="0"/>
              <a:t>McMaster University</a:t>
            </a:r>
          </a:p>
        </p:txBody>
      </p:sp>
      <p:sp>
        <p:nvSpPr>
          <p:cNvPr id="19461" name="Rectangle 17"/>
          <p:cNvSpPr>
            <a:spLocks noChangeArrowheads="1"/>
          </p:cNvSpPr>
          <p:nvPr/>
        </p:nvSpPr>
        <p:spPr bwMode="auto">
          <a:xfrm>
            <a:off x="5791200" y="3333750"/>
            <a:ext cx="3055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US" altLang="en-US" sz="1000" b="0"/>
              <a:t>Jacob A. Udell, MD, MPH, FRCPC</a:t>
            </a:r>
          </a:p>
          <a:p>
            <a:pPr algn="ctr" eaLnBrk="1" hangingPunct="1">
              <a:spcBef>
                <a:spcPct val="0"/>
              </a:spcBef>
              <a:buFontTx/>
              <a:buNone/>
            </a:pPr>
            <a:r>
              <a:rPr lang="en-US" altLang="en-US" sz="1000" b="0"/>
              <a:t>University of Toronto</a:t>
            </a:r>
          </a:p>
        </p:txBody>
      </p:sp>
      <p:sp>
        <p:nvSpPr>
          <p:cNvPr id="19462" name="Rectangle 13"/>
          <p:cNvSpPr>
            <a:spLocks noChangeArrowheads="1"/>
          </p:cNvSpPr>
          <p:nvPr/>
        </p:nvSpPr>
        <p:spPr bwMode="auto">
          <a:xfrm>
            <a:off x="1033463" y="5924550"/>
            <a:ext cx="205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US" altLang="en-US" sz="1000" b="0"/>
              <a:t>Sean van Diepen, MD, FRCPC</a:t>
            </a:r>
          </a:p>
          <a:p>
            <a:pPr algn="ctr" eaLnBrk="1" hangingPunct="1">
              <a:spcBef>
                <a:spcPct val="0"/>
              </a:spcBef>
              <a:buFontTx/>
              <a:buNone/>
            </a:pPr>
            <a:r>
              <a:rPr lang="en-US" altLang="en-US" sz="1000" b="0"/>
              <a:t>University of Alberta Hospital</a:t>
            </a:r>
          </a:p>
        </p:txBody>
      </p:sp>
      <p:pic>
        <p:nvPicPr>
          <p:cNvPr id="19463" name="Picture 3" descr="C:\Users\brooks\AppData\Local\Microsoft\Windows\Temporary Internet Files\Content.Outlook\C2L49J3J\Derek so black and white UOHI 2015.jpeg"/>
          <p:cNvPicPr>
            <a:picLocks noChangeAspect="1" noChangeArrowheads="1"/>
          </p:cNvPicPr>
          <p:nvPr/>
        </p:nvPicPr>
        <p:blipFill>
          <a:blip r:embed="rId3">
            <a:extLst>
              <a:ext uri="{28A0092B-C50C-407E-A947-70E740481C1C}">
                <a14:useLocalDpi xmlns:a14="http://schemas.microsoft.com/office/drawing/2010/main" val="0"/>
              </a:ext>
            </a:extLst>
          </a:blip>
          <a:srcRect l="8694" t="2293" r="35002" b="4167"/>
          <a:stretch>
            <a:fillRect/>
          </a:stretch>
        </p:blipFill>
        <p:spPr bwMode="auto">
          <a:xfrm>
            <a:off x="3886200" y="1447800"/>
            <a:ext cx="1354138" cy="1801813"/>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5" descr="C:\Users\brooks\AppData\Local\Microsoft\Windows\Temporary Internet Files\Content.Outlook\C2L49J3J\Head Shot (2).jpg"/>
          <p:cNvPicPr>
            <a:picLocks noChangeAspect="1" noChangeArrowheads="1"/>
          </p:cNvPicPr>
          <p:nvPr/>
        </p:nvPicPr>
        <p:blipFill>
          <a:blip r:embed="rId4">
            <a:extLst>
              <a:ext uri="{28A0092B-C50C-407E-A947-70E740481C1C}">
                <a14:useLocalDpi xmlns:a14="http://schemas.microsoft.com/office/drawing/2010/main" val="0"/>
              </a:ext>
            </a:extLst>
          </a:blip>
          <a:srcRect l="20525" r="21584"/>
          <a:stretch>
            <a:fillRect/>
          </a:stretch>
        </p:blipFill>
        <p:spPr bwMode="auto">
          <a:xfrm>
            <a:off x="1295400" y="4038600"/>
            <a:ext cx="1533525" cy="1809750"/>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Rectangle 11"/>
          <p:cNvSpPr>
            <a:spLocks noChangeArrowheads="1"/>
          </p:cNvSpPr>
          <p:nvPr/>
        </p:nvSpPr>
        <p:spPr bwMode="auto">
          <a:xfrm>
            <a:off x="3100388" y="5924550"/>
            <a:ext cx="304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US" altLang="en-US" sz="1000" b="0"/>
              <a:t>Graham C. Wong, MD, MPH, FRCPC, FACC                                                                                      </a:t>
            </a:r>
          </a:p>
          <a:p>
            <a:pPr algn="ctr" eaLnBrk="1" hangingPunct="1">
              <a:spcBef>
                <a:spcPct val="0"/>
              </a:spcBef>
              <a:buFontTx/>
              <a:buNone/>
            </a:pPr>
            <a:r>
              <a:rPr lang="en-US" altLang="en-US" sz="1000" b="0"/>
              <a:t>University of British Columbia</a:t>
            </a:r>
          </a:p>
        </p:txBody>
      </p:sp>
      <p:pic>
        <p:nvPicPr>
          <p:cNvPr id="1946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3990975"/>
            <a:ext cx="1604962" cy="1828800"/>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Rectangle 8"/>
          <p:cNvSpPr>
            <a:spLocks noChangeArrowheads="1"/>
          </p:cNvSpPr>
          <p:nvPr/>
        </p:nvSpPr>
        <p:spPr bwMode="auto">
          <a:xfrm>
            <a:off x="5943600" y="5867400"/>
            <a:ext cx="3200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algn="ctr" eaLnBrk="1" hangingPunct="1">
              <a:spcBef>
                <a:spcPct val="0"/>
              </a:spcBef>
              <a:buFontTx/>
              <a:buNone/>
            </a:pPr>
            <a:r>
              <a:rPr lang="en-US" altLang="en-US" sz="1000" b="0"/>
              <a:t>Subodh Verma, MD, PhD, FRCSC, FAHA              </a:t>
            </a:r>
          </a:p>
          <a:p>
            <a:pPr algn="ctr" eaLnBrk="1" hangingPunct="1">
              <a:spcBef>
                <a:spcPct val="0"/>
              </a:spcBef>
              <a:buFontTx/>
              <a:buNone/>
            </a:pPr>
            <a:r>
              <a:rPr lang="en-US" altLang="en-US" sz="1000" b="0"/>
              <a:t>University of Toronto</a:t>
            </a:r>
          </a:p>
        </p:txBody>
      </p:sp>
      <p:pic>
        <p:nvPicPr>
          <p:cNvPr id="19468" name="Picture 6" descr="C:\Users\brooks\AppData\Local\Microsoft\Windows\Temporary Internet Files\Content.Outlook\C2L49J3J\UdellJacob.headsho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7013" y="1392238"/>
            <a:ext cx="1485900" cy="1857375"/>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7" descr="C:\Users\brooks\AppData\Local\Microsoft\Windows\Temporary Internet Files\Content.Outlook\C2L49J3J\sibbald_matthew.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1535113"/>
            <a:ext cx="1143000" cy="1714500"/>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Users\brooks\AppData\Local\Microsoft\Windows\Temporary Internet Files\Content.Outlook\C2L49J3J\IMG_2431.jpg"/>
          <p:cNvPicPr>
            <a:picLocks noChangeAspect="1" noChangeArrowheads="1"/>
          </p:cNvPicPr>
          <p:nvPr/>
        </p:nvPicPr>
        <p:blipFill>
          <a:blip r:embed="rId8"/>
          <a:srcRect/>
          <a:stretch>
            <a:fillRect/>
          </a:stretch>
        </p:blipFill>
        <p:spPr bwMode="auto">
          <a:xfrm>
            <a:off x="3919538" y="3986213"/>
            <a:ext cx="1371600" cy="1887537"/>
          </a:xfrm>
          <a:prstGeom prst="rect">
            <a:avLst/>
          </a:prstGeom>
          <a:noFill/>
          <a:effectLst>
            <a:outerShdw blurRad="127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81000"/>
            <a:ext cx="8686800" cy="984885"/>
          </a:xfrm>
          <a:prstGeom prst="rect">
            <a:avLst/>
          </a:prstGeom>
          <a:noFill/>
        </p:spPr>
        <p:txBody>
          <a:bodyPr wrap="square" rtlCol="0">
            <a:spAutoFit/>
          </a:bodyPr>
          <a:lstStyle/>
          <a:p>
            <a:pPr algn="ctr"/>
            <a:r>
              <a:rPr lang="en-US" altLang="en-US" sz="2900" b="1" dirty="0" smtClean="0">
                <a:latin typeface="+mj-lt"/>
              </a:rPr>
              <a:t>Examples of common clinical scenarios for P2Y</a:t>
            </a:r>
            <a:r>
              <a:rPr lang="en-US" altLang="en-US" sz="2900" b="1" baseline="-25000" dirty="0" smtClean="0">
                <a:latin typeface="+mj-lt"/>
              </a:rPr>
              <a:t>12</a:t>
            </a:r>
            <a:r>
              <a:rPr lang="en-US" altLang="en-US" sz="2900" b="1" dirty="0" smtClean="0">
                <a:latin typeface="+mj-lt"/>
              </a:rPr>
              <a:t> inhibitor switching</a:t>
            </a:r>
            <a:endParaRPr lang="en-US" sz="2900" b="1" dirty="0">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785221394"/>
              </p:ext>
            </p:extLst>
          </p:nvPr>
        </p:nvGraphicFramePr>
        <p:xfrm>
          <a:off x="228600" y="1427162"/>
          <a:ext cx="8686800" cy="4973726"/>
        </p:xfrm>
        <a:graphic>
          <a:graphicData uri="http://schemas.openxmlformats.org/drawingml/2006/table">
            <a:tbl>
              <a:tblPr/>
              <a:tblGrid>
                <a:gridCol w="2769562">
                  <a:extLst>
                    <a:ext uri="{9D8B030D-6E8A-4147-A177-3AD203B41FA5}">
                      <a16:colId xmlns:a16="http://schemas.microsoft.com/office/drawing/2014/main" xmlns="" val="20000"/>
                    </a:ext>
                  </a:extLst>
                </a:gridCol>
                <a:gridCol w="2764651">
                  <a:extLst>
                    <a:ext uri="{9D8B030D-6E8A-4147-A177-3AD203B41FA5}">
                      <a16:colId xmlns:a16="http://schemas.microsoft.com/office/drawing/2014/main" xmlns="" val="20001"/>
                    </a:ext>
                  </a:extLst>
                </a:gridCol>
                <a:gridCol w="3152587">
                  <a:extLst>
                    <a:ext uri="{9D8B030D-6E8A-4147-A177-3AD203B41FA5}">
                      <a16:colId xmlns:a16="http://schemas.microsoft.com/office/drawing/2014/main" xmlns="" val="20002"/>
                    </a:ext>
                  </a:extLst>
                </a:gridCol>
              </a:tblGrid>
              <a:tr h="841160">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CA" altLang="en-US" sz="1600" b="1" i="0" u="none" strike="noStrike" cap="none" normalizeH="0" baseline="0" dirty="0">
                          <a:ln>
                            <a:noFill/>
                          </a:ln>
                          <a:solidFill>
                            <a:schemeClr val="tx1"/>
                          </a:solidFill>
                          <a:effectLst/>
                          <a:latin typeface="Arial" pitchFamily="34" charset="0"/>
                          <a:ea typeface="ＭＳ Ｐゴシック" pitchFamily="34" charset="-128"/>
                        </a:rPr>
                        <a:t>Intensification from </a:t>
                      </a:r>
                      <a:r>
                        <a:rPr kumimoji="0" lang="en-CA" altLang="en-US" sz="1600" b="1" i="0" u="none" strike="noStrike" cap="none" normalizeH="0" baseline="0" dirty="0" err="1">
                          <a:ln>
                            <a:noFill/>
                          </a:ln>
                          <a:solidFill>
                            <a:schemeClr val="tx1"/>
                          </a:solidFill>
                          <a:effectLst/>
                          <a:latin typeface="Arial" pitchFamily="34" charset="0"/>
                          <a:ea typeface="ＭＳ Ｐゴシック" pitchFamily="34" charset="-128"/>
                        </a:rPr>
                        <a:t>clopidogrel</a:t>
                      </a:r>
                      <a:r>
                        <a:rPr kumimoji="0" lang="en-CA" altLang="en-US" sz="1600" b="1" i="0" u="none" strike="noStrike" cap="none" normalizeH="0" baseline="0" dirty="0">
                          <a:ln>
                            <a:noFill/>
                          </a:ln>
                          <a:solidFill>
                            <a:schemeClr val="tx1"/>
                          </a:solidFill>
                          <a:effectLst/>
                          <a:latin typeface="Arial" pitchFamily="34" charset="0"/>
                          <a:ea typeface="ＭＳ Ｐゴシック" pitchFamily="34" charset="-128"/>
                        </a:rPr>
                        <a:t> to </a:t>
                      </a:r>
                      <a:r>
                        <a:rPr kumimoji="0" lang="en-CA" altLang="en-US" sz="1600" b="1" i="0" u="none" strike="noStrike" cap="none" normalizeH="0" baseline="0" dirty="0" err="1">
                          <a:ln>
                            <a:noFill/>
                          </a:ln>
                          <a:solidFill>
                            <a:schemeClr val="tx1"/>
                          </a:solidFill>
                          <a:effectLst/>
                          <a:latin typeface="Arial" pitchFamily="34" charset="0"/>
                          <a:ea typeface="ＭＳ Ｐゴシック" pitchFamily="34" charset="-128"/>
                        </a:rPr>
                        <a:t>prasugrel</a:t>
                      </a:r>
                      <a:r>
                        <a:rPr kumimoji="0" lang="en-CA" altLang="en-US" sz="1600" b="1" i="0" u="none" strike="noStrike" cap="none" normalizeH="0" baseline="0" dirty="0">
                          <a:ln>
                            <a:noFill/>
                          </a:ln>
                          <a:solidFill>
                            <a:schemeClr val="tx1"/>
                          </a:solidFill>
                          <a:effectLst/>
                          <a:latin typeface="Arial" pitchFamily="34" charset="0"/>
                          <a:ea typeface="ＭＳ Ｐゴシック" pitchFamily="34" charset="-128"/>
                        </a:rPr>
                        <a:t> or </a:t>
                      </a:r>
                      <a:r>
                        <a:rPr kumimoji="0" lang="en-CA" altLang="en-US" sz="1600" b="1" i="0" u="none" strike="noStrike" cap="none" normalizeH="0" baseline="0" dirty="0" err="1">
                          <a:ln>
                            <a:noFill/>
                          </a:ln>
                          <a:solidFill>
                            <a:schemeClr val="tx1"/>
                          </a:solidFill>
                          <a:effectLst/>
                          <a:latin typeface="Arial" pitchFamily="34" charset="0"/>
                          <a:ea typeface="ＭＳ Ｐゴシック" pitchFamily="34" charset="-128"/>
                        </a:rPr>
                        <a:t>ticagrelor</a:t>
                      </a:r>
                      <a:endParaRPr kumimoji="0" lang="en-US" altLang="en-US"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121" marR="631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CA" altLang="en-US" sz="1600" b="1" i="0" u="none" strike="noStrike" cap="none" normalizeH="0" baseline="0" dirty="0">
                          <a:ln>
                            <a:noFill/>
                          </a:ln>
                          <a:solidFill>
                            <a:schemeClr val="tx1"/>
                          </a:solidFill>
                          <a:effectLst/>
                          <a:latin typeface="Arial" pitchFamily="34" charset="0"/>
                          <a:ea typeface="ＭＳ Ｐゴシック" pitchFamily="34" charset="-128"/>
                        </a:rPr>
                        <a:t>Switching between </a:t>
                      </a:r>
                      <a:r>
                        <a:rPr kumimoji="0" lang="en-CA" altLang="en-US" sz="1600" b="1" i="0" u="none" strike="noStrike" cap="none" normalizeH="0" baseline="0" dirty="0" err="1">
                          <a:ln>
                            <a:noFill/>
                          </a:ln>
                          <a:solidFill>
                            <a:schemeClr val="tx1"/>
                          </a:solidFill>
                          <a:effectLst/>
                          <a:latin typeface="Arial" pitchFamily="34" charset="0"/>
                          <a:ea typeface="ＭＳ Ｐゴシック" pitchFamily="34" charset="-128"/>
                        </a:rPr>
                        <a:t>prasugrel</a:t>
                      </a:r>
                      <a:r>
                        <a:rPr kumimoji="0" lang="en-CA" altLang="en-US" sz="1600" b="1" i="0" u="none" strike="noStrike" cap="none" normalizeH="0" baseline="0" dirty="0">
                          <a:ln>
                            <a:noFill/>
                          </a:ln>
                          <a:solidFill>
                            <a:schemeClr val="tx1"/>
                          </a:solidFill>
                          <a:effectLst/>
                          <a:latin typeface="Arial" pitchFamily="34" charset="0"/>
                          <a:ea typeface="ＭＳ Ｐゴシック" pitchFamily="34" charset="-128"/>
                        </a:rPr>
                        <a:t> and </a:t>
                      </a:r>
                      <a:r>
                        <a:rPr kumimoji="0" lang="en-CA" altLang="en-US" sz="1600" b="1" i="0" u="none" strike="noStrike" cap="none" normalizeH="0" baseline="0" dirty="0" err="1">
                          <a:ln>
                            <a:noFill/>
                          </a:ln>
                          <a:solidFill>
                            <a:schemeClr val="tx1"/>
                          </a:solidFill>
                          <a:effectLst/>
                          <a:latin typeface="Arial" pitchFamily="34" charset="0"/>
                          <a:ea typeface="ＭＳ Ｐゴシック" pitchFamily="34" charset="-128"/>
                        </a:rPr>
                        <a:t>ticagrelor</a:t>
                      </a:r>
                      <a:endParaRPr kumimoji="0" lang="en-US" altLang="en-US"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121" marR="631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CA" altLang="en-US" sz="1600" b="1" i="0" u="none" strike="noStrike" cap="none" normalizeH="0" baseline="0" dirty="0">
                          <a:ln>
                            <a:noFill/>
                          </a:ln>
                          <a:solidFill>
                            <a:schemeClr val="tx1"/>
                          </a:solidFill>
                          <a:effectLst/>
                          <a:latin typeface="Arial" pitchFamily="34" charset="0"/>
                          <a:ea typeface="ＭＳ Ｐゴシック" pitchFamily="34" charset="-128"/>
                        </a:rPr>
                        <a:t>De-escalation from </a:t>
                      </a:r>
                      <a:r>
                        <a:rPr kumimoji="0" lang="en-CA" altLang="en-US" sz="1600" b="1" i="0" u="none" strike="noStrike" cap="none" normalizeH="0" baseline="0" dirty="0" err="1">
                          <a:ln>
                            <a:noFill/>
                          </a:ln>
                          <a:solidFill>
                            <a:schemeClr val="tx1"/>
                          </a:solidFill>
                          <a:effectLst/>
                          <a:latin typeface="Arial" pitchFamily="34" charset="0"/>
                          <a:ea typeface="ＭＳ Ｐゴシック" pitchFamily="34" charset="-128"/>
                        </a:rPr>
                        <a:t>prasugrel</a:t>
                      </a:r>
                      <a:r>
                        <a:rPr kumimoji="0" lang="en-CA" altLang="en-US" sz="1600" b="1" i="0" u="none" strike="noStrike" cap="none" normalizeH="0" baseline="0" dirty="0">
                          <a:ln>
                            <a:noFill/>
                          </a:ln>
                          <a:solidFill>
                            <a:schemeClr val="tx1"/>
                          </a:solidFill>
                          <a:effectLst/>
                          <a:latin typeface="Arial" pitchFamily="34" charset="0"/>
                          <a:ea typeface="ＭＳ Ｐゴシック" pitchFamily="34" charset="-128"/>
                        </a:rPr>
                        <a:t> or </a:t>
                      </a:r>
                      <a:r>
                        <a:rPr kumimoji="0" lang="en-CA" altLang="en-US" sz="1600" b="1" i="0" u="none" strike="noStrike" cap="none" normalizeH="0" baseline="0" dirty="0" err="1">
                          <a:ln>
                            <a:noFill/>
                          </a:ln>
                          <a:solidFill>
                            <a:schemeClr val="tx1"/>
                          </a:solidFill>
                          <a:effectLst/>
                          <a:latin typeface="Arial" pitchFamily="34" charset="0"/>
                          <a:ea typeface="ＭＳ Ｐゴシック" pitchFamily="34" charset="-128"/>
                        </a:rPr>
                        <a:t>ticagrelor</a:t>
                      </a:r>
                      <a:r>
                        <a:rPr kumimoji="0" lang="en-CA" altLang="en-US" sz="1600" b="1" i="0" u="none" strike="noStrike" cap="none" normalizeH="0" baseline="0" dirty="0">
                          <a:ln>
                            <a:noFill/>
                          </a:ln>
                          <a:solidFill>
                            <a:schemeClr val="tx1"/>
                          </a:solidFill>
                          <a:effectLst/>
                          <a:latin typeface="Arial" pitchFamily="34" charset="0"/>
                          <a:ea typeface="ＭＳ Ｐゴシック" pitchFamily="34" charset="-128"/>
                        </a:rPr>
                        <a:t> to </a:t>
                      </a:r>
                      <a:r>
                        <a:rPr kumimoji="0" lang="en-CA" altLang="en-US" sz="1600" b="1" i="0" u="none" strike="noStrike" cap="none" normalizeH="0" baseline="0" dirty="0" err="1">
                          <a:ln>
                            <a:noFill/>
                          </a:ln>
                          <a:solidFill>
                            <a:schemeClr val="tx1"/>
                          </a:solidFill>
                          <a:effectLst/>
                          <a:latin typeface="Arial" pitchFamily="34" charset="0"/>
                          <a:ea typeface="ＭＳ Ｐゴシック" pitchFamily="34" charset="-128"/>
                        </a:rPr>
                        <a:t>clopidogrel</a:t>
                      </a:r>
                      <a:endParaRPr kumimoji="0" lang="en-US" altLang="en-US" sz="16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L="63121" marR="631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132478">
                <a:tc>
                  <a:txBody>
                    <a:bodyPr/>
                    <a:lstStyle>
                      <a:lvl1pPr marL="114300" indent="-114300">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114300" marR="0" lvl="0" indent="-114300" algn="l" defTabSz="914400" rtl="0" eaLnBrk="1" fontAlgn="base" latinLnBrk="0" hangingPunct="1">
                        <a:lnSpc>
                          <a:spcPct val="115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In patients:</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114300" marR="0" lvl="0" indent="-114300" algn="l" defTabSz="914400" rtl="0" eaLnBrk="1" fontAlgn="base" latinLnBrk="0" hangingPunct="1">
                        <a:lnSpc>
                          <a:spcPct val="115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114300" marR="0" lvl="0" indent="-114300" algn="l" defTabSz="914400" rtl="0" eaLnBrk="1" fontAlgn="base" latinLnBrk="0" hangingPunct="1">
                        <a:lnSpc>
                          <a:spcPct val="115000"/>
                        </a:lnSpc>
                        <a:spcBef>
                          <a:spcPct val="0"/>
                        </a:spcBef>
                        <a:spcAft>
                          <a:spcPct val="0"/>
                        </a:spcAft>
                        <a:buClrTx/>
                        <a:buSzTx/>
                        <a:buFont typeface="Cambria" pitchFamily="18" charset="0"/>
                        <a:buChar char="-"/>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with ACS, who are initially treated with </a:t>
                      </a:r>
                      <a:r>
                        <a:rPr kumimoji="0" lang="en-CA" altLang="en-US" sz="1200" b="0" i="0" u="none" strike="noStrike" cap="none" normalizeH="0" baseline="0" dirty="0" err="1">
                          <a:ln>
                            <a:noFill/>
                          </a:ln>
                          <a:solidFill>
                            <a:schemeClr val="tx1"/>
                          </a:solidFill>
                          <a:effectLst/>
                          <a:latin typeface="Arial" pitchFamily="34" charset="0"/>
                          <a:ea typeface="ＭＳ Ｐゴシック" pitchFamily="34" charset="-128"/>
                        </a:rPr>
                        <a:t>clopidogrel</a:t>
                      </a: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at presentation</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114300" marR="0" lvl="0" indent="-114300" algn="l" defTabSz="914400" rtl="0" eaLnBrk="1" fontAlgn="base" latinLnBrk="0" hangingPunct="1">
                        <a:lnSpc>
                          <a:spcPct val="115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114300" marR="0" lvl="0" indent="-114300" algn="l" defTabSz="914400" rtl="0" eaLnBrk="1" fontAlgn="base" latinLnBrk="0" hangingPunct="1">
                        <a:lnSpc>
                          <a:spcPct val="115000"/>
                        </a:lnSpc>
                        <a:spcBef>
                          <a:spcPct val="0"/>
                        </a:spcBef>
                        <a:spcAft>
                          <a:spcPct val="0"/>
                        </a:spcAft>
                        <a:buClrTx/>
                        <a:buSzTx/>
                        <a:buFont typeface="Cambria" pitchFamily="18" charset="0"/>
                        <a:buChar char="-"/>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admitted with thrombotic event (e.g., stent thrombosis or ACS), who have been treated with </a:t>
                      </a:r>
                      <a:r>
                        <a:rPr kumimoji="0" lang="en-CA" altLang="en-US" sz="1200" b="0" i="0" u="none" strike="noStrike" cap="none" normalizeH="0" baseline="0" dirty="0" err="1">
                          <a:ln>
                            <a:noFill/>
                          </a:ln>
                          <a:solidFill>
                            <a:schemeClr val="tx1"/>
                          </a:solidFill>
                          <a:effectLst/>
                          <a:latin typeface="Arial" pitchFamily="34" charset="0"/>
                          <a:ea typeface="ＭＳ Ｐゴシック" pitchFamily="34" charset="-128"/>
                        </a:rPr>
                        <a:t>clopidogrel</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114300" marR="0" lvl="0" indent="-114300" algn="l" defTabSz="914400" rtl="0" eaLnBrk="1" fontAlgn="base" latinLnBrk="0" hangingPunct="1">
                        <a:lnSpc>
                          <a:spcPct val="115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114300" marR="0" lvl="0" indent="-114300" algn="l" defTabSz="914400" rtl="0" eaLnBrk="1" fontAlgn="base" latinLnBrk="0" hangingPunct="1">
                        <a:lnSpc>
                          <a:spcPct val="115000"/>
                        </a:lnSpc>
                        <a:spcBef>
                          <a:spcPct val="0"/>
                        </a:spcBef>
                        <a:spcAft>
                          <a:spcPct val="0"/>
                        </a:spcAft>
                        <a:buClrTx/>
                        <a:buSzTx/>
                        <a:buFont typeface="Cambria" pitchFamily="18" charset="0"/>
                        <a:buChar char="-"/>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who are known poor metabolizer of </a:t>
                      </a:r>
                      <a:r>
                        <a:rPr kumimoji="0" lang="en-CA" altLang="en-US" sz="1200" b="0" i="0" u="none" strike="noStrike" cap="none" normalizeH="0" baseline="0" dirty="0" err="1">
                          <a:ln>
                            <a:noFill/>
                          </a:ln>
                          <a:solidFill>
                            <a:schemeClr val="tx1"/>
                          </a:solidFill>
                          <a:effectLst/>
                          <a:latin typeface="Arial" pitchFamily="34" charset="0"/>
                          <a:ea typeface="ＭＳ Ｐゴシック" pitchFamily="34" charset="-128"/>
                        </a:rPr>
                        <a:t>clopidogrel</a:t>
                      </a: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(e.g., CYP2C19 loss-of-function)</a:t>
                      </a:r>
                      <a:endParaRPr kumimoji="0" lang="en-US" altLang="en-US" sz="1200" b="0" i="0" u="none" strike="noStrike" cap="none" normalizeH="0" baseline="0" dirty="0">
                        <a:ln>
                          <a:noFill/>
                        </a:ln>
                        <a:solidFill>
                          <a:schemeClr val="tx1"/>
                        </a:solidFill>
                        <a:effectLst/>
                        <a:latin typeface="Calibri" pitchFamily="34" charset="0"/>
                        <a:ea typeface="MS Mincho" pitchFamily="49" charset="-128"/>
                        <a:cs typeface="Times New Roman" pitchFamily="18" charset="0"/>
                      </a:endParaRPr>
                    </a:p>
                  </a:txBody>
                  <a:tcPr marL="63121" marR="631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0638">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20638" marR="0" lvl="0" indent="0" algn="l" defTabSz="914400" rtl="0" eaLnBrk="1" fontAlgn="base" latinLnBrk="0" hangingPunct="1">
                        <a:lnSpc>
                          <a:spcPct val="115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In patients: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20638" marR="0" lvl="0" indent="0" algn="l" defTabSz="914400" rtl="0" eaLnBrk="1" fontAlgn="base" latinLnBrk="0" hangingPunct="1">
                        <a:lnSpc>
                          <a:spcPct val="115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20638" marR="0" lvl="0" indent="0" algn="l" defTabSz="914400" rtl="0" eaLnBrk="1" fontAlgn="base" latinLnBrk="0" hangingPunct="1">
                        <a:lnSpc>
                          <a:spcPct val="115000"/>
                        </a:lnSpc>
                        <a:spcBef>
                          <a:spcPct val="0"/>
                        </a:spcBef>
                        <a:spcAft>
                          <a:spcPct val="0"/>
                        </a:spcAft>
                        <a:buClrTx/>
                        <a:buSzTx/>
                        <a:buFont typeface="Cambria" pitchFamily="18" charset="0"/>
                        <a:buChar char="-"/>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with intolerance or side effects, who have additional high-risk clinical or angiographic features for thrombotic events warranting completion of the prescribed course of DAPT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20638" marR="0" lvl="0" indent="0" algn="l" defTabSz="914400" rtl="0" eaLnBrk="1" fontAlgn="base" latinLnBrk="0" hangingPunct="1">
                        <a:lnSpc>
                          <a:spcPct val="115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20638" marR="0" lvl="0" indent="0" algn="l" defTabSz="914400" rtl="0" eaLnBrk="1" fontAlgn="base" latinLnBrk="0" hangingPunct="1">
                        <a:lnSpc>
                          <a:spcPct val="115000"/>
                        </a:lnSpc>
                        <a:spcBef>
                          <a:spcPct val="0"/>
                        </a:spcBef>
                        <a:spcAft>
                          <a:spcPct val="0"/>
                        </a:spcAft>
                        <a:buClrTx/>
                        <a:buSzTx/>
                        <a:buFont typeface="Cambria" pitchFamily="18" charset="0"/>
                        <a:buChar char="-"/>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admitted with thrombotic event (e.g., stent thrombosis or ACS), who have been treated with the initial P2Y12 receptor inhibitor agent</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20638" marR="0" lvl="0" indent="0" algn="l" defTabSz="914400" rtl="0" eaLnBrk="1" fontAlgn="base" latinLnBrk="0" hangingPunct="1">
                        <a:lnSpc>
                          <a:spcPct val="115000"/>
                        </a:lnSpc>
                        <a:spcBef>
                          <a:spcPct val="0"/>
                        </a:spcBef>
                        <a:spcAft>
                          <a:spcPct val="0"/>
                        </a:spcAft>
                        <a:buClrTx/>
                        <a:buSzTx/>
                        <a:buFontTx/>
                        <a:buNone/>
                        <a:tabLst/>
                      </a:pPr>
                      <a:r>
                        <a:rPr kumimoji="0" lang="en-CA" altLang="en-US" sz="1600" b="0" i="0" u="none" strike="noStrike" cap="none" normalizeH="0" baseline="0" dirty="0">
                          <a:ln>
                            <a:noFill/>
                          </a:ln>
                          <a:solidFill>
                            <a:schemeClr val="tx1"/>
                          </a:solidFill>
                          <a:effectLst/>
                          <a:latin typeface="Arial" pitchFamily="34" charset="0"/>
                          <a:ea typeface="ＭＳ Ｐゴシック" pitchFamily="34" charset="-128"/>
                        </a:rPr>
                        <a:t>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20638" marR="0" lvl="0" indent="0" algn="l" defTabSz="914400" rtl="0" eaLnBrk="1" fontAlgn="base" latinLnBrk="0" hangingPunct="1">
                        <a:lnSpc>
                          <a:spcPct val="115000"/>
                        </a:lnSpc>
                        <a:spcBef>
                          <a:spcPct val="0"/>
                        </a:spcBef>
                        <a:spcAft>
                          <a:spcPct val="0"/>
                        </a:spcAft>
                        <a:buClrTx/>
                        <a:buSzTx/>
                        <a:buFont typeface="Cambria" pitchFamily="18" charset="0"/>
                        <a:buChar char="-"/>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Interactions between CYP3A inducers and </a:t>
                      </a:r>
                      <a:r>
                        <a:rPr kumimoji="0" lang="en-CA" altLang="en-US" sz="1200" b="0" i="0" u="none" strike="noStrike" cap="none" normalizeH="0" baseline="0" dirty="0" err="1">
                          <a:ln>
                            <a:noFill/>
                          </a:ln>
                          <a:solidFill>
                            <a:schemeClr val="tx1"/>
                          </a:solidFill>
                          <a:effectLst/>
                          <a:latin typeface="Arial" pitchFamily="34" charset="0"/>
                          <a:ea typeface="ＭＳ Ｐゴシック" pitchFamily="34" charset="-128"/>
                        </a:rPr>
                        <a:t>ticagrelor</a:t>
                      </a: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which affect its pharmacodynamics </a:t>
                      </a:r>
                      <a:r>
                        <a:rPr kumimoji="0" lang="en-CA" altLang="en-US" sz="1600" b="0" i="0" u="none" strike="noStrike" cap="none" normalizeH="0" baseline="30000" dirty="0">
                          <a:ln>
                            <a:noFill/>
                          </a:ln>
                          <a:solidFill>
                            <a:schemeClr val="tx1"/>
                          </a:solidFill>
                          <a:effectLst/>
                          <a:latin typeface="Arial" pitchFamily="34" charset="0"/>
                          <a:ea typeface="ＭＳ Ｐゴシック" pitchFamily="34" charset="-128"/>
                        </a:rPr>
                        <a:t>131</a:t>
                      </a: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a:t>
                      </a:r>
                      <a:endParaRPr kumimoji="0" lang="en-US" altLang="en-US" sz="1200" b="0" i="0" u="none" strike="noStrike" cap="none" normalizeH="0" baseline="0" dirty="0">
                        <a:ln>
                          <a:noFill/>
                        </a:ln>
                        <a:solidFill>
                          <a:schemeClr val="tx1"/>
                        </a:solidFill>
                        <a:effectLst/>
                        <a:latin typeface="Calibri" pitchFamily="34" charset="0"/>
                        <a:ea typeface="MS Mincho" pitchFamily="49" charset="-128"/>
                        <a:cs typeface="Times New Roman" pitchFamily="18" charset="0"/>
                      </a:endParaRPr>
                    </a:p>
                  </a:txBody>
                  <a:tcPr marL="63121" marR="631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b="1">
                          <a:solidFill>
                            <a:schemeClr val="tx1"/>
                          </a:solidFill>
                          <a:latin typeface="Arial" pitchFamily="34" charset="0"/>
                          <a:ea typeface="ＭＳ Ｐゴシック" pitchFamily="34" charset="-128"/>
                          <a:cs typeface="Arial" pitchFamily="34" charset="0"/>
                        </a:defRPr>
                      </a:lvl1pPr>
                      <a:lvl2pPr marL="742950" indent="-285750">
                        <a:spcBef>
                          <a:spcPct val="20000"/>
                        </a:spcBef>
                        <a:defRPr b="1">
                          <a:solidFill>
                            <a:schemeClr val="tx1"/>
                          </a:solidFill>
                          <a:latin typeface="Arial" pitchFamily="34" charset="0"/>
                          <a:ea typeface="ＭＳ Ｐゴシック" pitchFamily="34" charset="-128"/>
                          <a:cs typeface="Arial" pitchFamily="34" charset="0"/>
                        </a:defRPr>
                      </a:lvl2pPr>
                      <a:lvl3pPr marL="1143000" indent="-228600">
                        <a:spcBef>
                          <a:spcPct val="20000"/>
                        </a:spcBef>
                        <a:defRPr sz="2000" b="1">
                          <a:solidFill>
                            <a:schemeClr val="tx1"/>
                          </a:solidFill>
                          <a:latin typeface="Arial" pitchFamily="34" charset="0"/>
                          <a:ea typeface="ＭＳ Ｐゴシック" pitchFamily="34" charset="-128"/>
                          <a:cs typeface="Arial" pitchFamily="34" charset="0"/>
                        </a:defRPr>
                      </a:lvl3pPr>
                      <a:lvl4pPr marL="1600200" indent="-228600">
                        <a:spcBef>
                          <a:spcPct val="20000"/>
                        </a:spcBef>
                        <a:defRPr sz="1200" b="1">
                          <a:solidFill>
                            <a:schemeClr val="tx1"/>
                          </a:solidFill>
                          <a:latin typeface="Arial" pitchFamily="34" charset="0"/>
                          <a:ea typeface="ＭＳ Ｐゴシック" pitchFamily="34" charset="-128"/>
                          <a:cs typeface="Arial" pitchFamily="34" charset="0"/>
                        </a:defRPr>
                      </a:lvl4pPr>
                      <a:lvl5pPr marL="2057400" indent="-228600">
                        <a:spcBef>
                          <a:spcPct val="20000"/>
                        </a:spcBef>
                        <a:defRPr sz="10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defRPr sz="1000" b="1">
                          <a:solidFill>
                            <a:schemeClr val="tx1"/>
                          </a:solidFill>
                          <a:latin typeface="Arial" pitchFamily="34" charset="0"/>
                          <a:ea typeface="ＭＳ Ｐゴシック" pitchFamily="34" charset="-128"/>
                          <a:cs typeface="Arial"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In patients with:</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 typeface="Cambria" pitchFamily="18" charset="0"/>
                        <a:buChar char="-"/>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major bleeding complication that has resolved, who have additional high-risk clinical or angiographic features for thrombotic events, warranting completion of the prescribed course of DAPT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 typeface="Cambria" pitchFamily="18" charset="0"/>
                        <a:buChar char="-"/>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clinically relevant nuisance bleeding that interferes with patient’s ability to continue with </a:t>
                      </a:r>
                      <a:r>
                        <a:rPr kumimoji="0" lang="en-CA" altLang="en-US" sz="1200" b="0" i="0" u="none" strike="noStrike" cap="none" normalizeH="0" baseline="0" dirty="0" err="1">
                          <a:ln>
                            <a:noFill/>
                          </a:ln>
                          <a:solidFill>
                            <a:schemeClr val="tx1"/>
                          </a:solidFill>
                          <a:effectLst/>
                          <a:latin typeface="Arial" pitchFamily="34" charset="0"/>
                          <a:ea typeface="ＭＳ Ｐゴシック" pitchFamily="34" charset="-128"/>
                        </a:rPr>
                        <a:t>prasugrel</a:t>
                      </a: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or </a:t>
                      </a:r>
                      <a:r>
                        <a:rPr kumimoji="0" lang="en-CA" altLang="en-US" sz="1200" b="0" i="0" u="none" strike="noStrike" cap="none" normalizeH="0" baseline="0" dirty="0" err="1">
                          <a:ln>
                            <a:noFill/>
                          </a:ln>
                          <a:solidFill>
                            <a:schemeClr val="tx1"/>
                          </a:solidFill>
                          <a:effectLst/>
                          <a:latin typeface="Arial" pitchFamily="34" charset="0"/>
                          <a:ea typeface="ＭＳ Ｐゴシック" pitchFamily="34" charset="-128"/>
                        </a:rPr>
                        <a:t>ticagrelor</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 typeface="Cambria" pitchFamily="18" charset="0"/>
                        <a:buChar char="-"/>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intolerance or side effects to </a:t>
                      </a:r>
                      <a:r>
                        <a:rPr kumimoji="0" lang="en-CA" altLang="en-US" sz="1200" b="0" i="0" u="none" strike="noStrike" cap="none" normalizeH="0" baseline="0" dirty="0" err="1">
                          <a:ln>
                            <a:noFill/>
                          </a:ln>
                          <a:solidFill>
                            <a:schemeClr val="tx1"/>
                          </a:solidFill>
                          <a:effectLst/>
                          <a:latin typeface="Arial" pitchFamily="34" charset="0"/>
                          <a:ea typeface="ＭＳ Ｐゴシック" pitchFamily="34" charset="-128"/>
                        </a:rPr>
                        <a:t>prasugrel</a:t>
                      </a: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 </a:t>
                      </a:r>
                      <a:r>
                        <a:rPr kumimoji="0" lang="en-CA" altLang="en-US" sz="1200" b="0" i="0" u="none" strike="noStrike" cap="none" normalizeH="0" baseline="0" dirty="0" err="1">
                          <a:ln>
                            <a:noFill/>
                          </a:ln>
                          <a:solidFill>
                            <a:schemeClr val="tx1"/>
                          </a:solidFill>
                          <a:effectLst/>
                          <a:latin typeface="Arial" pitchFamily="34" charset="0"/>
                          <a:ea typeface="ＭＳ Ｐゴシック" pitchFamily="34" charset="-128"/>
                        </a:rPr>
                        <a:t>ticagrelor</a:t>
                      </a: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in patients who do not have additional high-risk clinical or angiographic features for thrombotic events</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 </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 typeface="Cambria" pitchFamily="18" charset="0"/>
                        <a:buChar char="-"/>
                        <a:tabLst/>
                      </a:pPr>
                      <a:r>
                        <a:rPr kumimoji="0" lang="en-CA" altLang="en-US" sz="1200" b="0" i="0" u="none" strike="noStrike" cap="none" normalizeH="0" baseline="0" dirty="0">
                          <a:ln>
                            <a:noFill/>
                          </a:ln>
                          <a:solidFill>
                            <a:schemeClr val="tx1"/>
                          </a:solidFill>
                          <a:effectLst/>
                          <a:latin typeface="Arial" pitchFamily="34" charset="0"/>
                          <a:ea typeface="ＭＳ Ｐゴシック" pitchFamily="34" charset="-128"/>
                        </a:rPr>
                        <a:t>a new indication for requiring concurrent treatment with an oral anticoagulant</a:t>
                      </a:r>
                      <a:endParaRPr kumimoji="0" lang="en-US" altLang="en-US" sz="1200" b="0" i="0" u="none" strike="noStrike" cap="none" normalizeH="0" baseline="0" dirty="0">
                        <a:ln>
                          <a:noFill/>
                        </a:ln>
                        <a:solidFill>
                          <a:schemeClr val="tx1"/>
                        </a:solidFill>
                        <a:effectLst/>
                        <a:latin typeface="Calibri" pitchFamily="34" charset="0"/>
                        <a:ea typeface="MS Mincho" pitchFamily="49" charset="-128"/>
                        <a:cs typeface="Times New Roman" pitchFamily="18" charset="0"/>
                      </a:endParaRPr>
                    </a:p>
                  </a:txBody>
                  <a:tcPr marL="63121" marR="6312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2320879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62915"/>
            <a:ext cx="9144000" cy="984885"/>
          </a:xfrm>
          <a:prstGeom prst="rect">
            <a:avLst/>
          </a:prstGeom>
          <a:noFill/>
        </p:spPr>
        <p:txBody>
          <a:bodyPr wrap="square" rtlCol="0">
            <a:spAutoFit/>
          </a:bodyPr>
          <a:lstStyle/>
          <a:p>
            <a:pPr algn="ctr"/>
            <a:r>
              <a:rPr lang="en-US" altLang="en-US" sz="2900" b="1" dirty="0" smtClean="0">
                <a:latin typeface="+mj-lt"/>
              </a:rPr>
              <a:t>Doses of OAC evaluated in RCTS of patients undergoing PCI</a:t>
            </a:r>
            <a:endParaRPr lang="en-US" sz="2900" b="1"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2437202175"/>
              </p:ext>
            </p:extLst>
          </p:nvPr>
        </p:nvGraphicFramePr>
        <p:xfrm>
          <a:off x="228600" y="1383030"/>
          <a:ext cx="8762999" cy="5246370"/>
        </p:xfrm>
        <a:graphic>
          <a:graphicData uri="http://schemas.openxmlformats.org/drawingml/2006/table">
            <a:tbl>
              <a:tblPr firstRow="1" firstCol="1" bandRow="1"/>
              <a:tblGrid>
                <a:gridCol w="803944"/>
                <a:gridCol w="2331440"/>
                <a:gridCol w="3054990"/>
                <a:gridCol w="2572625"/>
              </a:tblGrid>
              <a:tr h="88168">
                <a:tc>
                  <a:txBody>
                    <a:bodyPr/>
                    <a:lstStyle/>
                    <a:p>
                      <a:pPr marL="0" marR="0">
                        <a:lnSpc>
                          <a:spcPct val="115000"/>
                        </a:lnSpc>
                        <a:spcBef>
                          <a:spcPts val="0"/>
                        </a:spcBef>
                        <a:spcAft>
                          <a:spcPts val="0"/>
                        </a:spcAft>
                      </a:pPr>
                      <a:r>
                        <a:rPr lang="en-US" sz="800" b="1" dirty="0">
                          <a:effectLst/>
                          <a:latin typeface="+mn-lt"/>
                          <a:ea typeface="Calibri"/>
                          <a:cs typeface="Times New Roman"/>
                        </a:rPr>
                        <a:t>Trials</a:t>
                      </a:r>
                      <a:endParaRPr lang="en-US" sz="900" dirty="0">
                        <a:effectLst/>
                        <a:latin typeface="+mn-lt"/>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a:effectLst/>
                          <a:latin typeface="+mn-lt"/>
                          <a:ea typeface="Calibri"/>
                          <a:cs typeface="Times New Roman"/>
                        </a:rPr>
                        <a:t> </a:t>
                      </a:r>
                      <a:endParaRPr lang="en-US" sz="900">
                        <a:effectLst/>
                        <a:latin typeface="+mn-lt"/>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a:effectLst/>
                          <a:latin typeface="+mn-lt"/>
                          <a:ea typeface="Calibri"/>
                          <a:cs typeface="Times New Roman"/>
                        </a:rPr>
                        <a:t>Primary endpoint</a:t>
                      </a:r>
                      <a:endParaRPr lang="en-US" sz="900">
                        <a:effectLst/>
                        <a:latin typeface="+mn-lt"/>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a:effectLst/>
                          <a:latin typeface="+mn-lt"/>
                          <a:ea typeface="Calibri"/>
                          <a:cs typeface="Times New Roman"/>
                        </a:rPr>
                        <a:t>Comments</a:t>
                      </a:r>
                      <a:endParaRPr lang="en-US" sz="900">
                        <a:effectLst/>
                        <a:latin typeface="+mn-lt"/>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9429">
                <a:tc>
                  <a:txBody>
                    <a:bodyPr/>
                    <a:lstStyle/>
                    <a:p>
                      <a:pPr marL="0" marR="0">
                        <a:lnSpc>
                          <a:spcPct val="115000"/>
                        </a:lnSpc>
                        <a:spcBef>
                          <a:spcPts val="0"/>
                        </a:spcBef>
                        <a:spcAft>
                          <a:spcPts val="0"/>
                        </a:spcAft>
                      </a:pPr>
                      <a:r>
                        <a:rPr lang="en-US" sz="800" b="1">
                          <a:effectLst/>
                          <a:latin typeface="+mn-lt"/>
                          <a:ea typeface="Calibri"/>
                          <a:cs typeface="Times New Roman"/>
                        </a:rPr>
                        <a:t>WOEST</a:t>
                      </a:r>
                      <a:endParaRPr lang="en-US" sz="900">
                        <a:effectLst/>
                        <a:latin typeface="+mn-lt"/>
                        <a:ea typeface="Calibri"/>
                        <a:cs typeface="Times New Roman"/>
                      </a:endParaRPr>
                    </a:p>
                    <a:p>
                      <a:pPr marL="0" marR="0">
                        <a:lnSpc>
                          <a:spcPct val="115000"/>
                        </a:lnSpc>
                        <a:spcBef>
                          <a:spcPts val="0"/>
                        </a:spcBef>
                        <a:spcAft>
                          <a:spcPts val="0"/>
                        </a:spcAft>
                      </a:pPr>
                      <a:r>
                        <a:rPr lang="en-US" sz="800" b="1">
                          <a:effectLst/>
                          <a:latin typeface="+mn-lt"/>
                          <a:ea typeface="Calibri"/>
                          <a:cs typeface="Times New Roman"/>
                        </a:rPr>
                        <a:t>(n=573)</a:t>
                      </a:r>
                      <a:endParaRPr lang="en-US" sz="900">
                        <a:effectLst/>
                        <a:latin typeface="+mn-lt"/>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a:effectLst/>
                          <a:latin typeface="+mn-lt"/>
                          <a:ea typeface="Calibri"/>
                          <a:cs typeface="Times New Roman"/>
                        </a:rPr>
                        <a:t>Clopidogrel 75 mg daily + warfarin</a:t>
                      </a:r>
                      <a:endParaRPr lang="en-US" sz="900">
                        <a:effectLst/>
                        <a:latin typeface="+mn-lt"/>
                        <a:ea typeface="Calibri"/>
                        <a:cs typeface="Times New Roman"/>
                      </a:endParaRPr>
                    </a:p>
                    <a:p>
                      <a:pPr marL="0" marR="0">
                        <a:lnSpc>
                          <a:spcPct val="115000"/>
                        </a:lnSpc>
                        <a:spcBef>
                          <a:spcPts val="0"/>
                        </a:spcBef>
                        <a:spcAft>
                          <a:spcPts val="0"/>
                        </a:spcAft>
                      </a:pPr>
                      <a:r>
                        <a:rPr lang="en-US" sz="800">
                          <a:effectLst/>
                          <a:latin typeface="+mn-lt"/>
                          <a:ea typeface="Calibri"/>
                          <a:cs typeface="Times New Roman"/>
                        </a:rPr>
                        <a:t> </a:t>
                      </a:r>
                      <a:endParaRPr lang="en-US" sz="900">
                        <a:effectLst/>
                        <a:latin typeface="+mn-lt"/>
                        <a:ea typeface="Calibri"/>
                        <a:cs typeface="Times New Roman"/>
                      </a:endParaRPr>
                    </a:p>
                    <a:p>
                      <a:pPr marL="0" marR="0">
                        <a:lnSpc>
                          <a:spcPct val="115000"/>
                        </a:lnSpc>
                        <a:spcBef>
                          <a:spcPts val="0"/>
                        </a:spcBef>
                        <a:spcAft>
                          <a:spcPts val="0"/>
                        </a:spcAft>
                      </a:pPr>
                      <a:r>
                        <a:rPr lang="en-US" sz="800">
                          <a:effectLst/>
                          <a:latin typeface="+mn-lt"/>
                          <a:ea typeface="Calibri"/>
                          <a:cs typeface="Times New Roman"/>
                        </a:rPr>
                        <a:t>Versus</a:t>
                      </a:r>
                      <a:endParaRPr lang="en-US" sz="900">
                        <a:effectLst/>
                        <a:latin typeface="+mn-lt"/>
                        <a:ea typeface="Calibri"/>
                        <a:cs typeface="Times New Roman"/>
                      </a:endParaRPr>
                    </a:p>
                    <a:p>
                      <a:pPr marL="0" marR="0">
                        <a:lnSpc>
                          <a:spcPct val="115000"/>
                        </a:lnSpc>
                        <a:spcBef>
                          <a:spcPts val="0"/>
                        </a:spcBef>
                        <a:spcAft>
                          <a:spcPts val="0"/>
                        </a:spcAft>
                      </a:pPr>
                      <a:r>
                        <a:rPr lang="en-US" sz="800">
                          <a:effectLst/>
                          <a:latin typeface="+mn-lt"/>
                          <a:ea typeface="Calibri"/>
                          <a:cs typeface="Times New Roman"/>
                        </a:rPr>
                        <a:t> </a:t>
                      </a:r>
                      <a:endParaRPr lang="en-US" sz="900">
                        <a:effectLst/>
                        <a:latin typeface="+mn-lt"/>
                        <a:ea typeface="Calibri"/>
                        <a:cs typeface="Times New Roman"/>
                      </a:endParaRPr>
                    </a:p>
                    <a:p>
                      <a:pPr marL="0" marR="0">
                        <a:lnSpc>
                          <a:spcPct val="115000"/>
                        </a:lnSpc>
                        <a:spcBef>
                          <a:spcPts val="0"/>
                        </a:spcBef>
                        <a:spcAft>
                          <a:spcPts val="0"/>
                        </a:spcAft>
                      </a:pPr>
                      <a:r>
                        <a:rPr lang="en-US" sz="800" b="1">
                          <a:effectLst/>
                          <a:latin typeface="+mn-lt"/>
                          <a:ea typeface="Calibri"/>
                          <a:cs typeface="Times New Roman"/>
                        </a:rPr>
                        <a:t>ASA 80-100 mg + clopidogrel 75 mg daily + warfarin</a:t>
                      </a:r>
                      <a:endParaRPr lang="en-US" sz="900">
                        <a:effectLst/>
                        <a:latin typeface="+mn-lt"/>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u="sng">
                          <a:effectLst/>
                          <a:latin typeface="+mn-lt"/>
                          <a:ea typeface="Calibri"/>
                          <a:cs typeface="Times New Roman"/>
                        </a:rPr>
                        <a:t>Any TIMI bleeding episode (minimal, minor, major) at 12 months</a:t>
                      </a:r>
                      <a:endParaRPr lang="en-US" sz="900">
                        <a:effectLst/>
                        <a:latin typeface="+mn-lt"/>
                        <a:ea typeface="Calibri"/>
                        <a:cs typeface="Times New Roman"/>
                      </a:endParaRPr>
                    </a:p>
                    <a:p>
                      <a:pPr marL="0" marR="0">
                        <a:lnSpc>
                          <a:spcPct val="115000"/>
                        </a:lnSpc>
                        <a:spcBef>
                          <a:spcPts val="0"/>
                        </a:spcBef>
                        <a:spcAft>
                          <a:spcPts val="0"/>
                        </a:spcAft>
                      </a:pPr>
                      <a:r>
                        <a:rPr lang="en-US" sz="800" u="none" strike="noStrike">
                          <a:effectLst/>
                          <a:latin typeface="+mn-lt"/>
                          <a:ea typeface="Calibri"/>
                          <a:cs typeface="Times New Roman"/>
                        </a:rPr>
                        <a:t> </a:t>
                      </a:r>
                      <a:endParaRPr lang="en-US" sz="900">
                        <a:effectLst/>
                        <a:latin typeface="+mn-lt"/>
                        <a:ea typeface="Calibri"/>
                        <a:cs typeface="Times New Roman"/>
                      </a:endParaRPr>
                    </a:p>
                    <a:p>
                      <a:pPr marL="0" marR="0">
                        <a:lnSpc>
                          <a:spcPct val="115000"/>
                        </a:lnSpc>
                        <a:spcBef>
                          <a:spcPts val="0"/>
                        </a:spcBef>
                        <a:spcAft>
                          <a:spcPts val="0"/>
                        </a:spcAft>
                      </a:pPr>
                      <a:r>
                        <a:rPr lang="en-US" sz="800">
                          <a:effectLst/>
                          <a:latin typeface="+mn-lt"/>
                          <a:ea typeface="Calibri"/>
                          <a:cs typeface="Times New Roman"/>
                        </a:rPr>
                        <a:t>Clopidogrel + warfarin: 19.4%</a:t>
                      </a:r>
                      <a:endParaRPr lang="en-US" sz="900">
                        <a:effectLst/>
                        <a:latin typeface="+mn-lt"/>
                        <a:ea typeface="Calibri"/>
                        <a:cs typeface="Times New Roman"/>
                      </a:endParaRPr>
                    </a:p>
                    <a:p>
                      <a:pPr marL="0" marR="0">
                        <a:lnSpc>
                          <a:spcPct val="115000"/>
                        </a:lnSpc>
                        <a:spcBef>
                          <a:spcPts val="0"/>
                        </a:spcBef>
                        <a:spcAft>
                          <a:spcPts val="0"/>
                        </a:spcAft>
                      </a:pPr>
                      <a:r>
                        <a:rPr lang="en-US" sz="800">
                          <a:effectLst/>
                          <a:latin typeface="+mn-lt"/>
                          <a:ea typeface="Calibri"/>
                          <a:cs typeface="Times New Roman"/>
                        </a:rPr>
                        <a:t> </a:t>
                      </a:r>
                      <a:endParaRPr lang="en-US" sz="900">
                        <a:effectLst/>
                        <a:latin typeface="+mn-lt"/>
                        <a:ea typeface="Calibri"/>
                        <a:cs typeface="Times New Roman"/>
                      </a:endParaRPr>
                    </a:p>
                    <a:p>
                      <a:pPr marL="0" marR="0">
                        <a:lnSpc>
                          <a:spcPct val="115000"/>
                        </a:lnSpc>
                        <a:spcBef>
                          <a:spcPts val="0"/>
                        </a:spcBef>
                        <a:spcAft>
                          <a:spcPts val="0"/>
                        </a:spcAft>
                      </a:pPr>
                      <a:r>
                        <a:rPr lang="en-US" sz="800">
                          <a:effectLst/>
                          <a:latin typeface="+mn-lt"/>
                          <a:ea typeface="Calibri"/>
                          <a:cs typeface="Times New Roman"/>
                        </a:rPr>
                        <a:t>ASA+clopidogrel + warfarin: 44.4%</a:t>
                      </a:r>
                      <a:endParaRPr lang="en-US" sz="900">
                        <a:effectLst/>
                        <a:latin typeface="+mn-lt"/>
                        <a:ea typeface="Calibri"/>
                        <a:cs typeface="Times New Roman"/>
                      </a:endParaRPr>
                    </a:p>
                    <a:p>
                      <a:pPr marL="0" marR="0">
                        <a:lnSpc>
                          <a:spcPct val="115000"/>
                        </a:lnSpc>
                        <a:spcBef>
                          <a:spcPts val="0"/>
                        </a:spcBef>
                        <a:spcAft>
                          <a:spcPts val="0"/>
                        </a:spcAft>
                      </a:pPr>
                      <a:r>
                        <a:rPr lang="en-US" sz="800">
                          <a:effectLst/>
                          <a:latin typeface="+mn-lt"/>
                          <a:ea typeface="Calibri"/>
                          <a:cs typeface="Times New Roman"/>
                        </a:rPr>
                        <a:t>(p&lt;0·0001) </a:t>
                      </a:r>
                      <a:endParaRPr lang="en-US" sz="900">
                        <a:effectLst/>
                        <a:latin typeface="+mn-lt"/>
                        <a:ea typeface="Calibri"/>
                        <a:cs typeface="Times New Roman"/>
                      </a:endParaRPr>
                    </a:p>
                    <a:p>
                      <a:pPr marL="0" marR="0">
                        <a:lnSpc>
                          <a:spcPct val="115000"/>
                        </a:lnSpc>
                        <a:spcBef>
                          <a:spcPts val="0"/>
                        </a:spcBef>
                        <a:spcAft>
                          <a:spcPts val="0"/>
                        </a:spcAft>
                      </a:pPr>
                      <a:r>
                        <a:rPr lang="en-US" sz="900" b="1">
                          <a:effectLst/>
                          <a:latin typeface="+mn-lt"/>
                          <a:ea typeface="Calibri"/>
                          <a:cs typeface="Times New Roman"/>
                        </a:rPr>
                        <a:t> </a:t>
                      </a:r>
                      <a:endParaRPr lang="en-US" sz="900">
                        <a:effectLst/>
                        <a:latin typeface="+mn-lt"/>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nSpc>
                          <a:spcPct val="115000"/>
                        </a:lnSpc>
                        <a:spcBef>
                          <a:spcPts val="0"/>
                        </a:spcBef>
                        <a:spcAft>
                          <a:spcPts val="0"/>
                        </a:spcAft>
                        <a:buFont typeface="Symbol"/>
                        <a:buNone/>
                      </a:pPr>
                      <a:r>
                        <a:rPr lang="en-US" sz="800" dirty="0" smtClean="0">
                          <a:effectLst/>
                          <a:latin typeface="+mn-lt"/>
                          <a:ea typeface="Calibri"/>
                          <a:cs typeface="Times New Roman"/>
                        </a:rPr>
                        <a:t>-69</a:t>
                      </a:r>
                      <a:r>
                        <a:rPr lang="en-US" sz="800" dirty="0">
                          <a:effectLst/>
                          <a:latin typeface="+mn-lt"/>
                          <a:ea typeface="Calibri"/>
                          <a:cs typeface="Times New Roman"/>
                        </a:rPr>
                        <a:t>% had AF/flutter</a:t>
                      </a:r>
                      <a:endParaRPr lang="en-US" sz="900" dirty="0">
                        <a:effectLst/>
                        <a:latin typeface="+mn-lt"/>
                        <a:ea typeface="Calibri"/>
                        <a:cs typeface="Times New Roman"/>
                      </a:endParaRPr>
                    </a:p>
                    <a:p>
                      <a:pPr marL="0" marR="0" lvl="0" indent="0">
                        <a:lnSpc>
                          <a:spcPct val="115000"/>
                        </a:lnSpc>
                        <a:spcBef>
                          <a:spcPts val="0"/>
                        </a:spcBef>
                        <a:spcAft>
                          <a:spcPts val="0"/>
                        </a:spcAft>
                        <a:buFont typeface="Symbol"/>
                        <a:buNone/>
                      </a:pPr>
                      <a:r>
                        <a:rPr lang="en-US" sz="800" dirty="0" smtClean="0">
                          <a:effectLst/>
                          <a:latin typeface="+mn-lt"/>
                          <a:ea typeface="Calibri"/>
                          <a:cs typeface="Times New Roman"/>
                        </a:rPr>
                        <a:t>-Most </a:t>
                      </a:r>
                      <a:r>
                        <a:rPr lang="en-US" sz="800" dirty="0">
                          <a:effectLst/>
                          <a:latin typeface="+mn-lt"/>
                          <a:ea typeface="Calibri"/>
                          <a:cs typeface="Times New Roman"/>
                        </a:rPr>
                        <a:t>of the reduction in bleeding was in </a:t>
                      </a:r>
                      <a:r>
                        <a:rPr lang="en-US" sz="800" dirty="0" err="1">
                          <a:effectLst/>
                          <a:latin typeface="+mn-lt"/>
                          <a:ea typeface="Calibri"/>
                          <a:cs typeface="Times New Roman"/>
                        </a:rPr>
                        <a:t>minimial</a:t>
                      </a:r>
                      <a:r>
                        <a:rPr lang="en-US" sz="800" dirty="0">
                          <a:effectLst/>
                          <a:latin typeface="+mn-lt"/>
                          <a:ea typeface="Calibri"/>
                          <a:cs typeface="Times New Roman"/>
                        </a:rPr>
                        <a:t> and minor bleeding</a:t>
                      </a:r>
                      <a:endParaRPr lang="en-US" sz="900" dirty="0">
                        <a:effectLst/>
                        <a:latin typeface="+mn-lt"/>
                        <a:ea typeface="Calibri"/>
                        <a:cs typeface="Times New Roman"/>
                      </a:endParaRPr>
                    </a:p>
                    <a:p>
                      <a:pPr marL="0" marR="0" lvl="0" indent="0">
                        <a:lnSpc>
                          <a:spcPct val="115000"/>
                        </a:lnSpc>
                        <a:spcBef>
                          <a:spcPts val="0"/>
                        </a:spcBef>
                        <a:spcAft>
                          <a:spcPts val="0"/>
                        </a:spcAft>
                        <a:buFont typeface="Symbol"/>
                        <a:buNone/>
                      </a:pPr>
                      <a:r>
                        <a:rPr lang="en-US" sz="800" dirty="0" smtClean="0">
                          <a:effectLst/>
                          <a:latin typeface="+mn-lt"/>
                          <a:ea typeface="Calibri"/>
                          <a:cs typeface="Times New Roman"/>
                        </a:rPr>
                        <a:t>-Not </a:t>
                      </a:r>
                      <a:r>
                        <a:rPr lang="en-US" sz="800" dirty="0">
                          <a:effectLst/>
                          <a:latin typeface="+mn-lt"/>
                          <a:ea typeface="Calibri"/>
                          <a:cs typeface="Times New Roman"/>
                        </a:rPr>
                        <a:t>powered for efficacy (thrombotic events)</a:t>
                      </a:r>
                      <a:endParaRPr lang="en-US" sz="900" dirty="0">
                        <a:effectLst/>
                        <a:latin typeface="+mn-lt"/>
                        <a:ea typeface="Calibri"/>
                        <a:cs typeface="Times New Roman"/>
                      </a:endParaRPr>
                    </a:p>
                    <a:p>
                      <a:pPr marL="0" marR="0" lvl="0" indent="0">
                        <a:lnSpc>
                          <a:spcPct val="115000"/>
                        </a:lnSpc>
                        <a:spcBef>
                          <a:spcPts val="0"/>
                        </a:spcBef>
                        <a:spcAft>
                          <a:spcPts val="0"/>
                        </a:spcAft>
                        <a:buFont typeface="Symbol"/>
                        <a:buNone/>
                      </a:pPr>
                      <a:r>
                        <a:rPr lang="en-US" sz="800" dirty="0" smtClean="0">
                          <a:effectLst/>
                          <a:latin typeface="+mn-lt"/>
                          <a:ea typeface="Calibri"/>
                          <a:cs typeface="Times New Roman"/>
                        </a:rPr>
                        <a:t>-Use </a:t>
                      </a:r>
                      <a:r>
                        <a:rPr lang="en-US" sz="800" dirty="0">
                          <a:effectLst/>
                          <a:latin typeface="+mn-lt"/>
                          <a:ea typeface="Calibri"/>
                          <a:cs typeface="Times New Roman"/>
                        </a:rPr>
                        <a:t>of PPI: </a:t>
                      </a:r>
                      <a:r>
                        <a:rPr lang="en-US" sz="900" dirty="0">
                          <a:effectLst/>
                          <a:latin typeface="+mn-lt"/>
                          <a:ea typeface="Calibri"/>
                          <a:cs typeface="Times New Roman"/>
                          <a:sym typeface="Symbol"/>
                        </a:rPr>
                        <a:t></a:t>
                      </a:r>
                      <a:r>
                        <a:rPr lang="en-US" sz="800" dirty="0">
                          <a:effectLst/>
                          <a:latin typeface="+mn-lt"/>
                          <a:ea typeface="Calibri"/>
                          <a:cs typeface="Times New Roman"/>
                        </a:rPr>
                        <a:t>40%</a:t>
                      </a:r>
                      <a:endParaRPr lang="en-US" sz="900" dirty="0">
                        <a:effectLst/>
                        <a:latin typeface="+mn-lt"/>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734">
                <a:tc>
                  <a:txBody>
                    <a:bodyPr/>
                    <a:lstStyle/>
                    <a:p>
                      <a:pPr marL="0" marR="0">
                        <a:lnSpc>
                          <a:spcPct val="115000"/>
                        </a:lnSpc>
                        <a:spcBef>
                          <a:spcPts val="0"/>
                        </a:spcBef>
                        <a:spcAft>
                          <a:spcPts val="0"/>
                        </a:spcAft>
                      </a:pPr>
                      <a:r>
                        <a:rPr lang="en-US" sz="800" b="1">
                          <a:effectLst/>
                          <a:latin typeface="+mn-lt"/>
                          <a:ea typeface="Calibri"/>
                          <a:cs typeface="Times New Roman"/>
                        </a:rPr>
                        <a:t>ISAR-TRIPLE</a:t>
                      </a:r>
                      <a:endParaRPr lang="en-US" sz="900">
                        <a:effectLst/>
                        <a:latin typeface="+mn-lt"/>
                        <a:ea typeface="Calibri"/>
                        <a:cs typeface="Times New Roman"/>
                      </a:endParaRPr>
                    </a:p>
                    <a:p>
                      <a:pPr marL="0" marR="0">
                        <a:lnSpc>
                          <a:spcPct val="115000"/>
                        </a:lnSpc>
                        <a:spcBef>
                          <a:spcPts val="0"/>
                        </a:spcBef>
                        <a:spcAft>
                          <a:spcPts val="0"/>
                        </a:spcAft>
                      </a:pPr>
                      <a:r>
                        <a:rPr lang="en-US" sz="800" b="1">
                          <a:effectLst/>
                          <a:latin typeface="+mn-lt"/>
                          <a:ea typeface="Calibri"/>
                          <a:cs typeface="Times New Roman"/>
                        </a:rPr>
                        <a:t>(n=614)</a:t>
                      </a:r>
                      <a:endParaRPr lang="en-US" sz="900">
                        <a:effectLst/>
                        <a:latin typeface="+mn-lt"/>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a:effectLst/>
                          <a:latin typeface="+mn-lt"/>
                          <a:ea typeface="Calibri"/>
                          <a:cs typeface="Times New Roman"/>
                        </a:rPr>
                        <a:t>ASA 75-200 mg daily</a:t>
                      </a:r>
                      <a:endParaRPr lang="en-US" sz="900">
                        <a:effectLst/>
                        <a:latin typeface="+mn-lt"/>
                        <a:ea typeface="Calibri"/>
                        <a:cs typeface="Times New Roman"/>
                      </a:endParaRPr>
                    </a:p>
                    <a:p>
                      <a:pPr marL="0" marR="0">
                        <a:lnSpc>
                          <a:spcPct val="115000"/>
                        </a:lnSpc>
                        <a:spcBef>
                          <a:spcPts val="0"/>
                        </a:spcBef>
                        <a:spcAft>
                          <a:spcPts val="0"/>
                        </a:spcAft>
                      </a:pPr>
                      <a:r>
                        <a:rPr lang="en-US" sz="800" b="1">
                          <a:effectLst/>
                          <a:latin typeface="+mn-lt"/>
                          <a:ea typeface="Calibri"/>
                          <a:cs typeface="Times New Roman"/>
                        </a:rPr>
                        <a:t>+ clopidogrel 75 mg daily</a:t>
                      </a:r>
                      <a:endParaRPr lang="en-US" sz="900">
                        <a:effectLst/>
                        <a:latin typeface="+mn-lt"/>
                        <a:ea typeface="Calibri"/>
                        <a:cs typeface="Times New Roman"/>
                      </a:endParaRPr>
                    </a:p>
                    <a:p>
                      <a:pPr marL="0" marR="0">
                        <a:lnSpc>
                          <a:spcPct val="115000"/>
                        </a:lnSpc>
                        <a:spcBef>
                          <a:spcPts val="0"/>
                        </a:spcBef>
                        <a:spcAft>
                          <a:spcPts val="0"/>
                        </a:spcAft>
                      </a:pPr>
                      <a:r>
                        <a:rPr lang="en-US" sz="800" b="1">
                          <a:effectLst/>
                          <a:latin typeface="+mn-lt"/>
                          <a:ea typeface="Calibri"/>
                          <a:cs typeface="Times New Roman"/>
                        </a:rPr>
                        <a:t>+ warfarin (lowest recommended target INR)</a:t>
                      </a:r>
                      <a:endParaRPr lang="en-US" sz="900">
                        <a:effectLst/>
                        <a:latin typeface="+mn-lt"/>
                        <a:ea typeface="Calibri"/>
                        <a:cs typeface="Times New Roman"/>
                      </a:endParaRPr>
                    </a:p>
                    <a:p>
                      <a:pPr marL="0" marR="0">
                        <a:lnSpc>
                          <a:spcPct val="115000"/>
                        </a:lnSpc>
                        <a:spcBef>
                          <a:spcPts val="0"/>
                        </a:spcBef>
                        <a:spcAft>
                          <a:spcPts val="0"/>
                        </a:spcAft>
                      </a:pPr>
                      <a:r>
                        <a:rPr lang="en-US" sz="800">
                          <a:effectLst/>
                          <a:latin typeface="+mn-lt"/>
                          <a:ea typeface="Calibri"/>
                          <a:cs typeface="Times New Roman"/>
                        </a:rPr>
                        <a:t> </a:t>
                      </a:r>
                      <a:endParaRPr lang="en-US" sz="900">
                        <a:effectLst/>
                        <a:latin typeface="+mn-lt"/>
                        <a:ea typeface="Calibri"/>
                        <a:cs typeface="Times New Roman"/>
                      </a:endParaRPr>
                    </a:p>
                    <a:p>
                      <a:pPr marL="0" marR="0">
                        <a:lnSpc>
                          <a:spcPct val="115000"/>
                        </a:lnSpc>
                        <a:spcBef>
                          <a:spcPts val="0"/>
                        </a:spcBef>
                        <a:spcAft>
                          <a:spcPts val="0"/>
                        </a:spcAft>
                      </a:pPr>
                      <a:r>
                        <a:rPr lang="en-US" sz="800">
                          <a:effectLst/>
                          <a:latin typeface="+mn-lt"/>
                          <a:ea typeface="Calibri"/>
                          <a:cs typeface="Times New Roman"/>
                        </a:rPr>
                        <a:t>for 6 weeks versus 6 months</a:t>
                      </a:r>
                      <a:endParaRPr lang="en-US" sz="900">
                        <a:effectLst/>
                        <a:latin typeface="+mn-lt"/>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u="sng" dirty="0">
                          <a:effectLst/>
                          <a:latin typeface="+mn-lt"/>
                          <a:ea typeface="Calibri"/>
                          <a:cs typeface="Times New Roman"/>
                        </a:rPr>
                        <a:t>Composite of death, MI, definite stent thrombosis, stroke, or major bleeding at 9 months</a:t>
                      </a:r>
                      <a:endParaRPr lang="en-US" sz="900" dirty="0">
                        <a:effectLst/>
                        <a:latin typeface="+mn-lt"/>
                        <a:ea typeface="Calibri"/>
                        <a:cs typeface="Times New Roman"/>
                      </a:endParaRPr>
                    </a:p>
                    <a:p>
                      <a:pPr marL="0" marR="0">
                        <a:lnSpc>
                          <a:spcPct val="115000"/>
                        </a:lnSpc>
                        <a:spcBef>
                          <a:spcPts val="0"/>
                        </a:spcBef>
                        <a:spcAft>
                          <a:spcPts val="0"/>
                        </a:spcAft>
                      </a:pPr>
                      <a:r>
                        <a:rPr lang="en-US" sz="800" u="none" strike="noStrike" dirty="0">
                          <a:effectLst/>
                          <a:latin typeface="+mn-lt"/>
                          <a:ea typeface="Calibri"/>
                          <a:cs typeface="Times New Roman"/>
                        </a:rPr>
                        <a:t> </a:t>
                      </a:r>
                      <a:endParaRPr lang="en-US" sz="900" dirty="0">
                        <a:effectLst/>
                        <a:latin typeface="+mn-lt"/>
                        <a:ea typeface="Calibri"/>
                        <a:cs typeface="Times New Roman"/>
                      </a:endParaRPr>
                    </a:p>
                    <a:p>
                      <a:pPr marL="0" marR="0">
                        <a:lnSpc>
                          <a:spcPct val="115000"/>
                        </a:lnSpc>
                        <a:spcBef>
                          <a:spcPts val="0"/>
                        </a:spcBef>
                        <a:spcAft>
                          <a:spcPts val="0"/>
                        </a:spcAft>
                      </a:pPr>
                      <a:r>
                        <a:rPr lang="en-US" sz="800" dirty="0">
                          <a:effectLst/>
                          <a:latin typeface="+mn-lt"/>
                          <a:ea typeface="Calibri"/>
                          <a:cs typeface="Times New Roman"/>
                        </a:rPr>
                        <a:t>6 weeks triple therapy: 9.8% 30 events)</a:t>
                      </a:r>
                      <a:endParaRPr lang="en-US" sz="900" dirty="0">
                        <a:effectLst/>
                        <a:latin typeface="+mn-lt"/>
                        <a:ea typeface="Calibri"/>
                        <a:cs typeface="Times New Roman"/>
                      </a:endParaRPr>
                    </a:p>
                    <a:p>
                      <a:pPr marL="0" marR="0">
                        <a:lnSpc>
                          <a:spcPct val="115000"/>
                        </a:lnSpc>
                        <a:spcBef>
                          <a:spcPts val="0"/>
                        </a:spcBef>
                        <a:spcAft>
                          <a:spcPts val="0"/>
                        </a:spcAft>
                      </a:pPr>
                      <a:r>
                        <a:rPr lang="en-US" sz="800" dirty="0">
                          <a:effectLst/>
                          <a:latin typeface="+mn-lt"/>
                          <a:ea typeface="Calibri"/>
                          <a:cs typeface="Times New Roman"/>
                        </a:rPr>
                        <a:t> </a:t>
                      </a:r>
                      <a:endParaRPr lang="en-US" sz="900" dirty="0">
                        <a:effectLst/>
                        <a:latin typeface="+mn-lt"/>
                        <a:ea typeface="Calibri"/>
                        <a:cs typeface="Times New Roman"/>
                      </a:endParaRPr>
                    </a:p>
                    <a:p>
                      <a:pPr marL="0" marR="0">
                        <a:lnSpc>
                          <a:spcPct val="115000"/>
                        </a:lnSpc>
                        <a:spcBef>
                          <a:spcPts val="0"/>
                        </a:spcBef>
                        <a:spcAft>
                          <a:spcPts val="0"/>
                        </a:spcAft>
                      </a:pPr>
                      <a:r>
                        <a:rPr lang="en-US" sz="800" dirty="0">
                          <a:effectLst/>
                          <a:latin typeface="+mn-lt"/>
                          <a:ea typeface="Calibri"/>
                          <a:cs typeface="Times New Roman"/>
                        </a:rPr>
                        <a:t>6 months triple therapy: 8.8% (27 events)  (p=0.63)</a:t>
                      </a:r>
                      <a:endParaRPr lang="en-US" sz="900" dirty="0">
                        <a:effectLst/>
                        <a:latin typeface="+mn-lt"/>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nSpc>
                          <a:spcPct val="115000"/>
                        </a:lnSpc>
                        <a:spcBef>
                          <a:spcPts val="0"/>
                        </a:spcBef>
                        <a:spcAft>
                          <a:spcPts val="600"/>
                        </a:spcAft>
                        <a:buFont typeface="Symbol"/>
                        <a:buNone/>
                      </a:pPr>
                      <a:r>
                        <a:rPr lang="en-US" sz="800" dirty="0" smtClean="0">
                          <a:effectLst/>
                          <a:latin typeface="+mn-lt"/>
                          <a:ea typeface="Calibri"/>
                          <a:cs typeface="Times New Roman"/>
                        </a:rPr>
                        <a:t>-The </a:t>
                      </a:r>
                      <a:r>
                        <a:rPr lang="en-US" sz="800" dirty="0">
                          <a:effectLst/>
                          <a:latin typeface="+mn-lt"/>
                          <a:ea typeface="Calibri"/>
                          <a:cs typeface="Times New Roman"/>
                        </a:rPr>
                        <a:t>trial was underpowered for its primary endpoint</a:t>
                      </a:r>
                      <a:endParaRPr lang="en-US" sz="900" dirty="0">
                        <a:effectLst/>
                        <a:latin typeface="+mn-lt"/>
                        <a:ea typeface="Calibri"/>
                        <a:cs typeface="Times New Roman"/>
                      </a:endParaRPr>
                    </a:p>
                    <a:p>
                      <a:pPr marL="0" marR="0" lvl="0" indent="0">
                        <a:lnSpc>
                          <a:spcPct val="115000"/>
                        </a:lnSpc>
                        <a:spcBef>
                          <a:spcPts val="0"/>
                        </a:spcBef>
                        <a:spcAft>
                          <a:spcPts val="600"/>
                        </a:spcAft>
                        <a:buFont typeface="Symbol"/>
                        <a:buNone/>
                      </a:pPr>
                      <a:r>
                        <a:rPr lang="en-US" sz="800" dirty="0" smtClean="0">
                          <a:effectLst/>
                          <a:latin typeface="+mn-lt"/>
                          <a:ea typeface="Calibri"/>
                          <a:cs typeface="Times New Roman"/>
                        </a:rPr>
                        <a:t>-No </a:t>
                      </a:r>
                      <a:r>
                        <a:rPr lang="en-US" sz="800" dirty="0">
                          <a:effectLst/>
                          <a:latin typeface="+mn-lt"/>
                          <a:ea typeface="Calibri"/>
                          <a:cs typeface="Times New Roman"/>
                        </a:rPr>
                        <a:t>differences in efficacy or safety were found</a:t>
                      </a:r>
                      <a:endParaRPr lang="en-US" sz="900" dirty="0">
                        <a:effectLst/>
                        <a:latin typeface="+mn-lt"/>
                        <a:ea typeface="Calibri"/>
                        <a:cs typeface="Times New Roman"/>
                      </a:endParaRPr>
                    </a:p>
                    <a:p>
                      <a:pPr marL="0" marR="0" lvl="0" indent="0">
                        <a:lnSpc>
                          <a:spcPct val="115000"/>
                        </a:lnSpc>
                        <a:spcBef>
                          <a:spcPts val="0"/>
                        </a:spcBef>
                        <a:spcAft>
                          <a:spcPts val="600"/>
                        </a:spcAft>
                        <a:buFont typeface="Symbol"/>
                        <a:buNone/>
                      </a:pPr>
                      <a:r>
                        <a:rPr lang="en-US" sz="800" dirty="0" smtClean="0">
                          <a:effectLst/>
                          <a:latin typeface="+mn-lt"/>
                          <a:ea typeface="Calibri"/>
                          <a:cs typeface="Times New Roman"/>
                        </a:rPr>
                        <a:t>-Prevalence </a:t>
                      </a:r>
                      <a:r>
                        <a:rPr lang="en-US" sz="800" dirty="0">
                          <a:effectLst/>
                          <a:latin typeface="+mn-lt"/>
                          <a:ea typeface="Calibri"/>
                          <a:cs typeface="Times New Roman"/>
                        </a:rPr>
                        <a:t>of AF: 84%</a:t>
                      </a:r>
                      <a:endParaRPr lang="en-US" sz="900" dirty="0">
                        <a:effectLst/>
                        <a:latin typeface="+mn-lt"/>
                        <a:ea typeface="Calibri"/>
                        <a:cs typeface="Times New Roman"/>
                      </a:endParaRPr>
                    </a:p>
                    <a:p>
                      <a:pPr marL="0" marR="0" lvl="0" indent="0">
                        <a:lnSpc>
                          <a:spcPct val="115000"/>
                        </a:lnSpc>
                        <a:spcBef>
                          <a:spcPts val="0"/>
                        </a:spcBef>
                        <a:spcAft>
                          <a:spcPts val="600"/>
                        </a:spcAft>
                        <a:buFont typeface="Symbol"/>
                        <a:buNone/>
                      </a:pPr>
                      <a:r>
                        <a:rPr lang="en-US" sz="800" dirty="0" smtClean="0">
                          <a:effectLst/>
                          <a:latin typeface="+mn-lt"/>
                          <a:ea typeface="Calibri"/>
                          <a:cs typeface="Times New Roman"/>
                        </a:rPr>
                        <a:t>-Use </a:t>
                      </a:r>
                      <a:r>
                        <a:rPr lang="en-US" sz="800" dirty="0">
                          <a:effectLst/>
                          <a:latin typeface="+mn-lt"/>
                          <a:ea typeface="Calibri"/>
                          <a:cs typeface="Times New Roman"/>
                        </a:rPr>
                        <a:t>of PPI: 37.2%</a:t>
                      </a:r>
                      <a:endParaRPr lang="en-US" sz="900" dirty="0">
                        <a:effectLst/>
                        <a:latin typeface="+mn-lt"/>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6326">
                <a:tc>
                  <a:txBody>
                    <a:bodyPr/>
                    <a:lstStyle/>
                    <a:p>
                      <a:pPr marL="0" marR="0">
                        <a:lnSpc>
                          <a:spcPct val="115000"/>
                        </a:lnSpc>
                        <a:spcBef>
                          <a:spcPts val="0"/>
                        </a:spcBef>
                        <a:spcAft>
                          <a:spcPts val="0"/>
                        </a:spcAft>
                      </a:pPr>
                      <a:r>
                        <a:rPr lang="en-US" sz="800" b="1">
                          <a:effectLst/>
                          <a:latin typeface="+mn-lt"/>
                          <a:ea typeface="Calibri"/>
                          <a:cs typeface="Times New Roman"/>
                        </a:rPr>
                        <a:t>PIONEER-AF</a:t>
                      </a:r>
                      <a:endParaRPr lang="en-US" sz="900">
                        <a:effectLst/>
                        <a:latin typeface="+mn-lt"/>
                        <a:ea typeface="Calibri"/>
                        <a:cs typeface="Times New Roman"/>
                      </a:endParaRPr>
                    </a:p>
                    <a:p>
                      <a:pPr marL="0" marR="0">
                        <a:lnSpc>
                          <a:spcPct val="115000"/>
                        </a:lnSpc>
                        <a:spcBef>
                          <a:spcPts val="0"/>
                        </a:spcBef>
                        <a:spcAft>
                          <a:spcPts val="0"/>
                        </a:spcAft>
                      </a:pPr>
                      <a:r>
                        <a:rPr lang="en-US" sz="800" b="1">
                          <a:effectLst/>
                          <a:latin typeface="+mn-lt"/>
                          <a:ea typeface="Calibri"/>
                          <a:cs typeface="Times New Roman"/>
                        </a:rPr>
                        <a:t>(n=2124)</a:t>
                      </a:r>
                      <a:endParaRPr lang="en-US" sz="900">
                        <a:effectLst/>
                        <a:latin typeface="+mn-lt"/>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dirty="0">
                          <a:effectLst/>
                          <a:latin typeface="+mn-lt"/>
                          <a:ea typeface="Calibri"/>
                          <a:cs typeface="Times New Roman"/>
                        </a:rPr>
                        <a:t>1. Rivaroxaban 15 mg daily + P2Y12 inhibitor (mainly </a:t>
                      </a:r>
                      <a:r>
                        <a:rPr lang="en-US" sz="800" b="1" dirty="0" err="1">
                          <a:effectLst/>
                          <a:latin typeface="+mn-lt"/>
                          <a:ea typeface="Calibri"/>
                          <a:cs typeface="Times New Roman"/>
                        </a:rPr>
                        <a:t>clopidogrel</a:t>
                      </a:r>
                      <a:r>
                        <a:rPr lang="en-US" sz="800" b="1" dirty="0">
                          <a:effectLst/>
                          <a:latin typeface="+mn-lt"/>
                          <a:ea typeface="Calibri"/>
                          <a:cs typeface="Times New Roman"/>
                        </a:rPr>
                        <a:t>) </a:t>
                      </a:r>
                      <a:endParaRPr lang="en-US" sz="900" dirty="0">
                        <a:effectLst/>
                        <a:latin typeface="+mn-lt"/>
                        <a:ea typeface="Calibri"/>
                        <a:cs typeface="Times New Roman"/>
                      </a:endParaRPr>
                    </a:p>
                    <a:p>
                      <a:pPr marL="0" marR="0">
                        <a:lnSpc>
                          <a:spcPct val="115000"/>
                        </a:lnSpc>
                        <a:spcBef>
                          <a:spcPts val="0"/>
                        </a:spcBef>
                        <a:spcAft>
                          <a:spcPts val="0"/>
                        </a:spcAft>
                      </a:pPr>
                      <a:r>
                        <a:rPr lang="en-US" sz="800" dirty="0">
                          <a:effectLst/>
                          <a:latin typeface="+mn-lt"/>
                          <a:ea typeface="Calibri"/>
                          <a:cs typeface="Times New Roman"/>
                        </a:rPr>
                        <a:t> </a:t>
                      </a:r>
                      <a:endParaRPr lang="en-US" sz="900" dirty="0">
                        <a:effectLst/>
                        <a:latin typeface="+mn-lt"/>
                        <a:ea typeface="Calibri"/>
                        <a:cs typeface="Times New Roman"/>
                      </a:endParaRPr>
                    </a:p>
                    <a:p>
                      <a:pPr marL="0" marR="0">
                        <a:lnSpc>
                          <a:spcPct val="115000"/>
                        </a:lnSpc>
                        <a:spcBef>
                          <a:spcPts val="0"/>
                        </a:spcBef>
                        <a:spcAft>
                          <a:spcPts val="0"/>
                        </a:spcAft>
                      </a:pPr>
                      <a:r>
                        <a:rPr lang="en-US" sz="800" dirty="0">
                          <a:effectLst/>
                          <a:latin typeface="+mn-lt"/>
                          <a:ea typeface="Calibri"/>
                          <a:cs typeface="Times New Roman"/>
                        </a:rPr>
                        <a:t> </a:t>
                      </a:r>
                      <a:endParaRPr lang="en-US" sz="900" dirty="0">
                        <a:effectLst/>
                        <a:latin typeface="+mn-lt"/>
                        <a:ea typeface="Calibri"/>
                        <a:cs typeface="Times New Roman"/>
                      </a:endParaRPr>
                    </a:p>
                    <a:p>
                      <a:pPr marL="0" marR="0">
                        <a:lnSpc>
                          <a:spcPct val="115000"/>
                        </a:lnSpc>
                        <a:spcBef>
                          <a:spcPts val="0"/>
                        </a:spcBef>
                        <a:spcAft>
                          <a:spcPts val="0"/>
                        </a:spcAft>
                      </a:pPr>
                      <a:r>
                        <a:rPr lang="en-US" sz="800" b="1" dirty="0">
                          <a:effectLst/>
                          <a:latin typeface="+mn-lt"/>
                          <a:ea typeface="Calibri"/>
                          <a:cs typeface="Times New Roman"/>
                        </a:rPr>
                        <a:t>2. Rivaroxaban 2.5 mg twice daily + DAPT (ASA + P2Y12 inhibitor, mainly </a:t>
                      </a:r>
                      <a:r>
                        <a:rPr lang="en-US" sz="800" b="1" dirty="0" err="1">
                          <a:effectLst/>
                          <a:latin typeface="+mn-lt"/>
                          <a:ea typeface="Calibri"/>
                          <a:cs typeface="Times New Roman"/>
                        </a:rPr>
                        <a:t>clopidogrel</a:t>
                      </a:r>
                      <a:r>
                        <a:rPr lang="en-US" sz="800" b="1" dirty="0">
                          <a:effectLst/>
                          <a:latin typeface="+mn-lt"/>
                          <a:ea typeface="Calibri"/>
                          <a:cs typeface="Times New Roman"/>
                        </a:rPr>
                        <a:t>)</a:t>
                      </a:r>
                      <a:endParaRPr lang="en-US" sz="900" dirty="0">
                        <a:effectLst/>
                        <a:latin typeface="+mn-lt"/>
                        <a:ea typeface="Calibri"/>
                        <a:cs typeface="Times New Roman"/>
                      </a:endParaRPr>
                    </a:p>
                    <a:p>
                      <a:pPr marL="0" marR="0">
                        <a:lnSpc>
                          <a:spcPct val="115000"/>
                        </a:lnSpc>
                        <a:spcBef>
                          <a:spcPts val="0"/>
                        </a:spcBef>
                        <a:spcAft>
                          <a:spcPts val="0"/>
                        </a:spcAft>
                      </a:pPr>
                      <a:r>
                        <a:rPr lang="en-US" sz="800" b="1" dirty="0">
                          <a:effectLst/>
                          <a:latin typeface="+mn-lt"/>
                          <a:ea typeface="Calibri"/>
                          <a:cs typeface="Times New Roman"/>
                        </a:rPr>
                        <a:t>Step down to rivaroxaban 15 mg daily + P2Y12 inhibitor</a:t>
                      </a:r>
                      <a:endParaRPr lang="en-US" sz="900" dirty="0">
                        <a:effectLst/>
                        <a:latin typeface="+mn-lt"/>
                        <a:ea typeface="Calibri"/>
                        <a:cs typeface="Times New Roman"/>
                      </a:endParaRPr>
                    </a:p>
                    <a:p>
                      <a:pPr marL="0" marR="0">
                        <a:lnSpc>
                          <a:spcPct val="115000"/>
                        </a:lnSpc>
                        <a:spcBef>
                          <a:spcPts val="0"/>
                        </a:spcBef>
                        <a:spcAft>
                          <a:spcPts val="0"/>
                        </a:spcAft>
                      </a:pPr>
                      <a:r>
                        <a:rPr lang="en-US" sz="800" b="1" dirty="0">
                          <a:effectLst/>
                          <a:latin typeface="+mn-lt"/>
                          <a:ea typeface="Calibri"/>
                          <a:cs typeface="Times New Roman"/>
                        </a:rPr>
                        <a:t> </a:t>
                      </a:r>
                      <a:endParaRPr lang="en-US" sz="900" dirty="0">
                        <a:effectLst/>
                        <a:latin typeface="+mn-lt"/>
                        <a:ea typeface="Calibri"/>
                        <a:cs typeface="Times New Roman"/>
                      </a:endParaRPr>
                    </a:p>
                    <a:p>
                      <a:pPr marL="0" marR="0">
                        <a:lnSpc>
                          <a:spcPct val="115000"/>
                        </a:lnSpc>
                        <a:spcBef>
                          <a:spcPts val="0"/>
                        </a:spcBef>
                        <a:spcAft>
                          <a:spcPts val="0"/>
                        </a:spcAft>
                      </a:pPr>
                      <a:r>
                        <a:rPr lang="en-US" sz="800" b="1" dirty="0">
                          <a:effectLst/>
                          <a:latin typeface="+mn-lt"/>
                          <a:ea typeface="Calibri"/>
                          <a:cs typeface="Times New Roman"/>
                        </a:rPr>
                        <a:t>3. Traditional triple therapy: ASA + </a:t>
                      </a:r>
                      <a:r>
                        <a:rPr lang="en-US" sz="800" b="1" dirty="0" err="1">
                          <a:effectLst/>
                          <a:latin typeface="+mn-lt"/>
                          <a:ea typeface="Calibri"/>
                          <a:cs typeface="Times New Roman"/>
                        </a:rPr>
                        <a:t>clopidogrel</a:t>
                      </a:r>
                      <a:r>
                        <a:rPr lang="en-US" sz="800" b="1" dirty="0">
                          <a:effectLst/>
                          <a:latin typeface="+mn-lt"/>
                          <a:ea typeface="Calibri"/>
                          <a:cs typeface="Times New Roman"/>
                        </a:rPr>
                        <a:t> + warfarin </a:t>
                      </a:r>
                      <a:endParaRPr lang="en-US" sz="900" dirty="0">
                        <a:effectLst/>
                        <a:latin typeface="+mn-lt"/>
                        <a:ea typeface="Calibri"/>
                        <a:cs typeface="Times New Roman"/>
                      </a:endParaRPr>
                    </a:p>
                    <a:p>
                      <a:pPr marL="0" marR="0">
                        <a:lnSpc>
                          <a:spcPct val="115000"/>
                        </a:lnSpc>
                        <a:spcBef>
                          <a:spcPts val="0"/>
                        </a:spcBef>
                        <a:spcAft>
                          <a:spcPts val="0"/>
                        </a:spcAft>
                      </a:pPr>
                      <a:r>
                        <a:rPr lang="en-US" sz="900" b="1" dirty="0">
                          <a:effectLst/>
                          <a:latin typeface="+mn-lt"/>
                          <a:ea typeface="Calibri"/>
                          <a:cs typeface="Times New Roman"/>
                        </a:rPr>
                        <a:t> </a:t>
                      </a:r>
                      <a:endParaRPr lang="en-US" sz="900" dirty="0">
                        <a:effectLst/>
                        <a:latin typeface="+mn-lt"/>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u="sng" dirty="0">
                          <a:effectLst/>
                          <a:latin typeface="+mn-lt"/>
                          <a:ea typeface="Calibri"/>
                          <a:cs typeface="Times New Roman"/>
                        </a:rPr>
                        <a:t>Clinically significant bleeding (composite of TIMI major, minor or requiring medical attention) at 12 months</a:t>
                      </a:r>
                      <a:endParaRPr lang="en-US" sz="900" dirty="0">
                        <a:effectLst/>
                        <a:latin typeface="+mn-lt"/>
                        <a:ea typeface="Calibri"/>
                        <a:cs typeface="Times New Roman"/>
                      </a:endParaRPr>
                    </a:p>
                    <a:p>
                      <a:pPr marL="0" marR="0">
                        <a:lnSpc>
                          <a:spcPct val="115000"/>
                        </a:lnSpc>
                        <a:spcBef>
                          <a:spcPts val="0"/>
                        </a:spcBef>
                        <a:spcAft>
                          <a:spcPts val="0"/>
                        </a:spcAft>
                      </a:pPr>
                      <a:r>
                        <a:rPr lang="en-US" sz="800" u="none" strike="noStrike" dirty="0">
                          <a:effectLst/>
                          <a:latin typeface="+mn-lt"/>
                          <a:ea typeface="Calibri"/>
                          <a:cs typeface="Times New Roman"/>
                        </a:rPr>
                        <a:t> </a:t>
                      </a:r>
                      <a:endParaRPr lang="en-US" sz="900" dirty="0">
                        <a:effectLst/>
                        <a:latin typeface="+mn-lt"/>
                        <a:ea typeface="Calibri"/>
                        <a:cs typeface="Times New Roman"/>
                      </a:endParaRPr>
                    </a:p>
                    <a:p>
                      <a:pPr marL="0" marR="0">
                        <a:lnSpc>
                          <a:spcPct val="115000"/>
                        </a:lnSpc>
                        <a:spcBef>
                          <a:spcPts val="0"/>
                        </a:spcBef>
                        <a:spcAft>
                          <a:spcPts val="0"/>
                        </a:spcAft>
                      </a:pPr>
                      <a:r>
                        <a:rPr lang="en-US" sz="800" dirty="0">
                          <a:effectLst/>
                          <a:latin typeface="+mn-lt"/>
                          <a:ea typeface="Calibri"/>
                          <a:cs typeface="Times New Roman"/>
                        </a:rPr>
                        <a:t>1. Rivaroxaban </a:t>
                      </a:r>
                      <a:r>
                        <a:rPr lang="en-US" sz="800" dirty="0" smtClean="0">
                          <a:effectLst/>
                          <a:latin typeface="+mn-lt"/>
                          <a:ea typeface="Calibri"/>
                          <a:cs typeface="Times New Roman"/>
                        </a:rPr>
                        <a:t>15 </a:t>
                      </a:r>
                      <a:r>
                        <a:rPr lang="en-US" sz="800" dirty="0">
                          <a:effectLst/>
                          <a:latin typeface="+mn-lt"/>
                          <a:ea typeface="Calibri"/>
                          <a:cs typeface="Times New Roman"/>
                        </a:rPr>
                        <a:t>mg </a:t>
                      </a:r>
                      <a:r>
                        <a:rPr lang="en-US" sz="800" dirty="0" err="1">
                          <a:effectLst/>
                          <a:latin typeface="+mn-lt"/>
                          <a:ea typeface="Calibri"/>
                          <a:cs typeface="Times New Roman"/>
                        </a:rPr>
                        <a:t>daily+clopidogrel</a:t>
                      </a:r>
                      <a:r>
                        <a:rPr lang="en-US" sz="800" dirty="0">
                          <a:effectLst/>
                          <a:latin typeface="+mn-lt"/>
                          <a:ea typeface="Calibri"/>
                          <a:cs typeface="Times New Roman"/>
                        </a:rPr>
                        <a:t>: 16.8% </a:t>
                      </a:r>
                      <a:endParaRPr lang="en-US" sz="900" dirty="0">
                        <a:effectLst/>
                        <a:latin typeface="+mn-lt"/>
                        <a:ea typeface="Calibri"/>
                        <a:cs typeface="Times New Roman"/>
                      </a:endParaRPr>
                    </a:p>
                    <a:p>
                      <a:pPr marL="0" marR="0">
                        <a:lnSpc>
                          <a:spcPct val="115000"/>
                        </a:lnSpc>
                        <a:spcBef>
                          <a:spcPts val="0"/>
                        </a:spcBef>
                        <a:spcAft>
                          <a:spcPts val="0"/>
                        </a:spcAft>
                      </a:pPr>
                      <a:r>
                        <a:rPr lang="en-US" sz="800" dirty="0">
                          <a:effectLst/>
                          <a:latin typeface="+mn-lt"/>
                          <a:ea typeface="Calibri"/>
                          <a:cs typeface="Times New Roman"/>
                        </a:rPr>
                        <a:t> </a:t>
                      </a:r>
                      <a:endParaRPr lang="en-US" sz="900" dirty="0">
                        <a:effectLst/>
                        <a:latin typeface="+mn-lt"/>
                        <a:ea typeface="Calibri"/>
                        <a:cs typeface="Times New Roman"/>
                      </a:endParaRPr>
                    </a:p>
                    <a:p>
                      <a:pPr marL="0" marR="0">
                        <a:lnSpc>
                          <a:spcPct val="115000"/>
                        </a:lnSpc>
                        <a:spcBef>
                          <a:spcPts val="0"/>
                        </a:spcBef>
                        <a:spcAft>
                          <a:spcPts val="0"/>
                        </a:spcAft>
                      </a:pPr>
                      <a:r>
                        <a:rPr lang="en-US" sz="800" dirty="0">
                          <a:effectLst/>
                          <a:latin typeface="+mn-lt"/>
                          <a:ea typeface="Calibri"/>
                          <a:cs typeface="Times New Roman"/>
                        </a:rPr>
                        <a:t>2. Rivaroxaban 2.5 mg BID + DAPT: 18.0%</a:t>
                      </a:r>
                      <a:endParaRPr lang="en-US" sz="900" dirty="0">
                        <a:effectLst/>
                        <a:latin typeface="+mn-lt"/>
                        <a:ea typeface="Calibri"/>
                        <a:cs typeface="Times New Roman"/>
                      </a:endParaRPr>
                    </a:p>
                    <a:p>
                      <a:pPr marL="0" marR="0">
                        <a:lnSpc>
                          <a:spcPct val="115000"/>
                        </a:lnSpc>
                        <a:spcBef>
                          <a:spcPts val="0"/>
                        </a:spcBef>
                        <a:spcAft>
                          <a:spcPts val="0"/>
                        </a:spcAft>
                      </a:pPr>
                      <a:r>
                        <a:rPr lang="en-US" sz="800" dirty="0">
                          <a:effectLst/>
                          <a:latin typeface="+mn-lt"/>
                          <a:ea typeface="Calibri"/>
                          <a:cs typeface="Times New Roman"/>
                        </a:rPr>
                        <a:t> </a:t>
                      </a:r>
                      <a:endParaRPr lang="en-US" sz="900" dirty="0">
                        <a:effectLst/>
                        <a:latin typeface="+mn-lt"/>
                        <a:ea typeface="Calibri"/>
                        <a:cs typeface="Times New Roman"/>
                      </a:endParaRPr>
                    </a:p>
                    <a:p>
                      <a:pPr marL="0" marR="0">
                        <a:lnSpc>
                          <a:spcPct val="115000"/>
                        </a:lnSpc>
                        <a:spcBef>
                          <a:spcPts val="0"/>
                        </a:spcBef>
                        <a:spcAft>
                          <a:spcPts val="0"/>
                        </a:spcAft>
                      </a:pPr>
                      <a:r>
                        <a:rPr lang="en-US" sz="800" dirty="0">
                          <a:effectLst/>
                          <a:latin typeface="+mn-lt"/>
                          <a:ea typeface="Calibri"/>
                          <a:cs typeface="Times New Roman"/>
                        </a:rPr>
                        <a:t>3. Traditional triple therapy (</a:t>
                      </a:r>
                      <a:r>
                        <a:rPr lang="en-US" sz="800" dirty="0" err="1">
                          <a:effectLst/>
                          <a:latin typeface="+mn-lt"/>
                          <a:ea typeface="Calibri"/>
                          <a:cs typeface="Times New Roman"/>
                        </a:rPr>
                        <a:t>ASA+clopidogrel+warfarin</a:t>
                      </a:r>
                      <a:r>
                        <a:rPr lang="en-US" sz="800" dirty="0">
                          <a:effectLst/>
                          <a:latin typeface="+mn-lt"/>
                          <a:ea typeface="Calibri"/>
                          <a:cs typeface="Times New Roman"/>
                        </a:rPr>
                        <a:t>): 26.7% (p&lt;0.001 versus both groups 1 and 2)</a:t>
                      </a:r>
                      <a:endParaRPr lang="en-US" sz="900" dirty="0">
                        <a:effectLst/>
                        <a:latin typeface="+mn-lt"/>
                        <a:ea typeface="Calibri"/>
                        <a:cs typeface="Times New Roman"/>
                      </a:endParaRPr>
                    </a:p>
                    <a:p>
                      <a:pPr marL="0" marR="0">
                        <a:lnSpc>
                          <a:spcPct val="115000"/>
                        </a:lnSpc>
                        <a:spcBef>
                          <a:spcPts val="0"/>
                        </a:spcBef>
                        <a:spcAft>
                          <a:spcPts val="0"/>
                        </a:spcAft>
                      </a:pPr>
                      <a:r>
                        <a:rPr lang="en-US" sz="800" dirty="0">
                          <a:effectLst/>
                          <a:latin typeface="+mn-lt"/>
                          <a:ea typeface="Calibri"/>
                          <a:cs typeface="Times New Roman"/>
                        </a:rPr>
                        <a:t> </a:t>
                      </a:r>
                      <a:endParaRPr lang="en-US" sz="900" dirty="0">
                        <a:effectLst/>
                        <a:latin typeface="+mn-lt"/>
                        <a:ea typeface="Calibri"/>
                        <a:cs typeface="Times New Roman"/>
                      </a:endParaRPr>
                    </a:p>
                    <a:p>
                      <a:pPr marL="0" marR="0">
                        <a:lnSpc>
                          <a:spcPct val="115000"/>
                        </a:lnSpc>
                        <a:spcBef>
                          <a:spcPts val="0"/>
                        </a:spcBef>
                        <a:spcAft>
                          <a:spcPts val="0"/>
                        </a:spcAft>
                      </a:pPr>
                      <a:r>
                        <a:rPr lang="en-US" sz="900" b="1" dirty="0">
                          <a:effectLst/>
                          <a:latin typeface="+mn-lt"/>
                          <a:ea typeface="Calibri"/>
                          <a:cs typeface="Times New Roman"/>
                        </a:rPr>
                        <a:t> </a:t>
                      </a:r>
                      <a:endParaRPr lang="en-US" sz="900" dirty="0">
                        <a:effectLst/>
                        <a:latin typeface="+mn-lt"/>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nSpc>
                          <a:spcPct val="115000"/>
                        </a:lnSpc>
                        <a:spcBef>
                          <a:spcPts val="0"/>
                        </a:spcBef>
                        <a:spcAft>
                          <a:spcPts val="600"/>
                        </a:spcAft>
                        <a:buFont typeface="Symbol"/>
                        <a:buNone/>
                      </a:pPr>
                      <a:r>
                        <a:rPr lang="en-US" sz="800" dirty="0" smtClean="0">
                          <a:effectLst/>
                          <a:latin typeface="+mn-lt"/>
                          <a:ea typeface="Calibri"/>
                          <a:cs typeface="Times New Roman"/>
                        </a:rPr>
                        <a:t>-Prevalence </a:t>
                      </a:r>
                      <a:r>
                        <a:rPr lang="en-US" sz="800" dirty="0">
                          <a:effectLst/>
                          <a:latin typeface="+mn-lt"/>
                          <a:ea typeface="Calibri"/>
                          <a:cs typeface="Times New Roman"/>
                        </a:rPr>
                        <a:t>of AF: 100%</a:t>
                      </a:r>
                      <a:endParaRPr lang="en-US" sz="900" dirty="0">
                        <a:effectLst/>
                        <a:latin typeface="+mn-lt"/>
                        <a:ea typeface="Calibri"/>
                        <a:cs typeface="Times New Roman"/>
                      </a:endParaRPr>
                    </a:p>
                    <a:p>
                      <a:pPr marL="0" marR="0">
                        <a:lnSpc>
                          <a:spcPct val="115000"/>
                        </a:lnSpc>
                        <a:spcBef>
                          <a:spcPts val="0"/>
                        </a:spcBef>
                        <a:spcAft>
                          <a:spcPts val="600"/>
                        </a:spcAft>
                      </a:pPr>
                      <a:r>
                        <a:rPr lang="en-US" sz="800" dirty="0" smtClean="0">
                          <a:effectLst/>
                          <a:latin typeface="+mn-lt"/>
                          <a:ea typeface="Calibri"/>
                          <a:cs typeface="Times New Roman"/>
                        </a:rPr>
                        <a:t>-</a:t>
                      </a:r>
                      <a:r>
                        <a:rPr lang="en-US" sz="800" dirty="0" err="1" smtClean="0">
                          <a:effectLst/>
                          <a:latin typeface="+mn-lt"/>
                          <a:ea typeface="Calibri"/>
                          <a:cs typeface="Times New Roman"/>
                        </a:rPr>
                        <a:t>Clopidogrel</a:t>
                      </a:r>
                      <a:r>
                        <a:rPr lang="en-US" sz="800" dirty="0" smtClean="0">
                          <a:effectLst/>
                          <a:latin typeface="+mn-lt"/>
                          <a:ea typeface="Calibri"/>
                          <a:cs typeface="Times New Roman"/>
                        </a:rPr>
                        <a:t> </a:t>
                      </a:r>
                      <a:r>
                        <a:rPr lang="en-US" sz="800" dirty="0">
                          <a:effectLst/>
                          <a:latin typeface="+mn-lt"/>
                          <a:ea typeface="Calibri"/>
                          <a:cs typeface="Times New Roman"/>
                        </a:rPr>
                        <a:t>used as the P2Y12 inhibitor in </a:t>
                      </a:r>
                      <a:r>
                        <a:rPr lang="en-US" sz="900" dirty="0">
                          <a:effectLst/>
                          <a:latin typeface="+mn-lt"/>
                          <a:ea typeface="Calibri"/>
                          <a:cs typeface="Times New Roman"/>
                          <a:sym typeface="Symbol"/>
                        </a:rPr>
                        <a:t></a:t>
                      </a:r>
                      <a:r>
                        <a:rPr lang="en-US" sz="800" dirty="0">
                          <a:effectLst/>
                          <a:latin typeface="+mn-lt"/>
                          <a:ea typeface="Calibri"/>
                          <a:cs typeface="Times New Roman"/>
                        </a:rPr>
                        <a:t>93% of patients</a:t>
                      </a:r>
                      <a:endParaRPr lang="en-US" sz="900" dirty="0">
                        <a:effectLst/>
                        <a:latin typeface="+mn-lt"/>
                        <a:ea typeface="Calibri"/>
                        <a:cs typeface="Times New Roman"/>
                      </a:endParaRPr>
                    </a:p>
                    <a:p>
                      <a:pPr marL="0" marR="0" lvl="0" indent="0">
                        <a:lnSpc>
                          <a:spcPct val="115000"/>
                        </a:lnSpc>
                        <a:spcBef>
                          <a:spcPts val="0"/>
                        </a:spcBef>
                        <a:spcAft>
                          <a:spcPts val="600"/>
                        </a:spcAft>
                        <a:buFont typeface="Symbol"/>
                        <a:buNone/>
                      </a:pPr>
                      <a:r>
                        <a:rPr lang="en-US" sz="800" dirty="0" smtClean="0">
                          <a:effectLst/>
                          <a:latin typeface="+mn-lt"/>
                          <a:ea typeface="Calibri"/>
                          <a:cs typeface="Times New Roman"/>
                        </a:rPr>
                        <a:t>-Duration </a:t>
                      </a:r>
                      <a:r>
                        <a:rPr lang="en-US" sz="800" dirty="0">
                          <a:effectLst/>
                          <a:latin typeface="+mn-lt"/>
                          <a:ea typeface="Calibri"/>
                          <a:cs typeface="Times New Roman"/>
                        </a:rPr>
                        <a:t>of triple therapy for groups and 3 were not randomized (1, 6 or 12 months)</a:t>
                      </a:r>
                      <a:endParaRPr lang="en-US" sz="900" dirty="0">
                        <a:effectLst/>
                        <a:latin typeface="+mn-lt"/>
                        <a:ea typeface="Calibri"/>
                        <a:cs typeface="Times New Roman"/>
                      </a:endParaRPr>
                    </a:p>
                    <a:p>
                      <a:pPr marL="0" marR="0">
                        <a:lnSpc>
                          <a:spcPct val="115000"/>
                        </a:lnSpc>
                        <a:spcBef>
                          <a:spcPts val="0"/>
                        </a:spcBef>
                        <a:spcAft>
                          <a:spcPts val="600"/>
                        </a:spcAft>
                      </a:pPr>
                      <a:r>
                        <a:rPr lang="en-US" sz="800" dirty="0" smtClean="0">
                          <a:effectLst/>
                          <a:latin typeface="+mn-lt"/>
                          <a:ea typeface="Calibri"/>
                          <a:cs typeface="Times New Roman"/>
                        </a:rPr>
                        <a:t>-Most </a:t>
                      </a:r>
                      <a:r>
                        <a:rPr lang="en-US" sz="800" dirty="0">
                          <a:effectLst/>
                          <a:latin typeface="+mn-lt"/>
                          <a:ea typeface="Calibri"/>
                          <a:cs typeface="Times New Roman"/>
                        </a:rPr>
                        <a:t>of the reduction in bleeding was in bleeding requiring medical attention with no difference in TIMI major or minor bleeding</a:t>
                      </a:r>
                      <a:endParaRPr lang="en-US" sz="900" dirty="0">
                        <a:effectLst/>
                        <a:latin typeface="+mn-lt"/>
                        <a:ea typeface="Calibri"/>
                        <a:cs typeface="Times New Roman"/>
                      </a:endParaRPr>
                    </a:p>
                    <a:p>
                      <a:pPr marL="0" marR="0">
                        <a:lnSpc>
                          <a:spcPct val="115000"/>
                        </a:lnSpc>
                        <a:spcBef>
                          <a:spcPts val="0"/>
                        </a:spcBef>
                        <a:spcAft>
                          <a:spcPts val="600"/>
                        </a:spcAft>
                      </a:pPr>
                      <a:r>
                        <a:rPr lang="en-US" sz="800" dirty="0" smtClean="0">
                          <a:effectLst/>
                          <a:latin typeface="+mn-lt"/>
                          <a:ea typeface="Calibri"/>
                          <a:cs typeface="Times New Roman"/>
                        </a:rPr>
                        <a:t>-Not </a:t>
                      </a:r>
                      <a:r>
                        <a:rPr lang="en-US" sz="800" dirty="0">
                          <a:effectLst/>
                          <a:latin typeface="+mn-lt"/>
                          <a:ea typeface="Calibri"/>
                          <a:cs typeface="Times New Roman"/>
                        </a:rPr>
                        <a:t>powered to detect differences in efficacy</a:t>
                      </a:r>
                      <a:endParaRPr lang="en-US" sz="900" dirty="0">
                        <a:effectLst/>
                        <a:latin typeface="+mn-lt"/>
                        <a:ea typeface="Calibri"/>
                        <a:cs typeface="Times New Roman"/>
                      </a:endParaRPr>
                    </a:p>
                    <a:p>
                      <a:pPr marL="0" marR="0">
                        <a:lnSpc>
                          <a:spcPct val="115000"/>
                        </a:lnSpc>
                        <a:spcBef>
                          <a:spcPts val="0"/>
                        </a:spcBef>
                        <a:spcAft>
                          <a:spcPts val="600"/>
                        </a:spcAft>
                      </a:pPr>
                      <a:r>
                        <a:rPr lang="en-US" sz="800" dirty="0" smtClean="0">
                          <a:effectLst/>
                          <a:latin typeface="+mn-lt"/>
                          <a:ea typeface="Calibri"/>
                          <a:cs typeface="Times New Roman"/>
                        </a:rPr>
                        <a:t>-Use </a:t>
                      </a:r>
                      <a:r>
                        <a:rPr lang="en-US" sz="800" dirty="0">
                          <a:effectLst/>
                          <a:latin typeface="+mn-lt"/>
                          <a:ea typeface="Calibri"/>
                          <a:cs typeface="Times New Roman"/>
                        </a:rPr>
                        <a:t>of PPI: &lt;40%</a:t>
                      </a:r>
                      <a:endParaRPr lang="en-US" sz="900" dirty="0">
                        <a:effectLst/>
                        <a:latin typeface="+mn-lt"/>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154">
                <a:tc>
                  <a:txBody>
                    <a:bodyPr/>
                    <a:lstStyle/>
                    <a:p>
                      <a:pPr marL="0" marR="0">
                        <a:lnSpc>
                          <a:spcPct val="115000"/>
                        </a:lnSpc>
                        <a:spcBef>
                          <a:spcPts val="0"/>
                        </a:spcBef>
                        <a:spcAft>
                          <a:spcPts val="0"/>
                        </a:spcAft>
                      </a:pPr>
                      <a:r>
                        <a:rPr lang="en-US" sz="800" b="1">
                          <a:effectLst/>
                          <a:latin typeface="+mn-lt"/>
                          <a:ea typeface="Calibri"/>
                          <a:cs typeface="Times New Roman"/>
                        </a:rPr>
                        <a:t>RE-DUAL PCI</a:t>
                      </a:r>
                      <a:endParaRPr lang="en-US" sz="900">
                        <a:effectLst/>
                        <a:latin typeface="+mn-lt"/>
                        <a:ea typeface="Calibri"/>
                        <a:cs typeface="Times New Roman"/>
                      </a:endParaRPr>
                    </a:p>
                    <a:p>
                      <a:pPr marL="0" marR="0">
                        <a:lnSpc>
                          <a:spcPct val="115000"/>
                        </a:lnSpc>
                        <a:spcBef>
                          <a:spcPts val="0"/>
                        </a:spcBef>
                        <a:spcAft>
                          <a:spcPts val="0"/>
                        </a:spcAft>
                      </a:pPr>
                      <a:r>
                        <a:rPr lang="en-US" sz="800" b="1">
                          <a:effectLst/>
                          <a:latin typeface="+mn-lt"/>
                          <a:ea typeface="Calibri"/>
                          <a:cs typeface="Times New Roman"/>
                        </a:rPr>
                        <a:t>(n=2725)</a:t>
                      </a:r>
                      <a:endParaRPr lang="en-US" sz="900">
                        <a:effectLst/>
                        <a:latin typeface="+mn-lt"/>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b="1">
                          <a:effectLst/>
                          <a:latin typeface="+mn-lt"/>
                          <a:ea typeface="Calibri"/>
                          <a:cs typeface="Times New Roman"/>
                        </a:rPr>
                        <a:t>Dabigatan 110 mg twice daily + P2Y12 inhibitor (clopidogrel 75 mg daily or ticagrelor 90 mg twice daily)</a:t>
                      </a:r>
                      <a:endParaRPr lang="en-US" sz="900">
                        <a:effectLst/>
                        <a:latin typeface="+mn-lt"/>
                        <a:ea typeface="Calibri"/>
                        <a:cs typeface="Times New Roman"/>
                      </a:endParaRPr>
                    </a:p>
                    <a:p>
                      <a:pPr marL="0" marR="0">
                        <a:lnSpc>
                          <a:spcPct val="115000"/>
                        </a:lnSpc>
                        <a:spcBef>
                          <a:spcPts val="0"/>
                        </a:spcBef>
                        <a:spcAft>
                          <a:spcPts val="0"/>
                        </a:spcAft>
                      </a:pPr>
                      <a:r>
                        <a:rPr lang="en-US" sz="800" b="1">
                          <a:effectLst/>
                          <a:latin typeface="+mn-lt"/>
                          <a:ea typeface="Calibri"/>
                          <a:cs typeface="Times New Roman"/>
                        </a:rPr>
                        <a:t> </a:t>
                      </a:r>
                      <a:endParaRPr lang="en-US" sz="900">
                        <a:effectLst/>
                        <a:latin typeface="+mn-lt"/>
                        <a:ea typeface="Calibri"/>
                        <a:cs typeface="Times New Roman"/>
                      </a:endParaRPr>
                    </a:p>
                    <a:p>
                      <a:pPr marL="0" marR="0">
                        <a:lnSpc>
                          <a:spcPct val="115000"/>
                        </a:lnSpc>
                        <a:spcBef>
                          <a:spcPts val="0"/>
                        </a:spcBef>
                        <a:spcAft>
                          <a:spcPts val="0"/>
                        </a:spcAft>
                      </a:pPr>
                      <a:r>
                        <a:rPr lang="en-US" sz="800" b="1">
                          <a:effectLst/>
                          <a:latin typeface="+mn-lt"/>
                          <a:ea typeface="Calibri"/>
                          <a:cs typeface="Times New Roman"/>
                        </a:rPr>
                        <a:t>Dabigatan 150 mg twice daily + P2Y12 inhibitor (clopidogrel 75 mg daily or ticagrelor </a:t>
                      </a:r>
                      <a:endParaRPr lang="en-US" sz="900">
                        <a:effectLst/>
                        <a:latin typeface="+mn-lt"/>
                        <a:ea typeface="Calibri"/>
                        <a:cs typeface="Times New Roman"/>
                      </a:endParaRPr>
                    </a:p>
                    <a:p>
                      <a:pPr marL="0" marR="0">
                        <a:lnSpc>
                          <a:spcPct val="115000"/>
                        </a:lnSpc>
                        <a:spcBef>
                          <a:spcPts val="0"/>
                        </a:spcBef>
                        <a:spcAft>
                          <a:spcPts val="0"/>
                        </a:spcAft>
                      </a:pPr>
                      <a:r>
                        <a:rPr lang="en-US" sz="800" b="1">
                          <a:effectLst/>
                          <a:latin typeface="+mn-lt"/>
                          <a:ea typeface="Calibri"/>
                          <a:cs typeface="Times New Roman"/>
                        </a:rPr>
                        <a:t>90 mg twice daily)</a:t>
                      </a:r>
                      <a:endParaRPr lang="en-US" sz="900">
                        <a:effectLst/>
                        <a:latin typeface="+mn-lt"/>
                        <a:ea typeface="Calibri"/>
                        <a:cs typeface="Times New Roman"/>
                      </a:endParaRPr>
                    </a:p>
                    <a:p>
                      <a:pPr marL="0" marR="0">
                        <a:lnSpc>
                          <a:spcPct val="115000"/>
                        </a:lnSpc>
                        <a:spcBef>
                          <a:spcPts val="0"/>
                        </a:spcBef>
                        <a:spcAft>
                          <a:spcPts val="0"/>
                        </a:spcAft>
                      </a:pPr>
                      <a:r>
                        <a:rPr lang="en-US" sz="800" b="1">
                          <a:effectLst/>
                          <a:latin typeface="+mn-lt"/>
                          <a:ea typeface="Calibri"/>
                          <a:cs typeface="Times New Roman"/>
                        </a:rPr>
                        <a:t> </a:t>
                      </a:r>
                      <a:endParaRPr lang="en-US" sz="900">
                        <a:effectLst/>
                        <a:latin typeface="+mn-lt"/>
                        <a:ea typeface="Calibri"/>
                        <a:cs typeface="Times New Roman"/>
                      </a:endParaRPr>
                    </a:p>
                    <a:p>
                      <a:pPr marL="0" marR="0">
                        <a:lnSpc>
                          <a:spcPct val="115000"/>
                        </a:lnSpc>
                        <a:spcBef>
                          <a:spcPts val="0"/>
                        </a:spcBef>
                        <a:spcAft>
                          <a:spcPts val="0"/>
                        </a:spcAft>
                      </a:pPr>
                      <a:r>
                        <a:rPr lang="en-US" sz="800" b="1">
                          <a:effectLst/>
                          <a:latin typeface="+mn-lt"/>
                          <a:ea typeface="Calibri"/>
                          <a:cs typeface="Times New Roman"/>
                        </a:rPr>
                        <a:t>Traditional triple therapy: ASA+clopidogrel+warfarin </a:t>
                      </a:r>
                      <a:endParaRPr lang="en-US" sz="900">
                        <a:effectLst/>
                        <a:latin typeface="+mn-lt"/>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u="sng">
                          <a:effectLst/>
                          <a:latin typeface="+mn-lt"/>
                          <a:ea typeface="Calibri"/>
                          <a:cs typeface="Times New Roman"/>
                        </a:rPr>
                        <a:t>Time to first major or clinically relevant non-major bleeding event</a:t>
                      </a:r>
                      <a:endParaRPr lang="en-US" sz="900">
                        <a:effectLst/>
                        <a:latin typeface="+mn-lt"/>
                        <a:ea typeface="Calibri"/>
                        <a:cs typeface="Times New Roman"/>
                      </a:endParaRPr>
                    </a:p>
                    <a:p>
                      <a:pPr marL="0" marR="0">
                        <a:lnSpc>
                          <a:spcPct val="115000"/>
                        </a:lnSpc>
                        <a:spcBef>
                          <a:spcPts val="0"/>
                        </a:spcBef>
                        <a:spcAft>
                          <a:spcPts val="0"/>
                        </a:spcAft>
                      </a:pPr>
                      <a:r>
                        <a:rPr lang="en-US" sz="800">
                          <a:effectLst/>
                          <a:latin typeface="+mn-lt"/>
                          <a:ea typeface="Calibri"/>
                          <a:cs typeface="Times New Roman"/>
                        </a:rPr>
                        <a:t> </a:t>
                      </a:r>
                      <a:endParaRPr lang="en-US" sz="900">
                        <a:effectLst/>
                        <a:latin typeface="+mn-lt"/>
                        <a:ea typeface="Calibri"/>
                        <a:cs typeface="Times New Roman"/>
                      </a:endParaRPr>
                    </a:p>
                    <a:p>
                      <a:pPr marL="0" marR="0">
                        <a:lnSpc>
                          <a:spcPct val="115000"/>
                        </a:lnSpc>
                        <a:spcBef>
                          <a:spcPts val="0"/>
                        </a:spcBef>
                        <a:spcAft>
                          <a:spcPts val="0"/>
                        </a:spcAft>
                      </a:pPr>
                      <a:r>
                        <a:rPr lang="en-US" sz="800">
                          <a:effectLst/>
                          <a:latin typeface="+mn-lt"/>
                          <a:ea typeface="Calibri"/>
                          <a:cs typeface="Times New Roman"/>
                        </a:rPr>
                        <a:t>Dual therapy with dabigatran 110 mg twice daily: 15.4%</a:t>
                      </a:r>
                      <a:endParaRPr lang="en-US" sz="900">
                        <a:effectLst/>
                        <a:latin typeface="+mn-lt"/>
                        <a:ea typeface="Calibri"/>
                        <a:cs typeface="Times New Roman"/>
                      </a:endParaRPr>
                    </a:p>
                    <a:p>
                      <a:pPr marL="0" marR="0">
                        <a:lnSpc>
                          <a:spcPct val="115000"/>
                        </a:lnSpc>
                        <a:spcBef>
                          <a:spcPts val="0"/>
                        </a:spcBef>
                        <a:spcAft>
                          <a:spcPts val="0"/>
                        </a:spcAft>
                      </a:pPr>
                      <a:r>
                        <a:rPr lang="en-US" sz="800">
                          <a:effectLst/>
                          <a:latin typeface="+mn-lt"/>
                          <a:ea typeface="Calibri"/>
                          <a:cs typeface="Times New Roman"/>
                        </a:rPr>
                        <a:t>Triple therapy group: 26.9% (p&lt;0.001)</a:t>
                      </a:r>
                      <a:endParaRPr lang="en-US" sz="900">
                        <a:effectLst/>
                        <a:latin typeface="+mn-lt"/>
                        <a:ea typeface="Calibri"/>
                        <a:cs typeface="Times New Roman"/>
                      </a:endParaRPr>
                    </a:p>
                    <a:p>
                      <a:pPr marL="0" marR="0">
                        <a:lnSpc>
                          <a:spcPct val="115000"/>
                        </a:lnSpc>
                        <a:spcBef>
                          <a:spcPts val="0"/>
                        </a:spcBef>
                        <a:spcAft>
                          <a:spcPts val="0"/>
                        </a:spcAft>
                      </a:pPr>
                      <a:r>
                        <a:rPr lang="en-US" sz="800">
                          <a:effectLst/>
                          <a:latin typeface="+mn-lt"/>
                          <a:ea typeface="Calibri"/>
                          <a:cs typeface="Times New Roman"/>
                        </a:rPr>
                        <a:t> </a:t>
                      </a:r>
                      <a:endParaRPr lang="en-US" sz="900">
                        <a:effectLst/>
                        <a:latin typeface="+mn-lt"/>
                        <a:ea typeface="Calibri"/>
                        <a:cs typeface="Times New Roman"/>
                      </a:endParaRPr>
                    </a:p>
                    <a:p>
                      <a:pPr marL="0" marR="0">
                        <a:lnSpc>
                          <a:spcPct val="115000"/>
                        </a:lnSpc>
                        <a:spcBef>
                          <a:spcPts val="0"/>
                        </a:spcBef>
                        <a:spcAft>
                          <a:spcPts val="0"/>
                        </a:spcAft>
                      </a:pPr>
                      <a:r>
                        <a:rPr lang="en-US" sz="800">
                          <a:effectLst/>
                          <a:latin typeface="+mn-lt"/>
                          <a:ea typeface="Calibri"/>
                          <a:cs typeface="Times New Roman"/>
                        </a:rPr>
                        <a:t>Dual therapy with dabigatran 150 mg twice daily: 20.0%</a:t>
                      </a:r>
                      <a:endParaRPr lang="en-US" sz="900">
                        <a:effectLst/>
                        <a:latin typeface="+mn-lt"/>
                        <a:ea typeface="Calibri"/>
                        <a:cs typeface="Times New Roman"/>
                      </a:endParaRPr>
                    </a:p>
                    <a:p>
                      <a:pPr marL="0" marR="0">
                        <a:lnSpc>
                          <a:spcPct val="115000"/>
                        </a:lnSpc>
                        <a:spcBef>
                          <a:spcPts val="0"/>
                        </a:spcBef>
                        <a:spcAft>
                          <a:spcPts val="0"/>
                        </a:spcAft>
                      </a:pPr>
                      <a:r>
                        <a:rPr lang="en-US" sz="800">
                          <a:effectLst/>
                          <a:latin typeface="+mn-lt"/>
                          <a:ea typeface="Calibri"/>
                          <a:cs typeface="Times New Roman"/>
                        </a:rPr>
                        <a:t>Corresponding triple therapy group: 25.7% (p=0.002)</a:t>
                      </a:r>
                      <a:endParaRPr lang="en-US" sz="900">
                        <a:effectLst/>
                        <a:latin typeface="+mn-lt"/>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smtClean="0">
                          <a:effectLst/>
                          <a:latin typeface="+mn-lt"/>
                          <a:ea typeface="Calibri"/>
                          <a:cs typeface="Times New Roman"/>
                        </a:rPr>
                        <a:t>-Prevalence </a:t>
                      </a:r>
                      <a:r>
                        <a:rPr lang="en-US" sz="800" dirty="0">
                          <a:effectLst/>
                          <a:latin typeface="+mn-lt"/>
                          <a:ea typeface="Calibri"/>
                          <a:cs typeface="Times New Roman"/>
                        </a:rPr>
                        <a:t>of AF: 100%</a:t>
                      </a:r>
                      <a:endParaRPr lang="en-US" sz="900" dirty="0">
                        <a:effectLst/>
                        <a:latin typeface="+mn-lt"/>
                        <a:ea typeface="Calibri"/>
                        <a:cs typeface="Times New Roman"/>
                      </a:endParaRPr>
                    </a:p>
                    <a:p>
                      <a:pPr marL="0" marR="0">
                        <a:lnSpc>
                          <a:spcPct val="115000"/>
                        </a:lnSpc>
                        <a:spcBef>
                          <a:spcPts val="0"/>
                        </a:spcBef>
                        <a:spcAft>
                          <a:spcPts val="0"/>
                        </a:spcAft>
                      </a:pPr>
                      <a:r>
                        <a:rPr lang="en-US" sz="800" dirty="0">
                          <a:effectLst/>
                          <a:latin typeface="+mn-lt"/>
                          <a:ea typeface="Calibri"/>
                          <a:cs typeface="Times New Roman"/>
                        </a:rPr>
                        <a:t> </a:t>
                      </a:r>
                      <a:endParaRPr lang="en-US" sz="900" dirty="0">
                        <a:effectLst/>
                        <a:latin typeface="+mn-lt"/>
                        <a:ea typeface="Calibri"/>
                        <a:cs typeface="Times New Roman"/>
                      </a:endParaRPr>
                    </a:p>
                    <a:p>
                      <a:pPr marL="0" marR="0">
                        <a:lnSpc>
                          <a:spcPct val="115000"/>
                        </a:lnSpc>
                        <a:spcBef>
                          <a:spcPts val="0"/>
                        </a:spcBef>
                        <a:spcAft>
                          <a:spcPts val="0"/>
                        </a:spcAft>
                      </a:pPr>
                      <a:r>
                        <a:rPr lang="en-US" sz="800" dirty="0" smtClean="0">
                          <a:effectLst/>
                          <a:latin typeface="+mn-lt"/>
                          <a:ea typeface="Calibri"/>
                          <a:cs typeface="Times New Roman"/>
                        </a:rPr>
                        <a:t>-</a:t>
                      </a:r>
                      <a:r>
                        <a:rPr lang="en-US" sz="800" dirty="0" err="1" smtClean="0">
                          <a:effectLst/>
                          <a:latin typeface="+mn-lt"/>
                          <a:ea typeface="Calibri"/>
                          <a:cs typeface="Times New Roman"/>
                        </a:rPr>
                        <a:t>Clopidogrel</a:t>
                      </a:r>
                      <a:r>
                        <a:rPr lang="en-US" sz="800" dirty="0" smtClean="0">
                          <a:effectLst/>
                          <a:latin typeface="+mn-lt"/>
                          <a:ea typeface="Calibri"/>
                          <a:cs typeface="Times New Roman"/>
                        </a:rPr>
                        <a:t> </a:t>
                      </a:r>
                      <a:r>
                        <a:rPr lang="en-US" sz="800" dirty="0">
                          <a:effectLst/>
                          <a:latin typeface="+mn-lt"/>
                          <a:ea typeface="Calibri"/>
                          <a:cs typeface="Times New Roman"/>
                        </a:rPr>
                        <a:t>used as the P2Y12 inhibitor in 88% of patients (</a:t>
                      </a:r>
                      <a:r>
                        <a:rPr lang="en-US" sz="800" dirty="0" err="1">
                          <a:effectLst/>
                          <a:latin typeface="+mn-lt"/>
                          <a:ea typeface="Calibri"/>
                          <a:cs typeface="Times New Roman"/>
                        </a:rPr>
                        <a:t>ticagrelor</a:t>
                      </a:r>
                      <a:r>
                        <a:rPr lang="en-US" sz="800" dirty="0">
                          <a:effectLst/>
                          <a:latin typeface="+mn-lt"/>
                          <a:ea typeface="Calibri"/>
                          <a:cs typeface="Times New Roman"/>
                        </a:rPr>
                        <a:t> in 12% of patients); Not powered to detect differences in efficacy; Use of PPI: not provided</a:t>
                      </a:r>
                      <a:endParaRPr lang="en-US" sz="900" dirty="0">
                        <a:effectLst/>
                        <a:latin typeface="+mn-lt"/>
                        <a:ea typeface="Calibri"/>
                        <a:cs typeface="Times New Roman"/>
                      </a:endParaRPr>
                    </a:p>
                  </a:txBody>
                  <a:tcPr marL="28750" marR="2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320879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0" y="512763"/>
            <a:ext cx="8985250" cy="1325562"/>
          </a:xfrm>
        </p:spPr>
        <p:txBody>
          <a:bodyPr/>
          <a:lstStyle/>
          <a:p>
            <a:pPr>
              <a:defRPr/>
            </a:pPr>
            <a:r>
              <a:rPr lang="en-US" altLang="en-US"/>
              <a:t/>
            </a:r>
            <a:br>
              <a:rPr lang="en-US" altLang="en-US"/>
            </a:br>
            <a:endParaRPr lang="en-US" altLang="en-US"/>
          </a:p>
        </p:txBody>
      </p:sp>
      <p:graphicFrame>
        <p:nvGraphicFramePr>
          <p:cNvPr id="6" name="Table 5"/>
          <p:cNvGraphicFramePr>
            <a:graphicFrameLocks noGrp="1"/>
          </p:cNvGraphicFramePr>
          <p:nvPr>
            <p:extLst>
              <p:ext uri="{D42A27DB-BD31-4B8C-83A1-F6EECF244321}">
                <p14:modId xmlns:p14="http://schemas.microsoft.com/office/powerpoint/2010/main" val="575078947"/>
              </p:ext>
            </p:extLst>
          </p:nvPr>
        </p:nvGraphicFramePr>
        <p:xfrm>
          <a:off x="304800" y="1569720"/>
          <a:ext cx="8610600" cy="3459480"/>
        </p:xfrm>
        <a:graphic>
          <a:graphicData uri="http://schemas.openxmlformats.org/drawingml/2006/table">
            <a:tbl>
              <a:tblPr/>
              <a:tblGrid>
                <a:gridCol w="4343400"/>
                <a:gridCol w="4267200"/>
              </a:tblGrid>
              <a:tr h="533400">
                <a:tc>
                  <a:txBody>
                    <a:bodyPr/>
                    <a:lstStyle>
                      <a:lvl1pPr>
                        <a:spcBef>
                          <a:spcPct val="20000"/>
                        </a:spcBef>
                        <a:buClr>
                          <a:schemeClr val="hlink"/>
                        </a:buClr>
                        <a:buSzPct val="70000"/>
                        <a:buFont typeface="Wingdings" charset="2"/>
                        <a:defRPr sz="2800">
                          <a:solidFill>
                            <a:schemeClr val="tx1"/>
                          </a:solidFill>
                          <a:latin typeface="Tahoma" charset="0"/>
                          <a:ea typeface="ＭＳ Ｐゴシック" charset="-128"/>
                        </a:defRPr>
                      </a:lvl1pPr>
                      <a:lvl2pPr marL="742950" indent="-285750">
                        <a:spcBef>
                          <a:spcPct val="20000"/>
                        </a:spcBef>
                        <a:buClr>
                          <a:schemeClr val="tx1"/>
                        </a:buClr>
                        <a:defRPr sz="2400">
                          <a:solidFill>
                            <a:schemeClr val="tx1"/>
                          </a:solidFill>
                          <a:latin typeface="Tahoma" charset="0"/>
                          <a:ea typeface="ＭＳ Ｐゴシック" charset="-128"/>
                        </a:defRPr>
                      </a:lvl2pPr>
                      <a:lvl3pPr marL="1143000" indent="-228600">
                        <a:spcBef>
                          <a:spcPct val="20000"/>
                        </a:spcBef>
                        <a:buClr>
                          <a:schemeClr val="hlink"/>
                        </a:buClr>
                        <a:buSzPct val="70000"/>
                        <a:buFont typeface="Wingdings" charset="2"/>
                        <a:defRPr sz="2000">
                          <a:solidFill>
                            <a:schemeClr val="tx1"/>
                          </a:solidFill>
                          <a:latin typeface="Tahoma" charset="0"/>
                          <a:ea typeface="ＭＳ Ｐゴシック" charset="-128"/>
                        </a:defRPr>
                      </a:lvl3pPr>
                      <a:lvl4pPr marL="1600200" indent="-228600">
                        <a:spcBef>
                          <a:spcPct val="20000"/>
                        </a:spcBef>
                        <a:buClr>
                          <a:schemeClr val="tx1"/>
                        </a:buClr>
                        <a:defRPr>
                          <a:solidFill>
                            <a:schemeClr val="tx1"/>
                          </a:solidFill>
                          <a:latin typeface="Tahoma" charset="0"/>
                          <a:ea typeface="ＭＳ Ｐゴシック" charset="-128"/>
                        </a:defRPr>
                      </a:lvl4pPr>
                      <a:lvl5pPr marL="2057400" indent="-228600">
                        <a:spcBef>
                          <a:spcPct val="20000"/>
                        </a:spcBef>
                        <a:buClr>
                          <a:schemeClr val="hlink"/>
                        </a:buClr>
                        <a:buSzPct val="7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Dual Pathway</a:t>
                      </a:r>
                      <a:endPar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endParaRPr>
                    </a:p>
                  </a:txBody>
                  <a:tcPr marL="51435" marR="5143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Tahoma" charset="0"/>
                          <a:ea typeface="ＭＳ Ｐゴシック" charset="-128"/>
                        </a:defRPr>
                      </a:lvl1pPr>
                      <a:lvl2pPr marL="742950" indent="-285750">
                        <a:spcBef>
                          <a:spcPct val="20000"/>
                        </a:spcBef>
                        <a:buClr>
                          <a:schemeClr val="tx1"/>
                        </a:buClr>
                        <a:defRPr sz="2400">
                          <a:solidFill>
                            <a:schemeClr val="tx1"/>
                          </a:solidFill>
                          <a:latin typeface="Tahoma" charset="0"/>
                          <a:ea typeface="ＭＳ Ｐゴシック" charset="-128"/>
                        </a:defRPr>
                      </a:lvl2pPr>
                      <a:lvl3pPr marL="1143000" indent="-228600">
                        <a:spcBef>
                          <a:spcPct val="20000"/>
                        </a:spcBef>
                        <a:buClr>
                          <a:schemeClr val="hlink"/>
                        </a:buClr>
                        <a:buSzPct val="70000"/>
                        <a:buFont typeface="Wingdings" charset="2"/>
                        <a:defRPr sz="2000">
                          <a:solidFill>
                            <a:schemeClr val="tx1"/>
                          </a:solidFill>
                          <a:latin typeface="Tahoma" charset="0"/>
                          <a:ea typeface="ＭＳ Ｐゴシック" charset="-128"/>
                        </a:defRPr>
                      </a:lvl3pPr>
                      <a:lvl4pPr marL="1600200" indent="-228600">
                        <a:spcBef>
                          <a:spcPct val="20000"/>
                        </a:spcBef>
                        <a:buClr>
                          <a:schemeClr val="tx1"/>
                        </a:buClr>
                        <a:defRPr>
                          <a:solidFill>
                            <a:schemeClr val="tx1"/>
                          </a:solidFill>
                          <a:latin typeface="Tahoma" charset="0"/>
                          <a:ea typeface="ＭＳ Ｐゴシック" charset="-128"/>
                        </a:defRPr>
                      </a:lvl4pPr>
                      <a:lvl5pPr marL="2057400" indent="-228600">
                        <a:spcBef>
                          <a:spcPct val="20000"/>
                        </a:spcBef>
                        <a:buClr>
                          <a:schemeClr val="hlink"/>
                        </a:buClr>
                        <a:buSzPct val="7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2000" b="1"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Triple Therapy</a:t>
                      </a:r>
                      <a:endParaRPr kumimoji="0" lang="en-US" altLang="en-US" sz="2000" b="1"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endParaRPr>
                    </a:p>
                  </a:txBody>
                  <a:tcPr marL="51435" marR="5143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914400">
                <a:tc>
                  <a:txBody>
                    <a:bodyPr/>
                    <a:lstStyle>
                      <a:lvl1pPr>
                        <a:spcBef>
                          <a:spcPct val="20000"/>
                        </a:spcBef>
                        <a:buClr>
                          <a:schemeClr val="hlink"/>
                        </a:buClr>
                        <a:buSzPct val="70000"/>
                        <a:buFont typeface="Wingdings" charset="2"/>
                        <a:defRPr sz="2800">
                          <a:solidFill>
                            <a:schemeClr val="tx1"/>
                          </a:solidFill>
                          <a:latin typeface="Tahoma" charset="0"/>
                          <a:ea typeface="ＭＳ Ｐゴシック" charset="-128"/>
                        </a:defRPr>
                      </a:lvl1pPr>
                      <a:lvl2pPr marL="742950" indent="-285750">
                        <a:spcBef>
                          <a:spcPct val="20000"/>
                        </a:spcBef>
                        <a:buClr>
                          <a:schemeClr val="tx1"/>
                        </a:buClr>
                        <a:defRPr sz="2400">
                          <a:solidFill>
                            <a:schemeClr val="tx1"/>
                          </a:solidFill>
                          <a:latin typeface="Tahoma" charset="0"/>
                          <a:ea typeface="ＭＳ Ｐゴシック" charset="-128"/>
                        </a:defRPr>
                      </a:lvl2pPr>
                      <a:lvl3pPr marL="1143000" indent="-228600">
                        <a:spcBef>
                          <a:spcPct val="20000"/>
                        </a:spcBef>
                        <a:buClr>
                          <a:schemeClr val="hlink"/>
                        </a:buClr>
                        <a:buSzPct val="70000"/>
                        <a:buFont typeface="Wingdings" charset="2"/>
                        <a:defRPr sz="2000">
                          <a:solidFill>
                            <a:schemeClr val="tx1"/>
                          </a:solidFill>
                          <a:latin typeface="Tahoma" charset="0"/>
                          <a:ea typeface="ＭＳ Ｐゴシック" charset="-128"/>
                        </a:defRPr>
                      </a:lvl3pPr>
                      <a:lvl4pPr marL="1600200" indent="-228600">
                        <a:spcBef>
                          <a:spcPct val="20000"/>
                        </a:spcBef>
                        <a:buClr>
                          <a:schemeClr val="tx1"/>
                        </a:buClr>
                        <a:defRPr>
                          <a:solidFill>
                            <a:schemeClr val="tx1"/>
                          </a:solidFill>
                          <a:latin typeface="Tahoma" charset="0"/>
                          <a:ea typeface="ＭＳ Ｐゴシック" charset="-128"/>
                        </a:defRPr>
                      </a:lvl4pPr>
                      <a:lvl5pPr marL="2057400" indent="-228600">
                        <a:spcBef>
                          <a:spcPct val="20000"/>
                        </a:spcBef>
                        <a:buClr>
                          <a:schemeClr val="hlink"/>
                        </a:buClr>
                        <a:buSzPct val="7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 typeface="+mj-lt"/>
                        <a:buNone/>
                        <a:tabLst/>
                      </a:pPr>
                      <a:r>
                        <a:rPr kumimoji="0" lang="en-CA" altLang="en-US" sz="1900" b="0"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1. Rivaroxaban 15 mg </a:t>
                      </a:r>
                      <a:r>
                        <a:rPr kumimoji="0" lang="en-CA" altLang="en-US" sz="1900" b="0"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once daily </a:t>
                      </a:r>
                      <a:r>
                        <a:rPr kumimoji="0" lang="en-CA" altLang="en-US" sz="1900" b="0"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 </a:t>
                      </a:r>
                      <a:r>
                        <a:rPr kumimoji="0" lang="en-CA" altLang="en-US" sz="1900" b="0" i="0" u="none" strike="noStrike" cap="none" normalizeH="0" baseline="0" dirty="0" err="1" smtClean="0">
                          <a:ln>
                            <a:noFill/>
                          </a:ln>
                          <a:solidFill>
                            <a:schemeClr val="tx1"/>
                          </a:solidFill>
                          <a:effectLst/>
                          <a:latin typeface="Arial" panose="020B0604020202020204" pitchFamily="34" charset="0"/>
                          <a:ea typeface="ＭＳ Ｐゴシック" charset="-128"/>
                          <a:cs typeface="Arial" panose="020B0604020202020204" pitchFamily="34" charset="0"/>
                        </a:rPr>
                        <a:t>clopidogrel</a:t>
                      </a:r>
                      <a:r>
                        <a:rPr kumimoji="0" lang="en-CA" altLang="en-US" sz="1900" b="0"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 75 mg </a:t>
                      </a:r>
                      <a:r>
                        <a:rPr kumimoji="0" lang="en-CA" altLang="en-US" sz="1900" b="0"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once daily</a:t>
                      </a:r>
                      <a:r>
                        <a:rPr kumimoji="0" lang="en-CA" altLang="en-US" sz="1900" b="0" i="0" u="none" strike="noStrike" cap="none" normalizeH="0" baseline="30000" dirty="0" smtClean="0">
                          <a:ln>
                            <a:noFill/>
                          </a:ln>
                          <a:solidFill>
                            <a:schemeClr val="tx1"/>
                          </a:solidFill>
                          <a:effectLst/>
                          <a:latin typeface="Arial" panose="020B0604020202020204" pitchFamily="34" charset="0"/>
                          <a:ea typeface="ＭＳ Ｐゴシック" charset="-128"/>
                          <a:cs typeface="Arial" panose="020B0604020202020204" pitchFamily="34" charset="0"/>
                        </a:rPr>
                        <a:t>1</a:t>
                      </a:r>
                      <a:endParaRPr kumimoji="0" lang="en-US" altLang="en-US" sz="1900" b="0" i="0" u="none" strike="noStrike" cap="none" normalizeH="0" baseline="30000" dirty="0">
                        <a:ln>
                          <a:noFill/>
                        </a:ln>
                        <a:solidFill>
                          <a:schemeClr val="tx1"/>
                        </a:solidFill>
                        <a:effectLst/>
                        <a:latin typeface="Arial" panose="020B0604020202020204" pitchFamily="34" charset="0"/>
                        <a:ea typeface="ＭＳ Ｐゴシック" charset="-128"/>
                        <a:cs typeface="Arial" panose="020B0604020202020204" pitchFamily="34" charset="0"/>
                      </a:endParaRPr>
                    </a:p>
                  </a:txBody>
                  <a:tcPr marL="51435" marR="5143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Tahoma" charset="0"/>
                          <a:ea typeface="ＭＳ Ｐゴシック" charset="-128"/>
                        </a:defRPr>
                      </a:lvl1pPr>
                      <a:lvl2pPr marL="742950" indent="-285750">
                        <a:spcBef>
                          <a:spcPct val="20000"/>
                        </a:spcBef>
                        <a:buClr>
                          <a:schemeClr val="tx1"/>
                        </a:buClr>
                        <a:defRPr sz="2400">
                          <a:solidFill>
                            <a:schemeClr val="tx1"/>
                          </a:solidFill>
                          <a:latin typeface="Tahoma" charset="0"/>
                          <a:ea typeface="ＭＳ Ｐゴシック" charset="-128"/>
                        </a:defRPr>
                      </a:lvl2pPr>
                      <a:lvl3pPr marL="1143000" indent="-228600">
                        <a:spcBef>
                          <a:spcPct val="20000"/>
                        </a:spcBef>
                        <a:buClr>
                          <a:schemeClr val="hlink"/>
                        </a:buClr>
                        <a:buSzPct val="70000"/>
                        <a:buFont typeface="Wingdings" charset="2"/>
                        <a:defRPr sz="2000">
                          <a:solidFill>
                            <a:schemeClr val="tx1"/>
                          </a:solidFill>
                          <a:latin typeface="Tahoma" charset="0"/>
                          <a:ea typeface="ＭＳ Ｐゴシック" charset="-128"/>
                        </a:defRPr>
                      </a:lvl3pPr>
                      <a:lvl4pPr marL="1600200" indent="-228600">
                        <a:spcBef>
                          <a:spcPct val="20000"/>
                        </a:spcBef>
                        <a:buClr>
                          <a:schemeClr val="tx1"/>
                        </a:buClr>
                        <a:defRPr>
                          <a:solidFill>
                            <a:schemeClr val="tx1"/>
                          </a:solidFill>
                          <a:latin typeface="Tahoma" charset="0"/>
                          <a:ea typeface="ＭＳ Ｐゴシック" charset="-128"/>
                        </a:defRPr>
                      </a:lvl4pPr>
                      <a:lvl5pPr marL="2057400" indent="-228600">
                        <a:spcBef>
                          <a:spcPct val="20000"/>
                        </a:spcBef>
                        <a:buClr>
                          <a:schemeClr val="hlink"/>
                        </a:buClr>
                        <a:buSzPct val="7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900" b="0"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1. Rivaroxaban </a:t>
                      </a:r>
                      <a:r>
                        <a:rPr kumimoji="0" lang="en-CA" altLang="en-US" sz="1900" b="0"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2.5 mg BID + ASA 81 mg </a:t>
                      </a:r>
                      <a:r>
                        <a:rPr kumimoji="0" lang="en-CA" altLang="en-US" sz="1900" b="0"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once daily </a:t>
                      </a:r>
                      <a:r>
                        <a:rPr kumimoji="0" lang="en-CA" altLang="en-US" sz="1900" b="0"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 </a:t>
                      </a:r>
                      <a:r>
                        <a:rPr kumimoji="0" lang="en-CA" altLang="en-US" sz="1900" b="0" i="0" u="none" strike="noStrike" cap="none" normalizeH="0" baseline="0" dirty="0" err="1" smtClean="0">
                          <a:ln>
                            <a:noFill/>
                          </a:ln>
                          <a:solidFill>
                            <a:schemeClr val="tx1"/>
                          </a:solidFill>
                          <a:effectLst/>
                          <a:latin typeface="Arial" panose="020B0604020202020204" pitchFamily="34" charset="0"/>
                          <a:ea typeface="ＭＳ Ｐゴシック" charset="-128"/>
                          <a:cs typeface="Arial" panose="020B0604020202020204" pitchFamily="34" charset="0"/>
                        </a:rPr>
                        <a:t>clopidogrel</a:t>
                      </a:r>
                      <a:r>
                        <a:rPr kumimoji="0" lang="en-CA" altLang="en-US" sz="1900" b="0"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 75 mg </a:t>
                      </a:r>
                      <a:r>
                        <a:rPr kumimoji="0" lang="en-CA" altLang="en-US" sz="1900" b="0"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once daily</a:t>
                      </a:r>
                      <a:r>
                        <a:rPr kumimoji="0" lang="en-CA" altLang="en-US" sz="1900" b="0" i="0" u="none" strike="noStrike" cap="none" normalizeH="0" baseline="30000" dirty="0" smtClean="0">
                          <a:ln>
                            <a:noFill/>
                          </a:ln>
                          <a:solidFill>
                            <a:schemeClr val="tx1"/>
                          </a:solidFill>
                          <a:effectLst/>
                          <a:latin typeface="Arial" panose="020B0604020202020204" pitchFamily="34" charset="0"/>
                          <a:ea typeface="ＭＳ Ｐゴシック" charset="-128"/>
                          <a:cs typeface="Arial" panose="020B0604020202020204" pitchFamily="34" charset="0"/>
                        </a:rPr>
                        <a:t>1</a:t>
                      </a:r>
                    </a:p>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900" b="0"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rPr>
                        <a:t> </a:t>
                      </a:r>
                      <a:endParaRPr kumimoji="0" lang="en-US" altLang="en-US" sz="1900" b="0"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endParaRPr>
                    </a:p>
                  </a:txBody>
                  <a:tcPr marL="51435" marR="5143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990600">
                <a:tc>
                  <a:txBody>
                    <a:bodyPr/>
                    <a:lstStyle>
                      <a:lvl1pPr>
                        <a:spcBef>
                          <a:spcPct val="20000"/>
                        </a:spcBef>
                        <a:buClr>
                          <a:schemeClr val="hlink"/>
                        </a:buClr>
                        <a:buSzPct val="70000"/>
                        <a:buFont typeface="Wingdings" charset="2"/>
                        <a:defRPr sz="2800">
                          <a:solidFill>
                            <a:schemeClr val="tx1"/>
                          </a:solidFill>
                          <a:latin typeface="Tahoma" charset="0"/>
                          <a:ea typeface="ＭＳ Ｐゴシック" charset="-128"/>
                        </a:defRPr>
                      </a:lvl1pPr>
                      <a:lvl2pPr marL="742950" indent="-285750">
                        <a:spcBef>
                          <a:spcPct val="20000"/>
                        </a:spcBef>
                        <a:buClr>
                          <a:schemeClr val="tx1"/>
                        </a:buClr>
                        <a:defRPr sz="2400">
                          <a:solidFill>
                            <a:schemeClr val="tx1"/>
                          </a:solidFill>
                          <a:latin typeface="Tahoma" charset="0"/>
                          <a:ea typeface="ＭＳ Ｐゴシック" charset="-128"/>
                        </a:defRPr>
                      </a:lvl2pPr>
                      <a:lvl3pPr marL="1143000" indent="-228600">
                        <a:spcBef>
                          <a:spcPct val="20000"/>
                        </a:spcBef>
                        <a:buClr>
                          <a:schemeClr val="hlink"/>
                        </a:buClr>
                        <a:buSzPct val="70000"/>
                        <a:buFont typeface="Wingdings" charset="2"/>
                        <a:defRPr sz="2000">
                          <a:solidFill>
                            <a:schemeClr val="tx1"/>
                          </a:solidFill>
                          <a:latin typeface="Tahoma" charset="0"/>
                          <a:ea typeface="ＭＳ Ｐゴシック" charset="-128"/>
                        </a:defRPr>
                      </a:lvl3pPr>
                      <a:lvl4pPr marL="1600200" indent="-228600">
                        <a:spcBef>
                          <a:spcPct val="20000"/>
                        </a:spcBef>
                        <a:buClr>
                          <a:schemeClr val="tx1"/>
                        </a:buClr>
                        <a:defRPr>
                          <a:solidFill>
                            <a:schemeClr val="tx1"/>
                          </a:solidFill>
                          <a:latin typeface="Tahoma" charset="0"/>
                          <a:ea typeface="ＭＳ Ｐゴシック" charset="-128"/>
                        </a:defRPr>
                      </a:lvl4pPr>
                      <a:lvl5pPr marL="2057400" indent="-228600">
                        <a:spcBef>
                          <a:spcPct val="20000"/>
                        </a:spcBef>
                        <a:buClr>
                          <a:schemeClr val="hlink"/>
                        </a:buClr>
                        <a:buSzPct val="7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 typeface="+mj-lt"/>
                        <a:buNone/>
                        <a:tabLst/>
                      </a:pPr>
                      <a:r>
                        <a:rPr kumimoji="0" lang="en-CA" altLang="en-US" sz="1900" b="0"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2. Dabigatran 110* or 150 mg BID + </a:t>
                      </a:r>
                      <a:r>
                        <a:rPr kumimoji="0" lang="en-CA" altLang="en-US" sz="1900" b="0" i="0" u="none" strike="noStrike" cap="none" normalizeH="0" baseline="0" dirty="0" err="1" smtClean="0">
                          <a:ln>
                            <a:noFill/>
                          </a:ln>
                          <a:solidFill>
                            <a:schemeClr val="tx1"/>
                          </a:solidFill>
                          <a:effectLst/>
                          <a:latin typeface="Arial" panose="020B0604020202020204" pitchFamily="34" charset="0"/>
                          <a:ea typeface="ＭＳ Ｐゴシック" charset="-128"/>
                          <a:cs typeface="Arial" panose="020B0604020202020204" pitchFamily="34" charset="0"/>
                        </a:rPr>
                        <a:t>clopidogrel</a:t>
                      </a:r>
                      <a:r>
                        <a:rPr kumimoji="0" lang="en-CA" altLang="en-US" sz="1900" b="0"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 75 mg </a:t>
                      </a:r>
                      <a:r>
                        <a:rPr kumimoji="0" lang="en-CA" altLang="en-US" sz="1900" b="0"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once daily</a:t>
                      </a:r>
                      <a:r>
                        <a:rPr kumimoji="0" lang="en-CA" altLang="en-US" sz="1900" b="0" i="0" u="none" strike="noStrike" cap="none" normalizeH="0" baseline="30000" dirty="0" smtClean="0">
                          <a:ln>
                            <a:noFill/>
                          </a:ln>
                          <a:solidFill>
                            <a:schemeClr val="tx1"/>
                          </a:solidFill>
                          <a:effectLst/>
                          <a:latin typeface="Arial" panose="020B0604020202020204" pitchFamily="34" charset="0"/>
                          <a:ea typeface="ＭＳ Ｐゴシック" charset="-128"/>
                          <a:cs typeface="Arial" panose="020B0604020202020204" pitchFamily="34" charset="0"/>
                        </a:rPr>
                        <a:t>2</a:t>
                      </a:r>
                      <a:endParaRPr kumimoji="0" lang="en-US" altLang="en-US" sz="1900" b="0" i="0" u="none" strike="noStrike" cap="none" normalizeH="0" baseline="30000" dirty="0">
                        <a:ln>
                          <a:noFill/>
                        </a:ln>
                        <a:solidFill>
                          <a:schemeClr val="tx1"/>
                        </a:solidFill>
                        <a:effectLst/>
                        <a:latin typeface="Arial" panose="020B0604020202020204" pitchFamily="34" charset="0"/>
                        <a:ea typeface="ＭＳ Ｐゴシック" charset="-128"/>
                        <a:cs typeface="Arial" panose="020B0604020202020204" pitchFamily="34" charset="0"/>
                      </a:endParaRPr>
                    </a:p>
                  </a:txBody>
                  <a:tcPr marL="51435" marR="5143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Tahoma" charset="0"/>
                          <a:ea typeface="ＭＳ Ｐゴシック" charset="-128"/>
                        </a:defRPr>
                      </a:lvl1pPr>
                      <a:lvl2pPr marL="742950" indent="-285750">
                        <a:spcBef>
                          <a:spcPct val="20000"/>
                        </a:spcBef>
                        <a:buClr>
                          <a:schemeClr val="tx1"/>
                        </a:buClr>
                        <a:defRPr sz="2400">
                          <a:solidFill>
                            <a:schemeClr val="tx1"/>
                          </a:solidFill>
                          <a:latin typeface="Tahoma" charset="0"/>
                          <a:ea typeface="ＭＳ Ｐゴシック" charset="-128"/>
                        </a:defRPr>
                      </a:lvl2pPr>
                      <a:lvl3pPr marL="1143000" indent="-228600">
                        <a:spcBef>
                          <a:spcPct val="20000"/>
                        </a:spcBef>
                        <a:buClr>
                          <a:schemeClr val="hlink"/>
                        </a:buClr>
                        <a:buSzPct val="70000"/>
                        <a:buFont typeface="Wingdings" charset="2"/>
                        <a:defRPr sz="2000">
                          <a:solidFill>
                            <a:schemeClr val="tx1"/>
                          </a:solidFill>
                          <a:latin typeface="Tahoma" charset="0"/>
                          <a:ea typeface="ＭＳ Ｐゴシック" charset="-128"/>
                        </a:defRPr>
                      </a:lvl3pPr>
                      <a:lvl4pPr marL="1600200" indent="-228600">
                        <a:spcBef>
                          <a:spcPct val="20000"/>
                        </a:spcBef>
                        <a:buClr>
                          <a:schemeClr val="tx1"/>
                        </a:buClr>
                        <a:defRPr>
                          <a:solidFill>
                            <a:schemeClr val="tx1"/>
                          </a:solidFill>
                          <a:latin typeface="Tahoma" charset="0"/>
                          <a:ea typeface="ＭＳ Ｐゴシック" charset="-128"/>
                        </a:defRPr>
                      </a:lvl4pPr>
                      <a:lvl5pPr marL="2057400" indent="-228600">
                        <a:spcBef>
                          <a:spcPct val="20000"/>
                        </a:spcBef>
                        <a:buClr>
                          <a:schemeClr val="hlink"/>
                        </a:buClr>
                        <a:buSzPct val="7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900" b="0"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2. </a:t>
                      </a:r>
                      <a:r>
                        <a:rPr kumimoji="0" lang="en-US" altLang="en-US" sz="1900" b="0"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Warfarin (INR 2.0-2.5) + ASA 81 mg </a:t>
                      </a:r>
                      <a:r>
                        <a:rPr kumimoji="0" lang="en-US" altLang="en-US" sz="1900" b="0"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once daily </a:t>
                      </a:r>
                      <a:r>
                        <a:rPr kumimoji="0" lang="en-US" altLang="en-US" sz="1900" b="0"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 </a:t>
                      </a:r>
                      <a:r>
                        <a:rPr kumimoji="0" lang="en-US" altLang="en-US" sz="1900" b="0" i="0" u="none" strike="noStrike" cap="none" normalizeH="0" baseline="0" dirty="0" err="1" smtClean="0">
                          <a:ln>
                            <a:noFill/>
                          </a:ln>
                          <a:solidFill>
                            <a:schemeClr val="tx1"/>
                          </a:solidFill>
                          <a:effectLst/>
                          <a:latin typeface="Arial" panose="020B0604020202020204" pitchFamily="34" charset="0"/>
                          <a:ea typeface="ＭＳ Ｐゴシック" charset="-128"/>
                          <a:cs typeface="Arial" panose="020B0604020202020204" pitchFamily="34" charset="0"/>
                        </a:rPr>
                        <a:t>clopidogrel</a:t>
                      </a:r>
                      <a:r>
                        <a:rPr kumimoji="0" lang="en-US" altLang="en-US" sz="1900" b="0"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 75 mg </a:t>
                      </a:r>
                      <a:r>
                        <a:rPr kumimoji="0" lang="en-US" altLang="en-US" sz="1900" b="0"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once daily</a:t>
                      </a:r>
                      <a:r>
                        <a:rPr kumimoji="0" lang="en-CA" altLang="en-US" sz="1900" b="0" i="0" u="none" strike="noStrike" cap="none" normalizeH="0" baseline="30000" dirty="0" smtClean="0">
                          <a:ln>
                            <a:noFill/>
                          </a:ln>
                          <a:solidFill>
                            <a:schemeClr val="tx1"/>
                          </a:solidFill>
                          <a:effectLst/>
                          <a:latin typeface="Arial" panose="020B0604020202020204" pitchFamily="34" charset="0"/>
                          <a:ea typeface="ＭＳ Ｐゴシック" charset="-128"/>
                          <a:cs typeface="Arial" panose="020B0604020202020204" pitchFamily="34" charset="0"/>
                        </a:rPr>
                        <a:t>4</a:t>
                      </a:r>
                      <a:endParaRPr kumimoji="0" lang="en-US" altLang="en-US" sz="1900" b="0" i="0" u="none" strike="noStrike" cap="none" normalizeH="0" baseline="30000" dirty="0">
                        <a:ln>
                          <a:noFill/>
                        </a:ln>
                        <a:solidFill>
                          <a:schemeClr val="tx1"/>
                        </a:solidFill>
                        <a:effectLst/>
                        <a:latin typeface="Arial" panose="020B0604020202020204" pitchFamily="34" charset="0"/>
                        <a:ea typeface="ＭＳ Ｐゴシック"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altLang="en-US" sz="1900" b="0"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rPr>
                        <a:t> </a:t>
                      </a:r>
                      <a:endParaRPr kumimoji="0" lang="en-US" altLang="en-US" sz="1900" b="0"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endParaRPr>
                    </a:p>
                  </a:txBody>
                  <a:tcPr marL="51435" marR="5143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609600">
                <a:tc>
                  <a:txBody>
                    <a:bodyPr/>
                    <a:lstStyle>
                      <a:lvl1pPr>
                        <a:spcBef>
                          <a:spcPct val="20000"/>
                        </a:spcBef>
                        <a:buClr>
                          <a:schemeClr val="hlink"/>
                        </a:buClr>
                        <a:buSzPct val="70000"/>
                        <a:buFont typeface="Wingdings" charset="2"/>
                        <a:defRPr sz="2800">
                          <a:solidFill>
                            <a:schemeClr val="tx1"/>
                          </a:solidFill>
                          <a:latin typeface="Tahoma" charset="0"/>
                          <a:ea typeface="ＭＳ Ｐゴシック" charset="-128"/>
                        </a:defRPr>
                      </a:lvl1pPr>
                      <a:lvl2pPr marL="742950" indent="-285750">
                        <a:spcBef>
                          <a:spcPct val="20000"/>
                        </a:spcBef>
                        <a:buClr>
                          <a:schemeClr val="tx1"/>
                        </a:buClr>
                        <a:defRPr sz="2400">
                          <a:solidFill>
                            <a:schemeClr val="tx1"/>
                          </a:solidFill>
                          <a:latin typeface="Tahoma" charset="0"/>
                          <a:ea typeface="ＭＳ Ｐゴシック" charset="-128"/>
                        </a:defRPr>
                      </a:lvl2pPr>
                      <a:lvl3pPr marL="1143000" indent="-228600">
                        <a:spcBef>
                          <a:spcPct val="20000"/>
                        </a:spcBef>
                        <a:buClr>
                          <a:schemeClr val="hlink"/>
                        </a:buClr>
                        <a:buSzPct val="70000"/>
                        <a:buFont typeface="Wingdings" charset="2"/>
                        <a:defRPr sz="2000">
                          <a:solidFill>
                            <a:schemeClr val="tx1"/>
                          </a:solidFill>
                          <a:latin typeface="Tahoma" charset="0"/>
                          <a:ea typeface="ＭＳ Ｐゴシック" charset="-128"/>
                        </a:defRPr>
                      </a:lvl3pPr>
                      <a:lvl4pPr marL="1600200" indent="-228600">
                        <a:spcBef>
                          <a:spcPct val="20000"/>
                        </a:spcBef>
                        <a:buClr>
                          <a:schemeClr val="tx1"/>
                        </a:buClr>
                        <a:defRPr>
                          <a:solidFill>
                            <a:schemeClr val="tx1"/>
                          </a:solidFill>
                          <a:latin typeface="Tahoma" charset="0"/>
                          <a:ea typeface="ＭＳ Ｐゴシック" charset="-128"/>
                        </a:defRPr>
                      </a:lvl4pPr>
                      <a:lvl5pPr marL="2057400" indent="-228600">
                        <a:spcBef>
                          <a:spcPct val="20000"/>
                        </a:spcBef>
                        <a:buClr>
                          <a:schemeClr val="hlink"/>
                        </a:buClr>
                        <a:buSzPct val="7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 typeface="+mj-lt"/>
                        <a:buNone/>
                        <a:tabLst/>
                      </a:pPr>
                      <a:r>
                        <a:rPr kumimoji="0" lang="en-CA" altLang="en-US" sz="1900" b="0"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3. Warfarin + </a:t>
                      </a:r>
                      <a:r>
                        <a:rPr kumimoji="0" lang="en-CA" altLang="en-US" sz="1900" b="0" i="0" u="none" strike="noStrike" cap="none" normalizeH="0" baseline="0" dirty="0" err="1" smtClean="0">
                          <a:ln>
                            <a:noFill/>
                          </a:ln>
                          <a:solidFill>
                            <a:schemeClr val="tx1"/>
                          </a:solidFill>
                          <a:effectLst/>
                          <a:latin typeface="Arial" panose="020B0604020202020204" pitchFamily="34" charset="0"/>
                          <a:ea typeface="ＭＳ Ｐゴシック" charset="-128"/>
                          <a:cs typeface="Arial" panose="020B0604020202020204" pitchFamily="34" charset="0"/>
                        </a:rPr>
                        <a:t>clopidogrel</a:t>
                      </a:r>
                      <a:r>
                        <a:rPr kumimoji="0" lang="en-CA" altLang="en-US" sz="1900" b="0"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 75 mg </a:t>
                      </a:r>
                      <a:r>
                        <a:rPr kumimoji="0" lang="en-CA" altLang="en-US" sz="1900" b="0" i="0" u="none" strike="noStrike" cap="none" normalizeH="0" baseline="0" dirty="0" smtClean="0">
                          <a:ln>
                            <a:noFill/>
                          </a:ln>
                          <a:solidFill>
                            <a:schemeClr val="tx1"/>
                          </a:solidFill>
                          <a:effectLst/>
                          <a:latin typeface="Arial" panose="020B0604020202020204" pitchFamily="34" charset="0"/>
                          <a:ea typeface="ＭＳ Ｐゴシック" charset="-128"/>
                          <a:cs typeface="Arial" panose="020B0604020202020204" pitchFamily="34" charset="0"/>
                        </a:rPr>
                        <a:t>once daily</a:t>
                      </a:r>
                      <a:r>
                        <a:rPr kumimoji="0" lang="en-CA" altLang="en-US" sz="1900" b="0" i="0" u="none" strike="noStrike" cap="none" normalizeH="0" baseline="30000" dirty="0" smtClean="0">
                          <a:ln>
                            <a:noFill/>
                          </a:ln>
                          <a:solidFill>
                            <a:schemeClr val="tx1"/>
                          </a:solidFill>
                          <a:effectLst/>
                          <a:latin typeface="Arial" panose="020B0604020202020204" pitchFamily="34" charset="0"/>
                          <a:ea typeface="ＭＳ Ｐゴシック" charset="-128"/>
                          <a:cs typeface="Arial" panose="020B0604020202020204" pitchFamily="34" charset="0"/>
                        </a:rPr>
                        <a:t>3</a:t>
                      </a:r>
                      <a:endParaRPr kumimoji="0" lang="en-US" altLang="en-US" sz="1900" b="0" i="0" u="none" strike="noStrike" cap="none" normalizeH="0" baseline="30000" dirty="0">
                        <a:ln>
                          <a:noFill/>
                        </a:ln>
                        <a:solidFill>
                          <a:schemeClr val="tx1"/>
                        </a:solidFill>
                        <a:effectLst/>
                        <a:latin typeface="Arial" panose="020B0604020202020204" pitchFamily="34" charset="0"/>
                        <a:ea typeface="ＭＳ Ｐゴシック" charset="-128"/>
                        <a:cs typeface="Arial" panose="020B0604020202020204" pitchFamily="34" charset="0"/>
                      </a:endParaRPr>
                    </a:p>
                  </a:txBody>
                  <a:tcPr marL="51435" marR="5143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Tahoma" charset="0"/>
                          <a:ea typeface="ＭＳ Ｐゴシック" charset="-128"/>
                        </a:defRPr>
                      </a:lvl1pPr>
                      <a:lvl2pPr marL="742950" indent="-285750">
                        <a:spcBef>
                          <a:spcPct val="20000"/>
                        </a:spcBef>
                        <a:buClr>
                          <a:schemeClr val="tx1"/>
                        </a:buClr>
                        <a:defRPr sz="2400">
                          <a:solidFill>
                            <a:schemeClr val="tx1"/>
                          </a:solidFill>
                          <a:latin typeface="Tahoma" charset="0"/>
                          <a:ea typeface="ＭＳ Ｐゴシック" charset="-128"/>
                        </a:defRPr>
                      </a:lvl2pPr>
                      <a:lvl3pPr marL="1143000" indent="-228600">
                        <a:spcBef>
                          <a:spcPct val="20000"/>
                        </a:spcBef>
                        <a:buClr>
                          <a:schemeClr val="hlink"/>
                        </a:buClr>
                        <a:buSzPct val="70000"/>
                        <a:buFont typeface="Wingdings" charset="2"/>
                        <a:defRPr sz="2000">
                          <a:solidFill>
                            <a:schemeClr val="tx1"/>
                          </a:solidFill>
                          <a:latin typeface="Tahoma" charset="0"/>
                          <a:ea typeface="ＭＳ Ｐゴシック" charset="-128"/>
                        </a:defRPr>
                      </a:lvl3pPr>
                      <a:lvl4pPr marL="1600200" indent="-228600">
                        <a:spcBef>
                          <a:spcPct val="20000"/>
                        </a:spcBef>
                        <a:buClr>
                          <a:schemeClr val="tx1"/>
                        </a:buClr>
                        <a:defRPr>
                          <a:solidFill>
                            <a:schemeClr val="tx1"/>
                          </a:solidFill>
                          <a:latin typeface="Tahoma" charset="0"/>
                          <a:ea typeface="ＭＳ Ｐゴシック" charset="-128"/>
                        </a:defRPr>
                      </a:lvl4pPr>
                      <a:lvl5pPr marL="2057400" indent="-228600">
                        <a:spcBef>
                          <a:spcPct val="20000"/>
                        </a:spcBef>
                        <a:buClr>
                          <a:schemeClr val="hlink"/>
                        </a:buClr>
                        <a:buSzPct val="70000"/>
                        <a:buFont typeface="Wingdings" charset="2"/>
                        <a:defRPr>
                          <a:solidFill>
                            <a:schemeClr val="tx1"/>
                          </a:solidFill>
                          <a:latin typeface="Tahoma" charset="0"/>
                          <a:ea typeface="ＭＳ Ｐゴシック" charset="-128"/>
                        </a:defRPr>
                      </a:lvl5pPr>
                      <a:lvl6pPr marL="25146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6pPr>
                      <a:lvl7pPr marL="29718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7pPr>
                      <a:lvl8pPr marL="34290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8pPr>
                      <a:lvl9pPr marL="3886200" indent="-228600" eaLnBrk="0" fontAlgn="base" hangingPunct="0">
                        <a:spcBef>
                          <a:spcPct val="20000"/>
                        </a:spcBef>
                        <a:spcAft>
                          <a:spcPct val="0"/>
                        </a:spcAft>
                        <a:buClr>
                          <a:schemeClr val="hlink"/>
                        </a:buClr>
                        <a:buSzPct val="70000"/>
                        <a:buFont typeface="Wingdings" charset="2"/>
                        <a:defRPr>
                          <a:solidFill>
                            <a:schemeClr val="tx1"/>
                          </a:solidFill>
                          <a:latin typeface="Tahom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endParaRPr>
                    </a:p>
                  </a:txBody>
                  <a:tcPr marL="51435" marR="5143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Rectangle 8"/>
          <p:cNvSpPr/>
          <p:nvPr/>
        </p:nvSpPr>
        <p:spPr>
          <a:xfrm>
            <a:off x="203200" y="4595813"/>
            <a:ext cx="3916363" cy="1093787"/>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Title 1"/>
          <p:cNvSpPr txBox="1">
            <a:spLocks/>
          </p:cNvSpPr>
          <p:nvPr/>
        </p:nvSpPr>
        <p:spPr bwMode="auto">
          <a:xfrm>
            <a:off x="0" y="5334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2pPr>
            <a:lvl3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3pPr>
            <a:lvl4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4pPr>
            <a:lvl5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a:lstStyle>
          <a:p>
            <a:pPr>
              <a:defRPr/>
            </a:pPr>
            <a:r>
              <a:rPr lang="en-US" altLang="en-US" sz="2900" b="1" kern="0" dirty="0" smtClean="0">
                <a:latin typeface="Arial Black" panose="020B0A04020102020204" pitchFamily="34" charset="0"/>
                <a:ea typeface="Calibri" charset="0"/>
                <a:cs typeface="Calibri" charset="0"/>
              </a:rPr>
              <a:t>Dual Pathway and Triple Therapy Regimens Evaluated in Clinical Trials</a:t>
            </a:r>
            <a:endParaRPr lang="en-US" altLang="en-US" sz="2900" b="1" kern="0" dirty="0">
              <a:latin typeface="Arial Black" panose="020B0A04020102020204" pitchFamily="34" charset="0"/>
              <a:ea typeface="Calibri" charset="0"/>
              <a:cs typeface="Calibri" charset="0"/>
            </a:endParaRPr>
          </a:p>
        </p:txBody>
      </p:sp>
      <p:sp>
        <p:nvSpPr>
          <p:cNvPr id="7" name="TextBox 3"/>
          <p:cNvSpPr txBox="1">
            <a:spLocks noChangeArrowheads="1"/>
          </p:cNvSpPr>
          <p:nvPr/>
        </p:nvSpPr>
        <p:spPr bwMode="auto">
          <a:xfrm>
            <a:off x="304800" y="5638800"/>
            <a:ext cx="8274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228600" indent="-228600" eaLnBrk="1" hangingPunct="1">
              <a:spcBef>
                <a:spcPts val="600"/>
              </a:spcBef>
              <a:buFontTx/>
              <a:buAutoNum type="arabicPeriod"/>
              <a:defRPr/>
            </a:pPr>
            <a:r>
              <a:rPr lang="en-US" altLang="en-US" sz="1050" dirty="0" smtClean="0">
                <a:latin typeface="Calibri" charset="0"/>
                <a:ea typeface="Calibri" charset="0"/>
                <a:cs typeface="Calibri" charset="0"/>
              </a:rPr>
              <a:t>PIONEER-AF: Gibson CM et al. NEJM 2016;375:2423</a:t>
            </a:r>
            <a:r>
              <a:rPr lang="en-GB" altLang="en-US" sz="1050" dirty="0" smtClean="0">
                <a:latin typeface="Calibri" charset="0"/>
                <a:ea typeface="Calibri" charset="0"/>
                <a:cs typeface="Calibri" charset="0"/>
              </a:rPr>
              <a:t>]</a:t>
            </a:r>
          </a:p>
          <a:p>
            <a:pPr marL="228600" indent="-228600" eaLnBrk="1" hangingPunct="1">
              <a:spcBef>
                <a:spcPts val="600"/>
              </a:spcBef>
              <a:buFontTx/>
              <a:buAutoNum type="arabicPeriod"/>
              <a:defRPr/>
            </a:pPr>
            <a:r>
              <a:rPr lang="en-GB" altLang="en-US" sz="1050" dirty="0" smtClean="0">
                <a:latin typeface="Calibri" charset="0"/>
                <a:ea typeface="Calibri" charset="0"/>
                <a:cs typeface="Calibri" charset="0"/>
              </a:rPr>
              <a:t>RE-DUAL PCI: Cannon CP et </a:t>
            </a:r>
            <a:r>
              <a:rPr lang="en-GB" altLang="en-US" sz="1050" dirty="0" err="1" smtClean="0">
                <a:latin typeface="Calibri" charset="0"/>
                <a:ea typeface="Calibri" charset="0"/>
                <a:cs typeface="Calibri" charset="0"/>
              </a:rPr>
              <a:t>a.l</a:t>
            </a:r>
            <a:r>
              <a:rPr lang="en-GB" altLang="en-US" sz="1050" dirty="0" smtClean="0">
                <a:latin typeface="Calibri" charset="0"/>
                <a:ea typeface="Calibri" charset="0"/>
                <a:cs typeface="Calibri" charset="0"/>
              </a:rPr>
              <a:t>. </a:t>
            </a:r>
            <a:r>
              <a:rPr lang="da-DK" sz="1050" dirty="0" smtClean="0">
                <a:latin typeface="Calibri" charset="0"/>
                <a:ea typeface="Calibri" charset="0"/>
                <a:cs typeface="Calibri" charset="0"/>
              </a:rPr>
              <a:t>NEJM 2017; 377:1513-1524</a:t>
            </a:r>
          </a:p>
          <a:p>
            <a:pPr marL="228600" indent="-228600" eaLnBrk="1" hangingPunct="1">
              <a:spcBef>
                <a:spcPts val="600"/>
              </a:spcBef>
              <a:buFontTx/>
              <a:buAutoNum type="arabicPeriod"/>
              <a:defRPr/>
            </a:pPr>
            <a:r>
              <a:rPr lang="en-US" altLang="en-US" sz="1050" dirty="0" smtClean="0">
                <a:latin typeface="Calibri" charset="0"/>
                <a:ea typeface="Calibri" charset="0"/>
                <a:cs typeface="Calibri" charset="0"/>
              </a:rPr>
              <a:t>WOEST: </a:t>
            </a:r>
            <a:r>
              <a:rPr lang="en-US" altLang="en-US" sz="1050" dirty="0" err="1" smtClean="0">
                <a:latin typeface="Calibri" charset="0"/>
                <a:ea typeface="Calibri" charset="0"/>
                <a:cs typeface="Calibri" charset="0"/>
              </a:rPr>
              <a:t>Dewilde</a:t>
            </a:r>
            <a:r>
              <a:rPr lang="en-US" altLang="en-US" sz="1050" dirty="0" smtClean="0">
                <a:latin typeface="Calibri" charset="0"/>
                <a:ea typeface="Calibri" charset="0"/>
                <a:cs typeface="Calibri" charset="0"/>
              </a:rPr>
              <a:t> et al., Lancet 2013;381:1107-15</a:t>
            </a:r>
          </a:p>
          <a:p>
            <a:pPr marL="228600" indent="-228600" eaLnBrk="1" hangingPunct="1">
              <a:spcBef>
                <a:spcPts val="600"/>
              </a:spcBef>
              <a:buFontTx/>
              <a:buAutoNum type="arabicPeriod"/>
              <a:defRPr/>
            </a:pPr>
            <a:r>
              <a:rPr lang="en-US" altLang="en-US" sz="1050" dirty="0" smtClean="0">
                <a:latin typeface="Calibri" charset="0"/>
                <a:ea typeface="Calibri" charset="0"/>
                <a:cs typeface="Calibri" charset="0"/>
              </a:rPr>
              <a:t>ISAR Triple :Fiedler et al . J Am </a:t>
            </a:r>
            <a:r>
              <a:rPr lang="en-US" altLang="en-US" sz="1050" dirty="0" err="1" smtClean="0">
                <a:latin typeface="Calibri" charset="0"/>
                <a:ea typeface="Calibri" charset="0"/>
                <a:cs typeface="Calibri" charset="0"/>
              </a:rPr>
              <a:t>Coll</a:t>
            </a:r>
            <a:r>
              <a:rPr lang="en-US" altLang="en-US" sz="1050" dirty="0" smtClean="0">
                <a:latin typeface="Calibri" charset="0"/>
                <a:ea typeface="Calibri" charset="0"/>
                <a:cs typeface="Calibri" charset="0"/>
              </a:rPr>
              <a:t> </a:t>
            </a:r>
            <a:r>
              <a:rPr lang="en-US" altLang="en-US" sz="1050" dirty="0" err="1" smtClean="0">
                <a:latin typeface="Calibri" charset="0"/>
                <a:ea typeface="Calibri" charset="0"/>
                <a:cs typeface="Calibri" charset="0"/>
              </a:rPr>
              <a:t>Cardiol</a:t>
            </a:r>
            <a:r>
              <a:rPr lang="en-US" altLang="en-US" sz="1050" dirty="0" smtClean="0">
                <a:latin typeface="Calibri" charset="0"/>
                <a:ea typeface="Calibri" charset="0"/>
                <a:cs typeface="Calibri" charset="0"/>
              </a:rPr>
              <a:t> 2015;65:1619-29</a:t>
            </a:r>
          </a:p>
        </p:txBody>
      </p:sp>
      <p:sp>
        <p:nvSpPr>
          <p:cNvPr id="10" name="TextBox 3"/>
          <p:cNvSpPr txBox="1">
            <a:spLocks noChangeArrowheads="1"/>
          </p:cNvSpPr>
          <p:nvPr/>
        </p:nvSpPr>
        <p:spPr bwMode="auto">
          <a:xfrm>
            <a:off x="304800" y="5023247"/>
            <a:ext cx="86106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tx1"/>
              </a:buClr>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tx1"/>
              </a:buClr>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ts val="600"/>
              </a:spcBef>
              <a:buClrTx/>
              <a:buSzTx/>
              <a:buFontTx/>
              <a:buNone/>
            </a:pPr>
            <a:r>
              <a:rPr lang="en-US" altLang="en-US" sz="1000" dirty="0">
                <a:latin typeface="Calibri" panose="020F0502020204030204" pitchFamily="34" charset="0"/>
              </a:rPr>
              <a:t>*In the RE-DUAL PCI trial, the 110 mg BID dabigatran dose was associated with a trend to a higher risk of death or thrombotic events (11% versus 8.5%, hazard ratio 1.30, 95% CI 0.98-1.73, P=0.07). This risk was not observed with the 150 mg BID dose (7.9% versus 7.9%, hazard ratio 0.97, 95% CI 0.68-1.39, P=0.44). Therefore, in patients who are not at high risk of bleeding, the dabigatran 150 mg BID dose, when used in combination with </a:t>
            </a:r>
            <a:r>
              <a:rPr lang="en-US" altLang="en-US" sz="1000" dirty="0" err="1">
                <a:latin typeface="Calibri" panose="020F0502020204030204" pitchFamily="34" charset="0"/>
              </a:rPr>
              <a:t>clopidogrel</a:t>
            </a:r>
            <a:r>
              <a:rPr lang="en-US" altLang="en-US" sz="1000" dirty="0">
                <a:latin typeface="Calibri" panose="020F0502020204030204" pitchFamily="34" charset="0"/>
              </a:rPr>
              <a:t> 75 mg daily (ASA omitted), may be preferable.</a:t>
            </a:r>
          </a:p>
        </p:txBody>
      </p:sp>
    </p:spTree>
    <p:extLst>
      <p:ext uri="{BB962C8B-B14F-4D97-AF65-F5344CB8AC3E}">
        <p14:creationId xmlns:p14="http://schemas.microsoft.com/office/powerpoint/2010/main" val="13173393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17057062"/>
              </p:ext>
            </p:extLst>
          </p:nvPr>
        </p:nvGraphicFramePr>
        <p:xfrm>
          <a:off x="112713" y="1143000"/>
          <a:ext cx="8918575" cy="5362575"/>
        </p:xfrm>
        <a:graphic>
          <a:graphicData uri="http://schemas.openxmlformats.org/drawingml/2006/table">
            <a:tbl>
              <a:tblPr firstRow="1" bandRow="1">
                <a:tableStyleId>{5940675A-B579-460E-94D1-54222C63F5DA}</a:tableStyleId>
              </a:tblPr>
              <a:tblGrid>
                <a:gridCol w="2215624">
                  <a:extLst>
                    <a:ext uri="{9D8B030D-6E8A-4147-A177-3AD203B41FA5}">
                      <a16:colId xmlns:a16="http://schemas.microsoft.com/office/drawing/2014/main" xmlns="" val="20000"/>
                    </a:ext>
                  </a:extLst>
                </a:gridCol>
                <a:gridCol w="3730092">
                  <a:extLst>
                    <a:ext uri="{9D8B030D-6E8A-4147-A177-3AD203B41FA5}">
                      <a16:colId xmlns:a16="http://schemas.microsoft.com/office/drawing/2014/main" xmlns="" val="20001"/>
                    </a:ext>
                  </a:extLst>
                </a:gridCol>
                <a:gridCol w="2972859">
                  <a:extLst>
                    <a:ext uri="{9D8B030D-6E8A-4147-A177-3AD203B41FA5}">
                      <a16:colId xmlns:a16="http://schemas.microsoft.com/office/drawing/2014/main" xmlns="" val="20002"/>
                    </a:ext>
                  </a:extLst>
                </a:gridCol>
              </a:tblGrid>
              <a:tr h="419399">
                <a:tc>
                  <a:txBody>
                    <a:bodyPr/>
                    <a:lstStyle/>
                    <a:p>
                      <a:r>
                        <a:rPr lang="en-US" sz="2000" b="1" baseline="0" dirty="0"/>
                        <a:t>Scores</a:t>
                      </a:r>
                    </a:p>
                  </a:txBody>
                  <a:tcPr marL="68582" marR="68582" marT="45719" marB="45719"/>
                </a:tc>
                <a:tc>
                  <a:txBody>
                    <a:bodyPr/>
                    <a:lstStyle/>
                    <a:p>
                      <a:r>
                        <a:rPr lang="en-US" sz="2000" b="1" dirty="0"/>
                        <a:t>Variables</a:t>
                      </a:r>
                    </a:p>
                  </a:txBody>
                  <a:tcPr marL="68582" marR="68582" marT="45719" marB="45719"/>
                </a:tc>
                <a:tc>
                  <a:txBody>
                    <a:bodyPr/>
                    <a:lstStyle/>
                    <a:p>
                      <a:r>
                        <a:rPr lang="en-US" sz="2000" b="1" dirty="0"/>
                        <a:t>Predicted outcomes</a:t>
                      </a:r>
                    </a:p>
                  </a:txBody>
                  <a:tcPr marL="68582" marR="68582" marT="45719" marB="45719"/>
                </a:tc>
                <a:extLst>
                  <a:ext uri="{0D108BD9-81ED-4DB2-BD59-A6C34878D82A}">
                    <a16:rowId xmlns:a16="http://schemas.microsoft.com/office/drawing/2014/main" xmlns="" val="10000"/>
                  </a:ext>
                </a:extLst>
              </a:tr>
              <a:tr h="1623965">
                <a:tc>
                  <a:txBody>
                    <a:bodyPr/>
                    <a:lstStyle/>
                    <a:p>
                      <a:r>
                        <a:rPr lang="en-US" sz="2000" b="1" dirty="0"/>
                        <a:t>DAPT </a:t>
                      </a:r>
                      <a:r>
                        <a:rPr lang="en-US" sz="2000" b="1" baseline="30000" dirty="0"/>
                        <a:t>1</a:t>
                      </a:r>
                    </a:p>
                  </a:txBody>
                  <a:tcPr marL="68582" marR="68582" marT="45719" marB="45719"/>
                </a:tc>
                <a:tc>
                  <a:txBody>
                    <a:bodyPr/>
                    <a:lstStyle/>
                    <a:p>
                      <a:r>
                        <a:rPr lang="en-US" sz="2000" dirty="0"/>
                        <a:t>Age, MI at presentation, prior MI</a:t>
                      </a:r>
                      <a:r>
                        <a:rPr lang="en-US" sz="2000" baseline="0" dirty="0"/>
                        <a:t> or PCI, diabetes, stent diameter </a:t>
                      </a:r>
                      <a:r>
                        <a:rPr lang="mr-IN" sz="2000" baseline="0" dirty="0"/>
                        <a:t>&lt;</a:t>
                      </a:r>
                      <a:r>
                        <a:rPr lang="en-US" sz="2000" baseline="0" dirty="0"/>
                        <a:t>3 mm, smoking, paclitaxel-eluting stent, CHF/low EF, SVG PCI</a:t>
                      </a:r>
                      <a:endParaRPr lang="en-US" sz="2000" dirty="0"/>
                    </a:p>
                  </a:txBody>
                  <a:tcPr marL="68582" marR="68582" marT="45719" marB="45719"/>
                </a:tc>
                <a:tc>
                  <a:txBody>
                    <a:bodyPr/>
                    <a:lstStyle/>
                    <a:p>
                      <a:r>
                        <a:rPr lang="en-US" sz="2000" dirty="0"/>
                        <a:t>Trade-off between ischemic/bleeding</a:t>
                      </a:r>
                      <a:r>
                        <a:rPr lang="en-US" sz="2000" baseline="0" dirty="0"/>
                        <a:t> outcomes </a:t>
                      </a:r>
                      <a:r>
                        <a:rPr lang="mr-IN" sz="2000" baseline="0" dirty="0"/>
                        <a:t>&gt;</a:t>
                      </a:r>
                      <a:r>
                        <a:rPr lang="fr-CA" sz="2000" baseline="0" dirty="0"/>
                        <a:t>1 </a:t>
                      </a:r>
                      <a:r>
                        <a:rPr lang="fr-CA" sz="2000" baseline="0" dirty="0" err="1"/>
                        <a:t>year</a:t>
                      </a:r>
                      <a:r>
                        <a:rPr lang="fr-CA" sz="2000" baseline="0" dirty="0"/>
                        <a:t> </a:t>
                      </a:r>
                      <a:r>
                        <a:rPr lang="fr-CA" sz="2000" baseline="0" dirty="0" err="1"/>
                        <a:t>after</a:t>
                      </a:r>
                      <a:r>
                        <a:rPr lang="fr-CA" sz="2000" baseline="0" dirty="0"/>
                        <a:t> PCI</a:t>
                      </a:r>
                      <a:endParaRPr lang="en-US" sz="2000" dirty="0"/>
                    </a:p>
                  </a:txBody>
                  <a:tcPr marL="68582" marR="68582" marT="45719" marB="45719"/>
                </a:tc>
                <a:extLst>
                  <a:ext uri="{0D108BD9-81ED-4DB2-BD59-A6C34878D82A}">
                    <a16:rowId xmlns:a16="http://schemas.microsoft.com/office/drawing/2014/main" xmlns="" val="10001"/>
                  </a:ext>
                </a:extLst>
              </a:tr>
              <a:tr h="1920237">
                <a:tc>
                  <a:txBody>
                    <a:bodyPr/>
                    <a:lstStyle/>
                    <a:p>
                      <a:r>
                        <a:rPr lang="en-US" sz="2000" b="1" dirty="0"/>
                        <a:t>PRECISE-DAPT</a:t>
                      </a:r>
                      <a:r>
                        <a:rPr lang="en-US" sz="2000" b="1" baseline="0" dirty="0"/>
                        <a:t> </a:t>
                      </a:r>
                      <a:r>
                        <a:rPr lang="en-US" sz="2000" b="1" baseline="30000" dirty="0"/>
                        <a:t>2</a:t>
                      </a:r>
                    </a:p>
                  </a:txBody>
                  <a:tcPr marL="68582" marR="68582" marT="45719" marB="45719"/>
                </a:tc>
                <a:tc>
                  <a:txBody>
                    <a:bodyPr/>
                    <a:lstStyle/>
                    <a:p>
                      <a:r>
                        <a:rPr lang="en-US" sz="2000" dirty="0"/>
                        <a:t>Age, previous bleeding, WBC, hemoglobin, creatinine clearance</a:t>
                      </a:r>
                    </a:p>
                  </a:txBody>
                  <a:tcPr marL="68582" marR="68582" marT="45719" marB="4571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Trade-off between ischemic/bleeding</a:t>
                      </a:r>
                      <a:r>
                        <a:rPr lang="en-US" sz="2000" baseline="0" dirty="0"/>
                        <a:t> outcomes </a:t>
                      </a:r>
                      <a:r>
                        <a:rPr lang="fr-CA" sz="2000" baseline="0" dirty="0" err="1"/>
                        <a:t>with</a:t>
                      </a:r>
                      <a:r>
                        <a:rPr lang="fr-CA" sz="2000" baseline="0" dirty="0"/>
                        <a:t> 3-6 versus 12-24 </a:t>
                      </a:r>
                      <a:r>
                        <a:rPr lang="fr-CA" sz="2000" baseline="0" dirty="0" err="1"/>
                        <a:t>months</a:t>
                      </a:r>
                      <a:r>
                        <a:rPr lang="fr-CA" sz="2000" baseline="0" dirty="0"/>
                        <a:t> of DAPT</a:t>
                      </a:r>
                      <a:endParaRPr lang="en-US" sz="2000" dirty="0"/>
                    </a:p>
                    <a:p>
                      <a:endParaRPr lang="en-US" sz="2000" dirty="0"/>
                    </a:p>
                  </a:txBody>
                  <a:tcPr marL="68582" marR="68582" marT="45719" marB="45719"/>
                </a:tc>
                <a:extLst>
                  <a:ext uri="{0D108BD9-81ED-4DB2-BD59-A6C34878D82A}">
                    <a16:rowId xmlns:a16="http://schemas.microsoft.com/office/drawing/2014/main" xmlns="" val="10002"/>
                  </a:ext>
                </a:extLst>
              </a:tr>
              <a:tr h="1398973">
                <a:tc>
                  <a:txBody>
                    <a:bodyPr/>
                    <a:lstStyle/>
                    <a:p>
                      <a:r>
                        <a:rPr lang="en-US" sz="2000" b="1" dirty="0"/>
                        <a:t>CALIBER </a:t>
                      </a:r>
                      <a:r>
                        <a:rPr lang="en-US" sz="2000" b="1" baseline="30000" dirty="0"/>
                        <a:t>3</a:t>
                      </a:r>
                    </a:p>
                  </a:txBody>
                  <a:tcPr marL="68582" marR="68582" marT="45719" marB="45719"/>
                </a:tc>
                <a:tc>
                  <a:txBody>
                    <a:bodyPr/>
                    <a:lstStyle/>
                    <a:p>
                      <a:r>
                        <a:rPr lang="en-US" sz="2000" dirty="0"/>
                        <a:t>Ischemic score: 20 variables</a:t>
                      </a:r>
                    </a:p>
                    <a:p>
                      <a:r>
                        <a:rPr lang="en-US" sz="2000" dirty="0"/>
                        <a:t>Bleeding score: 18 variables</a:t>
                      </a:r>
                    </a:p>
                  </a:txBody>
                  <a:tcPr marL="68582" marR="68582" marT="45719" marB="45719"/>
                </a:tc>
                <a:tc>
                  <a:txBody>
                    <a:bodyPr/>
                    <a:lstStyle/>
                    <a:p>
                      <a:r>
                        <a:rPr lang="en-US" sz="2000" dirty="0"/>
                        <a:t>Ischemic and bleeding events 2-6 years post-MI, with or without DAPT</a:t>
                      </a:r>
                    </a:p>
                  </a:txBody>
                  <a:tcPr marL="68582" marR="68582" marT="45719" marB="45719"/>
                </a:tc>
                <a:extLst>
                  <a:ext uri="{0D108BD9-81ED-4DB2-BD59-A6C34878D82A}">
                    <a16:rowId xmlns:a16="http://schemas.microsoft.com/office/drawing/2014/main" xmlns="" val="10003"/>
                  </a:ext>
                </a:extLst>
              </a:tr>
            </a:tbl>
          </a:graphicData>
        </a:graphic>
      </p:graphicFrame>
      <p:sp>
        <p:nvSpPr>
          <p:cNvPr id="30744" name="TextBox 6"/>
          <p:cNvSpPr txBox="1">
            <a:spLocks noChangeArrowheads="1"/>
          </p:cNvSpPr>
          <p:nvPr/>
        </p:nvSpPr>
        <p:spPr bwMode="auto">
          <a:xfrm>
            <a:off x="19050" y="6477000"/>
            <a:ext cx="73723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ea typeface="ＭＳ Ｐゴシック" pitchFamily="34" charset="-128"/>
                <a:cs typeface="Arial" pitchFamily="34" charset="0"/>
              </a:defRPr>
            </a:lvl1pPr>
            <a:lvl2pPr marL="742950" indent="-285750">
              <a:spcBef>
                <a:spcPct val="20000"/>
              </a:spcBef>
              <a:buChar char="–"/>
              <a:defRPr sz="2000" b="1">
                <a:solidFill>
                  <a:schemeClr val="tx1"/>
                </a:solidFill>
                <a:latin typeface="Arial" pitchFamily="34" charset="0"/>
                <a:ea typeface="ＭＳ Ｐゴシック" pitchFamily="34" charset="-128"/>
                <a:cs typeface="Arial" pitchFamily="34" charset="0"/>
              </a:defRPr>
            </a:lvl2pPr>
            <a:lvl3pPr marL="1143000" indent="-228600">
              <a:spcBef>
                <a:spcPct val="20000"/>
              </a:spcBef>
              <a:buChar char="•"/>
              <a:defRPr sz="2400" b="1">
                <a:solidFill>
                  <a:schemeClr val="tx1"/>
                </a:solidFill>
                <a:latin typeface="Arial" pitchFamily="34" charset="0"/>
                <a:ea typeface="ＭＳ Ｐゴシック" pitchFamily="34" charset="-128"/>
                <a:cs typeface="Arial" pitchFamily="34" charset="0"/>
              </a:defRPr>
            </a:lvl3pPr>
            <a:lvl4pPr marL="1600200" indent="-228600">
              <a:spcBef>
                <a:spcPct val="20000"/>
              </a:spcBef>
              <a:buChar char="–"/>
              <a:defRPr sz="1400" b="1">
                <a:solidFill>
                  <a:schemeClr val="tx1"/>
                </a:solidFill>
                <a:latin typeface="Arial" pitchFamily="34" charset="0"/>
                <a:ea typeface="ＭＳ Ｐゴシック" pitchFamily="34" charset="-128"/>
                <a:cs typeface="Arial" pitchFamily="34" charset="0"/>
              </a:defRPr>
            </a:lvl4pPr>
            <a:lvl5pPr marL="2057400" indent="-228600">
              <a:spcBef>
                <a:spcPct val="20000"/>
              </a:spcBef>
              <a:buChar char="»"/>
              <a:defRPr sz="1200" b="1">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har char="»"/>
              <a:defRPr sz="1200" b="1">
                <a:solidFill>
                  <a:schemeClr val="tx1"/>
                </a:solidFill>
                <a:latin typeface="Arial" pitchFamily="34" charset="0"/>
                <a:ea typeface="ＭＳ Ｐゴシック" pitchFamily="34" charset="-128"/>
                <a:cs typeface="Arial" pitchFamily="34" charset="0"/>
              </a:defRPr>
            </a:lvl9pPr>
          </a:lstStyle>
          <a:p>
            <a:pPr eaLnBrk="1" hangingPunct="1">
              <a:spcBef>
                <a:spcPct val="0"/>
              </a:spcBef>
              <a:buFontTx/>
              <a:buNone/>
            </a:pPr>
            <a:r>
              <a:rPr lang="en-US" altLang="en-US" sz="800" b="0" dirty="0"/>
              <a:t>1. </a:t>
            </a:r>
            <a:r>
              <a:rPr lang="en-US" altLang="en-US" sz="800" b="0" dirty="0" err="1"/>
              <a:t>Yeh</a:t>
            </a:r>
            <a:r>
              <a:rPr lang="en-US" altLang="en-US" sz="800" b="0" dirty="0"/>
              <a:t> RW et al. JAMA. 2016.     2. Costa F et al. Lancet. 2017.     3. </a:t>
            </a:r>
            <a:r>
              <a:rPr lang="en-US" altLang="en-US" sz="800" b="0" dirty="0" err="1"/>
              <a:t>Pasea</a:t>
            </a:r>
            <a:r>
              <a:rPr lang="en-US" altLang="en-US" sz="800" b="0" dirty="0"/>
              <a:t> L et al. </a:t>
            </a:r>
            <a:r>
              <a:rPr lang="en-US" altLang="en-US" sz="800" b="0" dirty="0" err="1"/>
              <a:t>Eur</a:t>
            </a:r>
            <a:r>
              <a:rPr lang="en-US" altLang="en-US" sz="800" b="0" dirty="0"/>
              <a:t> Heart J. 2017.  </a:t>
            </a:r>
          </a:p>
        </p:txBody>
      </p:sp>
      <p:sp>
        <p:nvSpPr>
          <p:cNvPr id="6" name="Title 1"/>
          <p:cNvSpPr txBox="1">
            <a:spLocks/>
          </p:cNvSpPr>
          <p:nvPr/>
        </p:nvSpPr>
        <p:spPr bwMode="auto">
          <a:xfrm>
            <a:off x="0" y="685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lnSpcReduction="20000"/>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2pPr>
            <a:lvl3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3pPr>
            <a:lvl4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4pPr>
            <a:lvl5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a:lstStyle>
          <a:p>
            <a:pPr>
              <a:defRPr/>
            </a:pPr>
            <a:r>
              <a:rPr lang="en-US" altLang="en-US" kern="0" dirty="0"/>
              <a:t>Risk scores for DAPT duration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idx="4294967295"/>
          </p:nvPr>
        </p:nvSpPr>
        <p:spPr>
          <a:xfrm>
            <a:off x="0" y="2130425"/>
            <a:ext cx="7772400" cy="1470025"/>
          </a:xfrm>
        </p:spPr>
        <p:txBody>
          <a:bodyPr/>
          <a:lstStyle/>
          <a:p>
            <a:pPr eaLnBrk="1" hangingPunct="1"/>
            <a:r>
              <a:rPr lang="en-US" altLang="en-US" sz="2400"/>
              <a:t>Differing OAC regimens in published randomized trials of patients with AF undergoing PCI</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656166777"/>
              </p:ext>
            </p:extLst>
          </p:nvPr>
        </p:nvGraphicFramePr>
        <p:xfrm>
          <a:off x="152401" y="1127125"/>
          <a:ext cx="8839199" cy="5512562"/>
        </p:xfrm>
        <a:graphic>
          <a:graphicData uri="http://schemas.openxmlformats.org/drawingml/2006/table">
            <a:tbl>
              <a:tblPr firstRow="1" firstCol="1" bandRow="1">
                <a:tableStyleId>{5C22544A-7EE6-4342-B048-85BDC9FD1C3A}</a:tableStyleId>
              </a:tblPr>
              <a:tblGrid>
                <a:gridCol w="1066800">
                  <a:extLst>
                    <a:ext uri="{9D8B030D-6E8A-4147-A177-3AD203B41FA5}">
                      <a16:colId xmlns:a16="http://schemas.microsoft.com/office/drawing/2014/main" xmlns="" val="20000"/>
                    </a:ext>
                  </a:extLst>
                </a:gridCol>
                <a:gridCol w="3020498">
                  <a:extLst>
                    <a:ext uri="{9D8B030D-6E8A-4147-A177-3AD203B41FA5}">
                      <a16:colId xmlns:a16="http://schemas.microsoft.com/office/drawing/2014/main" xmlns="" val="20001"/>
                    </a:ext>
                  </a:extLst>
                </a:gridCol>
                <a:gridCol w="2542100">
                  <a:extLst>
                    <a:ext uri="{9D8B030D-6E8A-4147-A177-3AD203B41FA5}">
                      <a16:colId xmlns:a16="http://schemas.microsoft.com/office/drawing/2014/main" xmlns="" val="20002"/>
                    </a:ext>
                  </a:extLst>
                </a:gridCol>
                <a:gridCol w="2209801">
                  <a:extLst>
                    <a:ext uri="{9D8B030D-6E8A-4147-A177-3AD203B41FA5}">
                      <a16:colId xmlns:a16="http://schemas.microsoft.com/office/drawing/2014/main" xmlns="" val="20003"/>
                    </a:ext>
                  </a:extLst>
                </a:gridCol>
              </a:tblGrid>
              <a:tr h="175260">
                <a:tc>
                  <a:txBody>
                    <a:bodyPr/>
                    <a:lstStyle/>
                    <a:p>
                      <a:pPr marL="0" marR="0">
                        <a:lnSpc>
                          <a:spcPct val="115000"/>
                        </a:lnSpc>
                        <a:spcBef>
                          <a:spcPts val="0"/>
                        </a:spcBef>
                        <a:spcAft>
                          <a:spcPts val="0"/>
                        </a:spcAft>
                      </a:pPr>
                      <a:r>
                        <a:rPr lang="en-US" sz="1000" dirty="0">
                          <a:effectLst/>
                        </a:rPr>
                        <a:t>Trials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6942" marR="26942" marT="0" marB="0">
                    <a:solidFill>
                      <a:srgbClr val="699CC8"/>
                    </a:solidFill>
                  </a:tcPr>
                </a:tc>
                <a:tc>
                  <a:txBody>
                    <a:bodyPr/>
                    <a:lstStyle/>
                    <a:p>
                      <a:pPr marL="0" marR="0">
                        <a:lnSpc>
                          <a:spcPct val="115000"/>
                        </a:lnSpc>
                        <a:spcBef>
                          <a:spcPts val="0"/>
                        </a:spcBef>
                        <a:spcAft>
                          <a:spcPts val="0"/>
                        </a:spcAft>
                      </a:pPr>
                      <a:r>
                        <a:rPr lang="en-US" sz="1000" dirty="0">
                          <a:effectLst/>
                        </a:rPr>
                        <a:t>Studied regimens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6942" marR="26942" marT="0" marB="0">
                    <a:solidFill>
                      <a:srgbClr val="699CC8"/>
                    </a:solidFill>
                  </a:tcPr>
                </a:tc>
                <a:tc>
                  <a:txBody>
                    <a:bodyPr/>
                    <a:lstStyle/>
                    <a:p>
                      <a:pPr marL="0" marR="0">
                        <a:lnSpc>
                          <a:spcPct val="115000"/>
                        </a:lnSpc>
                        <a:spcBef>
                          <a:spcPts val="0"/>
                        </a:spcBef>
                        <a:spcAft>
                          <a:spcPts val="0"/>
                        </a:spcAft>
                      </a:pPr>
                      <a:r>
                        <a:rPr lang="en-US" sz="1000">
                          <a:effectLst/>
                        </a:rPr>
                        <a:t>Primary endpoint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6942" marR="26942" marT="0" marB="0">
                    <a:solidFill>
                      <a:srgbClr val="699CC8"/>
                    </a:solidFill>
                  </a:tcPr>
                </a:tc>
                <a:tc>
                  <a:txBody>
                    <a:bodyPr/>
                    <a:lstStyle/>
                    <a:p>
                      <a:pPr marL="0" marR="0">
                        <a:lnSpc>
                          <a:spcPct val="115000"/>
                        </a:lnSpc>
                        <a:spcBef>
                          <a:spcPts val="0"/>
                        </a:spcBef>
                        <a:spcAft>
                          <a:spcPts val="0"/>
                        </a:spcAft>
                      </a:pPr>
                      <a:r>
                        <a:rPr lang="en-US" sz="1000" dirty="0">
                          <a:effectLst/>
                        </a:rPr>
                        <a:t>Comments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6942" marR="26942" marT="0" marB="0">
                    <a:solidFill>
                      <a:srgbClr val="699CC8"/>
                    </a:solidFill>
                  </a:tcPr>
                </a:tc>
                <a:extLst>
                  <a:ext uri="{0D108BD9-81ED-4DB2-BD59-A6C34878D82A}">
                    <a16:rowId xmlns:a16="http://schemas.microsoft.com/office/drawing/2014/main" xmlns="" val="10000"/>
                  </a:ext>
                </a:extLst>
              </a:tr>
              <a:tr h="1081993">
                <a:tc>
                  <a:txBody>
                    <a:bodyPr/>
                    <a:lstStyle/>
                    <a:p>
                      <a:pPr marL="0" marR="0">
                        <a:lnSpc>
                          <a:spcPct val="115000"/>
                        </a:lnSpc>
                        <a:spcBef>
                          <a:spcPts val="0"/>
                        </a:spcBef>
                        <a:spcAft>
                          <a:spcPts val="0"/>
                        </a:spcAft>
                      </a:pPr>
                      <a:r>
                        <a:rPr lang="en-US" sz="1400" dirty="0">
                          <a:effectLst/>
                        </a:rPr>
                        <a:t>WOEST</a:t>
                      </a:r>
                    </a:p>
                    <a:p>
                      <a:pPr marL="0" marR="0">
                        <a:lnSpc>
                          <a:spcPct val="115000"/>
                        </a:lnSpc>
                        <a:spcBef>
                          <a:spcPts val="0"/>
                        </a:spcBef>
                        <a:spcAft>
                          <a:spcPts val="0"/>
                        </a:spcAft>
                      </a:pPr>
                      <a:r>
                        <a:rPr lang="en-US" sz="1000" dirty="0">
                          <a:effectLst/>
                        </a:rPr>
                        <a:t>(n=573)</a:t>
                      </a:r>
                    </a:p>
                    <a:p>
                      <a:pPr marL="0" marR="0">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Lancet 2008</a:t>
                      </a:r>
                    </a:p>
                  </a:txBody>
                  <a:tcPr marL="26942" marR="26942" marT="0" marB="0">
                    <a:solidFill>
                      <a:srgbClr val="699CC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Warfarin (target INR 2.0) + clopidogrel 75 mg daily</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Versus</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Warfarin (target INR 2.0) + clopidogrel 75 mg daily + ASA 80-100 mg daily</a:t>
                      </a:r>
                      <a:endParaRPr kumimoji="0" lang="en-US" altLang="en-US" sz="1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26942" marR="26942"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sng" strike="noStrike" cap="none" normalizeH="0" baseline="0" dirty="0">
                          <a:ln>
                            <a:noFill/>
                          </a:ln>
                          <a:solidFill>
                            <a:srgbClr val="000000"/>
                          </a:solidFill>
                          <a:effectLst/>
                          <a:latin typeface="Calibri" pitchFamily="34" charset="0"/>
                          <a:ea typeface="ＭＳ Ｐゴシック" pitchFamily="34" charset="-128"/>
                        </a:rPr>
                        <a:t>Any bleeding episode at 12 months</a:t>
                      </a:r>
                      <a:endPar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Warfarin  + clopidogrel: 19.4%</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Warfarin  + clopidogrel + ASA: 44.4%</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(p&lt;0·0001)  </a:t>
                      </a:r>
                      <a:endParaRPr kumimoji="0" lang="en-US" altLang="en-US" sz="1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26942" marR="26942"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itchFamily="34" charset="0"/>
                          <a:ea typeface="ＭＳ Ｐゴシック" pitchFamily="34" charset="-128"/>
                        </a:rPr>
                        <a:t>Prevalence of AF/flutter: 69%</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itchFamily="34" charset="0"/>
                          <a:ea typeface="ＭＳ Ｐゴシック" pitchFamily="34" charset="-128"/>
                        </a:rPr>
                        <a:t>Use of PPI: </a:t>
                      </a:r>
                      <a:r>
                        <a:rPr kumimoji="0" lang="en-US" altLang="en-US" sz="1000" b="0" i="0" u="none" strike="noStrike" cap="none" normalizeH="0" baseline="0">
                          <a:ln>
                            <a:noFill/>
                          </a:ln>
                          <a:solidFill>
                            <a:srgbClr val="000000"/>
                          </a:solidFill>
                          <a:effectLst/>
                          <a:latin typeface="Calibri" pitchFamily="34" charset="0"/>
                          <a:ea typeface="ＭＳ Ｐゴシック" pitchFamily="34" charset="-128"/>
                          <a:sym typeface="Symbol" pitchFamily="18" charset="2"/>
                        </a:rPr>
                        <a:t></a:t>
                      </a:r>
                      <a:r>
                        <a:rPr kumimoji="0" lang="en-US" altLang="en-US" sz="1000" b="0" i="0" u="none" strike="noStrike" cap="none" normalizeH="0" baseline="0">
                          <a:ln>
                            <a:noFill/>
                          </a:ln>
                          <a:solidFill>
                            <a:srgbClr val="000000"/>
                          </a:solidFill>
                          <a:effectLst/>
                          <a:latin typeface="Calibri" pitchFamily="34" charset="0"/>
                          <a:ea typeface="ＭＳ Ｐゴシック" pitchFamily="34" charset="-128"/>
                        </a:rPr>
                        <a:t>40%</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itchFamily="34" charset="0"/>
                          <a:ea typeface="Calibri" pitchFamily="34" charset="0"/>
                          <a:cs typeface="Times New Roman" pitchFamily="18" charset="0"/>
                        </a:rPr>
                        <a:t>Stents used 65% DES, 35% BMS</a:t>
                      </a:r>
                    </a:p>
                  </a:txBody>
                  <a:tcPr marL="26942" marR="26942" marT="0" marB="0" horzOverflow="overflow"/>
                </a:tc>
                <a:extLst>
                  <a:ext uri="{0D108BD9-81ED-4DB2-BD59-A6C34878D82A}">
                    <a16:rowId xmlns:a16="http://schemas.microsoft.com/office/drawing/2014/main" xmlns="" val="10001"/>
                  </a:ext>
                </a:extLst>
              </a:tr>
              <a:tr h="1004023">
                <a:tc>
                  <a:txBody>
                    <a:bodyPr/>
                    <a:lstStyle/>
                    <a:p>
                      <a:pPr marL="0" marR="0">
                        <a:lnSpc>
                          <a:spcPct val="115000"/>
                        </a:lnSpc>
                        <a:spcBef>
                          <a:spcPts val="0"/>
                        </a:spcBef>
                        <a:spcAft>
                          <a:spcPts val="0"/>
                        </a:spcAft>
                      </a:pPr>
                      <a:r>
                        <a:rPr lang="en-US" sz="1400" dirty="0">
                          <a:effectLst/>
                        </a:rPr>
                        <a:t>ISAR-TRIPLE</a:t>
                      </a:r>
                    </a:p>
                    <a:p>
                      <a:pPr marL="0" marR="0">
                        <a:lnSpc>
                          <a:spcPct val="115000"/>
                        </a:lnSpc>
                        <a:spcBef>
                          <a:spcPts val="0"/>
                        </a:spcBef>
                        <a:spcAft>
                          <a:spcPts val="0"/>
                        </a:spcAft>
                      </a:pPr>
                      <a:r>
                        <a:rPr lang="en-US" sz="1000" dirty="0">
                          <a:effectLst/>
                        </a:rPr>
                        <a:t>(n=614)</a:t>
                      </a:r>
                    </a:p>
                    <a:p>
                      <a:pPr marL="0" marR="0">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JACC 2015</a:t>
                      </a:r>
                    </a:p>
                  </a:txBody>
                  <a:tcPr marL="26942" marR="26942" marT="0" marB="0">
                    <a:solidFill>
                      <a:srgbClr val="699CC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ASA 75-200 mg daily</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 clopidogrel 75 mg daily</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 warfarin (lowest recommended target INR)</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for 6 weeks versus 6 months</a:t>
                      </a:r>
                      <a:endParaRPr kumimoji="0" lang="en-US" altLang="en-US" sz="1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26942" marR="26942"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Calibri" pitchFamily="34" charset="0"/>
                          <a:ea typeface="ＭＳ Ｐゴシック" pitchFamily="34" charset="-128"/>
                        </a:rPr>
                        <a:t>Composite of death, MI, definite stent thrombosis, stroke, or major bleeding at 9 months</a:t>
                      </a:r>
                      <a:endParaRPr kumimoji="0" lang="en-US" altLang="en-US" sz="1000" b="0" i="0" u="none" strike="noStrike" cap="none" normalizeH="0" baseline="0">
                        <a:ln>
                          <a:noFill/>
                        </a:ln>
                        <a:solidFill>
                          <a:srgbClr val="000000"/>
                        </a:solidFill>
                        <a:effectLst/>
                        <a:latin typeface="Calibri"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altLang="en-US" sz="1000" b="0" i="0" u="none" strike="noStrike" cap="none" normalizeH="0" baseline="0">
                          <a:ln>
                            <a:noFill/>
                          </a:ln>
                          <a:solidFill>
                            <a:srgbClr val="000000"/>
                          </a:solidFill>
                          <a:effectLst/>
                          <a:latin typeface="Calibri" pitchFamily="34" charset="0"/>
                          <a:ea typeface="ＭＳ Ｐゴシック" pitchFamily="34" charset="-128"/>
                        </a:rPr>
                        <a:t>6 weeks triple therapy: 9.8%</a:t>
                      </a:r>
                    </a:p>
                    <a:p>
                      <a:pPr marL="0" marR="0" lvl="0" indent="0" algn="l" defTabSz="914400" rtl="0" eaLnBrk="1" fontAlgn="base" latinLnBrk="0" hangingPunct="1">
                        <a:lnSpc>
                          <a:spcPct val="115000"/>
                        </a:lnSpc>
                        <a:spcBef>
                          <a:spcPct val="0"/>
                        </a:spcBef>
                        <a:spcAft>
                          <a:spcPct val="0"/>
                        </a:spcAft>
                        <a:buClrTx/>
                        <a:buSzTx/>
                        <a:buFont typeface="Arial" pitchFamily="34" charset="0"/>
                        <a:buChar char="•"/>
                        <a:tabLst/>
                      </a:pPr>
                      <a:r>
                        <a:rPr kumimoji="0" lang="en-US" altLang="en-US" sz="1000" b="0" i="0" u="none" strike="noStrike" cap="none" normalizeH="0" baseline="0">
                          <a:ln>
                            <a:noFill/>
                          </a:ln>
                          <a:solidFill>
                            <a:srgbClr val="000000"/>
                          </a:solidFill>
                          <a:effectLst/>
                          <a:latin typeface="Calibri" pitchFamily="34" charset="0"/>
                          <a:ea typeface="ＭＳ Ｐゴシック" pitchFamily="34" charset="-128"/>
                        </a:rPr>
                        <a:t>6 months triple therapy: 8.8% (p=0.63)</a:t>
                      </a:r>
                      <a:endParaRPr kumimoji="0" lang="en-US" altLang="en-US" sz="10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26942" marR="26942"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itchFamily="34" charset="0"/>
                          <a:ea typeface="ＭＳ Ｐゴシック" pitchFamily="34" charset="-128"/>
                        </a:rPr>
                        <a:t>Prevalence of AF: 84%</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itchFamily="34" charset="0"/>
                          <a:ea typeface="ＭＳ Ｐゴシック" pitchFamily="34" charset="-128"/>
                        </a:rPr>
                        <a:t>Use of PPI: 37.2%</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itchFamily="34" charset="0"/>
                          <a:ea typeface="Calibri" pitchFamily="34" charset="0"/>
                          <a:cs typeface="Times New Roman" pitchFamily="18" charset="0"/>
                        </a:rPr>
                        <a:t>Stents used 99% DES</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itchFamily="34" charset="0"/>
                          <a:ea typeface="Calibri" pitchFamily="34" charset="0"/>
                          <a:cs typeface="Times New Roman" pitchFamily="18" charset="0"/>
                        </a:rPr>
                        <a:t>INR therapeutic range 64%</a:t>
                      </a:r>
                    </a:p>
                  </a:txBody>
                  <a:tcPr marL="26942" marR="26942" marT="0" marB="0" horzOverflow="overflow"/>
                </a:tc>
                <a:extLst>
                  <a:ext uri="{0D108BD9-81ED-4DB2-BD59-A6C34878D82A}">
                    <a16:rowId xmlns:a16="http://schemas.microsoft.com/office/drawing/2014/main" xmlns="" val="10002"/>
                  </a:ext>
                </a:extLst>
              </a:tr>
              <a:tr h="1226809">
                <a:tc>
                  <a:txBody>
                    <a:bodyPr/>
                    <a:lstStyle/>
                    <a:p>
                      <a:pPr marL="0" marR="0">
                        <a:lnSpc>
                          <a:spcPct val="115000"/>
                        </a:lnSpc>
                        <a:spcBef>
                          <a:spcPts val="0"/>
                        </a:spcBef>
                        <a:spcAft>
                          <a:spcPts val="0"/>
                        </a:spcAft>
                      </a:pPr>
                      <a:r>
                        <a:rPr lang="en-US" sz="1400" dirty="0">
                          <a:effectLst/>
                        </a:rPr>
                        <a:t>PIONEER-AF</a:t>
                      </a:r>
                    </a:p>
                    <a:p>
                      <a:pPr marL="0" marR="0">
                        <a:lnSpc>
                          <a:spcPct val="115000"/>
                        </a:lnSpc>
                        <a:spcBef>
                          <a:spcPts val="0"/>
                        </a:spcBef>
                        <a:spcAft>
                          <a:spcPts val="0"/>
                        </a:spcAft>
                      </a:pPr>
                      <a:r>
                        <a:rPr lang="en-US" sz="1000" dirty="0">
                          <a:effectLst/>
                        </a:rPr>
                        <a:t>(n=2124)</a:t>
                      </a:r>
                    </a:p>
                    <a:p>
                      <a:pPr marL="0" marR="0">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NEJM 2016</a:t>
                      </a:r>
                    </a:p>
                  </a:txBody>
                  <a:tcPr marL="26942" marR="26942" marT="0" marB="0">
                    <a:solidFill>
                      <a:srgbClr val="699CC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itchFamily="34" charset="0"/>
                          <a:ea typeface="ＭＳ Ｐゴシック" pitchFamily="34" charset="-128"/>
                        </a:rPr>
                        <a:t>Rivaroxaban 15 mg daily + P2Y12 inhibitor (group 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Calibri"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itchFamily="34" charset="0"/>
                          <a:ea typeface="ＭＳ Ｐゴシック" pitchFamily="34" charset="-128"/>
                        </a:rPr>
                        <a:t>vs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itchFamily="34" charset="0"/>
                          <a:ea typeface="ＭＳ Ｐゴシック" pitchFamily="34" charset="-128"/>
                        </a:rPr>
                        <a:t>Rivaroxaban 2.5 mg twice daily + DAPT (group 2)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itchFamily="34" charset="0"/>
                          <a:ea typeface="ＭＳ Ｐゴシック" pitchFamily="34" charset="-128"/>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itchFamily="34" charset="0"/>
                          <a:ea typeface="ＭＳ Ｐゴシック" pitchFamily="34" charset="-128"/>
                        </a:rPr>
                        <a:t>vs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itchFamily="34" charset="0"/>
                          <a:ea typeface="ＭＳ Ｐゴシック" pitchFamily="34" charset="-128"/>
                        </a:rPr>
                        <a:t>Warfarin (INR 2.0-3.0) + DAPT (group 3)</a:t>
                      </a:r>
                    </a:p>
                  </a:txBody>
                  <a:tcPr marL="26942" marR="26942"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Calibri" pitchFamily="34" charset="0"/>
                          <a:ea typeface="ＭＳ Ｐゴシック" pitchFamily="34" charset="-128"/>
                        </a:rPr>
                        <a:t>Clinically significant bleeding at 12 months</a:t>
                      </a:r>
                      <a:endParaRPr kumimoji="0" lang="en-US" altLang="en-US" sz="1000" b="0" i="0" u="none" strike="noStrike" cap="none" normalizeH="0" baseline="0">
                        <a:ln>
                          <a:noFill/>
                        </a:ln>
                        <a:solidFill>
                          <a:srgbClr val="000000"/>
                        </a:solidFill>
                        <a:effectLst/>
                        <a:latin typeface="Calibri"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itchFamily="34" charset="0"/>
                          <a:ea typeface="ＭＳ Ｐゴシック" pitchFamily="34" charset="-128"/>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itchFamily="34" charset="0"/>
                          <a:ea typeface="ＭＳ Ｐゴシック" pitchFamily="34" charset="-128"/>
                        </a:rPr>
                        <a:t>Group 1: 16.8%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itchFamily="34" charset="0"/>
                          <a:ea typeface="ＭＳ Ｐゴシック" pitchFamily="34" charset="-128"/>
                        </a:rPr>
                        <a:t>Group 2: 18.0%</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itchFamily="34" charset="0"/>
                          <a:ea typeface="ＭＳ Ｐゴシック" pitchFamily="34" charset="-128"/>
                        </a:rPr>
                        <a:t>Group 3: 26.7% (p&lt;0.001 versus both groups 1 and 2)  </a:t>
                      </a:r>
                      <a:endParaRPr kumimoji="0" lang="en-US" altLang="en-US" sz="10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26942" marR="26942"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Prevalence of AF: 100%</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Clopidogrel used in 93% of patients</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Use of PPI: &lt;40%</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Stents used 65% DES, 32% BMS</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INR therapeutic range 65%</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26942" marR="26942" marT="0" marB="0" horzOverflow="overflow"/>
                </a:tc>
                <a:extLst>
                  <a:ext uri="{0D108BD9-81ED-4DB2-BD59-A6C34878D82A}">
                    <a16:rowId xmlns:a16="http://schemas.microsoft.com/office/drawing/2014/main" xmlns="" val="10003"/>
                  </a:ext>
                </a:extLst>
              </a:tr>
              <a:tr h="2011992">
                <a:tc>
                  <a:txBody>
                    <a:bodyPr/>
                    <a:lstStyle/>
                    <a:p>
                      <a:pPr marL="0" marR="0">
                        <a:lnSpc>
                          <a:spcPct val="115000"/>
                        </a:lnSpc>
                        <a:spcBef>
                          <a:spcPts val="0"/>
                        </a:spcBef>
                        <a:spcAft>
                          <a:spcPts val="0"/>
                        </a:spcAft>
                      </a:pPr>
                      <a:r>
                        <a:rPr lang="en-US" sz="1400" dirty="0">
                          <a:effectLst/>
                        </a:rPr>
                        <a:t>RE-DUAL PCI</a:t>
                      </a:r>
                    </a:p>
                    <a:p>
                      <a:pPr marL="0" marR="0">
                        <a:lnSpc>
                          <a:spcPct val="115000"/>
                        </a:lnSpc>
                        <a:spcBef>
                          <a:spcPts val="0"/>
                        </a:spcBef>
                        <a:spcAft>
                          <a:spcPts val="0"/>
                        </a:spcAft>
                      </a:pPr>
                      <a:r>
                        <a:rPr lang="en-US" sz="1000" dirty="0">
                          <a:effectLst/>
                        </a:rPr>
                        <a:t>(n=2725)</a:t>
                      </a:r>
                    </a:p>
                    <a:p>
                      <a:pPr marL="0" marR="0">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NEJM 2017</a:t>
                      </a:r>
                    </a:p>
                  </a:txBody>
                  <a:tcPr marL="26942" marR="26942" marT="0" marB="0">
                    <a:solidFill>
                      <a:srgbClr val="699CC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err="1">
                          <a:ln>
                            <a:noFill/>
                          </a:ln>
                          <a:solidFill>
                            <a:srgbClr val="000000"/>
                          </a:solidFill>
                          <a:effectLst/>
                          <a:latin typeface="Calibri" pitchFamily="34" charset="0"/>
                          <a:ea typeface="ＭＳ Ｐゴシック" pitchFamily="34" charset="-128"/>
                        </a:rPr>
                        <a:t>Dabigatran</a:t>
                      </a: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 110 mg twice daily + P2Y12 inhibitor (clopidogrel 75 mg daily or </a:t>
                      </a:r>
                      <a:r>
                        <a:rPr kumimoji="0" lang="en-US" altLang="en-US" sz="1000" b="0" i="0" u="none" strike="noStrike" cap="none" normalizeH="0" baseline="0" dirty="0" err="1">
                          <a:ln>
                            <a:noFill/>
                          </a:ln>
                          <a:solidFill>
                            <a:srgbClr val="000000"/>
                          </a:solidFill>
                          <a:effectLst/>
                          <a:latin typeface="Calibri" pitchFamily="34" charset="0"/>
                          <a:ea typeface="ＭＳ Ｐゴシック" pitchFamily="34" charset="-128"/>
                        </a:rPr>
                        <a:t>ticagrelor</a:t>
                      </a: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 90 mg twice daily)</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err="1">
                          <a:ln>
                            <a:noFill/>
                          </a:ln>
                          <a:solidFill>
                            <a:srgbClr val="000000"/>
                          </a:solidFill>
                          <a:effectLst/>
                          <a:latin typeface="Calibri" pitchFamily="34" charset="0"/>
                          <a:ea typeface="ＭＳ Ｐゴシック" pitchFamily="34" charset="-128"/>
                        </a:rPr>
                        <a:t>vs</a:t>
                      </a:r>
                      <a:endPar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err="1">
                          <a:ln>
                            <a:noFill/>
                          </a:ln>
                          <a:solidFill>
                            <a:srgbClr val="000000"/>
                          </a:solidFill>
                          <a:effectLst/>
                          <a:latin typeface="Calibri" pitchFamily="34" charset="0"/>
                          <a:ea typeface="ＭＳ Ｐゴシック" pitchFamily="34" charset="-128"/>
                        </a:rPr>
                        <a:t>Dabigatran</a:t>
                      </a: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 150 mg twice daily + P2Y12 inhibitor (clopidogrel 75 mg daily or </a:t>
                      </a:r>
                      <a:r>
                        <a:rPr kumimoji="0" lang="en-US" altLang="en-US" sz="1000" b="0" i="0" u="none" strike="noStrike" cap="none" normalizeH="0" baseline="0" dirty="0" err="1">
                          <a:ln>
                            <a:noFill/>
                          </a:ln>
                          <a:solidFill>
                            <a:srgbClr val="000000"/>
                          </a:solidFill>
                          <a:effectLst/>
                          <a:latin typeface="Calibri" pitchFamily="34" charset="0"/>
                          <a:ea typeface="ＭＳ Ｐゴシック" pitchFamily="34" charset="-128"/>
                        </a:rPr>
                        <a:t>ticagrelor</a:t>
                      </a: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 90 mg twice daily)</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err="1">
                          <a:ln>
                            <a:noFill/>
                          </a:ln>
                          <a:solidFill>
                            <a:srgbClr val="000000"/>
                          </a:solidFill>
                          <a:effectLst/>
                          <a:latin typeface="Calibri" pitchFamily="34" charset="0"/>
                          <a:ea typeface="ＭＳ Ｐゴシック" pitchFamily="34" charset="-128"/>
                        </a:rPr>
                        <a:t>vs</a:t>
                      </a:r>
                      <a:endPar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Warfarin (INR 2.0-3.0) + P2Y12 inhibitor (clopidogrel 75 mg daily or </a:t>
                      </a:r>
                      <a:r>
                        <a:rPr kumimoji="0" lang="en-US" altLang="en-US" sz="1000" b="0" i="0" u="none" strike="noStrike" cap="none" normalizeH="0" baseline="0" dirty="0" err="1">
                          <a:ln>
                            <a:noFill/>
                          </a:ln>
                          <a:solidFill>
                            <a:srgbClr val="000000"/>
                          </a:solidFill>
                          <a:effectLst/>
                          <a:latin typeface="Calibri" pitchFamily="34" charset="0"/>
                          <a:ea typeface="ＭＳ Ｐゴシック" pitchFamily="34" charset="-128"/>
                        </a:rPr>
                        <a:t>ticagrelor</a:t>
                      </a: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 90 mg twice daily) + aspirin </a:t>
                      </a: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sym typeface="Symbol" pitchFamily="18" charset="2"/>
                        </a:rPr>
                        <a:t></a:t>
                      </a: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100 mg daily </a:t>
                      </a:r>
                      <a:endParaRPr kumimoji="0" lang="en-US" altLang="en-US" sz="10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26942" marR="26942"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sng" strike="noStrike" cap="none" normalizeH="0" baseline="0">
                          <a:ln>
                            <a:noFill/>
                          </a:ln>
                          <a:solidFill>
                            <a:srgbClr val="000000"/>
                          </a:solidFill>
                          <a:effectLst/>
                          <a:latin typeface="Calibri" pitchFamily="34" charset="0"/>
                          <a:ea typeface="ＭＳ Ｐゴシック" pitchFamily="34" charset="-128"/>
                        </a:rPr>
                        <a:t>Time to first major or clinically relevant non-major bleeding event</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sng" strike="noStrike" cap="none" normalizeH="0" baseline="0">
                        <a:ln>
                          <a:noFill/>
                        </a:ln>
                        <a:solidFill>
                          <a:srgbClr val="000000"/>
                        </a:solidFill>
                        <a:effectLst/>
                        <a:latin typeface="Calibri"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itchFamily="34" charset="0"/>
                          <a:ea typeface="ＭＳ Ｐゴシック" pitchFamily="34" charset="-128"/>
                        </a:rPr>
                        <a:t>15.4% in 110mg dual therapy vs 26.9% comparable triple therapy group </a:t>
                      </a:r>
                      <a:r>
                        <a:rPr kumimoji="0" lang="en-US" altLang="en-US" sz="1000" b="0" i="0" u="none" strike="noStrike" cap="none" normalizeH="0" baseline="0">
                          <a:ln>
                            <a:noFill/>
                          </a:ln>
                          <a:solidFill>
                            <a:schemeClr val="tx1"/>
                          </a:solidFill>
                          <a:effectLst/>
                          <a:latin typeface="Calibri" pitchFamily="34" charset="0"/>
                          <a:ea typeface="ＭＳ Ｐゴシック" pitchFamily="34" charset="-128"/>
                        </a:rPr>
                        <a:t>(P&lt;0.001 for noninferiority; P&lt;0.001 for superiority) </a:t>
                      </a:r>
                      <a:endParaRPr kumimoji="0" lang="en-US" altLang="en-US" sz="1000" b="0" i="0" u="none" strike="noStrike" cap="none" normalizeH="0" baseline="0">
                        <a:ln>
                          <a:noFill/>
                        </a:ln>
                        <a:solidFill>
                          <a:srgbClr val="000000"/>
                        </a:solidFill>
                        <a:effectLst/>
                        <a:latin typeface="Calibri"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Calibri"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itchFamily="34" charset="0"/>
                          <a:ea typeface="ＭＳ Ｐゴシック" pitchFamily="34" charset="-128"/>
                        </a:rPr>
                        <a:t>20.2% in 150mg dual therapy vs 25.7% comparable triple therapy group </a:t>
                      </a:r>
                      <a:r>
                        <a:rPr kumimoji="0" lang="en-US" altLang="en-US" sz="1000" b="0" i="0" u="none" strike="noStrike" cap="none" normalizeH="0" baseline="0">
                          <a:ln>
                            <a:noFill/>
                          </a:ln>
                          <a:solidFill>
                            <a:schemeClr val="tx1"/>
                          </a:solidFill>
                          <a:effectLst/>
                          <a:latin typeface="Calibri" pitchFamily="34" charset="0"/>
                          <a:ea typeface="ＭＳ Ｐゴシック" pitchFamily="34" charset="-128"/>
                        </a:rPr>
                        <a:t>(P&lt;0.001 for noninferiority) </a:t>
                      </a:r>
                      <a:endParaRPr kumimoji="0" lang="en-US" altLang="en-US" sz="1000" b="0" i="0" u="none" strike="noStrike" cap="none" normalizeH="0" baseline="0">
                        <a:ln>
                          <a:noFill/>
                        </a:ln>
                        <a:solidFill>
                          <a:srgbClr val="000000"/>
                        </a:solidFill>
                        <a:effectLst/>
                        <a:latin typeface="Calibri"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Calibri" pitchFamily="34" charset="0"/>
                        <a:ea typeface="ＭＳ Ｐゴシック" pitchFamily="34" charset="-128"/>
                      </a:endParaRPr>
                    </a:p>
                  </a:txBody>
                  <a:tcPr marL="26942" marR="26942"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Prevalence of AF: 100%</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Clopidogrel used in 88% of patients</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Stents used 83% DES, 35% BMS</a:t>
                      </a:r>
                      <a:endPar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Use of PPI: unknown</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ea typeface="ＭＳ Ｐゴシック" pitchFamily="34" charset="-128"/>
                        </a:rPr>
                        <a:t>INR therapeutic range 64%</a:t>
                      </a:r>
                    </a:p>
                  </a:txBody>
                  <a:tcPr marL="26942" marR="26942" marT="0" marB="0" horzOverflow="overflow"/>
                </a:tc>
                <a:extLst>
                  <a:ext uri="{0D108BD9-81ED-4DB2-BD59-A6C34878D82A}">
                    <a16:rowId xmlns:a16="http://schemas.microsoft.com/office/drawing/2014/main" xmlns="" val="10004"/>
                  </a:ext>
                </a:extLst>
              </a:tr>
            </a:tbl>
          </a:graphicData>
        </a:graphic>
      </p:graphicFrame>
      <p:sp>
        <p:nvSpPr>
          <p:cNvPr id="7" name="Title 1"/>
          <p:cNvSpPr txBox="1">
            <a:spLocks/>
          </p:cNvSpPr>
          <p:nvPr/>
        </p:nvSpPr>
        <p:spPr bwMode="auto">
          <a:xfrm>
            <a:off x="0" y="685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lnSpcReduction="10000"/>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2pPr>
            <a:lvl3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3pPr>
            <a:lvl4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4pPr>
            <a:lvl5pPr algn="ctr" rtl="0" eaLnBrk="0" fontAlgn="base" hangingPunct="0">
              <a:spcBef>
                <a:spcPct val="0"/>
              </a:spcBef>
              <a:spcAft>
                <a:spcPct val="0"/>
              </a:spcAft>
              <a:defRPr sz="3200">
                <a:solidFill>
                  <a:schemeClr val="tx1"/>
                </a:solidFill>
                <a:latin typeface="Arial Black" pitchFamily="34" charset="0"/>
                <a:ea typeface="ＭＳ Ｐゴシック" pitchFamily="34" charset="-128"/>
                <a:cs typeface="Arial" charset="0"/>
              </a:defRPr>
            </a:lvl5pPr>
            <a:lvl6pPr marL="4572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6pPr>
            <a:lvl7pPr marL="9144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7pPr>
            <a:lvl8pPr marL="13716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8pPr>
            <a:lvl9pPr marL="1828800" algn="l" rtl="0" fontAlgn="base">
              <a:spcBef>
                <a:spcPct val="0"/>
              </a:spcBef>
              <a:spcAft>
                <a:spcPct val="0"/>
              </a:spcAft>
              <a:defRPr sz="3200">
                <a:solidFill>
                  <a:srgbClr val="CC9915"/>
                </a:solidFill>
                <a:latin typeface="Arial Black" pitchFamily="34" charset="0"/>
                <a:ea typeface="ＭＳ Ｐゴシック" pitchFamily="34" charset="-128"/>
                <a:cs typeface="Arial" charset="0"/>
              </a:defRPr>
            </a:lvl9pPr>
          </a:lstStyle>
          <a:p>
            <a:pPr>
              <a:lnSpc>
                <a:spcPct val="80000"/>
              </a:lnSpc>
              <a:defRPr/>
            </a:pPr>
            <a:r>
              <a:rPr lang="en-US" dirty="0">
                <a:solidFill>
                  <a:srgbClr val="000000"/>
                </a:solidFill>
                <a:latin typeface="Arial Black" pitchFamily="34" charset="0"/>
                <a:cs typeface="Arial" pitchFamily="34" charset="0"/>
              </a:rPr>
              <a:t>Randomized Trials of OAC Following PCI</a:t>
            </a:r>
            <a:endParaRPr lang="en-US" altLang="en-US" dirty="0">
              <a:solidFill>
                <a:srgbClr val="000000"/>
              </a:solidFill>
              <a:latin typeface="Arial Black"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0" y="762000"/>
            <a:ext cx="9144000" cy="457200"/>
          </a:xfrm>
        </p:spPr>
        <p:txBody>
          <a:bodyPr rtlCol="0">
            <a:normAutofit fontScale="90000"/>
          </a:bodyPr>
          <a:lstStyle/>
          <a:p>
            <a:pPr>
              <a:defRPr/>
            </a:pPr>
            <a:r>
              <a:rPr lang="en-US" altLang="en-US" dirty="0"/>
              <a:t>Secondary Panel Members</a:t>
            </a:r>
          </a:p>
        </p:txBody>
      </p:sp>
      <p:sp>
        <p:nvSpPr>
          <p:cNvPr id="20483" name="Content Placeholder 2"/>
          <p:cNvSpPr>
            <a:spLocks noGrp="1"/>
          </p:cNvSpPr>
          <p:nvPr>
            <p:ph sz="quarter" idx="4294967295"/>
          </p:nvPr>
        </p:nvSpPr>
        <p:spPr>
          <a:xfrm>
            <a:off x="381000" y="1447800"/>
            <a:ext cx="8382000" cy="5029200"/>
          </a:xfrm>
        </p:spPr>
        <p:txBody>
          <a:bodyPr/>
          <a:lstStyle/>
          <a:p>
            <a:pPr marL="0" indent="0" algn="ctr">
              <a:buFontTx/>
              <a:buNone/>
            </a:pPr>
            <a:r>
              <a:rPr lang="en-US" altLang="en-US"/>
              <a:t>Paul Armstrong</a:t>
            </a:r>
          </a:p>
          <a:p>
            <a:pPr marL="0" indent="0" algn="ctr">
              <a:buFontTx/>
              <a:buNone/>
            </a:pPr>
            <a:r>
              <a:rPr lang="en-US" altLang="en-US"/>
              <a:t>Akshay Bagai</a:t>
            </a:r>
          </a:p>
          <a:p>
            <a:pPr marL="0" indent="0" algn="ctr">
              <a:buFontTx/>
              <a:buNone/>
            </a:pPr>
            <a:r>
              <a:rPr lang="en-US" altLang="en-US"/>
              <a:t>Claudia Bucci</a:t>
            </a:r>
          </a:p>
          <a:p>
            <a:pPr marL="0" indent="0" algn="ctr">
              <a:buFontTx/>
              <a:buNone/>
            </a:pPr>
            <a:r>
              <a:rPr lang="en-US" altLang="en-US"/>
              <a:t>Jean-Pierre Déry</a:t>
            </a:r>
          </a:p>
          <a:p>
            <a:pPr marL="0" indent="0" algn="ctr">
              <a:buFontTx/>
              <a:buNone/>
            </a:pPr>
            <a:r>
              <a:rPr lang="en-US" altLang="en-US"/>
              <a:t>Jean Diodati</a:t>
            </a:r>
          </a:p>
          <a:p>
            <a:pPr marL="0" indent="0" algn="ctr">
              <a:buFontTx/>
              <a:buNone/>
            </a:pPr>
            <a:r>
              <a:rPr lang="en-US" altLang="en-US"/>
              <a:t>Jocelyn Dupuis</a:t>
            </a:r>
          </a:p>
          <a:p>
            <a:pPr marL="0" indent="0" algn="ctr">
              <a:buFontTx/>
              <a:buNone/>
            </a:pPr>
            <a:r>
              <a:rPr lang="en-US" altLang="en-US"/>
              <a:t>David Fitchett</a:t>
            </a:r>
          </a:p>
          <a:p>
            <a:pPr marL="0" indent="0" algn="ctr">
              <a:buFontTx/>
              <a:buNone/>
            </a:pPr>
            <a:r>
              <a:rPr lang="en-US" altLang="en-US"/>
              <a:t>Michael P. Love</a:t>
            </a:r>
          </a:p>
          <a:p>
            <a:pPr marL="0" indent="0" algn="ctr">
              <a:buFontTx/>
              <a:buNone/>
            </a:pPr>
            <a:r>
              <a:rPr lang="en-US" altLang="en-US"/>
              <a:t>Robert Welsh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79388" y="685800"/>
            <a:ext cx="8785225" cy="647700"/>
          </a:xfrm>
        </p:spPr>
        <p:txBody>
          <a:bodyPr/>
          <a:lstStyle/>
          <a:p>
            <a:r>
              <a:rPr lang="en-US" altLang="en-US" sz="2900" dirty="0"/>
              <a:t>Overview</a:t>
            </a:r>
            <a:r>
              <a:rPr lang="en-US" altLang="en-US" dirty="0"/>
              <a:t> of </a:t>
            </a:r>
            <a:r>
              <a:rPr lang="en-US" altLang="en-US" dirty="0" smtClean="0"/>
              <a:t>2018 </a:t>
            </a:r>
            <a:r>
              <a:rPr lang="en-US" altLang="en-US" dirty="0"/>
              <a:t>Guideline Topics</a:t>
            </a:r>
          </a:p>
        </p:txBody>
      </p:sp>
      <p:sp>
        <p:nvSpPr>
          <p:cNvPr id="21507" name="Content Placeholder 2"/>
          <p:cNvSpPr>
            <a:spLocks noGrp="1"/>
          </p:cNvSpPr>
          <p:nvPr>
            <p:ph idx="1"/>
          </p:nvPr>
        </p:nvSpPr>
        <p:spPr>
          <a:xfrm>
            <a:off x="304800" y="1295400"/>
            <a:ext cx="8458200" cy="4968875"/>
          </a:xfrm>
        </p:spPr>
        <p:txBody>
          <a:bodyPr/>
          <a:lstStyle/>
          <a:p>
            <a:pPr>
              <a:spcAft>
                <a:spcPts val="600"/>
              </a:spcAft>
            </a:pPr>
            <a:r>
              <a:rPr lang="en-US" altLang="en-US" dirty="0"/>
              <a:t>Duration of DAPT </a:t>
            </a:r>
          </a:p>
          <a:p>
            <a:pPr lvl="1">
              <a:spcAft>
                <a:spcPts val="600"/>
              </a:spcAft>
            </a:pPr>
            <a:r>
              <a:rPr lang="en-US" altLang="en-US" dirty="0"/>
              <a:t>ACS and non-ACS patients</a:t>
            </a:r>
          </a:p>
          <a:p>
            <a:pPr>
              <a:spcAft>
                <a:spcPts val="600"/>
              </a:spcAft>
            </a:pPr>
            <a:r>
              <a:rPr lang="en-US" altLang="en-US" dirty="0" smtClean="0"/>
              <a:t>Management of </a:t>
            </a:r>
            <a:r>
              <a:rPr lang="en-US" altLang="en-US" dirty="0"/>
              <a:t>DAPT </a:t>
            </a:r>
            <a:r>
              <a:rPr lang="en-US" altLang="en-US" dirty="0" smtClean="0"/>
              <a:t>in patients undergoing:</a:t>
            </a:r>
          </a:p>
          <a:p>
            <a:pPr lvl="1">
              <a:spcAft>
                <a:spcPts val="600"/>
              </a:spcAft>
            </a:pPr>
            <a:r>
              <a:rPr lang="en-US" altLang="en-US" dirty="0" smtClean="0"/>
              <a:t>Non-cardiac </a:t>
            </a:r>
            <a:r>
              <a:rPr lang="en-US" altLang="en-US" dirty="0"/>
              <a:t>surgery</a:t>
            </a:r>
          </a:p>
          <a:p>
            <a:pPr lvl="1">
              <a:spcAft>
                <a:spcPts val="600"/>
              </a:spcAft>
            </a:pPr>
            <a:r>
              <a:rPr lang="en-US" altLang="en-US" dirty="0" smtClean="0"/>
              <a:t>Elective or semi-urgent CABG</a:t>
            </a:r>
            <a:endParaRPr lang="en-US" altLang="en-US" dirty="0"/>
          </a:p>
          <a:p>
            <a:pPr>
              <a:spcAft>
                <a:spcPts val="600"/>
              </a:spcAft>
            </a:pPr>
            <a:r>
              <a:rPr lang="en-US" altLang="en-US" dirty="0" smtClean="0"/>
              <a:t>When and how to switch between oral antiplatelet therapies</a:t>
            </a:r>
            <a:endParaRPr lang="en-US" altLang="en-US" dirty="0"/>
          </a:p>
          <a:p>
            <a:pPr>
              <a:spcAft>
                <a:spcPts val="600"/>
              </a:spcAft>
            </a:pPr>
            <a:r>
              <a:rPr lang="en-US" altLang="en-US" dirty="0"/>
              <a:t>PCI + </a:t>
            </a:r>
            <a:r>
              <a:rPr lang="en-US" altLang="en-US" dirty="0" smtClean="0"/>
              <a:t>need for OAC</a:t>
            </a:r>
          </a:p>
          <a:p>
            <a:pPr lvl="1">
              <a:spcAft>
                <a:spcPts val="600"/>
              </a:spcAft>
            </a:pPr>
            <a:r>
              <a:rPr lang="en-US" altLang="en-US" dirty="0" smtClean="0"/>
              <a:t>Atrial Fibrillation</a:t>
            </a:r>
            <a:endParaRPr lang="en-US" altLang="en-US" dirty="0"/>
          </a:p>
          <a:p>
            <a:pPr lvl="1">
              <a:spcAft>
                <a:spcPts val="600"/>
              </a:spcAft>
            </a:pPr>
            <a:r>
              <a:rPr lang="en-US" altLang="en-US" dirty="0" smtClean="0"/>
              <a:t>VTE</a:t>
            </a:r>
          </a:p>
          <a:p>
            <a:pPr lvl="1">
              <a:spcAft>
                <a:spcPts val="600"/>
              </a:spcAft>
            </a:pPr>
            <a:r>
              <a:rPr lang="en-US" altLang="en-US" dirty="0" smtClean="0"/>
              <a:t>Mechanical or </a:t>
            </a:r>
            <a:r>
              <a:rPr lang="en-US" altLang="en-US" dirty="0" err="1" smtClean="0"/>
              <a:t>Bioprosthetic</a:t>
            </a:r>
            <a:r>
              <a:rPr lang="en-US" altLang="en-US" dirty="0" smtClean="0"/>
              <a:t> heart valves (Including TAVR)</a:t>
            </a:r>
          </a:p>
          <a:p>
            <a:pPr lvl="1">
              <a:spcAft>
                <a:spcPts val="600"/>
              </a:spcAft>
            </a:pPr>
            <a:r>
              <a:rPr lang="en-US" altLang="en-US" dirty="0"/>
              <a:t>E</a:t>
            </a:r>
            <a:r>
              <a:rPr lang="en-US" altLang="en-US" dirty="0" smtClean="0"/>
              <a:t>stablished or possible LV thrombus </a:t>
            </a:r>
          </a:p>
          <a:p>
            <a:pPr>
              <a:spcAft>
                <a:spcPts val="600"/>
              </a:spcAft>
            </a:pPr>
            <a:endParaRPr lang="en-US" altLang="en-US" dirty="0"/>
          </a:p>
        </p:txBody>
      </p:sp>
    </p:spTree>
    <p:extLst>
      <p:ext uri="{BB962C8B-B14F-4D97-AF65-F5344CB8AC3E}">
        <p14:creationId xmlns:p14="http://schemas.microsoft.com/office/powerpoint/2010/main" val="15170939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ccs_powerpoint">
  <a:themeElements>
    <a:clrScheme name="1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ccs_powerpoint">
      <a:majorFont>
        <a:latin typeface="Arial Black"/>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cs_powerpoint">
  <a:themeElements>
    <a:clrScheme name="2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ccs_powerpoint">
      <a:majorFont>
        <a:latin typeface="Arial Black"/>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ct:contentTypeSchema xmlns:ct="http://schemas.microsoft.com/office/2006/metadata/contentType" xmlns:ma="http://schemas.microsoft.com/office/2006/metadata/properties/metaAttributes" ct:_="" ma:_="" ma:contentTypeName="Word Document" ma:contentTypeID="0x010100935D0C9192AD5541BC2BCE45FD8F6CAB00545FEA96FB380549966595477EE9F07D" ma:contentTypeVersion="8" ma:contentTypeDescription="blank word document" ma:contentTypeScope="" ma:versionID="4a0ba25da143398589febee280ceea40">
  <xsd:schema xmlns:xsd="http://www.w3.org/2001/XMLSchema" xmlns:p="http://schemas.microsoft.com/office/2006/metadata/properties" xmlns:ns2="37e23d34-38a2-48aa-9cf4-399f328ef37b" targetNamespace="http://schemas.microsoft.com/office/2006/metadata/properties" ma:root="true" ma:fieldsID="0dc23336597a587882cab6ea5133412a" ns2:_="">
    <xsd:import namespace="37e23d34-38a2-48aa-9cf4-399f328ef37b"/>
    <xsd:element name="properties">
      <xsd:complexType>
        <xsd:sequence>
          <xsd:element name="documentManagement">
            <xsd:complexType>
              <xsd:all>
                <xsd:element ref="ns2:CCSYear" minOccurs="0"/>
                <xsd:element ref="ns2:CCSDocument_x0020_Group" minOccurs="0"/>
                <xsd:element ref="ns2:CCSDocument_x0020_Type" minOccurs="0"/>
              </xsd:all>
            </xsd:complexType>
          </xsd:element>
        </xsd:sequence>
      </xsd:complexType>
    </xsd:element>
  </xsd:schema>
  <xsd:schema xmlns:xsd="http://www.w3.org/2001/XMLSchema" xmlns:dms="http://schemas.microsoft.com/office/2006/documentManagement/types" targetNamespace="37e23d34-38a2-48aa-9cf4-399f328ef37b" elementFormDefault="qualified">
    <xsd:import namespace="http://schemas.microsoft.com/office/2006/documentManagement/types"/>
    <xsd:element name="CCSYear" ma:index="8" nillable="true" ma:displayName="Year" ma:description="Identifies the year that the document relates to" ma:format="Dropdown" ma:internalName="CCSYear">
      <xsd:simpleType>
        <xsd:restriction base="dms:Choice">
          <xsd:enumeration value="Prior to 2008"/>
          <xsd:enumeration value="2008"/>
          <xsd:enumeration value="2009"/>
          <xsd:enumeration value="2010"/>
          <xsd:enumeration value="2011"/>
          <xsd:enumeration value="2012"/>
          <xsd:enumeration value="2013"/>
          <xsd:enumeration value="2014"/>
          <xsd:enumeration value="2015"/>
          <xsd:enumeration value="2008-2009"/>
          <xsd:enumeration value="2009-2010"/>
          <xsd:enumeration value="2010-2011"/>
          <xsd:enumeration value="2011-2012"/>
          <xsd:enumeration value="2012-2013"/>
          <xsd:enumeration value="2013-2014"/>
          <xsd:enumeration value="2014-2015"/>
          <xsd:enumeration value="2015-2016"/>
        </xsd:restriction>
      </xsd:simpleType>
    </xsd:element>
    <xsd:element name="CCSDocument_x0020_Group" ma:index="9" nillable="true" ma:displayName="Document Group" ma:description="Identifies the document group (information type) that the document belongs with&#10;" ma:format="Dropdown" ma:internalName="CCSDocument_x0020_Group">
      <xsd:simpleType>
        <xsd:restriction base="dms:Choice">
          <xsd:enumeration value="Unassigned"/>
          <xsd:enumeration value="Committee"/>
          <xsd:enumeration value="Draft"/>
          <xsd:enumeration value="External"/>
          <xsd:enumeration value="Internal"/>
          <xsd:enumeration value="Media inquiry"/>
          <xsd:enumeration value="Media Release"/>
          <xsd:enumeration value="Meeting Logistics"/>
          <xsd:enumeration value="Meeting Material"/>
          <xsd:enumeration value="Package"/>
          <xsd:enumeration value="Speaker"/>
          <xsd:enumeration value="Status"/>
        </xsd:restriction>
      </xsd:simpleType>
    </xsd:element>
    <xsd:element name="CCSDocument_x0020_Type" ma:index="10" nillable="true" ma:displayName="Document Type" ma:format="Dropdown" ma:internalName="CCSDocument_x0020_Type">
      <xsd:simpleType>
        <xsd:restriction base="dms:Choice">
          <xsd:enumeration value="Administration"/>
          <xsd:enumeration value="Communication"/>
          <xsd:enumeration value="Configuration"/>
          <xsd:enumeration value="Contract/Legal"/>
          <xsd:enumeration value="Financial"/>
          <xsd:enumeration value="Guideline"/>
          <xsd:enumeration value="List"/>
          <xsd:enumeration value="Meeting"/>
          <xsd:enumeration value="Other"/>
          <xsd:enumeration value="Policy/Procedure"/>
          <xsd:enumeration value="Position Statement"/>
          <xsd:enumeration value="Presentation/Speech"/>
          <xsd:enumeration value="Report"/>
          <xsd:enumeration value="Status"/>
          <xsd:enumeration value="Survey/Evaluation"/>
          <xsd:enumeration value="TO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CSDocument_x0020_Type xmlns="37e23d34-38a2-48aa-9cf4-399f328ef37b" xsi:nil="true"/>
    <CCSDocument_x0020_Group xmlns="37e23d34-38a2-48aa-9cf4-399f328ef37b" xsi:nil="true"/>
    <CCSYear xmlns="37e23d34-38a2-48aa-9cf4-399f328ef37b" xsi:nil="true"/>
  </documentManagement>
</p:properties>
</file>

<file path=customXml/itemProps1.xml><?xml version="1.0" encoding="utf-8"?>
<ds:datastoreItem xmlns:ds="http://schemas.openxmlformats.org/officeDocument/2006/customXml" ds:itemID="{0E54E334-1A5B-489D-BB8F-D6A945FACBE2}">
  <ds:schemaRefs>
    <ds:schemaRef ds:uri="http://schemas.microsoft.com/office/2006/metadata/customXsn"/>
  </ds:schemaRefs>
</ds:datastoreItem>
</file>

<file path=customXml/itemProps2.xml><?xml version="1.0" encoding="utf-8"?>
<ds:datastoreItem xmlns:ds="http://schemas.openxmlformats.org/officeDocument/2006/customXml" ds:itemID="{47D5F8E3-725D-498B-8551-F17AFBA600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e23d34-38a2-48aa-9cf4-399f328ef37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8228939-7C76-46AF-9CFA-382EABB63793}">
  <ds:schemaRefs>
    <ds:schemaRef ds:uri="http://purl.org/dc/dcmitype/"/>
    <ds:schemaRef ds:uri="http://purl.org/dc/term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37e23d34-38a2-48aa-9cf4-399f328ef37b"/>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7985</TotalTime>
  <Words>9444</Words>
  <Application>Microsoft Office PowerPoint</Application>
  <PresentationFormat>On-screen Show (4:3)</PresentationFormat>
  <Paragraphs>843</Paragraphs>
  <Slides>74</Slides>
  <Notes>11</Notes>
  <HiddenSlides>0</HiddenSlides>
  <MMClips>0</MMClips>
  <ScaleCrop>false</ScaleCrop>
  <HeadingPairs>
    <vt:vector size="4" baseType="variant">
      <vt:variant>
        <vt:lpstr>Theme</vt:lpstr>
      </vt:variant>
      <vt:variant>
        <vt:i4>4</vt:i4>
      </vt:variant>
      <vt:variant>
        <vt:lpstr>Slide Titles</vt:lpstr>
      </vt:variant>
      <vt:variant>
        <vt:i4>74</vt:i4>
      </vt:variant>
    </vt:vector>
  </HeadingPairs>
  <TitlesOfParts>
    <vt:vector size="78" baseType="lpstr">
      <vt:lpstr>1_ccs_powerpoint</vt:lpstr>
      <vt:lpstr>2_ccs_powerpoint</vt:lpstr>
      <vt:lpstr>Custom Design</vt:lpstr>
      <vt:lpstr>2_Custom Design</vt:lpstr>
      <vt:lpstr>PowerPoint Presentation</vt:lpstr>
      <vt:lpstr>2018 CCS/CAIC Focused Update of the Guidelines for the  Use of Antiplatelet Therapy </vt:lpstr>
      <vt:lpstr>2018 APT Guidelines Authors</vt:lpstr>
      <vt:lpstr>Committee Co-Chairs</vt:lpstr>
      <vt:lpstr>Committee Panelists</vt:lpstr>
      <vt:lpstr>Committee Panelists</vt:lpstr>
      <vt:lpstr>Committee Panelists</vt:lpstr>
      <vt:lpstr>Secondary Panel Members</vt:lpstr>
      <vt:lpstr>Overview of 2018 Guideline Topics</vt:lpstr>
      <vt:lpstr>PowerPoint Presentation</vt:lpstr>
      <vt:lpstr>PowerPoint Presentation</vt:lpstr>
      <vt:lpstr>In patients with ACS (STEMI or NSTEACS) who receive PCI:</vt:lpstr>
      <vt:lpstr>Duration of DAPT for patients treated with PCI in ACS settings</vt:lpstr>
      <vt:lpstr>PowerPoint Presentation</vt:lpstr>
      <vt:lpstr>Factors associated with increased bleeding risk</vt:lpstr>
      <vt:lpstr>PowerPoint Presentation</vt:lpstr>
      <vt:lpstr>PowerPoint Presentation</vt:lpstr>
      <vt:lpstr>In patients undergoing PCI for a non-ACS indication (e.g., stable ischemic heart disease):</vt:lpstr>
      <vt:lpstr>Duration of DAPT in patients treated with PCI for non-ACS</vt:lpstr>
      <vt:lpstr>PowerPoint Presentation</vt:lpstr>
      <vt:lpstr>PowerPoint Presentation</vt:lpstr>
      <vt:lpstr>Interrupting DAPT for non-cardiac surgery </vt:lpstr>
      <vt:lpstr>Interrupting DAPT for non-cardiac surgery </vt:lpstr>
      <vt:lpstr>Interrupting DAPT for non-cardiac surgery </vt:lpstr>
      <vt:lpstr>Elective or semi-urgent CABG surgery  after ACS</vt:lpstr>
      <vt:lpstr>Elective or semi-urgent CABG surgery  after ACS</vt:lpstr>
      <vt:lpstr>Elective or semi-urgent CABG surgery  after ACS</vt:lpstr>
      <vt:lpstr>PowerPoint Presentation</vt:lpstr>
      <vt:lpstr>PowerPoint Presentation</vt:lpstr>
      <vt:lpstr>Switching therapy</vt:lpstr>
      <vt:lpstr>PowerPoint Presentation</vt:lpstr>
      <vt:lpstr>PowerPoint Presentation</vt:lpstr>
      <vt:lpstr>PowerPoint Presentation</vt:lpstr>
      <vt:lpstr>PowerPoint Presentation</vt:lpstr>
      <vt:lpstr>De-escalation strategies </vt:lpstr>
      <vt:lpstr>De-escalation strategies </vt:lpstr>
      <vt:lpstr>De-escalation strategies </vt:lpstr>
      <vt:lpstr>De-escalation strategies </vt:lpstr>
      <vt:lpstr>PowerPoint Presentation</vt:lpstr>
      <vt:lpstr>Patients undergoing PCI with AF </vt:lpstr>
      <vt:lpstr>In patients with AF undergoing elective PCI without high-risk features:</vt:lpstr>
      <vt:lpstr>In patients with AF undergoing elective PCI without high-risk features:</vt:lpstr>
      <vt:lpstr>In patients with AF undergoing elective PCI without high-risk features:</vt:lpstr>
      <vt:lpstr>Following the initial period of antithrombotic therapy for patients with AF undergoing elective PCI without high-risk features:</vt:lpstr>
      <vt:lpstr>Following the initial period of antithrombotic therapy for patients with AF undergoing elective PCI without high-risk features:</vt:lpstr>
      <vt:lpstr>PowerPoint Presentation</vt:lpstr>
      <vt:lpstr>PowerPoint Presentation</vt:lpstr>
      <vt:lpstr>In patients with AF undergoing PCI for ACS or elective PCI with high-risk features: </vt:lpstr>
      <vt:lpstr>PowerPoint Presentation</vt:lpstr>
      <vt:lpstr>In patients with AF undergoing PCI for ACS or elective PCI with high-risk features: </vt:lpstr>
      <vt:lpstr>PowerPoint Presentation</vt:lpstr>
      <vt:lpstr>PowerPoint Presentation</vt:lpstr>
      <vt:lpstr>PowerPoint Presentation</vt:lpstr>
      <vt:lpstr>Practical Tips</vt:lpstr>
      <vt:lpstr>Practical Tips</vt:lpstr>
      <vt:lpstr>Following the initial period of antithrombotic therapy for patients with AF undergoing PCI for ACS or elective PCI with high-risk features:</vt:lpstr>
      <vt:lpstr>Following the initial period of antithrombotic therapy for patients with AF undergoing PCI for ACS or elective PCI with high-risk features:</vt:lpstr>
      <vt:lpstr>PowerPoint Presentation</vt:lpstr>
      <vt:lpstr>Other reasons for anticoagulation</vt:lpstr>
      <vt:lpstr>Other reasons for anticoagulation</vt:lpstr>
      <vt:lpstr>Other reasons for anticoagulation</vt:lpstr>
      <vt:lpstr>Other reasons for anticoagulation</vt:lpstr>
      <vt:lpstr>Other reasons for anticoagulation</vt:lpstr>
      <vt:lpstr>Other reasons for anticoagulation</vt:lpstr>
      <vt:lpstr>Other reasons for anticoagulation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Differing OAC regimens in published randomized trials of patients with AF undergoing PCI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SUNERGIA</dc:creator>
  <cp:lastModifiedBy>Christianna Brooks</cp:lastModifiedBy>
  <cp:revision>301</cp:revision>
  <cp:lastPrinted>1601-01-01T00:00:00Z</cp:lastPrinted>
  <dcterms:created xsi:type="dcterms:W3CDTF">2010-12-15T13:39:09Z</dcterms:created>
  <dcterms:modified xsi:type="dcterms:W3CDTF">2018-03-14T15:19:54Z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0x010100935D0C9192AD5541BC2BCE45FD8F6CAB001112BFF5F765F2458296B0BF3E5FE6B6</vt:lpwstr>
  </property>
</Properties>
</file>