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2314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E5BB8-3132-478E-91E1-AB771B7774C6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E15FC-EE52-4E33-88EA-F9D8DE00C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24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607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CE75E53-3E4A-48C0-8AFF-7AB925650537}" type="slidenum">
              <a:rPr lang="en-CA" sz="120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CA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E15FC-EE52-4E33-88EA-F9D8DE00C9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EB94A8-C7D3-4B30-988D-CC7D34BD03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443433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83473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1371600"/>
            <a:ext cx="1909763" cy="4937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5581650" cy="4937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42691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/>
          <p:cNvCxnSpPr/>
          <p:nvPr/>
        </p:nvCxnSpPr>
        <p:spPr>
          <a:xfrm rot="10800000">
            <a:off x="0" y="6230938"/>
            <a:ext cx="7700963" cy="1587"/>
          </a:xfrm>
          <a:prstGeom prst="line">
            <a:avLst/>
          </a:prstGeom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tigclogo300-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25" y="5859463"/>
            <a:ext cx="79057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2313"/>
          </a:xfr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buNone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>
                <a:solidFill>
                  <a:srgbClr val="414141"/>
                </a:solidFill>
              </a:rPr>
              <a:t>© 2011 - TIGC</a:t>
            </a:r>
            <a:endParaRPr lang="en-US" dirty="0">
              <a:solidFill>
                <a:srgbClr val="41414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0DE39-1DF4-4D2C-AAA0-41FB6CADF34D}" type="slidenum">
              <a:rPr lang="en-US">
                <a:solidFill>
                  <a:srgbClr val="41414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4083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non\Desktop\Picture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6"/>
          <p:cNvCxnSpPr/>
          <p:nvPr/>
        </p:nvCxnSpPr>
        <p:spPr>
          <a:xfrm rot="10800000">
            <a:off x="0" y="6230938"/>
            <a:ext cx="7700963" cy="1587"/>
          </a:xfrm>
          <a:prstGeom prst="line">
            <a:avLst/>
          </a:prstGeom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tigclogo300-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25" y="5859463"/>
            <a:ext cx="79057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2313"/>
          </a:xfr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buNone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>
                <a:solidFill>
                  <a:srgbClr val="414141"/>
                </a:solidFill>
              </a:rPr>
              <a:t>© 2011 - TIGC</a:t>
            </a:r>
            <a:endParaRPr lang="en-US" dirty="0">
              <a:solidFill>
                <a:srgbClr val="41414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04868-C5B3-49C3-8ADE-98DE14E4FB2B}" type="slidenum">
              <a:rPr lang="en-US">
                <a:solidFill>
                  <a:srgbClr val="41414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6153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/>
          <p:cNvCxnSpPr/>
          <p:nvPr userDrawn="1"/>
        </p:nvCxnSpPr>
        <p:spPr>
          <a:xfrm rot="10800000">
            <a:off x="0" y="6230938"/>
            <a:ext cx="7700963" cy="1587"/>
          </a:xfrm>
          <a:prstGeom prst="line">
            <a:avLst/>
          </a:prstGeom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tigclogo300-2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6225" y="5859463"/>
            <a:ext cx="79057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buNone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CF644AC-7CF6-4781-BABC-B842FE2269DB}" type="datetimeFigureOut">
              <a:rPr lang="en-US">
                <a:solidFill>
                  <a:prstClr val="black"/>
                </a:solidFill>
                <a:latin typeface="Arial" charset="0"/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5/5/2014</a:t>
            </a:fld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1414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732B8-01D8-4CE3-B3BB-C3DBE1FEFCD4}" type="slidenum">
              <a:rPr lang="en-US">
                <a:solidFill>
                  <a:srgbClr val="41414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6780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5"/>
          <p:cNvCxnSpPr/>
          <p:nvPr userDrawn="1"/>
        </p:nvCxnSpPr>
        <p:spPr>
          <a:xfrm rot="10800000">
            <a:off x="0" y="6230938"/>
            <a:ext cx="7700963" cy="1587"/>
          </a:xfrm>
          <a:prstGeom prst="line">
            <a:avLst/>
          </a:prstGeom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7" descr="tigclogo300-2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6225" y="5859463"/>
            <a:ext cx="79057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buNone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B7BFB1C-3716-4111-9126-911EC9AEA06B}" type="datetimeFigureOut">
              <a:rPr lang="en-US">
                <a:solidFill>
                  <a:prstClr val="black"/>
                </a:solidFill>
                <a:latin typeface="Arial" charset="0"/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5/5/2014</a:t>
            </a:fld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1414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2F56-9022-4CE9-9FF0-7AD3EAA7688D}" type="slidenum">
              <a:rPr lang="en-US">
                <a:solidFill>
                  <a:srgbClr val="41414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2912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non\Desktop\Picture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 userDrawn="1"/>
        </p:nvSpPr>
        <p:spPr>
          <a:xfrm>
            <a:off x="0" y="2205038"/>
            <a:ext cx="9144000" cy="7016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86400"/>
              </a:solidFill>
            </a:endParaRPr>
          </a:p>
        </p:txBody>
      </p:sp>
      <p:cxnSp>
        <p:nvCxnSpPr>
          <p:cNvPr id="6" name="Straight Connector 7"/>
          <p:cNvCxnSpPr/>
          <p:nvPr userDrawn="1"/>
        </p:nvCxnSpPr>
        <p:spPr>
          <a:xfrm rot="10800000">
            <a:off x="0" y="6230938"/>
            <a:ext cx="7700963" cy="1587"/>
          </a:xfrm>
          <a:prstGeom prst="line">
            <a:avLst/>
          </a:prstGeom>
          <a:ln w="127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tigclogo300-2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25" y="5859463"/>
            <a:ext cx="79057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676501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rgbClr val="41414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2204400"/>
            <a:ext cx="8229600" cy="7023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414141"/>
                </a:solidFill>
              </a:rPr>
              <a:t>© 2011 - TIGC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242050"/>
            <a:ext cx="3889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BAB22-504C-48A1-B7F7-EE51254F68B0}" type="slidenum">
              <a:rPr lang="en-US">
                <a:solidFill>
                  <a:srgbClr val="41414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9138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4141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4B98777-B669-4D18-B272-112B0CD302A9}" type="slidenum">
              <a:rPr lang="en-US">
                <a:solidFill>
                  <a:srgbClr val="41414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36898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DE50A-3666-4B56-AFF3-F99EDCB67B50}" type="datetimeFigureOut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A3A8A-D4C1-4C77-8742-19C583667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4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26976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04928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5150" y="2286000"/>
            <a:ext cx="3055938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2286000"/>
            <a:ext cx="3057525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10626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88199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367642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6150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3832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03964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P:\CCS_PPT\ppt\cover.jp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200400" y="6354763"/>
            <a:ext cx="5562600" cy="2127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smtClean="0">
                <a:solidFill>
                  <a:srgbClr val="ABC29A"/>
                </a:solidFill>
              </a:rPr>
              <a:t>Leadership. Knowledge. Community.</a:t>
            </a:r>
            <a:endParaRPr lang="en-US" sz="1400" smtClean="0">
              <a:solidFill>
                <a:srgbClr val="ABC29A"/>
              </a:solidFill>
              <a:latin typeface="Times New Roman" pitchFamily="18" charset="0"/>
            </a:endParaRPr>
          </a:p>
        </p:txBody>
      </p:sp>
      <p:pic>
        <p:nvPicPr>
          <p:cNvPr id="6147" name="Picture 6" descr="P:\CCS_PPT\ppt\cover.jpg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1219200"/>
            <a:ext cx="9145588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8" descr="1line-tagENG185k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304800"/>
            <a:ext cx="42910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2286000"/>
            <a:ext cx="6265863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06368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991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9915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9915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9915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9915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9915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9915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9915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9915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title style</a:t>
            </a:r>
            <a:endParaRPr lang="en-US" smtClean="0"/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20788"/>
            <a:ext cx="82296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4738" y="62468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srgbClr val="414141"/>
                </a:solidFill>
              </a:rPr>
              <a:t>© 2011 - TIGC</a:t>
            </a:r>
            <a:endParaRPr lang="en-US" dirty="0">
              <a:solidFill>
                <a:srgbClr val="41414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246813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033FC92B-2A62-40F3-A78F-15C04A203416}" type="slidenum">
              <a:rPr lang="en-US">
                <a:solidFill>
                  <a:srgbClr val="414141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1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ransition/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86400"/>
          </a:solidFill>
          <a:latin typeface="Arial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C86400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C86400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C86400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C86400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C86400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C86400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C86400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C86400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1200"/>
        </a:spcAft>
        <a:buFont typeface="Arial" charset="0"/>
        <a:buChar char="•"/>
        <a:defRPr sz="2400" kern="1200">
          <a:solidFill>
            <a:schemeClr val="bg2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–"/>
        <a:defRPr sz="2100" kern="1200">
          <a:solidFill>
            <a:schemeClr val="bg2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2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 idx="4294967295"/>
          </p:nvPr>
        </p:nvSpPr>
        <p:spPr>
          <a:xfrm>
            <a:off x="833438" y="4224603"/>
            <a:ext cx="7772400" cy="1470025"/>
          </a:xfrm>
        </p:spPr>
        <p:txBody>
          <a:bodyPr lIns="91440" tIns="45720" rIns="91440" bIns="45720"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Guideline Pearls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33438" y="3022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500" b="1" kern="0" dirty="0">
                <a:solidFill>
                  <a:srgbClr val="CC9915"/>
                </a:solidFill>
                <a:latin typeface="Arial Black"/>
                <a:cs typeface="Arial" charset="0"/>
              </a:rPr>
              <a:t>Canadian Cardiovascular Society </a:t>
            </a:r>
            <a:br>
              <a:rPr lang="en-US" sz="2500" b="1" kern="0" dirty="0">
                <a:solidFill>
                  <a:srgbClr val="CC9915"/>
                </a:solidFill>
                <a:latin typeface="Arial Black"/>
                <a:cs typeface="Arial" charset="0"/>
              </a:rPr>
            </a:br>
            <a:r>
              <a:rPr lang="en-US" sz="2500" b="1" kern="0" dirty="0">
                <a:solidFill>
                  <a:srgbClr val="CC9915"/>
                </a:solidFill>
                <a:latin typeface="Arial Black"/>
                <a:cs typeface="Arial" charset="0"/>
              </a:rPr>
              <a:t>Antiplatelet Guidelines</a:t>
            </a:r>
          </a:p>
        </p:txBody>
      </p:sp>
    </p:spTree>
    <p:extLst>
      <p:ext uri="{BB962C8B-B14F-4D97-AF65-F5344CB8AC3E}">
        <p14:creationId xmlns:p14="http://schemas.microsoft.com/office/powerpoint/2010/main" val="943777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Objective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315200" cy="4906963"/>
          </a:xfrm>
        </p:spPr>
        <p:txBody>
          <a:bodyPr/>
          <a:lstStyle/>
          <a:p>
            <a:pPr marL="0" indent="0"/>
            <a:r>
              <a:rPr lang="en-US" dirty="0" smtClean="0">
                <a:latin typeface="Calibri" pitchFamily="34" charset="0"/>
              </a:rPr>
              <a:t>To interpret a quick summary of the key “takeaways” from the Canadian Cardiovascular Society </a:t>
            </a:r>
            <a:r>
              <a:rPr lang="en-US" dirty="0" err="1" smtClean="0">
                <a:latin typeface="Calibri" pitchFamily="34" charset="0"/>
              </a:rPr>
              <a:t>Antiplatelet</a:t>
            </a:r>
            <a:r>
              <a:rPr lang="en-US" dirty="0" smtClean="0">
                <a:latin typeface="Calibri" pitchFamily="34" charset="0"/>
              </a:rPr>
              <a:t> Guidelines.</a:t>
            </a:r>
          </a:p>
          <a:p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14141"/>
                </a:solidFill>
                <a:latin typeface="Calibri" pitchFamily="34" charset="0"/>
              </a:rPr>
              <a:t>© 2011 - TIGC</a:t>
            </a:r>
            <a:endParaRPr lang="en-US" dirty="0">
              <a:solidFill>
                <a:srgbClr val="41414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Guideline Pearls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Do’s and Don’ts</a:t>
            </a:r>
          </a:p>
        </p:txBody>
      </p:sp>
      <p:sp>
        <p:nvSpPr>
          <p:cNvPr id="71683" name="TextBox 5"/>
          <p:cNvSpPr txBox="1">
            <a:spLocks noChangeArrowheads="1"/>
          </p:cNvSpPr>
          <p:nvPr/>
        </p:nvSpPr>
        <p:spPr bwMode="auto">
          <a:xfrm>
            <a:off x="4876800" y="152400"/>
            <a:ext cx="3429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2774"/>
                </a:solidFill>
              </a:rPr>
              <a:t>Primary </a:t>
            </a:r>
            <a:r>
              <a:rPr lang="en-US" sz="3200" b="1" dirty="0" smtClean="0">
                <a:solidFill>
                  <a:srgbClr val="002774"/>
                </a:solidFill>
              </a:rPr>
              <a:t>prevention</a:t>
            </a:r>
            <a:endParaRPr lang="en-US" sz="3200" b="1" dirty="0">
              <a:solidFill>
                <a:srgbClr val="002774"/>
              </a:solidFill>
            </a:endParaRPr>
          </a:p>
        </p:txBody>
      </p:sp>
      <p:sp>
        <p:nvSpPr>
          <p:cNvPr id="71684" name="TextBox 6"/>
          <p:cNvSpPr txBox="1">
            <a:spLocks noChangeArrowheads="1"/>
          </p:cNvSpPr>
          <p:nvPr/>
        </p:nvSpPr>
        <p:spPr bwMode="auto">
          <a:xfrm>
            <a:off x="304800" y="1804967"/>
            <a:ext cx="3886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</a:t>
            </a:r>
          </a:p>
        </p:txBody>
      </p:sp>
      <p:sp>
        <p:nvSpPr>
          <p:cNvPr id="71685" name="TextBox 7"/>
          <p:cNvSpPr txBox="1">
            <a:spLocks noChangeArrowheads="1"/>
          </p:cNvSpPr>
          <p:nvPr/>
        </p:nvSpPr>
        <p:spPr bwMode="auto">
          <a:xfrm>
            <a:off x="4876800" y="1804967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4800" y="2451080"/>
            <a:ext cx="3886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/>
            <a:r>
              <a:rPr lang="en-US" sz="2400" dirty="0"/>
              <a:t>Consider ASA </a:t>
            </a:r>
            <a:r>
              <a:rPr lang="en-US" sz="2400" b="1" dirty="0"/>
              <a:t>only</a:t>
            </a:r>
            <a:r>
              <a:rPr lang="en-US" sz="2400" dirty="0"/>
              <a:t> where there is clear evidence of high </a:t>
            </a:r>
            <a:r>
              <a:rPr lang="en-US" sz="2400" dirty="0" smtClean="0"/>
              <a:t>risk.</a:t>
            </a:r>
            <a:endParaRPr lang="en-US" sz="2400" dirty="0"/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Asymptomatic carotid </a:t>
            </a:r>
            <a:r>
              <a:rPr lang="en-US" sz="2400" dirty="0" err="1"/>
              <a:t>stenosis</a:t>
            </a:r>
            <a:endParaRPr lang="en-US" sz="2400" dirty="0"/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Asymptomatic coronary atherosclerosis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Reduced ABI</a:t>
            </a:r>
          </a:p>
          <a:p>
            <a:pPr lvl="1" eaLnBrk="1" hangingPunct="1">
              <a:buFont typeface="Arial" charset="0"/>
              <a:buChar char="•"/>
            </a:pPr>
            <a:endParaRPr lang="en-US" sz="2400" dirty="0"/>
          </a:p>
        </p:txBody>
      </p:sp>
      <p:sp>
        <p:nvSpPr>
          <p:cNvPr id="71687" name="TextBox 10"/>
          <p:cNvSpPr txBox="1">
            <a:spLocks noChangeArrowheads="1"/>
          </p:cNvSpPr>
          <p:nvPr/>
        </p:nvSpPr>
        <p:spPr bwMode="auto">
          <a:xfrm>
            <a:off x="4876800" y="2414567"/>
            <a:ext cx="381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/>
            <a:r>
              <a:rPr lang="en-US" sz="2400" dirty="0"/>
              <a:t>Use </a:t>
            </a:r>
            <a:r>
              <a:rPr lang="en-US" sz="2400" dirty="0" err="1"/>
              <a:t>antiplatelet</a:t>
            </a:r>
            <a:r>
              <a:rPr lang="en-US" sz="2400" dirty="0"/>
              <a:t> therapy </a:t>
            </a:r>
            <a:r>
              <a:rPr lang="en-US" sz="2400" dirty="0" smtClean="0"/>
              <a:t>              for </a:t>
            </a:r>
            <a:r>
              <a:rPr lang="en-US" sz="2400" dirty="0"/>
              <a:t>primary prevention.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84738" y="624681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14141"/>
                </a:solidFill>
                <a:latin typeface="Calibri" pitchFamily="34" charset="0"/>
              </a:rPr>
              <a:t>© 2011 - TIGC</a:t>
            </a:r>
            <a:endParaRPr lang="en-US" dirty="0">
              <a:solidFill>
                <a:srgbClr val="41414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295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Guideline Pearls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Do’s and Don’ts</a:t>
            </a:r>
          </a:p>
        </p:txBody>
      </p:sp>
      <p:sp>
        <p:nvSpPr>
          <p:cNvPr id="72707" name="TextBox 5"/>
          <p:cNvSpPr txBox="1">
            <a:spLocks noChangeArrowheads="1"/>
          </p:cNvSpPr>
          <p:nvPr/>
        </p:nvSpPr>
        <p:spPr bwMode="auto">
          <a:xfrm>
            <a:off x="4724400" y="152400"/>
            <a:ext cx="449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solidFill>
                  <a:srgbClr val="002774"/>
                </a:solidFill>
              </a:rPr>
              <a:t>Cerebrovascular</a:t>
            </a:r>
            <a:r>
              <a:rPr lang="en-US" sz="3200" b="1" dirty="0">
                <a:solidFill>
                  <a:srgbClr val="002774"/>
                </a:solidFill>
              </a:rPr>
              <a:t> </a:t>
            </a:r>
            <a:endParaRPr lang="en-US" sz="3200" b="1" dirty="0" smtClean="0">
              <a:solidFill>
                <a:srgbClr val="002774"/>
              </a:solidFill>
            </a:endParaRPr>
          </a:p>
          <a:p>
            <a:pPr eaLnBrk="1" hangingPunct="1"/>
            <a:r>
              <a:rPr lang="en-US" sz="3200" b="1" dirty="0" smtClean="0">
                <a:solidFill>
                  <a:srgbClr val="002774"/>
                </a:solidFill>
              </a:rPr>
              <a:t>disease</a:t>
            </a:r>
            <a:endParaRPr lang="en-US" sz="3200" b="1" dirty="0">
              <a:solidFill>
                <a:srgbClr val="002774"/>
              </a:solidFill>
            </a:endParaRPr>
          </a:p>
        </p:txBody>
      </p:sp>
      <p:sp>
        <p:nvSpPr>
          <p:cNvPr id="72710" name="TextBox 9"/>
          <p:cNvSpPr txBox="1">
            <a:spLocks noChangeArrowheads="1"/>
          </p:cNvSpPr>
          <p:nvPr/>
        </p:nvSpPr>
        <p:spPr bwMode="auto">
          <a:xfrm>
            <a:off x="304800" y="2398713"/>
            <a:ext cx="4038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/>
            <a:r>
              <a:rPr lang="en-US" sz="2400" dirty="0"/>
              <a:t>Provide lifetime </a:t>
            </a:r>
            <a:r>
              <a:rPr lang="en-US" sz="2400" dirty="0" err="1"/>
              <a:t>antiplatelet</a:t>
            </a:r>
            <a:r>
              <a:rPr lang="en-US" sz="2400" dirty="0"/>
              <a:t> </a:t>
            </a:r>
            <a:r>
              <a:rPr lang="en-US" sz="2400" dirty="0" smtClean="0"/>
              <a:t> Rx </a:t>
            </a:r>
            <a:r>
              <a:rPr lang="en-US" sz="2400" dirty="0"/>
              <a:t>to all patients post ischemic stroke or </a:t>
            </a:r>
            <a:r>
              <a:rPr lang="en-US" sz="2400" dirty="0" smtClean="0"/>
              <a:t>TIA.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eaLnBrk="1" hangingPunct="1"/>
            <a:r>
              <a:rPr lang="en-US" sz="2400" dirty="0"/>
              <a:t>Consider DAPT with ASA + </a:t>
            </a:r>
            <a:r>
              <a:rPr lang="en-US" sz="2400" dirty="0" err="1"/>
              <a:t>Clopidogrel</a:t>
            </a:r>
            <a:r>
              <a:rPr lang="en-US" sz="2400" dirty="0"/>
              <a:t> in patients with high risk TIA or minor stroke for 30 </a:t>
            </a:r>
            <a:r>
              <a:rPr lang="en-US" sz="2400" dirty="0" smtClean="0"/>
              <a:t>days.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76800" y="2362200"/>
            <a:ext cx="4038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/>
            <a:r>
              <a:rPr lang="en-US" sz="2400" dirty="0"/>
              <a:t>Use DAPT with ASA + </a:t>
            </a:r>
            <a:r>
              <a:rPr lang="en-US" sz="2400" dirty="0" err="1"/>
              <a:t>Clopidogrel</a:t>
            </a:r>
            <a:r>
              <a:rPr lang="en-US" sz="2400" dirty="0"/>
              <a:t> for long term secondary stroke </a:t>
            </a:r>
            <a:r>
              <a:rPr lang="en-US" sz="2400" dirty="0" smtClean="0"/>
              <a:t>prevention.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84738" y="624681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14141"/>
                </a:solidFill>
                <a:latin typeface="Calibri" pitchFamily="34" charset="0"/>
              </a:rPr>
              <a:t>© 2011 - TIGC</a:t>
            </a:r>
            <a:endParaRPr lang="en-US" dirty="0">
              <a:solidFill>
                <a:srgbClr val="414141"/>
              </a:solidFill>
              <a:latin typeface="Calibri" pitchFamily="34" charset="0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876800" y="17526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</a:t>
            </a:r>
          </a:p>
        </p:txBody>
      </p:sp>
    </p:spTree>
    <p:extLst>
      <p:ext uri="{BB962C8B-B14F-4D97-AF65-F5344CB8AC3E}">
        <p14:creationId xmlns:p14="http://schemas.microsoft.com/office/powerpoint/2010/main" val="2244387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Guideline Pearls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Do’s and Don’ts</a:t>
            </a:r>
          </a:p>
        </p:txBody>
      </p:sp>
      <p:sp>
        <p:nvSpPr>
          <p:cNvPr id="73731" name="TextBox 5"/>
          <p:cNvSpPr txBox="1">
            <a:spLocks noChangeArrowheads="1"/>
          </p:cNvSpPr>
          <p:nvPr/>
        </p:nvSpPr>
        <p:spPr bwMode="auto">
          <a:xfrm>
            <a:off x="5791200" y="304800"/>
            <a:ext cx="182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2060"/>
                </a:solidFill>
              </a:rPr>
              <a:t>ACS/PCI</a:t>
            </a:r>
          </a:p>
        </p:txBody>
      </p:sp>
      <p:sp>
        <p:nvSpPr>
          <p:cNvPr id="73734" name="TextBox 9"/>
          <p:cNvSpPr txBox="1">
            <a:spLocks noChangeArrowheads="1"/>
          </p:cNvSpPr>
          <p:nvPr/>
        </p:nvSpPr>
        <p:spPr bwMode="auto">
          <a:xfrm>
            <a:off x="304800" y="2017216"/>
            <a:ext cx="4495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/>
            <a:r>
              <a:rPr lang="en-US" sz="2200" dirty="0"/>
              <a:t>Provide lifetime </a:t>
            </a:r>
            <a:r>
              <a:rPr lang="en-US" sz="2200" dirty="0" err="1"/>
              <a:t>antiplatelet</a:t>
            </a:r>
            <a:r>
              <a:rPr lang="en-US" sz="2200" dirty="0"/>
              <a:t> Rx to all patients post ACS with or without </a:t>
            </a:r>
            <a:r>
              <a:rPr lang="en-US" sz="2200" dirty="0" smtClean="0"/>
              <a:t>PCI.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pPr marL="0" indent="0" eaLnBrk="1" hangingPunct="1"/>
            <a:r>
              <a:rPr lang="en-US" sz="2200" dirty="0"/>
              <a:t>Provide DAPT with ASA + P2Y12 inhibitor to all ACS </a:t>
            </a:r>
            <a:r>
              <a:rPr lang="en-US" sz="2200" dirty="0" smtClean="0"/>
              <a:t>patients.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pPr marL="0" indent="0" eaLnBrk="1" hangingPunct="1"/>
            <a:r>
              <a:rPr lang="en-US" sz="2200" dirty="0"/>
              <a:t>Know the type of stent your patient has </a:t>
            </a:r>
            <a:r>
              <a:rPr lang="en-US" sz="2200" dirty="0" smtClean="0"/>
              <a:t>inserted.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pPr marL="0" indent="0" eaLnBrk="1" hangingPunct="1"/>
            <a:r>
              <a:rPr lang="en-US" sz="2200" dirty="0"/>
              <a:t>Consider DAPT beyond 1 year in patients with high risk of thrombosis and low risk of </a:t>
            </a:r>
            <a:r>
              <a:rPr lang="en-US" sz="2200" dirty="0" smtClean="0"/>
              <a:t>bleeding.</a:t>
            </a:r>
            <a:endParaRPr lang="en-US" sz="22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76800" y="1980703"/>
            <a:ext cx="39624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/>
            <a:r>
              <a:rPr lang="en-US" sz="2200" dirty="0"/>
              <a:t>Use doses of ASA above </a:t>
            </a:r>
            <a:r>
              <a:rPr lang="en-US" sz="2200" dirty="0" smtClean="0"/>
              <a:t>                         75 </a:t>
            </a:r>
            <a:r>
              <a:rPr lang="en-US" sz="2200" dirty="0"/>
              <a:t>– 162 </a:t>
            </a:r>
            <a:r>
              <a:rPr lang="en-US" sz="2200" dirty="0" smtClean="0"/>
              <a:t>mg.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pPr marL="0" indent="0" eaLnBrk="1" hangingPunct="1"/>
            <a:r>
              <a:rPr lang="en-US" sz="2200" dirty="0"/>
              <a:t>Discontinue DAPT prior to </a:t>
            </a:r>
            <a:r>
              <a:rPr lang="en-US" sz="2200" dirty="0" smtClean="0"/>
              <a:t>                                   1 </a:t>
            </a:r>
            <a:r>
              <a:rPr lang="en-US" sz="2200" dirty="0"/>
              <a:t>yr without a very good </a:t>
            </a:r>
            <a:r>
              <a:rPr lang="en-US" sz="2200" dirty="0" smtClean="0"/>
              <a:t>reason.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pPr marL="0" indent="0" eaLnBrk="1" hangingPunct="1"/>
            <a:r>
              <a:rPr lang="en-US" sz="2200" dirty="0"/>
              <a:t>EVER discontinue DAPT in a patient with a Drug Eluting Stent prior to 1 yr, </a:t>
            </a:r>
            <a:r>
              <a:rPr lang="en-US" sz="2200" dirty="0" smtClean="0"/>
              <a:t>EVER.</a:t>
            </a:r>
            <a:endParaRPr lang="en-US" sz="2200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81000" y="1334591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4876800" y="1334591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781300" y="4039691"/>
            <a:ext cx="38862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84738" y="624681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14141"/>
                </a:solidFill>
                <a:latin typeface="Calibri" pitchFamily="34" charset="0"/>
              </a:rPr>
              <a:t>© 2011 - TIGC</a:t>
            </a:r>
            <a:endParaRPr lang="en-US" dirty="0">
              <a:solidFill>
                <a:srgbClr val="41414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31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Guideline Pearls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Do’s and </a:t>
            </a:r>
            <a:r>
              <a:rPr lang="en-US" dirty="0" err="1" smtClean="0">
                <a:latin typeface="Calibri" pitchFamily="34" charset="0"/>
              </a:rPr>
              <a:t>Don’t’s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4755" name="TextBox 5"/>
          <p:cNvSpPr txBox="1">
            <a:spLocks noChangeArrowheads="1"/>
          </p:cNvSpPr>
          <p:nvPr/>
        </p:nvSpPr>
        <p:spPr bwMode="auto">
          <a:xfrm>
            <a:off x="3962400" y="139005"/>
            <a:ext cx="5562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CA" sz="2800" b="1" dirty="0">
                <a:solidFill>
                  <a:srgbClr val="002774"/>
                </a:solidFill>
              </a:rPr>
              <a:t>Management of </a:t>
            </a:r>
            <a:r>
              <a:rPr lang="en-CA" sz="2800" b="1" dirty="0" smtClean="0">
                <a:solidFill>
                  <a:srgbClr val="002774"/>
                </a:solidFill>
              </a:rPr>
              <a:t>patients </a:t>
            </a:r>
            <a:r>
              <a:rPr lang="en-CA" sz="2800" b="1" dirty="0">
                <a:solidFill>
                  <a:srgbClr val="002774"/>
                </a:solidFill>
              </a:rPr>
              <a:t>p</a:t>
            </a:r>
            <a:r>
              <a:rPr lang="en-CA" sz="2800" b="1" dirty="0" smtClean="0">
                <a:solidFill>
                  <a:srgbClr val="002774"/>
                </a:solidFill>
              </a:rPr>
              <a:t>ost </a:t>
            </a:r>
          </a:p>
          <a:p>
            <a:pPr eaLnBrk="1" hangingPunct="1"/>
            <a:r>
              <a:rPr lang="en-CA" sz="2800" b="1" dirty="0" smtClean="0">
                <a:solidFill>
                  <a:srgbClr val="002774"/>
                </a:solidFill>
              </a:rPr>
              <a:t>ACS </a:t>
            </a:r>
            <a:r>
              <a:rPr lang="en-CA" sz="2800" b="1" dirty="0">
                <a:solidFill>
                  <a:srgbClr val="002774"/>
                </a:solidFill>
              </a:rPr>
              <a:t>who require surgery, </a:t>
            </a:r>
            <a:r>
              <a:rPr lang="en-CA" sz="2800" b="1" dirty="0" smtClean="0">
                <a:solidFill>
                  <a:srgbClr val="002774"/>
                </a:solidFill>
              </a:rPr>
              <a:t>                           diagnostic or </a:t>
            </a:r>
            <a:r>
              <a:rPr lang="en-CA" sz="2800" b="1" dirty="0">
                <a:solidFill>
                  <a:srgbClr val="002774"/>
                </a:solidFill>
              </a:rPr>
              <a:t>dental procedures</a:t>
            </a:r>
            <a:endParaRPr lang="en-US" sz="2800" b="1" dirty="0">
              <a:solidFill>
                <a:srgbClr val="002774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2382362"/>
            <a:ext cx="4038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/>
            <a:r>
              <a:rPr lang="en-US" sz="2400" dirty="0"/>
              <a:t>Delay such procedures in patients taking </a:t>
            </a:r>
            <a:r>
              <a:rPr lang="en-US" sz="2400" dirty="0" smtClean="0"/>
              <a:t>DAPT.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eaLnBrk="1" hangingPunct="1"/>
            <a:r>
              <a:rPr lang="en-US" sz="2400" dirty="0"/>
              <a:t>Stop </a:t>
            </a:r>
            <a:r>
              <a:rPr lang="en-US" sz="2400" dirty="0" err="1"/>
              <a:t>clopidogrel</a:t>
            </a:r>
            <a:r>
              <a:rPr lang="en-US" sz="2400" dirty="0"/>
              <a:t> for 7-10 days prior </a:t>
            </a:r>
            <a:r>
              <a:rPr lang="en-US" sz="2400" b="1" dirty="0"/>
              <a:t>if it can be done so </a:t>
            </a:r>
            <a:r>
              <a:rPr lang="en-US" sz="2400" b="1" dirty="0" smtClean="0"/>
              <a:t>safely.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b="1" dirty="0"/>
          </a:p>
          <a:p>
            <a:pPr marL="0" indent="0" eaLnBrk="1" hangingPunct="1"/>
            <a:r>
              <a:rPr lang="en-US" sz="2400" dirty="0"/>
              <a:t>Stop ASA for 7 – 10 days for bleeding high risk surgical </a:t>
            </a:r>
            <a:r>
              <a:rPr lang="en-US" sz="2400" dirty="0" smtClean="0"/>
              <a:t>procedures.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eaLnBrk="1" hangingPunct="1">
              <a:buFont typeface="Arial" charset="0"/>
              <a:buChar char="•"/>
            </a:pPr>
            <a:endParaRPr lang="en-US" sz="2400" dirty="0"/>
          </a:p>
        </p:txBody>
      </p:sp>
      <p:sp>
        <p:nvSpPr>
          <p:cNvPr id="74759" name="TextBox 8"/>
          <p:cNvSpPr txBox="1">
            <a:spLocks noChangeArrowheads="1"/>
          </p:cNvSpPr>
          <p:nvPr/>
        </p:nvSpPr>
        <p:spPr bwMode="auto">
          <a:xfrm>
            <a:off x="4800600" y="2345849"/>
            <a:ext cx="4038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/>
            <a:r>
              <a:rPr lang="en-US" sz="2400" dirty="0"/>
              <a:t>Discontinue DAPT prior to 1 year in patients with Drug Eluting Stents </a:t>
            </a:r>
            <a:r>
              <a:rPr lang="en-US" sz="2400" dirty="0" smtClean="0"/>
              <a:t>EVER.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eaLnBrk="1" hangingPunct="1"/>
            <a:r>
              <a:rPr lang="en-US" sz="2400" dirty="0"/>
              <a:t>Stop ASA for minor procedures </a:t>
            </a:r>
            <a:r>
              <a:rPr lang="en-US" sz="2400" dirty="0" smtClean="0"/>
              <a:t>including:</a:t>
            </a:r>
            <a:endParaRPr lang="en-US" sz="2400" dirty="0"/>
          </a:p>
          <a:p>
            <a:pPr lvl="1" eaLnBrk="1" hangingPunct="1">
              <a:buFont typeface="Arial" charset="0"/>
              <a:buChar char="•"/>
            </a:pPr>
            <a:r>
              <a:rPr lang="en-US" sz="2400" dirty="0" err="1"/>
              <a:t>Arthrocentesis</a:t>
            </a:r>
            <a:endParaRPr lang="en-US" sz="2400" dirty="0"/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Dental procedures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Cataract surgery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/>
              <a:t>Skin excisions</a:t>
            </a:r>
            <a:br>
              <a:rPr lang="en-US" sz="2400" dirty="0"/>
            </a:br>
            <a:endParaRPr lang="en-US" sz="2400" dirty="0"/>
          </a:p>
          <a:p>
            <a:pPr eaLnBrk="1" hangingPunct="1">
              <a:buFont typeface="Arial" charset="0"/>
              <a:buChar char="•"/>
            </a:pPr>
            <a:endParaRPr lang="en-US" sz="24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84738" y="624681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14141"/>
                </a:solidFill>
                <a:latin typeface="Calibri" pitchFamily="34" charset="0"/>
              </a:rPr>
              <a:t>© 2011 - TIGC</a:t>
            </a:r>
            <a:endParaRPr lang="en-US" dirty="0">
              <a:solidFill>
                <a:srgbClr val="414141"/>
              </a:solidFill>
              <a:latin typeface="Calibri" pitchFamily="34" charset="0"/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6200" y="1639887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</a:t>
            </a: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4572000" y="1639887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</a:t>
            </a:r>
          </a:p>
        </p:txBody>
      </p:sp>
    </p:spTree>
    <p:extLst>
      <p:ext uri="{BB962C8B-B14F-4D97-AF65-F5344CB8AC3E}">
        <p14:creationId xmlns:p14="http://schemas.microsoft.com/office/powerpoint/2010/main" val="3258090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Box 5"/>
          <p:cNvSpPr txBox="1">
            <a:spLocks noChangeArrowheads="1"/>
          </p:cNvSpPr>
          <p:nvPr/>
        </p:nvSpPr>
        <p:spPr bwMode="auto">
          <a:xfrm>
            <a:off x="4724400" y="152400"/>
            <a:ext cx="4114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CA" sz="2800" b="1" dirty="0">
                <a:solidFill>
                  <a:srgbClr val="002060"/>
                </a:solidFill>
              </a:rPr>
              <a:t>Minor </a:t>
            </a:r>
            <a:r>
              <a:rPr lang="en-CA" sz="2800" b="1" dirty="0" smtClean="0">
                <a:solidFill>
                  <a:srgbClr val="002060"/>
                </a:solidFill>
              </a:rPr>
              <a:t>bleeding </a:t>
            </a:r>
          </a:p>
          <a:p>
            <a:pPr algn="ctr" eaLnBrk="1" hangingPunct="1"/>
            <a:r>
              <a:rPr lang="en-CA" sz="2800" b="1" dirty="0" smtClean="0">
                <a:solidFill>
                  <a:srgbClr val="002060"/>
                </a:solidFill>
              </a:rPr>
              <a:t>management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5782" name="TextBox 10"/>
          <p:cNvSpPr txBox="1">
            <a:spLocks noChangeArrowheads="1"/>
          </p:cNvSpPr>
          <p:nvPr/>
        </p:nvSpPr>
        <p:spPr bwMode="auto">
          <a:xfrm>
            <a:off x="4572000" y="2398713"/>
            <a:ext cx="4038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01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400" dirty="0"/>
              <a:t>Stop </a:t>
            </a:r>
            <a:r>
              <a:rPr lang="en-US" sz="2400" dirty="0" err="1"/>
              <a:t>antiplatelet</a:t>
            </a:r>
            <a:r>
              <a:rPr lang="en-US" sz="2400" dirty="0"/>
              <a:t> therapy for:</a:t>
            </a:r>
          </a:p>
          <a:p>
            <a:pPr marL="534988" lvl="1" indent="-173038" eaLnBrk="1" hangingPunct="1">
              <a:buFont typeface="Arial" charset="0"/>
              <a:buChar char="•"/>
            </a:pPr>
            <a:r>
              <a:rPr lang="en-US" sz="2400" dirty="0" err="1"/>
              <a:t>Eccymosis</a:t>
            </a:r>
            <a:endParaRPr lang="en-US" sz="2400" dirty="0"/>
          </a:p>
          <a:p>
            <a:pPr marL="534988" lvl="1" indent="-173038" eaLnBrk="1" hangingPunct="1">
              <a:buFont typeface="Arial" charset="0"/>
              <a:buChar char="•"/>
            </a:pPr>
            <a:r>
              <a:rPr lang="en-US" sz="2400" dirty="0" err="1"/>
              <a:t>Petechia</a:t>
            </a:r>
            <a:endParaRPr lang="en-US" sz="2400" dirty="0"/>
          </a:p>
          <a:p>
            <a:pPr marL="534988" lvl="1" indent="-173038" eaLnBrk="1" hangingPunct="1">
              <a:buFont typeface="Arial" charset="0"/>
              <a:buChar char="•"/>
            </a:pPr>
            <a:r>
              <a:rPr lang="en-US" sz="2400" dirty="0" err="1"/>
              <a:t>Subconjunctival</a:t>
            </a:r>
            <a:r>
              <a:rPr lang="en-US" sz="2400" dirty="0"/>
              <a:t> hemorrhage</a:t>
            </a:r>
          </a:p>
          <a:p>
            <a:pPr marL="534988" lvl="1" indent="-173038" eaLnBrk="1" hangingPunct="1">
              <a:buFont typeface="Arial" charset="0"/>
              <a:buChar char="•"/>
            </a:pPr>
            <a:r>
              <a:rPr lang="en-US" sz="2400" dirty="0" err="1"/>
              <a:t>Epistaxis</a:t>
            </a:r>
            <a:endParaRPr lang="en-US" sz="2400" dirty="0"/>
          </a:p>
          <a:p>
            <a:pPr marL="534988" lvl="1" indent="-173038" eaLnBrk="1" hangingPunct="1">
              <a:buFont typeface="Arial" charset="0"/>
              <a:buChar char="•"/>
            </a:pPr>
            <a:r>
              <a:rPr lang="en-US" sz="2400" dirty="0"/>
              <a:t>Dental / gingival bleeding</a:t>
            </a:r>
          </a:p>
          <a:p>
            <a:pPr marL="534988" lvl="2" indent="-173038" eaLnBrk="1" hangingPunct="1">
              <a:buFont typeface="Arial" charset="0"/>
              <a:buChar char="•"/>
            </a:pPr>
            <a:r>
              <a:rPr lang="en-CA" sz="2400" dirty="0" err="1"/>
              <a:t>tranexamic</a:t>
            </a:r>
            <a:r>
              <a:rPr lang="en-CA" sz="2400" dirty="0"/>
              <a:t> acid mouthwash</a:t>
            </a:r>
            <a:endParaRPr lang="en-US" sz="24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2398713"/>
            <a:ext cx="403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400" dirty="0"/>
              <a:t>If </a:t>
            </a:r>
            <a:r>
              <a:rPr lang="en-US" sz="2400" dirty="0" smtClean="0"/>
              <a:t>persistent </a:t>
            </a:r>
            <a:r>
              <a:rPr lang="en-US" sz="2400" dirty="0"/>
              <a:t>check:</a:t>
            </a:r>
          </a:p>
          <a:p>
            <a:pPr marL="361950" lvl="1" indent="-188913" eaLnBrk="1" hangingPunct="1">
              <a:buFont typeface="Arial" charset="0"/>
              <a:buChar char="•"/>
            </a:pPr>
            <a:r>
              <a:rPr lang="en-CA" sz="2400" dirty="0"/>
              <a:t>Complete blood count</a:t>
            </a:r>
          </a:p>
          <a:p>
            <a:pPr marL="361950" lvl="1" indent="-188913" eaLnBrk="1" hangingPunct="1">
              <a:buFont typeface="Arial" charset="0"/>
              <a:buChar char="•"/>
            </a:pPr>
            <a:r>
              <a:rPr lang="en-CA" sz="2400" dirty="0"/>
              <a:t>INR and activated</a:t>
            </a:r>
          </a:p>
          <a:p>
            <a:pPr marL="361950" lvl="1" indent="-188913" eaLnBrk="1" hangingPunct="1">
              <a:buFont typeface="Arial" charset="0"/>
              <a:buChar char="•"/>
            </a:pPr>
            <a:r>
              <a:rPr lang="en-CA" sz="2400" dirty="0"/>
              <a:t>Partial </a:t>
            </a:r>
            <a:r>
              <a:rPr lang="en-CA" sz="2400" dirty="0" err="1"/>
              <a:t>thromboplastin</a:t>
            </a:r>
            <a:r>
              <a:rPr lang="en-CA" sz="2400" dirty="0"/>
              <a:t> time (</a:t>
            </a:r>
            <a:r>
              <a:rPr lang="en-CA" sz="2400" dirty="0" err="1"/>
              <a:t>aPTT</a:t>
            </a:r>
            <a:r>
              <a:rPr lang="en-CA" sz="2400" dirty="0"/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02313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Guideline Pearls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Do’s and </a:t>
            </a:r>
            <a:r>
              <a:rPr lang="en-US" dirty="0" err="1" smtClean="0">
                <a:latin typeface="Calibri" pitchFamily="34" charset="0"/>
              </a:rPr>
              <a:t>Don’t’s</a:t>
            </a:r>
            <a:endParaRPr lang="fr-CA" dirty="0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76200" y="15240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4572000" y="15240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84738" y="624681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14141"/>
                </a:solidFill>
                <a:latin typeface="Calibri" pitchFamily="34" charset="0"/>
              </a:rPr>
              <a:t>© 2011 - TIGC</a:t>
            </a:r>
            <a:endParaRPr lang="en-US" dirty="0">
              <a:solidFill>
                <a:srgbClr val="41414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286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Box 5"/>
          <p:cNvSpPr txBox="1">
            <a:spLocks noChangeArrowheads="1"/>
          </p:cNvSpPr>
          <p:nvPr/>
        </p:nvSpPr>
        <p:spPr bwMode="auto">
          <a:xfrm>
            <a:off x="3886200" y="228600"/>
            <a:ext cx="502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CA" sz="3200" b="1" dirty="0">
                <a:solidFill>
                  <a:srgbClr val="002060"/>
                </a:solidFill>
              </a:rPr>
              <a:t>Drug </a:t>
            </a:r>
            <a:r>
              <a:rPr lang="en-CA" sz="3200" b="1" dirty="0" smtClean="0">
                <a:solidFill>
                  <a:srgbClr val="002060"/>
                </a:solidFill>
              </a:rPr>
              <a:t>interactions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76806" name="TextBox 10"/>
          <p:cNvSpPr txBox="1">
            <a:spLocks noChangeArrowheads="1"/>
          </p:cNvSpPr>
          <p:nvPr/>
        </p:nvSpPr>
        <p:spPr bwMode="auto">
          <a:xfrm>
            <a:off x="4876800" y="2590800"/>
            <a:ext cx="3733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/>
            <a:r>
              <a:rPr lang="en-US" sz="2400" dirty="0"/>
              <a:t>Use PPI’s that inhibit CYP2C19 </a:t>
            </a:r>
            <a:r>
              <a:rPr lang="en-US" sz="2400" dirty="0" smtClean="0"/>
              <a:t> in </a:t>
            </a:r>
            <a:r>
              <a:rPr lang="en-US" sz="2400" dirty="0"/>
              <a:t>patients taking </a:t>
            </a:r>
            <a:r>
              <a:rPr lang="en-US" sz="2400" dirty="0" err="1" smtClean="0"/>
              <a:t>clopidogrel</a:t>
            </a:r>
            <a:r>
              <a:rPr lang="en-US" sz="2400" dirty="0"/>
              <a:t> </a:t>
            </a:r>
            <a:r>
              <a:rPr lang="en-US" sz="2400" dirty="0" smtClean="0"/>
              <a:t>or </a:t>
            </a:r>
            <a:r>
              <a:rPr lang="en-US" sz="2400" dirty="0" err="1" smtClean="0"/>
              <a:t>prasugrel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eaLnBrk="1" hangingPunct="1"/>
            <a:r>
              <a:rPr lang="en-US" sz="2400" dirty="0"/>
              <a:t>Use NSAIDs or </a:t>
            </a:r>
            <a:r>
              <a:rPr lang="en-US" sz="2400" dirty="0" err="1"/>
              <a:t>Coxibs</a:t>
            </a:r>
            <a:r>
              <a:rPr lang="en-US" sz="2400" dirty="0"/>
              <a:t> in </a:t>
            </a:r>
            <a:r>
              <a:rPr lang="en-US" sz="2400" dirty="0" smtClean="0"/>
              <a:t>patients at </a:t>
            </a:r>
            <a:r>
              <a:rPr lang="en-US" sz="2400" dirty="0"/>
              <a:t>increased risk </a:t>
            </a:r>
            <a:r>
              <a:rPr lang="en-US" sz="2400" dirty="0" smtClean="0"/>
              <a:t>                           of </a:t>
            </a:r>
            <a:r>
              <a:rPr lang="en-US" sz="2400" dirty="0"/>
              <a:t>vascular </a:t>
            </a:r>
            <a:r>
              <a:rPr lang="en-US" sz="2400" dirty="0" smtClean="0"/>
              <a:t>events.</a:t>
            </a:r>
            <a:endParaRPr lang="en-US" sz="24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2590800"/>
            <a:ext cx="4038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/>
            <a:r>
              <a:rPr lang="en-US" sz="2400" dirty="0"/>
              <a:t>Use </a:t>
            </a:r>
            <a:r>
              <a:rPr lang="en-US" sz="2400" dirty="0" err="1"/>
              <a:t>Coxibs</a:t>
            </a:r>
            <a:r>
              <a:rPr lang="en-US" sz="2400" dirty="0"/>
              <a:t> over traditional NSAIDs </a:t>
            </a:r>
            <a:r>
              <a:rPr lang="en-US" sz="2400" dirty="0" smtClean="0"/>
              <a:t> in </a:t>
            </a:r>
            <a:r>
              <a:rPr lang="en-US" sz="2400" dirty="0"/>
              <a:t>patients taking ASA for CV prevention </a:t>
            </a:r>
            <a:r>
              <a:rPr lang="en-US" sz="2400" b="1" dirty="0"/>
              <a:t>but only if absolutely </a:t>
            </a:r>
            <a:r>
              <a:rPr lang="en-US" sz="2400" b="1" dirty="0" smtClean="0"/>
              <a:t>necessary.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02313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Guideline Pearls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Do’s and </a:t>
            </a:r>
            <a:r>
              <a:rPr lang="en-US" dirty="0" err="1" smtClean="0">
                <a:latin typeface="Calibri" pitchFamily="34" charset="0"/>
              </a:rPr>
              <a:t>Don’t’s</a:t>
            </a:r>
            <a:endParaRPr lang="fr-CA" dirty="0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76200" y="15240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4572000" y="15240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4884738" y="6246813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Calibri" pitchFamily="34" charset="0"/>
              </a:rPr>
              <a:t>© 2011 - TIGC</a:t>
            </a:r>
          </a:p>
        </p:txBody>
      </p:sp>
    </p:spTree>
    <p:extLst>
      <p:ext uri="{BB962C8B-B14F-4D97-AF65-F5344CB8AC3E}">
        <p14:creationId xmlns:p14="http://schemas.microsoft.com/office/powerpoint/2010/main" val="2515220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5" name="Picture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62200" y="1141522"/>
            <a:ext cx="4419600" cy="440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Calibri" pitchFamily="34" charset="0"/>
              </a:rPr>
              <a:t>© 2011 - TIGC</a:t>
            </a:r>
          </a:p>
        </p:txBody>
      </p:sp>
    </p:spTree>
    <p:extLst>
      <p:ext uri="{BB962C8B-B14F-4D97-AF65-F5344CB8AC3E}">
        <p14:creationId xmlns:p14="http://schemas.microsoft.com/office/powerpoint/2010/main" val="1358834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ccs_powerpoint">
  <a:themeElements>
    <a:clrScheme name="6_ccs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6_ccs_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cs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cs_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cs_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cs_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cs_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cs_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cs_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Office Theme">
  <a:themeElements>
    <a:clrScheme name="TIGC">
      <a:dk1>
        <a:sysClr val="windowText" lastClr="000000"/>
      </a:dk1>
      <a:lt1>
        <a:sysClr val="window" lastClr="FFFFFF"/>
      </a:lt1>
      <a:dk2>
        <a:srgbClr val="1C0C78"/>
      </a:dk2>
      <a:lt2>
        <a:srgbClr val="414141"/>
      </a:lt2>
      <a:accent1>
        <a:srgbClr val="000000"/>
      </a:accent1>
      <a:accent2>
        <a:srgbClr val="FFFFFF"/>
      </a:accent2>
      <a:accent3>
        <a:srgbClr val="1C0C78"/>
      </a:accent3>
      <a:accent4>
        <a:srgbClr val="414141"/>
      </a:accent4>
      <a:accent5>
        <a:srgbClr val="C86400"/>
      </a:accent5>
      <a:accent6>
        <a:srgbClr val="FFFFFF"/>
      </a:accent6>
      <a:hlink>
        <a:srgbClr val="FFFFFF"/>
      </a:hlink>
      <a:folHlink>
        <a:srgbClr val="FFFFFF"/>
      </a:folHlink>
    </a:clrScheme>
    <a:fontScheme name="5_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269</Words>
  <Application>Microsoft Office PowerPoint</Application>
  <PresentationFormat>On-screen Show (4:3)</PresentationFormat>
  <Paragraphs>80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6_ccs_powerpoint</vt:lpstr>
      <vt:lpstr>5_Office Theme</vt:lpstr>
      <vt:lpstr>Guideline Pearls </vt:lpstr>
      <vt:lpstr>Objective</vt:lpstr>
      <vt:lpstr>Guideline Pearls Do’s and Don’ts</vt:lpstr>
      <vt:lpstr>Guideline Pearls Do’s and Don’ts</vt:lpstr>
      <vt:lpstr>Guideline Pearls Do’s and Don’ts</vt:lpstr>
      <vt:lpstr>Guideline Pearls Do’s and Don’t’s</vt:lpstr>
      <vt:lpstr>Guideline Pearls Do’s and Don’t’s</vt:lpstr>
      <vt:lpstr>Guideline Pearls Do’s and Don’t’s</vt:lpstr>
      <vt:lpstr>PowerPoint Presentation</vt:lpstr>
    </vt:vector>
  </TitlesOfParts>
  <Company>Sheeri Bell Holdings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 Pearls</dc:title>
  <dc:creator>Alan Bell</dc:creator>
  <cp:lastModifiedBy>Kaytlin Mullen</cp:lastModifiedBy>
  <cp:revision>7</cp:revision>
  <dcterms:created xsi:type="dcterms:W3CDTF">2011-06-12T15:17:29Z</dcterms:created>
  <dcterms:modified xsi:type="dcterms:W3CDTF">2014-05-05T17:35:16Z</dcterms:modified>
</cp:coreProperties>
</file>