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2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 VASP PRI vs Clopidogrel alone</c:v>
                </c:pt>
              </c:strCache>
            </c:strRef>
          </c:tx>
          <c:invertIfNegative val="0"/>
          <c:cat>
            <c:strRef>
              <c:f>Sheet1!$A$2:$A$5</c:f>
              <c:strCache>
                <c:ptCount val="4"/>
                <c:pt idx="0">
                  <c:v>Clop + OME</c:v>
                </c:pt>
                <c:pt idx="1">
                  <c:v>Clop + OME delayed</c:v>
                </c:pt>
                <c:pt idx="2">
                  <c:v>Clop Hi + OME</c:v>
                </c:pt>
                <c:pt idx="3">
                  <c:v>Clop + PANT</c:v>
                </c:pt>
              </c:strCache>
            </c:strRef>
          </c:cat>
          <c:val>
            <c:numRef>
              <c:f>Sheet1!$B$2:$B$5</c:f>
              <c:numCache>
                <c:formatCode>General</c:formatCode>
                <c:ptCount val="4"/>
                <c:pt idx="0">
                  <c:v>20.7</c:v>
                </c:pt>
                <c:pt idx="1">
                  <c:v>27.1</c:v>
                </c:pt>
                <c:pt idx="2">
                  <c:v>19</c:v>
                </c:pt>
                <c:pt idx="3">
                  <c:v>3.9</c:v>
                </c:pt>
              </c:numCache>
            </c:numRef>
          </c:val>
        </c:ser>
        <c:dLbls>
          <c:showLegendKey val="0"/>
          <c:showVal val="0"/>
          <c:showCatName val="0"/>
          <c:showSerName val="0"/>
          <c:showPercent val="0"/>
          <c:showBubbleSize val="0"/>
        </c:dLbls>
        <c:gapWidth val="150"/>
        <c:axId val="60649472"/>
        <c:axId val="60651008"/>
      </c:barChart>
      <c:catAx>
        <c:axId val="60649472"/>
        <c:scaling>
          <c:orientation val="minMax"/>
        </c:scaling>
        <c:delete val="0"/>
        <c:axPos val="b"/>
        <c:majorTickMark val="out"/>
        <c:minorTickMark val="none"/>
        <c:tickLblPos val="nextTo"/>
        <c:crossAx val="60651008"/>
        <c:crosses val="autoZero"/>
        <c:auto val="1"/>
        <c:lblAlgn val="ctr"/>
        <c:lblOffset val="100"/>
        <c:noMultiLvlLbl val="0"/>
      </c:catAx>
      <c:valAx>
        <c:axId val="60651008"/>
        <c:scaling>
          <c:orientation val="minMax"/>
        </c:scaling>
        <c:delete val="0"/>
        <c:axPos val="l"/>
        <c:majorGridlines/>
        <c:numFmt formatCode="General" sourceLinked="1"/>
        <c:majorTickMark val="out"/>
        <c:minorTickMark val="none"/>
        <c:tickLblPos val="nextTo"/>
        <c:crossAx val="606494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3BEC00-B4F5-44F9-8DF2-93D1D9F0E432}"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5C7C4-BC9A-41A6-803E-47F1731DC6D0}" type="slidenum">
              <a:rPr lang="en-US" smtClean="0"/>
              <a:t>‹#›</a:t>
            </a:fld>
            <a:endParaRPr lang="en-US"/>
          </a:p>
        </p:txBody>
      </p:sp>
    </p:spTree>
    <p:extLst>
      <p:ext uri="{BB962C8B-B14F-4D97-AF65-F5344CB8AC3E}">
        <p14:creationId xmlns:p14="http://schemas.microsoft.com/office/powerpoint/2010/main" val="25468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smtClean="0"/>
          </a:p>
        </p:txBody>
      </p:sp>
      <p:sp>
        <p:nvSpPr>
          <p:cNvPr id="1321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8DF72FF2-5983-4CE8-9587-2636FABB28C1}" type="slidenum">
              <a:rPr lang="en-US" sz="1200">
                <a:solidFill>
                  <a:srgbClr val="000000"/>
                </a:solidFill>
                <a:latin typeface="Calibri" pitchFamily="34" charset="0"/>
                <a:ea typeface="ＭＳ Ｐゴシック" pitchFamily="34" charset="-128"/>
              </a:rPr>
              <a:pPr algn="r" eaLnBrk="1" fontAlgn="base" hangingPunct="1">
                <a:spcBef>
                  <a:spcPct val="0"/>
                </a:spcBef>
                <a:spcAft>
                  <a:spcPct val="0"/>
                </a:spcAft>
              </a:pPr>
              <a:t>5</a:t>
            </a:fld>
            <a:endParaRPr lang="en-US" sz="1200">
              <a:solidFill>
                <a:srgbClr val="000000"/>
              </a:solidFill>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Background</a:t>
            </a:r>
          </a:p>
          <a:p>
            <a:pPr eaLnBrk="1" hangingPunct="1"/>
            <a:r>
              <a:rPr lang="en-US" smtClean="0"/>
              <a:t>Gastrointestinal complications are an important problem of antithrombotic therapy. Proton-pump inhibitors (PPIs) are believed to decrease the risk of such complica- tions, though no randomized trial has proved this in patients receiving dual anti- platelet therapy. Recently, concerns have been raised about the potential for PPIs to blunt the efficacy of clopidogrel.</a:t>
            </a:r>
          </a:p>
          <a:p>
            <a:pPr eaLnBrk="1" hangingPunct="1"/>
            <a:r>
              <a:rPr lang="en-US" smtClean="0"/>
              <a:t>Methods</a:t>
            </a:r>
          </a:p>
          <a:p>
            <a:pPr eaLnBrk="1" hangingPunct="1"/>
            <a:r>
              <a:rPr lang="en-US" smtClean="0"/>
              <a:t>We randomly assigned patients with an indication for dual antiplatelet therapy to receive clopidogrel in combination with either omeprazole or placebo, in addition to aspirin. The primary gastrointestinal end point was a composite of overt or oc- cult bleeding, symptomatic gastroduodenal ulcers or erosions, obstruction, or per- foration. The primary cardiovascular end point was a composite of death from cardiovascular causes, nonfatal myocardial infarction, revascularization, or stroke. The trial was terminated prematurely when the sponsor lost financing.</a:t>
            </a:r>
          </a:p>
          <a:p>
            <a:pPr eaLnBrk="1" hangingPunct="1"/>
            <a:r>
              <a:rPr lang="en-US" smtClean="0"/>
              <a:t>Results</a:t>
            </a:r>
          </a:p>
          <a:p>
            <a:pPr eaLnBrk="1" hangingPunct="1"/>
            <a:r>
              <a:rPr lang="en-US" smtClean="0"/>
              <a:t>We planned to enroll about 5000 patients; a total of 3873 were randomly assigned and 3761 were included in analyses. In all, 51 patients had a gastrointestinal event; the event rate was 1.1% with omeprazole and 2.9% with placebo at 180 days (hazard ratio with omeprazole, 0.34, 95% confidence interval [CI], 0.18 to 0.63; P&lt;0.001). The rate of overt upper gastrointestinal bleeding was also reduced with omeprazole as compared with placebo (hazard ratio, 0.13; 95% CI, 0.03 to 0.56; P=0.001). A total of 109 patients had a cardiovascular event, with event rates of 4.9% with omepra- zole and 5.7% with placebo (hazard ratio with omeprazole, 0.99; 95% CI, 0.68 to 1.44; P=0.96); high-risk subgroups did not show significant heterogeneity. The two groups did not differ significantly in the rate of serious adverse events, though the risk of diarrhea was increased with omeprazole.</a:t>
            </a:r>
          </a:p>
          <a:p>
            <a:pPr eaLnBrk="1" hangingPunct="1"/>
            <a:r>
              <a:rPr lang="en-US" smtClean="0"/>
              <a:t>Conclusions</a:t>
            </a:r>
          </a:p>
          <a:p>
            <a:pPr eaLnBrk="1" hangingPunct="1"/>
            <a:r>
              <a:rPr lang="en-US" smtClean="0"/>
              <a:t>Among patients receiving aspirin and clopidogrel, prophylactic use of a PPI reduced the rate of upper gastrointestinal bleeding. There was no apparent cardiovascular interaction between clopidogrel and omeprazole, but our results do not rule out a clinically meaningful difference in cardiovascular events due to use of a PPI. (Fund- ed by Cogentus Pharmaceuticals; ClinicalTrials.gov number, NCT00557921.)</a:t>
            </a:r>
          </a:p>
        </p:txBody>
      </p:sp>
      <p:sp>
        <p:nvSpPr>
          <p:cNvPr id="146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AA06C600-D3D1-4D7C-B3AD-89D9C3B348B3}"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16</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Background</a:t>
            </a:r>
          </a:p>
          <a:p>
            <a:pPr eaLnBrk="1" hangingPunct="1"/>
            <a:r>
              <a:rPr lang="en-US" smtClean="0"/>
              <a:t>Gastrointestinal complications are an important problem of antithrombotic therapy. Proton-pump inhibitors (PPIs) are believed to decrease the risk of such complica- tions, though no randomized trial has proved this in patients receiving dual anti- platelet therapy. Recently, concerns have been raised about the potential for PPIs to blunt the efficacy of clopidogrel.</a:t>
            </a:r>
          </a:p>
          <a:p>
            <a:pPr eaLnBrk="1" hangingPunct="1"/>
            <a:r>
              <a:rPr lang="en-US" smtClean="0"/>
              <a:t>Methods</a:t>
            </a:r>
          </a:p>
          <a:p>
            <a:pPr eaLnBrk="1" hangingPunct="1"/>
            <a:r>
              <a:rPr lang="en-US" smtClean="0"/>
              <a:t>We randomly assigned patients with an indication for dual antiplatelet therapy to receive clopidogrel in combination with either omeprazole or placebo, in addition to aspirin. The primary gastrointestinal end point was a composite of overt or oc- cult bleeding, symptomatic gastroduodenal ulcers or erosions, obstruction, or per- foration. The primary cardiovascular end point was a composite of death from cardiovascular causes, nonfatal myocardial infarction, revascularization, or stroke. The trial was terminated prematurely when the sponsor lost financing.</a:t>
            </a:r>
          </a:p>
          <a:p>
            <a:pPr eaLnBrk="1" hangingPunct="1"/>
            <a:r>
              <a:rPr lang="en-US" smtClean="0"/>
              <a:t>Results</a:t>
            </a:r>
          </a:p>
          <a:p>
            <a:pPr eaLnBrk="1" hangingPunct="1"/>
            <a:r>
              <a:rPr lang="en-US" smtClean="0"/>
              <a:t>We planned to enroll about 5000 patients; a total of 3873 were randomly assigned and 3761 were included in analyses. In all, 51 patients had a gastrointestinal event; the event rate was 1.1% with omeprazole and 2.9% with placebo at 180 days (hazard ratio with omeprazole, 0.34, 95% confidence interval [CI], 0.18 to 0.63; P&lt;0.001). The rate of overt upper gastrointestinal bleeding was also reduced with omeprazole as compared with placebo (hazard ratio, 0.13; 95% CI, 0.03 to 0.56; P=0.001). A total of 109 patients had a cardiovascular event, with event rates of 4.9% with omepra- zole and 5.7% with placebo (hazard ratio with omeprazole, 0.99; 95% CI, 0.68 to 1.44; P=0.96); high-risk subgroups did not show significant heterogeneity. The two groups did not differ significantly in the rate of serious adverse events, though the risk of diarrhea was increased with omeprazole.</a:t>
            </a:r>
          </a:p>
          <a:p>
            <a:pPr eaLnBrk="1" hangingPunct="1"/>
            <a:r>
              <a:rPr lang="en-US" smtClean="0"/>
              <a:t>Conclusions</a:t>
            </a:r>
          </a:p>
          <a:p>
            <a:pPr eaLnBrk="1" hangingPunct="1"/>
            <a:r>
              <a:rPr lang="en-US" smtClean="0"/>
              <a:t>Among patients receiving aspirin and clopidogrel, prophylactic use of a PPI reduced the rate of upper gastrointestinal bleeding. There was no apparent cardiovascular interaction between clopidogrel and omeprazole, but our results do not rule out a clinically meaningful difference in cardiovascular events due to use of a PPI. (Fund- ed by Cogentus Pharmaceuticals; ClinicalTrials.gov number, NCT00557921.)</a:t>
            </a:r>
          </a:p>
        </p:txBody>
      </p:sp>
      <p:sp>
        <p:nvSpPr>
          <p:cNvPr id="147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6CCB05B9-9277-45A5-A150-E6D19E90B93F}"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17</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Background</a:t>
            </a:r>
          </a:p>
          <a:p>
            <a:pPr eaLnBrk="1" hangingPunct="1"/>
            <a:r>
              <a:rPr lang="en-US" dirty="0" smtClean="0"/>
              <a:t>Gastrointestinal complications are an important problem of antithrombotic therapy. Proton-pump inhibitors (PPIs) are believed to decrease the risk of such </a:t>
            </a:r>
            <a:r>
              <a:rPr lang="en-US" dirty="0" err="1" smtClean="0"/>
              <a:t>complica</a:t>
            </a:r>
            <a:r>
              <a:rPr lang="en-US" dirty="0" smtClean="0"/>
              <a:t>- </a:t>
            </a:r>
            <a:r>
              <a:rPr lang="en-US" dirty="0" err="1" smtClean="0"/>
              <a:t>tions</a:t>
            </a:r>
            <a:r>
              <a:rPr lang="en-US" dirty="0" smtClean="0"/>
              <a:t>, though no randomized trial has proved this in patients receiving dual anti- platelet therapy. Recently, concerns have been raised about the potential for PPIs to blunt the efficacy of clopidogrel.</a:t>
            </a:r>
          </a:p>
          <a:p>
            <a:pPr eaLnBrk="1" hangingPunct="1"/>
            <a:r>
              <a:rPr lang="en-US" dirty="0" smtClean="0"/>
              <a:t>Methods</a:t>
            </a:r>
          </a:p>
          <a:p>
            <a:pPr eaLnBrk="1" hangingPunct="1"/>
            <a:r>
              <a:rPr lang="en-US" dirty="0" smtClean="0"/>
              <a:t>We randomly assigned patients with an indication for dual antiplatelet therapy to receive clopidogrel in combination with either omeprazole or placebo, in addition to aspirin. The primary gastrointestinal end point was a composite of overt or </a:t>
            </a:r>
            <a:r>
              <a:rPr lang="en-US" dirty="0" err="1" smtClean="0"/>
              <a:t>oc</a:t>
            </a:r>
            <a:r>
              <a:rPr lang="en-US" dirty="0" smtClean="0"/>
              <a:t>- cult bleeding, symptomatic </a:t>
            </a:r>
            <a:r>
              <a:rPr lang="en-US" dirty="0" err="1" smtClean="0"/>
              <a:t>gastroduodenal</a:t>
            </a:r>
            <a:r>
              <a:rPr lang="en-US" dirty="0" smtClean="0"/>
              <a:t> ulcers or erosions, obstruction, or per- </a:t>
            </a:r>
            <a:r>
              <a:rPr lang="en-US" dirty="0" err="1" smtClean="0"/>
              <a:t>foration</a:t>
            </a:r>
            <a:r>
              <a:rPr lang="en-US" dirty="0" smtClean="0"/>
              <a:t>. The primary cardiovascular end point was a composite of death from cardiovascular causes, nonfatal myocardial infarction, revascularization, or stroke. The trial was terminated prematurely when the sponsor lost financing.</a:t>
            </a:r>
          </a:p>
          <a:p>
            <a:pPr eaLnBrk="1" hangingPunct="1"/>
            <a:r>
              <a:rPr lang="en-US" dirty="0" smtClean="0"/>
              <a:t>Results</a:t>
            </a:r>
          </a:p>
          <a:p>
            <a:pPr eaLnBrk="1" hangingPunct="1"/>
            <a:r>
              <a:rPr lang="en-US" dirty="0" smtClean="0"/>
              <a:t>We planned to enroll about 5000 patients; a total of 3873 were randomly assigned and 3761 were included in analyses. In all, 51 patients had a gastrointestinal event; the event rate was 1.1% with omeprazole and 2.9% with placebo at 180 days (hazard ratio with omeprazole, 0.34, 95% confidence interval [CI], 0.18 to 0.63; P&lt;0.001). The rate of overt upper gastrointestinal bleeding was also reduced with omeprazole as compared with placebo (hazard ratio, 0.13; 95% CI, 0.03 to 0.56; P=0.001). A total of 109 patients had a cardiovascular event, with event rates of 4.9% with </a:t>
            </a:r>
            <a:r>
              <a:rPr lang="en-US" dirty="0" err="1" smtClean="0"/>
              <a:t>omepra</a:t>
            </a:r>
            <a:r>
              <a:rPr lang="en-US" dirty="0" smtClean="0"/>
              <a:t>- </a:t>
            </a:r>
            <a:r>
              <a:rPr lang="en-US" dirty="0" err="1" smtClean="0"/>
              <a:t>zole</a:t>
            </a:r>
            <a:r>
              <a:rPr lang="en-US" dirty="0" smtClean="0"/>
              <a:t> and 5.7% with placebo (hazard ratio with omeprazole, 0.99; 95% CI, 0.68 to 1.44; P=0.96); high-risk subgroups did not show significant heterogeneity. The two groups did not differ significantly in the rate of serious adverse events, though the risk of diarrhea was increased with omeprazole.</a:t>
            </a:r>
          </a:p>
          <a:p>
            <a:pPr eaLnBrk="1" hangingPunct="1"/>
            <a:r>
              <a:rPr lang="en-US" dirty="0" smtClean="0"/>
              <a:t>Conclusions</a:t>
            </a:r>
          </a:p>
          <a:p>
            <a:pPr eaLnBrk="1" hangingPunct="1"/>
            <a:r>
              <a:rPr lang="en-US" dirty="0" smtClean="0"/>
              <a:t>Among patients receiving aspirin and clopidogrel, prophylactic use of a PPI reduced the rate of upper gastrointestinal bleeding. There was no apparent cardiovascular interaction between clopidogrel and omeprazole, but our results do not rule out a clinically meaningful difference in cardiovascular events due to use of a PPI. (Fund- </a:t>
            </a:r>
            <a:r>
              <a:rPr lang="en-US" dirty="0" err="1" smtClean="0"/>
              <a:t>ed</a:t>
            </a:r>
            <a:r>
              <a:rPr lang="en-US" dirty="0" smtClean="0"/>
              <a:t> by </a:t>
            </a:r>
            <a:r>
              <a:rPr lang="en-US" dirty="0" err="1" smtClean="0"/>
              <a:t>Cogentus</a:t>
            </a:r>
            <a:r>
              <a:rPr lang="en-US" dirty="0" smtClean="0"/>
              <a:t> Pharmaceuticals; ClinicalTrials.gov number, NCT00557921.)</a:t>
            </a:r>
          </a:p>
        </p:txBody>
      </p:sp>
      <p:sp>
        <p:nvSpPr>
          <p:cNvPr id="148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9224920-C767-4EB6-9B6C-13B37C555727}"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18</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03181-E45D-452C-859A-253B7EC0892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2372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spcBef>
                <a:spcPct val="0"/>
              </a:spcBef>
            </a:pPr>
            <a:endParaRPr lang="en-GB" dirty="0" smtClean="0"/>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468D8E-CEB4-4B96-B6F4-A7AEC2B8AC83}" type="slidenum">
              <a:rPr lang="it-IT" sz="1200">
                <a:solidFill>
                  <a:prstClr val="black"/>
                </a:solidFill>
              </a:rPr>
              <a:pPr algn="r"/>
              <a:t>21</a:t>
            </a:fld>
            <a:endParaRPr lang="it-IT"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r>
              <a:rPr lang="en-GB" smtClean="0"/>
              <a:t>After publication of COGENT (Bhatt, 2010), FDA reemphasized its statement about interactions of PPIs and Clopidogrel.</a:t>
            </a:r>
          </a:p>
          <a:p>
            <a:pPr eaLnBrk="1" hangingPunct="1">
              <a:spcBef>
                <a:spcPct val="0"/>
              </a:spcBef>
            </a:pPr>
            <a:endParaRPr lang="en-GB" smtClean="0"/>
          </a:p>
          <a:p>
            <a:pPr eaLnBrk="1" hangingPunct="1">
              <a:spcBef>
                <a:spcPct val="0"/>
              </a:spcBef>
            </a:pPr>
            <a:endParaRPr lang="en-GB" smtClean="0"/>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95128E-0B43-4BA3-B1D3-6FE4923CCB19}" type="slidenum">
              <a:rPr lang="it-IT" sz="1200">
                <a:solidFill>
                  <a:prstClr val="black"/>
                </a:solidFill>
              </a:rPr>
              <a:pPr algn="r"/>
              <a:t>22</a:t>
            </a:fld>
            <a:endParaRPr lang="it-IT"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spcBef>
                <a:spcPct val="0"/>
              </a:spcBef>
            </a:pPr>
            <a:r>
              <a:rPr lang="en-GB" smtClean="0"/>
              <a:t>After publication of COGENT (Bhatt, 2010), FDA reemphasized its statement about interactions of PPIs and Clopidogrel.</a:t>
            </a:r>
          </a:p>
          <a:p>
            <a:pPr eaLnBrk="1" hangingPunct="1">
              <a:spcBef>
                <a:spcPct val="0"/>
              </a:spcBef>
            </a:pPr>
            <a:endParaRPr lang="en-GB" smtClean="0"/>
          </a:p>
          <a:p>
            <a:pPr eaLnBrk="1" hangingPunct="1">
              <a:spcBef>
                <a:spcPct val="0"/>
              </a:spcBef>
            </a:pPr>
            <a:endParaRPr lang="en-GB" smtClean="0"/>
          </a:p>
        </p:txBody>
      </p:sp>
      <p:sp>
        <p:nvSpPr>
          <p:cNvPr id="48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6C0E2C7-3986-4808-8CEC-900F8470E135}" type="slidenum">
              <a:rPr lang="it-IT" sz="1200">
                <a:solidFill>
                  <a:prstClr val="black"/>
                </a:solidFill>
              </a:rPr>
              <a:pPr algn="r"/>
              <a:t>23</a:t>
            </a:fld>
            <a:endParaRPr lang="it-IT"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spcBef>
                <a:spcPct val="0"/>
              </a:spcBef>
            </a:pPr>
            <a:endParaRPr lang="en-GB" smtClean="0"/>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132D08-DC6B-434F-8768-E18D58156D1C}" type="slidenum">
              <a:rPr lang="it-IT" sz="1200">
                <a:solidFill>
                  <a:prstClr val="black"/>
                </a:solidFill>
              </a:rPr>
              <a:pPr algn="r"/>
              <a:t>24</a:t>
            </a:fld>
            <a:endParaRPr lang="it-IT"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03181-E45D-452C-859A-253B7EC0892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8083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Summary. To investigate whether proton pump inhibitors (PPIs) negatively affect clinical outcome in patients treated with clopidogrel. Systematic review and meta-analysis. Outcomes evaluated were combined major adverse cardiac events (MACE), myocardial infarction (MI), stent thrombosis, death and gastrointestinal bleeding. Studies included were random- </a:t>
            </a:r>
            <a:r>
              <a:rPr lang="en-US" dirty="0" err="1" smtClean="0"/>
              <a:t>ized</a:t>
            </a:r>
            <a:r>
              <a:rPr lang="en-US" dirty="0" smtClean="0"/>
              <a:t> trials or post-hoc analyzes of randomized trials and observational studies reporting adjusted effect estimates. Twenty five studies met the selection criteria and included 159 138 patients. Administration of PPIs together with </a:t>
            </a:r>
            <a:r>
              <a:rPr lang="en-US" dirty="0" err="1" smtClean="0"/>
              <a:t>clopi</a:t>
            </a:r>
            <a:r>
              <a:rPr lang="en-US" dirty="0" smtClean="0"/>
              <a:t>- </a:t>
            </a:r>
            <a:r>
              <a:rPr lang="en-US" dirty="0" err="1" smtClean="0"/>
              <a:t>dogrel</a:t>
            </a:r>
            <a:r>
              <a:rPr lang="en-US" dirty="0" smtClean="0"/>
              <a:t> corresponded to a 29% increased risk of combined major cardiovascular events [risk ratio (RR) = 1.29, 95% confidence intervals (CI) = 1.15–1.45] and a 31% increased risk of MI (RR = 1.31, 95%CI = 1.12–1.53). In contrast, PPI use did not	negatively	influence	the	mortality	(RR = 1.04, 95%CI = 0.93–1.16), whereas the risk of developing a gastro- intestinal bleed under PPI treatment decreased by 50% (RR = 0.50, 95% CI = 0.37–0.69). The presence of </a:t>
            </a:r>
            <a:r>
              <a:rPr lang="en-US" dirty="0" err="1" smtClean="0"/>
              <a:t>signifi</a:t>
            </a:r>
            <a:r>
              <a:rPr lang="en-US" dirty="0" smtClean="0"/>
              <a:t>- cant heterogeneity might indicate that the evidence is biased, confounded or inconsistent. The sensitivity analysis, however, yielded that the direction of the effect remained unchanged irrespective of the publication type, study quality, study size or risk of developing an event. Two studies indicate that PPIs have a negative effect irrespective of clopidogrel exposure. In conclusion, concomitant PPI use might be associated with an increased risk of cardiovascular events but does not influence the risk of death. Prospective randomized trials are required to investigate whether a cause-and-effect relationship truly exists and to explore whether different PPIs worsen clinical outcome in clopidogrel treated patients as the PPI-clopidogrel drug–drug interaction does not seem to be a class effect.</a:t>
            </a:r>
          </a:p>
          <a:p>
            <a:pPr eaLnBrk="1" hangingPunct="1"/>
            <a:endParaRPr lang="en-US" dirty="0" smtClean="0"/>
          </a:p>
        </p:txBody>
      </p:sp>
      <p:sp>
        <p:nvSpPr>
          <p:cNvPr id="155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05B3465F-B460-4A72-8113-76B37DD8724A}"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26</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EF22DF97-9DF4-4994-8114-E208213228C0}" type="slidenum">
              <a:rPr lang="fr-CA" sz="1200">
                <a:solidFill>
                  <a:prstClr val="black"/>
                </a:solidFill>
                <a:ea typeface="ＭＳ Ｐゴシック" pitchFamily="34" charset="-128"/>
              </a:rPr>
              <a:pPr algn="r" eaLnBrk="1" fontAlgn="base" hangingPunct="1">
                <a:spcBef>
                  <a:spcPct val="0"/>
                </a:spcBef>
                <a:spcAft>
                  <a:spcPct val="0"/>
                </a:spcAft>
              </a:pPr>
              <a:t>6</a:t>
            </a:fld>
            <a:endParaRPr lang="fr-CA" sz="1200">
              <a:solidFill>
                <a:prstClr val="black"/>
              </a:solidFill>
              <a:ea typeface="ＭＳ Ｐゴシック" pitchFamily="34" charset="-128"/>
            </a:endParaRPr>
          </a:p>
        </p:txBody>
      </p:sp>
      <p:sp>
        <p:nvSpPr>
          <p:cNvPr id="135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D92677A-3471-4F43-AE5E-6BE91223CB8C}" type="slidenum">
              <a:rPr lang="fr-CA" sz="1200">
                <a:solidFill>
                  <a:prstClr val="black"/>
                </a:solidFill>
                <a:ea typeface="ＭＳ Ｐゴシック" pitchFamily="34" charset="-128"/>
              </a:rPr>
              <a:pPr algn="r" eaLnBrk="1" fontAlgn="base" hangingPunct="1">
                <a:spcBef>
                  <a:spcPct val="0"/>
                </a:spcBef>
                <a:spcAft>
                  <a:spcPct val="0"/>
                </a:spcAft>
              </a:pPr>
              <a:t>6</a:t>
            </a:fld>
            <a:endParaRPr lang="fr-CA" sz="1200">
              <a:solidFill>
                <a:prstClr val="black"/>
              </a:solidFill>
              <a:ea typeface="ＭＳ Ｐゴシック" pitchFamily="34" charset="-128"/>
            </a:endParaRPr>
          </a:p>
        </p:txBody>
      </p:sp>
      <p:sp>
        <p:nvSpPr>
          <p:cNvPr id="1351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OBJECTIVES BACKGROUND</a:t>
            </a:r>
          </a:p>
          <a:p>
            <a:pPr eaLnBrk="1" hangingPunct="1"/>
            <a:r>
              <a:rPr lang="en-US" dirty="0" smtClean="0"/>
              <a:t>METHODS RESULTS</a:t>
            </a:r>
          </a:p>
          <a:p>
            <a:pPr eaLnBrk="1" hangingPunct="1"/>
            <a:r>
              <a:rPr lang="en-US" dirty="0" smtClean="0"/>
              <a:t>CONCLUSIONS</a:t>
            </a:r>
          </a:p>
          <a:p>
            <a:pPr eaLnBrk="1" hangingPunct="1"/>
            <a:r>
              <a:rPr lang="en-US" dirty="0" smtClean="0"/>
              <a:t>We sought to describe the responses of patients to clopidogrel using ex vivo measures of platelet aggregation and activation in a large, heterogeneous population. Recently, a number of reports, using various definitions, have dichotomized patients who are treated with clopidogrel into a minority of </a:t>
            </a:r>
            <a:r>
              <a:rPr lang="en-US" altLang="en-US" dirty="0" smtClean="0"/>
              <a:t>“</a:t>
            </a:r>
            <a:r>
              <a:rPr lang="en-US" dirty="0" smtClean="0"/>
              <a:t>non-responders</a:t>
            </a:r>
            <a:r>
              <a:rPr lang="en-US" altLang="en-US" dirty="0" smtClean="0"/>
              <a:t>”</a:t>
            </a:r>
            <a:r>
              <a:rPr lang="en-US" dirty="0" smtClean="0"/>
              <a:t> and a majority of </a:t>
            </a:r>
            <a:r>
              <a:rPr lang="en-US" altLang="en-US" dirty="0" smtClean="0"/>
              <a:t>“</a:t>
            </a:r>
            <a:r>
              <a:rPr lang="en-US" dirty="0" smtClean="0"/>
              <a:t>responders.</a:t>
            </a:r>
            <a:r>
              <a:rPr lang="en-US" altLang="en-US" dirty="0" smtClean="0"/>
              <a:t>”</a:t>
            </a:r>
            <a:r>
              <a:rPr lang="en-US" dirty="0" smtClean="0"/>
              <a:t> Such classifications imply that treatment leads to an all-or-none response, with potentially important clinical implications.</a:t>
            </a:r>
          </a:p>
          <a:p>
            <a:pPr eaLnBrk="1" hangingPunct="1"/>
            <a:r>
              <a:rPr lang="en-US" dirty="0" smtClean="0"/>
              <a:t>We conducted secondary post-hoc analyses of a dataset consisting of volunteers (n 􏰀 94) and patients after coronary stenting (n 􏰀 405), with heart failure (n 􏰀 25), and after stroke (n 􏰀 20). The response of subjects to clopidogrel followed a normal, bell-shaped distribution, with a mean and standard deviation of 41.9 􏰁 20.8% when aggregation was induced by 5 􏰆</a:t>
            </a:r>
            <a:r>
              <a:rPr lang="en-US" dirty="0" err="1" smtClean="0"/>
              <a:t>mol</a:t>
            </a:r>
            <a:r>
              <a:rPr lang="en-US" dirty="0" smtClean="0"/>
              <a:t>/l of adenosine </a:t>
            </a:r>
            <a:r>
              <a:rPr lang="en-US" dirty="0" err="1" smtClean="0"/>
              <a:t>diphosphate</a:t>
            </a:r>
            <a:r>
              <a:rPr lang="en-US" dirty="0" smtClean="0"/>
              <a:t>. When </a:t>
            </a:r>
            <a:r>
              <a:rPr lang="en-US" dirty="0" err="1" smtClean="0"/>
              <a:t>hyporesponsiveness</a:t>
            </a:r>
            <a:r>
              <a:rPr lang="en-US" dirty="0" smtClean="0"/>
              <a:t> and hyper-responsiveness to clopidogrel were considered to be two standard deviations less than and greater than the mean, respectively, the prevalence of </a:t>
            </a:r>
            <a:r>
              <a:rPr lang="en-US" dirty="0" err="1" smtClean="0"/>
              <a:t>hyporesponsiveness</a:t>
            </a:r>
            <a:r>
              <a:rPr lang="en-US" dirty="0" smtClean="0"/>
              <a:t> and hyper-responsiveness in these patients was 4.2% and 4.8%, respectively. Pretreatment platelet activity and clinical characteristics were not associated with responsiveness to clopidogrel.</a:t>
            </a:r>
          </a:p>
          <a:p>
            <a:pPr eaLnBrk="1" hangingPunct="1"/>
            <a:r>
              <a:rPr lang="en-US" dirty="0" smtClean="0"/>
              <a:t>Individuals receiving clopidogrel exhibit a wide variability in response that follows a normal distribution. The clinical implications of this variability are unknown but potentially are important. Clinical trials are needed to define whether </a:t>
            </a:r>
            <a:r>
              <a:rPr lang="en-US" dirty="0" err="1" smtClean="0"/>
              <a:t>hyporesponders</a:t>
            </a:r>
            <a:r>
              <a:rPr lang="en-US" dirty="0" smtClean="0"/>
              <a:t> to clopidogrel are at increased risk for thrombotic events and whether hyper-responders are at increased risk for bleeding. If so, the individualization of antiplatelet therapy, including clopidogrel dosing, may be possible in the future but will require the ability to easily and reproducibly measure responsiveness by a method that has been proven to be predictive of clinical events.	(J Am </a:t>
            </a:r>
            <a:r>
              <a:rPr lang="en-US" dirty="0" err="1" smtClean="0"/>
              <a:t>Coll</a:t>
            </a:r>
            <a:r>
              <a:rPr lang="en-US" dirty="0" smtClean="0"/>
              <a:t> </a:t>
            </a:r>
            <a:r>
              <a:rPr lang="en-US" dirty="0" err="1" smtClean="0"/>
              <a:t>Cardiol</a:t>
            </a:r>
            <a:r>
              <a:rPr lang="en-US" dirty="0" smtClean="0"/>
              <a:t> 2005;45:246–51)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154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AEE1F3D7-AFE5-4DC7-9054-E21B6441E9E1}" type="slidenum">
              <a:rPr lang="en-CA" sz="1200">
                <a:solidFill>
                  <a:prstClr val="black"/>
                </a:solidFill>
                <a:ea typeface="ＭＳ Ｐゴシック" pitchFamily="34" charset="-128"/>
              </a:rPr>
              <a:pPr algn="r" eaLnBrk="1" fontAlgn="base" hangingPunct="1">
                <a:spcBef>
                  <a:spcPct val="0"/>
                </a:spcBef>
                <a:spcAft>
                  <a:spcPct val="0"/>
                </a:spcAft>
              </a:pPr>
              <a:t>27</a:t>
            </a:fld>
            <a:endParaRPr lang="en-CA" sz="1200">
              <a:solidFill>
                <a:prstClr val="black"/>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Objectives Background</a:t>
            </a:r>
          </a:p>
          <a:p>
            <a:pPr eaLnBrk="1" hangingPunct="1"/>
            <a:r>
              <a:rPr lang="en-US" smtClean="0"/>
              <a:t>Methods</a:t>
            </a:r>
          </a:p>
          <a:p>
            <a:pPr eaLnBrk="1" hangingPunct="1"/>
            <a:r>
              <a:rPr lang="en-US" smtClean="0"/>
              <a:t>Results</a:t>
            </a:r>
          </a:p>
          <a:p>
            <a:pPr eaLnBrk="1" hangingPunct="1"/>
            <a:r>
              <a:rPr lang="en-US" smtClean="0"/>
              <a:t>Results</a:t>
            </a:r>
          </a:p>
          <a:p>
            <a:pPr eaLnBrk="1" hangingPunct="1"/>
            <a:r>
              <a:rPr lang="en-US" smtClean="0"/>
              <a:t>This trial sought to assess the influence of omeprazole on clopidogrel efficacy.</a:t>
            </a:r>
          </a:p>
          <a:p>
            <a:pPr eaLnBrk="1" hangingPunct="1"/>
            <a:r>
              <a:rPr lang="en-US" smtClean="0"/>
              <a:t>Clopidogrel has proved its benefit in the treatment of atherothrombotic diseases. In a previous observational study, we found clopidogrel activity on platelets, tested by vasodilator-stimulated phosphoprotein (VASP) phos- phorylation, to be diminished in patients receiving proton pump inhibitor (PPI) treatment.</a:t>
            </a:r>
          </a:p>
          <a:p>
            <a:pPr eaLnBrk="1" hangingPunct="1"/>
            <a:r>
              <a:rPr lang="en-US" smtClean="0"/>
              <a:t>In this double-blind placebo-controlled trial, all consecutive patients undergoing coronary artery stent implanta- tion received aspirin (75 mg/day) and clopidogrel (loading dose, followed by 75 mg/day) and were randomized to receive either associated omeprazole (20 mg/day) or placebo for 7 days. Clopidogrel effect was tested on days 1 and 7 in both groups by measuring platelet phosphorylated-VASP expressed as a platelet reactivity index (PRI). Our main end point compared PRI value at the 7-day treatment period in the 2 groups.</a:t>
            </a:r>
          </a:p>
          <a:p>
            <a:pPr eaLnBrk="1" hangingPunct="1"/>
            <a:r>
              <a:rPr lang="en-US" smtClean="0"/>
              <a:t>Data for 124 patients were analyzed. On day 1, mean PRI was 83.2% (standard deviation [SD] 5.6) and 83.9% (SD 4.6), respectively, in the placebo and omeprazole groups (p 􏰀 NS), and on day 7, 39.8% (SD 15.4) and 51.4% (SD 16.4), respectively (p 􏰂 0.0001).</a:t>
            </a:r>
          </a:p>
          <a:p>
            <a:pPr eaLnBrk="1" hangingPunct="1"/>
            <a:r>
              <a:rPr lang="en-US" smtClean="0"/>
              <a:t>Omeprazole significantly decreased clopidogrel inhibitory effect on platelet P2Y12 as assessed by VASP phos- phorylation test. Aspirin-clopidogrel antiplatelet dual therapy is widely prescribed worldwide, with PPIs frequently associated to prevent gastrointestinal bleeding. The clinical impact of these results remains uncertain but merits further investigation. (OCLA: Influence of Omeprazole on the Antiplatelet Action of Clopidogrel Associated to As- pirin; http://www.clinicaltrials.gov/ct2/show/NCT00349661; NCT00349661)	(J Am Coll Cardiol 2008;51: 256–60) </a:t>
            </a:r>
          </a:p>
        </p:txBody>
      </p:sp>
      <p:sp>
        <p:nvSpPr>
          <p:cNvPr id="1382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07520340-2A7B-4EEB-9461-BEB5B2F4F6C7}"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9</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i="1" dirty="0" smtClean="0"/>
              <a:t>Background</a:t>
            </a:r>
            <a:r>
              <a:rPr lang="en-US" dirty="0" smtClean="0"/>
              <a:t>—The increasing use of higher-than-approved doses of clopidogrel in clinical practice is based in part on the desire for greater levels of inhibition of platelet aggregation (IPA). Prasugrel is a new </a:t>
            </a:r>
            <a:r>
              <a:rPr lang="en-US" dirty="0" err="1" smtClean="0"/>
              <a:t>thienopyridine</a:t>
            </a:r>
            <a:r>
              <a:rPr lang="en-US" dirty="0" smtClean="0"/>
              <a:t> that is more potent than standard-dose clopidogrel in healthy subjects and patients with stable coronary artery disease. The relative antiplatelet effects of prasugrel versus high-dose clopidogrel in percutaneous coronary intervention patients are unknown.</a:t>
            </a:r>
          </a:p>
          <a:p>
            <a:pPr eaLnBrk="1" hangingPunct="1"/>
            <a:r>
              <a:rPr lang="en-US" b="1" i="1" dirty="0" smtClean="0"/>
              <a:t>Methods and Results</a:t>
            </a:r>
            <a:r>
              <a:rPr lang="en-US" dirty="0" smtClean="0"/>
              <a:t>—Prasugrel in Comparison to Clopidogrel for Inhibition of Platelet Activation and Aggregation– Thrombolysis in Myocardial Infarction 44 (PRINCIPLE-TIMI 44) was a randomized, double-blind, 2-phase crossover study of prasugrel compared with high-dose clopidogrel in patients undergoing cardiac catheterization for planned percutaneous coronary intervention. The primary end point of the loading-dose phase (prasugrel 60 mg versus clopidogrel 600 mg) was IPA with 20 􏰊</a:t>
            </a:r>
            <a:r>
              <a:rPr lang="en-US" dirty="0" err="1" smtClean="0"/>
              <a:t>mol</a:t>
            </a:r>
            <a:r>
              <a:rPr lang="en-US" dirty="0" smtClean="0"/>
              <a:t>/L ADP at 6 hours. Patients with percutaneous coronary intervention entered the maintenance-dose phase, a 28-day crossover comparison of prasugrel 10 mg/d versus clopidogrel 150 mg/d with a primary end point of IPA after 14 days of either drug. In this study, 201 subjects were randomized. IPA at 6 hours was significantly higher in subjects receiving prasugrel (mean􏰇SD, 74.8􏰇13.0%) compared with clopidogrel (31.8􏰇21.1%; </a:t>
            </a:r>
            <a:r>
              <a:rPr lang="en-US" i="1" dirty="0" smtClean="0"/>
              <a:t>P</a:t>
            </a:r>
            <a:r>
              <a:rPr lang="en-US" dirty="0" smtClean="0"/>
              <a:t>􏰀0.0001). During the maintenance-dose phase, IPA with 20 􏰊</a:t>
            </a:r>
            <a:r>
              <a:rPr lang="en-US" dirty="0" err="1" smtClean="0"/>
              <a:t>mol</a:t>
            </a:r>
            <a:r>
              <a:rPr lang="en-US" dirty="0" smtClean="0"/>
              <a:t>/L ADP was higher in subjects receiving prasugrel (61.3􏰇17.8%) compared with clopidogrel (46.1􏰇21.3%; </a:t>
            </a:r>
            <a:r>
              <a:rPr lang="en-US" i="1" dirty="0" smtClean="0"/>
              <a:t>P</a:t>
            </a:r>
            <a:r>
              <a:rPr lang="en-US" dirty="0" smtClean="0"/>
              <a:t>􏰀0.0001). Results were consistent across all key secondary end points; significant differences emerged by 30 minutes and persisted across all time points.</a:t>
            </a:r>
          </a:p>
          <a:p>
            <a:pPr eaLnBrk="1" hangingPunct="1"/>
            <a:r>
              <a:rPr lang="en-US" b="1" i="1" dirty="0" smtClean="0"/>
              <a:t>Conclusions</a:t>
            </a:r>
            <a:r>
              <a:rPr lang="en-US" dirty="0" smtClean="0"/>
              <a:t>—Among patients undergoing cardiac catheterization with planned percutaneous coronary intervention, loading with 60 mg prasugrel resulted in greater platelet inhibition than a 600-mg clopidogrel loading dose. Maintenance therapy with prasugrel 10 mg/d resulted in a greater antiplatelet effect than 150 mg/d clopidogrel. </a:t>
            </a:r>
            <a:r>
              <a:rPr lang="en-US" b="1" dirty="0" smtClean="0"/>
              <a:t>(</a:t>
            </a:r>
            <a:r>
              <a:rPr lang="en-US" b="1" i="1" dirty="0" smtClean="0"/>
              <a:t>Circulation</a:t>
            </a:r>
            <a:r>
              <a:rPr lang="en-US" b="1" dirty="0" smtClean="0"/>
              <a:t>. 2007;116:2923-2932.)</a:t>
            </a:r>
            <a:endParaRPr lang="en-US" dirty="0" smtClean="0"/>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09A04FD4-F28D-4904-A687-D55E54D2CC7B}"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10</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r>
              <a:rPr lang="en-GB" dirty="0" smtClean="0"/>
              <a:t>These</a:t>
            </a:r>
            <a:r>
              <a:rPr lang="en-GB" baseline="0" dirty="0" smtClean="0"/>
              <a:t> studies were demanded by the FDA.</a:t>
            </a: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Four randomized, placebo-controlled, crossover studies were conducted among 282 healthy subjects to investigate whether an interaction exists between clopidogrel (300-mg loading dose/75-mg/day maintenance dose) and the </a:t>
            </a:r>
            <a:r>
              <a:rPr lang="en-GB" dirty="0" err="1" smtClean="0"/>
              <a:t>protonpump</a:t>
            </a:r>
            <a:r>
              <a:rPr lang="en-GB" dirty="0" smtClean="0"/>
              <a:t> inhibitor (PPI) omeprazole (80 mg) when they are administered simultaneously (study 1); whether the interaction, if any, can be mitigated by administering clopidogrel and omeprazole 12 h apart (study 2) or by increasing clopidogrel to 600-mg loading/150-mg/day maintenance dosing (study 3); and whether the interaction applies equally to the PPI pantoprazole (80 mg) (study 4). Relative to levels after administration of clopidogrel alone in studies 1,2,3, and 4, </a:t>
            </a:r>
            <a:r>
              <a:rPr lang="en-GB" dirty="0" err="1" smtClean="0"/>
              <a:t>coadministration</a:t>
            </a:r>
            <a:r>
              <a:rPr lang="en-GB" dirty="0" smtClean="0"/>
              <a:t> of PPI decreased the AU C0–24 of the clopidogrel active metabolite H4 by 40, 47, 41, and 14% (</a:t>
            </a:r>
            <a:r>
              <a:rPr lang="en-GB" i="1" dirty="0" smtClean="0"/>
              <a:t>P ≤ 0.002),</a:t>
            </a:r>
          </a:p>
          <a:p>
            <a:pPr eaLnBrk="1" hangingPunct="1">
              <a:spcBef>
                <a:spcPct val="0"/>
              </a:spcBef>
            </a:pPr>
            <a:r>
              <a:rPr lang="en-GB" dirty="0" smtClean="0"/>
              <a:t>respectively; increased maximal platelet aggregation (MPA ) induced by 5 </a:t>
            </a:r>
            <a:r>
              <a:rPr lang="en-GB" dirty="0" err="1" smtClean="0"/>
              <a:t>μmol</a:t>
            </a:r>
            <a:r>
              <a:rPr lang="en-GB" dirty="0" smtClean="0"/>
              <a:t>/l adenosine </a:t>
            </a:r>
            <a:r>
              <a:rPr lang="en-GB" dirty="0" err="1" smtClean="0"/>
              <a:t>diphosphate</a:t>
            </a:r>
            <a:r>
              <a:rPr lang="en-GB" dirty="0" smtClean="0"/>
              <a:t> (ADP) by 8.0, 5.6, 8.1, and 4.3% (</a:t>
            </a:r>
            <a:r>
              <a:rPr lang="en-GB" i="1" dirty="0" smtClean="0"/>
              <a:t>P ≤ 0.014), respectively; and increased the vasodilator-stimulated </a:t>
            </a:r>
            <a:r>
              <a:rPr lang="en-GB" i="1" dirty="0" err="1" smtClean="0"/>
              <a:t>phosphoprotein</a:t>
            </a:r>
            <a:r>
              <a:rPr lang="en-GB" i="1" dirty="0" smtClean="0"/>
              <a:t> </a:t>
            </a:r>
            <a:r>
              <a:rPr lang="en-GB" i="1" dirty="0" err="1" smtClean="0"/>
              <a:t>phosphorylationplatelet</a:t>
            </a:r>
            <a:r>
              <a:rPr lang="en-GB" i="1" dirty="0" smtClean="0"/>
              <a:t> </a:t>
            </a:r>
            <a:r>
              <a:rPr lang="en-GB" dirty="0" smtClean="0"/>
              <a:t>reactivity index (VASP-PRI) by 20.7, 27.1, 19.0 (</a:t>
            </a:r>
            <a:r>
              <a:rPr lang="en-GB" i="1" dirty="0" smtClean="0"/>
              <a:t>P &lt; 0.0001), and 3.9% (P = 0.3319), respectively. </a:t>
            </a:r>
            <a:r>
              <a:rPr lang="en-GB" b="1" i="1" dirty="0" smtClean="0"/>
              <a:t>The results suggest</a:t>
            </a:r>
          </a:p>
          <a:p>
            <a:pPr eaLnBrk="1" hangingPunct="1">
              <a:spcBef>
                <a:spcPct val="0"/>
              </a:spcBef>
            </a:pPr>
            <a:r>
              <a:rPr lang="en-GB" b="1" dirty="0" smtClean="0"/>
              <a:t>that a metabolic drug–drug interaction exists between clopidogrel and omeprazole but not between clopidogrel and pantoprazole.</a:t>
            </a:r>
          </a:p>
        </p:txBody>
      </p:sp>
      <p:sp>
        <p:nvSpPr>
          <p:cNvPr id="45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F7D3AA-A8F6-4C4E-A03F-414ACCB71D50}" type="slidenum">
              <a:rPr lang="it-IT" sz="1200">
                <a:solidFill>
                  <a:prstClr val="black"/>
                </a:solidFill>
              </a:rPr>
              <a:pPr algn="r"/>
              <a:t>11</a:t>
            </a:fld>
            <a:endParaRPr lang="it-IT"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These</a:t>
            </a:r>
            <a:r>
              <a:rPr lang="en-GB" baseline="0" dirty="0" smtClean="0"/>
              <a:t> studies were demanded by the FDA.</a:t>
            </a: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Four randomized, placebo-controlled, crossover studies were conducted among 282 healthy subjects to investigate whether an interaction exists between clopidogrel (300-mg loading dose/75-mg/day maintenance dose) and the </a:t>
            </a:r>
            <a:r>
              <a:rPr lang="en-GB" dirty="0" err="1" smtClean="0"/>
              <a:t>protonpump</a:t>
            </a:r>
            <a:r>
              <a:rPr lang="en-GB" dirty="0" smtClean="0"/>
              <a:t> inhibitor (PPI) omeprazole (80 mg) when they are administered simultaneously (study 1); whether the interaction, if any, can be mitigated by administering clopidogrel and omeprazole 12 h apart (study 2) or by increasing clopidogrel to 600-mg loading/150-mg/day maintenance dosing (study 3); and whether the interaction applies equally to the PPI pantoprazole (80 mg) (study 4). Relative to levels after administration of clopidogrel alone in studies 1,2,3, and 4, </a:t>
            </a:r>
            <a:r>
              <a:rPr lang="en-GB" dirty="0" err="1" smtClean="0"/>
              <a:t>coadministration</a:t>
            </a:r>
            <a:r>
              <a:rPr lang="en-GB" dirty="0" smtClean="0"/>
              <a:t> of PPI decreased the AU C0–24 of the clopidogrel active metabolite H4 by 40, 47, 41, and 14% (</a:t>
            </a:r>
            <a:r>
              <a:rPr lang="en-GB" i="1" dirty="0" smtClean="0"/>
              <a:t>P ≤ 0.002),</a:t>
            </a:r>
          </a:p>
          <a:p>
            <a:pPr eaLnBrk="1" hangingPunct="1">
              <a:spcBef>
                <a:spcPct val="0"/>
              </a:spcBef>
            </a:pPr>
            <a:r>
              <a:rPr lang="en-GB" dirty="0" smtClean="0"/>
              <a:t>respectively; increased maximal platelet aggregation (MPA ) induced by 5 </a:t>
            </a:r>
            <a:r>
              <a:rPr lang="en-GB" dirty="0" err="1" smtClean="0"/>
              <a:t>μmol</a:t>
            </a:r>
            <a:r>
              <a:rPr lang="en-GB" dirty="0" smtClean="0"/>
              <a:t>/l adenosine </a:t>
            </a:r>
            <a:r>
              <a:rPr lang="en-GB" dirty="0" err="1" smtClean="0"/>
              <a:t>diphosphate</a:t>
            </a:r>
            <a:r>
              <a:rPr lang="en-GB" dirty="0" smtClean="0"/>
              <a:t> (ADP) by 8.0, 5.6, 8.1, and 4.3% (</a:t>
            </a:r>
            <a:r>
              <a:rPr lang="en-GB" i="1" dirty="0" smtClean="0"/>
              <a:t>P ≤ 0.014), respectively; and increased the vasodilator-stimulated </a:t>
            </a:r>
            <a:r>
              <a:rPr lang="en-GB" i="1" dirty="0" err="1" smtClean="0"/>
              <a:t>phosphoprotein</a:t>
            </a:r>
            <a:r>
              <a:rPr lang="en-GB" i="1" dirty="0" smtClean="0"/>
              <a:t> </a:t>
            </a:r>
            <a:r>
              <a:rPr lang="en-GB" i="1" dirty="0" err="1" smtClean="0"/>
              <a:t>phosphorylationplatelet</a:t>
            </a:r>
            <a:r>
              <a:rPr lang="en-GB" i="1" dirty="0" smtClean="0"/>
              <a:t> </a:t>
            </a:r>
            <a:r>
              <a:rPr lang="en-GB" dirty="0" smtClean="0"/>
              <a:t>reactivity index (VASP-PRI) by 20.7, 27.1, 19.0 (</a:t>
            </a:r>
            <a:r>
              <a:rPr lang="en-GB" i="1" dirty="0" smtClean="0"/>
              <a:t>P &lt; 0.0001), and 3.9% (P = 0.3319), respectively. </a:t>
            </a:r>
            <a:r>
              <a:rPr lang="en-GB" b="1" i="1" dirty="0" smtClean="0"/>
              <a:t>The results suggest</a:t>
            </a:r>
          </a:p>
          <a:p>
            <a:pPr eaLnBrk="1" hangingPunct="1">
              <a:spcBef>
                <a:spcPct val="0"/>
              </a:spcBef>
            </a:pPr>
            <a:r>
              <a:rPr lang="en-GB" b="1" dirty="0" smtClean="0"/>
              <a:t>that a metabolic drug–drug interaction exists between clopidogrel and omeprazole but not between clopidogrel and pantoprazole.</a:t>
            </a:r>
          </a:p>
          <a:p>
            <a:endParaRPr lang="en-US" dirty="0"/>
          </a:p>
        </p:txBody>
      </p:sp>
      <p:sp>
        <p:nvSpPr>
          <p:cNvPr id="4" name="Slide Number Placeholder 3"/>
          <p:cNvSpPr>
            <a:spLocks noGrp="1"/>
          </p:cNvSpPr>
          <p:nvPr>
            <p:ph type="sldNum" sz="quarter" idx="10"/>
          </p:nvPr>
        </p:nvSpPr>
        <p:spPr/>
        <p:txBody>
          <a:bodyPr/>
          <a:lstStyle/>
          <a:p>
            <a:fld id="{3C003181-E45D-452C-859A-253B7EC0892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9780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Background</a:t>
            </a:r>
          </a:p>
          <a:p>
            <a:pPr eaLnBrk="1" hangingPunct="1"/>
            <a:r>
              <a:rPr lang="en-US" dirty="0" smtClean="0"/>
              <a:t>Dual-antiplatelet therapy with aspirin and a </a:t>
            </a:r>
            <a:r>
              <a:rPr lang="en-US" dirty="0" err="1" smtClean="0"/>
              <a:t>thienopyridine</a:t>
            </a:r>
            <a:r>
              <a:rPr lang="en-US" dirty="0" smtClean="0"/>
              <a:t> is a cornerstone of treat- </a:t>
            </a:r>
            <a:r>
              <a:rPr lang="en-US" dirty="0" err="1" smtClean="0"/>
              <a:t>ment</a:t>
            </a:r>
            <a:r>
              <a:rPr lang="en-US" dirty="0" smtClean="0"/>
              <a:t> to prevent thrombotic complications of acute coronary syndromes and </a:t>
            </a:r>
            <a:r>
              <a:rPr lang="en-US" dirty="0" err="1" smtClean="0"/>
              <a:t>percu</a:t>
            </a:r>
            <a:r>
              <a:rPr lang="en-US" dirty="0" smtClean="0"/>
              <a:t>- </a:t>
            </a:r>
            <a:r>
              <a:rPr lang="en-US" dirty="0" err="1" smtClean="0"/>
              <a:t>taneous</a:t>
            </a:r>
            <a:r>
              <a:rPr lang="en-US" dirty="0" smtClean="0"/>
              <a:t> coronary intervention.</a:t>
            </a:r>
          </a:p>
          <a:p>
            <a:pPr eaLnBrk="1" hangingPunct="1"/>
            <a:r>
              <a:rPr lang="en-US" dirty="0" smtClean="0"/>
              <a:t>Methods</a:t>
            </a:r>
          </a:p>
          <a:p>
            <a:pPr eaLnBrk="1" hangingPunct="1"/>
            <a:r>
              <a:rPr lang="en-US" dirty="0" smtClean="0"/>
              <a:t>To compare prasugrel, a new </a:t>
            </a:r>
            <a:r>
              <a:rPr lang="en-US" dirty="0" err="1" smtClean="0"/>
              <a:t>thienopyridine</a:t>
            </a:r>
            <a:r>
              <a:rPr lang="en-US" dirty="0" smtClean="0"/>
              <a:t>, with clopidogrel, we randomly assigned 13,608 patients with moderate-to-high-risk acute coronary syndromes with </a:t>
            </a:r>
            <a:r>
              <a:rPr lang="en-US" dirty="0" err="1" smtClean="0"/>
              <a:t>sched</a:t>
            </a:r>
            <a:r>
              <a:rPr lang="en-US" dirty="0" smtClean="0"/>
              <a:t>- </a:t>
            </a:r>
            <a:r>
              <a:rPr lang="en-US" dirty="0" err="1" smtClean="0"/>
              <a:t>uled</a:t>
            </a:r>
            <a:r>
              <a:rPr lang="en-US" smtClean="0"/>
              <a:t> percutaneous coronary intervention to receive prasugrel (a 60-mg loading dose and a 10-mg daily maintenance dose) or clopidogrel (a 300-mg loading dose and a 75-mg daily maintenance dose), for 6 to 15 months. </a:t>
            </a:r>
            <a:r>
              <a:rPr lang="en-US" dirty="0" smtClean="0"/>
              <a:t>The primary efficacy end point was death from cardiovascular causes, nonfatal myocardial infarction, or nonfatal stroke. The key safety end point was major bleeding.</a:t>
            </a:r>
          </a:p>
          <a:p>
            <a:pPr eaLnBrk="1" hangingPunct="1"/>
            <a:r>
              <a:rPr lang="en-US" dirty="0" smtClean="0"/>
              <a:t>Results</a:t>
            </a:r>
          </a:p>
          <a:p>
            <a:pPr eaLnBrk="1" hangingPunct="1"/>
            <a:r>
              <a:rPr lang="en-US" dirty="0" smtClean="0"/>
              <a:t>The primary efficacy end point occurred in 12.1% of patients receiving clopidogrel and 9.9% of patients receiving prasugrel (hazard ratio for prasugrel vs. clopidogrel, 0.81; 95% confidence interval [CI], 0.73 to 0.90; P&lt;0.001). We also found significant reductions in the prasugrel group in the rates of myocardial infarction (9.7% for clopidogrel vs. 7.4% for prasugrel; P&lt;0.001), urgent target-vessel revascularization (3.7% vs. 2.5%; P&lt;0.001), and stent thrombosis (2.4% vs. 1.1%; P&lt;0.001). Major bleed- </a:t>
            </a:r>
            <a:r>
              <a:rPr lang="en-US" dirty="0" err="1" smtClean="0"/>
              <a:t>ing</a:t>
            </a:r>
            <a:r>
              <a:rPr lang="en-US" dirty="0" smtClean="0"/>
              <a:t> was observed in 2.4% of patients receiving prasugrel and in 1.8% of patients receiving clopidogrel (hazard ratio, 1.32; 95% CI, 1.03 to 1.68; P=0.03). Also great- </a:t>
            </a:r>
            <a:r>
              <a:rPr lang="en-US" dirty="0" err="1" smtClean="0"/>
              <a:t>er</a:t>
            </a:r>
            <a:r>
              <a:rPr lang="en-US" dirty="0" smtClean="0"/>
              <a:t> in the prasugrel group was the rate of life-threatening bleeding (1.4% vs. 0.9%; P = 0.01),	including	nonfatal	bleeding	(1.1%	vs.	0.9%;	hazard	ratio,	1.25;	P = 0.23) and fatal bleeding (0.4% vs. 0.1%; P=0.002).</a:t>
            </a:r>
          </a:p>
          <a:p>
            <a:pPr eaLnBrk="1" hangingPunct="1"/>
            <a:r>
              <a:rPr lang="en-US" dirty="0" smtClean="0"/>
              <a:t>Conclusions</a:t>
            </a:r>
          </a:p>
          <a:p>
            <a:pPr eaLnBrk="1" hangingPunct="1"/>
            <a:r>
              <a:rPr lang="en-US" dirty="0" smtClean="0"/>
              <a:t>In patients with acute coronary syndromes with scheduled percutaneous coronary intervention, prasugrel therapy was associated with significantly reduced rates of ischemic events, including stent thrombosis, but with an increased risk of major bleeding, including fatal bleeding. Overall mortality did not differ significantly between treatment groups. (ClinicalTrials.gov number, NCT00097591.)</a:t>
            </a:r>
          </a:p>
        </p:txBody>
      </p:sp>
      <p:sp>
        <p:nvSpPr>
          <p:cNvPr id="141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BC731B47-1475-4297-BFFF-1B07608AB4E7}"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13</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Background</a:t>
            </a:r>
          </a:p>
          <a:p>
            <a:pPr eaLnBrk="1" hangingPunct="1"/>
            <a:r>
              <a:rPr lang="en-US" smtClean="0"/>
              <a:t>Dual-antiplatelet therapy with aspirin and a thienopyridine is a cornerstone of treat- ment to prevent thrombotic complications of acute coronary syndromes and percu- taneous coronary intervention.</a:t>
            </a:r>
          </a:p>
          <a:p>
            <a:pPr eaLnBrk="1" hangingPunct="1"/>
            <a:r>
              <a:rPr lang="en-US" smtClean="0"/>
              <a:t>Methods</a:t>
            </a:r>
          </a:p>
          <a:p>
            <a:pPr eaLnBrk="1" hangingPunct="1"/>
            <a:r>
              <a:rPr lang="en-US" smtClean="0"/>
              <a:t>To compare prasugrel, a new thienopyridine, with clopidogrel, we randomly assigned 13,608 patients with moderate-to-high-risk acute coronary syndromes with sched- uled percutaneous coronary intervention to receive prasugrel (a 60-mg loading dose and a 10-mg daily maintenance dose) or clopidogrel (a 300-mg loading dose and a 75-mg daily maintenance dose), for 6 to 15 months. The primary efficacy end point was death from cardiovascular causes, nonfatal myocardial infarction, or nonfatal stroke. The key safety end point was major bleeding.</a:t>
            </a:r>
          </a:p>
          <a:p>
            <a:pPr eaLnBrk="1" hangingPunct="1"/>
            <a:r>
              <a:rPr lang="en-US" smtClean="0"/>
              <a:t>Results</a:t>
            </a:r>
          </a:p>
          <a:p>
            <a:pPr eaLnBrk="1" hangingPunct="1"/>
            <a:r>
              <a:rPr lang="en-US" smtClean="0"/>
              <a:t>The primary efficacy end point occurred in 12.1% of patients receiving clopidogrel and 9.9% of patients receiving prasugrel (hazard ratio for prasugrel vs. clopidogrel, 0.81; 95% confidence interval [CI], 0.73 to 0.90; P&lt;0.001). We also found significant reductions in the prasugrel group in the rates of myocardial infarction (9.7% for clopidogrel vs. 7.4% for prasugrel; P&lt;0.001), urgent target-vessel revascularization (3.7% vs. 2.5%; P&lt;0.001), and stent thrombosis (2.4% vs. 1.1%; P&lt;0.001). Major bleed- ing was observed in 2.4% of patients receiving prasugrel and in 1.8% of patients receiving clopidogrel (hazard ratio, 1.32; 95% CI, 1.03 to 1.68; P=0.03). Also great- er in the prasugrel group was the rate of life-threatening bleeding (1.4% vs. 0.9%; P = 0.01),	including	nonfatal	bleeding	(1.1%	vs.	0.9%;	hazard	ratio,	1.25;	P = 0.23) and fatal bleeding (0.4% vs. 0.1%; P=0.002).</a:t>
            </a:r>
          </a:p>
          <a:p>
            <a:pPr eaLnBrk="1" hangingPunct="1"/>
            <a:r>
              <a:rPr lang="en-US" smtClean="0"/>
              <a:t>Conclusions</a:t>
            </a:r>
          </a:p>
          <a:p>
            <a:pPr eaLnBrk="1" hangingPunct="1"/>
            <a:r>
              <a:rPr lang="en-US" smtClean="0"/>
              <a:t>In patients with acute coronary syndromes with scheduled percutaneous coronary intervention, prasugrel therapy was associated with significantly reduced rates of ischemic events, including stent thrombosis, but with an increased risk of major bleeding, including fatal bleeding. Overall mortality did not differ significantly between treatment groups. (ClinicalTrials.gov number, NCT00097591.)</a:t>
            </a:r>
          </a:p>
        </p:txBody>
      </p:sp>
      <p:sp>
        <p:nvSpPr>
          <p:cNvPr id="142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E1C7DF2-F7C8-488A-A11B-8A2B989CD78D}" type="slidenum">
              <a:rPr lang="en-US" sz="1200">
                <a:solidFill>
                  <a:prstClr val="black"/>
                </a:solidFill>
                <a:latin typeface="Calibri" pitchFamily="34" charset="0"/>
                <a:ea typeface="ＭＳ Ｐゴシック" pitchFamily="34" charset="-128"/>
              </a:rPr>
              <a:pPr algn="r" eaLnBrk="1" fontAlgn="base" hangingPunct="1">
                <a:spcBef>
                  <a:spcPct val="0"/>
                </a:spcBef>
                <a:spcAft>
                  <a:spcPct val="0"/>
                </a:spcAft>
              </a:pPr>
              <a:t>14</a:t>
            </a:fld>
            <a:endParaRPr lang="en-US" sz="1200">
              <a:solidFill>
                <a:prstClr val="black"/>
              </a:solidFill>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spcBef>
                <a:spcPct val="0"/>
              </a:spcBef>
            </a:pPr>
            <a:r>
              <a:rPr lang="en-GB" b="1" dirty="0" smtClean="0"/>
              <a:t>BHATT et al, COGENT-trial n=3700, prematurely stopped, NEJM</a:t>
            </a:r>
          </a:p>
          <a:p>
            <a:pPr eaLnBrk="1" hangingPunct="1">
              <a:spcBef>
                <a:spcPct val="0"/>
              </a:spcBef>
            </a:pPr>
            <a:r>
              <a:rPr lang="en-GB" b="1" dirty="0" smtClean="0"/>
              <a:t>Published online </a:t>
            </a:r>
            <a:r>
              <a:rPr lang="en-GB" dirty="0" smtClean="0"/>
              <a:t>on October 6, 2010, at NEJM</a:t>
            </a:r>
          </a:p>
          <a:p>
            <a:pPr eaLnBrk="1" hangingPunct="1">
              <a:spcBef>
                <a:spcPct val="0"/>
              </a:spcBef>
            </a:pPr>
            <a:endParaRPr lang="en-GB" b="1" dirty="0" smtClean="0"/>
          </a:p>
          <a:p>
            <a:pPr eaLnBrk="1" hangingPunct="1">
              <a:spcBef>
                <a:spcPct val="0"/>
              </a:spcBef>
            </a:pPr>
            <a:endParaRPr lang="en-GB" b="1" dirty="0" smtClean="0"/>
          </a:p>
          <a:p>
            <a:pPr eaLnBrk="1" hangingPunct="1">
              <a:spcBef>
                <a:spcPct val="0"/>
              </a:spcBef>
            </a:pPr>
            <a:r>
              <a:rPr lang="en-GB" b="1" dirty="0" smtClean="0"/>
              <a:t>Background</a:t>
            </a:r>
          </a:p>
          <a:p>
            <a:pPr eaLnBrk="1" hangingPunct="1">
              <a:spcBef>
                <a:spcPct val="0"/>
              </a:spcBef>
            </a:pPr>
            <a:r>
              <a:rPr lang="en-GB" dirty="0" smtClean="0"/>
              <a:t>Gastrointestinal complications are an important problem of antithrombotic therapy.</a:t>
            </a:r>
          </a:p>
          <a:p>
            <a:pPr eaLnBrk="1" hangingPunct="1">
              <a:spcBef>
                <a:spcPct val="0"/>
              </a:spcBef>
            </a:pPr>
            <a:r>
              <a:rPr lang="en-GB" dirty="0" smtClean="0"/>
              <a:t>Proton-pump inhibitors (PPIs) are believed to decrease the risk of such complications,</a:t>
            </a:r>
          </a:p>
          <a:p>
            <a:pPr eaLnBrk="1" hangingPunct="1">
              <a:spcBef>
                <a:spcPct val="0"/>
              </a:spcBef>
            </a:pPr>
            <a:r>
              <a:rPr lang="en-GB" dirty="0" smtClean="0"/>
              <a:t>though no randomized trial has proved this in patients receiving dual </a:t>
            </a:r>
            <a:r>
              <a:rPr lang="en-GB" dirty="0" err="1" smtClean="0"/>
              <a:t>antiplatelet</a:t>
            </a:r>
            <a:endParaRPr lang="en-GB" dirty="0" smtClean="0"/>
          </a:p>
          <a:p>
            <a:pPr eaLnBrk="1" hangingPunct="1">
              <a:spcBef>
                <a:spcPct val="0"/>
              </a:spcBef>
            </a:pPr>
            <a:r>
              <a:rPr lang="en-GB" dirty="0" smtClean="0"/>
              <a:t>therapy. Recently, concerns have been raised about the potential for PPIs to</a:t>
            </a:r>
          </a:p>
          <a:p>
            <a:pPr eaLnBrk="1" hangingPunct="1">
              <a:spcBef>
                <a:spcPct val="0"/>
              </a:spcBef>
            </a:pPr>
            <a:r>
              <a:rPr lang="en-GB" dirty="0" smtClean="0"/>
              <a:t>blunt the efficacy of clopidogrel.</a:t>
            </a:r>
          </a:p>
          <a:p>
            <a:pPr eaLnBrk="1" hangingPunct="1">
              <a:spcBef>
                <a:spcPct val="0"/>
              </a:spcBef>
            </a:pPr>
            <a:r>
              <a:rPr lang="en-GB" b="1" dirty="0" smtClean="0"/>
              <a:t>Methods</a:t>
            </a:r>
          </a:p>
          <a:p>
            <a:pPr eaLnBrk="1" hangingPunct="1">
              <a:spcBef>
                <a:spcPct val="0"/>
              </a:spcBef>
            </a:pPr>
            <a:r>
              <a:rPr lang="en-GB" dirty="0" smtClean="0"/>
              <a:t>We randomly assigned patients with an indication for dual </a:t>
            </a:r>
            <a:r>
              <a:rPr lang="en-GB" dirty="0" err="1" smtClean="0"/>
              <a:t>antiplatelet</a:t>
            </a:r>
            <a:r>
              <a:rPr lang="en-GB" dirty="0" smtClean="0"/>
              <a:t> therapy to</a:t>
            </a:r>
          </a:p>
          <a:p>
            <a:pPr eaLnBrk="1" hangingPunct="1">
              <a:spcBef>
                <a:spcPct val="0"/>
              </a:spcBef>
            </a:pPr>
            <a:r>
              <a:rPr lang="en-GB" dirty="0" smtClean="0"/>
              <a:t>receive clopidogrel in combination with either omeprazole or placebo, in addition</a:t>
            </a:r>
          </a:p>
          <a:p>
            <a:pPr eaLnBrk="1" hangingPunct="1">
              <a:spcBef>
                <a:spcPct val="0"/>
              </a:spcBef>
            </a:pPr>
            <a:r>
              <a:rPr lang="en-GB" dirty="0" smtClean="0"/>
              <a:t>to aspirin. The primary gastrointestinal end point was a composite of overt or occult</a:t>
            </a:r>
          </a:p>
          <a:p>
            <a:pPr eaLnBrk="1" hangingPunct="1">
              <a:spcBef>
                <a:spcPct val="0"/>
              </a:spcBef>
            </a:pPr>
            <a:r>
              <a:rPr lang="en-GB" dirty="0" smtClean="0"/>
              <a:t>bleeding, symptomatic </a:t>
            </a:r>
            <a:r>
              <a:rPr lang="en-GB" dirty="0" err="1" smtClean="0"/>
              <a:t>gastroduodenal</a:t>
            </a:r>
            <a:r>
              <a:rPr lang="en-GB" dirty="0" smtClean="0"/>
              <a:t> ulcers or erosions, obstruction, or perforation.</a:t>
            </a:r>
          </a:p>
          <a:p>
            <a:pPr eaLnBrk="1" hangingPunct="1">
              <a:spcBef>
                <a:spcPct val="0"/>
              </a:spcBef>
            </a:pPr>
            <a:r>
              <a:rPr lang="en-GB" dirty="0" smtClean="0"/>
              <a:t>The primary cardiovascular end point was a composite of death from</a:t>
            </a:r>
          </a:p>
          <a:p>
            <a:pPr eaLnBrk="1" hangingPunct="1">
              <a:spcBef>
                <a:spcPct val="0"/>
              </a:spcBef>
            </a:pPr>
            <a:r>
              <a:rPr lang="en-GB" dirty="0" smtClean="0"/>
              <a:t>cardiovascular causes, nonfatal myocardial infarction, revascularization, or stroke.</a:t>
            </a:r>
          </a:p>
          <a:p>
            <a:pPr eaLnBrk="1" hangingPunct="1">
              <a:spcBef>
                <a:spcPct val="0"/>
              </a:spcBef>
            </a:pPr>
            <a:r>
              <a:rPr lang="en-GB" dirty="0" smtClean="0"/>
              <a:t>The trial was terminated prematurely when the sponsor lost financing.</a:t>
            </a:r>
          </a:p>
          <a:p>
            <a:pPr eaLnBrk="1" hangingPunct="1">
              <a:spcBef>
                <a:spcPct val="0"/>
              </a:spcBef>
            </a:pPr>
            <a:r>
              <a:rPr lang="en-GB" b="1" dirty="0" smtClean="0"/>
              <a:t>Results</a:t>
            </a:r>
          </a:p>
          <a:p>
            <a:pPr eaLnBrk="1" hangingPunct="1">
              <a:spcBef>
                <a:spcPct val="0"/>
              </a:spcBef>
            </a:pPr>
            <a:r>
              <a:rPr lang="en-GB" dirty="0" smtClean="0"/>
              <a:t>We planned to </a:t>
            </a:r>
            <a:r>
              <a:rPr lang="en-GB" dirty="0" err="1" smtClean="0"/>
              <a:t>enroll</a:t>
            </a:r>
            <a:r>
              <a:rPr lang="en-GB" dirty="0" smtClean="0"/>
              <a:t> about 5000 patients; a total of 3873 were randomly assigned</a:t>
            </a:r>
          </a:p>
          <a:p>
            <a:pPr eaLnBrk="1" hangingPunct="1">
              <a:spcBef>
                <a:spcPct val="0"/>
              </a:spcBef>
            </a:pPr>
            <a:r>
              <a:rPr lang="en-GB" dirty="0" smtClean="0"/>
              <a:t>and 3761 were included in analyses. In all, 51 patients had a gastrointestinal event;</a:t>
            </a:r>
          </a:p>
          <a:p>
            <a:pPr eaLnBrk="1" hangingPunct="1">
              <a:spcBef>
                <a:spcPct val="0"/>
              </a:spcBef>
            </a:pPr>
            <a:r>
              <a:rPr lang="en-GB" dirty="0" smtClean="0"/>
              <a:t>the event rate was 1.1% with omeprazole and 2.9% with placebo at 180 days (hazard</a:t>
            </a:r>
          </a:p>
          <a:p>
            <a:pPr eaLnBrk="1" hangingPunct="1">
              <a:spcBef>
                <a:spcPct val="0"/>
              </a:spcBef>
            </a:pPr>
            <a:r>
              <a:rPr lang="en-GB" dirty="0" smtClean="0"/>
              <a:t>ratio with omeprazole, 0.34, 95% confidence interval [CI], 0.18 to 0.63; P&lt;0.001).</a:t>
            </a:r>
          </a:p>
          <a:p>
            <a:pPr eaLnBrk="1" hangingPunct="1">
              <a:spcBef>
                <a:spcPct val="0"/>
              </a:spcBef>
            </a:pPr>
            <a:r>
              <a:rPr lang="en-GB" dirty="0" smtClean="0"/>
              <a:t>The rate of overt upper gastrointestinal bleeding was also reduced with omeprazole</a:t>
            </a:r>
          </a:p>
          <a:p>
            <a:pPr eaLnBrk="1" hangingPunct="1">
              <a:spcBef>
                <a:spcPct val="0"/>
              </a:spcBef>
            </a:pPr>
            <a:r>
              <a:rPr lang="en-GB" dirty="0" smtClean="0"/>
              <a:t>as compared with placebo (hazard ratio, 0.13; 95% CI, 0.03 to 0.56; P = 0.001). A total</a:t>
            </a:r>
          </a:p>
          <a:p>
            <a:pPr eaLnBrk="1" hangingPunct="1">
              <a:spcBef>
                <a:spcPct val="0"/>
              </a:spcBef>
            </a:pPr>
            <a:r>
              <a:rPr lang="en-GB" dirty="0" smtClean="0"/>
              <a:t>of 109 patients had a cardiovascular event, with event rates of 4.9% with omeprazole</a:t>
            </a:r>
          </a:p>
          <a:p>
            <a:pPr eaLnBrk="1" hangingPunct="1">
              <a:spcBef>
                <a:spcPct val="0"/>
              </a:spcBef>
            </a:pPr>
            <a:r>
              <a:rPr lang="en-GB" dirty="0" smtClean="0"/>
              <a:t>and 5.7% with placebo (hazard ratio with omeprazole, 0.99; 95% CI, 0.68 to</a:t>
            </a:r>
          </a:p>
          <a:p>
            <a:pPr eaLnBrk="1" hangingPunct="1">
              <a:spcBef>
                <a:spcPct val="0"/>
              </a:spcBef>
            </a:pPr>
            <a:r>
              <a:rPr lang="en-GB" dirty="0" smtClean="0"/>
              <a:t>1.44; P = 0.96); high-risk subgroups did not show significant heterogeneity. The two</a:t>
            </a:r>
          </a:p>
          <a:p>
            <a:pPr eaLnBrk="1" hangingPunct="1">
              <a:spcBef>
                <a:spcPct val="0"/>
              </a:spcBef>
            </a:pPr>
            <a:r>
              <a:rPr lang="en-GB" dirty="0" smtClean="0"/>
              <a:t>groups did not differ significantly in the rate of serious adverse events, though the</a:t>
            </a:r>
          </a:p>
          <a:p>
            <a:pPr eaLnBrk="1" hangingPunct="1">
              <a:spcBef>
                <a:spcPct val="0"/>
              </a:spcBef>
            </a:pPr>
            <a:r>
              <a:rPr lang="en-GB" dirty="0" smtClean="0"/>
              <a:t>risk of </a:t>
            </a:r>
            <a:r>
              <a:rPr lang="en-GB" dirty="0" err="1" smtClean="0"/>
              <a:t>diarrhea</a:t>
            </a:r>
            <a:r>
              <a:rPr lang="en-GB" dirty="0" smtClean="0"/>
              <a:t> was increased with omeprazole.</a:t>
            </a:r>
          </a:p>
          <a:p>
            <a:pPr eaLnBrk="1" hangingPunct="1">
              <a:spcBef>
                <a:spcPct val="0"/>
              </a:spcBef>
            </a:pPr>
            <a:r>
              <a:rPr lang="en-GB" b="1" dirty="0" smtClean="0"/>
              <a:t>Conclusions</a:t>
            </a:r>
          </a:p>
          <a:p>
            <a:pPr eaLnBrk="1" hangingPunct="1">
              <a:spcBef>
                <a:spcPct val="0"/>
              </a:spcBef>
            </a:pPr>
            <a:r>
              <a:rPr lang="en-GB" dirty="0" smtClean="0"/>
              <a:t>Among patients receiving aspirin and clopidogrel, prophylactic use of a PPI reduced</a:t>
            </a:r>
          </a:p>
          <a:p>
            <a:pPr eaLnBrk="1" hangingPunct="1">
              <a:spcBef>
                <a:spcPct val="0"/>
              </a:spcBef>
            </a:pPr>
            <a:r>
              <a:rPr lang="en-GB" dirty="0" smtClean="0"/>
              <a:t>the rate of upper gastrointestinal bleeding. There was no apparent cardiovascular</a:t>
            </a:r>
          </a:p>
          <a:p>
            <a:pPr eaLnBrk="1" hangingPunct="1">
              <a:spcBef>
                <a:spcPct val="0"/>
              </a:spcBef>
            </a:pPr>
            <a:r>
              <a:rPr lang="en-GB" dirty="0" smtClean="0"/>
              <a:t>interaction between clopidogrel and omeprazole, but our results do not rule out a</a:t>
            </a:r>
          </a:p>
          <a:p>
            <a:pPr eaLnBrk="1" hangingPunct="1">
              <a:spcBef>
                <a:spcPct val="0"/>
              </a:spcBef>
            </a:pPr>
            <a:r>
              <a:rPr lang="en-GB" dirty="0" smtClean="0"/>
              <a:t>clinically meaningful difference in cardiovascular events due to use of a PPI. (Funded</a:t>
            </a:r>
          </a:p>
          <a:p>
            <a:pPr eaLnBrk="1" hangingPunct="1">
              <a:spcBef>
                <a:spcPct val="0"/>
              </a:spcBef>
            </a:pPr>
            <a:r>
              <a:rPr lang="en-GB" dirty="0" smtClean="0"/>
              <a:t>by </a:t>
            </a:r>
            <a:r>
              <a:rPr lang="en-GB" dirty="0" err="1" smtClean="0"/>
              <a:t>Cogentus</a:t>
            </a:r>
            <a:r>
              <a:rPr lang="en-GB" dirty="0" smtClean="0"/>
              <a:t> Pharmaceuticals; ClinicalTrials.gov number, NCT00557921.)</a:t>
            </a:r>
          </a:p>
        </p:txBody>
      </p:sp>
      <p:sp>
        <p:nvSpPr>
          <p:cNvPr id="399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F402B1F-8986-440D-8736-C2523D49D726}" type="slidenum">
              <a:rPr lang="it-IT" sz="1200">
                <a:solidFill>
                  <a:prstClr val="black"/>
                </a:solidFill>
              </a:rPr>
              <a:pPr algn="r"/>
              <a:t>15</a:t>
            </a:fld>
            <a:endParaRPr lang="it-IT"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1D553-17F1-4F45-87ED-23CB570FDA8A}"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410163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1D553-17F1-4F45-87ED-23CB570FDA8A}"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399006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1D553-17F1-4F45-87ED-23CB570FDA8A}"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372538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50000"/>
              </a:spcBef>
              <a:spcAft>
                <a:spcPct val="0"/>
              </a:spcAft>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19200"/>
            <a:ext cx="91455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line-tagENG185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42910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CA"/>
              <a:t>Cliquez pour modifier le style des sous-titres du masque</a:t>
            </a:r>
          </a:p>
        </p:txBody>
      </p:sp>
      <p:sp>
        <p:nvSpPr>
          <p:cNvPr id="109574" name="Rectangle 3"/>
          <p:cNvSpPr>
            <a:spLocks noGrp="1" noChangeArrowheads="1"/>
          </p:cNvSpPr>
          <p:nvPr>
            <p:ph type="ctrTitle"/>
          </p:nvPr>
        </p:nvSpPr>
        <p:spPr>
          <a:xfrm>
            <a:off x="685800" y="2130425"/>
            <a:ext cx="7772400" cy="1470025"/>
          </a:xfrm>
        </p:spPr>
        <p:txBody>
          <a:bodyPr/>
          <a:lstStyle>
            <a:lvl1pPr>
              <a:defRPr/>
            </a:lvl1pPr>
          </a:lstStyle>
          <a:p>
            <a:r>
              <a:rPr lang="fr-CA"/>
              <a:t>Cliquez pour modifier le style du titre</a:t>
            </a:r>
          </a:p>
        </p:txBody>
      </p:sp>
    </p:spTree>
    <p:extLst>
      <p:ext uri="{BB962C8B-B14F-4D97-AF65-F5344CB8AC3E}">
        <p14:creationId xmlns:p14="http://schemas.microsoft.com/office/powerpoint/2010/main" val="20276419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944093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23665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5743384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40564083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extLst>
      <p:ext uri="{BB962C8B-B14F-4D97-AF65-F5344CB8AC3E}">
        <p14:creationId xmlns:p14="http://schemas.microsoft.com/office/powerpoint/2010/main" val="31338465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4124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42942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1D553-17F1-4F45-87ED-23CB570FDA8A}"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886272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3545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5911018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7589197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B1F2735-5F83-4A74-A826-6853A18914C4}" type="slidenum">
              <a:rPr lang="en-US"/>
              <a:pPr>
                <a:defRPr/>
              </a:pPr>
              <a:t>‹#›</a:t>
            </a:fld>
            <a:endParaRPr lang="en-US" dirty="0"/>
          </a:p>
        </p:txBody>
      </p:sp>
    </p:spTree>
    <p:extLst>
      <p:ext uri="{BB962C8B-B14F-4D97-AF65-F5344CB8AC3E}">
        <p14:creationId xmlns:p14="http://schemas.microsoft.com/office/powerpoint/2010/main" val="17403893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3C97777-D070-4307-BB25-0F961F21B82A}" type="slidenum">
              <a:rPr lang="en-US"/>
              <a:pPr>
                <a:defRPr/>
              </a:pPr>
              <a:t>‹#›</a:t>
            </a:fld>
            <a:endParaRPr lang="en-US" dirty="0"/>
          </a:p>
        </p:txBody>
      </p:sp>
    </p:spTree>
    <p:extLst>
      <p:ext uri="{BB962C8B-B14F-4D97-AF65-F5344CB8AC3E}">
        <p14:creationId xmlns:p14="http://schemas.microsoft.com/office/powerpoint/2010/main" val="35916673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70D5F87-D596-4B96-B044-D0E3A85E3667}" type="slidenum">
              <a:rPr lang="en-US"/>
              <a:pPr>
                <a:defRPr/>
              </a:pPr>
              <a:t>‹#›</a:t>
            </a:fld>
            <a:endParaRPr lang="en-US" dirty="0"/>
          </a:p>
        </p:txBody>
      </p:sp>
    </p:spTree>
    <p:extLst>
      <p:ext uri="{BB962C8B-B14F-4D97-AF65-F5344CB8AC3E}">
        <p14:creationId xmlns:p14="http://schemas.microsoft.com/office/powerpoint/2010/main" val="5634243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B378216-4AFB-49F6-81C9-D0D69BF1AC49}" type="slidenum">
              <a:rPr lang="en-US"/>
              <a:pPr>
                <a:defRPr/>
              </a:pPr>
              <a:t>‹#›</a:t>
            </a:fld>
            <a:endParaRPr lang="en-US" dirty="0"/>
          </a:p>
        </p:txBody>
      </p:sp>
    </p:spTree>
    <p:extLst>
      <p:ext uri="{BB962C8B-B14F-4D97-AF65-F5344CB8AC3E}">
        <p14:creationId xmlns:p14="http://schemas.microsoft.com/office/powerpoint/2010/main" val="14134606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C1E1031F-6BC4-44EC-8BF5-23F337BBBF0B}" type="slidenum">
              <a:rPr lang="en-US"/>
              <a:pPr>
                <a:defRPr/>
              </a:pPr>
              <a:t>‹#›</a:t>
            </a:fld>
            <a:endParaRPr lang="en-US" dirty="0"/>
          </a:p>
        </p:txBody>
      </p:sp>
    </p:spTree>
    <p:extLst>
      <p:ext uri="{BB962C8B-B14F-4D97-AF65-F5344CB8AC3E}">
        <p14:creationId xmlns:p14="http://schemas.microsoft.com/office/powerpoint/2010/main" val="25483236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BE72DA4F-E771-4A16-A323-BF3EADE708AC}" type="slidenum">
              <a:rPr lang="en-US"/>
              <a:pPr>
                <a:defRPr/>
              </a:pPr>
              <a:t>‹#›</a:t>
            </a:fld>
            <a:endParaRPr lang="en-US" dirty="0"/>
          </a:p>
        </p:txBody>
      </p:sp>
    </p:spTree>
    <p:extLst>
      <p:ext uri="{BB962C8B-B14F-4D97-AF65-F5344CB8AC3E}">
        <p14:creationId xmlns:p14="http://schemas.microsoft.com/office/powerpoint/2010/main" val="4857741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CBCC2BC2-8CAE-4EC2-96C5-BB28CD32EF9F}" type="slidenum">
              <a:rPr lang="en-US"/>
              <a:pPr>
                <a:defRPr/>
              </a:pPr>
              <a:t>‹#›</a:t>
            </a:fld>
            <a:endParaRPr lang="en-US" dirty="0"/>
          </a:p>
        </p:txBody>
      </p:sp>
    </p:spTree>
    <p:extLst>
      <p:ext uri="{BB962C8B-B14F-4D97-AF65-F5344CB8AC3E}">
        <p14:creationId xmlns:p14="http://schemas.microsoft.com/office/powerpoint/2010/main" val="3843846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1D553-17F1-4F45-87ED-23CB570FDA8A}"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28346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93A90AF-552B-4CB9-BA5A-37C958754537}" type="slidenum">
              <a:rPr lang="en-US"/>
              <a:pPr>
                <a:defRPr/>
              </a:pPr>
              <a:t>‹#›</a:t>
            </a:fld>
            <a:endParaRPr lang="en-US" dirty="0"/>
          </a:p>
        </p:txBody>
      </p:sp>
    </p:spTree>
    <p:extLst>
      <p:ext uri="{BB962C8B-B14F-4D97-AF65-F5344CB8AC3E}">
        <p14:creationId xmlns:p14="http://schemas.microsoft.com/office/powerpoint/2010/main" val="42556554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E1124AB-93D3-4201-B621-C6A1A672F346}" type="slidenum">
              <a:rPr lang="en-US"/>
              <a:pPr>
                <a:defRPr/>
              </a:pPr>
              <a:t>‹#›</a:t>
            </a:fld>
            <a:endParaRPr lang="en-US" dirty="0"/>
          </a:p>
        </p:txBody>
      </p:sp>
    </p:spTree>
    <p:extLst>
      <p:ext uri="{BB962C8B-B14F-4D97-AF65-F5344CB8AC3E}">
        <p14:creationId xmlns:p14="http://schemas.microsoft.com/office/powerpoint/2010/main" val="5042720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7DC6B0C-1D6C-48EB-A448-6F188FC3A779}" type="slidenum">
              <a:rPr lang="en-US"/>
              <a:pPr>
                <a:defRPr/>
              </a:pPr>
              <a:t>‹#›</a:t>
            </a:fld>
            <a:endParaRPr lang="en-US" dirty="0"/>
          </a:p>
        </p:txBody>
      </p:sp>
    </p:spTree>
    <p:extLst>
      <p:ext uri="{BB962C8B-B14F-4D97-AF65-F5344CB8AC3E}">
        <p14:creationId xmlns:p14="http://schemas.microsoft.com/office/powerpoint/2010/main" val="172062675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t>© 2011 - TIGC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493BE4F-506D-41EB-804B-D47833ED8452}" type="slidenum">
              <a:rPr lang="en-US"/>
              <a:pPr>
                <a:defRPr/>
              </a:pPr>
              <a:t>‹#›</a:t>
            </a:fld>
            <a:endParaRPr lang="en-US" dirty="0"/>
          </a:p>
        </p:txBody>
      </p:sp>
    </p:spTree>
    <p:extLst>
      <p:ext uri="{BB962C8B-B14F-4D97-AF65-F5344CB8AC3E}">
        <p14:creationId xmlns:p14="http://schemas.microsoft.com/office/powerpoint/2010/main" val="24532737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F9A7E2C9-8904-425B-93B8-C591E4AB5B9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737726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72E9412D-FB66-4269-94E9-D3FA1D5A737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1936520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4D7485A8-AE19-4AAB-BFB9-4B064D8D2F8E}"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70194574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0F9027EB-7006-4D70-AD7D-74A9AA2AE0B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2438767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909DBA13-BAAD-4C4A-B446-C6BC91EAE6D5}"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45411920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A8170011-82F9-4A90-864A-B5DE43D7AF4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6782347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1D553-17F1-4F45-87ED-23CB570FDA8A}"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3720552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48E0E7BD-6C21-41A9-BCB2-AA810FB040F6}"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97994942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0DC711C4-75BD-438A-B5C7-94E6DF7E4D47}"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1181411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72579FFB-13E7-4F50-9A97-BB9031E908BF}"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5593241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B99B3EC8-B8B8-4512-AAE2-D6A354D7EE07}"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1359166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B666184D-7606-43A6-9B71-A5378B0FF6F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48326028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0033B986-E3B4-4A8A-97E2-7790CD4EA0C3}"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76439261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8B44E061-67E4-4476-ABE6-47C0428BC5DA}"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9830981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91253236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220788"/>
            <a:ext cx="40386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D232CA83-FCBF-4D93-AAEA-71362FC4975A}"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16147196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5B2421B2-824E-4EAA-A236-84FE0BA64A4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2194918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1D553-17F1-4F45-87ED-23CB570FDA8A}"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329565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4" name="Slide Number Placeholder 5"/>
          <p:cNvSpPr>
            <a:spLocks noGrp="1"/>
          </p:cNvSpPr>
          <p:nvPr>
            <p:ph type="sldNum" sz="quarter" idx="11"/>
          </p:nvPr>
        </p:nvSpPr>
        <p:spPr/>
        <p:txBody>
          <a:bodyPr/>
          <a:lstStyle>
            <a:lvl1pPr>
              <a:defRPr/>
            </a:lvl1pPr>
          </a:lstStyle>
          <a:p>
            <a:pPr>
              <a:defRPr/>
            </a:pPr>
            <a:fld id="{C4FACE43-914C-432A-A812-253DE0AF3B7A}"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18312869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3" name="Slide Number Placeholder 5"/>
          <p:cNvSpPr>
            <a:spLocks noGrp="1"/>
          </p:cNvSpPr>
          <p:nvPr>
            <p:ph type="sldNum" sz="quarter" idx="11"/>
          </p:nvPr>
        </p:nvSpPr>
        <p:spPr/>
        <p:txBody>
          <a:bodyPr/>
          <a:lstStyle>
            <a:lvl1pPr>
              <a:defRPr/>
            </a:lvl1pPr>
          </a:lstStyle>
          <a:p>
            <a:pPr>
              <a:defRPr/>
            </a:pPr>
            <a:fld id="{6E16BE53-6C83-4D70-83B8-82FA97B7B52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08696741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EADE642D-2BAF-4B31-B18C-CB71714E728E}"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1534807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1"/>
          </p:nvPr>
        </p:nvSpPr>
        <p:spPr/>
        <p:txBody>
          <a:bodyPr/>
          <a:lstStyle>
            <a:lvl1pPr>
              <a:defRPr/>
            </a:lvl1pPr>
          </a:lstStyle>
          <a:p>
            <a:pPr>
              <a:defRPr/>
            </a:pPr>
            <a:fld id="{3FF78817-E47B-4C5D-9518-DFFA901BB061}"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405002148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FCF33112-2E96-4C6D-95C5-CE3210024C0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90194318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
        <p:nvSpPr>
          <p:cNvPr id="5" name="Slide Number Placeholder 5"/>
          <p:cNvSpPr>
            <a:spLocks noGrp="1"/>
          </p:cNvSpPr>
          <p:nvPr>
            <p:ph type="sldNum" sz="quarter" idx="11"/>
          </p:nvPr>
        </p:nvSpPr>
        <p:spPr/>
        <p:txBody>
          <a:bodyPr/>
          <a:lstStyle>
            <a:lvl1pPr>
              <a:defRPr/>
            </a:lvl1pPr>
          </a:lstStyle>
          <a:p>
            <a:pPr>
              <a:defRPr/>
            </a:pPr>
            <a:fld id="{A7687AC8-6595-4FA4-98E0-55B4658D83BC}"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8738517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extLst>
      <p:ext uri="{BB962C8B-B14F-4D97-AF65-F5344CB8AC3E}">
        <p14:creationId xmlns:p14="http://schemas.microsoft.com/office/powerpoint/2010/main" val="57204564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419160463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055423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7406302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1D553-17F1-4F45-87ED-23CB570FDA8A}"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3908764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50944325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extLst>
      <p:ext uri="{BB962C8B-B14F-4D97-AF65-F5344CB8AC3E}">
        <p14:creationId xmlns:p14="http://schemas.microsoft.com/office/powerpoint/2010/main" val="389010956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37091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31409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467774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404543501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6084352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1D553-17F1-4F45-87ED-23CB570FDA8A}"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386931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1D553-17F1-4F45-87ED-23CB570FDA8A}"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53788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1D553-17F1-4F45-87ED-23CB570FDA8A}"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5EF18-1E46-4A30-A3CF-AD506A8462B2}" type="slidenum">
              <a:rPr lang="en-US" smtClean="0"/>
              <a:t>‹#›</a:t>
            </a:fld>
            <a:endParaRPr lang="en-US"/>
          </a:p>
        </p:txBody>
      </p:sp>
    </p:spTree>
    <p:extLst>
      <p:ext uri="{BB962C8B-B14F-4D97-AF65-F5344CB8AC3E}">
        <p14:creationId xmlns:p14="http://schemas.microsoft.com/office/powerpoint/2010/main" val="272412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file:///P:\PPT\header.jpg"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file:///P:\PPT\leaf.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1D553-17F1-4F45-87ED-23CB570FDA8A}"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5EF18-1E46-4A30-A3CF-AD506A8462B2}" type="slidenum">
              <a:rPr lang="en-US" smtClean="0"/>
              <a:t>‹#›</a:t>
            </a:fld>
            <a:endParaRPr lang="en-US"/>
          </a:p>
        </p:txBody>
      </p:sp>
    </p:spTree>
    <p:extLst>
      <p:ext uri="{BB962C8B-B14F-4D97-AF65-F5344CB8AC3E}">
        <p14:creationId xmlns:p14="http://schemas.microsoft.com/office/powerpoint/2010/main" val="2938497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50000"/>
              </a:spcBef>
              <a:spcAft>
                <a:spcPct val="0"/>
              </a:spcAft>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71683" name="Picture 6" descr="P:\CCS_PPT\ppt\cover.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0" y="1219200"/>
            <a:ext cx="91455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8" descr="1line-tagENG185k.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304800"/>
            <a:ext cx="42910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4"/>
          <p:cNvSpPr>
            <a:spLocks noGrp="1" noChangeArrowheads="1"/>
          </p:cNvSpPr>
          <p:nvPr>
            <p:ph type="body" idx="1"/>
          </p:nvPr>
        </p:nvSpPr>
        <p:spPr bwMode="auto">
          <a:xfrm>
            <a:off x="1835150" y="2286000"/>
            <a:ext cx="62658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6" name="Rectangle 3"/>
          <p:cNvSpPr>
            <a:spLocks noGrp="1" noChangeArrowheads="1"/>
          </p:cNvSpPr>
          <p:nvPr>
            <p:ph type="title"/>
          </p:nvPr>
        </p:nvSpPr>
        <p:spPr bwMode="auto">
          <a:xfrm>
            <a:off x="457200" y="137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02505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1139" name="Picture 7" descr="tigclogo300-2.g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6225" y="5859463"/>
            <a:ext cx="7905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itle Placeholder 1"/>
          <p:cNvSpPr>
            <a:spLocks noGrp="1"/>
          </p:cNvSpPr>
          <p:nvPr>
            <p:ph type="title"/>
          </p:nvPr>
        </p:nvSpPr>
        <p:spPr bwMode="auto">
          <a:xfrm>
            <a:off x="457200" y="274638"/>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1141" name="Text Placeholder 2"/>
          <p:cNvSpPr>
            <a:spLocks noGrp="1"/>
          </p:cNvSpPr>
          <p:nvPr>
            <p:ph type="body" idx="1"/>
          </p:nvPr>
        </p:nvSpPr>
        <p:spPr bwMode="auto">
          <a:xfrm>
            <a:off x="457200" y="1220788"/>
            <a:ext cx="8229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rgbClr val="414141"/>
                </a:solidFill>
                <a:latin typeface="+mn-lt"/>
                <a:cs typeface="+mn-cs"/>
              </a:defRPr>
            </a:lvl1pPr>
          </a:lstStyle>
          <a:p>
            <a:pPr defTabSz="457200">
              <a:defRPr/>
            </a:pPr>
            <a:r>
              <a:rPr lang="en-US"/>
              <a:t>© 2011 - TIGC</a:t>
            </a:r>
            <a:endParaRPr lang="en-US" dirty="0"/>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rgbClr val="414141"/>
                </a:solidFill>
                <a:latin typeface="+mn-lt"/>
                <a:cs typeface="+mn-cs"/>
              </a:defRPr>
            </a:lvl1pPr>
          </a:lstStyle>
          <a:p>
            <a:pPr defTabSz="457200">
              <a:defRPr/>
            </a:pPr>
            <a:fld id="{FF4BF482-1393-4A01-A38B-E72A99E506F4}" type="slidenum">
              <a:rPr lang="en-US"/>
              <a:pPr defTabSz="457200">
                <a:defRPr/>
              </a:pPr>
              <a:t>‹#›</a:t>
            </a:fld>
            <a:endParaRPr lang="en-US" dirty="0"/>
          </a:p>
        </p:txBody>
      </p:sp>
    </p:spTree>
    <p:extLst>
      <p:ext uri="{BB962C8B-B14F-4D97-AF65-F5344CB8AC3E}">
        <p14:creationId xmlns:p14="http://schemas.microsoft.com/office/powerpoint/2010/main" val="673621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9091" name="Picture 7" descr="tigclogo300-2.g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6225" y="5859463"/>
            <a:ext cx="7905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itle Placeholder 1"/>
          <p:cNvSpPr>
            <a:spLocks noGrp="1"/>
          </p:cNvSpPr>
          <p:nvPr>
            <p:ph type="title"/>
          </p:nvPr>
        </p:nvSpPr>
        <p:spPr bwMode="auto">
          <a:xfrm>
            <a:off x="457200" y="274638"/>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89093" name="Text Placeholder 2"/>
          <p:cNvSpPr>
            <a:spLocks noGrp="1"/>
          </p:cNvSpPr>
          <p:nvPr>
            <p:ph type="body" idx="1"/>
          </p:nvPr>
        </p:nvSpPr>
        <p:spPr bwMode="auto">
          <a:xfrm>
            <a:off x="457200" y="1220788"/>
            <a:ext cx="8229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7BE853EA-1B0E-4966-AAC6-3CF18C90A633}"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1836725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0115" name="Picture 7" descr="tigclogo300-2.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6225" y="5859463"/>
            <a:ext cx="7905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itle Placeholder 1"/>
          <p:cNvSpPr>
            <a:spLocks noGrp="1"/>
          </p:cNvSpPr>
          <p:nvPr>
            <p:ph type="title"/>
          </p:nvPr>
        </p:nvSpPr>
        <p:spPr bwMode="auto">
          <a:xfrm>
            <a:off x="457200" y="274638"/>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7" name="Text Placeholder 2"/>
          <p:cNvSpPr>
            <a:spLocks noGrp="1"/>
          </p:cNvSpPr>
          <p:nvPr>
            <p:ph type="body" idx="1"/>
          </p:nvPr>
        </p:nvSpPr>
        <p:spPr bwMode="auto">
          <a:xfrm>
            <a:off x="457200" y="1220788"/>
            <a:ext cx="8229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23676C03-57CF-474A-8DDD-C09F182A94CF}"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6258363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dt="0"/>
  <p:txStyles>
    <p:title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a:solidFill>
            <a:schemeClr val="bg2"/>
          </a:solidFill>
          <a:latin typeface="+mn-lt"/>
        </a:defRPr>
      </a:lvl2pPr>
      <a:lvl3pPr marL="1143000" indent="-228600" algn="l" defTabSz="457200" rtl="0" eaLnBrk="0" fontAlgn="base" hangingPunct="0">
        <a:spcBef>
          <a:spcPct val="20000"/>
        </a:spcBef>
        <a:spcAft>
          <a:spcPct val="0"/>
        </a:spcAft>
        <a:buFont typeface="Arial" charset="0"/>
        <a:buChar char="•"/>
        <a:defRPr>
          <a:solidFill>
            <a:schemeClr val="bg2"/>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bwMode="auto">
          <a:xfrm>
            <a:off x="1835150" y="2286000"/>
            <a:ext cx="62658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3" name="Rectangle 9"/>
          <p:cNvSpPr>
            <a:spLocks noChangeArrowheads="1"/>
          </p:cNvSpPr>
          <p:nvPr/>
        </p:nvSpPr>
        <p:spPr bwMode="auto">
          <a:xfrm>
            <a:off x="0" y="6781800"/>
            <a:ext cx="9144000" cy="76200"/>
          </a:xfrm>
          <a:prstGeom prst="rect">
            <a:avLst/>
          </a:prstGeom>
          <a:solidFill>
            <a:srgbClr val="94AF6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fontAlgn="base">
              <a:spcBef>
                <a:spcPct val="0"/>
              </a:spcBef>
              <a:spcAft>
                <a:spcPct val="0"/>
              </a:spcAft>
            </a:pPr>
            <a:endParaRPr lang="fr-CA">
              <a:solidFill>
                <a:srgbClr val="94AF68"/>
              </a:solidFill>
              <a:cs typeface="Arial" charset="0"/>
            </a:endParaRPr>
          </a:p>
        </p:txBody>
      </p:sp>
      <p:pic>
        <p:nvPicPr>
          <p:cNvPr id="5124" name="Picture 2" descr="P:\PPT\leaf.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152400" y="990600"/>
            <a:ext cx="5778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p:cNvSpPr>
            <a:spLocks noGrp="1" noChangeArrowheads="1"/>
          </p:cNvSpPr>
          <p:nvPr>
            <p:ph type="title"/>
          </p:nvPr>
        </p:nvSpPr>
        <p:spPr bwMode="auto">
          <a:xfrm>
            <a:off x="457200" y="137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defRPr/>
            </a:pPr>
            <a:fld id="{A585C262-D3B8-41E7-BC44-C5C845EF589C}" type="slidenum">
              <a:rPr lang="en-US" sz="1400" i="1" smtClean="0">
                <a:solidFill>
                  <a:srgbClr val="FFFFFF"/>
                </a:solidFill>
              </a:rPr>
              <a:pPr fontAlgn="base">
                <a:spcBef>
                  <a:spcPct val="50000"/>
                </a:spcBef>
                <a:spcAft>
                  <a:spcPct val="0"/>
                </a:spcAft>
                <a:defRPr/>
              </a:pPr>
              <a:t>‹#›</a:t>
            </a:fld>
            <a:endParaRPr lang="en-US" sz="1400" smtClean="0">
              <a:solidFill>
                <a:srgbClr val="FFFFFF"/>
              </a:solidFill>
              <a:latin typeface="Times New Roman" pitchFamily="18" charset="0"/>
            </a:endParaRPr>
          </a:p>
        </p:txBody>
      </p:sp>
      <p:pic>
        <p:nvPicPr>
          <p:cNvPr id="5127" name="Picture 7" descr="P:\PPT\header.jpg"/>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CA" sz="800" smtClean="0">
                <a:solidFill>
                  <a:srgbClr val="FFFFFF"/>
                </a:solidFill>
              </a:rPr>
              <a:t>®</a:t>
            </a:r>
          </a:p>
        </p:txBody>
      </p:sp>
    </p:spTree>
    <p:extLst>
      <p:ext uri="{BB962C8B-B14F-4D97-AF65-F5344CB8AC3E}">
        <p14:creationId xmlns:p14="http://schemas.microsoft.com/office/powerpoint/2010/main" val="2349107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22.JP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p:cNvSpPr>
          <p:nvPr/>
        </p:nvSpPr>
        <p:spPr bwMode="auto">
          <a:xfrm>
            <a:off x="1009650" y="30226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2500" b="1" dirty="0">
                <a:solidFill>
                  <a:srgbClr val="CC9915"/>
                </a:solidFill>
                <a:latin typeface="Arial Black" pitchFamily="34" charset="0"/>
                <a:cs typeface="Arial" charset="0"/>
              </a:rPr>
              <a:t>Canadian Cardiovascular Society</a:t>
            </a:r>
            <a:br>
              <a:rPr lang="en-US" sz="2500" b="1" dirty="0">
                <a:solidFill>
                  <a:srgbClr val="CC9915"/>
                </a:solidFill>
                <a:latin typeface="Arial Black" pitchFamily="34" charset="0"/>
                <a:cs typeface="Arial" charset="0"/>
              </a:rPr>
            </a:br>
            <a:r>
              <a:rPr lang="en-US" sz="2500" b="1" dirty="0" err="1">
                <a:solidFill>
                  <a:srgbClr val="CC9915"/>
                </a:solidFill>
                <a:latin typeface="Arial Black" pitchFamily="34" charset="0"/>
                <a:cs typeface="Arial" charset="0"/>
              </a:rPr>
              <a:t>Antiplatelet</a:t>
            </a:r>
            <a:r>
              <a:rPr lang="en-US" sz="2500" b="1" dirty="0">
                <a:solidFill>
                  <a:srgbClr val="CC9915"/>
                </a:solidFill>
                <a:latin typeface="Arial Black" pitchFamily="34" charset="0"/>
                <a:cs typeface="Arial" charset="0"/>
              </a:rPr>
              <a:t> Guidelines</a:t>
            </a:r>
          </a:p>
        </p:txBody>
      </p:sp>
      <p:sp>
        <p:nvSpPr>
          <p:cNvPr id="94211" name="Subtitle 2"/>
          <p:cNvSpPr>
            <a:spLocks/>
          </p:cNvSpPr>
          <p:nvPr/>
        </p:nvSpPr>
        <p:spPr bwMode="auto">
          <a:xfrm>
            <a:off x="1009650" y="4318000"/>
            <a:ext cx="66960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20000"/>
              </a:spcBef>
              <a:spcAft>
                <a:spcPct val="0"/>
              </a:spcAft>
            </a:pPr>
            <a:r>
              <a:rPr lang="en-US" sz="3200" b="1" dirty="0">
                <a:solidFill>
                  <a:srgbClr val="003399"/>
                </a:solidFill>
                <a:cs typeface="Arial" charset="0"/>
              </a:rPr>
              <a:t>INTERACTION BETWEEN CLOPIDROGEL AND PROTON PUMP INHIBITORS</a:t>
            </a:r>
            <a:endParaRPr lang="en-US" sz="2800" b="1" dirty="0">
              <a:solidFill>
                <a:srgbClr val="898989"/>
              </a:solidFill>
              <a:cs typeface="Arial" charset="0"/>
            </a:endParaRPr>
          </a:p>
        </p:txBody>
      </p:sp>
      <p:sp>
        <p:nvSpPr>
          <p:cNvPr id="94212" name="TextBox 3"/>
          <p:cNvSpPr txBox="1">
            <a:spLocks noChangeArrowheads="1"/>
          </p:cNvSpPr>
          <p:nvPr/>
        </p:nvSpPr>
        <p:spPr bwMode="auto">
          <a:xfrm>
            <a:off x="1009650" y="5875338"/>
            <a:ext cx="728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r>
              <a:rPr lang="fr-CA" b="1">
                <a:solidFill>
                  <a:srgbClr val="000000"/>
                </a:solidFill>
                <a:latin typeface="Calibri" pitchFamily="34" charset="0"/>
              </a:rPr>
              <a:t>Working Group</a:t>
            </a:r>
            <a:r>
              <a:rPr lang="fr-CA">
                <a:solidFill>
                  <a:srgbClr val="000000"/>
                </a:solidFill>
                <a:latin typeface="Calibri" pitchFamily="34" charset="0"/>
              </a:rPr>
              <a:t>: Wee Shian Chan, MD, FRCP; Alan D. Bell, MD, CCFP</a:t>
            </a:r>
          </a:p>
        </p:txBody>
      </p:sp>
    </p:spTree>
    <p:extLst>
      <p:ext uri="{BB962C8B-B14F-4D97-AF65-F5344CB8AC3E}">
        <p14:creationId xmlns:p14="http://schemas.microsoft.com/office/powerpoint/2010/main" val="26421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2"/>
          <p:cNvSpPr>
            <a:spLocks noGrp="1"/>
          </p:cNvSpPr>
          <p:nvPr>
            <p:ph type="title" idx="4294967295"/>
          </p:nvPr>
        </p:nvSpPr>
        <p:spPr>
          <a:xfrm>
            <a:off x="536575" y="111125"/>
            <a:ext cx="8607425" cy="1066800"/>
          </a:xfrm>
        </p:spPr>
        <p:txBody>
          <a:bodyPr/>
          <a:lstStyle/>
          <a:p>
            <a:pPr eaLnBrk="1" hangingPunct="1"/>
            <a:r>
              <a:rPr lang="en-US" smtClean="0"/>
              <a:t>PRINCIPLE-TIMI 44: prasugel/clopidogrel</a:t>
            </a:r>
            <a:br>
              <a:rPr lang="en-US" smtClean="0"/>
            </a:br>
            <a:r>
              <a:rPr lang="en-US" sz="2800" smtClean="0"/>
              <a:t>Proportion of non-responders at 6 hours and fifteen days</a:t>
            </a:r>
            <a:endParaRPr lang="en-US" smtClean="0"/>
          </a:p>
        </p:txBody>
      </p:sp>
      <p:pic>
        <p:nvPicPr>
          <p:cNvPr id="106499" name="Picture 1" descr="Screen shot 2011-03-27 at 9.13.44 P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295400"/>
            <a:ext cx="82137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52600" y="1905000"/>
            <a:ext cx="1905000" cy="369888"/>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spAutoFit/>
          </a:bodyPr>
          <a:lstStyle/>
          <a:p>
            <a:pPr algn="ctr" fontAlgn="base">
              <a:spcBef>
                <a:spcPct val="0"/>
              </a:spcBef>
              <a:spcAft>
                <a:spcPct val="0"/>
              </a:spcAft>
              <a:defRPr/>
            </a:pPr>
            <a:r>
              <a:rPr lang="en-US">
                <a:solidFill>
                  <a:srgbClr val="FFFFFF"/>
                </a:solidFill>
                <a:cs typeface="Arial" charset="0"/>
              </a:rPr>
              <a:t>6 hours</a:t>
            </a:r>
          </a:p>
        </p:txBody>
      </p:sp>
      <p:sp>
        <p:nvSpPr>
          <p:cNvPr id="6" name="TextBox 5"/>
          <p:cNvSpPr txBox="1">
            <a:spLocks noChangeArrowheads="1"/>
          </p:cNvSpPr>
          <p:nvPr/>
        </p:nvSpPr>
        <p:spPr bwMode="auto">
          <a:xfrm>
            <a:off x="5943600" y="1905000"/>
            <a:ext cx="1905000" cy="369888"/>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spAutoFit/>
          </a:bodyPr>
          <a:lstStyle/>
          <a:p>
            <a:pPr algn="ctr" fontAlgn="base">
              <a:spcBef>
                <a:spcPct val="0"/>
              </a:spcBef>
              <a:spcAft>
                <a:spcPct val="0"/>
              </a:spcAft>
              <a:defRPr/>
            </a:pPr>
            <a:r>
              <a:rPr lang="en-US">
                <a:solidFill>
                  <a:srgbClr val="FFFFFF"/>
                </a:solidFill>
                <a:cs typeface="Arial" charset="0"/>
              </a:rPr>
              <a:t>15 days</a:t>
            </a:r>
          </a:p>
        </p:txBody>
      </p:sp>
      <p:sp>
        <p:nvSpPr>
          <p:cNvPr id="7" name="Footer Placeholder 4"/>
          <p:cNvSpPr>
            <a:spLocks noGrp="1"/>
          </p:cNvSpPr>
          <p:nvPr>
            <p:ph type="ftr" sz="quarter" idx="10"/>
          </p:nvPr>
        </p:nvSpPr>
        <p:spPr/>
        <p:txBody>
          <a:bodyPr/>
          <a:lstStyle>
            <a:lvl1pPr>
              <a:defRPr/>
            </a:lvl1pPr>
          </a:lstStyle>
          <a:p>
            <a:pPr>
              <a:defRPr/>
            </a:pPr>
            <a:r>
              <a:rPr lang="en-US" dirty="0">
                <a:solidFill>
                  <a:srgbClr val="414141"/>
                </a:solidFill>
              </a:rPr>
              <a:t>© 2011 - TIGC</a:t>
            </a:r>
          </a:p>
        </p:txBody>
      </p:sp>
      <p:sp>
        <p:nvSpPr>
          <p:cNvPr id="106503" name="TextBox 3"/>
          <p:cNvSpPr txBox="1">
            <a:spLocks noChangeArrowheads="1"/>
          </p:cNvSpPr>
          <p:nvPr/>
        </p:nvSpPr>
        <p:spPr bwMode="auto">
          <a:xfrm>
            <a:off x="514350" y="6392863"/>
            <a:ext cx="413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a:solidFill>
                  <a:srgbClr val="000000"/>
                </a:solidFill>
                <a:latin typeface="Calibri" pitchFamily="34" charset="0"/>
                <a:ea typeface="ＭＳ Ｐゴシック" pitchFamily="34" charset="-128"/>
              </a:rPr>
              <a:t>Wiviott SD et al. Circulation 2007; 116; 2923-32</a:t>
            </a:r>
          </a:p>
        </p:txBody>
      </p:sp>
    </p:spTree>
    <p:extLst>
      <p:ext uri="{BB962C8B-B14F-4D97-AF65-F5344CB8AC3E}">
        <p14:creationId xmlns:p14="http://schemas.microsoft.com/office/powerpoint/2010/main" val="73708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idx="4294967295"/>
          </p:nvPr>
        </p:nvSpPr>
        <p:spPr/>
        <p:txBody>
          <a:bodyPr/>
          <a:lstStyle/>
          <a:p>
            <a:r>
              <a:rPr lang="en-GB" dirty="0" smtClean="0"/>
              <a:t>FDA-studies</a:t>
            </a:r>
            <a:r>
              <a:rPr lang="en-GB" dirty="0"/>
              <a:t> </a:t>
            </a:r>
            <a:r>
              <a:rPr lang="en-GB" dirty="0" smtClean="0"/>
              <a:t>Mandated Studies</a:t>
            </a:r>
          </a:p>
        </p:txBody>
      </p:sp>
      <p:sp>
        <p:nvSpPr>
          <p:cNvPr id="20483" name="Slide Number Placeholder 3"/>
          <p:cNvSpPr txBox="1">
            <a:spLocks noGrp="1"/>
          </p:cNvSpPr>
          <p:nvPr/>
        </p:nvSpPr>
        <p:spPr bwMode="gray">
          <a:xfrm>
            <a:off x="7858125" y="6524625"/>
            <a:ext cx="962025" cy="190500"/>
          </a:xfrm>
          <a:prstGeom prst="rect">
            <a:avLst/>
          </a:prstGeom>
          <a:noFill/>
          <a:ln w="9525">
            <a:noFill/>
            <a:miter lim="800000"/>
            <a:headEnd/>
            <a:tailEnd/>
          </a:ln>
        </p:spPr>
        <p:txBody>
          <a:bodyPr wrap="none" lIns="0" tIns="0" rIns="0" bIns="0"/>
          <a:lstStyle/>
          <a:p>
            <a:pPr algn="r"/>
            <a:r>
              <a:rPr lang="en-GB" sz="800">
                <a:solidFill>
                  <a:srgbClr val="FFFFFF"/>
                </a:solidFill>
              </a:rPr>
              <a:t>Slide </a:t>
            </a:r>
            <a:fld id="{0D92937B-9D3A-40AD-91F8-192485F61FE3}" type="slidenum">
              <a:rPr lang="en-GB" sz="800">
                <a:solidFill>
                  <a:srgbClr val="FFFFFF"/>
                </a:solidFill>
              </a:rPr>
              <a:pPr algn="r"/>
              <a:t>11</a:t>
            </a:fld>
            <a:endParaRPr lang="en-GB" sz="800">
              <a:solidFill>
                <a:srgbClr val="FFFFFF"/>
              </a:solidFill>
            </a:endParaRPr>
          </a:p>
        </p:txBody>
      </p:sp>
      <p:sp>
        <p:nvSpPr>
          <p:cNvPr id="20484" name="Footer Placeholder 4"/>
          <p:cNvSpPr txBox="1">
            <a:spLocks noGrp="1"/>
          </p:cNvSpPr>
          <p:nvPr/>
        </p:nvSpPr>
        <p:spPr bwMode="gray">
          <a:xfrm>
            <a:off x="323850" y="6524625"/>
            <a:ext cx="7105650" cy="190500"/>
          </a:xfrm>
          <a:prstGeom prst="rect">
            <a:avLst/>
          </a:prstGeom>
          <a:noFill/>
          <a:ln w="9525">
            <a:noFill/>
            <a:miter lim="800000"/>
            <a:headEnd/>
            <a:tailEnd/>
          </a:ln>
        </p:spPr>
        <p:txBody>
          <a:bodyPr wrap="none" lIns="0" tIns="0" rIns="0" bIns="0"/>
          <a:lstStyle/>
          <a:p>
            <a:r>
              <a:rPr lang="en-US" sz="800">
                <a:solidFill>
                  <a:srgbClr val="FFFFFF"/>
                </a:solidFill>
              </a:rPr>
              <a:t>Presenter  |  Nycomed  |  February 2010</a:t>
            </a:r>
            <a:endParaRPr lang="en-GB" sz="800">
              <a:solidFill>
                <a:srgbClr val="FFFFFF"/>
              </a:solidFill>
            </a:endParaRPr>
          </a:p>
        </p:txBody>
      </p:sp>
      <p:pic>
        <p:nvPicPr>
          <p:cNvPr id="20485" name="Picture 2"/>
          <p:cNvPicPr>
            <a:picLocks noGrp="1" noChangeAspect="1" noChangeArrowheads="1"/>
          </p:cNvPicPr>
          <p:nvPr>
            <p:ph idx="4294967295"/>
          </p:nvPr>
        </p:nvPicPr>
        <p:blipFill>
          <a:blip r:embed="rId3"/>
          <a:srcRect/>
          <a:stretch>
            <a:fillRect/>
          </a:stretch>
        </p:blipFill>
        <p:spPr>
          <a:xfrm>
            <a:off x="323850" y="1314450"/>
            <a:ext cx="4838700" cy="3732213"/>
          </a:xfrm>
        </p:spPr>
      </p:pic>
      <p:sp>
        <p:nvSpPr>
          <p:cNvPr id="20486" name="Rectangle 6"/>
          <p:cNvSpPr>
            <a:spLocks noChangeArrowheads="1"/>
          </p:cNvSpPr>
          <p:nvPr/>
        </p:nvSpPr>
        <p:spPr bwMode="auto">
          <a:xfrm>
            <a:off x="4241800" y="5378450"/>
            <a:ext cx="4445000" cy="284163"/>
          </a:xfrm>
          <a:prstGeom prst="rect">
            <a:avLst/>
          </a:prstGeom>
          <a:solidFill>
            <a:schemeClr val="bg1"/>
          </a:solidFill>
          <a:ln w="9525">
            <a:solidFill>
              <a:srgbClr val="004B95"/>
            </a:solidFill>
            <a:miter lim="800000"/>
            <a:headEnd/>
            <a:tailEnd/>
          </a:ln>
        </p:spPr>
        <p:txBody>
          <a:bodyPr>
            <a:spAutoFit/>
          </a:bodyPr>
          <a:lstStyle/>
          <a:p>
            <a:r>
              <a:rPr lang="en-GB" sz="1200" dirty="0" err="1">
                <a:solidFill>
                  <a:srgbClr val="000000"/>
                </a:solidFill>
              </a:rPr>
              <a:t>Angiolillo</a:t>
            </a:r>
            <a:r>
              <a:rPr lang="en-GB" sz="1200" dirty="0">
                <a:solidFill>
                  <a:srgbClr val="000000"/>
                </a:solidFill>
              </a:rPr>
              <a:t> DJ et al. </a:t>
            </a:r>
            <a:r>
              <a:rPr lang="en-GB" sz="1200" dirty="0" err="1">
                <a:solidFill>
                  <a:srgbClr val="000000"/>
                </a:solidFill>
              </a:rPr>
              <a:t>Clin</a:t>
            </a:r>
            <a:r>
              <a:rPr lang="en-GB" sz="1200" dirty="0">
                <a:solidFill>
                  <a:srgbClr val="000000"/>
                </a:solidFill>
              </a:rPr>
              <a:t> </a:t>
            </a:r>
            <a:r>
              <a:rPr lang="en-GB" sz="1200" dirty="0" err="1">
                <a:solidFill>
                  <a:srgbClr val="000000"/>
                </a:solidFill>
              </a:rPr>
              <a:t>Pharmacol</a:t>
            </a:r>
            <a:r>
              <a:rPr lang="en-GB" sz="1200" dirty="0">
                <a:solidFill>
                  <a:srgbClr val="000000"/>
                </a:solidFill>
              </a:rPr>
              <a:t> </a:t>
            </a:r>
            <a:r>
              <a:rPr lang="en-GB" sz="1200" dirty="0" err="1">
                <a:solidFill>
                  <a:srgbClr val="000000"/>
                </a:solidFill>
              </a:rPr>
              <a:t>Ther</a:t>
            </a:r>
            <a:r>
              <a:rPr lang="en-GB" sz="1200" dirty="0">
                <a:solidFill>
                  <a:srgbClr val="000000"/>
                </a:solidFill>
              </a:rPr>
              <a:t>. 2011 Jan;89(1):65-74.</a:t>
            </a:r>
          </a:p>
        </p:txBody>
      </p:sp>
    </p:spTree>
    <p:extLst>
      <p:ext uri="{BB962C8B-B14F-4D97-AF65-F5344CB8AC3E}">
        <p14:creationId xmlns:p14="http://schemas.microsoft.com/office/powerpoint/2010/main" val="275201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sp>
        <p:nvSpPr>
          <p:cNvPr id="3" name="Slide Number Placeholder 2"/>
          <p:cNvSpPr>
            <a:spLocks noGrp="1"/>
          </p:cNvSpPr>
          <p:nvPr>
            <p:ph type="sldNum" sz="quarter" idx="11"/>
          </p:nvPr>
        </p:nvSpPr>
        <p:spPr/>
        <p:txBody>
          <a:bodyPr/>
          <a:lstStyle/>
          <a:p>
            <a:pPr>
              <a:defRPr/>
            </a:pPr>
            <a:fld id="{6E16BE53-6C83-4D70-83B8-82FA97B7B524}" type="slidenum">
              <a:rPr lang="en-US" smtClean="0">
                <a:solidFill>
                  <a:srgbClr val="414141"/>
                </a:solidFill>
              </a:rPr>
              <a:pPr>
                <a:defRPr/>
              </a:pPr>
              <a:t>12</a:t>
            </a:fld>
            <a:endParaRPr lang="en-US" dirty="0">
              <a:solidFill>
                <a:srgbClr val="414141"/>
              </a:solidFill>
            </a:endParaRPr>
          </a:p>
        </p:txBody>
      </p:sp>
      <p:graphicFrame>
        <p:nvGraphicFramePr>
          <p:cNvPr id="4" name="Chart 3"/>
          <p:cNvGraphicFramePr/>
          <p:nvPr>
            <p:extLst>
              <p:ext uri="{D42A27DB-BD31-4B8C-83A1-F6EECF244321}">
                <p14:modId xmlns:p14="http://schemas.microsoft.com/office/powerpoint/2010/main" val="351193790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6"/>
          <p:cNvSpPr>
            <a:spLocks noChangeArrowheads="1"/>
          </p:cNvSpPr>
          <p:nvPr/>
        </p:nvSpPr>
        <p:spPr bwMode="auto">
          <a:xfrm>
            <a:off x="4241800" y="5378450"/>
            <a:ext cx="4445000" cy="284163"/>
          </a:xfrm>
          <a:prstGeom prst="rect">
            <a:avLst/>
          </a:prstGeom>
          <a:solidFill>
            <a:schemeClr val="bg1"/>
          </a:solidFill>
          <a:ln w="9525">
            <a:solidFill>
              <a:srgbClr val="004B95"/>
            </a:solidFill>
            <a:miter lim="800000"/>
            <a:headEnd/>
            <a:tailEnd/>
          </a:ln>
        </p:spPr>
        <p:txBody>
          <a:bodyPr>
            <a:spAutoFit/>
          </a:bodyPr>
          <a:lstStyle/>
          <a:p>
            <a:r>
              <a:rPr lang="en-GB" sz="1200" dirty="0" err="1">
                <a:solidFill>
                  <a:srgbClr val="000000"/>
                </a:solidFill>
              </a:rPr>
              <a:t>Angiolillo</a:t>
            </a:r>
            <a:r>
              <a:rPr lang="en-GB" sz="1200" dirty="0">
                <a:solidFill>
                  <a:srgbClr val="000000"/>
                </a:solidFill>
              </a:rPr>
              <a:t> DJ et al. </a:t>
            </a:r>
            <a:r>
              <a:rPr lang="en-GB" sz="1200" dirty="0" err="1">
                <a:solidFill>
                  <a:srgbClr val="000000"/>
                </a:solidFill>
              </a:rPr>
              <a:t>Clin</a:t>
            </a:r>
            <a:r>
              <a:rPr lang="en-GB" sz="1200" dirty="0">
                <a:solidFill>
                  <a:srgbClr val="000000"/>
                </a:solidFill>
              </a:rPr>
              <a:t> </a:t>
            </a:r>
            <a:r>
              <a:rPr lang="en-GB" sz="1200" dirty="0" err="1">
                <a:solidFill>
                  <a:srgbClr val="000000"/>
                </a:solidFill>
              </a:rPr>
              <a:t>Pharmacol</a:t>
            </a:r>
            <a:r>
              <a:rPr lang="en-GB" sz="1200" dirty="0">
                <a:solidFill>
                  <a:srgbClr val="000000"/>
                </a:solidFill>
              </a:rPr>
              <a:t> </a:t>
            </a:r>
            <a:r>
              <a:rPr lang="en-GB" sz="1200" dirty="0" err="1">
                <a:solidFill>
                  <a:srgbClr val="000000"/>
                </a:solidFill>
              </a:rPr>
              <a:t>Ther</a:t>
            </a:r>
            <a:r>
              <a:rPr lang="en-GB" sz="1200" dirty="0">
                <a:solidFill>
                  <a:srgbClr val="000000"/>
                </a:solidFill>
              </a:rPr>
              <a:t>. 2011 Jan;89(1):65-74.</a:t>
            </a:r>
          </a:p>
        </p:txBody>
      </p:sp>
      <p:sp>
        <p:nvSpPr>
          <p:cNvPr id="6" name="Title 2"/>
          <p:cNvSpPr txBox="1">
            <a:spLocks/>
          </p:cNvSpPr>
          <p:nvPr/>
        </p:nvSpPr>
        <p:spPr bwMode="auto">
          <a:xfrm>
            <a:off x="457200" y="274638"/>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a:lstStyle>
          <a:p>
            <a:r>
              <a:rPr lang="en-GB" smtClean="0"/>
              <a:t>FDA-studies Mandated Studies</a:t>
            </a:r>
            <a:endParaRPr lang="en-GB" dirty="0" smtClean="0"/>
          </a:p>
        </p:txBody>
      </p:sp>
      <p:sp>
        <p:nvSpPr>
          <p:cNvPr id="7" name="TextBox 6"/>
          <p:cNvSpPr txBox="1"/>
          <p:nvPr/>
        </p:nvSpPr>
        <p:spPr>
          <a:xfrm>
            <a:off x="304800" y="2362200"/>
            <a:ext cx="8229600" cy="1200329"/>
          </a:xfrm>
          <a:prstGeom prst="rect">
            <a:avLst/>
          </a:prstGeom>
          <a:solidFill>
            <a:schemeClr val="tx2">
              <a:lumMod val="75000"/>
            </a:schemeClr>
          </a:solidFill>
        </p:spPr>
        <p:txBody>
          <a:bodyPr wrap="square" rtlCol="0">
            <a:spAutoFit/>
          </a:bodyPr>
          <a:lstStyle/>
          <a:p>
            <a:pPr>
              <a:spcBef>
                <a:spcPct val="0"/>
              </a:spcBef>
            </a:pPr>
            <a:r>
              <a:rPr lang="en-GB" b="1" i="1" dirty="0">
                <a:solidFill>
                  <a:srgbClr val="FFFFFF"/>
                </a:solidFill>
              </a:rPr>
              <a:t>The results suggest:</a:t>
            </a:r>
          </a:p>
          <a:p>
            <a:pPr>
              <a:spcBef>
                <a:spcPct val="0"/>
              </a:spcBef>
            </a:pPr>
            <a:r>
              <a:rPr lang="en-GB" b="1" dirty="0">
                <a:solidFill>
                  <a:srgbClr val="FFFFFF"/>
                </a:solidFill>
              </a:rPr>
              <a:t>that a metabolic drug–drug interaction exists between clopidogrel and omeprazole but not between clopidogrel and pantoprazole.</a:t>
            </a:r>
          </a:p>
          <a:p>
            <a:endParaRPr lang="en-US" dirty="0">
              <a:solidFill>
                <a:srgbClr val="FFFFFF"/>
              </a:solidFill>
            </a:endParaRPr>
          </a:p>
        </p:txBody>
      </p:sp>
    </p:spTree>
    <p:extLst>
      <p:ext uri="{BB962C8B-B14F-4D97-AF65-F5344CB8AC3E}">
        <p14:creationId xmlns:p14="http://schemas.microsoft.com/office/powerpoint/2010/main" val="110574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Screen shot 2011-03-27 at 8.53.01 P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3" y="1211263"/>
            <a:ext cx="671512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Box 3"/>
          <p:cNvSpPr txBox="1">
            <a:spLocks noChangeArrowheads="1"/>
          </p:cNvSpPr>
          <p:nvPr/>
        </p:nvSpPr>
        <p:spPr bwMode="auto">
          <a:xfrm>
            <a:off x="533400" y="6388100"/>
            <a:ext cx="435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600">
                <a:solidFill>
                  <a:srgbClr val="000000"/>
                </a:solidFill>
                <a:latin typeface="Calibri" pitchFamily="34" charset="0"/>
                <a:ea typeface="ＭＳ Ｐゴシック" pitchFamily="34" charset="-128"/>
              </a:rPr>
              <a:t>Wiviott SD et al.; NEJM 2007; 357; 2001-15</a:t>
            </a:r>
          </a:p>
        </p:txBody>
      </p:sp>
      <p:sp>
        <p:nvSpPr>
          <p:cNvPr id="107524" name="Title 2"/>
          <p:cNvSpPr>
            <a:spLocks noGrp="1"/>
          </p:cNvSpPr>
          <p:nvPr>
            <p:ph type="title" idx="4294967295"/>
          </p:nvPr>
        </p:nvSpPr>
        <p:spPr>
          <a:xfrm>
            <a:off x="533400" y="141288"/>
            <a:ext cx="8610600" cy="914400"/>
          </a:xfrm>
        </p:spPr>
        <p:txBody>
          <a:bodyPr/>
          <a:lstStyle/>
          <a:p>
            <a:pPr eaLnBrk="1" hangingPunct="1">
              <a:lnSpc>
                <a:spcPct val="90000"/>
              </a:lnSpc>
            </a:pPr>
            <a:r>
              <a:rPr lang="en-US" smtClean="0"/>
              <a:t>TRITON-TIMI 38: ACS with planned PCI</a:t>
            </a:r>
            <a:br>
              <a:rPr lang="en-US" smtClean="0"/>
            </a:br>
            <a:r>
              <a:rPr lang="en-US" smtClean="0"/>
              <a:t>Clopidogrel/prasugrel with/without PPI</a:t>
            </a:r>
          </a:p>
        </p:txBody>
      </p:sp>
      <p:sp>
        <p:nvSpPr>
          <p:cNvPr id="6" name="TextBox 5"/>
          <p:cNvSpPr txBox="1">
            <a:spLocks noChangeArrowheads="1"/>
          </p:cNvSpPr>
          <p:nvPr/>
        </p:nvSpPr>
        <p:spPr bwMode="auto">
          <a:xfrm>
            <a:off x="5791200" y="1371600"/>
            <a:ext cx="1524000" cy="369888"/>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spAutoFit/>
          </a:bodyPr>
          <a:lstStyle/>
          <a:p>
            <a:pPr algn="ctr" fontAlgn="base">
              <a:spcBef>
                <a:spcPct val="0"/>
              </a:spcBef>
              <a:spcAft>
                <a:spcPct val="0"/>
              </a:spcAft>
              <a:defRPr/>
            </a:pPr>
            <a:r>
              <a:rPr lang="en-US" b="1" dirty="0" err="1">
                <a:solidFill>
                  <a:srgbClr val="000000"/>
                </a:solidFill>
                <a:cs typeface="Arial" charset="0"/>
              </a:rPr>
              <a:t>Clopidogrel</a:t>
            </a:r>
            <a:endParaRPr lang="en-US" b="1" dirty="0">
              <a:solidFill>
                <a:srgbClr val="000000"/>
              </a:solidFill>
              <a:cs typeface="Arial" charset="0"/>
            </a:endParaRPr>
          </a:p>
        </p:txBody>
      </p:sp>
      <p:sp>
        <p:nvSpPr>
          <p:cNvPr id="7" name="TextBox 6"/>
          <p:cNvSpPr txBox="1"/>
          <p:nvPr/>
        </p:nvSpPr>
        <p:spPr>
          <a:xfrm>
            <a:off x="5791200" y="2927866"/>
            <a:ext cx="1524000"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en-US" dirty="0" err="1">
                <a:solidFill>
                  <a:srgbClr val="000000"/>
                </a:solidFill>
              </a:rPr>
              <a:t>Prasugrel</a:t>
            </a:r>
            <a:endParaRPr lang="en-US" dirty="0">
              <a:solidFill>
                <a:srgbClr val="000000"/>
              </a:solidFill>
            </a:endParaRPr>
          </a:p>
        </p:txBody>
      </p:sp>
      <p:sp>
        <p:nvSpPr>
          <p:cNvPr id="8"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4039298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idx="4294967295"/>
          </p:nvPr>
        </p:nvSpPr>
        <p:spPr>
          <a:xfrm>
            <a:off x="457200" y="111125"/>
            <a:ext cx="8686800" cy="1143000"/>
          </a:xfrm>
        </p:spPr>
        <p:txBody>
          <a:bodyPr/>
          <a:lstStyle/>
          <a:p>
            <a:pPr eaLnBrk="1" hangingPunct="1"/>
            <a:r>
              <a:rPr lang="en-US" smtClean="0"/>
              <a:t>TRITON-TIMI 38: ACS with planned PCI</a:t>
            </a:r>
            <a:br>
              <a:rPr lang="en-US" smtClean="0"/>
            </a:br>
            <a:r>
              <a:rPr lang="en-US" smtClean="0"/>
              <a:t>Clopidogrel/prasugrel according to PPI molecule</a:t>
            </a:r>
          </a:p>
        </p:txBody>
      </p:sp>
      <p:sp>
        <p:nvSpPr>
          <p:cNvPr id="108547" name="TextBox 3"/>
          <p:cNvSpPr txBox="1">
            <a:spLocks noChangeArrowheads="1"/>
          </p:cNvSpPr>
          <p:nvPr/>
        </p:nvSpPr>
        <p:spPr bwMode="auto">
          <a:xfrm>
            <a:off x="457200" y="6407150"/>
            <a:ext cx="3862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a:solidFill>
                  <a:srgbClr val="000000"/>
                </a:solidFill>
                <a:latin typeface="Calibri" pitchFamily="34" charset="0"/>
                <a:ea typeface="ＭＳ Ｐゴシック" pitchFamily="34" charset="-128"/>
              </a:rPr>
              <a:t>Wiviott SD et al. NEJM 2007; 357; 2001-15</a:t>
            </a:r>
          </a:p>
        </p:txBody>
      </p:sp>
      <p:pic>
        <p:nvPicPr>
          <p:cNvPr id="106500" name="Picture 4" descr="Screen shot 2011-03-27 at 8.56.42 PM.jpg"/>
          <p:cNvPicPr>
            <a:picLocks noChangeAspect="1"/>
          </p:cNvPicPr>
          <p:nvPr/>
        </p:nvPicPr>
        <p:blipFill>
          <a:blip r:embed="rId3">
            <a:duotone>
              <a:prstClr val="black"/>
              <a:schemeClr val="accent2">
                <a:tint val="45000"/>
                <a:satMod val="400000"/>
              </a:schemeClr>
            </a:duotone>
          </a:blip>
          <a:srcRect/>
          <a:stretch>
            <a:fillRect/>
          </a:stretch>
        </p:blipFill>
        <p:spPr bwMode="auto">
          <a:xfrm>
            <a:off x="488950" y="1458913"/>
            <a:ext cx="8013700" cy="427355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10485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idx="4294967295"/>
          </p:nvPr>
        </p:nvSpPr>
        <p:spPr/>
        <p:txBody>
          <a:bodyPr/>
          <a:lstStyle/>
          <a:p>
            <a:r>
              <a:rPr lang="en-GB" dirty="0" smtClean="0"/>
              <a:t>COGENT</a:t>
            </a:r>
          </a:p>
        </p:txBody>
      </p:sp>
      <p:sp>
        <p:nvSpPr>
          <p:cNvPr id="15363" name="Slide Number Placeholder 3"/>
          <p:cNvSpPr txBox="1">
            <a:spLocks noGrp="1"/>
          </p:cNvSpPr>
          <p:nvPr/>
        </p:nvSpPr>
        <p:spPr bwMode="gray">
          <a:xfrm>
            <a:off x="7858125" y="6524625"/>
            <a:ext cx="962025" cy="190500"/>
          </a:xfrm>
          <a:prstGeom prst="rect">
            <a:avLst/>
          </a:prstGeom>
          <a:noFill/>
          <a:ln w="9525">
            <a:noFill/>
            <a:miter lim="800000"/>
            <a:headEnd/>
            <a:tailEnd/>
          </a:ln>
        </p:spPr>
        <p:txBody>
          <a:bodyPr wrap="none" lIns="0" tIns="0" rIns="0" bIns="0"/>
          <a:lstStyle/>
          <a:p>
            <a:pPr algn="r"/>
            <a:r>
              <a:rPr lang="en-GB" sz="800">
                <a:solidFill>
                  <a:srgbClr val="FFFFFF"/>
                </a:solidFill>
              </a:rPr>
              <a:t>Slide </a:t>
            </a:r>
            <a:fld id="{F607BE31-594E-41CB-9D11-A13A6F9B2718}" type="slidenum">
              <a:rPr lang="en-GB" sz="800">
                <a:solidFill>
                  <a:srgbClr val="FFFFFF"/>
                </a:solidFill>
              </a:rPr>
              <a:pPr algn="r"/>
              <a:t>15</a:t>
            </a:fld>
            <a:endParaRPr lang="en-GB" sz="800">
              <a:solidFill>
                <a:srgbClr val="FFFFFF"/>
              </a:solidFill>
            </a:endParaRPr>
          </a:p>
        </p:txBody>
      </p:sp>
      <p:sp>
        <p:nvSpPr>
          <p:cNvPr id="15364" name="Footer Placeholder 4"/>
          <p:cNvSpPr txBox="1">
            <a:spLocks noGrp="1"/>
          </p:cNvSpPr>
          <p:nvPr/>
        </p:nvSpPr>
        <p:spPr bwMode="gray">
          <a:xfrm>
            <a:off x="323850" y="6524625"/>
            <a:ext cx="7105650" cy="190500"/>
          </a:xfrm>
          <a:prstGeom prst="rect">
            <a:avLst/>
          </a:prstGeom>
          <a:noFill/>
          <a:ln w="9525">
            <a:noFill/>
            <a:miter lim="800000"/>
            <a:headEnd/>
            <a:tailEnd/>
          </a:ln>
        </p:spPr>
        <p:txBody>
          <a:bodyPr wrap="none" lIns="0" tIns="0" rIns="0" bIns="0"/>
          <a:lstStyle/>
          <a:p>
            <a:r>
              <a:rPr lang="en-US" sz="800">
                <a:solidFill>
                  <a:srgbClr val="FFFFFF"/>
                </a:solidFill>
              </a:rPr>
              <a:t>Presenter  |  Nycomed  |  February 2010</a:t>
            </a:r>
            <a:endParaRPr lang="en-GB" sz="800">
              <a:solidFill>
                <a:srgbClr val="FFFFFF"/>
              </a:solidFill>
            </a:endParaRPr>
          </a:p>
        </p:txBody>
      </p:sp>
      <p:pic>
        <p:nvPicPr>
          <p:cNvPr id="15365" name="Picture 2"/>
          <p:cNvPicPr>
            <a:picLocks noChangeAspect="1" noChangeArrowheads="1"/>
          </p:cNvPicPr>
          <p:nvPr/>
        </p:nvPicPr>
        <p:blipFill>
          <a:blip r:embed="rId3"/>
          <a:srcRect/>
          <a:stretch>
            <a:fillRect/>
          </a:stretch>
        </p:blipFill>
        <p:spPr bwMode="auto">
          <a:xfrm>
            <a:off x="1343025" y="1214438"/>
            <a:ext cx="5383213" cy="4062412"/>
          </a:xfrm>
          <a:prstGeom prst="rect">
            <a:avLst/>
          </a:prstGeom>
          <a:noFill/>
          <a:ln w="9525">
            <a:noFill/>
            <a:miter lim="800000"/>
            <a:headEnd/>
            <a:tailEnd/>
          </a:ln>
        </p:spPr>
      </p:pic>
      <p:sp>
        <p:nvSpPr>
          <p:cNvPr id="15366" name="Rectangle 5"/>
          <p:cNvSpPr>
            <a:spLocks noChangeArrowheads="1"/>
          </p:cNvSpPr>
          <p:nvPr/>
        </p:nvSpPr>
        <p:spPr bwMode="auto">
          <a:xfrm>
            <a:off x="4498975" y="5400675"/>
            <a:ext cx="4368800" cy="284163"/>
          </a:xfrm>
          <a:prstGeom prst="rect">
            <a:avLst/>
          </a:prstGeom>
          <a:solidFill>
            <a:schemeClr val="bg1"/>
          </a:solidFill>
          <a:ln w="9525">
            <a:solidFill>
              <a:srgbClr val="004B95"/>
            </a:solidFill>
            <a:miter lim="800000"/>
            <a:headEnd/>
            <a:tailEnd/>
          </a:ln>
        </p:spPr>
        <p:txBody>
          <a:bodyPr wrap="none">
            <a:spAutoFit/>
          </a:bodyPr>
          <a:lstStyle/>
          <a:p>
            <a:r>
              <a:rPr lang="en-GB" sz="1200" dirty="0">
                <a:solidFill>
                  <a:srgbClr val="000000"/>
                </a:solidFill>
              </a:rPr>
              <a:t>BHATT DL et al. N </a:t>
            </a:r>
            <a:r>
              <a:rPr lang="en-GB" sz="1200" dirty="0" err="1">
                <a:solidFill>
                  <a:srgbClr val="000000"/>
                </a:solidFill>
              </a:rPr>
              <a:t>Engl</a:t>
            </a:r>
            <a:r>
              <a:rPr lang="en-GB" sz="1200" dirty="0">
                <a:solidFill>
                  <a:srgbClr val="000000"/>
                </a:solidFill>
              </a:rPr>
              <a:t> J Med. 2010 Nov 11;363(20):1909-17</a:t>
            </a:r>
          </a:p>
        </p:txBody>
      </p:sp>
    </p:spTree>
    <p:extLst>
      <p:ext uri="{BB962C8B-B14F-4D97-AF65-F5344CB8AC3E}">
        <p14:creationId xmlns:p14="http://schemas.microsoft.com/office/powerpoint/2010/main" val="246783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
          <p:cNvSpPr>
            <a:spLocks noGrp="1"/>
          </p:cNvSpPr>
          <p:nvPr>
            <p:ph type="title" idx="4294967295"/>
          </p:nvPr>
        </p:nvSpPr>
        <p:spPr>
          <a:xfrm>
            <a:off x="473075" y="141288"/>
            <a:ext cx="8670925" cy="685800"/>
          </a:xfrm>
        </p:spPr>
        <p:txBody>
          <a:bodyPr/>
          <a:lstStyle/>
          <a:p>
            <a:pPr eaLnBrk="1" hangingPunct="1"/>
            <a:r>
              <a:rPr lang="fr-CA" smtClean="0"/>
              <a:t>COGENT: GI events</a:t>
            </a:r>
            <a:endParaRPr lang="en-US" smtClean="0"/>
          </a:p>
        </p:txBody>
      </p:sp>
      <p:pic>
        <p:nvPicPr>
          <p:cNvPr id="112643" name="Picture 2" descr="Screen shot 2011-03-24 at 9.50.47 P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871538"/>
            <a:ext cx="6557963"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Box 1"/>
          <p:cNvSpPr txBox="1">
            <a:spLocks noChangeArrowheads="1"/>
          </p:cNvSpPr>
          <p:nvPr/>
        </p:nvSpPr>
        <p:spPr bwMode="auto">
          <a:xfrm>
            <a:off x="473075" y="639445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a:solidFill>
                  <a:srgbClr val="000000"/>
                </a:solidFill>
                <a:latin typeface="Calibri" pitchFamily="34" charset="0"/>
                <a:ea typeface="ＭＳ Ｐゴシック" pitchFamily="34" charset="-128"/>
              </a:rPr>
              <a:t>Bhatt DL et al. NEJM 2010; 363: 1909-17 </a:t>
            </a:r>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414141"/>
                </a:solidFill>
              </a:rPr>
              <a:t>© 2011 - TIGC</a:t>
            </a:r>
          </a:p>
        </p:txBody>
      </p:sp>
    </p:spTree>
    <p:extLst>
      <p:ext uri="{BB962C8B-B14F-4D97-AF65-F5344CB8AC3E}">
        <p14:creationId xmlns:p14="http://schemas.microsoft.com/office/powerpoint/2010/main" val="341552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2"/>
          <p:cNvSpPr>
            <a:spLocks noGrp="1"/>
          </p:cNvSpPr>
          <p:nvPr>
            <p:ph type="title" idx="4294967295"/>
          </p:nvPr>
        </p:nvSpPr>
        <p:spPr>
          <a:xfrm>
            <a:off x="473075" y="141288"/>
            <a:ext cx="8670925" cy="685800"/>
          </a:xfrm>
        </p:spPr>
        <p:txBody>
          <a:bodyPr/>
          <a:lstStyle/>
          <a:p>
            <a:pPr eaLnBrk="1" hangingPunct="1"/>
            <a:r>
              <a:rPr lang="fr-CA" smtClean="0"/>
              <a:t>COGENT: CV events</a:t>
            </a:r>
            <a:endParaRPr lang="en-US" smtClean="0"/>
          </a:p>
        </p:txBody>
      </p:sp>
      <p:pic>
        <p:nvPicPr>
          <p:cNvPr id="113667" name="Picture 1" descr="Screen shot 2011-03-24 at 9.51.03 P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852488"/>
            <a:ext cx="656748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Box 1"/>
          <p:cNvSpPr txBox="1">
            <a:spLocks noChangeArrowheads="1"/>
          </p:cNvSpPr>
          <p:nvPr/>
        </p:nvSpPr>
        <p:spPr bwMode="auto">
          <a:xfrm>
            <a:off x="473075" y="639445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dirty="0">
                <a:solidFill>
                  <a:srgbClr val="000000"/>
                </a:solidFill>
                <a:latin typeface="Calibri" pitchFamily="34" charset="0"/>
                <a:ea typeface="ＭＳ Ｐゴシック" pitchFamily="34" charset="-128"/>
              </a:rPr>
              <a:t>Bhatt DL et al. NEJM 2010; 363: 1909-17 </a:t>
            </a:r>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414141"/>
                </a:solidFill>
              </a:rPr>
              <a:t>© 2011 - TIGC</a:t>
            </a:r>
          </a:p>
        </p:txBody>
      </p:sp>
    </p:spTree>
    <p:extLst>
      <p:ext uri="{BB962C8B-B14F-4D97-AF65-F5344CB8AC3E}">
        <p14:creationId xmlns:p14="http://schemas.microsoft.com/office/powerpoint/2010/main" val="117446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2"/>
          <p:cNvSpPr>
            <a:spLocks noGrp="1"/>
          </p:cNvSpPr>
          <p:nvPr>
            <p:ph type="title" idx="4294967295"/>
          </p:nvPr>
        </p:nvSpPr>
        <p:spPr>
          <a:xfrm>
            <a:off x="473075" y="173038"/>
            <a:ext cx="8670925" cy="1143000"/>
          </a:xfrm>
        </p:spPr>
        <p:txBody>
          <a:bodyPr/>
          <a:lstStyle/>
          <a:p>
            <a:pPr eaLnBrk="1" hangingPunct="1"/>
            <a:r>
              <a:rPr lang="en-US" dirty="0" smtClean="0"/>
              <a:t>Clopidogrel with or without Omeprazole                              in coronary artery disease: </a:t>
            </a:r>
            <a:r>
              <a:rPr lang="fr-CA" dirty="0" smtClean="0"/>
              <a:t>COGENT </a:t>
            </a:r>
            <a:r>
              <a:rPr lang="fr-CA" dirty="0" err="1" smtClean="0"/>
              <a:t>study</a:t>
            </a:r>
            <a:endParaRPr lang="en-US" dirty="0" smtClean="0"/>
          </a:p>
        </p:txBody>
      </p:sp>
      <p:sp>
        <p:nvSpPr>
          <p:cNvPr id="114692" name="TextBox 1"/>
          <p:cNvSpPr txBox="1">
            <a:spLocks noChangeArrowheads="1"/>
          </p:cNvSpPr>
          <p:nvPr/>
        </p:nvSpPr>
        <p:spPr bwMode="auto">
          <a:xfrm>
            <a:off x="473075" y="639445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a:solidFill>
                  <a:srgbClr val="000000"/>
                </a:solidFill>
                <a:latin typeface="Calibri" pitchFamily="34" charset="0"/>
                <a:ea typeface="ＭＳ Ｐゴシック" pitchFamily="34" charset="-128"/>
              </a:rPr>
              <a:t>Bhatt DL et al. NEJM 2010; 363: 1909-17 </a:t>
            </a:r>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414141"/>
                </a:solidFill>
              </a:rPr>
              <a:t>© 2011 - TIGC</a:t>
            </a:r>
          </a:p>
        </p:txBody>
      </p:sp>
      <p:sp>
        <p:nvSpPr>
          <p:cNvPr id="2" name="TextBox 1"/>
          <p:cNvSpPr txBox="1"/>
          <p:nvPr/>
        </p:nvSpPr>
        <p:spPr>
          <a:xfrm>
            <a:off x="473075" y="1676400"/>
            <a:ext cx="8061325" cy="4431983"/>
          </a:xfrm>
          <a:prstGeom prst="rect">
            <a:avLst/>
          </a:prstGeom>
          <a:noFill/>
        </p:spPr>
        <p:txBody>
          <a:bodyPr wrap="square" rtlCol="0">
            <a:spAutoFit/>
          </a:bodyPr>
          <a:lstStyle/>
          <a:p>
            <a:r>
              <a:rPr lang="en-US" sz="2400" dirty="0">
                <a:solidFill>
                  <a:srgbClr val="414141"/>
                </a:solidFill>
              </a:rPr>
              <a:t>Cogent Criticisms</a:t>
            </a:r>
          </a:p>
          <a:p>
            <a:pPr marL="285750" indent="-285750">
              <a:buFont typeface="Arial" pitchFamily="34" charset="0"/>
              <a:buChar char="•"/>
            </a:pPr>
            <a:r>
              <a:rPr lang="en-US" sz="2400" dirty="0">
                <a:solidFill>
                  <a:srgbClr val="000000"/>
                </a:solidFill>
              </a:rPr>
              <a:t>Lower risk population – only 42% were taking clopidogrel for ACS</a:t>
            </a:r>
          </a:p>
          <a:p>
            <a:pPr marL="285750" indent="-285750">
              <a:buFont typeface="Arial" pitchFamily="34" charset="0"/>
              <a:buChar char="•"/>
            </a:pPr>
            <a:r>
              <a:rPr lang="en-US" sz="2400" dirty="0">
                <a:solidFill>
                  <a:srgbClr val="000000"/>
                </a:solidFill>
              </a:rPr>
              <a:t>Fixed dose formulation used quite distinct from individual dosing</a:t>
            </a:r>
          </a:p>
          <a:p>
            <a:pPr marL="285750" indent="-285750">
              <a:buFont typeface="Arial" pitchFamily="34" charset="0"/>
              <a:buChar char="•"/>
            </a:pPr>
            <a:r>
              <a:rPr lang="en-US" sz="2400" dirty="0">
                <a:solidFill>
                  <a:srgbClr val="000000"/>
                </a:solidFill>
              </a:rPr>
              <a:t>Study stopped early as sponsor lost funding – only 77% of planned subjects were enrolled</a:t>
            </a:r>
          </a:p>
          <a:p>
            <a:pPr marL="285750" indent="-285750">
              <a:buFont typeface="Arial" pitchFamily="34" charset="0"/>
              <a:buChar char="•"/>
            </a:pPr>
            <a:endParaRPr lang="en-US" dirty="0">
              <a:solidFill>
                <a:srgbClr val="000000"/>
              </a:solidFill>
            </a:endParaRPr>
          </a:p>
          <a:p>
            <a:pPr algn="ctr"/>
            <a:r>
              <a:rPr lang="en-US" sz="2400" b="1" dirty="0">
                <a:solidFill>
                  <a:srgbClr val="000000"/>
                </a:solidFill>
              </a:rPr>
              <a:t>“There was no apparent cardiovascular interaction between clopidogrel and omeprazole, but our results do not rule out a clinically meaningful difference in cardiovascular events due to use of a PPI. “ </a:t>
            </a:r>
          </a:p>
        </p:txBody>
      </p:sp>
    </p:spTree>
    <p:extLst>
      <p:ext uri="{BB962C8B-B14F-4D97-AF65-F5344CB8AC3E}">
        <p14:creationId xmlns:p14="http://schemas.microsoft.com/office/powerpoint/2010/main" val="197977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sp>
        <p:nvSpPr>
          <p:cNvPr id="3" name="Slide Number Placeholder 2"/>
          <p:cNvSpPr>
            <a:spLocks noGrp="1"/>
          </p:cNvSpPr>
          <p:nvPr>
            <p:ph type="sldNum" sz="quarter" idx="11"/>
          </p:nvPr>
        </p:nvSpPr>
        <p:spPr/>
        <p:txBody>
          <a:bodyPr/>
          <a:lstStyle/>
          <a:p>
            <a:pPr>
              <a:defRPr/>
            </a:pPr>
            <a:fld id="{6E16BE53-6C83-4D70-83B8-82FA97B7B524}" type="slidenum">
              <a:rPr lang="en-US" smtClean="0">
                <a:solidFill>
                  <a:srgbClr val="414141"/>
                </a:solidFill>
              </a:rPr>
              <a:pPr>
                <a:defRPr/>
              </a:pPr>
              <a:t>19</a:t>
            </a:fld>
            <a:endParaRPr lang="en-US" dirty="0">
              <a:solidFill>
                <a:srgbClr val="41414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535"/>
            <a:ext cx="9144000" cy="3312929"/>
          </a:xfrm>
          <a:prstGeom prst="rect">
            <a:avLst/>
          </a:prstGeom>
        </p:spPr>
      </p:pic>
      <p:sp>
        <p:nvSpPr>
          <p:cNvPr id="5" name="Title 2"/>
          <p:cNvSpPr txBox="1">
            <a:spLocks/>
          </p:cNvSpPr>
          <p:nvPr/>
        </p:nvSpPr>
        <p:spPr bwMode="auto">
          <a:xfrm>
            <a:off x="473075" y="173038"/>
            <a:ext cx="867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a:lstStyle>
          <a:p>
            <a:pPr eaLnBrk="1" hangingPunct="1"/>
            <a:r>
              <a:rPr lang="en-US" dirty="0" smtClean="0"/>
              <a:t>CV event rates post ACS in clopidogrel patients with or without PPI</a:t>
            </a:r>
          </a:p>
        </p:txBody>
      </p:sp>
      <p:sp>
        <p:nvSpPr>
          <p:cNvPr id="6" name="TextBox 1"/>
          <p:cNvSpPr txBox="1">
            <a:spLocks noChangeArrowheads="1"/>
          </p:cNvSpPr>
          <p:nvPr/>
        </p:nvSpPr>
        <p:spPr bwMode="auto">
          <a:xfrm>
            <a:off x="838200" y="6394450"/>
            <a:ext cx="563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600" dirty="0" err="1">
                <a:solidFill>
                  <a:srgbClr val="000000"/>
                </a:solidFill>
              </a:rPr>
              <a:t>Juurlink</a:t>
            </a:r>
            <a:r>
              <a:rPr lang="en-US" sz="1600" dirty="0">
                <a:solidFill>
                  <a:srgbClr val="000000"/>
                </a:solidFill>
              </a:rPr>
              <a:t> DN, et al. </a:t>
            </a:r>
            <a:r>
              <a:rPr lang="pt-BR" sz="1600" dirty="0">
                <a:solidFill>
                  <a:srgbClr val="000000"/>
                </a:solidFill>
              </a:rPr>
              <a:t>CMAJ. 2009 Mar 31;180(7):713-8</a:t>
            </a:r>
            <a:endParaRPr lang="en-US" sz="1600" dirty="0">
              <a:solidFill>
                <a:srgbClr val="000000"/>
              </a:solidFill>
            </a:endParaRPr>
          </a:p>
        </p:txBody>
      </p:sp>
    </p:spTree>
    <p:extLst>
      <p:ext uri="{BB962C8B-B14F-4D97-AF65-F5344CB8AC3E}">
        <p14:creationId xmlns:p14="http://schemas.microsoft.com/office/powerpoint/2010/main" val="358205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eaLnBrk="1" hangingPunct="1"/>
            <a:r>
              <a:rPr lang="en-US" dirty="0" smtClean="0"/>
              <a:t>Objectives</a:t>
            </a:r>
            <a:endParaRPr lang="en-US" dirty="0" smtClean="0">
              <a:solidFill>
                <a:srgbClr val="FF0000"/>
              </a:solidFill>
            </a:endParaRPr>
          </a:p>
        </p:txBody>
      </p:sp>
      <p:sp>
        <p:nvSpPr>
          <p:cNvPr id="95235" name="Content Placeholder 2"/>
          <p:cNvSpPr>
            <a:spLocks noGrp="1"/>
          </p:cNvSpPr>
          <p:nvPr>
            <p:ph idx="4294967295"/>
          </p:nvPr>
        </p:nvSpPr>
        <p:spPr>
          <a:xfrm>
            <a:off x="457199" y="1311275"/>
            <a:ext cx="7754645" cy="3209925"/>
          </a:xfrm>
        </p:spPr>
        <p:txBody>
          <a:bodyPr anchor="ctr"/>
          <a:lstStyle/>
          <a:p>
            <a:pPr marL="0" indent="0" eaLnBrk="1" hangingPunct="1">
              <a:buFont typeface="Arial" charset="0"/>
              <a:buNone/>
            </a:pPr>
            <a:endParaRPr lang="en-US" dirty="0" smtClean="0"/>
          </a:p>
          <a:p>
            <a:pPr marL="0" indent="0" eaLnBrk="1" hangingPunct="1">
              <a:buNone/>
            </a:pPr>
            <a:r>
              <a:rPr lang="en-US" dirty="0" smtClean="0"/>
              <a:t>Interpret the </a:t>
            </a:r>
            <a:r>
              <a:rPr lang="en-US" dirty="0"/>
              <a:t>Canadian Cardiovascular Society </a:t>
            </a:r>
            <a:r>
              <a:rPr lang="en-US" dirty="0">
                <a:latin typeface="Calibri" pitchFamily="34" charset="0"/>
              </a:rPr>
              <a:t>Guideline </a:t>
            </a:r>
            <a:r>
              <a:rPr lang="en-US" dirty="0" smtClean="0"/>
              <a:t>recommendations regarding the </a:t>
            </a:r>
            <a:r>
              <a:rPr lang="en-US" dirty="0"/>
              <a:t>use of proton pump inhibitors in patients on </a:t>
            </a:r>
            <a:r>
              <a:rPr lang="en-US" dirty="0" err="1"/>
              <a:t>antiplatelet</a:t>
            </a:r>
            <a:r>
              <a:rPr lang="en-US" dirty="0"/>
              <a:t> </a:t>
            </a:r>
            <a:r>
              <a:rPr lang="en-US" dirty="0" smtClean="0"/>
              <a:t>therapy.</a:t>
            </a:r>
            <a:endParaRPr lang="en-US" dirty="0"/>
          </a:p>
          <a:p>
            <a:pPr marL="0" indent="0" eaLnBrk="1" hangingPunct="1">
              <a:buFont typeface="Arial" charset="0"/>
              <a:buNone/>
            </a:pPr>
            <a:r>
              <a:rPr lang="en-US" dirty="0" smtClean="0"/>
              <a:t>Recognize the role of the cytochrome enzymes in the metabolism of clopidogrel and proton pump inhibitors.</a:t>
            </a:r>
          </a:p>
          <a:p>
            <a:pPr marL="0" indent="0" eaLnBrk="1" hangingPunct="1">
              <a:buFont typeface="Arial" charset="0"/>
              <a:buNone/>
            </a:pPr>
            <a:r>
              <a:rPr lang="en-US" dirty="0" smtClean="0"/>
              <a:t>Evaluate the evidence of the clinical impact of the interaction between clopidogrel and proton pump inhibitors.</a:t>
            </a:r>
          </a:p>
          <a:p>
            <a:pPr marL="0" indent="0" eaLnBrk="1" hangingPunct="1">
              <a:buFont typeface="Arial" charset="0"/>
              <a:buNone/>
            </a:pPr>
            <a:endParaRPr lang="en-US" dirty="0" smtClean="0"/>
          </a:p>
        </p:txBody>
      </p:sp>
      <p:sp>
        <p:nvSpPr>
          <p:cNvPr id="4" name="Footer Placeholder 4"/>
          <p:cNvSpPr>
            <a:spLocks noGrp="1"/>
          </p:cNvSpPr>
          <p:nvPr>
            <p:ph type="ftr" sz="quarter" idx="10"/>
          </p:nvPr>
        </p:nvSpPr>
        <p:spPr/>
        <p:txBody>
          <a:bodyPr/>
          <a:lstStyle>
            <a:lvl1pPr>
              <a:defRPr/>
            </a:lvl1pPr>
          </a:lstStyle>
          <a:p>
            <a:pPr>
              <a:defRPr/>
            </a:pPr>
            <a:r>
              <a:rPr lang="en-US" dirty="0"/>
              <a:t>© 2011 - TIGC</a:t>
            </a:r>
          </a:p>
        </p:txBody>
      </p:sp>
    </p:spTree>
    <p:extLst>
      <p:ext uri="{BB962C8B-B14F-4D97-AF65-F5344CB8AC3E}">
        <p14:creationId xmlns:p14="http://schemas.microsoft.com/office/powerpoint/2010/main" val="22389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sp>
        <p:nvSpPr>
          <p:cNvPr id="3" name="Slide Number Placeholder 2"/>
          <p:cNvSpPr>
            <a:spLocks noGrp="1"/>
          </p:cNvSpPr>
          <p:nvPr>
            <p:ph type="sldNum" sz="quarter" idx="11"/>
          </p:nvPr>
        </p:nvSpPr>
        <p:spPr/>
        <p:txBody>
          <a:bodyPr/>
          <a:lstStyle/>
          <a:p>
            <a:pPr>
              <a:defRPr/>
            </a:pPr>
            <a:fld id="{6E16BE53-6C83-4D70-83B8-82FA97B7B524}" type="slidenum">
              <a:rPr lang="en-US" smtClean="0">
                <a:solidFill>
                  <a:srgbClr val="414141"/>
                </a:solidFill>
              </a:rPr>
              <a:pPr>
                <a:defRPr/>
              </a:pPr>
              <a:t>20</a:t>
            </a:fld>
            <a:endParaRPr lang="en-US" dirty="0">
              <a:solidFill>
                <a:srgbClr val="414141"/>
              </a:solidFill>
            </a:endParaRPr>
          </a:p>
        </p:txBody>
      </p:sp>
      <p:sp>
        <p:nvSpPr>
          <p:cNvPr id="5" name="Title 2"/>
          <p:cNvSpPr txBox="1">
            <a:spLocks/>
          </p:cNvSpPr>
          <p:nvPr/>
        </p:nvSpPr>
        <p:spPr bwMode="auto">
          <a:xfrm>
            <a:off x="473075" y="173038"/>
            <a:ext cx="867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a:lstStyle>
          <a:p>
            <a:pPr eaLnBrk="1" hangingPunct="1"/>
            <a:r>
              <a:rPr lang="en-US" dirty="0" smtClean="0"/>
              <a:t>CV event rates post ACS in clopidogrel patients with or without PPI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4407"/>
            <a:ext cx="9144000" cy="4559193"/>
          </a:xfrm>
          <a:prstGeom prst="rect">
            <a:avLst/>
          </a:prstGeom>
        </p:spPr>
      </p:pic>
      <p:sp>
        <p:nvSpPr>
          <p:cNvPr id="7" name="Rectangle 6"/>
          <p:cNvSpPr/>
          <p:nvPr/>
        </p:nvSpPr>
        <p:spPr>
          <a:xfrm>
            <a:off x="609600" y="2209800"/>
            <a:ext cx="7772400"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609600" y="3276600"/>
            <a:ext cx="7772400"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609600" y="3505200"/>
            <a:ext cx="7772400"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02550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gmp-navigator.com/daten/news.img/myGMP_Pharm%20Entwicklung_3_FDA.jpg"/>
          <p:cNvPicPr>
            <a:picLocks noChangeAspect="1" noChangeArrowheads="1"/>
          </p:cNvPicPr>
          <p:nvPr/>
        </p:nvPicPr>
        <p:blipFill>
          <a:blip r:embed="rId3"/>
          <a:srcRect/>
          <a:stretch>
            <a:fillRect/>
          </a:stretch>
        </p:blipFill>
        <p:spPr bwMode="auto">
          <a:xfrm>
            <a:off x="3625490" y="2787650"/>
            <a:ext cx="2724150" cy="2609850"/>
          </a:xfrm>
          <a:prstGeom prst="rect">
            <a:avLst/>
          </a:prstGeom>
          <a:noFill/>
        </p:spPr>
      </p:pic>
      <p:sp>
        <p:nvSpPr>
          <p:cNvPr id="19459" name="Titel 1"/>
          <p:cNvSpPr>
            <a:spLocks noGrp="1"/>
          </p:cNvSpPr>
          <p:nvPr>
            <p:ph type="title" idx="4294967295"/>
          </p:nvPr>
        </p:nvSpPr>
        <p:spPr/>
        <p:txBody>
          <a:bodyPr/>
          <a:lstStyle/>
          <a:p>
            <a:r>
              <a:rPr lang="en-US" dirty="0" smtClean="0"/>
              <a:t>Regulatory Authority Statements</a:t>
            </a:r>
            <a:endParaRPr lang="de-DE" dirty="0" smtClean="0"/>
          </a:p>
        </p:txBody>
      </p:sp>
      <p:sp>
        <p:nvSpPr>
          <p:cNvPr id="19460" name="Textfeld 4"/>
          <p:cNvSpPr txBox="1">
            <a:spLocks noChangeArrowheads="1"/>
          </p:cNvSpPr>
          <p:nvPr/>
        </p:nvSpPr>
        <p:spPr bwMode="auto">
          <a:xfrm>
            <a:off x="8267700" y="6429375"/>
            <a:ext cx="447675" cy="246063"/>
          </a:xfrm>
          <a:prstGeom prst="rect">
            <a:avLst/>
          </a:prstGeom>
          <a:noFill/>
          <a:ln w="9525">
            <a:noFill/>
            <a:miter lim="800000"/>
            <a:headEnd/>
            <a:tailEnd/>
          </a:ln>
        </p:spPr>
        <p:txBody>
          <a:bodyPr>
            <a:spAutoFit/>
          </a:bodyPr>
          <a:lstStyle/>
          <a:p>
            <a:pPr algn="r" eaLnBrk="0" hangingPunct="0">
              <a:spcBef>
                <a:spcPct val="50000"/>
              </a:spcBef>
            </a:pPr>
            <a:r>
              <a:rPr lang="de-DE" sz="1000" b="1">
                <a:solidFill>
                  <a:srgbClr val="FFFFFF"/>
                </a:solidFill>
                <a:ea typeface="MS PGothic" pitchFamily="34" charset="-128"/>
              </a:rPr>
              <a:t>16</a:t>
            </a:r>
          </a:p>
        </p:txBody>
      </p:sp>
      <p:pic>
        <p:nvPicPr>
          <p:cNvPr id="78851" name="Picture 3"/>
          <p:cNvPicPr>
            <a:picLocks noChangeAspect="1" noChangeArrowheads="1"/>
          </p:cNvPicPr>
          <p:nvPr/>
        </p:nvPicPr>
        <p:blipFill>
          <a:blip r:embed="rId4"/>
          <a:srcRect/>
          <a:stretch>
            <a:fillRect/>
          </a:stretch>
        </p:blipFill>
        <p:spPr bwMode="auto">
          <a:xfrm>
            <a:off x="644165" y="1563688"/>
            <a:ext cx="7623535" cy="1557337"/>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442" y="4732655"/>
            <a:ext cx="4930616" cy="982345"/>
          </a:xfrm>
          <a:prstGeom prst="rect">
            <a:avLst/>
          </a:prstGeom>
        </p:spPr>
      </p:pic>
    </p:spTree>
    <p:extLst>
      <p:ext uri="{BB962C8B-B14F-4D97-AF65-F5344CB8AC3E}">
        <p14:creationId xmlns:p14="http://schemas.microsoft.com/office/powerpoint/2010/main" val="283320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4294967295"/>
          </p:nvPr>
        </p:nvSpPr>
        <p:spPr/>
        <p:txBody>
          <a:bodyPr/>
          <a:lstStyle/>
          <a:p>
            <a:pPr marL="265113" indent="-265113" defTabSz="914400"/>
            <a:endParaRPr lang="en-GB" dirty="0" smtClean="0"/>
          </a:p>
        </p:txBody>
      </p:sp>
      <p:sp>
        <p:nvSpPr>
          <p:cNvPr id="22531" name="Title 2"/>
          <p:cNvSpPr>
            <a:spLocks noGrp="1"/>
          </p:cNvSpPr>
          <p:nvPr>
            <p:ph type="title" idx="4294967295"/>
          </p:nvPr>
        </p:nvSpPr>
        <p:spPr/>
        <p:txBody>
          <a:bodyPr/>
          <a:lstStyle/>
          <a:p>
            <a:r>
              <a:rPr lang="en-GB" smtClean="0"/>
              <a:t>FDA 10. Oct 2010</a:t>
            </a:r>
          </a:p>
        </p:txBody>
      </p:sp>
      <p:sp>
        <p:nvSpPr>
          <p:cNvPr id="22532" name="Slide Number Placeholder 3"/>
          <p:cNvSpPr txBox="1">
            <a:spLocks noGrp="1"/>
          </p:cNvSpPr>
          <p:nvPr/>
        </p:nvSpPr>
        <p:spPr bwMode="gray">
          <a:xfrm>
            <a:off x="7858125" y="6524625"/>
            <a:ext cx="962025" cy="190500"/>
          </a:xfrm>
          <a:prstGeom prst="rect">
            <a:avLst/>
          </a:prstGeom>
          <a:noFill/>
          <a:ln w="9525">
            <a:noFill/>
            <a:miter lim="800000"/>
            <a:headEnd/>
            <a:tailEnd/>
          </a:ln>
        </p:spPr>
        <p:txBody>
          <a:bodyPr wrap="none" lIns="0" tIns="0" rIns="0" bIns="0"/>
          <a:lstStyle/>
          <a:p>
            <a:pPr algn="r"/>
            <a:r>
              <a:rPr lang="en-GB" sz="800">
                <a:solidFill>
                  <a:srgbClr val="FFFFFF"/>
                </a:solidFill>
              </a:rPr>
              <a:t>Slide </a:t>
            </a:r>
            <a:fld id="{1E3CB03E-472B-42B6-B15D-8692D49BC28A}" type="slidenum">
              <a:rPr lang="en-GB" sz="800">
                <a:solidFill>
                  <a:srgbClr val="FFFFFF"/>
                </a:solidFill>
              </a:rPr>
              <a:pPr algn="r"/>
              <a:t>22</a:t>
            </a:fld>
            <a:endParaRPr lang="en-GB" sz="800">
              <a:solidFill>
                <a:srgbClr val="FFFFFF"/>
              </a:solidFill>
            </a:endParaRPr>
          </a:p>
        </p:txBody>
      </p:sp>
      <p:sp>
        <p:nvSpPr>
          <p:cNvPr id="22533" name="Footer Placeholder 4"/>
          <p:cNvSpPr txBox="1">
            <a:spLocks noGrp="1"/>
          </p:cNvSpPr>
          <p:nvPr/>
        </p:nvSpPr>
        <p:spPr bwMode="gray">
          <a:xfrm>
            <a:off x="323850" y="6524625"/>
            <a:ext cx="7105650" cy="190500"/>
          </a:xfrm>
          <a:prstGeom prst="rect">
            <a:avLst/>
          </a:prstGeom>
          <a:noFill/>
          <a:ln w="9525">
            <a:noFill/>
            <a:miter lim="800000"/>
            <a:headEnd/>
            <a:tailEnd/>
          </a:ln>
        </p:spPr>
        <p:txBody>
          <a:bodyPr wrap="none" lIns="0" tIns="0" rIns="0" bIns="0"/>
          <a:lstStyle/>
          <a:p>
            <a:r>
              <a:rPr lang="en-US" sz="800">
                <a:solidFill>
                  <a:srgbClr val="FFFFFF"/>
                </a:solidFill>
              </a:rPr>
              <a:t>Presenter  |  Nycomed  |  February 2010</a:t>
            </a:r>
            <a:endParaRPr lang="en-GB" sz="800">
              <a:solidFill>
                <a:srgbClr val="FFFFFF"/>
              </a:solidFill>
            </a:endParaRPr>
          </a:p>
        </p:txBody>
      </p:sp>
      <p:pic>
        <p:nvPicPr>
          <p:cNvPr id="22534" name="Picture 2"/>
          <p:cNvPicPr>
            <a:picLocks noChangeAspect="1" noChangeArrowheads="1"/>
          </p:cNvPicPr>
          <p:nvPr/>
        </p:nvPicPr>
        <p:blipFill>
          <a:blip r:embed="rId3"/>
          <a:srcRect/>
          <a:stretch>
            <a:fillRect/>
          </a:stretch>
        </p:blipFill>
        <p:spPr bwMode="auto">
          <a:xfrm>
            <a:off x="323850" y="1214438"/>
            <a:ext cx="7353300" cy="3703637"/>
          </a:xfrm>
          <a:prstGeom prst="rect">
            <a:avLst/>
          </a:prstGeom>
          <a:noFill/>
          <a:ln w="9525">
            <a:noFill/>
            <a:miter lim="800000"/>
            <a:headEnd/>
            <a:tailEnd/>
          </a:ln>
        </p:spPr>
      </p:pic>
      <p:sp>
        <p:nvSpPr>
          <p:cNvPr id="2" name="TextBox 1"/>
          <p:cNvSpPr txBox="1"/>
          <p:nvPr/>
        </p:nvSpPr>
        <p:spPr>
          <a:xfrm>
            <a:off x="0" y="3593068"/>
            <a:ext cx="9144000" cy="2062103"/>
          </a:xfrm>
          <a:prstGeom prst="rect">
            <a:avLst/>
          </a:prstGeom>
          <a:solidFill>
            <a:schemeClr val="bg1"/>
          </a:solidFill>
        </p:spPr>
        <p:txBody>
          <a:bodyPr wrap="square" rtlCol="0">
            <a:spAutoFit/>
          </a:bodyPr>
          <a:lstStyle/>
          <a:p>
            <a:r>
              <a:rPr lang="en-CA" sz="3200" dirty="0">
                <a:solidFill>
                  <a:srgbClr val="000000"/>
                </a:solidFill>
              </a:rPr>
              <a:t>…to warn against the concomitant use of Plavix and omeprazole because the co-</a:t>
            </a:r>
            <a:r>
              <a:rPr lang="en-CA" sz="3200" dirty="0" err="1">
                <a:solidFill>
                  <a:srgbClr val="000000"/>
                </a:solidFill>
              </a:rPr>
              <a:t>adinistration</a:t>
            </a:r>
            <a:r>
              <a:rPr lang="en-CA" sz="3200" dirty="0">
                <a:solidFill>
                  <a:srgbClr val="000000"/>
                </a:solidFill>
              </a:rPr>
              <a:t> can result in significant reductions in </a:t>
            </a:r>
            <a:r>
              <a:rPr lang="en-CA" sz="3200" dirty="0" err="1">
                <a:solidFill>
                  <a:srgbClr val="000000"/>
                </a:solidFill>
              </a:rPr>
              <a:t>clopidogrel’s</a:t>
            </a:r>
            <a:r>
              <a:rPr lang="en-CA" sz="3200" dirty="0">
                <a:solidFill>
                  <a:srgbClr val="000000"/>
                </a:solidFill>
              </a:rPr>
              <a:t> active metabolite…</a:t>
            </a:r>
          </a:p>
        </p:txBody>
      </p:sp>
    </p:spTree>
    <p:extLst>
      <p:ext uri="{BB962C8B-B14F-4D97-AF65-F5344CB8AC3E}">
        <p14:creationId xmlns:p14="http://schemas.microsoft.com/office/powerpoint/2010/main" val="343676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idx="4294967295"/>
          </p:nvPr>
        </p:nvSpPr>
        <p:spPr/>
        <p:txBody>
          <a:bodyPr/>
          <a:lstStyle/>
          <a:p>
            <a:r>
              <a:rPr lang="en-GB" dirty="0" smtClean="0"/>
              <a:t>FDA 10. Oct 2010</a:t>
            </a:r>
          </a:p>
        </p:txBody>
      </p:sp>
      <p:sp>
        <p:nvSpPr>
          <p:cNvPr id="23555" name="Slide Number Placeholder 3"/>
          <p:cNvSpPr txBox="1">
            <a:spLocks noGrp="1"/>
          </p:cNvSpPr>
          <p:nvPr/>
        </p:nvSpPr>
        <p:spPr bwMode="gray">
          <a:xfrm>
            <a:off x="7858125" y="6524625"/>
            <a:ext cx="962025" cy="190500"/>
          </a:xfrm>
          <a:prstGeom prst="rect">
            <a:avLst/>
          </a:prstGeom>
          <a:noFill/>
          <a:ln w="9525">
            <a:noFill/>
            <a:miter lim="800000"/>
            <a:headEnd/>
            <a:tailEnd/>
          </a:ln>
        </p:spPr>
        <p:txBody>
          <a:bodyPr wrap="none" lIns="0" tIns="0" rIns="0" bIns="0"/>
          <a:lstStyle/>
          <a:p>
            <a:pPr algn="r"/>
            <a:r>
              <a:rPr lang="en-GB" sz="800">
                <a:solidFill>
                  <a:srgbClr val="FFFFFF"/>
                </a:solidFill>
              </a:rPr>
              <a:t>Slide </a:t>
            </a:r>
            <a:fld id="{F10FE700-8EFF-421E-BDED-803504CFFE3C}" type="slidenum">
              <a:rPr lang="en-GB" sz="800">
                <a:solidFill>
                  <a:srgbClr val="FFFFFF"/>
                </a:solidFill>
              </a:rPr>
              <a:pPr algn="r"/>
              <a:t>23</a:t>
            </a:fld>
            <a:endParaRPr lang="en-GB" sz="800">
              <a:solidFill>
                <a:srgbClr val="FFFFFF"/>
              </a:solidFill>
            </a:endParaRPr>
          </a:p>
        </p:txBody>
      </p:sp>
      <p:sp>
        <p:nvSpPr>
          <p:cNvPr id="23556" name="Footer Placeholder 4"/>
          <p:cNvSpPr txBox="1">
            <a:spLocks noGrp="1"/>
          </p:cNvSpPr>
          <p:nvPr/>
        </p:nvSpPr>
        <p:spPr bwMode="gray">
          <a:xfrm>
            <a:off x="323850" y="6524625"/>
            <a:ext cx="7105650" cy="190500"/>
          </a:xfrm>
          <a:prstGeom prst="rect">
            <a:avLst/>
          </a:prstGeom>
          <a:noFill/>
          <a:ln w="9525">
            <a:noFill/>
            <a:miter lim="800000"/>
            <a:headEnd/>
            <a:tailEnd/>
          </a:ln>
        </p:spPr>
        <p:txBody>
          <a:bodyPr wrap="none" lIns="0" tIns="0" rIns="0" bIns="0"/>
          <a:lstStyle/>
          <a:p>
            <a:r>
              <a:rPr lang="en-US" sz="800">
                <a:solidFill>
                  <a:srgbClr val="FFFFFF"/>
                </a:solidFill>
              </a:rPr>
              <a:t>Presenter  |  Nycomed  |  February 2010</a:t>
            </a:r>
            <a:endParaRPr lang="en-GB" sz="800">
              <a:solidFill>
                <a:srgbClr val="FFFFFF"/>
              </a:solidFill>
            </a:endParaRPr>
          </a:p>
        </p:txBody>
      </p:sp>
      <p:sp>
        <p:nvSpPr>
          <p:cNvPr id="23557" name="TextBox 6"/>
          <p:cNvSpPr txBox="1">
            <a:spLocks noChangeArrowheads="1"/>
          </p:cNvSpPr>
          <p:nvPr/>
        </p:nvSpPr>
        <p:spPr bwMode="auto">
          <a:xfrm>
            <a:off x="455613" y="1600200"/>
            <a:ext cx="8231187" cy="4647426"/>
          </a:xfrm>
          <a:prstGeom prst="rect">
            <a:avLst/>
          </a:prstGeom>
          <a:noFill/>
          <a:ln w="9525">
            <a:noFill/>
            <a:miter lim="800000"/>
            <a:headEnd/>
            <a:tailEnd/>
          </a:ln>
        </p:spPr>
        <p:txBody>
          <a:bodyPr>
            <a:spAutoFit/>
          </a:bodyPr>
          <a:lstStyle/>
          <a:p>
            <a:pPr marL="266700" indent="-266700">
              <a:buFont typeface="Wingdings" pitchFamily="2" charset="2"/>
              <a:buChar char="n"/>
            </a:pPr>
            <a:r>
              <a:rPr lang="en-GB" sz="2800" dirty="0">
                <a:solidFill>
                  <a:srgbClr val="000000"/>
                </a:solidFill>
              </a:rPr>
              <a:t>With regard to the proton pump inhibitor (PPI) drug class, this recommendation applies only to omeprazole and not to all PPIs. Not all PPIs have the same inhibitory effect on the enzyme (CYP 2C19) that is crucial for conversion of Plavix into its active form.</a:t>
            </a:r>
          </a:p>
          <a:p>
            <a:pPr marL="266700" indent="-266700">
              <a:buFont typeface="Wingdings" pitchFamily="2" charset="2"/>
              <a:buChar char="n"/>
            </a:pPr>
            <a:endParaRPr lang="en-GB" sz="2800" dirty="0">
              <a:solidFill>
                <a:srgbClr val="000000"/>
              </a:solidFill>
            </a:endParaRPr>
          </a:p>
          <a:p>
            <a:pPr marL="266700" indent="-266700">
              <a:buFont typeface="Wingdings" pitchFamily="2" charset="2"/>
              <a:buChar char="n"/>
            </a:pPr>
            <a:r>
              <a:rPr lang="en-GB" sz="2800" dirty="0">
                <a:solidFill>
                  <a:srgbClr val="000000"/>
                </a:solidFill>
              </a:rPr>
              <a:t>Pantoprazole (</a:t>
            </a:r>
            <a:r>
              <a:rPr lang="en-GB" sz="2800" dirty="0" err="1">
                <a:solidFill>
                  <a:srgbClr val="000000"/>
                </a:solidFill>
              </a:rPr>
              <a:t>Protonix</a:t>
            </a:r>
            <a:r>
              <a:rPr lang="en-GB" sz="2800" dirty="0">
                <a:solidFill>
                  <a:srgbClr val="000000"/>
                </a:solidFill>
              </a:rPr>
              <a:t>) may be an alternative PPI for consideration. It is a weak inhibitor of CYP2C19 and has less effect on the pharmacological activity of Plavix than omeprazole.</a:t>
            </a:r>
          </a:p>
          <a:p>
            <a:pPr marL="266700" indent="-266700">
              <a:buFont typeface="Wingdings" pitchFamily="2" charset="2"/>
              <a:buChar char="n"/>
            </a:pPr>
            <a:endParaRPr lang="en-GB" sz="1600" dirty="0">
              <a:solidFill>
                <a:srgbClr val="004B95"/>
              </a:solidFill>
            </a:endParaRPr>
          </a:p>
        </p:txBody>
      </p:sp>
    </p:spTree>
    <p:extLst>
      <p:ext uri="{BB962C8B-B14F-4D97-AF65-F5344CB8AC3E}">
        <p14:creationId xmlns:p14="http://schemas.microsoft.com/office/powerpoint/2010/main" val="76166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p:txBody>
          <a:bodyPr/>
          <a:lstStyle/>
          <a:p>
            <a:r>
              <a:rPr lang="en-GB" dirty="0" smtClean="0"/>
              <a:t>EMA March 17, 2010:</a:t>
            </a:r>
          </a:p>
        </p:txBody>
      </p:sp>
      <p:pic>
        <p:nvPicPr>
          <p:cNvPr id="24579" name="Picture 2"/>
          <p:cNvPicPr>
            <a:picLocks noChangeAspect="1" noChangeArrowheads="1"/>
          </p:cNvPicPr>
          <p:nvPr/>
        </p:nvPicPr>
        <p:blipFill>
          <a:blip r:embed="rId3"/>
          <a:srcRect/>
          <a:stretch>
            <a:fillRect/>
          </a:stretch>
        </p:blipFill>
        <p:spPr bwMode="auto">
          <a:xfrm>
            <a:off x="620713" y="3076575"/>
            <a:ext cx="3654425" cy="2867025"/>
          </a:xfrm>
          <a:prstGeom prst="rect">
            <a:avLst/>
          </a:prstGeom>
          <a:noFill/>
          <a:ln w="9525">
            <a:noFill/>
            <a:miter lim="800000"/>
            <a:headEnd/>
            <a:tailEnd/>
          </a:ln>
        </p:spPr>
      </p:pic>
      <p:sp>
        <p:nvSpPr>
          <p:cNvPr id="24580" name="Slide Number Placeholder 3"/>
          <p:cNvSpPr txBox="1">
            <a:spLocks noGrp="1"/>
          </p:cNvSpPr>
          <p:nvPr/>
        </p:nvSpPr>
        <p:spPr bwMode="gray">
          <a:xfrm>
            <a:off x="7858125" y="6524625"/>
            <a:ext cx="962025" cy="190500"/>
          </a:xfrm>
          <a:prstGeom prst="rect">
            <a:avLst/>
          </a:prstGeom>
          <a:noFill/>
          <a:ln w="9525">
            <a:noFill/>
            <a:miter lim="800000"/>
            <a:headEnd/>
            <a:tailEnd/>
          </a:ln>
        </p:spPr>
        <p:txBody>
          <a:bodyPr wrap="none" lIns="0" tIns="0" rIns="0" bIns="0"/>
          <a:lstStyle/>
          <a:p>
            <a:pPr algn="r"/>
            <a:r>
              <a:rPr lang="en-GB" sz="800">
                <a:solidFill>
                  <a:srgbClr val="FFFFFF"/>
                </a:solidFill>
              </a:rPr>
              <a:t>Slide </a:t>
            </a:r>
            <a:fld id="{CDD9251D-17FC-4AB2-B44F-837EB872B4A3}" type="slidenum">
              <a:rPr lang="en-GB" sz="800">
                <a:solidFill>
                  <a:srgbClr val="FFFFFF"/>
                </a:solidFill>
              </a:rPr>
              <a:pPr algn="r"/>
              <a:t>24</a:t>
            </a:fld>
            <a:endParaRPr lang="en-GB" sz="800">
              <a:solidFill>
                <a:srgbClr val="FFFFFF"/>
              </a:solidFill>
            </a:endParaRPr>
          </a:p>
        </p:txBody>
      </p:sp>
      <p:sp>
        <p:nvSpPr>
          <p:cNvPr id="24581" name="Footer Placeholder 4"/>
          <p:cNvSpPr txBox="1">
            <a:spLocks noGrp="1"/>
          </p:cNvSpPr>
          <p:nvPr/>
        </p:nvSpPr>
        <p:spPr bwMode="gray">
          <a:xfrm>
            <a:off x="323850" y="6524625"/>
            <a:ext cx="7105650" cy="190500"/>
          </a:xfrm>
          <a:prstGeom prst="rect">
            <a:avLst/>
          </a:prstGeom>
          <a:noFill/>
          <a:ln w="9525">
            <a:noFill/>
            <a:miter lim="800000"/>
            <a:headEnd/>
            <a:tailEnd/>
          </a:ln>
        </p:spPr>
        <p:txBody>
          <a:bodyPr wrap="none" lIns="0" tIns="0" rIns="0" bIns="0"/>
          <a:lstStyle/>
          <a:p>
            <a:r>
              <a:rPr lang="en-US" sz="800">
                <a:solidFill>
                  <a:srgbClr val="FFFFFF"/>
                </a:solidFill>
              </a:rPr>
              <a:t>Presenter  |  Nycomed  |  February 2010</a:t>
            </a:r>
            <a:endParaRPr lang="en-GB" sz="800">
              <a:solidFill>
                <a:srgbClr val="FFFFFF"/>
              </a:solidFill>
            </a:endParaRPr>
          </a:p>
        </p:txBody>
      </p:sp>
      <p:sp>
        <p:nvSpPr>
          <p:cNvPr id="24582" name="TextBox 6"/>
          <p:cNvSpPr txBox="1">
            <a:spLocks noChangeArrowheads="1"/>
          </p:cNvSpPr>
          <p:nvPr/>
        </p:nvSpPr>
        <p:spPr bwMode="auto">
          <a:xfrm>
            <a:off x="0" y="2265363"/>
            <a:ext cx="9144000" cy="581025"/>
          </a:xfrm>
          <a:prstGeom prst="rect">
            <a:avLst/>
          </a:prstGeom>
          <a:noFill/>
          <a:ln w="9525">
            <a:noFill/>
            <a:miter lim="800000"/>
            <a:headEnd/>
            <a:tailEnd/>
          </a:ln>
        </p:spPr>
        <p:txBody>
          <a:bodyPr>
            <a:spAutoFit/>
          </a:bodyPr>
          <a:lstStyle/>
          <a:p>
            <a:endParaRPr lang="en-GB" sz="1600">
              <a:solidFill>
                <a:srgbClr val="004B95"/>
              </a:solidFill>
            </a:endParaRPr>
          </a:p>
          <a:p>
            <a:r>
              <a:rPr lang="en-GB" sz="1600">
                <a:solidFill>
                  <a:srgbClr val="004B95"/>
                </a:solidFill>
              </a:rPr>
              <a:t> </a:t>
            </a:r>
            <a:endParaRPr lang="en-GB" sz="1600" b="1">
              <a:solidFill>
                <a:srgbClr val="004B95"/>
              </a:solidFill>
            </a:endParaRPr>
          </a:p>
        </p:txBody>
      </p:sp>
      <p:sp>
        <p:nvSpPr>
          <p:cNvPr id="24583" name="Content Placeholder 1"/>
          <p:cNvSpPr>
            <a:spLocks noGrp="1"/>
          </p:cNvSpPr>
          <p:nvPr>
            <p:ph idx="4294967295"/>
          </p:nvPr>
        </p:nvSpPr>
        <p:spPr/>
        <p:txBody>
          <a:bodyPr/>
          <a:lstStyle/>
          <a:p>
            <a:pPr marL="180975" indent="-180975" defTabSz="914400" eaLnBrk="1" hangingPunct="1">
              <a:lnSpc>
                <a:spcPct val="100000"/>
              </a:lnSpc>
              <a:spcBef>
                <a:spcPct val="0"/>
              </a:spcBef>
              <a:buFontTx/>
              <a:buNone/>
            </a:pPr>
            <a:r>
              <a:rPr lang="en-GB" smtClean="0"/>
              <a:t>...there are no solid grounds to extend the warning to other PPIs. The class warning for all PPIs has been replaced with a warning stating that </a:t>
            </a:r>
            <a:r>
              <a:rPr lang="en-GB" b="1" smtClean="0"/>
              <a:t>only the concomitant use of clopidogrel and omeprazole or esomeprazole should be discouraged. </a:t>
            </a:r>
          </a:p>
          <a:p>
            <a:pPr marL="180975" indent="-180975" defTabSz="914400"/>
            <a:endParaRPr lang="en-GB" smtClean="0"/>
          </a:p>
        </p:txBody>
      </p:sp>
    </p:spTree>
    <p:extLst>
      <p:ext uri="{BB962C8B-B14F-4D97-AF65-F5344CB8AC3E}">
        <p14:creationId xmlns:p14="http://schemas.microsoft.com/office/powerpoint/2010/main" val="418906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075" y="1300162"/>
            <a:ext cx="5657850" cy="4257675"/>
          </a:xfrm>
          <a:prstGeom prst="rect">
            <a:avLst/>
          </a:prstGeom>
        </p:spPr>
      </p:pic>
      <p:sp>
        <p:nvSpPr>
          <p:cNvPr id="6" name="TextBox 5"/>
          <p:cNvSpPr txBox="1"/>
          <p:nvPr/>
        </p:nvSpPr>
        <p:spPr>
          <a:xfrm>
            <a:off x="381000" y="1905000"/>
            <a:ext cx="8382000" cy="3970318"/>
          </a:xfrm>
          <a:prstGeom prst="rect">
            <a:avLst/>
          </a:prstGeom>
          <a:solidFill>
            <a:schemeClr val="tx2">
              <a:lumMod val="75000"/>
            </a:schemeClr>
          </a:solidFill>
        </p:spPr>
        <p:txBody>
          <a:bodyPr wrap="square" rtlCol="0">
            <a:spAutoFit/>
          </a:bodyPr>
          <a:lstStyle/>
          <a:p>
            <a:pPr algn="ctr"/>
            <a:r>
              <a:rPr lang="en-US" sz="2800" b="1" i="1" dirty="0">
                <a:solidFill>
                  <a:srgbClr val="FFFFFF"/>
                </a:solidFill>
              </a:rPr>
              <a:t>Use with Proton Pump Inhibitors (PPI):</a:t>
            </a:r>
          </a:p>
          <a:p>
            <a:pPr algn="ctr"/>
            <a:r>
              <a:rPr lang="en-US" sz="2800" b="1" dirty="0">
                <a:solidFill>
                  <a:srgbClr val="FFFFFF"/>
                </a:solidFill>
              </a:rPr>
              <a:t>Omeprazole</a:t>
            </a:r>
            <a:r>
              <a:rPr lang="en-US" sz="2800" dirty="0">
                <a:solidFill>
                  <a:srgbClr val="FFFFFF"/>
                </a:solidFill>
              </a:rPr>
              <a:t>, a moderate CYP2C19 inhibitor, reduces the pharmacological activity of PLAVIX. Avoid use of strong or moderate CYP2C19 inhibitors with PLAVIX. Consider using another acid-reducing agent with less CYP2C19 inhibitory activity, or alternative treatment strategies. </a:t>
            </a:r>
            <a:r>
              <a:rPr lang="en-US" sz="2800" b="1" dirty="0">
                <a:solidFill>
                  <a:srgbClr val="FFFFFF"/>
                </a:solidFill>
              </a:rPr>
              <a:t>Pantoprazole</a:t>
            </a:r>
            <a:r>
              <a:rPr lang="en-US" sz="2800" dirty="0">
                <a:solidFill>
                  <a:srgbClr val="FFFFFF"/>
                </a:solidFill>
              </a:rPr>
              <a:t>, a weak CYP2C19 inhibitor, had less effect on the pharmacological activity of PLAVIX than omeprazole</a:t>
            </a:r>
          </a:p>
        </p:txBody>
      </p:sp>
      <p:sp>
        <p:nvSpPr>
          <p:cNvPr id="4" name="Title 2"/>
          <p:cNvSpPr txBox="1">
            <a:spLocks/>
          </p:cNvSpPr>
          <p:nvPr/>
        </p:nvSpPr>
        <p:spPr bwMode="auto">
          <a:xfrm>
            <a:off x="457200" y="274638"/>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a:lstStyle>
          <a:p>
            <a:r>
              <a:rPr lang="en-GB" dirty="0" smtClean="0"/>
              <a:t>Health Canada</a:t>
            </a:r>
          </a:p>
        </p:txBody>
      </p:sp>
    </p:spTree>
    <p:extLst>
      <p:ext uri="{BB962C8B-B14F-4D97-AF65-F5344CB8AC3E}">
        <p14:creationId xmlns:p14="http://schemas.microsoft.com/office/powerpoint/2010/main" val="187265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a:xfrm>
            <a:off x="457200" y="284163"/>
            <a:ext cx="7142163" cy="2590800"/>
          </a:xfrm>
          <a:solidFill>
            <a:schemeClr val="bg1"/>
          </a:solidFill>
        </p:spPr>
        <p:txBody>
          <a:bodyPr/>
          <a:lstStyle/>
          <a:p>
            <a:pPr eaLnBrk="1" hangingPunct="1">
              <a:defRPr/>
            </a:pPr>
            <a:r>
              <a:rPr lang="en-US" dirty="0" smtClean="0">
                <a:latin typeface="+mn-lt"/>
              </a:rPr>
              <a:t>Summary</a:t>
            </a:r>
            <a:br>
              <a:rPr lang="en-US" dirty="0" smtClean="0">
                <a:latin typeface="+mn-lt"/>
              </a:rPr>
            </a:br>
            <a:endParaRPr lang="en-US" dirty="0" smtClean="0">
              <a:latin typeface="+mn-lt"/>
            </a:endParaRPr>
          </a:p>
        </p:txBody>
      </p:sp>
      <p:sp>
        <p:nvSpPr>
          <p:cNvPr id="122883" name="Content Placeholder 2"/>
          <p:cNvSpPr>
            <a:spLocks noGrp="1"/>
          </p:cNvSpPr>
          <p:nvPr>
            <p:ph idx="4294967295"/>
          </p:nvPr>
        </p:nvSpPr>
        <p:spPr>
          <a:xfrm>
            <a:off x="457200" y="3251200"/>
            <a:ext cx="7142163" cy="1916113"/>
          </a:xfrm>
        </p:spPr>
        <p:txBody>
          <a:bodyPr anchor="ctr"/>
          <a:lstStyle/>
          <a:p>
            <a:pPr marL="0" indent="0" eaLnBrk="1" hangingPunct="1">
              <a:buFont typeface="Arial" charset="0"/>
              <a:buNone/>
            </a:pPr>
            <a:r>
              <a:rPr lang="en-US" dirty="0" smtClean="0">
                <a:solidFill>
                  <a:srgbClr val="5F5F5F"/>
                </a:solidFill>
              </a:rPr>
              <a:t>PPIs offer significant </a:t>
            </a:r>
            <a:r>
              <a:rPr lang="en-US" dirty="0" err="1" smtClean="0">
                <a:solidFill>
                  <a:srgbClr val="5F5F5F"/>
                </a:solidFill>
              </a:rPr>
              <a:t>benfit</a:t>
            </a:r>
            <a:r>
              <a:rPr lang="en-US" dirty="0" smtClean="0">
                <a:solidFill>
                  <a:srgbClr val="5F5F5F"/>
                </a:solidFill>
              </a:rPr>
              <a:t> to patients on antiplatelet therapy to reduce the risk of UGI bleeding</a:t>
            </a:r>
          </a:p>
          <a:p>
            <a:pPr marL="0" indent="0" eaLnBrk="1" hangingPunct="1">
              <a:buFont typeface="Arial" charset="0"/>
              <a:buNone/>
            </a:pPr>
            <a:r>
              <a:rPr lang="en-US" dirty="0" smtClean="0">
                <a:solidFill>
                  <a:srgbClr val="5F5F5F"/>
                </a:solidFill>
              </a:rPr>
              <a:t>However, PPIs may interfere with the formation of the active metabolite of clopidogrel through inhibition of CYP2C19.</a:t>
            </a:r>
          </a:p>
          <a:p>
            <a:pPr marL="0" indent="0" eaLnBrk="1" hangingPunct="1">
              <a:buFont typeface="Arial" charset="0"/>
              <a:buNone/>
            </a:pPr>
            <a:r>
              <a:rPr lang="en-US" dirty="0" smtClean="0">
                <a:solidFill>
                  <a:srgbClr val="5F5F5F"/>
                </a:solidFill>
              </a:rPr>
              <a:t>PPIs differ largely in their </a:t>
            </a:r>
            <a:r>
              <a:rPr lang="en-US" dirty="0" err="1" smtClean="0">
                <a:solidFill>
                  <a:srgbClr val="5F5F5F"/>
                </a:solidFill>
              </a:rPr>
              <a:t>pharmaco</a:t>
            </a:r>
            <a:r>
              <a:rPr lang="en-US" dirty="0" smtClean="0">
                <a:solidFill>
                  <a:srgbClr val="5F5F5F"/>
                </a:solidFill>
              </a:rPr>
              <a:t>- kinetics: Omeprazole exhibits the highest potential for drug– drug interactions among PPIs, and pantoprazole the lowest</a:t>
            </a:r>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414141"/>
                </a:solidFill>
              </a:rPr>
              <a:t>© 2011 - TIGC</a:t>
            </a:r>
          </a:p>
        </p:txBody>
      </p:sp>
    </p:spTree>
    <p:extLst>
      <p:ext uri="{BB962C8B-B14F-4D97-AF65-F5344CB8AC3E}">
        <p14:creationId xmlns:p14="http://schemas.microsoft.com/office/powerpoint/2010/main" val="385661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3"/>
          <p:cNvSpPr>
            <a:spLocks noGrp="1"/>
          </p:cNvSpPr>
          <p:nvPr>
            <p:ph type="title" idx="4294967295"/>
          </p:nvPr>
        </p:nvSpPr>
        <p:spPr>
          <a:xfrm>
            <a:off x="582613" y="1255713"/>
            <a:ext cx="7756525" cy="1047750"/>
          </a:xfrm>
        </p:spPr>
        <p:txBody>
          <a:bodyPr/>
          <a:lstStyle/>
          <a:p>
            <a:pPr eaLnBrk="1" hangingPunct="1">
              <a:defRPr/>
            </a:pPr>
            <a:r>
              <a:rPr lang="en-CA" sz="2400" b="1" dirty="0" smtClean="0">
                <a:latin typeface="+mn-lt"/>
              </a:rPr>
              <a:t>Canadian Cardiovascular Society Guidelines</a:t>
            </a:r>
            <a:endParaRPr lang="en-US" sz="2400" b="1" dirty="0" smtClean="0">
              <a:solidFill>
                <a:srgbClr val="FF0000"/>
              </a:solidFill>
              <a:latin typeface="+mn-lt"/>
            </a:endParaRPr>
          </a:p>
        </p:txBody>
      </p:sp>
      <p:sp>
        <p:nvSpPr>
          <p:cNvPr id="120835" name="Content Placeholder 4"/>
          <p:cNvSpPr>
            <a:spLocks noGrp="1"/>
          </p:cNvSpPr>
          <p:nvPr>
            <p:ph idx="4294967295"/>
          </p:nvPr>
        </p:nvSpPr>
        <p:spPr>
          <a:xfrm>
            <a:off x="582613" y="1905000"/>
            <a:ext cx="7473566" cy="4295775"/>
          </a:xfrm>
        </p:spPr>
        <p:txBody>
          <a:bodyPr anchor="ctr"/>
          <a:lstStyle/>
          <a:p>
            <a:pPr marL="0" indent="0" eaLnBrk="1" hangingPunct="1">
              <a:lnSpc>
                <a:spcPct val="120000"/>
              </a:lnSpc>
              <a:buFontTx/>
              <a:buNone/>
            </a:pPr>
            <a:r>
              <a:rPr lang="en-CA" sz="2000" b="0" dirty="0" smtClean="0"/>
              <a:t>The </a:t>
            </a:r>
            <a:r>
              <a:rPr lang="en-CA" sz="2000" b="0" dirty="0" err="1" smtClean="0"/>
              <a:t>pharmacodynamic</a:t>
            </a:r>
            <a:r>
              <a:rPr lang="en-CA" sz="2000" b="0" dirty="0" smtClean="0"/>
              <a:t> interaction between </a:t>
            </a:r>
            <a:r>
              <a:rPr lang="en-CA" sz="2000" b="0" dirty="0" err="1" smtClean="0"/>
              <a:t>clopidogrel</a:t>
            </a:r>
            <a:r>
              <a:rPr lang="en-CA" sz="2000" b="0" dirty="0" smtClean="0"/>
              <a:t> and PPIs and the initial findings from observational studies suggested an increased risk of cardiovascular events in concomitant users of </a:t>
            </a:r>
            <a:r>
              <a:rPr lang="en-CA" sz="2000" b="0" dirty="0" err="1" smtClean="0"/>
              <a:t>clopidogrel</a:t>
            </a:r>
            <a:r>
              <a:rPr lang="en-CA" sz="2000" b="0" dirty="0" smtClean="0"/>
              <a:t> and PPIs. Recently published data from a randomized clinical trial suggest that this risk is likely clinically insignificant. Nevertheless, because of potential limitations with study design and patients recruited, PPIs that minimally inhibit CYP2C19 are preferred for patients taking </a:t>
            </a:r>
            <a:r>
              <a:rPr lang="en-CA" sz="2000" b="0" dirty="0" err="1" smtClean="0"/>
              <a:t>clopidogrel</a:t>
            </a:r>
            <a:r>
              <a:rPr lang="en-CA" sz="2000" b="0" dirty="0" smtClean="0"/>
              <a:t> who are considered to be at increased risk of upper gastrointestinal bleeding (Class </a:t>
            </a:r>
            <a:r>
              <a:rPr lang="en-CA" sz="2000" b="0" dirty="0" err="1" smtClean="0"/>
              <a:t>IIb</a:t>
            </a:r>
            <a:r>
              <a:rPr lang="en-CA" sz="2000" b="0" dirty="0" smtClean="0"/>
              <a:t>, Level of Evidence B).</a:t>
            </a:r>
          </a:p>
        </p:txBody>
      </p:sp>
      <p:sp>
        <p:nvSpPr>
          <p:cNvPr id="2" name="TextBox 1"/>
          <p:cNvSpPr txBox="1"/>
          <p:nvPr/>
        </p:nvSpPr>
        <p:spPr>
          <a:xfrm>
            <a:off x="30480" y="6326386"/>
            <a:ext cx="7620000" cy="276999"/>
          </a:xfrm>
          <a:prstGeom prst="rect">
            <a:avLst/>
          </a:prstGeom>
          <a:noFill/>
        </p:spPr>
        <p:txBody>
          <a:bodyPr wrap="square" rtlCol="0">
            <a:spAutoFit/>
          </a:bodyPr>
          <a:lstStyle/>
          <a:p>
            <a:r>
              <a:rPr lang="en-US" sz="1200" dirty="0">
                <a:solidFill>
                  <a:srgbClr val="000000"/>
                </a:solidFill>
              </a:rPr>
              <a:t>Bell AD et al. Can J </a:t>
            </a:r>
            <a:r>
              <a:rPr lang="en-US" sz="1200" dirty="0" err="1">
                <a:solidFill>
                  <a:srgbClr val="000000"/>
                </a:solidFill>
              </a:rPr>
              <a:t>Cardiol</a:t>
            </a:r>
            <a:r>
              <a:rPr lang="en-US" sz="1200" dirty="0">
                <a:solidFill>
                  <a:srgbClr val="000000"/>
                </a:solidFill>
              </a:rPr>
              <a:t>. 2011 Mar-Apr;27(2):</a:t>
            </a:r>
          </a:p>
        </p:txBody>
      </p:sp>
    </p:spTree>
    <p:extLst>
      <p:ext uri="{BB962C8B-B14F-4D97-AF65-F5344CB8AC3E}">
        <p14:creationId xmlns:p14="http://schemas.microsoft.com/office/powerpoint/2010/main" val="3807807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3" y="931863"/>
            <a:ext cx="515937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bwMode="auto">
          <a:xfrm>
            <a:off x="539750" y="1323975"/>
            <a:ext cx="3890963" cy="1592263"/>
          </a:xfrm>
          <a:prstGeom prst="rect">
            <a:avLst/>
          </a:prstGeom>
          <a:solidFill>
            <a:schemeClr val="bg1"/>
          </a:solidFill>
          <a:ln w="9525">
            <a:noFill/>
            <a:miter lim="800000"/>
            <a:headEnd/>
            <a:tailEnd/>
          </a:ln>
        </p:spPr>
        <p:txBody>
          <a:bodyPr anchor="ctr"/>
          <a:lstStyle/>
          <a:p>
            <a:pPr defTabSz="457200" fontAlgn="base">
              <a:spcBef>
                <a:spcPct val="0"/>
              </a:spcBef>
              <a:spcAft>
                <a:spcPct val="0"/>
              </a:spcAft>
              <a:defRPr/>
            </a:pPr>
            <a:r>
              <a:rPr lang="en-CA" sz="2400" b="1" dirty="0">
                <a:solidFill>
                  <a:srgbClr val="CC9915"/>
                </a:solidFill>
                <a:cs typeface="Arial" charset="0"/>
              </a:rPr>
              <a:t>Interaction between </a:t>
            </a:r>
            <a:r>
              <a:rPr lang="en-CA" sz="2400" b="1" dirty="0" err="1">
                <a:solidFill>
                  <a:srgbClr val="CC9915"/>
                </a:solidFill>
                <a:cs typeface="Arial" charset="0"/>
              </a:rPr>
              <a:t>clopidogrel</a:t>
            </a:r>
            <a:r>
              <a:rPr lang="en-CA" sz="2400" b="1" dirty="0">
                <a:solidFill>
                  <a:srgbClr val="CC9915"/>
                </a:solidFill>
                <a:cs typeface="Arial" charset="0"/>
              </a:rPr>
              <a:t> and                  proton pump inhibitors: CCS 2010 </a:t>
            </a:r>
            <a:endParaRPr lang="en-US" sz="2400" b="1" dirty="0">
              <a:solidFill>
                <a:srgbClr val="CC9915"/>
              </a:solidFill>
              <a:cs typeface="Arial" charset="0"/>
            </a:endParaRPr>
          </a:p>
        </p:txBody>
      </p:sp>
      <p:sp>
        <p:nvSpPr>
          <p:cNvPr id="5" name="TextBox 4"/>
          <p:cNvSpPr txBox="1"/>
          <p:nvPr/>
        </p:nvSpPr>
        <p:spPr>
          <a:xfrm>
            <a:off x="30480" y="6412468"/>
            <a:ext cx="7620000" cy="276999"/>
          </a:xfrm>
          <a:prstGeom prst="rect">
            <a:avLst/>
          </a:prstGeom>
          <a:noFill/>
        </p:spPr>
        <p:txBody>
          <a:bodyPr wrap="square" rtlCol="0">
            <a:spAutoFit/>
          </a:bodyPr>
          <a:lstStyle/>
          <a:p>
            <a:r>
              <a:rPr lang="en-US" sz="1200" dirty="0">
                <a:solidFill>
                  <a:srgbClr val="000000"/>
                </a:solidFill>
              </a:rPr>
              <a:t>Bell AD et al. Can J </a:t>
            </a:r>
            <a:r>
              <a:rPr lang="en-US" sz="1200" dirty="0" err="1">
                <a:solidFill>
                  <a:srgbClr val="000000"/>
                </a:solidFill>
              </a:rPr>
              <a:t>Cardiol</a:t>
            </a:r>
            <a:r>
              <a:rPr lang="en-US" sz="1200" dirty="0">
                <a:solidFill>
                  <a:srgbClr val="000000"/>
                </a:solidFill>
              </a:rPr>
              <a:t>. 2011 Mar-Apr;27(2):</a:t>
            </a:r>
          </a:p>
        </p:txBody>
      </p:sp>
    </p:spTree>
    <p:extLst>
      <p:ext uri="{BB962C8B-B14F-4D97-AF65-F5344CB8AC3E}">
        <p14:creationId xmlns:p14="http://schemas.microsoft.com/office/powerpoint/2010/main" val="471040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pPr eaLnBrk="1" hangingPunct="1"/>
            <a:r>
              <a:rPr lang="en-US" smtClean="0"/>
              <a:t>Case</a:t>
            </a:r>
            <a:endParaRPr lang="en-US" smtClean="0">
              <a:solidFill>
                <a:srgbClr val="FF0000"/>
              </a:solidFill>
            </a:endParaRPr>
          </a:p>
        </p:txBody>
      </p:sp>
      <p:sp>
        <p:nvSpPr>
          <p:cNvPr id="96259" name="Content Placeholder 2"/>
          <p:cNvSpPr>
            <a:spLocks noGrp="1"/>
          </p:cNvSpPr>
          <p:nvPr>
            <p:ph idx="4294967295"/>
          </p:nvPr>
        </p:nvSpPr>
        <p:spPr>
          <a:xfrm>
            <a:off x="457200" y="1311275"/>
            <a:ext cx="7015163" cy="3209925"/>
          </a:xfrm>
        </p:spPr>
        <p:txBody>
          <a:bodyPr anchor="ctr"/>
          <a:lstStyle/>
          <a:p>
            <a:pPr marL="0" indent="0" eaLnBrk="1" hangingPunct="1">
              <a:buFont typeface="Arial" charset="0"/>
              <a:buNone/>
            </a:pPr>
            <a:r>
              <a:rPr lang="en-US" dirty="0" smtClean="0"/>
              <a:t>A diabetic patient with recently implanted medicated stents is back to your office because of gastric upset.</a:t>
            </a:r>
          </a:p>
          <a:p>
            <a:pPr marL="0" indent="0" eaLnBrk="1" hangingPunct="1">
              <a:buFont typeface="Arial" charset="0"/>
              <a:buNone/>
            </a:pPr>
            <a:r>
              <a:rPr lang="en-US" dirty="0" smtClean="0"/>
              <a:t>He has suffered from non-HP gastritis in the past.</a:t>
            </a:r>
          </a:p>
          <a:p>
            <a:pPr marL="0" indent="0" eaLnBrk="1" hangingPunct="1">
              <a:buFont typeface="Arial" charset="0"/>
              <a:buNone/>
            </a:pPr>
            <a:r>
              <a:rPr lang="en-US" dirty="0" smtClean="0"/>
              <a:t>He is presently taking a statin, a B Blocker, an ACEI, ASA 81 mg and clopidogrel 75 mg.</a:t>
            </a:r>
          </a:p>
          <a:p>
            <a:pPr marL="0" indent="0" eaLnBrk="1" hangingPunct="1">
              <a:buFont typeface="Arial" charset="0"/>
              <a:buNone/>
            </a:pPr>
            <a:r>
              <a:rPr lang="en-US" dirty="0" smtClean="0"/>
              <a:t>The physical examination is unremarkable.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169662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p:txBody>
          <a:bodyPr/>
          <a:lstStyle/>
          <a:p>
            <a:pPr eaLnBrk="1" hangingPunct="1"/>
            <a:r>
              <a:rPr lang="en-US" smtClean="0"/>
              <a:t>Question</a:t>
            </a:r>
          </a:p>
        </p:txBody>
      </p:sp>
      <p:sp>
        <p:nvSpPr>
          <p:cNvPr id="95235" name="Content Placeholder 2"/>
          <p:cNvSpPr>
            <a:spLocks noGrp="1"/>
          </p:cNvSpPr>
          <p:nvPr>
            <p:ph idx="4294967295"/>
          </p:nvPr>
        </p:nvSpPr>
        <p:spPr>
          <a:xfrm>
            <a:off x="457200" y="1241425"/>
            <a:ext cx="7085013" cy="3725863"/>
          </a:xfrm>
        </p:spPr>
        <p:txBody>
          <a:bodyPr anchor="ctr"/>
          <a:lstStyle/>
          <a:p>
            <a:pPr marL="0" indent="0" eaLnBrk="1" hangingPunct="1">
              <a:buFont typeface="Arial" charset="0"/>
              <a:buNone/>
              <a:defRPr/>
            </a:pPr>
            <a:r>
              <a:rPr lang="en-US" dirty="0" smtClean="0"/>
              <a:t>What medication would you add ?</a:t>
            </a:r>
          </a:p>
          <a:p>
            <a:pPr marL="630238" indent="-268288" eaLnBrk="1" hangingPunct="1">
              <a:buFont typeface="Calibri" pitchFamily="34" charset="0"/>
              <a:buAutoNum type="alphaUcPeriod"/>
              <a:defRPr/>
            </a:pPr>
            <a:r>
              <a:rPr lang="en-US" dirty="0" smtClean="0"/>
              <a:t> 	</a:t>
            </a:r>
            <a:r>
              <a:rPr lang="en-US" dirty="0" err="1" smtClean="0"/>
              <a:t>Lansoprazole</a:t>
            </a:r>
            <a:endParaRPr lang="en-US" dirty="0" smtClean="0"/>
          </a:p>
          <a:p>
            <a:pPr marL="630238" indent="-268288" eaLnBrk="1" hangingPunct="1">
              <a:buFont typeface="Calibri" pitchFamily="34" charset="0"/>
              <a:buAutoNum type="alphaUcPeriod"/>
              <a:defRPr/>
            </a:pPr>
            <a:r>
              <a:rPr lang="en-US" dirty="0" smtClean="0"/>
              <a:t> 	</a:t>
            </a:r>
            <a:r>
              <a:rPr lang="en-US" dirty="0" err="1" smtClean="0"/>
              <a:t>Omeprazole</a:t>
            </a:r>
            <a:endParaRPr lang="en-US" dirty="0" smtClean="0"/>
          </a:p>
          <a:p>
            <a:pPr marL="630238" indent="-268288" eaLnBrk="1" hangingPunct="1">
              <a:buFont typeface="Calibri" pitchFamily="34" charset="0"/>
              <a:buAutoNum type="alphaUcPeriod"/>
              <a:defRPr/>
            </a:pPr>
            <a:r>
              <a:rPr lang="en-US" dirty="0" smtClean="0"/>
              <a:t> 	</a:t>
            </a:r>
            <a:r>
              <a:rPr lang="en-US" dirty="0" err="1" smtClean="0"/>
              <a:t>Pantoprazole</a:t>
            </a:r>
            <a:endParaRPr lang="en-US" dirty="0" smtClean="0"/>
          </a:p>
          <a:p>
            <a:pPr marL="630238" indent="-268288" eaLnBrk="1" hangingPunct="1">
              <a:buFont typeface="Calibri" pitchFamily="34" charset="0"/>
              <a:buAutoNum type="alphaUcPeriod"/>
              <a:defRPr/>
            </a:pPr>
            <a:r>
              <a:rPr lang="en-US" dirty="0" smtClean="0"/>
              <a:t> 	Ranitidine</a:t>
            </a:r>
          </a:p>
          <a:p>
            <a:pPr marL="630238" indent="-268288" eaLnBrk="1" hangingPunct="1">
              <a:buFont typeface="Calibri" pitchFamily="34" charset="0"/>
              <a:buAutoNum type="alphaUcPeriod"/>
              <a:defRPr/>
            </a:pPr>
            <a:r>
              <a:rPr lang="en-US" dirty="0" smtClean="0"/>
              <a:t> 	Any of the above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3772020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7315200" y="4267200"/>
            <a:ext cx="762000" cy="381000"/>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a:solidFill>
                <a:srgbClr val="FFFFFF"/>
              </a:solidFill>
              <a:latin typeface="Times"/>
              <a:cs typeface="Arial" charset="0"/>
            </a:endParaRPr>
          </a:p>
        </p:txBody>
      </p:sp>
      <p:sp>
        <p:nvSpPr>
          <p:cNvPr id="4" name="Oval 3"/>
          <p:cNvSpPr>
            <a:spLocks noChangeArrowheads="1"/>
          </p:cNvSpPr>
          <p:nvPr/>
        </p:nvSpPr>
        <p:spPr bwMode="auto">
          <a:xfrm>
            <a:off x="2895600" y="3429000"/>
            <a:ext cx="685800" cy="381000"/>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a:solidFill>
                <a:srgbClr val="FFFFFF"/>
              </a:solidFill>
              <a:latin typeface="Times"/>
              <a:cs typeface="Arial" charset="0"/>
            </a:endParaRPr>
          </a:p>
        </p:txBody>
      </p:sp>
      <p:sp>
        <p:nvSpPr>
          <p:cNvPr id="5" name="Oval 4"/>
          <p:cNvSpPr>
            <a:spLocks noChangeArrowheads="1"/>
          </p:cNvSpPr>
          <p:nvPr/>
        </p:nvSpPr>
        <p:spPr bwMode="auto">
          <a:xfrm>
            <a:off x="2971800" y="4999038"/>
            <a:ext cx="609600" cy="423862"/>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a:solidFill>
                <a:srgbClr val="FFFFFF"/>
              </a:solidFill>
              <a:latin typeface="Times"/>
              <a:cs typeface="Arial" charset="0"/>
            </a:endParaRPr>
          </a:p>
        </p:txBody>
      </p:sp>
    </p:spTree>
    <p:extLst>
      <p:ext uri="{BB962C8B-B14F-4D97-AF65-F5344CB8AC3E}">
        <p14:creationId xmlns:p14="http://schemas.microsoft.com/office/powerpoint/2010/main" val="106319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descr="Screen shot 2011-03-29 at 7.16.07 PM.jpg"/>
          <p:cNvPicPr>
            <a:picLocks noChangeAspect="1"/>
          </p:cNvPicPr>
          <p:nvPr/>
        </p:nvPicPr>
        <p:blipFill>
          <a:blip r:embed="rId3">
            <a:duotone>
              <a:prstClr val="black"/>
              <a:schemeClr val="tx2">
                <a:tint val="45000"/>
                <a:satMod val="400000"/>
              </a:schemeClr>
            </a:duotone>
            <a:lum bright="20000" contrast="9000"/>
          </a:blip>
          <a:srcRect/>
          <a:stretch>
            <a:fillRect/>
          </a:stretch>
        </p:blipFill>
        <p:spPr bwMode="auto">
          <a:xfrm>
            <a:off x="512763" y="1403350"/>
            <a:ext cx="7558087" cy="4492625"/>
          </a:xfrm>
          <a:prstGeom prst="rect">
            <a:avLst/>
          </a:prstGeom>
          <a:noFill/>
          <a:ln w="9525">
            <a:noFill/>
            <a:miter lim="800000"/>
            <a:headEnd/>
            <a:tailEnd/>
          </a:ln>
        </p:spPr>
      </p:pic>
      <p:sp>
        <p:nvSpPr>
          <p:cNvPr id="99333" name="Rectangle 2"/>
          <p:cNvSpPr>
            <a:spLocks noGrp="1" noChangeArrowheads="1"/>
          </p:cNvSpPr>
          <p:nvPr>
            <p:ph type="title" idx="4294967295"/>
          </p:nvPr>
        </p:nvSpPr>
        <p:spPr>
          <a:xfrm>
            <a:off x="457200" y="179388"/>
            <a:ext cx="8229600" cy="1076325"/>
          </a:xfrm>
        </p:spPr>
        <p:txBody>
          <a:bodyPr>
            <a:spAutoFit/>
          </a:bodyPr>
          <a:lstStyle/>
          <a:p>
            <a:pPr defTabSz="914400">
              <a:defRPr/>
            </a:pPr>
            <a:r>
              <a:rPr lang="en-US" kern="1200" dirty="0" smtClean="0">
                <a:ea typeface="ＭＳ Ｐゴシック" pitchFamily="34" charset="-128"/>
                <a:cs typeface="Arial" charset="0"/>
              </a:rPr>
              <a:t>Variability in platelet responsiveness                                 to </a:t>
            </a:r>
            <a:r>
              <a:rPr lang="en-US" kern="1200" dirty="0" err="1" smtClean="0">
                <a:ea typeface="ＭＳ Ｐゴシック" pitchFamily="34" charset="-128"/>
                <a:cs typeface="Arial" charset="0"/>
              </a:rPr>
              <a:t>clopidogrel</a:t>
            </a:r>
            <a:r>
              <a:rPr lang="en-US" kern="1200" dirty="0" smtClean="0">
                <a:ea typeface="ＭＳ Ｐゴシック" pitchFamily="34" charset="-128"/>
                <a:cs typeface="Arial" charset="0"/>
              </a:rPr>
              <a:t> among 544 individuals</a:t>
            </a:r>
            <a:endParaRPr lang="fr-CA" kern="1200" dirty="0" err="1" smtClean="0">
              <a:ea typeface="ＭＳ Ｐゴシック" pitchFamily="34" charset="-128"/>
              <a:cs typeface="Arial" charset="0"/>
            </a:endParaRPr>
          </a:p>
        </p:txBody>
      </p:sp>
      <p:sp>
        <p:nvSpPr>
          <p:cNvPr id="101380" name="Text Box 4"/>
          <p:cNvSpPr txBox="1">
            <a:spLocks noChangeArrowheads="1"/>
          </p:cNvSpPr>
          <p:nvPr/>
        </p:nvSpPr>
        <p:spPr bwMode="auto">
          <a:xfrm>
            <a:off x="457200" y="6388100"/>
            <a:ext cx="539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FR" sz="1600">
                <a:solidFill>
                  <a:srgbClr val="000000"/>
                </a:solidFill>
                <a:latin typeface="Calibri" pitchFamily="34" charset="0"/>
                <a:ea typeface="ＭＳ Ｐゴシック" pitchFamily="34" charset="-128"/>
              </a:rPr>
              <a:t>Serebruany et al. J Am Coll Cardiol 2005; 45: 246-51</a:t>
            </a:r>
          </a:p>
        </p:txBody>
      </p:sp>
      <p:sp>
        <p:nvSpPr>
          <p:cNvPr id="7"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endParaRPr lang="en-US" dirty="0">
              <a:solidFill>
                <a:srgbClr val="414141"/>
              </a:solidFill>
            </a:endParaRPr>
          </a:p>
        </p:txBody>
      </p:sp>
    </p:spTree>
    <p:extLst>
      <p:ext uri="{BB962C8B-B14F-4D97-AF65-F5344CB8AC3E}">
        <p14:creationId xmlns:p14="http://schemas.microsoft.com/office/powerpoint/2010/main" val="411259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CYP2C19 Alleles</a:t>
            </a:r>
          </a:p>
        </p:txBody>
      </p:sp>
      <p:sp>
        <p:nvSpPr>
          <p:cNvPr id="15362" name="TextBox 6"/>
          <p:cNvSpPr txBox="1">
            <a:spLocks noChangeArrowheads="1"/>
          </p:cNvSpPr>
          <p:nvPr/>
        </p:nvSpPr>
        <p:spPr bwMode="auto">
          <a:xfrm>
            <a:off x="266700" y="1143000"/>
            <a:ext cx="4457700" cy="1477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b="1">
                <a:solidFill>
                  <a:srgbClr val="000000"/>
                </a:solidFill>
              </a:rPr>
              <a:t>3 allele classes</a:t>
            </a:r>
          </a:p>
          <a:p>
            <a:pPr lvl="1"/>
            <a:r>
              <a:rPr lang="en-US">
                <a:solidFill>
                  <a:srgbClr val="000000"/>
                </a:solidFill>
              </a:rPr>
              <a:t>- “Wild type” (*1): 63%</a:t>
            </a:r>
          </a:p>
          <a:p>
            <a:pPr lvl="1"/>
            <a:r>
              <a:rPr lang="en-US">
                <a:solidFill>
                  <a:srgbClr val="000000"/>
                </a:solidFill>
              </a:rPr>
              <a:t>- Loss-of-function (*2, *3): 13%</a:t>
            </a:r>
          </a:p>
          <a:p>
            <a:pPr lvl="1"/>
            <a:r>
              <a:rPr lang="en-US">
                <a:solidFill>
                  <a:srgbClr val="000000"/>
                </a:solidFill>
              </a:rPr>
              <a:t>- Gain-of-function (*17): 24%</a:t>
            </a:r>
          </a:p>
          <a:p>
            <a:endParaRPr lang="en-US">
              <a:solidFill>
                <a:srgbClr val="000000"/>
              </a:solidFill>
            </a:endParaRPr>
          </a:p>
        </p:txBody>
      </p:sp>
      <p:sp>
        <p:nvSpPr>
          <p:cNvPr id="8" name="TextBox 7"/>
          <p:cNvSpPr txBox="1">
            <a:spLocks noChangeArrowheads="1"/>
          </p:cNvSpPr>
          <p:nvPr/>
        </p:nvSpPr>
        <p:spPr bwMode="auto">
          <a:xfrm>
            <a:off x="1168400" y="3155950"/>
            <a:ext cx="7472363" cy="17541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b="1" dirty="0">
                <a:solidFill>
                  <a:srgbClr val="000000"/>
                </a:solidFill>
              </a:rPr>
              <a:t>5 metabolizer phenotypes</a:t>
            </a:r>
          </a:p>
          <a:p>
            <a:pPr lvl="1"/>
            <a:r>
              <a:rPr lang="en-US" dirty="0">
                <a:solidFill>
                  <a:srgbClr val="000000"/>
                </a:solidFill>
              </a:rPr>
              <a:t>- </a:t>
            </a:r>
            <a:r>
              <a:rPr lang="en-US" u="sng" dirty="0">
                <a:solidFill>
                  <a:srgbClr val="000000"/>
                </a:solidFill>
              </a:rPr>
              <a:t>Poor</a:t>
            </a:r>
            <a:r>
              <a:rPr lang="en-US" dirty="0">
                <a:solidFill>
                  <a:srgbClr val="000000"/>
                </a:solidFill>
              </a:rPr>
              <a:t>: 2 loss-of-function alleles (2%)</a:t>
            </a:r>
          </a:p>
          <a:p>
            <a:pPr lvl="1"/>
            <a:r>
              <a:rPr lang="en-US" dirty="0">
                <a:solidFill>
                  <a:srgbClr val="000000"/>
                </a:solidFill>
              </a:rPr>
              <a:t>- </a:t>
            </a:r>
            <a:r>
              <a:rPr lang="en-US" u="sng" dirty="0">
                <a:solidFill>
                  <a:srgbClr val="000000"/>
                </a:solidFill>
              </a:rPr>
              <a:t>Intermediate</a:t>
            </a:r>
            <a:r>
              <a:rPr lang="en-US" dirty="0">
                <a:solidFill>
                  <a:srgbClr val="000000"/>
                </a:solidFill>
              </a:rPr>
              <a:t>: 1 loss-of-function and 1wild type alleles (16%)</a:t>
            </a:r>
          </a:p>
          <a:p>
            <a:pPr lvl="1"/>
            <a:r>
              <a:rPr lang="en-US" dirty="0">
                <a:solidFill>
                  <a:srgbClr val="000000"/>
                </a:solidFill>
              </a:rPr>
              <a:t>- </a:t>
            </a:r>
            <a:r>
              <a:rPr lang="en-US" u="sng" dirty="0">
                <a:solidFill>
                  <a:srgbClr val="000000"/>
                </a:solidFill>
              </a:rPr>
              <a:t>Extensive</a:t>
            </a:r>
            <a:r>
              <a:rPr lang="en-US" dirty="0">
                <a:solidFill>
                  <a:srgbClr val="000000"/>
                </a:solidFill>
              </a:rPr>
              <a:t>: 2 wild types alleles (39%)</a:t>
            </a:r>
          </a:p>
          <a:p>
            <a:pPr lvl="1"/>
            <a:r>
              <a:rPr lang="en-US" dirty="0">
                <a:solidFill>
                  <a:srgbClr val="000000"/>
                </a:solidFill>
              </a:rPr>
              <a:t>- </a:t>
            </a:r>
            <a:r>
              <a:rPr lang="en-US" u="sng" dirty="0">
                <a:solidFill>
                  <a:srgbClr val="000000"/>
                </a:solidFill>
              </a:rPr>
              <a:t>Ultra</a:t>
            </a:r>
            <a:r>
              <a:rPr lang="en-US" dirty="0">
                <a:solidFill>
                  <a:srgbClr val="000000"/>
                </a:solidFill>
              </a:rPr>
              <a:t>: 1 or 2 gain-of-function alleles (37%)</a:t>
            </a:r>
          </a:p>
          <a:p>
            <a:pPr lvl="1"/>
            <a:r>
              <a:rPr lang="en-US" dirty="0">
                <a:solidFill>
                  <a:srgbClr val="000000"/>
                </a:solidFill>
              </a:rPr>
              <a:t>- </a:t>
            </a:r>
            <a:r>
              <a:rPr lang="en-US" u="sng" dirty="0">
                <a:solidFill>
                  <a:srgbClr val="000000"/>
                </a:solidFill>
              </a:rPr>
              <a:t>Unknown</a:t>
            </a:r>
            <a:r>
              <a:rPr lang="en-US" dirty="0">
                <a:solidFill>
                  <a:srgbClr val="000000"/>
                </a:solidFill>
              </a:rPr>
              <a:t>: 1 gain-of-function and 1 loss-of-function alleles (6%)</a:t>
            </a:r>
          </a:p>
        </p:txBody>
      </p:sp>
      <p:sp>
        <p:nvSpPr>
          <p:cNvPr id="9" name="TextBox 8"/>
          <p:cNvSpPr txBox="1">
            <a:spLocks noChangeArrowheads="1"/>
          </p:cNvSpPr>
          <p:nvPr/>
        </p:nvSpPr>
        <p:spPr bwMode="auto">
          <a:xfrm>
            <a:off x="1168400" y="5162550"/>
            <a:ext cx="6362700" cy="9239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b="1">
                <a:solidFill>
                  <a:srgbClr val="000000"/>
                </a:solidFill>
              </a:rPr>
              <a:t>2 carrier status</a:t>
            </a:r>
          </a:p>
          <a:p>
            <a:r>
              <a:rPr lang="en-US">
                <a:solidFill>
                  <a:srgbClr val="000000"/>
                </a:solidFill>
              </a:rPr>
              <a:t>	- Loss-of-function carriers (1 or more *2, *3): 24%</a:t>
            </a:r>
          </a:p>
          <a:p>
            <a:r>
              <a:rPr lang="en-US">
                <a:solidFill>
                  <a:srgbClr val="000000"/>
                </a:solidFill>
              </a:rPr>
              <a:t>	- Gain-of-function carriers (1 or more *17): 41%</a:t>
            </a:r>
          </a:p>
        </p:txBody>
      </p:sp>
      <p:grpSp>
        <p:nvGrpSpPr>
          <p:cNvPr id="14" name="Group 13"/>
          <p:cNvGrpSpPr>
            <a:grpSpLocks/>
          </p:cNvGrpSpPr>
          <p:nvPr/>
        </p:nvGrpSpPr>
        <p:grpSpPr bwMode="auto">
          <a:xfrm>
            <a:off x="457200" y="2620963"/>
            <a:ext cx="711200" cy="3290887"/>
            <a:chOff x="457200" y="3159982"/>
            <a:chExt cx="711708" cy="3291618"/>
          </a:xfrm>
        </p:grpSpPr>
        <p:sp>
          <p:nvSpPr>
            <p:cNvPr id="10" name="Right Arrow 9"/>
            <p:cNvSpPr/>
            <p:nvPr/>
          </p:nvSpPr>
          <p:spPr>
            <a:xfrm>
              <a:off x="673254" y="4457257"/>
              <a:ext cx="495654" cy="342976"/>
            </a:xfrm>
            <a:prstGeom prst="rightArrow">
              <a:avLst/>
            </a:prstGeom>
            <a:solidFill>
              <a:srgbClr val="CCFFCC"/>
            </a:solidFill>
            <a:ln>
              <a:solidFill>
                <a:srgbClr val="CCFF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1" name="Right Arrow 10"/>
            <p:cNvSpPr/>
            <p:nvPr/>
          </p:nvSpPr>
          <p:spPr>
            <a:xfrm>
              <a:off x="673254" y="6108624"/>
              <a:ext cx="495654" cy="342976"/>
            </a:xfrm>
            <a:prstGeom prst="rightArrow">
              <a:avLst/>
            </a:prstGeom>
            <a:solidFill>
              <a:srgbClr val="CCFFCC"/>
            </a:solidFill>
            <a:ln>
              <a:solidFill>
                <a:srgbClr val="CCFF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457200" y="3159982"/>
              <a:ext cx="216054" cy="3215401"/>
            </a:xfrm>
            <a:prstGeom prst="rect">
              <a:avLst/>
            </a:prstGeom>
            <a:solidFill>
              <a:srgbClr val="CCFFCC"/>
            </a:solidFill>
            <a:ln>
              <a:solidFill>
                <a:srgbClr val="CCFF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spTree>
    <p:extLst>
      <p:ext uri="{BB962C8B-B14F-4D97-AF65-F5344CB8AC3E}">
        <p14:creationId xmlns:p14="http://schemas.microsoft.com/office/powerpoint/2010/main" val="300308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414141"/>
                </a:solidFill>
              </a:rPr>
              <a:t>© 2011 - TIGC</a:t>
            </a:r>
            <a:endParaRPr lang="en-US" dirty="0">
              <a:solidFill>
                <a:srgbClr val="414141"/>
              </a:solidFill>
            </a:endParaRPr>
          </a:p>
        </p:txBody>
      </p:sp>
      <p:sp>
        <p:nvSpPr>
          <p:cNvPr id="3" name="Slide Number Placeholder 2"/>
          <p:cNvSpPr>
            <a:spLocks noGrp="1"/>
          </p:cNvSpPr>
          <p:nvPr>
            <p:ph type="sldNum" sz="quarter" idx="11"/>
          </p:nvPr>
        </p:nvSpPr>
        <p:spPr/>
        <p:txBody>
          <a:bodyPr/>
          <a:lstStyle/>
          <a:p>
            <a:pPr>
              <a:defRPr/>
            </a:pPr>
            <a:fld id="{48E0E7BD-6C21-41A9-BCB2-AA810FB040F6}" type="slidenum">
              <a:rPr lang="en-US" smtClean="0">
                <a:solidFill>
                  <a:srgbClr val="414141"/>
                </a:solidFill>
              </a:rPr>
              <a:pPr>
                <a:defRPr/>
              </a:pPr>
              <a:t>8</a:t>
            </a:fld>
            <a:endParaRPr lang="en-US" dirty="0">
              <a:solidFill>
                <a:srgbClr val="41414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3621"/>
            <a:ext cx="8305800" cy="5633779"/>
          </a:xfrm>
          <a:prstGeom prst="rect">
            <a:avLst/>
          </a:prstGeom>
        </p:spPr>
      </p:pic>
    </p:spTree>
    <p:extLst>
      <p:ext uri="{BB962C8B-B14F-4D97-AF65-F5344CB8AC3E}">
        <p14:creationId xmlns:p14="http://schemas.microsoft.com/office/powerpoint/2010/main" val="113335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descr="Screen shot 2011-03-29 at 7.34.30 P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1685925"/>
            <a:ext cx="57594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ZoneTexte 21"/>
          <p:cNvSpPr txBox="1">
            <a:spLocks noChangeArrowheads="1"/>
          </p:cNvSpPr>
          <p:nvPr/>
        </p:nvSpPr>
        <p:spPr bwMode="auto">
          <a:xfrm>
            <a:off x="457200" y="6423025"/>
            <a:ext cx="4721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fr-CA" sz="1600">
                <a:solidFill>
                  <a:srgbClr val="000000"/>
                </a:solidFill>
                <a:latin typeface="Calibri" pitchFamily="34" charset="0"/>
                <a:ea typeface="ＭＳ Ｐゴシック" pitchFamily="34" charset="-128"/>
              </a:rPr>
              <a:t>Gilard M et al. J Am Coll Cardiol, 2008; 51: 256-60</a:t>
            </a:r>
            <a:endParaRPr lang="fr-FR" sz="1600">
              <a:solidFill>
                <a:srgbClr val="000000"/>
              </a:solidFill>
              <a:latin typeface="Calibri" pitchFamily="34" charset="0"/>
              <a:ea typeface="ＭＳ Ｐゴシック" pitchFamily="34" charset="-128"/>
            </a:endParaRPr>
          </a:p>
        </p:txBody>
      </p:sp>
      <p:sp>
        <p:nvSpPr>
          <p:cNvPr id="104452" name="TextBox 1"/>
          <p:cNvSpPr txBox="1">
            <a:spLocks noChangeArrowheads="1"/>
          </p:cNvSpPr>
          <p:nvPr/>
        </p:nvSpPr>
        <p:spPr bwMode="auto">
          <a:xfrm>
            <a:off x="5178425" y="4708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fr-CA">
              <a:solidFill>
                <a:srgbClr val="000000"/>
              </a:solidFill>
              <a:latin typeface="Calibri" pitchFamily="34" charset="0"/>
              <a:ea typeface="ＭＳ Ｐゴシック" pitchFamily="34" charset="-128"/>
            </a:endParaRPr>
          </a:p>
        </p:txBody>
      </p:sp>
      <p:sp>
        <p:nvSpPr>
          <p:cNvPr id="104453" name="ZoneTexte 3"/>
          <p:cNvSpPr txBox="1">
            <a:spLocks noChangeArrowheads="1"/>
          </p:cNvSpPr>
          <p:nvPr/>
        </p:nvSpPr>
        <p:spPr bwMode="auto">
          <a:xfrm>
            <a:off x="457200" y="146050"/>
            <a:ext cx="8686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3000">
                <a:solidFill>
                  <a:srgbClr val="C86400"/>
                </a:solidFill>
                <a:latin typeface="Calibri" pitchFamily="34" charset="0"/>
                <a:ea typeface="ＭＳ Ｐゴシック" pitchFamily="34" charset="-128"/>
              </a:rPr>
              <a:t>Influence of Omeprazole on the antiplatelet action of Clopidogrel associated with aspirin: The randomized, double-blind OCLA (Omeprazole CLopidogrel Aspirin) study</a:t>
            </a:r>
            <a:endParaRPr lang="fr-FR" sz="3000">
              <a:solidFill>
                <a:srgbClr val="C86400"/>
              </a:solidFill>
              <a:latin typeface="Calibri" pitchFamily="34" charset="0"/>
              <a:ea typeface="ＭＳ Ｐゴシック" pitchFamily="34" charset="-128"/>
            </a:endParaRPr>
          </a:p>
        </p:txBody>
      </p:sp>
      <p:sp>
        <p:nvSpPr>
          <p:cNvPr id="104454" name="TextBox 5"/>
          <p:cNvSpPr txBox="1">
            <a:spLocks noChangeArrowheads="1"/>
          </p:cNvSpPr>
          <p:nvPr/>
        </p:nvSpPr>
        <p:spPr bwMode="auto">
          <a:xfrm>
            <a:off x="1260475" y="5670550"/>
            <a:ext cx="126047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fontAlgn="base" hangingPunct="1">
              <a:spcBef>
                <a:spcPct val="0"/>
              </a:spcBef>
              <a:spcAft>
                <a:spcPct val="0"/>
              </a:spcAft>
            </a:pPr>
            <a:endParaRPr lang="fr-CA">
              <a:solidFill>
                <a:srgbClr val="000000"/>
              </a:solidFill>
            </a:endParaRPr>
          </a:p>
        </p:txBody>
      </p:sp>
      <p:sp>
        <p:nvSpPr>
          <p:cNvPr id="7" name="Footer Placeholder 4"/>
          <p:cNvSpPr>
            <a:spLocks noGrp="1"/>
          </p:cNvSpPr>
          <p:nvPr>
            <p:ph type="ftr" sz="quarter" idx="10"/>
          </p:nvPr>
        </p:nvSpPr>
        <p:spPr/>
        <p:txBody>
          <a:bodyPr/>
          <a:lstStyle>
            <a:lvl1pPr>
              <a:defRPr/>
            </a:lvl1pPr>
          </a:lstStyle>
          <a:p>
            <a:pPr>
              <a:defRPr/>
            </a:pPr>
            <a:r>
              <a:rPr lang="en-US" dirty="0">
                <a:solidFill>
                  <a:srgbClr val="414141"/>
                </a:solidFill>
              </a:rPr>
              <a:t>© 2011 - TIGC</a:t>
            </a:r>
          </a:p>
        </p:txBody>
      </p:sp>
    </p:spTree>
    <p:extLst>
      <p:ext uri="{BB962C8B-B14F-4D97-AF65-F5344CB8AC3E}">
        <p14:creationId xmlns:p14="http://schemas.microsoft.com/office/powerpoint/2010/main" val="166331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cs_powerpoint">
  <a:themeElements>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3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C0C78"/>
        </a:dk2>
        <a:lt2>
          <a:srgbClr val="414141"/>
        </a:lt2>
        <a:accent1>
          <a:srgbClr val="000000"/>
        </a:accent1>
        <a:accent2>
          <a:srgbClr val="FFFFFF"/>
        </a:accent2>
        <a:accent3>
          <a:srgbClr val="FFFFFF"/>
        </a:accent3>
        <a:accent4>
          <a:srgbClr val="000000"/>
        </a:accent4>
        <a:accent5>
          <a:srgbClr val="AAAAAA"/>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4901</Words>
  <Application>Microsoft Office PowerPoint</Application>
  <PresentationFormat>On-screen Show (4:3)</PresentationFormat>
  <Paragraphs>256</Paragraphs>
  <Slides>28</Slides>
  <Notes>20</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Office Theme</vt:lpstr>
      <vt:lpstr>8_ccs_powerpoint</vt:lpstr>
      <vt:lpstr>6_Office Theme</vt:lpstr>
      <vt:lpstr>2_Office Theme</vt:lpstr>
      <vt:lpstr>7_Office Theme</vt:lpstr>
      <vt:lpstr>ccs_powerpoint</vt:lpstr>
      <vt:lpstr>PowerPoint Presentation</vt:lpstr>
      <vt:lpstr>Objectives</vt:lpstr>
      <vt:lpstr>Case</vt:lpstr>
      <vt:lpstr>Question</vt:lpstr>
      <vt:lpstr>PowerPoint Presentation</vt:lpstr>
      <vt:lpstr>Variability in platelet responsiveness                                 to clopidogrel among 544 individuals</vt:lpstr>
      <vt:lpstr>CYP2C19 Alleles</vt:lpstr>
      <vt:lpstr>PowerPoint Presentation</vt:lpstr>
      <vt:lpstr>PowerPoint Presentation</vt:lpstr>
      <vt:lpstr>PRINCIPLE-TIMI 44: prasugel/clopidogrel Proportion of non-responders at 6 hours and fifteen days</vt:lpstr>
      <vt:lpstr>FDA-studies Mandated Studies</vt:lpstr>
      <vt:lpstr>PowerPoint Presentation</vt:lpstr>
      <vt:lpstr>TRITON-TIMI 38: ACS with planned PCI Clopidogrel/prasugrel with/without PPI</vt:lpstr>
      <vt:lpstr>TRITON-TIMI 38: ACS with planned PCI Clopidogrel/prasugrel according to PPI molecule</vt:lpstr>
      <vt:lpstr>COGENT</vt:lpstr>
      <vt:lpstr>COGENT: GI events</vt:lpstr>
      <vt:lpstr>COGENT: CV events</vt:lpstr>
      <vt:lpstr>Clopidogrel with or without Omeprazole                              in coronary artery disease: COGENT study</vt:lpstr>
      <vt:lpstr>PowerPoint Presentation</vt:lpstr>
      <vt:lpstr>PowerPoint Presentation</vt:lpstr>
      <vt:lpstr>Regulatory Authority Statements</vt:lpstr>
      <vt:lpstr>FDA 10. Oct 2010</vt:lpstr>
      <vt:lpstr>FDA 10. Oct 2010</vt:lpstr>
      <vt:lpstr>EMA March 17, 2010:</vt:lpstr>
      <vt:lpstr>PowerPoint Presentation</vt:lpstr>
      <vt:lpstr>Summary </vt:lpstr>
      <vt:lpstr>Canadian Cardiovascular Society Guidelines</vt:lpstr>
      <vt:lpstr>PowerPoint Presentation</vt:lpstr>
    </vt:vector>
  </TitlesOfParts>
  <Company>Sheeri Bell Holdings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Bell</dc:creator>
  <cp:lastModifiedBy>Kaytlin Mullen</cp:lastModifiedBy>
  <cp:revision>1</cp:revision>
  <dcterms:created xsi:type="dcterms:W3CDTF">2011-11-16T04:24:03Z</dcterms:created>
  <dcterms:modified xsi:type="dcterms:W3CDTF">2014-05-05T17:35:50Z</dcterms:modified>
</cp:coreProperties>
</file>