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1" r:id="rId4"/>
    <p:sldMasterId id="2147483703" r:id="rId5"/>
    <p:sldMasterId id="2147483715" r:id="rId6"/>
    <p:sldMasterId id="2147483727" r:id="rId7"/>
    <p:sldMasterId id="2147483739" r:id="rId8"/>
    <p:sldMasterId id="2147483751" r:id="rId9"/>
    <p:sldMasterId id="2147483763" r:id="rId10"/>
    <p:sldMasterId id="2147483775" r:id="rId11"/>
    <p:sldMasterId id="2147483787" r:id="rId12"/>
  </p:sldMasterIdLst>
  <p:notesMasterIdLst>
    <p:notesMasterId r:id="rId37"/>
  </p:notesMasterIdLst>
  <p:sldIdLst>
    <p:sldId id="256" r:id="rId13"/>
    <p:sldId id="257" r:id="rId14"/>
    <p:sldId id="290" r:id="rId15"/>
    <p:sldId id="258" r:id="rId16"/>
    <p:sldId id="291" r:id="rId17"/>
    <p:sldId id="278" r:id="rId18"/>
    <p:sldId id="279" r:id="rId19"/>
    <p:sldId id="280" r:id="rId20"/>
    <p:sldId id="281" r:id="rId21"/>
    <p:sldId id="282" r:id="rId22"/>
    <p:sldId id="265" r:id="rId23"/>
    <p:sldId id="283" r:id="rId24"/>
    <p:sldId id="289" r:id="rId25"/>
    <p:sldId id="268" r:id="rId26"/>
    <p:sldId id="284" r:id="rId27"/>
    <p:sldId id="285" r:id="rId28"/>
    <p:sldId id="271" r:id="rId29"/>
    <p:sldId id="272" r:id="rId30"/>
    <p:sldId id="286" r:id="rId31"/>
    <p:sldId id="273" r:id="rId32"/>
    <p:sldId id="274" r:id="rId33"/>
    <p:sldId id="292" r:id="rId34"/>
    <p:sldId id="288"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78" autoAdjust="0"/>
  </p:normalViewPr>
  <p:slideViewPr>
    <p:cSldViewPr>
      <p:cViewPr>
        <p:scale>
          <a:sx n="125" d="100"/>
          <a:sy n="125" d="100"/>
        </p:scale>
        <p:origin x="-19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53276-384C-46E2-9B86-05817961A37E}" type="datetimeFigureOut">
              <a:rPr lang="en-US" smtClean="0"/>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72B5D-1234-4942-B7B6-2B8EA690DBEC}" type="slidenum">
              <a:rPr lang="en-US" smtClean="0"/>
              <a:pPr/>
              <a:t>‹#›</a:t>
            </a:fld>
            <a:endParaRPr lang="en-US"/>
          </a:p>
        </p:txBody>
      </p:sp>
    </p:spTree>
    <p:extLst>
      <p:ext uri="{BB962C8B-B14F-4D97-AF65-F5344CB8AC3E}">
        <p14:creationId xmlns:p14="http://schemas.microsoft.com/office/powerpoint/2010/main" val="59047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AEE2A70-845D-42A3-A0F7-179723EA66B5}" type="slidenum">
              <a:rPr lang="en-CA">
                <a:solidFill>
                  <a:srgbClr val="000000"/>
                </a:solidFill>
                <a:latin typeface="Arial" pitchFamily="34" charset="0"/>
              </a:rPr>
              <a:pPr eaLnBrk="1" hangingPunct="1"/>
              <a:t>1</a:t>
            </a:fld>
            <a:endParaRPr lang="en-CA">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solidFill>
                <a:srgbClr val="141413"/>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9E48A75B-0030-4A1C-A8DB-5C7D42FD921A}" type="slidenum">
              <a:rPr lang="en-US" sz="1200">
                <a:solidFill>
                  <a:prstClr val="black"/>
                </a:solidFill>
                <a:latin typeface="Arial" charset="0"/>
                <a:cs typeface="Arial" charset="0"/>
              </a:rPr>
              <a:pPr algn="r" fontAlgn="base">
                <a:spcBef>
                  <a:spcPct val="0"/>
                </a:spcBef>
                <a:spcAft>
                  <a:spcPct val="0"/>
                </a:spcAft>
              </a:pPr>
              <a:t>12</a:t>
            </a:fld>
            <a:endParaRPr lang="en-US" sz="1200">
              <a:solidFill>
                <a:prstClr val="black"/>
              </a:solidFill>
              <a:latin typeface="Arial" charset="0"/>
              <a:cs typeface="Arial" charset="0"/>
            </a:endParaRPr>
          </a:p>
        </p:txBody>
      </p:sp>
      <p:sp>
        <p:nvSpPr>
          <p:cNvPr id="164867" name="Rectangle 2"/>
          <p:cNvSpPr>
            <a:spLocks noGrp="1" noRot="1" noChangeAspect="1" noChangeArrowheads="1" noTextEdit="1"/>
          </p:cNvSpPr>
          <p:nvPr>
            <p:ph type="sldImg"/>
          </p:nvPr>
        </p:nvSpPr>
        <p:spPr bwMode="auto">
          <a:xfrm>
            <a:off x="1296988" y="549275"/>
            <a:ext cx="4267200" cy="3200400"/>
          </a:xfrm>
          <a:noFill/>
          <a:ln>
            <a:solidFill>
              <a:srgbClr val="000000"/>
            </a:solidFill>
            <a:miter lim="800000"/>
            <a:headEnd/>
            <a:tailEnd/>
          </a:ln>
        </p:spPr>
      </p:sp>
      <p:sp>
        <p:nvSpPr>
          <p:cNvPr id="164868" name="Rectangle 3"/>
          <p:cNvSpPr>
            <a:spLocks noGrp="1" noChangeArrowheads="1"/>
          </p:cNvSpPr>
          <p:nvPr>
            <p:ph type="body" idx="1"/>
          </p:nvPr>
        </p:nvSpPr>
        <p:spPr bwMode="auto">
          <a:xfrm>
            <a:off x="977900" y="3976688"/>
            <a:ext cx="4894263" cy="3186112"/>
          </a:xfrm>
          <a:noFill/>
        </p:spPr>
        <p:txBody>
          <a:bodyPr wrap="square" numCol="1" anchor="t" anchorCtr="0" compatLnSpc="1">
            <a:prstTxWarp prst="textNoShape">
              <a:avLst/>
            </a:prstTxWarp>
          </a:bodyPr>
          <a:lstStyle/>
          <a:p>
            <a:pPr defTabSz="914400" eaLnBrk="1" hangingPunct="1">
              <a:spcBef>
                <a:spcPct val="0"/>
              </a:spcBef>
            </a:pPr>
            <a:r>
              <a:rPr lang="en-US" smtClean="0"/>
              <a:t>The Management of Atherothrombosis with Clopidogrel in High-Risk Patients with Recent Transient Ischemic Attack or Ischemic Stroke (MATCH) trial was a randomized, double-blind, parallel-group study. </a:t>
            </a:r>
          </a:p>
          <a:p>
            <a:pPr defTabSz="914400" eaLnBrk="1" hangingPunct="1">
              <a:spcBef>
                <a:spcPct val="0"/>
              </a:spcBef>
            </a:pPr>
            <a:endParaRPr lang="en-US" smtClean="0"/>
          </a:p>
          <a:p>
            <a:pPr defTabSz="914400" eaLnBrk="1" hangingPunct="1">
              <a:spcBef>
                <a:spcPct val="0"/>
              </a:spcBef>
            </a:pPr>
            <a:r>
              <a:rPr lang="en-US" smtClean="0"/>
              <a:t>The primary objective was to evaluate the efficacy of clopidogrel (75 mg/day) plus ASA (75 mg/day) compared with clopidogrel alone (75 mg/day) in reducing the risk of ischemic events in patients with recent TIA or ischemic stroke and who were at high risk for recurrent ischemic events. </a:t>
            </a:r>
          </a:p>
          <a:p>
            <a:pPr defTabSz="914400" eaLnBrk="1" hangingPunct="1">
              <a:spcBef>
                <a:spcPct val="0"/>
              </a:spcBef>
            </a:pPr>
            <a:endParaRPr lang="en-US" smtClean="0"/>
          </a:p>
          <a:p>
            <a:pPr defTabSz="914400" eaLnBrk="1" hangingPunct="1">
              <a:spcBef>
                <a:spcPct val="0"/>
              </a:spcBef>
            </a:pPr>
            <a:r>
              <a:rPr lang="en-US" smtClean="0"/>
              <a:t>Addition of ASA to clopidogrel resulted in a statistically non-significant 6.4% overall relative risk reduction in the combined primary efficacy end-point of MI, stroke, vascular death, or rehospitalization for an acute ischemic event (P=0.244). Thus, it appears that the addition of aspirin to clopidogrel in high-risk stroke and TIA patients does not provide additional efficacy when compared with clopidogrel monotherapy. </a:t>
            </a:r>
          </a:p>
          <a:p>
            <a:pPr defTabSz="914400" eaLnBrk="1" hangingPunct="1">
              <a:spcBef>
                <a:spcPct val="0"/>
              </a:spcBef>
            </a:pPr>
            <a:endParaRPr lang="en-US" smtClean="0"/>
          </a:p>
          <a:p>
            <a:pPr defTabSz="914400" eaLnBrk="1" hangingPunct="1">
              <a:spcBef>
                <a:spcPct val="0"/>
              </a:spcBef>
            </a:pPr>
            <a:r>
              <a:rPr lang="en-CA" b="1" smtClean="0"/>
              <a:t>Reference:</a:t>
            </a:r>
          </a:p>
          <a:p>
            <a:pPr defTabSz="914400" eaLnBrk="1" hangingPunct="1">
              <a:spcBef>
                <a:spcPct val="0"/>
              </a:spcBef>
            </a:pPr>
            <a:r>
              <a:rPr lang="en-CA" smtClean="0">
                <a:cs typeface="Arial" charset="0"/>
              </a:rPr>
              <a:t>Diener HC, Bougousslavsky J, Brass LM, et al; MATCH Investigators. </a:t>
            </a:r>
            <a:r>
              <a:rPr lang="en-US" smtClean="0"/>
              <a:t>Aspirin and clopidogrel compared with clopidogrel alone after recent ischaemic stroke or transient ischaemic attack in high-risk patients (MATCH): randomised, double-blind, placebo-controlled trial. </a:t>
            </a:r>
            <a:r>
              <a:rPr lang="en-US" i="1" smtClean="0"/>
              <a:t>Lancet.</a:t>
            </a:r>
            <a:r>
              <a:rPr lang="en-US" smtClean="0"/>
              <a:t> 2004;364(9431):331-337. </a:t>
            </a:r>
          </a:p>
          <a:p>
            <a:pPr defTabSz="914400"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AA9E3DB-267A-4D8C-885B-767616D5A7AB}" type="slidenum">
              <a:rPr lang="en-US" smtClean="0">
                <a:solidFill>
                  <a:srgbClr val="000000"/>
                </a:solidFill>
                <a:latin typeface="Arial" pitchFamily="34" charset="0"/>
              </a:rPr>
              <a:pPr eaLnBrk="1" fontAlgn="base" hangingPunct="1">
                <a:spcBef>
                  <a:spcPct val="0"/>
                </a:spcBef>
                <a:spcAft>
                  <a:spcPct val="0"/>
                </a:spcAft>
              </a:pPr>
              <a:t>14</a:t>
            </a:fld>
            <a:endParaRPr lang="en-US" smtClean="0">
              <a:solidFill>
                <a:srgbClr val="000000"/>
              </a:solidFill>
              <a:latin typeface="Arial"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smtClean="0"/>
              <a:t>The next two slides show the relative risk reductions of clopidogrel versus aspirin in the subgroups defined by CAPRIE entry criteria are shown in the left panel of this slide.</a:t>
            </a:r>
          </a:p>
          <a:p>
            <a:pPr lvl="1" eaLnBrk="1" hangingPunct="1">
              <a:spcBef>
                <a:spcPct val="0"/>
              </a:spcBef>
              <a:buFontTx/>
              <a:buChar char="•"/>
            </a:pPr>
            <a:r>
              <a:rPr lang="en-US" sz="1000" smtClean="0"/>
              <a:t>These findings may suggest a disparity of effect between the entry criteria subgroups. However, CAPRIE was not powered to detect treatment differences between subgroups.</a:t>
            </a:r>
          </a:p>
          <a:p>
            <a:pPr eaLnBrk="1" hangingPunct="1">
              <a:spcBef>
                <a:spcPct val="0"/>
              </a:spcBef>
            </a:pPr>
            <a:endParaRPr lang="en-US" sz="1000" smtClean="0"/>
          </a:p>
          <a:p>
            <a:pPr eaLnBrk="1" hangingPunct="1">
              <a:spcBef>
                <a:spcPct val="0"/>
              </a:spcBef>
            </a:pPr>
            <a:r>
              <a:rPr lang="en-US" sz="1000" u="sng" smtClean="0"/>
              <a:t>References</a:t>
            </a:r>
          </a:p>
          <a:p>
            <a:pPr eaLnBrk="1" hangingPunct="1">
              <a:spcBef>
                <a:spcPct val="0"/>
              </a:spcBef>
            </a:pPr>
            <a:r>
              <a:rPr lang="en-US" sz="1000" smtClean="0"/>
              <a:t>1. CAPRIE Steering Committee. Lancet 1996;348:1329-1339.</a:t>
            </a:r>
          </a:p>
          <a:p>
            <a:pPr eaLnBrk="1" hangingPunct="1">
              <a:spcBef>
                <a:spcPct val="0"/>
              </a:spcBef>
            </a:pPr>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7A8E5D3E-D178-45B8-92CF-36F4B027A9F8}" type="slidenum">
              <a:rPr lang="en-US" sz="1200">
                <a:solidFill>
                  <a:prstClr val="black"/>
                </a:solidFill>
                <a:latin typeface="Arial" charset="0"/>
                <a:cs typeface="Arial" charset="0"/>
              </a:rPr>
              <a:pPr algn="r" fontAlgn="base">
                <a:spcBef>
                  <a:spcPct val="0"/>
                </a:spcBef>
                <a:spcAft>
                  <a:spcPct val="0"/>
                </a:spcAft>
              </a:pPr>
              <a:t>15</a:t>
            </a:fld>
            <a:endParaRPr lang="en-US" sz="1200">
              <a:solidFill>
                <a:prstClr val="black"/>
              </a:solidFill>
              <a:latin typeface="Arial" charset="0"/>
              <a:cs typeface="Arial" charset="0"/>
            </a:endParaRPr>
          </a:p>
        </p:txBody>
      </p:sp>
      <p:sp>
        <p:nvSpPr>
          <p:cNvPr id="1638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63844" name="Rectangle 3"/>
          <p:cNvSpPr>
            <a:spLocks noGrp="1" noChangeArrowheads="1"/>
          </p:cNvSpPr>
          <p:nvPr>
            <p:ph type="body" idx="1"/>
          </p:nvPr>
        </p:nvSpPr>
        <p:spPr bwMode="auto">
          <a:xfrm>
            <a:off x="914400" y="4343400"/>
            <a:ext cx="5029200" cy="3392488"/>
          </a:xfrm>
          <a:noFill/>
        </p:spPr>
        <p:txBody>
          <a:bodyPr wrap="square" numCol="1" anchor="t" anchorCtr="0" compatLnSpc="1">
            <a:prstTxWarp prst="textNoShape">
              <a:avLst/>
            </a:prstTxWarp>
          </a:bodyPr>
          <a:lstStyle/>
          <a:p>
            <a:pPr marL="114300" lvl="1" defTabSz="914400" eaLnBrk="1" hangingPunct="1">
              <a:spcBef>
                <a:spcPct val="0"/>
              </a:spcBef>
            </a:pPr>
            <a:r>
              <a:rPr lang="en-CA" smtClean="0"/>
              <a:t>The European Stroke Prevention Study 2 (ESPS 2) examined</a:t>
            </a:r>
            <a:r>
              <a:rPr lang="en-CA" b="1" smtClean="0"/>
              <a:t> </a:t>
            </a:r>
            <a:r>
              <a:rPr lang="en-CA" smtClean="0"/>
              <a:t>the safety and efficacy of low-dose ASA, modified-release dipyridamole, and the two agents in combination for the secondary prevention of ischemic stroke (n = 6,602). Patients with prior stroke or TIA were randomized to treatment with ASA alone (50 mg daily), modified-release dipyridamole alone (400 mg daily), the two agents in a combined formulation, or placebo. Patients were followed on treatment for 2 years. </a:t>
            </a:r>
          </a:p>
          <a:p>
            <a:pPr marL="114300" lvl="1" defTabSz="914400" eaLnBrk="1" hangingPunct="1">
              <a:spcBef>
                <a:spcPct val="0"/>
              </a:spcBef>
            </a:pPr>
            <a:endParaRPr lang="en-CA" sz="500" smtClean="0"/>
          </a:p>
          <a:p>
            <a:pPr marL="114300" lvl="1" defTabSz="914400" eaLnBrk="1" hangingPunct="1">
              <a:spcBef>
                <a:spcPct val="0"/>
              </a:spcBef>
            </a:pPr>
            <a:r>
              <a:rPr lang="en-CA" smtClean="0"/>
              <a:t>Relative risk reductions and significance levels are presented in this slide. Factorial analysis demonstrated a highly significant effect for ASA and for dipyridamole in reducing the risk of stroke and stroke or death combined. Compared to placebo, stroke risk was reduced by 18% with ASA alone (p = 0.013), 16% with dipyridamole alone (p = 0.039), and 37% with combination therapy (p &lt; 0.001).</a:t>
            </a:r>
          </a:p>
          <a:p>
            <a:pPr marL="114300" lvl="1" defTabSz="914400" eaLnBrk="1" hangingPunct="1">
              <a:spcBef>
                <a:spcPct val="0"/>
              </a:spcBef>
            </a:pPr>
            <a:endParaRPr lang="en-CA" sz="500" smtClean="0"/>
          </a:p>
          <a:p>
            <a:pPr marL="114300" lvl="1" defTabSz="914400" eaLnBrk="1" hangingPunct="1">
              <a:spcBef>
                <a:spcPct val="0"/>
              </a:spcBef>
            </a:pPr>
            <a:r>
              <a:rPr lang="en-CA" smtClean="0"/>
              <a:t>The investigators concluded that ASA and dipyridamole are equally effective for the secondary prevention of ischemic stroke and TIA. However, when used in combination, the protective effects are additive, with the combination being significantly more effective than either agent used alone.</a:t>
            </a:r>
          </a:p>
          <a:p>
            <a:pPr marL="114300" lvl="1" defTabSz="914400" eaLnBrk="1" hangingPunct="1">
              <a:spcBef>
                <a:spcPct val="0"/>
              </a:spcBef>
            </a:pPr>
            <a:endParaRPr lang="en-CA" smtClean="0"/>
          </a:p>
          <a:p>
            <a:pPr defTabSz="914400" eaLnBrk="1" hangingPunct="1">
              <a:spcBef>
                <a:spcPct val="0"/>
              </a:spcBef>
            </a:pPr>
            <a:r>
              <a:rPr lang="en-US" b="1" smtClean="0"/>
              <a:t>NOTE: Click on the RETURN button to go back to the core case study slides.</a:t>
            </a:r>
          </a:p>
          <a:p>
            <a:pPr marL="114300" lvl="1" defTabSz="914400" eaLnBrk="1" hangingPunct="1">
              <a:spcBef>
                <a:spcPct val="0"/>
              </a:spcBef>
            </a:pPr>
            <a:endParaRPr lang="en-CA" smtClean="0"/>
          </a:p>
          <a:p>
            <a:pPr defTabSz="914400" eaLnBrk="1" hangingPunct="1">
              <a:spcBef>
                <a:spcPct val="0"/>
              </a:spcBef>
            </a:pPr>
            <a:endParaRPr lang="fr-CA" sz="1000" smtClean="0">
              <a:cs typeface="Times New Roman" pitchFamily="18" charset="0"/>
            </a:endParaRPr>
          </a:p>
          <a:p>
            <a:pPr defTabSz="914400" eaLnBrk="1" hangingPunct="1">
              <a:spcBef>
                <a:spcPct val="0"/>
              </a:spcBef>
            </a:pPr>
            <a:r>
              <a:rPr lang="fr-CA" sz="1000" b="1" smtClean="0">
                <a:cs typeface="Times New Roman" pitchFamily="18" charset="0"/>
              </a:rPr>
              <a:t>Reference:</a:t>
            </a:r>
          </a:p>
          <a:p>
            <a:pPr defTabSz="914400" eaLnBrk="1" hangingPunct="1">
              <a:spcBef>
                <a:spcPct val="0"/>
              </a:spcBef>
            </a:pPr>
            <a:r>
              <a:rPr lang="fr-CA" sz="1000" smtClean="0">
                <a:cs typeface="Times New Roman" pitchFamily="18" charset="0"/>
              </a:rPr>
              <a:t>Diener HC, Cunha L, Forbes C, et al. European stroke prevention study. 2: Dipyridamole and acetylsalicylic acid in the secondary prevention of stroke. </a:t>
            </a:r>
            <a:r>
              <a:rPr lang="fr-CA" sz="1000" i="1" smtClean="0">
                <a:cs typeface="Times New Roman" pitchFamily="18" charset="0"/>
              </a:rPr>
              <a:t>J Neurol Sci.</a:t>
            </a:r>
            <a:r>
              <a:rPr lang="fr-CA" sz="1000" smtClean="0">
                <a:cs typeface="Times New Roman" pitchFamily="18" charset="0"/>
              </a:rPr>
              <a:t> 1996;143:1-13.</a:t>
            </a:r>
            <a:r>
              <a:rPr lang="en-CA" sz="100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F7AD29DB-3389-48A4-8463-FCC13E0E96CD}" type="slidenum">
              <a:rPr lang="en-US" sz="1200">
                <a:solidFill>
                  <a:prstClr val="black"/>
                </a:solidFill>
                <a:latin typeface="Arial" charset="0"/>
                <a:cs typeface="Arial" charset="0"/>
              </a:rPr>
              <a:pPr algn="r" fontAlgn="base">
                <a:spcBef>
                  <a:spcPct val="0"/>
                </a:spcBef>
                <a:spcAft>
                  <a:spcPct val="0"/>
                </a:spcAft>
              </a:pPr>
              <a:t>16</a:t>
            </a:fld>
            <a:endParaRPr lang="en-US" sz="1200">
              <a:solidFill>
                <a:prstClr val="black"/>
              </a:solidFill>
              <a:latin typeface="Arial" charset="0"/>
              <a:cs typeface="Arial" charset="0"/>
            </a:endParaRPr>
          </a:p>
        </p:txBody>
      </p:sp>
      <p:sp>
        <p:nvSpPr>
          <p:cNvPr id="165891" name="Rectangle 2"/>
          <p:cNvSpPr>
            <a:spLocks noGrp="1" noRot="1" noChangeAspect="1" noChangeArrowheads="1" noTextEdit="1"/>
          </p:cNvSpPr>
          <p:nvPr>
            <p:ph type="sldImg"/>
          </p:nvPr>
        </p:nvSpPr>
        <p:spPr bwMode="auto">
          <a:xfrm>
            <a:off x="1149350" y="685800"/>
            <a:ext cx="4570413" cy="3429000"/>
          </a:xfrm>
          <a:noFill/>
          <a:ln>
            <a:solidFill>
              <a:srgbClr val="000000"/>
            </a:solidFill>
            <a:miter lim="800000"/>
            <a:headEnd/>
            <a:tailEnd/>
          </a:ln>
        </p:spPr>
      </p:sp>
      <p:sp>
        <p:nvSpPr>
          <p:cNvPr id="165892" name="Rectangle 3"/>
          <p:cNvSpPr>
            <a:spLocks noGrp="1" noChangeArrowheads="1"/>
          </p:cNvSpPr>
          <p:nvPr>
            <p:ph type="body" idx="1"/>
          </p:nvPr>
        </p:nvSpPr>
        <p:spPr bwMode="auto">
          <a:xfrm>
            <a:off x="920750" y="4354513"/>
            <a:ext cx="5016500" cy="4135437"/>
          </a:xfrm>
          <a:noFill/>
        </p:spPr>
        <p:txBody>
          <a:bodyPr wrap="square" numCol="1" anchor="t" anchorCtr="0" compatLnSpc="1">
            <a:prstTxWarp prst="textNoShape">
              <a:avLst/>
            </a:prstTxWarp>
          </a:bodyPr>
          <a:lstStyle/>
          <a:p>
            <a:pPr defTabSz="914400" eaLnBrk="1" hangingPunct="1">
              <a:spcBef>
                <a:spcPct val="0"/>
              </a:spcBef>
            </a:pPr>
            <a:r>
              <a:rPr lang="en-US" b="1" smtClean="0"/>
              <a:t>Background</a:t>
            </a:r>
          </a:p>
          <a:p>
            <a:pPr defTabSz="914400" eaLnBrk="1" hangingPunct="1">
              <a:spcBef>
                <a:spcPct val="0"/>
              </a:spcBef>
            </a:pPr>
            <a:r>
              <a:rPr lang="en-US" smtClean="0"/>
              <a:t>Recurrent stroke is a frequent, disabling event after ischemic stroke. This study compared</a:t>
            </a:r>
          </a:p>
          <a:p>
            <a:pPr defTabSz="914400" eaLnBrk="1" hangingPunct="1">
              <a:spcBef>
                <a:spcPct val="0"/>
              </a:spcBef>
            </a:pPr>
            <a:r>
              <a:rPr lang="en-US" smtClean="0"/>
              <a:t>the efficacy and safety of two antiplatelet regimens — aspirin plus extendedrelease</a:t>
            </a:r>
          </a:p>
          <a:p>
            <a:pPr defTabSz="914400" eaLnBrk="1" hangingPunct="1">
              <a:spcBef>
                <a:spcPct val="0"/>
              </a:spcBef>
            </a:pPr>
            <a:r>
              <a:rPr lang="en-US" smtClean="0"/>
              <a:t>dipyridamole (ASA–ERDP) versus clopidogrel.</a:t>
            </a:r>
          </a:p>
          <a:p>
            <a:pPr defTabSz="914400" eaLnBrk="1" hangingPunct="1">
              <a:spcBef>
                <a:spcPct val="0"/>
              </a:spcBef>
            </a:pPr>
            <a:r>
              <a:rPr lang="en-US" b="1" smtClean="0"/>
              <a:t>Eligibility</a:t>
            </a:r>
          </a:p>
          <a:p>
            <a:pPr defTabSz="914400" eaLnBrk="1" hangingPunct="1">
              <a:spcBef>
                <a:spcPct val="0"/>
              </a:spcBef>
            </a:pPr>
            <a:r>
              <a:rPr lang="en-US" smtClean="0"/>
              <a:t>The inclusion criteria were a recent ischemic stroke</a:t>
            </a:r>
          </a:p>
          <a:p>
            <a:pPr defTabSz="914400" eaLnBrk="1" hangingPunct="1">
              <a:spcBef>
                <a:spcPct val="0"/>
              </a:spcBef>
            </a:pPr>
            <a:r>
              <a:rPr lang="en-US" smtClean="0"/>
              <a:t>(within &lt;90 days before randomization), defined</a:t>
            </a:r>
          </a:p>
          <a:p>
            <a:pPr defTabSz="914400" eaLnBrk="1" hangingPunct="1">
              <a:spcBef>
                <a:spcPct val="0"/>
              </a:spcBef>
            </a:pPr>
            <a:r>
              <a:rPr lang="en-US" smtClean="0"/>
              <a:t>by symptoms persisting for more than 24 hours or</a:t>
            </a:r>
          </a:p>
          <a:p>
            <a:pPr defTabSz="914400" eaLnBrk="1" hangingPunct="1">
              <a:spcBef>
                <a:spcPct val="0"/>
              </a:spcBef>
            </a:pPr>
            <a:r>
              <a:rPr lang="en-US" smtClean="0"/>
              <a:t>symptoms of a shorter duration but with evidence</a:t>
            </a:r>
          </a:p>
          <a:p>
            <a:pPr defTabSz="914400" eaLnBrk="1" hangingPunct="1">
              <a:spcBef>
                <a:spcPct val="0"/>
              </a:spcBef>
            </a:pPr>
            <a:r>
              <a:rPr lang="en-US" smtClean="0"/>
              <a:t>of a recent brain infarction on a computed tomographic</a:t>
            </a:r>
          </a:p>
          <a:p>
            <a:pPr defTabSz="914400" eaLnBrk="1" hangingPunct="1">
              <a:spcBef>
                <a:spcPct val="0"/>
              </a:spcBef>
            </a:pPr>
            <a:r>
              <a:rPr lang="en-US" smtClean="0"/>
              <a:t>scan or magnetic resonance imaging;</a:t>
            </a:r>
          </a:p>
          <a:p>
            <a:pPr defTabSz="914400" eaLnBrk="1" hangingPunct="1">
              <a:spcBef>
                <a:spcPct val="0"/>
              </a:spcBef>
            </a:pPr>
            <a:r>
              <a:rPr lang="en-US" smtClean="0"/>
              <a:t>clinical and neurologic stability before randomization;</a:t>
            </a:r>
          </a:p>
          <a:p>
            <a:pPr defTabSz="914400" eaLnBrk="1" hangingPunct="1">
              <a:spcBef>
                <a:spcPct val="0"/>
              </a:spcBef>
            </a:pPr>
            <a:r>
              <a:rPr lang="en-US" smtClean="0"/>
              <a:t>and an age of 55 years or older.</a:t>
            </a:r>
          </a:p>
          <a:p>
            <a:pPr defTabSz="914400" eaLnBrk="1" hangingPunct="1">
              <a:spcBef>
                <a:spcPct val="0"/>
              </a:spcBef>
            </a:pPr>
            <a:r>
              <a:rPr lang="en-US" b="1" smtClean="0"/>
              <a:t>Methods</a:t>
            </a:r>
          </a:p>
          <a:p>
            <a:pPr defTabSz="914400" eaLnBrk="1" hangingPunct="1">
              <a:spcBef>
                <a:spcPct val="0"/>
              </a:spcBef>
            </a:pPr>
            <a:r>
              <a:rPr lang="en-US" smtClean="0"/>
              <a:t>In this double-blind, 2-by-2 factorial trial, we randomly assigned patients to receive</a:t>
            </a:r>
          </a:p>
          <a:p>
            <a:pPr defTabSz="914400" eaLnBrk="1" hangingPunct="1">
              <a:spcBef>
                <a:spcPct val="0"/>
              </a:spcBef>
            </a:pPr>
            <a:r>
              <a:rPr lang="en-US" smtClean="0"/>
              <a:t>25 mg of aspirin plus 200 mg of extended-release dipyridamole twice daily or to receive</a:t>
            </a:r>
          </a:p>
          <a:p>
            <a:pPr defTabSz="914400" eaLnBrk="1" hangingPunct="1">
              <a:spcBef>
                <a:spcPct val="0"/>
              </a:spcBef>
            </a:pPr>
            <a:r>
              <a:rPr lang="en-US" smtClean="0"/>
              <a:t>75 mg of clopidogrel daily. The primary outcome was first recurrence of stroke.</a:t>
            </a:r>
          </a:p>
          <a:p>
            <a:pPr defTabSz="914400" eaLnBrk="1" hangingPunct="1">
              <a:spcBef>
                <a:spcPct val="0"/>
              </a:spcBef>
            </a:pPr>
            <a:r>
              <a:rPr lang="en-US" smtClean="0"/>
              <a:t>The secondary outcome was a composite of stroke, myocardial infarction, or death</a:t>
            </a:r>
          </a:p>
          <a:p>
            <a:pPr defTabSz="914400" eaLnBrk="1" hangingPunct="1">
              <a:spcBef>
                <a:spcPct val="0"/>
              </a:spcBef>
            </a:pPr>
            <a:r>
              <a:rPr lang="en-US" smtClean="0"/>
              <a:t>from vascular causes. Sequential statistical testing of noninferiority (margin of 1.075),</a:t>
            </a:r>
          </a:p>
          <a:p>
            <a:pPr defTabSz="914400" eaLnBrk="1" hangingPunct="1">
              <a:spcBef>
                <a:spcPct val="0"/>
              </a:spcBef>
            </a:pPr>
            <a:r>
              <a:rPr lang="en-US" smtClean="0"/>
              <a:t>followed by superiority testing, was planned.</a:t>
            </a:r>
          </a:p>
          <a:p>
            <a:pPr defTabSz="914400" eaLnBrk="1" hangingPunct="1">
              <a:spcBef>
                <a:spcPct val="0"/>
              </a:spcBef>
            </a:pPr>
            <a:r>
              <a:rPr lang="en-US" b="1" smtClean="0"/>
              <a:t>Results</a:t>
            </a:r>
          </a:p>
          <a:p>
            <a:pPr defTabSz="914400" eaLnBrk="1" hangingPunct="1">
              <a:spcBef>
                <a:spcPct val="0"/>
              </a:spcBef>
            </a:pPr>
            <a:r>
              <a:rPr lang="en-US" smtClean="0"/>
              <a:t>A total of 20,332 patients were followed for a mean of 2.5 years. Recurrent stroke</a:t>
            </a:r>
          </a:p>
          <a:p>
            <a:pPr defTabSz="914400" eaLnBrk="1" hangingPunct="1">
              <a:spcBef>
                <a:spcPct val="0"/>
              </a:spcBef>
            </a:pPr>
            <a:r>
              <a:rPr lang="en-US" smtClean="0"/>
              <a:t>occurred in 916 patients (9.0%) receiving ASA–ERDP and in 898 patients (8.8%) receiving</a:t>
            </a:r>
          </a:p>
          <a:p>
            <a:pPr defTabSz="914400" eaLnBrk="1" hangingPunct="1">
              <a:spcBef>
                <a:spcPct val="0"/>
              </a:spcBef>
            </a:pPr>
            <a:r>
              <a:rPr lang="en-US" smtClean="0"/>
              <a:t>clopidogrel (hazard ratio, 1.01; 95% confidence interval [CI], 0.92 to 1.11). The</a:t>
            </a:r>
          </a:p>
          <a:p>
            <a:pPr defTabSz="914400" eaLnBrk="1" hangingPunct="1">
              <a:spcBef>
                <a:spcPct val="0"/>
              </a:spcBef>
            </a:pPr>
            <a:r>
              <a:rPr lang="en-US" smtClean="0"/>
              <a:t>secondary outcome occurred in 1333 patients (13.1%) in each group (hazard ratio for</a:t>
            </a:r>
          </a:p>
          <a:p>
            <a:pPr defTabSz="914400" eaLnBrk="1" hangingPunct="1">
              <a:spcBef>
                <a:spcPct val="0"/>
              </a:spcBef>
            </a:pPr>
            <a:r>
              <a:rPr lang="en-US" smtClean="0"/>
              <a:t>ASA–ERDP, 0.99; 95% CI, 0.92 to 1.07). There were more major hemorrhagic events</a:t>
            </a:r>
          </a:p>
          <a:p>
            <a:pPr defTabSz="914400" eaLnBrk="1" hangingPunct="1">
              <a:spcBef>
                <a:spcPct val="0"/>
              </a:spcBef>
            </a:pPr>
            <a:r>
              <a:rPr lang="en-US" smtClean="0"/>
              <a:t>among ASA–ERDP recipients (419 [4.1%]) than among clopidogrel recipients (365</a:t>
            </a:r>
          </a:p>
          <a:p>
            <a:pPr defTabSz="914400" eaLnBrk="1" hangingPunct="1">
              <a:spcBef>
                <a:spcPct val="0"/>
              </a:spcBef>
            </a:pPr>
            <a:r>
              <a:rPr lang="en-US" smtClean="0"/>
              <a:t>[3.6%]) (hazard ratio, 1.15; 95% CI, 1.00 to 1.32), including intracranial hemorrhage</a:t>
            </a:r>
          </a:p>
          <a:p>
            <a:pPr defTabSz="914400" eaLnBrk="1" hangingPunct="1">
              <a:spcBef>
                <a:spcPct val="0"/>
              </a:spcBef>
            </a:pPr>
            <a:r>
              <a:rPr lang="en-US" smtClean="0"/>
              <a:t>(hazard ratio, 1.42; 95% CI, 1.11 to 1.83). The net risk of recurrent stroke or major</a:t>
            </a:r>
          </a:p>
          <a:p>
            <a:pPr defTabSz="914400" eaLnBrk="1" hangingPunct="1">
              <a:spcBef>
                <a:spcPct val="0"/>
              </a:spcBef>
            </a:pPr>
            <a:r>
              <a:rPr lang="en-US" smtClean="0"/>
              <a:t>hemorrhagic event was similar in the two groups (1194 ASA–ERDP recipients [11.7%],</a:t>
            </a:r>
          </a:p>
          <a:p>
            <a:pPr defTabSz="914400" eaLnBrk="1" hangingPunct="1">
              <a:spcBef>
                <a:spcPct val="0"/>
              </a:spcBef>
            </a:pPr>
            <a:r>
              <a:rPr lang="en-US" smtClean="0"/>
              <a:t>vs. 1156 clopidogrel recipients [11.4%]; hazard ratio, 1.03; 95% CI, 0.95 to 1.11).</a:t>
            </a:r>
          </a:p>
          <a:p>
            <a:pPr defTabSz="914400" eaLnBrk="1" hangingPunct="1">
              <a:spcBef>
                <a:spcPct val="0"/>
              </a:spcBef>
            </a:pPr>
            <a:r>
              <a:rPr lang="en-US" b="1" smtClean="0"/>
              <a:t>Conclusions</a:t>
            </a:r>
          </a:p>
          <a:p>
            <a:pPr defTabSz="914400" eaLnBrk="1" hangingPunct="1">
              <a:spcBef>
                <a:spcPct val="0"/>
              </a:spcBef>
            </a:pPr>
            <a:r>
              <a:rPr lang="en-US" smtClean="0"/>
              <a:t>The trial did not meet the predefined criteria for noninferiority but showed similar rates</a:t>
            </a:r>
          </a:p>
          <a:p>
            <a:pPr defTabSz="914400" eaLnBrk="1" hangingPunct="1">
              <a:spcBef>
                <a:spcPct val="0"/>
              </a:spcBef>
            </a:pPr>
            <a:r>
              <a:rPr lang="en-US" smtClean="0"/>
              <a:t>of recurrent stroke with ASA–ERDP and with clopidogrel. There is no evidence that either</a:t>
            </a:r>
          </a:p>
          <a:p>
            <a:pPr defTabSz="914400" eaLnBrk="1" hangingPunct="1">
              <a:spcBef>
                <a:spcPct val="0"/>
              </a:spcBef>
            </a:pPr>
            <a:r>
              <a:rPr lang="en-US" smtClean="0"/>
              <a:t>of the two treatments was superior to the other in the prevention of recurrent</a:t>
            </a:r>
          </a:p>
          <a:p>
            <a:pPr defTabSz="914400" eaLnBrk="1" hangingPunct="1">
              <a:spcBef>
                <a:spcPct val="0"/>
              </a:spcBef>
            </a:pPr>
            <a:r>
              <a:rPr lang="en-US" smtClean="0"/>
              <a:t>stroke. (ClinicalTrials.gov number, NCT00153062.)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AF3BDEA-F4A6-4018-B307-34E7CCAC1FDD}" type="slidenum">
              <a:rPr lang="en-CA">
                <a:solidFill>
                  <a:srgbClr val="000000"/>
                </a:solidFill>
                <a:latin typeface="Arial" pitchFamily="34" charset="0"/>
              </a:rPr>
              <a:pPr eaLnBrk="1" hangingPunct="1"/>
              <a:t>17</a:t>
            </a:fld>
            <a:endParaRPr lang="en-CA">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74CDF0E-FA5B-4584-B5EC-BFB1E5900B5D}" type="slidenum">
              <a:rPr lang="en-CA">
                <a:solidFill>
                  <a:srgbClr val="000000"/>
                </a:solidFill>
                <a:latin typeface="Arial" pitchFamily="34" charset="0"/>
              </a:rPr>
              <a:pPr eaLnBrk="1" hangingPunct="1"/>
              <a:t>18</a:t>
            </a:fld>
            <a:endParaRPr lang="en-CA">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8A5A6F-A515-43FA-9C31-D226DE4F1C35}"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30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A5A6F-A515-43FA-9C31-D226DE4F1C35}"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38101047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402591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5530283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5458493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378661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3050236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542029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4794753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6223068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01991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752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A5A6F-A515-43FA-9C31-D226DE4F1C35}"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2570462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9650468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4891592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3629047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606312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7583347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242884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9062535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6722393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3044"/>
            <a:ext cx="7772400" cy="1013099"/>
          </a:xfrm>
        </p:spPr>
        <p:txBody>
          <a:bodyPr/>
          <a:lstStyle>
            <a:lvl1pPr algn="ct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621718"/>
            <a:ext cx="6400800" cy="900582"/>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p:nvCxnSpPr>
        <p:spPr>
          <a:xfrm rot="10800000" flipV="1">
            <a:off x="9"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Picture 22" descr="tigclogo300-2.gif"/>
          <p:cNvPicPr>
            <a:picLocks noChangeAspect="1"/>
          </p:cNvPicPr>
          <p:nvPr/>
        </p:nvPicPr>
        <p:blipFill>
          <a:blip r:embed="rId2" cstate="print"/>
          <a:stretch>
            <a:fillRect/>
          </a:stretch>
        </p:blipFill>
        <p:spPr>
          <a:xfrm>
            <a:off x="3230425" y="680352"/>
            <a:ext cx="2701292" cy="2558148"/>
          </a:xfrm>
          <a:prstGeom prst="rect">
            <a:avLst/>
          </a:prstGeom>
        </p:spPr>
      </p:pic>
      <p:cxnSp>
        <p:nvCxnSpPr>
          <p:cNvPr id="26" name="Straight Connector 25"/>
          <p:cNvCxnSpPr/>
          <p:nvPr/>
        </p:nvCxnSpPr>
        <p:spPr>
          <a:xfrm rot="10800000" flipV="1">
            <a:off x="6023437"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rot="10800000" flipV="1">
            <a:off x="9"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tigclogo300-2.gif"/>
          <p:cNvPicPr>
            <a:picLocks noChangeAspect="1"/>
          </p:cNvPicPr>
          <p:nvPr userDrawn="1"/>
        </p:nvPicPr>
        <p:blipFill>
          <a:blip r:embed="rId2" cstate="print"/>
          <a:stretch>
            <a:fillRect/>
          </a:stretch>
        </p:blipFill>
        <p:spPr>
          <a:xfrm>
            <a:off x="3230425" y="680352"/>
            <a:ext cx="2701292" cy="2558148"/>
          </a:xfrm>
          <a:prstGeom prst="rect">
            <a:avLst/>
          </a:prstGeom>
        </p:spPr>
      </p:pic>
      <p:cxnSp>
        <p:nvCxnSpPr>
          <p:cNvPr id="10" name="Straight Connector 9"/>
          <p:cNvCxnSpPr/>
          <p:nvPr userDrawn="1"/>
        </p:nvCxnSpPr>
        <p:spPr>
          <a:xfrm rot="10800000" flipV="1">
            <a:off x="6023437"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lgn="l">
              <a:defRPr/>
            </a:lvl1pPr>
          </a:lstStyle>
          <a:p>
            <a:pPr algn="r"/>
            <a:r>
              <a:rPr lang="en-US" dirty="0"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9" name="Straight Connector 8"/>
          <p:cNvCxnSpPr/>
          <p:nvPr/>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tigclogo300-2.gif"/>
          <p:cNvPicPr>
            <a:picLocks noChangeAspect="1"/>
          </p:cNvPicPr>
          <p:nvPr/>
        </p:nvPicPr>
        <p:blipFill>
          <a:blip r:embed="rId2" cstate="print"/>
          <a:stretch>
            <a:fillRect/>
          </a:stretch>
        </p:blipFill>
        <p:spPr>
          <a:xfrm>
            <a:off x="7896444" y="5859018"/>
            <a:ext cx="790356" cy="748474"/>
          </a:xfrm>
          <a:prstGeom prst="rect">
            <a:avLst/>
          </a:prstGeom>
        </p:spPr>
      </p:pic>
      <p:cxnSp>
        <p:nvCxnSpPr>
          <p:cNvPr id="8" name="Straight Connector 7"/>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50000"/>
              </a:spcBef>
              <a:spcAft>
                <a:spcPct val="0"/>
              </a:spcAft>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1219200"/>
            <a:ext cx="91455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line-tagENG185k.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304800"/>
            <a:ext cx="42910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ctrTitle"/>
          </p:nvPr>
        </p:nvSpPr>
        <p:spPr>
          <a:xfrm>
            <a:off x="1371600" y="3429000"/>
            <a:ext cx="4876800" cy="838200"/>
          </a:xfrm>
        </p:spPr>
        <p:txBody>
          <a:bodyPr anchor="b"/>
          <a:lstStyle>
            <a:lvl1pPr>
              <a:defRPr b="1"/>
            </a:lvl1pPr>
          </a:lstStyle>
          <a:p>
            <a:r>
              <a:rPr lang="en-US" smtClean="0"/>
              <a:t>Click to edit Master title style</a:t>
            </a:r>
            <a:endParaRPr lang="en-US"/>
          </a:p>
        </p:txBody>
      </p:sp>
      <p:sp>
        <p:nvSpPr>
          <p:cNvPr id="65539" name="Rectangle 3"/>
          <p:cNvSpPr>
            <a:spLocks noGrp="1" noChangeArrowheads="1"/>
          </p:cNvSpPr>
          <p:nvPr>
            <p:ph type="subTitle" idx="1"/>
          </p:nvPr>
        </p:nvSpPr>
        <p:spPr>
          <a:xfrm>
            <a:off x="1371600" y="4343400"/>
            <a:ext cx="6400800" cy="14478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29594903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lgn="l">
              <a:defRPr/>
            </a:lvl1pPr>
          </a:lstStyle>
          <a:p>
            <a:pPr algn="r"/>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9" name="Straight Connector 8"/>
          <p:cNvCxnSpPr/>
          <p:nvPr/>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tigclogo300-2.gif"/>
          <p:cNvPicPr>
            <a:picLocks noChangeAspect="1"/>
          </p:cNvPicPr>
          <p:nvPr/>
        </p:nvPicPr>
        <p:blipFill>
          <a:blip r:embed="rId2" cstate="print"/>
          <a:stretch>
            <a:fillRect/>
          </a:stretch>
        </p:blipFill>
        <p:spPr>
          <a:xfrm>
            <a:off x="7896444" y="5859018"/>
            <a:ext cx="790356" cy="748474"/>
          </a:xfrm>
          <a:prstGeom prst="rect">
            <a:avLst/>
          </a:prstGeom>
        </p:spPr>
      </p:pic>
      <p:cxnSp>
        <p:nvCxnSpPr>
          <p:cNvPr id="8" name="Straight Connector 7"/>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51856" y="1219200"/>
            <a:ext cx="7434943"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lgn="l">
              <a:defRPr/>
            </a:lvl1pPr>
          </a:lstStyle>
          <a:p>
            <a:pPr algn="r"/>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8" name="Straight Connector 7"/>
          <p:cNvCxnSpPr/>
          <p:nvPr/>
        </p:nvCxnSpPr>
        <p:spPr>
          <a:xfrm rot="5400000">
            <a:off x="-1665005" y="4050790"/>
            <a:ext cx="5614420"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3"/>
          </p:nvPr>
        </p:nvSpPr>
        <p:spPr>
          <a:xfrm>
            <a:off x="457201" y="1219200"/>
            <a:ext cx="675139" cy="4906963"/>
          </a:xfrm>
        </p:spPr>
        <p:txBody>
          <a:bodyPr/>
          <a:lstStyle>
            <a:lvl1pPr algn="r">
              <a:buNone/>
              <a:defRPr/>
            </a:lvl1pPr>
            <a:lvl2pPr algn="r">
              <a:buFont typeface="Arial"/>
              <a:buChar char="•"/>
              <a:defRPr/>
            </a:lvl2pPr>
            <a:lvl3pPr algn="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pic>
        <p:nvPicPr>
          <p:cNvPr id="13" name="Picture 12" descr="tigclogo300-2.gif"/>
          <p:cNvPicPr>
            <a:picLocks noChangeAspect="1"/>
          </p:cNvPicPr>
          <p:nvPr/>
        </p:nvPicPr>
        <p:blipFill>
          <a:blip r:embed="rId2" cstate="print"/>
          <a:stretch>
            <a:fillRect/>
          </a:stretch>
        </p:blipFill>
        <p:spPr>
          <a:xfrm>
            <a:off x="7896444" y="5859018"/>
            <a:ext cx="790356" cy="748474"/>
          </a:xfrm>
          <a:prstGeom prst="rect">
            <a:avLst/>
          </a:prstGeom>
        </p:spPr>
      </p:pic>
      <p:cxnSp>
        <p:nvCxnSpPr>
          <p:cNvPr id="9" name="Straight Connector 8"/>
          <p:cNvCxnSpPr/>
          <p:nvPr userDrawn="1"/>
        </p:nvCxnSpPr>
        <p:spPr>
          <a:xfrm rot="5400000">
            <a:off x="-1665005" y="4050790"/>
            <a:ext cx="5614420"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solidFill>
                  <a:srgbClr val="414141"/>
                </a:solidFill>
              </a:rPr>
              <a:t>© 2011 - TIGC</a:t>
            </a:r>
            <a:endParaRPr lang="en-US">
              <a:solidFill>
                <a:srgbClr val="414141"/>
              </a:solidFill>
            </a:endParaRPr>
          </a:p>
        </p:txBody>
      </p:sp>
      <p:sp>
        <p:nvSpPr>
          <p:cNvPr id="6" name="Slide Number Placeholder 5"/>
          <p:cNvSpPr>
            <a:spLocks noGrp="1"/>
          </p:cNvSpPr>
          <p:nvPr>
            <p:ph type="sldNum" sz="quarter" idx="12"/>
          </p:nvPr>
        </p:nvSpPr>
        <p:spPr>
          <a:xfrm>
            <a:off x="457200" y="6242376"/>
            <a:ext cx="38942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sp>
        <p:nvSpPr>
          <p:cNvPr id="8" name="Rectangle 7"/>
          <p:cNvSpPr/>
          <p:nvPr/>
        </p:nvSpPr>
        <p:spPr>
          <a:xfrm>
            <a:off x="0" y="2204400"/>
            <a:ext cx="9144000" cy="7023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en-US" smtClean="0"/>
              <a:t>Click to edit Master title style</a:t>
            </a:r>
            <a:endParaRPr lang="en-US" dirty="0"/>
          </a:p>
        </p:txBody>
      </p:sp>
      <p:cxnSp>
        <p:nvCxnSpPr>
          <p:cNvPr id="10" name="Straight Connector 9"/>
          <p:cNvCxnSpPr/>
          <p:nvPr/>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igclogo300-2.gif"/>
          <p:cNvPicPr>
            <a:picLocks noChangeAspect="1"/>
          </p:cNvPicPr>
          <p:nvPr/>
        </p:nvPicPr>
        <p:blipFill>
          <a:blip r:embed="rId2" cstate="print"/>
          <a:stretch>
            <a:fillRect/>
          </a:stretch>
        </p:blipFill>
        <p:spPr>
          <a:xfrm>
            <a:off x="7896444" y="5859018"/>
            <a:ext cx="790356" cy="748474"/>
          </a:xfrm>
          <a:prstGeom prst="rect">
            <a:avLst/>
          </a:prstGeom>
        </p:spPr>
      </p:pic>
      <p:sp>
        <p:nvSpPr>
          <p:cNvPr id="9" name="Rectangle 8"/>
          <p:cNvSpPr/>
          <p:nvPr userDrawn="1"/>
        </p:nvSpPr>
        <p:spPr>
          <a:xfrm>
            <a:off x="0" y="2204400"/>
            <a:ext cx="9144000" cy="7023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86400"/>
              </a:solidFill>
            </a:endParaRPr>
          </a:p>
        </p:txBody>
      </p:sp>
      <p:cxnSp>
        <p:nvCxnSpPr>
          <p:cNvPr id="11" name="Straight Connector 10"/>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1251856" y="1219200"/>
            <a:ext cx="7434943"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11"/>
          </p:nvPr>
        </p:nvSpPr>
        <p:spPr/>
        <p:txBody>
          <a:bodyPr/>
          <a:lstStyle>
            <a:lvl1pPr algn="l">
              <a:defRPr/>
            </a:lvl1pPr>
          </a:lstStyle>
          <a:p>
            <a:pPr algn="r"/>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8" name="Straight Connector 7"/>
          <p:cNvCxnSpPr/>
          <p:nvPr userDrawn="1"/>
        </p:nvCxnSpPr>
        <p:spPr>
          <a:xfrm rot="5400000">
            <a:off x="-1665005" y="4050790"/>
            <a:ext cx="5614420"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3"/>
          </p:nvPr>
        </p:nvSpPr>
        <p:spPr>
          <a:xfrm>
            <a:off x="457201" y="1219200"/>
            <a:ext cx="675139" cy="4906963"/>
          </a:xfrm>
        </p:spPr>
        <p:txBody>
          <a:bodyPr/>
          <a:lstStyle>
            <a:lvl1pPr algn="r">
              <a:buNone/>
              <a:defRPr/>
            </a:lvl1pPr>
            <a:lvl2pPr algn="r">
              <a:buFont typeface="Arial"/>
              <a:buChar char="•"/>
              <a:defRPr/>
            </a:lvl2pPr>
            <a:lvl3pPr algn="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pic>
        <p:nvPicPr>
          <p:cNvPr id="13" name="Picture 12"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371521142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5" name="Footer Placeholder 4"/>
          <p:cNvSpPr>
            <a:spLocks noGrp="1"/>
          </p:cNvSpPr>
          <p:nvPr>
            <p:ph type="ftr" sz="quarter" idx="11"/>
          </p:nvPr>
        </p:nvSpPr>
        <p:spPr/>
        <p:txBody>
          <a:bodyPr/>
          <a:lstStyle/>
          <a:p>
            <a:r>
              <a:rPr lang="en-US" smtClean="0">
                <a:solidFill>
                  <a:srgbClr val="414141"/>
                </a:solidFill>
              </a:rPr>
              <a:t>© 2011 - TIGC</a:t>
            </a:r>
            <a:endParaRPr lang="en-US">
              <a:solidFill>
                <a:srgbClr val="414141"/>
              </a:solidFill>
            </a:endParaRPr>
          </a:p>
        </p:txBody>
      </p:sp>
      <p:sp>
        <p:nvSpPr>
          <p:cNvPr id="6" name="Slide Number Placeholder 5"/>
          <p:cNvSpPr>
            <a:spLocks noGrp="1"/>
          </p:cNvSpPr>
          <p:nvPr>
            <p:ph type="sldNum" sz="quarter" idx="12"/>
          </p:nvPr>
        </p:nvSpPr>
        <p:spPr>
          <a:xfrm>
            <a:off x="457200" y="6242376"/>
            <a:ext cx="38942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sp>
        <p:nvSpPr>
          <p:cNvPr id="8" name="Rectangle 7"/>
          <p:cNvSpPr/>
          <p:nvPr userDrawn="1"/>
        </p:nvSpPr>
        <p:spPr>
          <a:xfrm>
            <a:off x="0" y="2204400"/>
            <a:ext cx="9144000" cy="7023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86400"/>
              </a:solidFill>
            </a:endParaRP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cxnSp>
        <p:nvCxnSpPr>
          <p:cNvPr id="10" name="Straight Connector 9"/>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3083612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76504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620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9914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542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contenu 2"/>
          <p:cNvSpPr>
            <a:spLocks noGrp="1"/>
          </p:cNvSpPr>
          <p:nvPr>
            <p:ph idx="1"/>
          </p:nvPr>
        </p:nvSpPr>
        <p:spPr>
          <a:xfrm>
            <a:off x="1835150" y="2286000"/>
            <a:ext cx="6265863" cy="4022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995092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tableau 2"/>
          <p:cNvSpPr>
            <a:spLocks noGrp="1"/>
          </p:cNvSpPr>
          <p:nvPr>
            <p:ph type="tbl" idx="1"/>
          </p:nvPr>
        </p:nvSpPr>
        <p:spPr>
          <a:xfrm>
            <a:off x="1835150" y="2286000"/>
            <a:ext cx="6265863" cy="4022725"/>
          </a:xfrm>
        </p:spPr>
        <p:txBody>
          <a:bodyPr/>
          <a:lstStyle/>
          <a:p>
            <a:pPr lvl="0"/>
            <a:endParaRPr lang="fr-CA" noProof="0" dirty="0"/>
          </a:p>
        </p:txBody>
      </p:sp>
    </p:spTree>
    <p:extLst>
      <p:ext uri="{BB962C8B-B14F-4D97-AF65-F5344CB8AC3E}">
        <p14:creationId xmlns:p14="http://schemas.microsoft.com/office/powerpoint/2010/main" val="3661279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57600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9256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A5A6F-A515-43FA-9C31-D226DE4F1C35}"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184218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4187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96480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303637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12725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55452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26891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237440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52625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958151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6639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8A5A6F-A515-43FA-9C31-D226DE4F1C35}"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1631828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26881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896200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304861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000290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00298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056669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391049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425837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994408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64653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8A5A6F-A515-43FA-9C31-D226DE4F1C35}"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2020079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401804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95950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31827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50876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129120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350427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281452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770245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143659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47339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8A5A6F-A515-43FA-9C31-D226DE4F1C35}"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3329821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292953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119342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817204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104973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057443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037346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094896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150488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772567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2996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A5A6F-A515-43FA-9C31-D226DE4F1C35}"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1154485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955822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870206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846002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220962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272081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937615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1568144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290716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03893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68202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A5A6F-A515-43FA-9C31-D226DE4F1C35}"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3838325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811418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817552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3954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076657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011419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546046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961750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3255239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175371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92695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A5A6F-A515-43FA-9C31-D226DE4F1C35}"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161679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391084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048974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60268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7512109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7997643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937948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635531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889916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03810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CBA9C82E-28C2-4257-BDD1-C8928E9F59E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82134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A5A6F-A515-43FA-9C31-D226DE4F1C35}"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0FDF4-166F-4826-A692-E348659637D2}" type="slidenum">
              <a:rPr lang="en-US" smtClean="0"/>
              <a:pPr/>
              <a:t>‹#›</a:t>
            </a:fld>
            <a:endParaRPr lang="en-US"/>
          </a:p>
        </p:txBody>
      </p:sp>
    </p:spTree>
    <p:extLst>
      <p:ext uri="{BB962C8B-B14F-4D97-AF65-F5344CB8AC3E}">
        <p14:creationId xmlns:p14="http://schemas.microsoft.com/office/powerpoint/2010/main" val="12273999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47BAE23C-8329-47AE-A979-79FD47E4816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328789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54C5D656-36A7-4D11-95CD-FF1F7422DC5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1320624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555D97AF-477E-4383-A382-A3C33BFD6B9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38993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6B9CE2E9-9E42-41D0-9220-8821BB5540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406713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2046DDC8-B8FC-4F45-8C03-FBA8256E5C38}"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269356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ECFB6949-B734-44E8-92C8-B27143C398D9}"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781143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D93CDF4-6E62-4CD6-A07B-3EC8AA7A6E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3968303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3F53ABB3-51C3-402D-B6F2-433F01E1293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118056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D481F948-FDD4-4C8B-8E50-C9F6DCF6E66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7380225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C3A771CA-E178-48AF-A8BD-D60F3B63842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92678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5.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5.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file:///P:\PPT\header.jpg"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image" Target="file:///P:\PPT\leaf.jpg" TargetMode="External"/><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5.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5.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5.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5.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5.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5.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5.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A5A6F-A515-43FA-9C31-D226DE4F1C35}" type="datetimeFigureOut">
              <a:rPr lang="en-US" smtClean="0"/>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0FDF4-166F-4826-A692-E348659637D2}" type="slidenum">
              <a:rPr lang="en-US" smtClean="0"/>
              <a:pPr/>
              <a:t>‹#›</a:t>
            </a:fld>
            <a:endParaRPr lang="en-US"/>
          </a:p>
        </p:txBody>
      </p:sp>
    </p:spTree>
    <p:extLst>
      <p:ext uri="{BB962C8B-B14F-4D97-AF65-F5344CB8AC3E}">
        <p14:creationId xmlns:p14="http://schemas.microsoft.com/office/powerpoint/2010/main" val="315343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782528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22898205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23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21190"/>
            <a:ext cx="8229600" cy="4904973"/>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3"/>
          </p:nvPr>
        </p:nvSpPr>
        <p:spPr>
          <a:xfrm>
            <a:off x="4884501" y="6247498"/>
            <a:ext cx="2895600" cy="365125"/>
          </a:xfrm>
          <a:prstGeom prst="rect">
            <a:avLst/>
          </a:prstGeom>
        </p:spPr>
        <p:txBody>
          <a:bodyPr vert="horz" lIns="91440" tIns="45720" rIns="91440" bIns="45720" rtlCol="0" anchor="ctr"/>
          <a:lstStyle>
            <a:lvl1pPr algn="r">
              <a:defRPr sz="1000">
                <a:solidFill>
                  <a:schemeClr val="bg2"/>
                </a:solidFill>
              </a:defRPr>
            </a:lvl1pPr>
          </a:lstStyle>
          <a:p>
            <a:endParaRPr lang="en-US"/>
          </a:p>
        </p:txBody>
      </p:sp>
      <p:sp>
        <p:nvSpPr>
          <p:cNvPr id="6" name="Slide Number Placeholder 5"/>
          <p:cNvSpPr>
            <a:spLocks noGrp="1"/>
          </p:cNvSpPr>
          <p:nvPr>
            <p:ph type="sldNum" sz="quarter" idx="4"/>
          </p:nvPr>
        </p:nvSpPr>
        <p:spPr>
          <a:xfrm>
            <a:off x="457200" y="6247498"/>
            <a:ext cx="495259" cy="365125"/>
          </a:xfrm>
          <a:prstGeom prst="rect">
            <a:avLst/>
          </a:prstGeom>
        </p:spPr>
        <p:txBody>
          <a:bodyPr vert="horz" lIns="91440" tIns="45720" rIns="91440" bIns="45720" rtlCol="0" anchor="ctr"/>
          <a:lstStyle>
            <a:lvl1pPr algn="l">
              <a:defRPr sz="1000">
                <a:solidFill>
                  <a:schemeClr val="bg2"/>
                </a:solidFill>
              </a:defRPr>
            </a:lvl1pPr>
          </a:lstStyle>
          <a:p>
            <a:fld id="{C6D0FDF4-166F-4826-A692-E348659637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672" r:id="rId6"/>
    <p:sldLayoutId id="2147483673" r:id="rId7"/>
  </p:sldLayoutIdLst>
  <p:txStyles>
    <p:titleStyle>
      <a:lvl1pPr algn="l" defTabSz="457200" rtl="0" eaLnBrk="1" latinLnBrk="0" hangingPunct="1">
        <a:spcBef>
          <a:spcPct val="0"/>
        </a:spcBef>
        <a:buNone/>
        <a:defRPr sz="3200" kern="1200">
          <a:solidFill>
            <a:srgbClr val="C86400"/>
          </a:solidFill>
          <a:latin typeface="+mj-lt"/>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chemeClr val="bg2"/>
          </a:solidFill>
          <a:latin typeface="+mn-lt"/>
          <a:ea typeface="+mn-ea"/>
          <a:cs typeface="+mn-cs"/>
        </a:defRPr>
      </a:lvl1pPr>
      <a:lvl2pPr marL="742950" indent="-285750" algn="l" defTabSz="457200" rtl="0" eaLnBrk="1" latinLnBrk="0" hangingPunct="1">
        <a:spcBef>
          <a:spcPct val="20000"/>
        </a:spcBef>
        <a:spcAft>
          <a:spcPts val="600"/>
        </a:spcAft>
        <a:buFont typeface="Arial"/>
        <a:buChar char="–"/>
        <a:defRPr sz="21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bwMode="auto">
          <a:xfrm>
            <a:off x="1835150" y="2286000"/>
            <a:ext cx="62658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7" name="Rectangle 9"/>
          <p:cNvSpPr>
            <a:spLocks noChangeArrowheads="1"/>
          </p:cNvSpPr>
          <p:nvPr/>
        </p:nvSpPr>
        <p:spPr bwMode="auto">
          <a:xfrm>
            <a:off x="0" y="6781800"/>
            <a:ext cx="9144000" cy="76200"/>
          </a:xfrm>
          <a:prstGeom prst="rect">
            <a:avLst/>
          </a:prstGeom>
          <a:solidFill>
            <a:srgbClr val="94AF6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94AF68"/>
              </a:solidFill>
              <a:cs typeface="Arial" pitchFamily="34" charset="0"/>
            </a:endParaRPr>
          </a:p>
        </p:txBody>
      </p:sp>
      <p:pic>
        <p:nvPicPr>
          <p:cNvPr id="6148" name="Picture 2" descr="P:\PPT\leaf.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152400" y="990600"/>
            <a:ext cx="5778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p:cNvSpPr>
            <a:spLocks noGrp="1" noChangeArrowheads="1"/>
          </p:cNvSpPr>
          <p:nvPr>
            <p:ph type="title"/>
          </p:nvPr>
        </p:nvSpPr>
        <p:spPr bwMode="auto">
          <a:xfrm>
            <a:off x="457200" y="137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defRPr/>
            </a:pPr>
            <a:fld id="{158FCBD2-8CBA-41D4-9237-31455B72B061}" type="slidenum">
              <a:rPr lang="en-US" sz="1400" i="1" smtClean="0">
                <a:solidFill>
                  <a:srgbClr val="FFFFFF"/>
                </a:solidFill>
              </a:rPr>
              <a:pPr fontAlgn="base">
                <a:spcBef>
                  <a:spcPct val="50000"/>
                </a:spcBef>
                <a:spcAft>
                  <a:spcPct val="0"/>
                </a:spcAft>
                <a:defRPr/>
              </a:pPr>
              <a:t>‹#›</a:t>
            </a:fld>
            <a:endParaRPr lang="en-US" sz="1400" smtClean="0">
              <a:solidFill>
                <a:srgbClr val="FFFFFF"/>
              </a:solidFill>
              <a:latin typeface="Times New Roman" pitchFamily="18" charset="0"/>
            </a:endParaRPr>
          </a:p>
        </p:txBody>
      </p:sp>
      <p:pic>
        <p:nvPicPr>
          <p:cNvPr id="6151" name="Picture 7" descr="P:\PPT\header.jpg"/>
          <p:cNvPicPr>
            <a:picLocks noChangeAspect="1" noChangeArrowheads="1"/>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userDrawn="1"/>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CA" sz="800" smtClean="0">
                <a:solidFill>
                  <a:srgbClr val="FFFFFF"/>
                </a:solidFill>
              </a:rPr>
              <a:t>®</a:t>
            </a:r>
          </a:p>
        </p:txBody>
      </p:sp>
    </p:spTree>
    <p:extLst>
      <p:ext uri="{BB962C8B-B14F-4D97-AF65-F5344CB8AC3E}">
        <p14:creationId xmlns:p14="http://schemas.microsoft.com/office/powerpoint/2010/main" val="107129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1" fontAlgn="base" hangingPunct="1">
        <a:spcBef>
          <a:spcPct val="0"/>
        </a:spcBef>
        <a:spcAft>
          <a:spcPct val="0"/>
        </a:spcAft>
        <a:defRPr sz="2800">
          <a:solidFill>
            <a:srgbClr val="CC9915"/>
          </a:solidFill>
          <a:latin typeface="Arial Black" pitchFamily="34" charset="0"/>
        </a:defRPr>
      </a:lvl6pPr>
      <a:lvl7pPr marL="914400" algn="l" rtl="0" eaLnBrk="1" fontAlgn="base" hangingPunct="1">
        <a:spcBef>
          <a:spcPct val="0"/>
        </a:spcBef>
        <a:spcAft>
          <a:spcPct val="0"/>
        </a:spcAft>
        <a:defRPr sz="2800">
          <a:solidFill>
            <a:srgbClr val="CC9915"/>
          </a:solidFill>
          <a:latin typeface="Arial Black" pitchFamily="34" charset="0"/>
        </a:defRPr>
      </a:lvl7pPr>
      <a:lvl8pPr marL="1371600" algn="l" rtl="0" eaLnBrk="1" fontAlgn="base" hangingPunct="1">
        <a:spcBef>
          <a:spcPct val="0"/>
        </a:spcBef>
        <a:spcAft>
          <a:spcPct val="0"/>
        </a:spcAft>
        <a:defRPr sz="2800">
          <a:solidFill>
            <a:srgbClr val="CC9915"/>
          </a:solidFill>
          <a:latin typeface="Arial Black" pitchFamily="34" charset="0"/>
        </a:defRPr>
      </a:lvl8pPr>
      <a:lvl9pPr marL="1828800" algn="l" rtl="0" eaLnBrk="1" fontAlgn="base" hangingPunct="1">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1" fontAlgn="base" hangingPunct="1">
        <a:spcBef>
          <a:spcPct val="20000"/>
        </a:spcBef>
        <a:spcAft>
          <a:spcPct val="0"/>
        </a:spcAft>
        <a:buChar char="»"/>
        <a:defRPr sz="1200" b="1">
          <a:solidFill>
            <a:schemeClr val="tx1"/>
          </a:solidFill>
          <a:latin typeface="+mn-lt"/>
        </a:defRPr>
      </a:lvl6pPr>
      <a:lvl7pPr marL="2971800" indent="-228600" algn="l" rtl="0" eaLnBrk="1" fontAlgn="base" hangingPunct="1">
        <a:spcBef>
          <a:spcPct val="20000"/>
        </a:spcBef>
        <a:spcAft>
          <a:spcPct val="0"/>
        </a:spcAft>
        <a:buChar char="»"/>
        <a:defRPr sz="1200" b="1">
          <a:solidFill>
            <a:schemeClr val="tx1"/>
          </a:solidFill>
          <a:latin typeface="+mn-lt"/>
        </a:defRPr>
      </a:lvl7pPr>
      <a:lvl8pPr marL="3429000" indent="-228600" algn="l" rtl="0" eaLnBrk="1" fontAlgn="base" hangingPunct="1">
        <a:spcBef>
          <a:spcPct val="20000"/>
        </a:spcBef>
        <a:spcAft>
          <a:spcPct val="0"/>
        </a:spcAft>
        <a:buChar char="»"/>
        <a:defRPr sz="1200" b="1">
          <a:solidFill>
            <a:schemeClr val="tx1"/>
          </a:solidFill>
          <a:latin typeface="+mn-lt"/>
        </a:defRPr>
      </a:lvl8pPr>
      <a:lvl9pPr marL="3886200" indent="-228600" algn="l" rtl="0" eaLnBrk="1" fontAlgn="base" hangingPunct="1">
        <a:spcBef>
          <a:spcPct val="20000"/>
        </a:spcBef>
        <a:spcAft>
          <a:spcPct val="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23368199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360014646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311394173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13191247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425199451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260155257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4" cstate="print"/>
          <a:srcRect/>
          <a:stretch>
            <a:fillRect/>
          </a:stretch>
        </p:blipFill>
        <p:spPr bwMode="auto">
          <a:xfrm>
            <a:off x="7896225" y="5859463"/>
            <a:ext cx="790575" cy="747712"/>
          </a:xfrm>
          <a:prstGeom prst="rect">
            <a:avLst/>
          </a:prstGeom>
          <a:noFill/>
          <a:ln w="9525">
            <a:noFill/>
            <a:miter lim="800000"/>
            <a:headEnd/>
            <a:tailEnd/>
          </a:ln>
        </p:spPr>
      </p:pic>
      <p:sp>
        <p:nvSpPr>
          <p:cNvPr id="9011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9A7C4C79-8FE2-409B-9158-8FB5A3787881}"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5807455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838200" y="4191000"/>
            <a:ext cx="7848600" cy="1470025"/>
          </a:xfrm>
        </p:spPr>
        <p:txBody>
          <a:bodyPr lIns="91440" tIns="45720" rIns="91440" bIns="45720" anchor="t">
            <a:normAutofit fontScale="90000"/>
          </a:bodyPr>
          <a:lstStyle/>
          <a:p>
            <a:pPr>
              <a:defRPr/>
            </a:pPr>
            <a:r>
              <a:rPr lang="en-CA" sz="3600" dirty="0" err="1" smtClean="0">
                <a:solidFill>
                  <a:srgbClr val="003399"/>
                </a:solidFill>
                <a:latin typeface="+mn-lt"/>
                <a:ea typeface="+mn-ea"/>
                <a:cs typeface="+mn-cs"/>
              </a:rPr>
              <a:t>Antiplatelet</a:t>
            </a:r>
            <a:r>
              <a:rPr lang="en-CA" sz="3600" dirty="0" smtClean="0">
                <a:solidFill>
                  <a:srgbClr val="003399"/>
                </a:solidFill>
                <a:latin typeface="+mn-lt"/>
                <a:ea typeface="+mn-ea"/>
                <a:cs typeface="+mn-cs"/>
              </a:rPr>
              <a:t> Therapy for the Secondary Prevention of </a:t>
            </a:r>
            <a:r>
              <a:rPr lang="en-CA" sz="3600" dirty="0" err="1" smtClean="0">
                <a:solidFill>
                  <a:srgbClr val="003399"/>
                </a:solidFill>
                <a:latin typeface="+mn-lt"/>
                <a:ea typeface="+mn-ea"/>
                <a:cs typeface="+mn-cs"/>
              </a:rPr>
              <a:t>Cerebrovascular</a:t>
            </a:r>
            <a:r>
              <a:rPr lang="en-CA" sz="3600" dirty="0" smtClean="0">
                <a:solidFill>
                  <a:srgbClr val="003399"/>
                </a:solidFill>
                <a:latin typeface="+mn-lt"/>
                <a:ea typeface="+mn-ea"/>
                <a:cs typeface="+mn-cs"/>
              </a:rPr>
              <a:t> Disease</a:t>
            </a:r>
            <a:r>
              <a:rPr lang="en-CA" sz="2700" dirty="0" smtClean="0"/>
              <a:t/>
            </a:r>
            <a:br>
              <a:rPr lang="en-CA" sz="2700" dirty="0" smtClean="0"/>
            </a:br>
            <a:r>
              <a:rPr lang="en-CA" sz="2700" dirty="0" smtClean="0"/>
              <a:t/>
            </a:r>
            <a:br>
              <a:rPr lang="en-CA" sz="2700" dirty="0" smtClean="0"/>
            </a:br>
            <a:r>
              <a:rPr lang="en-CA" sz="2700" dirty="0" smtClean="0"/>
              <a:t/>
            </a:r>
            <a:br>
              <a:rPr lang="en-CA" sz="2700" dirty="0" smtClean="0"/>
            </a:br>
            <a:r>
              <a:rPr lang="en-US" sz="4000" dirty="0" smtClean="0"/>
              <a:t/>
            </a:r>
            <a:br>
              <a:rPr lang="en-US" sz="4000" dirty="0" smtClean="0"/>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9155" name="TextBox 5"/>
          <p:cNvSpPr txBox="1">
            <a:spLocks noChangeArrowheads="1"/>
          </p:cNvSpPr>
          <p:nvPr/>
        </p:nvSpPr>
        <p:spPr bwMode="auto">
          <a:xfrm>
            <a:off x="838200" y="52578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CA" b="1" dirty="0">
                <a:solidFill>
                  <a:srgbClr val="000000"/>
                </a:solidFill>
                <a:cs typeface="Arial" pitchFamily="34" charset="0"/>
              </a:rPr>
              <a:t>Working Group: </a:t>
            </a:r>
            <a:r>
              <a:rPr lang="en-CA" dirty="0" err="1">
                <a:solidFill>
                  <a:srgbClr val="000000"/>
                </a:solidFill>
                <a:cs typeface="Arial" pitchFamily="34" charset="0"/>
              </a:rPr>
              <a:t>Ashfaq</a:t>
            </a:r>
            <a:r>
              <a:rPr lang="en-CA" dirty="0">
                <a:solidFill>
                  <a:srgbClr val="000000"/>
                </a:solidFill>
                <a:cs typeface="Arial" pitchFamily="34" charset="0"/>
              </a:rPr>
              <a:t> </a:t>
            </a:r>
            <a:r>
              <a:rPr lang="en-CA" dirty="0" err="1">
                <a:solidFill>
                  <a:srgbClr val="000000"/>
                </a:solidFill>
                <a:cs typeface="Arial" pitchFamily="34" charset="0"/>
              </a:rPr>
              <a:t>Shuaib</a:t>
            </a:r>
            <a:r>
              <a:rPr lang="en-CA" dirty="0">
                <a:solidFill>
                  <a:srgbClr val="000000"/>
                </a:solidFill>
                <a:cs typeface="Arial" pitchFamily="34" charset="0"/>
              </a:rPr>
              <a:t>, MD, </a:t>
            </a:r>
            <a:r>
              <a:rPr lang="en-CA" dirty="0" smtClean="0">
                <a:solidFill>
                  <a:srgbClr val="000000"/>
                </a:solidFill>
                <a:cs typeface="Arial" pitchFamily="34" charset="0"/>
              </a:rPr>
              <a:t>FRCP; Philip </a:t>
            </a:r>
            <a:r>
              <a:rPr lang="en-CA" dirty="0">
                <a:solidFill>
                  <a:srgbClr val="000000"/>
                </a:solidFill>
                <a:cs typeface="Arial" pitchFamily="34" charset="0"/>
              </a:rPr>
              <a:t>Teal, MD, FRCP</a:t>
            </a:r>
            <a:endParaRPr lang="en-US" dirty="0">
              <a:solidFill>
                <a:srgbClr val="000000"/>
              </a:solidFill>
              <a:cs typeface="Arial" pitchFamily="34" charset="0"/>
            </a:endParaRPr>
          </a:p>
        </p:txBody>
      </p:sp>
      <p:sp>
        <p:nvSpPr>
          <p:cNvPr id="5" name="Title 1"/>
          <p:cNvSpPr txBox="1">
            <a:spLocks/>
          </p:cNvSpPr>
          <p:nvPr/>
        </p:nvSpPr>
        <p:spPr bwMode="auto">
          <a:xfrm>
            <a:off x="833438" y="30226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0" cap="none" spc="0" normalizeH="0" baseline="0" noProof="0" dirty="0" smtClean="0">
                <a:ln>
                  <a:noFill/>
                </a:ln>
                <a:solidFill>
                  <a:srgbClr val="CC9915"/>
                </a:solidFill>
                <a:effectLst/>
                <a:uLnTx/>
                <a:uFillTx/>
                <a:latin typeface="Arial Black"/>
                <a:ea typeface="+mj-ea"/>
                <a:cs typeface="+mj-cs"/>
              </a:rPr>
              <a:t>Canadian Cardiovascular Society </a:t>
            </a:r>
            <a:br>
              <a:rPr kumimoji="0" lang="en-US" sz="2500" b="1" i="0" u="none" strike="noStrike" kern="0" cap="none" spc="0" normalizeH="0" baseline="0" noProof="0" dirty="0" smtClean="0">
                <a:ln>
                  <a:noFill/>
                </a:ln>
                <a:solidFill>
                  <a:srgbClr val="CC9915"/>
                </a:solidFill>
                <a:effectLst/>
                <a:uLnTx/>
                <a:uFillTx/>
                <a:latin typeface="Arial Black"/>
                <a:ea typeface="+mj-ea"/>
                <a:cs typeface="+mj-cs"/>
              </a:rPr>
            </a:br>
            <a:r>
              <a:rPr kumimoji="0" lang="en-US" sz="2500" b="1" i="0" u="none" strike="noStrike" kern="0" cap="none" spc="0" normalizeH="0" baseline="0" noProof="0" dirty="0" smtClean="0">
                <a:ln>
                  <a:noFill/>
                </a:ln>
                <a:solidFill>
                  <a:srgbClr val="CC9915"/>
                </a:solidFill>
                <a:effectLst/>
                <a:uLnTx/>
                <a:uFillTx/>
                <a:latin typeface="Arial Black"/>
                <a:ea typeface="+mj-ea"/>
                <a:cs typeface="+mj-cs"/>
              </a:rPr>
              <a:t>Antiplatelet Guidelines</a:t>
            </a:r>
          </a:p>
        </p:txBody>
      </p:sp>
    </p:spTree>
    <p:extLst>
      <p:ext uri="{BB962C8B-B14F-4D97-AF65-F5344CB8AC3E}">
        <p14:creationId xmlns:p14="http://schemas.microsoft.com/office/powerpoint/2010/main" val="1867304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2484438" y="1801813"/>
            <a:ext cx="4719637" cy="4751387"/>
          </a:xfrm>
          <a:prstGeom prst="rect">
            <a:avLst/>
          </a:prstGeom>
          <a:noFill/>
          <a:ln w="9525">
            <a:noFill/>
            <a:miter lim="800000"/>
            <a:headEnd/>
            <a:tailEnd/>
          </a:ln>
        </p:spPr>
      </p:pic>
      <p:sp>
        <p:nvSpPr>
          <p:cNvPr id="5" name="TextBox 3"/>
          <p:cNvSpPr txBox="1">
            <a:spLocks noChangeArrowheads="1"/>
          </p:cNvSpPr>
          <p:nvPr/>
        </p:nvSpPr>
        <p:spPr bwMode="auto">
          <a:xfrm>
            <a:off x="196850" y="6443663"/>
            <a:ext cx="4884738" cy="338137"/>
          </a:xfrm>
          <a:prstGeom prst="rect">
            <a:avLst/>
          </a:prstGeom>
          <a:noFill/>
          <a:ln w="9525">
            <a:noFill/>
            <a:miter lim="800000"/>
            <a:headEnd/>
            <a:tailEnd/>
          </a:ln>
        </p:spPr>
        <p:txBody>
          <a:bodyPr lIns="91422" tIns="45711" rIns="91422" bIns="45711">
            <a:spAutoFit/>
          </a:bodyPr>
          <a:lstStyle/>
          <a:p>
            <a:pPr fontAlgn="base">
              <a:spcBef>
                <a:spcPct val="0"/>
              </a:spcBef>
              <a:spcAft>
                <a:spcPct val="0"/>
              </a:spcAft>
              <a:defRPr/>
            </a:pPr>
            <a:r>
              <a:rPr lang="fr-FR" sz="1600" dirty="0">
                <a:solidFill>
                  <a:srgbClr val="000000"/>
                </a:solidFill>
                <a:cs typeface="Arial" charset="0"/>
              </a:rPr>
              <a:t>Kennedy J, et al. Lancet </a:t>
            </a:r>
            <a:r>
              <a:rPr lang="fr-FR" sz="1600" dirty="0" err="1">
                <a:solidFill>
                  <a:srgbClr val="000000"/>
                </a:solidFill>
                <a:cs typeface="Arial" charset="0"/>
              </a:rPr>
              <a:t>Neurol</a:t>
            </a:r>
            <a:r>
              <a:rPr lang="fr-FR" sz="1600" dirty="0">
                <a:solidFill>
                  <a:srgbClr val="000000"/>
                </a:solidFill>
                <a:cs typeface="Arial" charset="0"/>
              </a:rPr>
              <a:t> 2007; 6: 961–69</a:t>
            </a:r>
            <a:endParaRPr lang="en-US" sz="1600" dirty="0">
              <a:solidFill>
                <a:srgbClr val="000000"/>
              </a:solidFill>
              <a:cs typeface="Arial" charset="0"/>
            </a:endParaRPr>
          </a:p>
        </p:txBody>
      </p:sp>
      <p:sp>
        <p:nvSpPr>
          <p:cNvPr id="6" name="Text Box 39"/>
          <p:cNvSpPr txBox="1">
            <a:spLocks noChangeArrowheads="1"/>
          </p:cNvSpPr>
          <p:nvPr/>
        </p:nvSpPr>
        <p:spPr bwMode="auto">
          <a:xfrm>
            <a:off x="482600" y="1376363"/>
            <a:ext cx="8193088" cy="1200150"/>
          </a:xfrm>
          <a:prstGeom prst="rect">
            <a:avLst/>
          </a:prstGeom>
          <a:solidFill>
            <a:schemeClr val="bg2"/>
          </a:solidFill>
          <a:ln w="9525">
            <a:noFill/>
            <a:miter lim="800000"/>
            <a:headEnd/>
            <a:tailEnd/>
          </a:ln>
        </p:spPr>
        <p:txBody>
          <a:bodyPr lIns="91433" tIns="45716" rIns="91433" bIns="45716">
            <a:spAutoFit/>
          </a:bodyPr>
          <a:lstStyle/>
          <a:p>
            <a:pPr marL="0" lvl="1" eaLnBrk="0" fontAlgn="base" hangingPunct="0">
              <a:spcBef>
                <a:spcPct val="0"/>
              </a:spcBef>
              <a:spcAft>
                <a:spcPct val="0"/>
              </a:spcAft>
            </a:pPr>
            <a:r>
              <a:rPr lang="en-CA" b="1">
                <a:solidFill>
                  <a:srgbClr val="FFFFFF"/>
                </a:solidFill>
                <a:latin typeface="Arial" charset="0"/>
                <a:cs typeface="Arial" charset="0"/>
              </a:rPr>
              <a:t>FASTER Pilot RCT</a:t>
            </a:r>
          </a:p>
          <a:p>
            <a:pPr marL="0" lvl="1" eaLnBrk="0" fontAlgn="base" hangingPunct="0">
              <a:spcBef>
                <a:spcPct val="0"/>
              </a:spcBef>
              <a:spcAft>
                <a:spcPct val="0"/>
              </a:spcAft>
            </a:pPr>
            <a:r>
              <a:rPr lang="en-CA" b="1">
                <a:solidFill>
                  <a:srgbClr val="FFFFFF"/>
                </a:solidFill>
                <a:latin typeface="Arial" charset="0"/>
                <a:cs typeface="Arial" charset="0"/>
              </a:rPr>
              <a:t>(N=392)</a:t>
            </a:r>
          </a:p>
          <a:p>
            <a:pPr marL="0" lvl="1" eaLnBrk="0" fontAlgn="base" hangingPunct="0">
              <a:spcBef>
                <a:spcPct val="0"/>
              </a:spcBef>
              <a:spcAft>
                <a:spcPct val="0"/>
              </a:spcAft>
            </a:pPr>
            <a:r>
              <a:rPr lang="en-US">
                <a:solidFill>
                  <a:srgbClr val="FFFFFF"/>
                </a:solidFill>
                <a:latin typeface="Arial" charset="0"/>
                <a:cs typeface="Arial" charset="0"/>
              </a:rPr>
              <a:t>Subjects enrolled within the first 24 hours after a TIA</a:t>
            </a:r>
          </a:p>
          <a:p>
            <a:pPr marL="0" lvl="1" eaLnBrk="0" fontAlgn="base" hangingPunct="0">
              <a:spcBef>
                <a:spcPct val="0"/>
              </a:spcBef>
              <a:spcAft>
                <a:spcPct val="0"/>
              </a:spcAft>
            </a:pPr>
            <a:r>
              <a:rPr lang="en-US">
                <a:solidFill>
                  <a:srgbClr val="FFFFFF"/>
                </a:solidFill>
                <a:latin typeface="Arial" charset="0"/>
                <a:cs typeface="Arial" charset="0"/>
              </a:rPr>
              <a:t>or minor stroke and randomized to receive either ASA or ASA + clopidogrel.</a:t>
            </a:r>
          </a:p>
        </p:txBody>
      </p:sp>
      <p:sp>
        <p:nvSpPr>
          <p:cNvPr id="152583" name="Title 1"/>
          <p:cNvSpPr txBox="1">
            <a:spLocks/>
          </p:cNvSpPr>
          <p:nvPr/>
        </p:nvSpPr>
        <p:spPr bwMode="auto">
          <a:xfrm>
            <a:off x="446088" y="427038"/>
            <a:ext cx="8229600" cy="1143000"/>
          </a:xfrm>
          <a:prstGeom prst="rect">
            <a:avLst/>
          </a:prstGeom>
          <a:noFill/>
          <a:ln w="9525">
            <a:noFill/>
            <a:miter lim="800000"/>
            <a:headEnd/>
            <a:tailEnd/>
          </a:ln>
        </p:spPr>
        <p:txBody>
          <a:bodyPr/>
          <a:lstStyle/>
          <a:p>
            <a:pPr eaLnBrk="0" fontAlgn="base" hangingPunct="0">
              <a:lnSpc>
                <a:spcPct val="80000"/>
              </a:lnSpc>
              <a:spcBef>
                <a:spcPct val="0"/>
              </a:spcBef>
              <a:spcAft>
                <a:spcPct val="0"/>
              </a:spcAft>
            </a:pPr>
            <a:r>
              <a:rPr lang="en-CA" sz="3200">
                <a:solidFill>
                  <a:srgbClr val="C86400"/>
                </a:solidFill>
                <a:cs typeface="Arial" charset="0"/>
              </a:rPr>
              <a:t>ASA + Clopidogrel vs ASA monotherapy in acute minor stroke or TIA</a:t>
            </a:r>
          </a:p>
        </p:txBody>
      </p:sp>
      <p:sp>
        <p:nvSpPr>
          <p:cNvPr id="7" name="Footer Placeholder 1"/>
          <p:cNvSpPr>
            <a:spLocks noGrp="1"/>
          </p:cNvSpPr>
          <p:nvPr>
            <p:ph type="ftr" sz="quarter" idx="10"/>
          </p:nvPr>
        </p:nvSpPr>
        <p:spPr>
          <a:xfrm>
            <a:off x="6705600" y="6246813"/>
            <a:ext cx="1074738" cy="382587"/>
          </a:xfrm>
        </p:spPr>
        <p:txBody>
          <a:bodyPr/>
          <a:lstStyle/>
          <a:p>
            <a:pPr>
              <a:defRPr/>
            </a:pPr>
            <a:r>
              <a:rPr lang="en-US" dirty="0" smtClean="0">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91707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CA" dirty="0" smtClean="0"/>
              <a:t>What about long term secondary stroke prevention?</a:t>
            </a:r>
            <a:endParaRPr lang="en-CA" dirty="0"/>
          </a:p>
        </p:txBody>
      </p:sp>
      <p:sp>
        <p:nvSpPr>
          <p:cNvPr id="3" name="Footer Placeholder 1"/>
          <p:cNvSpPr>
            <a:spLocks noGrp="1"/>
          </p:cNvSpPr>
          <p:nvPr>
            <p:ph type="ftr" sz="quarter" idx="4294967295"/>
          </p:nvPr>
        </p:nvSpPr>
        <p:spPr>
          <a:xfrm>
            <a:off x="4884738" y="6246813"/>
            <a:ext cx="2895600" cy="365125"/>
          </a:xfrm>
          <a:prstGeom prst="rect">
            <a:avLst/>
          </a:prstGeom>
        </p:spPr>
        <p:txBody>
          <a:bodyPr/>
          <a:lstStyle/>
          <a:p>
            <a:pPr algn="r">
              <a:defRPr/>
            </a:pPr>
            <a:r>
              <a:rPr lang="en-US" sz="1000" dirty="0" smtClean="0">
                <a:solidFill>
                  <a:srgbClr val="414141"/>
                </a:solidFill>
              </a:rPr>
              <a:t>© 2011 - TIGC</a:t>
            </a:r>
            <a:endParaRPr lang="en-US" sz="1000" dirty="0">
              <a:solidFill>
                <a:srgbClr val="414141"/>
              </a:solidFill>
            </a:endParaRPr>
          </a:p>
        </p:txBody>
      </p:sp>
    </p:spTree>
    <p:extLst>
      <p:ext uri="{BB962C8B-B14F-4D97-AF65-F5344CB8AC3E}">
        <p14:creationId xmlns:p14="http://schemas.microsoft.com/office/powerpoint/2010/main" val="78233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1983364" y="1600200"/>
            <a:ext cx="3807261" cy="80329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defRPr/>
            </a:pPr>
            <a:r>
              <a:rPr lang="fr-FR" b="1" dirty="0">
                <a:solidFill>
                  <a:srgbClr val="000000">
                    <a:lumMod val="75000"/>
                    <a:lumOff val="25000"/>
                  </a:srgbClr>
                </a:solidFill>
                <a:cs typeface="Arial" charset="0"/>
              </a:rPr>
              <a:t>Cumulative </a:t>
            </a:r>
            <a:r>
              <a:rPr lang="fr-FR" b="1" dirty="0" err="1" smtClean="0">
                <a:solidFill>
                  <a:srgbClr val="000000">
                    <a:lumMod val="75000"/>
                    <a:lumOff val="25000"/>
                  </a:srgbClr>
                </a:solidFill>
                <a:cs typeface="Arial" charset="0"/>
              </a:rPr>
              <a:t>event</a:t>
            </a:r>
            <a:r>
              <a:rPr lang="fr-FR" b="1" dirty="0" smtClean="0">
                <a:solidFill>
                  <a:srgbClr val="000000">
                    <a:lumMod val="75000"/>
                    <a:lumOff val="25000"/>
                  </a:srgbClr>
                </a:solidFill>
                <a:cs typeface="Arial" charset="0"/>
              </a:rPr>
              <a:t> </a:t>
            </a:r>
            <a:r>
              <a:rPr lang="fr-FR" b="1" dirty="0">
                <a:solidFill>
                  <a:srgbClr val="000000">
                    <a:lumMod val="75000"/>
                    <a:lumOff val="25000"/>
                  </a:srgbClr>
                </a:solidFill>
                <a:cs typeface="Arial" charset="0"/>
              </a:rPr>
              <a:t>r</a:t>
            </a:r>
            <a:r>
              <a:rPr lang="fr-FR" b="1" dirty="0" smtClean="0">
                <a:solidFill>
                  <a:srgbClr val="000000">
                    <a:lumMod val="75000"/>
                    <a:lumOff val="25000"/>
                  </a:srgbClr>
                </a:solidFill>
                <a:cs typeface="Arial" charset="0"/>
              </a:rPr>
              <a:t>ate</a:t>
            </a:r>
            <a:endParaRPr lang="fr-FR" b="1" dirty="0">
              <a:solidFill>
                <a:srgbClr val="000000">
                  <a:lumMod val="75000"/>
                  <a:lumOff val="25000"/>
                </a:srgbClr>
              </a:solidFill>
              <a:cs typeface="Arial" charset="0"/>
            </a:endParaRPr>
          </a:p>
          <a:p>
            <a:pPr algn="ctr" eaLnBrk="0" fontAlgn="base" hangingPunct="0">
              <a:lnSpc>
                <a:spcPct val="95000"/>
              </a:lnSpc>
              <a:spcBef>
                <a:spcPct val="0"/>
              </a:spcBef>
              <a:spcAft>
                <a:spcPct val="0"/>
              </a:spcAft>
              <a:defRPr/>
            </a:pPr>
            <a:r>
              <a:rPr lang="fr-FR" b="1" dirty="0">
                <a:solidFill>
                  <a:srgbClr val="000000">
                    <a:lumMod val="75000"/>
                    <a:lumOff val="25000"/>
                  </a:srgbClr>
                </a:solidFill>
                <a:cs typeface="Arial" charset="0"/>
              </a:rPr>
              <a:t>(</a:t>
            </a:r>
            <a:r>
              <a:rPr lang="fr-FR" b="1" dirty="0" err="1">
                <a:solidFill>
                  <a:srgbClr val="000000">
                    <a:lumMod val="75000"/>
                    <a:lumOff val="25000"/>
                  </a:srgbClr>
                </a:solidFill>
                <a:cs typeface="Arial" charset="0"/>
              </a:rPr>
              <a:t>Ischemic</a:t>
            </a:r>
            <a:r>
              <a:rPr lang="fr-FR" b="1" dirty="0">
                <a:solidFill>
                  <a:srgbClr val="000000">
                    <a:lumMod val="75000"/>
                    <a:lumOff val="25000"/>
                  </a:srgbClr>
                </a:solidFill>
                <a:cs typeface="Arial" charset="0"/>
              </a:rPr>
              <a:t> Stroke, MI, </a:t>
            </a:r>
            <a:r>
              <a:rPr lang="fr-FR" b="1" dirty="0" err="1">
                <a:solidFill>
                  <a:srgbClr val="000000">
                    <a:lumMod val="75000"/>
                    <a:lumOff val="25000"/>
                  </a:srgbClr>
                </a:solidFill>
                <a:cs typeface="Arial" charset="0"/>
              </a:rPr>
              <a:t>v</a:t>
            </a:r>
            <a:r>
              <a:rPr lang="fr-FR" b="1" dirty="0" err="1" smtClean="0">
                <a:solidFill>
                  <a:srgbClr val="000000">
                    <a:lumMod val="75000"/>
                    <a:lumOff val="25000"/>
                  </a:srgbClr>
                </a:solidFill>
                <a:cs typeface="Arial" charset="0"/>
              </a:rPr>
              <a:t>ascular</a:t>
            </a:r>
            <a:r>
              <a:rPr lang="fr-FR" b="1" dirty="0" smtClean="0">
                <a:solidFill>
                  <a:srgbClr val="000000">
                    <a:lumMod val="75000"/>
                    <a:lumOff val="25000"/>
                  </a:srgbClr>
                </a:solidFill>
                <a:cs typeface="Arial" charset="0"/>
              </a:rPr>
              <a:t> </a:t>
            </a:r>
            <a:r>
              <a:rPr lang="fr-FR" b="1" dirty="0" err="1">
                <a:solidFill>
                  <a:srgbClr val="000000">
                    <a:lumMod val="75000"/>
                    <a:lumOff val="25000"/>
                  </a:srgbClr>
                </a:solidFill>
                <a:cs typeface="Arial" charset="0"/>
              </a:rPr>
              <a:t>d</a:t>
            </a:r>
            <a:r>
              <a:rPr lang="fr-FR" b="1" dirty="0" err="1" smtClean="0">
                <a:solidFill>
                  <a:srgbClr val="000000">
                    <a:lumMod val="75000"/>
                    <a:lumOff val="25000"/>
                  </a:srgbClr>
                </a:solidFill>
                <a:cs typeface="Arial" charset="0"/>
              </a:rPr>
              <a:t>eath</a:t>
            </a:r>
            <a:r>
              <a:rPr lang="fr-FR" b="1" dirty="0">
                <a:solidFill>
                  <a:srgbClr val="000000">
                    <a:lumMod val="75000"/>
                    <a:lumOff val="25000"/>
                  </a:srgbClr>
                </a:solidFill>
                <a:cs typeface="Arial" charset="0"/>
              </a:rPr>
              <a:t>, </a:t>
            </a:r>
          </a:p>
          <a:p>
            <a:pPr algn="ctr" eaLnBrk="0" fontAlgn="base" hangingPunct="0">
              <a:lnSpc>
                <a:spcPct val="95000"/>
              </a:lnSpc>
              <a:spcBef>
                <a:spcPct val="0"/>
              </a:spcBef>
              <a:spcAft>
                <a:spcPct val="0"/>
              </a:spcAft>
              <a:defRPr/>
            </a:pPr>
            <a:r>
              <a:rPr lang="fr-FR" b="1" dirty="0" err="1">
                <a:solidFill>
                  <a:srgbClr val="000000">
                    <a:lumMod val="75000"/>
                    <a:lumOff val="25000"/>
                  </a:srgbClr>
                </a:solidFill>
                <a:cs typeface="Arial" charset="0"/>
              </a:rPr>
              <a:t>r</a:t>
            </a:r>
            <a:r>
              <a:rPr lang="fr-FR" b="1" dirty="0" err="1" smtClean="0">
                <a:solidFill>
                  <a:srgbClr val="000000">
                    <a:lumMod val="75000"/>
                    <a:lumOff val="25000"/>
                  </a:srgbClr>
                </a:solidFill>
                <a:cs typeface="Arial" charset="0"/>
              </a:rPr>
              <a:t>ehospitalization</a:t>
            </a:r>
            <a:r>
              <a:rPr lang="fr-FR" b="1" dirty="0" smtClean="0">
                <a:solidFill>
                  <a:srgbClr val="000000">
                    <a:lumMod val="75000"/>
                    <a:lumOff val="25000"/>
                  </a:srgbClr>
                </a:solidFill>
                <a:cs typeface="Arial" charset="0"/>
              </a:rPr>
              <a:t> </a:t>
            </a:r>
            <a:r>
              <a:rPr lang="fr-FR" b="1" dirty="0">
                <a:solidFill>
                  <a:srgbClr val="000000">
                    <a:lumMod val="75000"/>
                    <a:lumOff val="25000"/>
                  </a:srgbClr>
                </a:solidFill>
                <a:cs typeface="Arial" charset="0"/>
              </a:rPr>
              <a:t>due to </a:t>
            </a:r>
            <a:r>
              <a:rPr lang="fr-FR" b="1" dirty="0" err="1">
                <a:solidFill>
                  <a:srgbClr val="000000">
                    <a:lumMod val="75000"/>
                    <a:lumOff val="25000"/>
                  </a:srgbClr>
                </a:solidFill>
                <a:cs typeface="Arial" charset="0"/>
              </a:rPr>
              <a:t>i</a:t>
            </a:r>
            <a:r>
              <a:rPr lang="fr-FR" b="1" dirty="0" err="1" smtClean="0">
                <a:solidFill>
                  <a:srgbClr val="000000">
                    <a:lumMod val="75000"/>
                    <a:lumOff val="25000"/>
                  </a:srgbClr>
                </a:solidFill>
                <a:cs typeface="Arial" charset="0"/>
              </a:rPr>
              <a:t>schemic</a:t>
            </a:r>
            <a:r>
              <a:rPr lang="fr-FR" b="1" dirty="0" smtClean="0">
                <a:solidFill>
                  <a:srgbClr val="000000">
                    <a:lumMod val="75000"/>
                    <a:lumOff val="25000"/>
                  </a:srgbClr>
                </a:solidFill>
                <a:cs typeface="Arial" charset="0"/>
              </a:rPr>
              <a:t> </a:t>
            </a:r>
            <a:r>
              <a:rPr lang="fr-FR" b="1" dirty="0" err="1">
                <a:solidFill>
                  <a:srgbClr val="000000">
                    <a:lumMod val="75000"/>
                    <a:lumOff val="25000"/>
                  </a:srgbClr>
                </a:solidFill>
                <a:cs typeface="Arial" charset="0"/>
              </a:rPr>
              <a:t>e</a:t>
            </a:r>
            <a:r>
              <a:rPr lang="fr-FR" b="1" dirty="0" err="1" smtClean="0">
                <a:solidFill>
                  <a:srgbClr val="000000">
                    <a:lumMod val="75000"/>
                    <a:lumOff val="25000"/>
                  </a:srgbClr>
                </a:solidFill>
                <a:cs typeface="Arial" charset="0"/>
              </a:rPr>
              <a:t>vent</a:t>
            </a:r>
            <a:r>
              <a:rPr lang="fr-FR" b="1" dirty="0">
                <a:solidFill>
                  <a:srgbClr val="000000">
                    <a:lumMod val="75000"/>
                    <a:lumOff val="25000"/>
                  </a:srgbClr>
                </a:solidFill>
                <a:cs typeface="Arial" charset="0"/>
              </a:rPr>
              <a:t>)</a:t>
            </a:r>
            <a:endParaRPr lang="en-US" b="1" dirty="0">
              <a:solidFill>
                <a:srgbClr val="000000">
                  <a:lumMod val="75000"/>
                  <a:lumOff val="25000"/>
                </a:srgbClr>
              </a:solidFill>
              <a:cs typeface="Arial" charset="0"/>
            </a:endParaRPr>
          </a:p>
        </p:txBody>
      </p:sp>
      <p:sp>
        <p:nvSpPr>
          <p:cNvPr id="87044" name="Rectangle 4"/>
          <p:cNvSpPr>
            <a:spLocks noChangeArrowheads="1"/>
          </p:cNvSpPr>
          <p:nvPr/>
        </p:nvSpPr>
        <p:spPr bwMode="auto">
          <a:xfrm>
            <a:off x="3340100" y="6083300"/>
            <a:ext cx="1638300" cy="20796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defTabSz="500063" eaLnBrk="0" fontAlgn="base" hangingPunct="0">
              <a:lnSpc>
                <a:spcPct val="90000"/>
              </a:lnSpc>
              <a:spcBef>
                <a:spcPct val="0"/>
              </a:spcBef>
              <a:spcAft>
                <a:spcPct val="0"/>
              </a:spcAft>
              <a:defRPr/>
            </a:pPr>
            <a:r>
              <a:rPr lang="en-GB" sz="1500" b="1" dirty="0">
                <a:solidFill>
                  <a:srgbClr val="000000">
                    <a:lumMod val="75000"/>
                    <a:lumOff val="25000"/>
                  </a:srgbClr>
                </a:solidFill>
              </a:rPr>
              <a:t>Months of follow-up</a:t>
            </a:r>
          </a:p>
        </p:txBody>
      </p:sp>
      <p:sp>
        <p:nvSpPr>
          <p:cNvPr id="99332" name="Rectangle 5"/>
          <p:cNvSpPr>
            <a:spLocks noChangeArrowheads="1"/>
          </p:cNvSpPr>
          <p:nvPr/>
        </p:nvSpPr>
        <p:spPr bwMode="auto">
          <a:xfrm>
            <a:off x="7718425" y="2051050"/>
            <a:ext cx="1050925" cy="679450"/>
          </a:xfrm>
          <a:prstGeom prst="rect">
            <a:avLst/>
          </a:prstGeom>
          <a:noFill/>
          <a:ln w="12700">
            <a:noFill/>
            <a:miter lim="800000"/>
            <a:headEnd/>
            <a:tailEnd/>
          </a:ln>
        </p:spPr>
        <p:txBody>
          <a:bodyPr wrap="none" lIns="60325" tIns="30162" rIns="60325" bIns="30162">
            <a:spAutoFit/>
          </a:bodyPr>
          <a:lstStyle/>
          <a:p>
            <a:pPr algn="ctr" defTabSz="500063" eaLnBrk="0" fontAlgn="base" hangingPunct="0">
              <a:lnSpc>
                <a:spcPct val="90000"/>
              </a:lnSpc>
              <a:spcBef>
                <a:spcPct val="0"/>
              </a:spcBef>
              <a:spcAft>
                <a:spcPct val="0"/>
              </a:spcAft>
              <a:defRPr/>
            </a:pPr>
            <a:r>
              <a:rPr lang="en-US" sz="1500" b="1" dirty="0">
                <a:solidFill>
                  <a:srgbClr val="000000">
                    <a:lumMod val="75000"/>
                    <a:lumOff val="25000"/>
                  </a:srgbClr>
                </a:solidFill>
                <a:cs typeface="Arial" charset="0"/>
              </a:rPr>
              <a:t>6.4% RRR</a:t>
            </a:r>
          </a:p>
          <a:p>
            <a:pPr algn="ctr" defTabSz="500063" eaLnBrk="0" fontAlgn="base" hangingPunct="0">
              <a:lnSpc>
                <a:spcPct val="90000"/>
              </a:lnSpc>
              <a:spcBef>
                <a:spcPct val="0"/>
              </a:spcBef>
              <a:spcAft>
                <a:spcPct val="0"/>
              </a:spcAft>
              <a:defRPr/>
            </a:pPr>
            <a:r>
              <a:rPr lang="en-US" sz="1500" b="1" dirty="0">
                <a:solidFill>
                  <a:srgbClr val="000000">
                    <a:lumMod val="75000"/>
                    <a:lumOff val="25000"/>
                  </a:srgbClr>
                </a:solidFill>
                <a:cs typeface="Arial" charset="0"/>
              </a:rPr>
              <a:t>1.03% ARR </a:t>
            </a:r>
          </a:p>
          <a:p>
            <a:pPr algn="ctr" defTabSz="500063" eaLnBrk="0" fontAlgn="base" hangingPunct="0">
              <a:lnSpc>
                <a:spcPct val="90000"/>
              </a:lnSpc>
              <a:spcBef>
                <a:spcPct val="0"/>
              </a:spcBef>
              <a:spcAft>
                <a:spcPct val="0"/>
              </a:spcAft>
              <a:defRPr/>
            </a:pPr>
            <a:r>
              <a:rPr lang="en-US" sz="1500" b="1" dirty="0">
                <a:solidFill>
                  <a:srgbClr val="000000">
                    <a:lumMod val="75000"/>
                    <a:lumOff val="25000"/>
                  </a:srgbClr>
                </a:solidFill>
                <a:cs typeface="Arial" charset="0"/>
              </a:rPr>
              <a:t>P=0.244</a:t>
            </a:r>
          </a:p>
        </p:txBody>
      </p:sp>
      <p:sp>
        <p:nvSpPr>
          <p:cNvPr id="87046" name="Line 6"/>
          <p:cNvSpPr>
            <a:spLocks noChangeAspect="1" noChangeShapeType="1"/>
          </p:cNvSpPr>
          <p:nvPr/>
        </p:nvSpPr>
        <p:spPr bwMode="auto">
          <a:xfrm>
            <a:off x="971550" y="2039938"/>
            <a:ext cx="1588" cy="3675062"/>
          </a:xfrm>
          <a:prstGeom prst="line">
            <a:avLst/>
          </a:prstGeom>
          <a:noFill/>
          <a:ln w="9525">
            <a:solidFill>
              <a:schemeClr val="tx1"/>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47" name="Line 7"/>
          <p:cNvSpPr>
            <a:spLocks noChangeShapeType="1"/>
          </p:cNvSpPr>
          <p:nvPr/>
        </p:nvSpPr>
        <p:spPr bwMode="auto">
          <a:xfrm>
            <a:off x="971550" y="5732463"/>
            <a:ext cx="6305550" cy="1587"/>
          </a:xfrm>
          <a:prstGeom prst="line">
            <a:avLst/>
          </a:prstGeom>
          <a:noFill/>
          <a:ln w="9525">
            <a:solidFill>
              <a:schemeClr val="tx1"/>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48" name="Line 8"/>
          <p:cNvSpPr>
            <a:spLocks noChangeShapeType="1"/>
          </p:cNvSpPr>
          <p:nvPr/>
        </p:nvSpPr>
        <p:spPr bwMode="auto">
          <a:xfrm flipV="1">
            <a:off x="971550" y="5732463"/>
            <a:ext cx="1588" cy="46037"/>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49" name="Line 9"/>
          <p:cNvSpPr>
            <a:spLocks noChangeShapeType="1"/>
          </p:cNvSpPr>
          <p:nvPr/>
        </p:nvSpPr>
        <p:spPr bwMode="auto">
          <a:xfrm flipV="1">
            <a:off x="2019300" y="5732463"/>
            <a:ext cx="1588" cy="46037"/>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50" name="Line 10"/>
          <p:cNvSpPr>
            <a:spLocks noChangeShapeType="1"/>
          </p:cNvSpPr>
          <p:nvPr/>
        </p:nvSpPr>
        <p:spPr bwMode="auto">
          <a:xfrm flipV="1">
            <a:off x="3076575" y="5732463"/>
            <a:ext cx="1588" cy="46037"/>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51" name="Line 11"/>
          <p:cNvSpPr>
            <a:spLocks noChangeShapeType="1"/>
          </p:cNvSpPr>
          <p:nvPr/>
        </p:nvSpPr>
        <p:spPr bwMode="auto">
          <a:xfrm flipV="1">
            <a:off x="4124325" y="5732463"/>
            <a:ext cx="1588" cy="46037"/>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52" name="Line 12"/>
          <p:cNvSpPr>
            <a:spLocks noChangeShapeType="1"/>
          </p:cNvSpPr>
          <p:nvPr/>
        </p:nvSpPr>
        <p:spPr bwMode="auto">
          <a:xfrm flipV="1">
            <a:off x="5705475" y="5732463"/>
            <a:ext cx="1588" cy="46037"/>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53" name="Line 13"/>
          <p:cNvSpPr>
            <a:spLocks noChangeShapeType="1"/>
          </p:cNvSpPr>
          <p:nvPr/>
        </p:nvSpPr>
        <p:spPr bwMode="auto">
          <a:xfrm flipV="1">
            <a:off x="7277100" y="5732463"/>
            <a:ext cx="1588" cy="46037"/>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grpSp>
        <p:nvGrpSpPr>
          <p:cNvPr id="2" name="Group 14"/>
          <p:cNvGrpSpPr>
            <a:grpSpLocks/>
          </p:cNvGrpSpPr>
          <p:nvPr/>
        </p:nvGrpSpPr>
        <p:grpSpPr bwMode="auto">
          <a:xfrm>
            <a:off x="768350" y="5648325"/>
            <a:ext cx="203200" cy="184150"/>
            <a:chOff x="676" y="3421"/>
            <a:chExt cx="128" cy="116"/>
          </a:xfrm>
        </p:grpSpPr>
        <p:sp>
          <p:nvSpPr>
            <p:cNvPr id="87081" name="Line 15"/>
            <p:cNvSpPr>
              <a:spLocks noChangeShapeType="1"/>
            </p:cNvSpPr>
            <p:nvPr/>
          </p:nvSpPr>
          <p:spPr bwMode="auto">
            <a:xfrm>
              <a:off x="774" y="3474"/>
              <a:ext cx="30" cy="1"/>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82" name="Rectangle 16"/>
            <p:cNvSpPr>
              <a:spLocks noChangeArrowheads="1"/>
            </p:cNvSpPr>
            <p:nvPr/>
          </p:nvSpPr>
          <p:spPr bwMode="auto">
            <a:xfrm>
              <a:off x="676" y="3421"/>
              <a:ext cx="49" cy="116"/>
            </a:xfrm>
            <a:prstGeom prst="rect">
              <a:avLst/>
            </a:prstGeom>
            <a:noFill/>
            <a:ln w="9525">
              <a:noFill/>
              <a:miter lim="800000"/>
              <a:headEnd/>
              <a:tailEnd/>
            </a:ln>
          </p:spPr>
          <p:txBody>
            <a:bodyPr wrap="none" lIns="0" tIns="0" rIns="0" bIns="0">
              <a:spAutoFit/>
            </a:bodyPr>
            <a:lstStyle/>
            <a:p>
              <a:pPr algn="r" fontAlgn="base">
                <a:spcBef>
                  <a:spcPct val="30000"/>
                </a:spcBef>
                <a:spcAft>
                  <a:spcPct val="0"/>
                </a:spcAft>
                <a:defRPr/>
              </a:pPr>
              <a:r>
                <a:rPr lang="en-GB" sz="1200">
                  <a:ln>
                    <a:solidFill>
                      <a:srgbClr val="000000"/>
                    </a:solidFill>
                  </a:ln>
                  <a:solidFill>
                    <a:srgbClr val="FFFFFF"/>
                  </a:solidFill>
                  <a:cs typeface="Arial" charset="0"/>
                </a:rPr>
                <a:t>0</a:t>
              </a:r>
              <a:endParaRPr lang="en-GB" sz="1200">
                <a:ln>
                  <a:solidFill>
                    <a:srgbClr val="000000"/>
                  </a:solidFill>
                </a:ln>
                <a:solidFill>
                  <a:srgbClr val="000000"/>
                </a:solidFill>
                <a:cs typeface="Arial" charset="0"/>
              </a:endParaRPr>
            </a:p>
          </p:txBody>
        </p:sp>
      </p:grpSp>
      <p:grpSp>
        <p:nvGrpSpPr>
          <p:cNvPr id="3" name="Group 17"/>
          <p:cNvGrpSpPr>
            <a:grpSpLocks/>
          </p:cNvGrpSpPr>
          <p:nvPr/>
        </p:nvGrpSpPr>
        <p:grpSpPr bwMode="auto">
          <a:xfrm>
            <a:off x="768350" y="4648200"/>
            <a:ext cx="203200" cy="184150"/>
            <a:chOff x="676" y="3020"/>
            <a:chExt cx="128" cy="116"/>
          </a:xfrm>
        </p:grpSpPr>
        <p:sp>
          <p:nvSpPr>
            <p:cNvPr id="87079" name="Line 18"/>
            <p:cNvSpPr>
              <a:spLocks noChangeShapeType="1"/>
            </p:cNvSpPr>
            <p:nvPr/>
          </p:nvSpPr>
          <p:spPr bwMode="auto">
            <a:xfrm>
              <a:off x="774" y="3072"/>
              <a:ext cx="30" cy="1"/>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80" name="Rectangle 19"/>
            <p:cNvSpPr>
              <a:spLocks noChangeArrowheads="1"/>
            </p:cNvSpPr>
            <p:nvPr/>
          </p:nvSpPr>
          <p:spPr bwMode="auto">
            <a:xfrm>
              <a:off x="676" y="3020"/>
              <a:ext cx="49" cy="116"/>
            </a:xfrm>
            <a:prstGeom prst="rect">
              <a:avLst/>
            </a:prstGeom>
            <a:noFill/>
            <a:ln w="9525">
              <a:noFill/>
              <a:miter lim="800000"/>
              <a:headEnd/>
              <a:tailEnd/>
            </a:ln>
          </p:spPr>
          <p:txBody>
            <a:bodyPr wrap="none" lIns="0" tIns="0" rIns="0" bIns="0">
              <a:spAutoFit/>
            </a:bodyPr>
            <a:lstStyle/>
            <a:p>
              <a:pPr algn="r" fontAlgn="base">
                <a:spcBef>
                  <a:spcPct val="30000"/>
                </a:spcBef>
                <a:spcAft>
                  <a:spcPct val="0"/>
                </a:spcAft>
                <a:defRPr/>
              </a:pPr>
              <a:r>
                <a:rPr lang="en-GB" sz="1200">
                  <a:ln>
                    <a:solidFill>
                      <a:srgbClr val="000000"/>
                    </a:solidFill>
                  </a:ln>
                  <a:solidFill>
                    <a:srgbClr val="FFFFFF"/>
                  </a:solidFill>
                  <a:cs typeface="Arial" charset="0"/>
                </a:rPr>
                <a:t>6</a:t>
              </a:r>
              <a:endParaRPr lang="en-GB" sz="1200">
                <a:ln>
                  <a:solidFill>
                    <a:srgbClr val="000000"/>
                  </a:solidFill>
                </a:ln>
                <a:solidFill>
                  <a:srgbClr val="000000"/>
                </a:solidFill>
                <a:cs typeface="Arial" charset="0"/>
              </a:endParaRPr>
            </a:p>
          </p:txBody>
        </p:sp>
      </p:grpSp>
      <p:grpSp>
        <p:nvGrpSpPr>
          <p:cNvPr id="4" name="Group 20"/>
          <p:cNvGrpSpPr>
            <a:grpSpLocks/>
          </p:cNvGrpSpPr>
          <p:nvPr/>
        </p:nvGrpSpPr>
        <p:grpSpPr bwMode="auto">
          <a:xfrm>
            <a:off x="688975" y="3352800"/>
            <a:ext cx="282575" cy="184150"/>
            <a:chOff x="626" y="2217"/>
            <a:chExt cx="178" cy="116"/>
          </a:xfrm>
        </p:grpSpPr>
        <p:sp>
          <p:nvSpPr>
            <p:cNvPr id="87077" name="Line 21"/>
            <p:cNvSpPr>
              <a:spLocks noChangeShapeType="1"/>
            </p:cNvSpPr>
            <p:nvPr/>
          </p:nvSpPr>
          <p:spPr bwMode="auto">
            <a:xfrm>
              <a:off x="774" y="2269"/>
              <a:ext cx="30" cy="1"/>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78" name="Rectangle 22"/>
            <p:cNvSpPr>
              <a:spLocks noChangeArrowheads="1"/>
            </p:cNvSpPr>
            <p:nvPr/>
          </p:nvSpPr>
          <p:spPr bwMode="auto">
            <a:xfrm>
              <a:off x="626" y="2217"/>
              <a:ext cx="99" cy="116"/>
            </a:xfrm>
            <a:prstGeom prst="rect">
              <a:avLst/>
            </a:prstGeom>
            <a:noFill/>
            <a:ln w="9525">
              <a:noFill/>
              <a:miter lim="800000"/>
              <a:headEnd/>
              <a:tailEnd/>
            </a:ln>
          </p:spPr>
          <p:txBody>
            <a:bodyPr wrap="none" lIns="0" tIns="0" rIns="0" bIns="0">
              <a:spAutoFit/>
            </a:bodyPr>
            <a:lstStyle/>
            <a:p>
              <a:pPr algn="r" fontAlgn="base">
                <a:spcBef>
                  <a:spcPct val="30000"/>
                </a:spcBef>
                <a:spcAft>
                  <a:spcPct val="0"/>
                </a:spcAft>
                <a:defRPr/>
              </a:pPr>
              <a:r>
                <a:rPr lang="en-GB" sz="1200">
                  <a:ln>
                    <a:solidFill>
                      <a:srgbClr val="000000"/>
                    </a:solidFill>
                  </a:ln>
                  <a:solidFill>
                    <a:srgbClr val="FFFFFF"/>
                  </a:solidFill>
                  <a:cs typeface="Arial" charset="0"/>
                </a:rPr>
                <a:t>12</a:t>
              </a:r>
              <a:endParaRPr lang="en-GB" sz="1200">
                <a:ln>
                  <a:solidFill>
                    <a:srgbClr val="000000"/>
                  </a:solidFill>
                </a:ln>
                <a:solidFill>
                  <a:srgbClr val="000000"/>
                </a:solidFill>
                <a:cs typeface="Arial" charset="0"/>
              </a:endParaRPr>
            </a:p>
          </p:txBody>
        </p:sp>
      </p:grpSp>
      <p:grpSp>
        <p:nvGrpSpPr>
          <p:cNvPr id="5" name="Group 23"/>
          <p:cNvGrpSpPr>
            <a:grpSpLocks/>
          </p:cNvGrpSpPr>
          <p:nvPr/>
        </p:nvGrpSpPr>
        <p:grpSpPr bwMode="auto">
          <a:xfrm>
            <a:off x="688975" y="1968500"/>
            <a:ext cx="282575" cy="184150"/>
            <a:chOff x="626" y="1414"/>
            <a:chExt cx="178" cy="116"/>
          </a:xfrm>
        </p:grpSpPr>
        <p:sp>
          <p:nvSpPr>
            <p:cNvPr id="87075" name="Line 24"/>
            <p:cNvSpPr>
              <a:spLocks noChangeShapeType="1"/>
            </p:cNvSpPr>
            <p:nvPr/>
          </p:nvSpPr>
          <p:spPr bwMode="auto">
            <a:xfrm>
              <a:off x="774" y="1467"/>
              <a:ext cx="30" cy="1"/>
            </a:xfrm>
            <a:prstGeom prst="line">
              <a:avLst/>
            </a:prstGeom>
            <a:noFill/>
            <a:ln w="9525">
              <a:solidFill>
                <a:srgbClr val="FFFFFF"/>
              </a:solidFill>
              <a:round/>
              <a:headEnd/>
              <a:tailEnd/>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76" name="Rectangle 25"/>
            <p:cNvSpPr>
              <a:spLocks noChangeArrowheads="1"/>
            </p:cNvSpPr>
            <p:nvPr/>
          </p:nvSpPr>
          <p:spPr bwMode="auto">
            <a:xfrm>
              <a:off x="626" y="1414"/>
              <a:ext cx="99" cy="116"/>
            </a:xfrm>
            <a:prstGeom prst="rect">
              <a:avLst/>
            </a:prstGeom>
            <a:noFill/>
            <a:ln w="9525">
              <a:noFill/>
              <a:miter lim="800000"/>
              <a:headEnd/>
              <a:tailEnd/>
            </a:ln>
          </p:spPr>
          <p:txBody>
            <a:bodyPr wrap="none" lIns="0" tIns="0" rIns="0" bIns="0">
              <a:spAutoFit/>
            </a:bodyPr>
            <a:lstStyle/>
            <a:p>
              <a:pPr algn="r" fontAlgn="base">
                <a:spcBef>
                  <a:spcPct val="30000"/>
                </a:spcBef>
                <a:spcAft>
                  <a:spcPct val="0"/>
                </a:spcAft>
                <a:defRPr/>
              </a:pPr>
              <a:r>
                <a:rPr lang="en-GB" sz="1200">
                  <a:ln>
                    <a:solidFill>
                      <a:srgbClr val="000000"/>
                    </a:solidFill>
                  </a:ln>
                  <a:solidFill>
                    <a:srgbClr val="FFFFFF"/>
                  </a:solidFill>
                  <a:cs typeface="Arial" charset="0"/>
                </a:rPr>
                <a:t>18</a:t>
              </a:r>
              <a:endParaRPr lang="en-GB" sz="1200">
                <a:ln>
                  <a:solidFill>
                    <a:srgbClr val="000000"/>
                  </a:solidFill>
                </a:ln>
                <a:solidFill>
                  <a:srgbClr val="000000"/>
                </a:solidFill>
                <a:cs typeface="Arial" charset="0"/>
              </a:endParaRPr>
            </a:p>
          </p:txBody>
        </p:sp>
      </p:grpSp>
      <p:sp>
        <p:nvSpPr>
          <p:cNvPr id="87058" name="Rectangle 26"/>
          <p:cNvSpPr>
            <a:spLocks noChangeArrowheads="1"/>
          </p:cNvSpPr>
          <p:nvPr/>
        </p:nvSpPr>
        <p:spPr bwMode="auto">
          <a:xfrm>
            <a:off x="933450" y="5870575"/>
            <a:ext cx="78548" cy="184666"/>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200">
                <a:ln>
                  <a:solidFill>
                    <a:srgbClr val="000000"/>
                  </a:solidFill>
                </a:ln>
                <a:solidFill>
                  <a:srgbClr val="FFFFFF"/>
                </a:solidFill>
                <a:cs typeface="Arial" charset="0"/>
              </a:rPr>
              <a:t>0</a:t>
            </a:r>
            <a:endParaRPr lang="en-GB" sz="1200">
              <a:ln>
                <a:solidFill>
                  <a:srgbClr val="000000"/>
                </a:solidFill>
              </a:ln>
              <a:solidFill>
                <a:srgbClr val="000000"/>
              </a:solidFill>
              <a:cs typeface="Arial" charset="0"/>
            </a:endParaRPr>
          </a:p>
        </p:txBody>
      </p:sp>
      <p:sp>
        <p:nvSpPr>
          <p:cNvPr id="87059" name="Rectangle 27"/>
          <p:cNvSpPr>
            <a:spLocks noChangeArrowheads="1"/>
          </p:cNvSpPr>
          <p:nvPr/>
        </p:nvSpPr>
        <p:spPr bwMode="auto">
          <a:xfrm>
            <a:off x="1981200" y="5870575"/>
            <a:ext cx="78548" cy="184666"/>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200">
                <a:ln>
                  <a:solidFill>
                    <a:srgbClr val="000000"/>
                  </a:solidFill>
                </a:ln>
                <a:solidFill>
                  <a:srgbClr val="FFFFFF"/>
                </a:solidFill>
                <a:cs typeface="Arial" charset="0"/>
              </a:rPr>
              <a:t>1</a:t>
            </a:r>
            <a:endParaRPr lang="en-GB" sz="1200">
              <a:ln>
                <a:solidFill>
                  <a:srgbClr val="000000"/>
                </a:solidFill>
              </a:ln>
              <a:solidFill>
                <a:srgbClr val="000000"/>
              </a:solidFill>
              <a:cs typeface="Arial" charset="0"/>
            </a:endParaRPr>
          </a:p>
        </p:txBody>
      </p:sp>
      <p:sp>
        <p:nvSpPr>
          <p:cNvPr id="87060" name="Rectangle 28"/>
          <p:cNvSpPr>
            <a:spLocks noChangeArrowheads="1"/>
          </p:cNvSpPr>
          <p:nvPr/>
        </p:nvSpPr>
        <p:spPr bwMode="auto">
          <a:xfrm>
            <a:off x="2990850" y="5870575"/>
            <a:ext cx="78548" cy="184666"/>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200">
                <a:ln>
                  <a:solidFill>
                    <a:srgbClr val="000000"/>
                  </a:solidFill>
                </a:ln>
                <a:solidFill>
                  <a:srgbClr val="FFFFFF"/>
                </a:solidFill>
                <a:cs typeface="Arial" charset="0"/>
              </a:rPr>
              <a:t>3</a:t>
            </a:r>
            <a:endParaRPr lang="en-GB" sz="1200">
              <a:ln>
                <a:solidFill>
                  <a:srgbClr val="000000"/>
                </a:solidFill>
              </a:ln>
              <a:solidFill>
                <a:srgbClr val="000000"/>
              </a:solidFill>
              <a:cs typeface="Arial" charset="0"/>
            </a:endParaRPr>
          </a:p>
        </p:txBody>
      </p:sp>
      <p:sp>
        <p:nvSpPr>
          <p:cNvPr id="87061" name="Rectangle 29"/>
          <p:cNvSpPr>
            <a:spLocks noChangeArrowheads="1"/>
          </p:cNvSpPr>
          <p:nvPr/>
        </p:nvSpPr>
        <p:spPr bwMode="auto">
          <a:xfrm>
            <a:off x="4038600" y="5870575"/>
            <a:ext cx="78548" cy="184666"/>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200">
                <a:ln>
                  <a:solidFill>
                    <a:srgbClr val="000000"/>
                  </a:solidFill>
                </a:ln>
                <a:solidFill>
                  <a:srgbClr val="FFFFFF"/>
                </a:solidFill>
                <a:cs typeface="Arial" charset="0"/>
              </a:rPr>
              <a:t>6</a:t>
            </a:r>
            <a:endParaRPr lang="en-GB" sz="1200">
              <a:ln>
                <a:solidFill>
                  <a:srgbClr val="000000"/>
                </a:solidFill>
              </a:ln>
              <a:solidFill>
                <a:srgbClr val="000000"/>
              </a:solidFill>
              <a:cs typeface="Arial" charset="0"/>
            </a:endParaRPr>
          </a:p>
        </p:txBody>
      </p:sp>
      <p:sp>
        <p:nvSpPr>
          <p:cNvPr id="87062" name="Rectangle 30"/>
          <p:cNvSpPr>
            <a:spLocks noChangeArrowheads="1"/>
          </p:cNvSpPr>
          <p:nvPr/>
        </p:nvSpPr>
        <p:spPr bwMode="auto">
          <a:xfrm>
            <a:off x="5619750" y="5870575"/>
            <a:ext cx="157094" cy="184666"/>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200">
                <a:ln>
                  <a:solidFill>
                    <a:srgbClr val="000000"/>
                  </a:solidFill>
                </a:ln>
                <a:solidFill>
                  <a:srgbClr val="FFFFFF"/>
                </a:solidFill>
                <a:cs typeface="Arial" charset="0"/>
              </a:rPr>
              <a:t>12</a:t>
            </a:r>
            <a:endParaRPr lang="en-GB" sz="1200">
              <a:ln>
                <a:solidFill>
                  <a:srgbClr val="000000"/>
                </a:solidFill>
              </a:ln>
              <a:solidFill>
                <a:srgbClr val="000000"/>
              </a:solidFill>
              <a:cs typeface="Arial" charset="0"/>
            </a:endParaRPr>
          </a:p>
        </p:txBody>
      </p:sp>
      <p:sp>
        <p:nvSpPr>
          <p:cNvPr id="87063" name="Rectangle 31"/>
          <p:cNvSpPr>
            <a:spLocks noChangeArrowheads="1"/>
          </p:cNvSpPr>
          <p:nvPr/>
        </p:nvSpPr>
        <p:spPr bwMode="auto">
          <a:xfrm>
            <a:off x="7191375" y="5870575"/>
            <a:ext cx="157094" cy="184666"/>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200">
                <a:ln>
                  <a:solidFill>
                    <a:srgbClr val="000000"/>
                  </a:solidFill>
                </a:ln>
                <a:solidFill>
                  <a:srgbClr val="FFFFFF"/>
                </a:solidFill>
                <a:cs typeface="Arial" charset="0"/>
              </a:rPr>
              <a:t>18</a:t>
            </a:r>
            <a:endParaRPr lang="en-GB" sz="1200">
              <a:ln>
                <a:solidFill>
                  <a:srgbClr val="000000"/>
                </a:solidFill>
              </a:ln>
              <a:solidFill>
                <a:srgbClr val="000000"/>
              </a:solidFill>
              <a:cs typeface="Arial" charset="0"/>
            </a:endParaRPr>
          </a:p>
        </p:txBody>
      </p:sp>
      <p:sp>
        <p:nvSpPr>
          <p:cNvPr id="99351" name="Rectangle 32"/>
          <p:cNvSpPr>
            <a:spLocks noChangeArrowheads="1"/>
          </p:cNvSpPr>
          <p:nvPr/>
        </p:nvSpPr>
        <p:spPr bwMode="auto">
          <a:xfrm rot="-5400000">
            <a:off x="-526256" y="3958431"/>
            <a:ext cx="2058988" cy="231775"/>
          </a:xfrm>
          <a:prstGeom prst="rect">
            <a:avLst/>
          </a:prstGeom>
          <a:noFill/>
          <a:ln w="9525">
            <a:noFill/>
            <a:miter lim="800000"/>
            <a:headEnd/>
            <a:tailEnd/>
          </a:ln>
        </p:spPr>
        <p:txBody>
          <a:bodyPr wrap="none" lIns="0" tIns="0" rIns="0" bIns="0">
            <a:spAutoFit/>
          </a:bodyPr>
          <a:lstStyle/>
          <a:p>
            <a:pPr fontAlgn="base">
              <a:spcBef>
                <a:spcPct val="30000"/>
              </a:spcBef>
              <a:spcAft>
                <a:spcPct val="0"/>
              </a:spcAft>
              <a:defRPr/>
            </a:pPr>
            <a:r>
              <a:rPr lang="en-GB" sz="1500" b="1">
                <a:solidFill>
                  <a:srgbClr val="000000">
                    <a:lumMod val="75000"/>
                    <a:lumOff val="25000"/>
                  </a:srgbClr>
                </a:solidFill>
                <a:cs typeface="Arial" charset="0"/>
              </a:rPr>
              <a:t>Cumulative event rate (%)</a:t>
            </a:r>
          </a:p>
        </p:txBody>
      </p:sp>
      <p:sp>
        <p:nvSpPr>
          <p:cNvPr id="99352" name="Rectangle 33"/>
          <p:cNvSpPr>
            <a:spLocks noChangeArrowheads="1"/>
          </p:cNvSpPr>
          <p:nvPr/>
        </p:nvSpPr>
        <p:spPr bwMode="auto">
          <a:xfrm>
            <a:off x="6942138" y="1816100"/>
            <a:ext cx="773112" cy="301625"/>
          </a:xfrm>
          <a:prstGeom prst="rect">
            <a:avLst/>
          </a:prstGeom>
          <a:noFill/>
          <a:ln w="9525">
            <a:noFill/>
            <a:miter lim="800000"/>
            <a:headEnd/>
            <a:tailEnd/>
          </a:ln>
        </p:spPr>
        <p:txBody>
          <a:bodyPr wrap="none" lIns="73025" tIns="34925" rIns="73025" bIns="34925">
            <a:spAutoFit/>
          </a:bodyPr>
          <a:lstStyle/>
          <a:p>
            <a:pPr algn="ctr" defTabSz="620713" eaLnBrk="0" fontAlgn="base" hangingPunct="0">
              <a:spcBef>
                <a:spcPct val="30000"/>
              </a:spcBef>
              <a:spcAft>
                <a:spcPct val="0"/>
              </a:spcAft>
              <a:defRPr/>
            </a:pPr>
            <a:r>
              <a:rPr lang="en-US" sz="1500" b="1">
                <a:solidFill>
                  <a:srgbClr val="000000">
                    <a:lumMod val="75000"/>
                    <a:lumOff val="25000"/>
                  </a:srgbClr>
                </a:solidFill>
                <a:cs typeface="Arial" charset="0"/>
              </a:rPr>
              <a:t>Placebo</a:t>
            </a:r>
          </a:p>
        </p:txBody>
      </p:sp>
      <p:sp>
        <p:nvSpPr>
          <p:cNvPr id="87066" name="Freeform 34"/>
          <p:cNvSpPr>
            <a:spLocks/>
          </p:cNvSpPr>
          <p:nvPr/>
        </p:nvSpPr>
        <p:spPr bwMode="auto">
          <a:xfrm>
            <a:off x="1066800" y="2185988"/>
            <a:ext cx="6157913" cy="3529012"/>
          </a:xfrm>
          <a:custGeom>
            <a:avLst/>
            <a:gdLst>
              <a:gd name="T0" fmla="*/ 2147483647 w 3173"/>
              <a:gd name="T1" fmla="*/ 2147483647 h 1843"/>
              <a:gd name="T2" fmla="*/ 2147483647 w 3173"/>
              <a:gd name="T3" fmla="*/ 2147483647 h 1843"/>
              <a:gd name="T4" fmla="*/ 2147483647 w 3173"/>
              <a:gd name="T5" fmla="*/ 2147483647 h 1843"/>
              <a:gd name="T6" fmla="*/ 2147483647 w 3173"/>
              <a:gd name="T7" fmla="*/ 2147483647 h 1843"/>
              <a:gd name="T8" fmla="*/ 2147483647 w 3173"/>
              <a:gd name="T9" fmla="*/ 2147483647 h 1843"/>
              <a:gd name="T10" fmla="*/ 2147483647 w 3173"/>
              <a:gd name="T11" fmla="*/ 2147483647 h 1843"/>
              <a:gd name="T12" fmla="*/ 2147483647 w 3173"/>
              <a:gd name="T13" fmla="*/ 2147483647 h 1843"/>
              <a:gd name="T14" fmla="*/ 2147483647 w 3173"/>
              <a:gd name="T15" fmla="*/ 2147483647 h 1843"/>
              <a:gd name="T16" fmla="*/ 2147483647 w 3173"/>
              <a:gd name="T17" fmla="*/ 2147483647 h 1843"/>
              <a:gd name="T18" fmla="*/ 2147483647 w 3173"/>
              <a:gd name="T19" fmla="*/ 2147483647 h 1843"/>
              <a:gd name="T20" fmla="*/ 2147483647 w 3173"/>
              <a:gd name="T21" fmla="*/ 2147483647 h 1843"/>
              <a:gd name="T22" fmla="*/ 2147483647 w 3173"/>
              <a:gd name="T23" fmla="*/ 2147483647 h 1843"/>
              <a:gd name="T24" fmla="*/ 2147483647 w 3173"/>
              <a:gd name="T25" fmla="*/ 2147483647 h 1843"/>
              <a:gd name="T26" fmla="*/ 2147483647 w 3173"/>
              <a:gd name="T27" fmla="*/ 2147483647 h 1843"/>
              <a:gd name="T28" fmla="*/ 2147483647 w 3173"/>
              <a:gd name="T29" fmla="*/ 2147483647 h 1843"/>
              <a:gd name="T30" fmla="*/ 2147483647 w 3173"/>
              <a:gd name="T31" fmla="*/ 2147483647 h 1843"/>
              <a:gd name="T32" fmla="*/ 2147483647 w 3173"/>
              <a:gd name="T33" fmla="*/ 2147483647 h 1843"/>
              <a:gd name="T34" fmla="*/ 2147483647 w 3173"/>
              <a:gd name="T35" fmla="*/ 2147483647 h 1843"/>
              <a:gd name="T36" fmla="*/ 2147483647 w 3173"/>
              <a:gd name="T37" fmla="*/ 2147483647 h 1843"/>
              <a:gd name="T38" fmla="*/ 2147483647 w 3173"/>
              <a:gd name="T39" fmla="*/ 2147483647 h 1843"/>
              <a:gd name="T40" fmla="*/ 2147483647 w 3173"/>
              <a:gd name="T41" fmla="*/ 2147483647 h 1843"/>
              <a:gd name="T42" fmla="*/ 2147483647 w 3173"/>
              <a:gd name="T43" fmla="*/ 2147483647 h 1843"/>
              <a:gd name="T44" fmla="*/ 2147483647 w 3173"/>
              <a:gd name="T45" fmla="*/ 2147483647 h 1843"/>
              <a:gd name="T46" fmla="*/ 2147483647 w 3173"/>
              <a:gd name="T47" fmla="*/ 2147483647 h 1843"/>
              <a:gd name="T48" fmla="*/ 2147483647 w 3173"/>
              <a:gd name="T49" fmla="*/ 2147483647 h 1843"/>
              <a:gd name="T50" fmla="*/ 2147483647 w 3173"/>
              <a:gd name="T51" fmla="*/ 2147483647 h 1843"/>
              <a:gd name="T52" fmla="*/ 2147483647 w 3173"/>
              <a:gd name="T53" fmla="*/ 2147483647 h 1843"/>
              <a:gd name="T54" fmla="*/ 2147483647 w 3173"/>
              <a:gd name="T55" fmla="*/ 2147483647 h 1843"/>
              <a:gd name="T56" fmla="*/ 2147483647 w 3173"/>
              <a:gd name="T57" fmla="*/ 2147483647 h 1843"/>
              <a:gd name="T58" fmla="*/ 2147483647 w 3173"/>
              <a:gd name="T59" fmla="*/ 2147483647 h 1843"/>
              <a:gd name="T60" fmla="*/ 2147483647 w 3173"/>
              <a:gd name="T61" fmla="*/ 2147483647 h 1843"/>
              <a:gd name="T62" fmla="*/ 2147483647 w 3173"/>
              <a:gd name="T63" fmla="*/ 2147483647 h 1843"/>
              <a:gd name="T64" fmla="*/ 2147483647 w 3173"/>
              <a:gd name="T65" fmla="*/ 2147483647 h 1843"/>
              <a:gd name="T66" fmla="*/ 2147483647 w 3173"/>
              <a:gd name="T67" fmla="*/ 2147483647 h 1843"/>
              <a:gd name="T68" fmla="*/ 2147483647 w 3173"/>
              <a:gd name="T69" fmla="*/ 2147483647 h 1843"/>
              <a:gd name="T70" fmla="*/ 2147483647 w 3173"/>
              <a:gd name="T71" fmla="*/ 2147483647 h 1843"/>
              <a:gd name="T72" fmla="*/ 2147483647 w 3173"/>
              <a:gd name="T73" fmla="*/ 2147483647 h 1843"/>
              <a:gd name="T74" fmla="*/ 2147483647 w 3173"/>
              <a:gd name="T75" fmla="*/ 2147483647 h 1843"/>
              <a:gd name="T76" fmla="*/ 2147483647 w 3173"/>
              <a:gd name="T77" fmla="*/ 2147483647 h 1843"/>
              <a:gd name="T78" fmla="*/ 2147483647 w 3173"/>
              <a:gd name="T79" fmla="*/ 2147483647 h 1843"/>
              <a:gd name="T80" fmla="*/ 2147483647 w 3173"/>
              <a:gd name="T81" fmla="*/ 2147483647 h 1843"/>
              <a:gd name="T82" fmla="*/ 2147483647 w 3173"/>
              <a:gd name="T83" fmla="*/ 2147483647 h 1843"/>
              <a:gd name="T84" fmla="*/ 2147483647 w 3173"/>
              <a:gd name="T85" fmla="*/ 2147483647 h 1843"/>
              <a:gd name="T86" fmla="*/ 2147483647 w 3173"/>
              <a:gd name="T87" fmla="*/ 2147483647 h 1843"/>
              <a:gd name="T88" fmla="*/ 2147483647 w 3173"/>
              <a:gd name="T89" fmla="*/ 2147483647 h 1843"/>
              <a:gd name="T90" fmla="*/ 2147483647 w 3173"/>
              <a:gd name="T91" fmla="*/ 2147483647 h 1843"/>
              <a:gd name="T92" fmla="*/ 0 w 3173"/>
              <a:gd name="T93" fmla="*/ 2147483647 h 18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3"/>
              <a:gd name="T142" fmla="*/ 0 h 1843"/>
              <a:gd name="T143" fmla="*/ 3173 w 3173"/>
              <a:gd name="T144" fmla="*/ 1843 h 18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3" h="1843">
                <a:moveTo>
                  <a:pt x="3172" y="0"/>
                </a:moveTo>
                <a:lnTo>
                  <a:pt x="3138" y="26"/>
                </a:lnTo>
                <a:lnTo>
                  <a:pt x="3100" y="32"/>
                </a:lnTo>
                <a:lnTo>
                  <a:pt x="3060" y="32"/>
                </a:lnTo>
                <a:lnTo>
                  <a:pt x="3040" y="62"/>
                </a:lnTo>
                <a:lnTo>
                  <a:pt x="2996" y="68"/>
                </a:lnTo>
                <a:lnTo>
                  <a:pt x="2974" y="84"/>
                </a:lnTo>
                <a:lnTo>
                  <a:pt x="2928" y="116"/>
                </a:lnTo>
                <a:lnTo>
                  <a:pt x="2886" y="146"/>
                </a:lnTo>
                <a:lnTo>
                  <a:pt x="2842" y="154"/>
                </a:lnTo>
                <a:lnTo>
                  <a:pt x="2812" y="184"/>
                </a:lnTo>
                <a:lnTo>
                  <a:pt x="2764" y="198"/>
                </a:lnTo>
                <a:lnTo>
                  <a:pt x="2714" y="206"/>
                </a:lnTo>
                <a:lnTo>
                  <a:pt x="2652" y="228"/>
                </a:lnTo>
                <a:lnTo>
                  <a:pt x="2608" y="252"/>
                </a:lnTo>
                <a:lnTo>
                  <a:pt x="2562" y="294"/>
                </a:lnTo>
                <a:lnTo>
                  <a:pt x="2524" y="312"/>
                </a:lnTo>
                <a:lnTo>
                  <a:pt x="2492" y="342"/>
                </a:lnTo>
                <a:lnTo>
                  <a:pt x="2452" y="382"/>
                </a:lnTo>
                <a:lnTo>
                  <a:pt x="2386" y="410"/>
                </a:lnTo>
                <a:lnTo>
                  <a:pt x="2332" y="436"/>
                </a:lnTo>
                <a:lnTo>
                  <a:pt x="2290" y="454"/>
                </a:lnTo>
                <a:lnTo>
                  <a:pt x="2246" y="488"/>
                </a:lnTo>
                <a:lnTo>
                  <a:pt x="2194" y="490"/>
                </a:lnTo>
                <a:lnTo>
                  <a:pt x="2170" y="498"/>
                </a:lnTo>
                <a:lnTo>
                  <a:pt x="2124" y="514"/>
                </a:lnTo>
                <a:lnTo>
                  <a:pt x="2086" y="524"/>
                </a:lnTo>
                <a:lnTo>
                  <a:pt x="2040" y="548"/>
                </a:lnTo>
                <a:lnTo>
                  <a:pt x="2012" y="578"/>
                </a:lnTo>
                <a:lnTo>
                  <a:pt x="1976" y="594"/>
                </a:lnTo>
                <a:lnTo>
                  <a:pt x="1956" y="618"/>
                </a:lnTo>
                <a:lnTo>
                  <a:pt x="1930" y="630"/>
                </a:lnTo>
                <a:lnTo>
                  <a:pt x="1912" y="654"/>
                </a:lnTo>
                <a:lnTo>
                  <a:pt x="1876" y="664"/>
                </a:lnTo>
                <a:lnTo>
                  <a:pt x="1858" y="688"/>
                </a:lnTo>
                <a:lnTo>
                  <a:pt x="1818" y="692"/>
                </a:lnTo>
                <a:lnTo>
                  <a:pt x="1788" y="692"/>
                </a:lnTo>
                <a:lnTo>
                  <a:pt x="1768" y="716"/>
                </a:lnTo>
                <a:lnTo>
                  <a:pt x="1720" y="744"/>
                </a:lnTo>
                <a:lnTo>
                  <a:pt x="1692" y="756"/>
                </a:lnTo>
                <a:lnTo>
                  <a:pt x="1674" y="770"/>
                </a:lnTo>
                <a:lnTo>
                  <a:pt x="1656" y="768"/>
                </a:lnTo>
                <a:lnTo>
                  <a:pt x="1626" y="802"/>
                </a:lnTo>
                <a:lnTo>
                  <a:pt x="1572" y="816"/>
                </a:lnTo>
                <a:lnTo>
                  <a:pt x="1528" y="830"/>
                </a:lnTo>
                <a:lnTo>
                  <a:pt x="1488" y="860"/>
                </a:lnTo>
                <a:lnTo>
                  <a:pt x="1428" y="896"/>
                </a:lnTo>
                <a:lnTo>
                  <a:pt x="1386" y="908"/>
                </a:lnTo>
                <a:lnTo>
                  <a:pt x="1358" y="932"/>
                </a:lnTo>
                <a:lnTo>
                  <a:pt x="1320" y="938"/>
                </a:lnTo>
                <a:lnTo>
                  <a:pt x="1290" y="964"/>
                </a:lnTo>
                <a:lnTo>
                  <a:pt x="1256" y="972"/>
                </a:lnTo>
                <a:lnTo>
                  <a:pt x="1216" y="992"/>
                </a:lnTo>
                <a:lnTo>
                  <a:pt x="1178" y="1012"/>
                </a:lnTo>
                <a:lnTo>
                  <a:pt x="1152" y="1032"/>
                </a:lnTo>
                <a:lnTo>
                  <a:pt x="1116" y="1044"/>
                </a:lnTo>
                <a:lnTo>
                  <a:pt x="1084" y="1064"/>
                </a:lnTo>
                <a:lnTo>
                  <a:pt x="1050" y="1078"/>
                </a:lnTo>
                <a:lnTo>
                  <a:pt x="1016" y="1102"/>
                </a:lnTo>
                <a:lnTo>
                  <a:pt x="980" y="1114"/>
                </a:lnTo>
                <a:lnTo>
                  <a:pt x="958" y="1134"/>
                </a:lnTo>
                <a:lnTo>
                  <a:pt x="920" y="1142"/>
                </a:lnTo>
                <a:lnTo>
                  <a:pt x="902" y="1160"/>
                </a:lnTo>
                <a:lnTo>
                  <a:pt x="874" y="1166"/>
                </a:lnTo>
                <a:lnTo>
                  <a:pt x="856" y="1184"/>
                </a:lnTo>
                <a:lnTo>
                  <a:pt x="830" y="1196"/>
                </a:lnTo>
                <a:lnTo>
                  <a:pt x="806" y="1220"/>
                </a:lnTo>
                <a:lnTo>
                  <a:pt x="776" y="1230"/>
                </a:lnTo>
                <a:lnTo>
                  <a:pt x="758" y="1252"/>
                </a:lnTo>
                <a:lnTo>
                  <a:pt x="726" y="1266"/>
                </a:lnTo>
                <a:lnTo>
                  <a:pt x="698" y="1294"/>
                </a:lnTo>
                <a:lnTo>
                  <a:pt x="662" y="1316"/>
                </a:lnTo>
                <a:lnTo>
                  <a:pt x="646" y="1330"/>
                </a:lnTo>
                <a:lnTo>
                  <a:pt x="622" y="1326"/>
                </a:lnTo>
                <a:lnTo>
                  <a:pt x="584" y="1350"/>
                </a:lnTo>
                <a:lnTo>
                  <a:pt x="562" y="1368"/>
                </a:lnTo>
                <a:lnTo>
                  <a:pt x="528" y="1392"/>
                </a:lnTo>
                <a:lnTo>
                  <a:pt x="500" y="1400"/>
                </a:lnTo>
                <a:lnTo>
                  <a:pt x="468" y="1426"/>
                </a:lnTo>
                <a:lnTo>
                  <a:pt x="438" y="1444"/>
                </a:lnTo>
                <a:lnTo>
                  <a:pt x="400" y="1478"/>
                </a:lnTo>
                <a:lnTo>
                  <a:pt x="360" y="1504"/>
                </a:lnTo>
                <a:lnTo>
                  <a:pt x="336" y="1536"/>
                </a:lnTo>
                <a:lnTo>
                  <a:pt x="300" y="1550"/>
                </a:lnTo>
                <a:lnTo>
                  <a:pt x="262" y="1574"/>
                </a:lnTo>
                <a:lnTo>
                  <a:pt x="246" y="1594"/>
                </a:lnTo>
                <a:lnTo>
                  <a:pt x="212" y="1614"/>
                </a:lnTo>
                <a:lnTo>
                  <a:pt x="186" y="1636"/>
                </a:lnTo>
                <a:lnTo>
                  <a:pt x="144" y="1662"/>
                </a:lnTo>
                <a:lnTo>
                  <a:pt x="126" y="1682"/>
                </a:lnTo>
                <a:lnTo>
                  <a:pt x="90" y="1706"/>
                </a:lnTo>
                <a:lnTo>
                  <a:pt x="66" y="1740"/>
                </a:lnTo>
                <a:lnTo>
                  <a:pt x="36" y="1776"/>
                </a:lnTo>
                <a:lnTo>
                  <a:pt x="0" y="1842"/>
                </a:lnTo>
              </a:path>
            </a:pathLst>
          </a:custGeom>
          <a:noFill/>
          <a:ln w="53975" cap="rnd">
            <a:solidFill>
              <a:schemeClr val="tx1"/>
            </a:solidFill>
            <a:round/>
            <a:headEnd type="none" w="sm" len="sm"/>
            <a:tailEnd type="none" w="sm" len="sm"/>
          </a:ln>
        </p:spPr>
        <p:txBody>
          <a:bodyP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87067" name="Rectangle 35"/>
          <p:cNvSpPr>
            <a:spLocks noChangeArrowheads="1"/>
          </p:cNvSpPr>
          <p:nvPr/>
        </p:nvSpPr>
        <p:spPr bwMode="auto">
          <a:xfrm>
            <a:off x="4043363" y="3414713"/>
            <a:ext cx="1085850" cy="228600"/>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defRPr/>
            </a:pPr>
            <a:endParaRPr lang="fr-CA" sz="1500">
              <a:ln>
                <a:solidFill>
                  <a:srgbClr val="000000"/>
                </a:solidFill>
              </a:ln>
              <a:solidFill>
                <a:srgbClr val="000000"/>
              </a:solidFill>
              <a:cs typeface="Arial" charset="0"/>
            </a:endParaRPr>
          </a:p>
        </p:txBody>
      </p:sp>
      <p:sp>
        <p:nvSpPr>
          <p:cNvPr id="87068" name="Rectangle 36"/>
          <p:cNvSpPr>
            <a:spLocks noChangeArrowheads="1"/>
          </p:cNvSpPr>
          <p:nvPr/>
        </p:nvSpPr>
        <p:spPr bwMode="auto">
          <a:xfrm>
            <a:off x="4043363" y="4298950"/>
            <a:ext cx="1666875" cy="228600"/>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defRPr/>
            </a:pPr>
            <a:endParaRPr lang="fr-CA" sz="1500">
              <a:ln>
                <a:solidFill>
                  <a:srgbClr val="000000"/>
                </a:solidFill>
              </a:ln>
              <a:solidFill>
                <a:srgbClr val="000000"/>
              </a:solidFill>
              <a:cs typeface="Arial" charset="0"/>
            </a:endParaRPr>
          </a:p>
        </p:txBody>
      </p:sp>
      <p:sp>
        <p:nvSpPr>
          <p:cNvPr id="99356" name="Rectangle 37"/>
          <p:cNvSpPr>
            <a:spLocks noChangeArrowheads="1"/>
          </p:cNvSpPr>
          <p:nvPr/>
        </p:nvSpPr>
        <p:spPr bwMode="auto">
          <a:xfrm>
            <a:off x="7121525" y="2565400"/>
            <a:ext cx="468313" cy="298450"/>
          </a:xfrm>
          <a:prstGeom prst="rect">
            <a:avLst/>
          </a:prstGeom>
          <a:noFill/>
          <a:ln w="9525">
            <a:noFill/>
            <a:miter lim="800000"/>
            <a:headEnd/>
            <a:tailEnd/>
          </a:ln>
        </p:spPr>
        <p:txBody>
          <a:bodyPr wrap="none" lIns="73025" tIns="34925" rIns="73025" bIns="34925">
            <a:spAutoFit/>
          </a:bodyPr>
          <a:lstStyle/>
          <a:p>
            <a:pPr algn="ctr" defTabSz="620713" eaLnBrk="0" fontAlgn="base" hangingPunct="0">
              <a:spcBef>
                <a:spcPct val="30000"/>
              </a:spcBef>
              <a:spcAft>
                <a:spcPct val="0"/>
              </a:spcAft>
              <a:defRPr/>
            </a:pPr>
            <a:r>
              <a:rPr lang="en-US" sz="1500" b="1" dirty="0">
                <a:solidFill>
                  <a:srgbClr val="000000">
                    <a:lumMod val="75000"/>
                    <a:lumOff val="25000"/>
                  </a:srgbClr>
                </a:solidFill>
                <a:cs typeface="Arial" charset="0"/>
              </a:rPr>
              <a:t>ASA</a:t>
            </a:r>
          </a:p>
        </p:txBody>
      </p:sp>
      <p:sp>
        <p:nvSpPr>
          <p:cNvPr id="87070" name="Freeform 38"/>
          <p:cNvSpPr>
            <a:spLocks/>
          </p:cNvSpPr>
          <p:nvPr/>
        </p:nvSpPr>
        <p:spPr bwMode="auto">
          <a:xfrm>
            <a:off x="977900" y="2597150"/>
            <a:ext cx="6159500" cy="3194050"/>
          </a:xfrm>
          <a:custGeom>
            <a:avLst/>
            <a:gdLst>
              <a:gd name="T0" fmla="*/ 2147483647 w 3161"/>
              <a:gd name="T1" fmla="*/ 2147483647 h 1665"/>
              <a:gd name="T2" fmla="*/ 2147483647 w 3161"/>
              <a:gd name="T3" fmla="*/ 2147483647 h 1665"/>
              <a:gd name="T4" fmla="*/ 2147483647 w 3161"/>
              <a:gd name="T5" fmla="*/ 2147483647 h 1665"/>
              <a:gd name="T6" fmla="*/ 2147483647 w 3161"/>
              <a:gd name="T7" fmla="*/ 2147483647 h 1665"/>
              <a:gd name="T8" fmla="*/ 2147483647 w 3161"/>
              <a:gd name="T9" fmla="*/ 2147483647 h 1665"/>
              <a:gd name="T10" fmla="*/ 2147483647 w 3161"/>
              <a:gd name="T11" fmla="*/ 2147483647 h 1665"/>
              <a:gd name="T12" fmla="*/ 2147483647 w 3161"/>
              <a:gd name="T13" fmla="*/ 2147483647 h 1665"/>
              <a:gd name="T14" fmla="*/ 2147483647 w 3161"/>
              <a:gd name="T15" fmla="*/ 2147483647 h 1665"/>
              <a:gd name="T16" fmla="*/ 2147483647 w 3161"/>
              <a:gd name="T17" fmla="*/ 2147483647 h 1665"/>
              <a:gd name="T18" fmla="*/ 2147483647 w 3161"/>
              <a:gd name="T19" fmla="*/ 2147483647 h 1665"/>
              <a:gd name="T20" fmla="*/ 2147483647 w 3161"/>
              <a:gd name="T21" fmla="*/ 2147483647 h 1665"/>
              <a:gd name="T22" fmla="*/ 2147483647 w 3161"/>
              <a:gd name="T23" fmla="*/ 2147483647 h 1665"/>
              <a:gd name="T24" fmla="*/ 2147483647 w 3161"/>
              <a:gd name="T25" fmla="*/ 2147483647 h 1665"/>
              <a:gd name="T26" fmla="*/ 2147483647 w 3161"/>
              <a:gd name="T27" fmla="*/ 2147483647 h 1665"/>
              <a:gd name="T28" fmla="*/ 2147483647 w 3161"/>
              <a:gd name="T29" fmla="*/ 2147483647 h 1665"/>
              <a:gd name="T30" fmla="*/ 2147483647 w 3161"/>
              <a:gd name="T31" fmla="*/ 2147483647 h 1665"/>
              <a:gd name="T32" fmla="*/ 2147483647 w 3161"/>
              <a:gd name="T33" fmla="*/ 2147483647 h 1665"/>
              <a:gd name="T34" fmla="*/ 2147483647 w 3161"/>
              <a:gd name="T35" fmla="*/ 2147483647 h 1665"/>
              <a:gd name="T36" fmla="*/ 2147483647 w 3161"/>
              <a:gd name="T37" fmla="*/ 2147483647 h 1665"/>
              <a:gd name="T38" fmla="*/ 2147483647 w 3161"/>
              <a:gd name="T39" fmla="*/ 2147483647 h 1665"/>
              <a:gd name="T40" fmla="*/ 2147483647 w 3161"/>
              <a:gd name="T41" fmla="*/ 2147483647 h 1665"/>
              <a:gd name="T42" fmla="*/ 2147483647 w 3161"/>
              <a:gd name="T43" fmla="*/ 2147483647 h 1665"/>
              <a:gd name="T44" fmla="*/ 2147483647 w 3161"/>
              <a:gd name="T45" fmla="*/ 2147483647 h 1665"/>
              <a:gd name="T46" fmla="*/ 2147483647 w 3161"/>
              <a:gd name="T47" fmla="*/ 2147483647 h 1665"/>
              <a:gd name="T48" fmla="*/ 2147483647 w 3161"/>
              <a:gd name="T49" fmla="*/ 2147483647 h 1665"/>
              <a:gd name="T50" fmla="*/ 2147483647 w 3161"/>
              <a:gd name="T51" fmla="*/ 2147483647 h 1665"/>
              <a:gd name="T52" fmla="*/ 2147483647 w 3161"/>
              <a:gd name="T53" fmla="*/ 2147483647 h 1665"/>
              <a:gd name="T54" fmla="*/ 2147483647 w 3161"/>
              <a:gd name="T55" fmla="*/ 2147483647 h 1665"/>
              <a:gd name="T56" fmla="*/ 2147483647 w 3161"/>
              <a:gd name="T57" fmla="*/ 2147483647 h 1665"/>
              <a:gd name="T58" fmla="*/ 2147483647 w 3161"/>
              <a:gd name="T59" fmla="*/ 2147483647 h 1665"/>
              <a:gd name="T60" fmla="*/ 2147483647 w 3161"/>
              <a:gd name="T61" fmla="*/ 2147483647 h 1665"/>
              <a:gd name="T62" fmla="*/ 2147483647 w 3161"/>
              <a:gd name="T63" fmla="*/ 2147483647 h 1665"/>
              <a:gd name="T64" fmla="*/ 2147483647 w 3161"/>
              <a:gd name="T65" fmla="*/ 2147483647 h 1665"/>
              <a:gd name="T66" fmla="*/ 2147483647 w 3161"/>
              <a:gd name="T67" fmla="*/ 2147483647 h 1665"/>
              <a:gd name="T68" fmla="*/ 2147483647 w 3161"/>
              <a:gd name="T69" fmla="*/ 2147483647 h 1665"/>
              <a:gd name="T70" fmla="*/ 2147483647 w 3161"/>
              <a:gd name="T71" fmla="*/ 2147483647 h 1665"/>
              <a:gd name="T72" fmla="*/ 2147483647 w 3161"/>
              <a:gd name="T73" fmla="*/ 2147483647 h 1665"/>
              <a:gd name="T74" fmla="*/ 2147483647 w 3161"/>
              <a:gd name="T75" fmla="*/ 2147483647 h 1665"/>
              <a:gd name="T76" fmla="*/ 2147483647 w 3161"/>
              <a:gd name="T77" fmla="*/ 2147483647 h 1665"/>
              <a:gd name="T78" fmla="*/ 2147483647 w 3161"/>
              <a:gd name="T79" fmla="*/ 2147483647 h 1665"/>
              <a:gd name="T80" fmla="*/ 2147483647 w 3161"/>
              <a:gd name="T81" fmla="*/ 2147483647 h 1665"/>
              <a:gd name="T82" fmla="*/ 2147483647 w 3161"/>
              <a:gd name="T83" fmla="*/ 2147483647 h 1665"/>
              <a:gd name="T84" fmla="*/ 2147483647 w 3161"/>
              <a:gd name="T85" fmla="*/ 2147483647 h 1665"/>
              <a:gd name="T86" fmla="*/ 2147483647 w 3161"/>
              <a:gd name="T87" fmla="*/ 2147483647 h 1665"/>
              <a:gd name="T88" fmla="*/ 2147483647 w 3161"/>
              <a:gd name="T89" fmla="*/ 2147483647 h 1665"/>
              <a:gd name="T90" fmla="*/ 2147483647 w 3161"/>
              <a:gd name="T91" fmla="*/ 2147483647 h 1665"/>
              <a:gd name="T92" fmla="*/ 2147483647 w 3161"/>
              <a:gd name="T93" fmla="*/ 2147483647 h 1665"/>
              <a:gd name="T94" fmla="*/ 2147483647 w 3161"/>
              <a:gd name="T95" fmla="*/ 2147483647 h 1665"/>
              <a:gd name="T96" fmla="*/ 2147483647 w 3161"/>
              <a:gd name="T97" fmla="*/ 2147483647 h 1665"/>
              <a:gd name="T98" fmla="*/ 2147483647 w 3161"/>
              <a:gd name="T99" fmla="*/ 2147483647 h 1665"/>
              <a:gd name="T100" fmla="*/ 2147483647 w 3161"/>
              <a:gd name="T101" fmla="*/ 2147483647 h 1665"/>
              <a:gd name="T102" fmla="*/ 2147483647 w 3161"/>
              <a:gd name="T103" fmla="*/ 2147483647 h 1665"/>
              <a:gd name="T104" fmla="*/ 2147483647 w 3161"/>
              <a:gd name="T105" fmla="*/ 2147483647 h 1665"/>
              <a:gd name="T106" fmla="*/ 2147483647 w 3161"/>
              <a:gd name="T107" fmla="*/ 2147483647 h 1665"/>
              <a:gd name="T108" fmla="*/ 2147483647 w 3161"/>
              <a:gd name="T109" fmla="*/ 2147483647 h 1665"/>
              <a:gd name="T110" fmla="*/ 2147483647 w 3161"/>
              <a:gd name="T111" fmla="*/ 2147483647 h 1665"/>
              <a:gd name="T112" fmla="*/ 2147483647 w 3161"/>
              <a:gd name="T113" fmla="*/ 0 h 16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1"/>
              <a:gd name="T172" fmla="*/ 0 h 1665"/>
              <a:gd name="T173" fmla="*/ 3161 w 3161"/>
              <a:gd name="T174" fmla="*/ 1665 h 16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1" h="1665">
                <a:moveTo>
                  <a:pt x="0" y="1664"/>
                </a:moveTo>
                <a:lnTo>
                  <a:pt x="38" y="1623"/>
                </a:lnTo>
                <a:lnTo>
                  <a:pt x="52" y="1609"/>
                </a:lnTo>
                <a:lnTo>
                  <a:pt x="72" y="1586"/>
                </a:lnTo>
                <a:lnTo>
                  <a:pt x="85" y="1576"/>
                </a:lnTo>
                <a:lnTo>
                  <a:pt x="118" y="1559"/>
                </a:lnTo>
                <a:lnTo>
                  <a:pt x="133" y="1550"/>
                </a:lnTo>
                <a:lnTo>
                  <a:pt x="163" y="1535"/>
                </a:lnTo>
                <a:lnTo>
                  <a:pt x="176" y="1524"/>
                </a:lnTo>
                <a:lnTo>
                  <a:pt x="201" y="1499"/>
                </a:lnTo>
                <a:lnTo>
                  <a:pt x="219" y="1485"/>
                </a:lnTo>
                <a:lnTo>
                  <a:pt x="267" y="1454"/>
                </a:lnTo>
                <a:lnTo>
                  <a:pt x="286" y="1440"/>
                </a:lnTo>
                <a:lnTo>
                  <a:pt x="309" y="1420"/>
                </a:lnTo>
                <a:lnTo>
                  <a:pt x="334" y="1401"/>
                </a:lnTo>
                <a:lnTo>
                  <a:pt x="410" y="1342"/>
                </a:lnTo>
                <a:lnTo>
                  <a:pt x="434" y="1326"/>
                </a:lnTo>
                <a:lnTo>
                  <a:pt x="465" y="1309"/>
                </a:lnTo>
                <a:lnTo>
                  <a:pt x="477" y="1304"/>
                </a:lnTo>
                <a:lnTo>
                  <a:pt x="492" y="1301"/>
                </a:lnTo>
                <a:lnTo>
                  <a:pt x="506" y="1294"/>
                </a:lnTo>
                <a:lnTo>
                  <a:pt x="541" y="1275"/>
                </a:lnTo>
                <a:lnTo>
                  <a:pt x="558" y="1265"/>
                </a:lnTo>
                <a:lnTo>
                  <a:pt x="593" y="1239"/>
                </a:lnTo>
                <a:lnTo>
                  <a:pt x="610" y="1232"/>
                </a:lnTo>
                <a:lnTo>
                  <a:pt x="635" y="1238"/>
                </a:lnTo>
                <a:lnTo>
                  <a:pt x="658" y="1223"/>
                </a:lnTo>
                <a:lnTo>
                  <a:pt x="724" y="1159"/>
                </a:lnTo>
                <a:lnTo>
                  <a:pt x="749" y="1142"/>
                </a:lnTo>
                <a:lnTo>
                  <a:pt x="792" y="1128"/>
                </a:lnTo>
                <a:lnTo>
                  <a:pt x="806" y="1122"/>
                </a:lnTo>
                <a:lnTo>
                  <a:pt x="815" y="1120"/>
                </a:lnTo>
                <a:lnTo>
                  <a:pt x="835" y="1109"/>
                </a:lnTo>
                <a:lnTo>
                  <a:pt x="896" y="1070"/>
                </a:lnTo>
                <a:lnTo>
                  <a:pt x="925" y="1057"/>
                </a:lnTo>
                <a:lnTo>
                  <a:pt x="978" y="1044"/>
                </a:lnTo>
                <a:lnTo>
                  <a:pt x="1007" y="1031"/>
                </a:lnTo>
                <a:lnTo>
                  <a:pt x="1075" y="993"/>
                </a:lnTo>
                <a:lnTo>
                  <a:pt x="1097" y="980"/>
                </a:lnTo>
                <a:lnTo>
                  <a:pt x="1126" y="958"/>
                </a:lnTo>
                <a:lnTo>
                  <a:pt x="1140" y="950"/>
                </a:lnTo>
                <a:lnTo>
                  <a:pt x="1173" y="937"/>
                </a:lnTo>
                <a:lnTo>
                  <a:pt x="1183" y="931"/>
                </a:lnTo>
                <a:lnTo>
                  <a:pt x="1187" y="919"/>
                </a:lnTo>
                <a:lnTo>
                  <a:pt x="1203" y="911"/>
                </a:lnTo>
                <a:lnTo>
                  <a:pt x="1259" y="892"/>
                </a:lnTo>
                <a:lnTo>
                  <a:pt x="1278" y="882"/>
                </a:lnTo>
                <a:lnTo>
                  <a:pt x="1301" y="864"/>
                </a:lnTo>
                <a:lnTo>
                  <a:pt x="1317" y="852"/>
                </a:lnTo>
                <a:lnTo>
                  <a:pt x="1355" y="826"/>
                </a:lnTo>
                <a:lnTo>
                  <a:pt x="1374" y="814"/>
                </a:lnTo>
                <a:lnTo>
                  <a:pt x="1412" y="790"/>
                </a:lnTo>
                <a:lnTo>
                  <a:pt x="1431" y="781"/>
                </a:lnTo>
                <a:lnTo>
                  <a:pt x="1471" y="771"/>
                </a:lnTo>
                <a:lnTo>
                  <a:pt x="1489" y="762"/>
                </a:lnTo>
                <a:lnTo>
                  <a:pt x="1520" y="736"/>
                </a:lnTo>
                <a:lnTo>
                  <a:pt x="1541" y="726"/>
                </a:lnTo>
                <a:lnTo>
                  <a:pt x="1594" y="708"/>
                </a:lnTo>
                <a:lnTo>
                  <a:pt x="1612" y="700"/>
                </a:lnTo>
                <a:lnTo>
                  <a:pt x="1635" y="688"/>
                </a:lnTo>
                <a:lnTo>
                  <a:pt x="1651" y="681"/>
                </a:lnTo>
                <a:lnTo>
                  <a:pt x="1686" y="669"/>
                </a:lnTo>
                <a:lnTo>
                  <a:pt x="1708" y="658"/>
                </a:lnTo>
                <a:lnTo>
                  <a:pt x="1760" y="626"/>
                </a:lnTo>
                <a:lnTo>
                  <a:pt x="1784" y="616"/>
                </a:lnTo>
                <a:lnTo>
                  <a:pt x="1828" y="603"/>
                </a:lnTo>
                <a:lnTo>
                  <a:pt x="1851" y="596"/>
                </a:lnTo>
                <a:lnTo>
                  <a:pt x="1904" y="581"/>
                </a:lnTo>
                <a:lnTo>
                  <a:pt x="1923" y="574"/>
                </a:lnTo>
                <a:lnTo>
                  <a:pt x="1951" y="559"/>
                </a:lnTo>
                <a:lnTo>
                  <a:pt x="1966" y="554"/>
                </a:lnTo>
                <a:lnTo>
                  <a:pt x="1998" y="551"/>
                </a:lnTo>
                <a:lnTo>
                  <a:pt x="2014" y="544"/>
                </a:lnTo>
                <a:lnTo>
                  <a:pt x="2038" y="531"/>
                </a:lnTo>
                <a:lnTo>
                  <a:pt x="2066" y="515"/>
                </a:lnTo>
                <a:lnTo>
                  <a:pt x="2156" y="462"/>
                </a:lnTo>
                <a:lnTo>
                  <a:pt x="2181" y="450"/>
                </a:lnTo>
                <a:lnTo>
                  <a:pt x="2197" y="450"/>
                </a:lnTo>
                <a:lnTo>
                  <a:pt x="2214" y="441"/>
                </a:lnTo>
                <a:lnTo>
                  <a:pt x="2255" y="411"/>
                </a:lnTo>
                <a:lnTo>
                  <a:pt x="2281" y="398"/>
                </a:lnTo>
                <a:lnTo>
                  <a:pt x="2339" y="377"/>
                </a:lnTo>
                <a:lnTo>
                  <a:pt x="2367" y="363"/>
                </a:lnTo>
                <a:lnTo>
                  <a:pt x="2430" y="321"/>
                </a:lnTo>
                <a:lnTo>
                  <a:pt x="2448" y="311"/>
                </a:lnTo>
                <a:lnTo>
                  <a:pt x="2457" y="313"/>
                </a:lnTo>
                <a:lnTo>
                  <a:pt x="2471" y="304"/>
                </a:lnTo>
                <a:lnTo>
                  <a:pt x="2509" y="268"/>
                </a:lnTo>
                <a:lnTo>
                  <a:pt x="2529" y="259"/>
                </a:lnTo>
                <a:lnTo>
                  <a:pt x="2570" y="251"/>
                </a:lnTo>
                <a:lnTo>
                  <a:pt x="2591" y="246"/>
                </a:lnTo>
                <a:lnTo>
                  <a:pt x="2636" y="232"/>
                </a:lnTo>
                <a:lnTo>
                  <a:pt x="2653" y="230"/>
                </a:lnTo>
                <a:lnTo>
                  <a:pt x="2678" y="239"/>
                </a:lnTo>
                <a:lnTo>
                  <a:pt x="2691" y="233"/>
                </a:lnTo>
                <a:lnTo>
                  <a:pt x="2718" y="204"/>
                </a:lnTo>
                <a:lnTo>
                  <a:pt x="2734" y="194"/>
                </a:lnTo>
                <a:lnTo>
                  <a:pt x="2772" y="181"/>
                </a:lnTo>
                <a:lnTo>
                  <a:pt x="2787" y="171"/>
                </a:lnTo>
                <a:lnTo>
                  <a:pt x="2807" y="147"/>
                </a:lnTo>
                <a:lnTo>
                  <a:pt x="2820" y="139"/>
                </a:lnTo>
                <a:lnTo>
                  <a:pt x="2853" y="131"/>
                </a:lnTo>
                <a:lnTo>
                  <a:pt x="2868" y="123"/>
                </a:lnTo>
                <a:lnTo>
                  <a:pt x="2893" y="99"/>
                </a:lnTo>
                <a:lnTo>
                  <a:pt x="2911" y="90"/>
                </a:lnTo>
                <a:lnTo>
                  <a:pt x="2958" y="77"/>
                </a:lnTo>
                <a:lnTo>
                  <a:pt x="2978" y="71"/>
                </a:lnTo>
                <a:lnTo>
                  <a:pt x="3015" y="62"/>
                </a:lnTo>
                <a:lnTo>
                  <a:pt x="3030" y="55"/>
                </a:lnTo>
                <a:lnTo>
                  <a:pt x="3052" y="33"/>
                </a:lnTo>
                <a:lnTo>
                  <a:pt x="3064" y="25"/>
                </a:lnTo>
                <a:lnTo>
                  <a:pt x="3086" y="10"/>
                </a:lnTo>
                <a:lnTo>
                  <a:pt x="3102" y="6"/>
                </a:lnTo>
                <a:lnTo>
                  <a:pt x="3153" y="0"/>
                </a:lnTo>
                <a:lnTo>
                  <a:pt x="3160" y="0"/>
                </a:lnTo>
              </a:path>
            </a:pathLst>
          </a:custGeom>
          <a:ln>
            <a:solidFill>
              <a:schemeClr val="tx2">
                <a:lumMod val="75000"/>
              </a:schemeClr>
            </a:solidFill>
            <a:headEnd type="none" w="sm" len="sm"/>
            <a:tailEnd type="none" w="sm" len="sm"/>
          </a:ln>
        </p:spPr>
        <p:style>
          <a:lnRef idx="3">
            <a:schemeClr val="accent3"/>
          </a:lnRef>
          <a:fillRef idx="0">
            <a:schemeClr val="accent3"/>
          </a:fillRef>
          <a:effectRef idx="2">
            <a:schemeClr val="accent3"/>
          </a:effectRef>
          <a:fontRef idx="minor">
            <a:schemeClr val="tx1"/>
          </a:fontRef>
        </p:style>
        <p:txBody>
          <a:bodyPr/>
          <a:lstStyle/>
          <a:p>
            <a:pPr fontAlgn="base">
              <a:spcBef>
                <a:spcPct val="0"/>
              </a:spcBef>
              <a:spcAft>
                <a:spcPct val="0"/>
              </a:spcAft>
              <a:defRPr/>
            </a:pPr>
            <a:endParaRPr lang="en-US">
              <a:ln>
                <a:solidFill>
                  <a:srgbClr val="000000"/>
                </a:solidFill>
              </a:ln>
              <a:solidFill>
                <a:srgbClr val="000000"/>
              </a:solidFill>
            </a:endParaRPr>
          </a:p>
        </p:txBody>
      </p:sp>
      <p:sp>
        <p:nvSpPr>
          <p:cNvPr id="87071" name="AutoShape 39"/>
          <p:cNvSpPr>
            <a:spLocks noChangeArrowheads="1"/>
          </p:cNvSpPr>
          <p:nvPr/>
        </p:nvSpPr>
        <p:spPr bwMode="auto">
          <a:xfrm>
            <a:off x="7177088" y="2170113"/>
            <a:ext cx="333375" cy="407987"/>
          </a:xfrm>
          <a:prstGeom prst="upDownArrow">
            <a:avLst>
              <a:gd name="adj1" fmla="val 50000"/>
              <a:gd name="adj2" fmla="val 24476"/>
            </a:avLst>
          </a:prstGeom>
          <a:solidFill>
            <a:schemeClr val="tx1"/>
          </a:solidFill>
          <a:ln w="9525">
            <a:solidFill>
              <a:schemeClr val="tx1"/>
            </a:solidFill>
            <a:miter lim="800000"/>
            <a:headEnd/>
            <a:tailEnd/>
          </a:ln>
        </p:spPr>
        <p:txBody>
          <a:bodyPr wrap="none" anchor="ctr"/>
          <a:lstStyle/>
          <a:p>
            <a:pPr fontAlgn="base">
              <a:spcBef>
                <a:spcPct val="0"/>
              </a:spcBef>
              <a:spcAft>
                <a:spcPct val="0"/>
              </a:spcAft>
              <a:defRPr/>
            </a:pPr>
            <a:endParaRPr lang="en-US">
              <a:ln>
                <a:solidFill>
                  <a:srgbClr val="000000"/>
                </a:solidFill>
              </a:ln>
              <a:solidFill>
                <a:srgbClr val="000000"/>
              </a:solidFill>
              <a:cs typeface="Arial" charset="0"/>
            </a:endParaRPr>
          </a:p>
        </p:txBody>
      </p:sp>
      <p:sp>
        <p:nvSpPr>
          <p:cNvPr id="99359" name="Text Box 40"/>
          <p:cNvSpPr txBox="1">
            <a:spLocks noChangeArrowheads="1"/>
          </p:cNvSpPr>
          <p:nvPr/>
        </p:nvSpPr>
        <p:spPr bwMode="auto">
          <a:xfrm>
            <a:off x="3132138" y="5030788"/>
            <a:ext cx="4668837" cy="338137"/>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defRPr/>
            </a:pPr>
            <a:r>
              <a:rPr lang="en-US" sz="1600" b="1">
                <a:solidFill>
                  <a:srgbClr val="000000">
                    <a:lumMod val="75000"/>
                    <a:lumOff val="25000"/>
                  </a:srgbClr>
                </a:solidFill>
                <a:cs typeface="Arial" charset="0"/>
              </a:rPr>
              <a:t>On-Treatment Analysis:  9.6% RRR, 1.6% ARR, p=0.10</a:t>
            </a:r>
          </a:p>
        </p:txBody>
      </p:sp>
      <p:sp>
        <p:nvSpPr>
          <p:cNvPr id="99360" name="Rectangle 41"/>
          <p:cNvSpPr>
            <a:spLocks noChangeArrowheads="1"/>
          </p:cNvSpPr>
          <p:nvPr/>
        </p:nvSpPr>
        <p:spPr bwMode="auto">
          <a:xfrm>
            <a:off x="4125913" y="4375150"/>
            <a:ext cx="4530725" cy="338138"/>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en-GB" sz="1600" b="1">
                <a:solidFill>
                  <a:srgbClr val="000000">
                    <a:lumMod val="75000"/>
                    <a:lumOff val="25000"/>
                  </a:srgbClr>
                </a:solidFill>
                <a:latin typeface="Arial Narrow" pitchFamily="34" charset="0"/>
                <a:cs typeface="Arial" charset="0"/>
              </a:rPr>
              <a:t>* All patients received clopidogrel background therapy</a:t>
            </a:r>
            <a:endParaRPr lang="fr-FR" sz="1600" b="1">
              <a:solidFill>
                <a:srgbClr val="000000">
                  <a:lumMod val="75000"/>
                  <a:lumOff val="25000"/>
                </a:srgbClr>
              </a:solidFill>
              <a:latin typeface="Arial Narrow" pitchFamily="34" charset="0"/>
              <a:cs typeface="Arial" charset="0"/>
            </a:endParaRPr>
          </a:p>
        </p:txBody>
      </p:sp>
      <p:sp>
        <p:nvSpPr>
          <p:cNvPr id="147489" name="Rectangle 42"/>
          <p:cNvSpPr>
            <a:spLocks noChangeArrowheads="1"/>
          </p:cNvSpPr>
          <p:nvPr/>
        </p:nvSpPr>
        <p:spPr bwMode="auto">
          <a:xfrm>
            <a:off x="457200" y="6400800"/>
            <a:ext cx="4191000" cy="338554"/>
          </a:xfrm>
          <a:prstGeom prst="rect">
            <a:avLst/>
          </a:prstGeom>
          <a:noFill/>
          <a:ln w="22225" algn="ctr">
            <a:noFill/>
            <a:miter lim="800000"/>
            <a:headEnd/>
            <a:tailEnd/>
          </a:ln>
        </p:spPr>
        <p:txBody>
          <a:bodyPr wrap="square">
            <a:spAutoFit/>
          </a:bodyPr>
          <a:lstStyle/>
          <a:p>
            <a:pPr eaLnBrk="0" fontAlgn="base" hangingPunct="0">
              <a:spcBef>
                <a:spcPct val="0"/>
              </a:spcBef>
              <a:spcAft>
                <a:spcPct val="0"/>
              </a:spcAft>
            </a:pPr>
            <a:r>
              <a:rPr lang="fr-FR" sz="1600" dirty="0" err="1">
                <a:solidFill>
                  <a:srgbClr val="000000"/>
                </a:solidFill>
                <a:cs typeface="Arial" charset="0"/>
              </a:rPr>
              <a:t>Diener</a:t>
            </a:r>
            <a:r>
              <a:rPr lang="fr-FR" sz="1600" dirty="0">
                <a:solidFill>
                  <a:srgbClr val="000000"/>
                </a:solidFill>
                <a:cs typeface="Arial" charset="0"/>
              </a:rPr>
              <a:t> HC,  et al. </a:t>
            </a:r>
            <a:r>
              <a:rPr lang="en-US" sz="1600" i="1" dirty="0">
                <a:solidFill>
                  <a:srgbClr val="000000"/>
                </a:solidFill>
                <a:cs typeface="Arial" charset="0"/>
              </a:rPr>
              <a:t>Lancet</a:t>
            </a:r>
            <a:r>
              <a:rPr lang="en-US" sz="1600" dirty="0">
                <a:solidFill>
                  <a:srgbClr val="000000"/>
                </a:solidFill>
                <a:cs typeface="Arial" charset="0"/>
              </a:rPr>
              <a:t>. 2004; 364:331-337.</a:t>
            </a:r>
          </a:p>
        </p:txBody>
      </p:sp>
      <p:sp>
        <p:nvSpPr>
          <p:cNvPr id="147490" name="Rectangle 2"/>
          <p:cNvSpPr>
            <a:spLocks noChangeArrowheads="1"/>
          </p:cNvSpPr>
          <p:nvPr/>
        </p:nvSpPr>
        <p:spPr bwMode="auto">
          <a:xfrm>
            <a:off x="517525" y="300038"/>
            <a:ext cx="7772400" cy="538162"/>
          </a:xfrm>
          <a:prstGeom prst="rect">
            <a:avLst/>
          </a:prstGeom>
          <a:noFill/>
          <a:ln w="9525">
            <a:noFill/>
            <a:miter lim="800000"/>
            <a:headEnd/>
            <a:tailEnd/>
          </a:ln>
        </p:spPr>
        <p:txBody>
          <a:bodyPr/>
          <a:lstStyle/>
          <a:p>
            <a:pPr defTabSz="973138" fontAlgn="base">
              <a:spcBef>
                <a:spcPct val="0"/>
              </a:spcBef>
              <a:spcAft>
                <a:spcPct val="0"/>
              </a:spcAft>
            </a:pPr>
            <a:endParaRPr lang="fr-FR" sz="3200">
              <a:solidFill>
                <a:srgbClr val="C86400"/>
              </a:solidFill>
              <a:cs typeface="Arial" charset="0"/>
            </a:endParaRPr>
          </a:p>
        </p:txBody>
      </p:sp>
      <p:sp>
        <p:nvSpPr>
          <p:cNvPr id="147491" name="Rectangle 2"/>
          <p:cNvSpPr>
            <a:spLocks noChangeArrowheads="1"/>
          </p:cNvSpPr>
          <p:nvPr/>
        </p:nvSpPr>
        <p:spPr bwMode="auto">
          <a:xfrm>
            <a:off x="733425" y="515938"/>
            <a:ext cx="7772400" cy="538162"/>
          </a:xfrm>
          <a:prstGeom prst="rect">
            <a:avLst/>
          </a:prstGeom>
          <a:noFill/>
          <a:ln w="9525">
            <a:noFill/>
            <a:miter lim="800000"/>
            <a:headEnd/>
            <a:tailEnd/>
          </a:ln>
        </p:spPr>
        <p:txBody>
          <a:bodyPr/>
          <a:lstStyle/>
          <a:p>
            <a:pPr defTabSz="973138" fontAlgn="base">
              <a:spcBef>
                <a:spcPct val="0"/>
              </a:spcBef>
              <a:spcAft>
                <a:spcPct val="0"/>
              </a:spcAft>
            </a:pPr>
            <a:r>
              <a:rPr lang="fr-FR" sz="3200" dirty="0">
                <a:solidFill>
                  <a:srgbClr val="C86400"/>
                </a:solidFill>
                <a:cs typeface="Arial" charset="0"/>
              </a:rPr>
              <a:t>MATCH – Clopidogrel + ASA vs </a:t>
            </a:r>
            <a:r>
              <a:rPr lang="fr-FR" sz="3200" dirty="0" smtClean="0">
                <a:solidFill>
                  <a:srgbClr val="C86400"/>
                </a:solidFill>
                <a:cs typeface="Arial" charset="0"/>
              </a:rPr>
              <a:t>Clopidogrel</a:t>
            </a:r>
            <a:endParaRPr lang="en-US" sz="3200" dirty="0">
              <a:solidFill>
                <a:srgbClr val="C86400"/>
              </a:solidFill>
              <a:cs typeface="Arial" charset="0"/>
            </a:endParaRPr>
          </a:p>
        </p:txBody>
      </p:sp>
      <p:sp>
        <p:nvSpPr>
          <p:cNvPr id="44" name="Footer Placeholder 1"/>
          <p:cNvSpPr>
            <a:spLocks noGrp="1"/>
          </p:cNvSpPr>
          <p:nvPr>
            <p:ph type="ftr" sz="quarter" idx="10"/>
          </p:nvPr>
        </p:nvSpPr>
        <p:spPr>
          <a:xfrm>
            <a:off x="4884738" y="6246813"/>
            <a:ext cx="2895600" cy="365125"/>
          </a:xfrm>
        </p:spPr>
        <p:txBody>
          <a:bodyPr/>
          <a:lstStyle/>
          <a:p>
            <a:pPr>
              <a:defRPr/>
            </a:pPr>
            <a:r>
              <a:rPr lang="en-US" smtClean="0">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41914669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srgbClr val="414141"/>
                </a:solidFill>
              </a:rPr>
              <a:t>© 2011 - TIGC</a:t>
            </a:r>
            <a:endParaRPr lang="en-US" dirty="0">
              <a:solidFill>
                <a:srgbClr val="414141"/>
              </a:solidFill>
            </a:endParaRPr>
          </a:p>
        </p:txBody>
      </p:sp>
      <p:sp>
        <p:nvSpPr>
          <p:cNvPr id="4" name="Rectangle 2"/>
          <p:cNvSpPr txBox="1">
            <a:spLocks noChangeArrowheads="1"/>
          </p:cNvSpPr>
          <p:nvPr/>
        </p:nvSpPr>
        <p:spPr>
          <a:xfrm>
            <a:off x="457200" y="304800"/>
            <a:ext cx="8458199" cy="1066800"/>
          </a:xfrm>
          <a:prstGeom prst="rect">
            <a:avLst/>
          </a:prstGeom>
        </p:spPr>
        <p:txBody>
          <a:bodyPr anchor="t">
            <a:normAutofit fontScale="97500" lnSpcReduction="10000"/>
          </a:bodyPr>
          <a:lstStyle/>
          <a:p>
            <a:pPr marL="0" marR="0" lvl="0" indent="0" algn="l" defTabSz="973138" rtl="0" eaLnBrk="1" fontAlgn="base" latinLnBrk="0" hangingPunct="1">
              <a:lnSpc>
                <a:spcPct val="100000"/>
              </a:lnSpc>
              <a:spcBef>
                <a:spcPct val="0"/>
              </a:spcBef>
              <a:spcAft>
                <a:spcPct val="0"/>
              </a:spcAft>
              <a:buClrTx/>
              <a:buSzTx/>
              <a:buFontTx/>
              <a:buNone/>
              <a:tabLst/>
              <a:defRPr/>
            </a:pPr>
            <a:r>
              <a:rPr kumimoji="0" lang="fr-FR" sz="3600" b="0" i="0" u="none" strike="noStrike" kern="0" cap="none" spc="0" normalizeH="0" baseline="0" noProof="0" smtClean="0">
                <a:ln>
                  <a:noFill/>
                </a:ln>
                <a:solidFill>
                  <a:srgbClr val="C86400"/>
                </a:solidFill>
                <a:effectLst/>
                <a:uLnTx/>
                <a:uFillTx/>
                <a:latin typeface="+mj-lt"/>
                <a:ea typeface="+mj-ea"/>
                <a:cs typeface="+mj-cs"/>
              </a:rPr>
              <a:t>MATCH – Clopidogrel + ASA vs Clopidogrel</a:t>
            </a:r>
            <a:br>
              <a:rPr kumimoji="0" lang="fr-FR" sz="3600" b="0" i="0" u="none" strike="noStrike" kern="0" cap="none" spc="0" normalizeH="0" baseline="0" noProof="0" smtClean="0">
                <a:ln>
                  <a:noFill/>
                </a:ln>
                <a:solidFill>
                  <a:srgbClr val="C86400"/>
                </a:solidFill>
                <a:effectLst/>
                <a:uLnTx/>
                <a:uFillTx/>
                <a:latin typeface="+mj-lt"/>
                <a:ea typeface="+mj-ea"/>
                <a:cs typeface="+mj-cs"/>
              </a:rPr>
            </a:br>
            <a:r>
              <a:rPr kumimoji="0" lang="fr-FR" sz="3600" b="0" i="0" u="none" strike="noStrike" kern="0" cap="none" spc="0" normalizeH="0" baseline="0" noProof="0" smtClean="0">
                <a:ln>
                  <a:noFill/>
                </a:ln>
                <a:solidFill>
                  <a:srgbClr val="C86400"/>
                </a:solidFill>
                <a:effectLst/>
                <a:uLnTx/>
                <a:uFillTx/>
                <a:latin typeface="+mj-lt"/>
                <a:ea typeface="+mj-ea"/>
                <a:cs typeface="+mj-cs"/>
              </a:rPr>
              <a:t>Intracranial hemorrhage</a:t>
            </a:r>
            <a:endParaRPr kumimoji="0" lang="en-GB" sz="2800" b="0" i="0" u="none" strike="noStrike" kern="0" cap="none" spc="0" normalizeH="0" baseline="30000" noProof="0" dirty="0" smtClean="0">
              <a:ln>
                <a:noFill/>
              </a:ln>
              <a:solidFill>
                <a:srgbClr val="C86400"/>
              </a:solidFill>
              <a:effectLst/>
              <a:uLnTx/>
              <a:uFillTx/>
              <a:latin typeface="+mj-lt"/>
              <a:ea typeface="+mj-ea"/>
              <a:cs typeface="+mj-cs"/>
            </a:endParaRP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038" y="1397000"/>
            <a:ext cx="4805362"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2"/>
          <p:cNvSpPr>
            <a:spLocks noChangeArrowheads="1"/>
          </p:cNvSpPr>
          <p:nvPr/>
        </p:nvSpPr>
        <p:spPr bwMode="auto">
          <a:xfrm>
            <a:off x="457200" y="6397823"/>
            <a:ext cx="426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square">
            <a:spAutoFit/>
          </a:bodyPr>
          <a:lstStyle/>
          <a:p>
            <a:pPr eaLnBrk="0" hangingPunct="0"/>
            <a:r>
              <a:rPr lang="fr-FR" sz="1600" dirty="0" err="1">
                <a:solidFill>
                  <a:srgbClr val="000000"/>
                </a:solidFill>
              </a:rPr>
              <a:t>Diener</a:t>
            </a:r>
            <a:r>
              <a:rPr lang="fr-FR" sz="1600" dirty="0">
                <a:solidFill>
                  <a:srgbClr val="000000"/>
                </a:solidFill>
              </a:rPr>
              <a:t> HC,  et al. </a:t>
            </a:r>
            <a:r>
              <a:rPr lang="en-US" sz="1600" i="1" dirty="0">
                <a:solidFill>
                  <a:srgbClr val="000000"/>
                </a:solidFill>
              </a:rPr>
              <a:t>Lancet</a:t>
            </a:r>
            <a:r>
              <a:rPr lang="en-US" sz="1600" dirty="0">
                <a:solidFill>
                  <a:srgbClr val="000000"/>
                </a:solidFill>
              </a:rPr>
              <a:t>. 2004; 364:331-337.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t"/>
          <a:lstStyle/>
          <a:p>
            <a:pPr eaLnBrk="1" hangingPunct="1"/>
            <a:r>
              <a:rPr lang="en-US" sz="3200" smtClean="0"/>
              <a:t>CAPRIE – Clopidogrel vs ASA</a:t>
            </a:r>
          </a:p>
        </p:txBody>
      </p:sp>
      <p:sp>
        <p:nvSpPr>
          <p:cNvPr id="61443" name="Text Box 29"/>
          <p:cNvSpPr txBox="1">
            <a:spLocks noChangeArrowheads="1"/>
          </p:cNvSpPr>
          <p:nvPr/>
        </p:nvSpPr>
        <p:spPr bwMode="auto">
          <a:xfrm>
            <a:off x="457200" y="6367046"/>
            <a:ext cx="3124200" cy="338554"/>
          </a:xfrm>
          <a:prstGeom prst="rect">
            <a:avLst/>
          </a:prstGeom>
          <a:solidFill>
            <a:schemeClr val="bg1"/>
          </a:solidFill>
          <a:ln w="9525">
            <a:noFill/>
            <a:miter lim="800000"/>
            <a:headEnd/>
            <a:tailEnd/>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sz="1600" dirty="0">
                <a:solidFill>
                  <a:srgbClr val="000000"/>
                </a:solidFill>
                <a:latin typeface="+mn-lt"/>
                <a:cs typeface="Arial" charset="0"/>
              </a:rPr>
              <a:t>Lancet 1996;348:1329-1339.</a:t>
            </a:r>
          </a:p>
        </p:txBody>
      </p:sp>
      <p:grpSp>
        <p:nvGrpSpPr>
          <p:cNvPr id="61444" name="Group 1"/>
          <p:cNvGrpSpPr>
            <a:grpSpLocks/>
          </p:cNvGrpSpPr>
          <p:nvPr/>
        </p:nvGrpSpPr>
        <p:grpSpPr bwMode="auto">
          <a:xfrm>
            <a:off x="1066800" y="1328738"/>
            <a:ext cx="7291359" cy="4800987"/>
            <a:chOff x="1066800" y="1328738"/>
            <a:chExt cx="7291388" cy="4801403"/>
          </a:xfrm>
        </p:grpSpPr>
        <p:sp>
          <p:nvSpPr>
            <p:cNvPr id="61446" name="Text Box 3"/>
            <p:cNvSpPr txBox="1">
              <a:spLocks noChangeArrowheads="1"/>
            </p:cNvSpPr>
            <p:nvPr/>
          </p:nvSpPr>
          <p:spPr bwMode="auto">
            <a:xfrm>
              <a:off x="1895478" y="1328738"/>
              <a:ext cx="5584848" cy="27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60000"/>
                </a:lnSpc>
                <a:spcBef>
                  <a:spcPct val="50000"/>
                </a:spcBef>
              </a:pPr>
              <a:r>
                <a:rPr lang="en-US" sz="2000" b="1">
                  <a:solidFill>
                    <a:srgbClr val="000000"/>
                  </a:solidFill>
                </a:rPr>
                <a:t>Relative Risk Reduction</a:t>
              </a:r>
              <a:r>
                <a:rPr lang="en-US" sz="2000" b="1" baseline="30000">
                  <a:solidFill>
                    <a:srgbClr val="000000"/>
                  </a:solidFill>
                </a:rPr>
                <a:t>*</a:t>
              </a:r>
              <a:r>
                <a:rPr lang="en-US" sz="2000" b="1">
                  <a:solidFill>
                    <a:srgbClr val="000000"/>
                  </a:solidFill>
                </a:rPr>
                <a:t> by qualifying entry criteria</a:t>
              </a:r>
            </a:p>
          </p:txBody>
        </p:sp>
        <p:sp>
          <p:nvSpPr>
            <p:cNvPr id="33796" name="Line 4"/>
            <p:cNvSpPr>
              <a:spLocks noChangeShapeType="1"/>
            </p:cNvSpPr>
            <p:nvPr/>
          </p:nvSpPr>
          <p:spPr bwMode="auto">
            <a:xfrm>
              <a:off x="1447802" y="4877107"/>
              <a:ext cx="5486422" cy="0"/>
            </a:xfrm>
            <a:prstGeom prst="line">
              <a:avLst/>
            </a:prstGeom>
            <a:noFill/>
            <a:ln w="12700">
              <a:solidFill>
                <a:schemeClr val="tx1"/>
              </a:solidFill>
              <a:round/>
              <a:headEnd/>
              <a:tailEnd/>
            </a:ln>
            <a:effectLst/>
          </p:spPr>
          <p:txBody>
            <a:bodyPr/>
            <a:lstStyle/>
            <a:p>
              <a:pPr>
                <a:defRPr/>
              </a:pPr>
              <a:endParaRPr lang="en-US">
                <a:ln>
                  <a:solidFill>
                    <a:prstClr val="black"/>
                  </a:solidFill>
                </a:ln>
                <a:solidFill>
                  <a:prstClr val="black"/>
                </a:solidFill>
              </a:endParaRPr>
            </a:p>
          </p:txBody>
        </p:sp>
        <p:sp>
          <p:nvSpPr>
            <p:cNvPr id="33797" name="Line 5"/>
            <p:cNvSpPr>
              <a:spLocks noChangeShapeType="1"/>
            </p:cNvSpPr>
            <p:nvPr/>
          </p:nvSpPr>
          <p:spPr bwMode="auto">
            <a:xfrm>
              <a:off x="3276609" y="1676430"/>
              <a:ext cx="0" cy="3200677"/>
            </a:xfrm>
            <a:prstGeom prst="line">
              <a:avLst/>
            </a:prstGeom>
            <a:noFill/>
            <a:ln w="12700">
              <a:solidFill>
                <a:schemeClr val="tx1"/>
              </a:solidFill>
              <a:round/>
              <a:headEnd/>
              <a:tailEnd/>
            </a:ln>
            <a:effectLst/>
          </p:spPr>
          <p:txBody>
            <a:bodyPr/>
            <a:lstStyle/>
            <a:p>
              <a:pPr>
                <a:defRPr/>
              </a:pPr>
              <a:endParaRPr lang="en-US">
                <a:ln>
                  <a:solidFill>
                    <a:prstClr val="black"/>
                  </a:solidFill>
                </a:ln>
                <a:solidFill>
                  <a:prstClr val="black"/>
                </a:solidFill>
              </a:endParaRPr>
            </a:p>
          </p:txBody>
        </p:sp>
        <p:sp>
          <p:nvSpPr>
            <p:cNvPr id="61449" name="Text Box 6"/>
            <p:cNvSpPr txBox="1">
              <a:spLocks noChangeArrowheads="1"/>
            </p:cNvSpPr>
            <p:nvPr/>
          </p:nvSpPr>
          <p:spPr bwMode="auto">
            <a:xfrm>
              <a:off x="1397000" y="48768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20</a:t>
              </a:r>
            </a:p>
          </p:txBody>
        </p:sp>
        <p:sp>
          <p:nvSpPr>
            <p:cNvPr id="61450" name="Text Box 7"/>
            <p:cNvSpPr txBox="1">
              <a:spLocks noChangeArrowheads="1"/>
            </p:cNvSpPr>
            <p:nvPr/>
          </p:nvSpPr>
          <p:spPr bwMode="auto">
            <a:xfrm>
              <a:off x="2286000" y="48879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10</a:t>
              </a:r>
            </a:p>
          </p:txBody>
        </p:sp>
        <p:sp>
          <p:nvSpPr>
            <p:cNvPr id="61451" name="Text Box 8"/>
            <p:cNvSpPr txBox="1">
              <a:spLocks noChangeArrowheads="1"/>
            </p:cNvSpPr>
            <p:nvPr/>
          </p:nvSpPr>
          <p:spPr bwMode="auto">
            <a:xfrm>
              <a:off x="3244850" y="4887913"/>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0</a:t>
              </a:r>
            </a:p>
          </p:txBody>
        </p:sp>
        <p:sp>
          <p:nvSpPr>
            <p:cNvPr id="61452" name="Text Box 9"/>
            <p:cNvSpPr txBox="1">
              <a:spLocks noChangeArrowheads="1"/>
            </p:cNvSpPr>
            <p:nvPr/>
          </p:nvSpPr>
          <p:spPr bwMode="auto">
            <a:xfrm>
              <a:off x="4114800" y="48879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10</a:t>
              </a:r>
            </a:p>
          </p:txBody>
        </p:sp>
        <p:sp>
          <p:nvSpPr>
            <p:cNvPr id="61453" name="Text Box 10"/>
            <p:cNvSpPr txBox="1">
              <a:spLocks noChangeArrowheads="1"/>
            </p:cNvSpPr>
            <p:nvPr/>
          </p:nvSpPr>
          <p:spPr bwMode="auto">
            <a:xfrm>
              <a:off x="5029200" y="48879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20</a:t>
              </a:r>
            </a:p>
          </p:txBody>
        </p:sp>
        <p:sp>
          <p:nvSpPr>
            <p:cNvPr id="61454" name="Text Box 11"/>
            <p:cNvSpPr txBox="1">
              <a:spLocks noChangeArrowheads="1"/>
            </p:cNvSpPr>
            <p:nvPr/>
          </p:nvSpPr>
          <p:spPr bwMode="auto">
            <a:xfrm>
              <a:off x="5943600" y="48879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30</a:t>
              </a:r>
            </a:p>
          </p:txBody>
        </p:sp>
        <p:sp>
          <p:nvSpPr>
            <p:cNvPr id="61455" name="Text Box 12"/>
            <p:cNvSpPr txBox="1">
              <a:spLocks noChangeArrowheads="1"/>
            </p:cNvSpPr>
            <p:nvPr/>
          </p:nvSpPr>
          <p:spPr bwMode="auto">
            <a:xfrm>
              <a:off x="6753225" y="48879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rgbClr val="000000"/>
                  </a:solidFill>
                  <a:latin typeface="Times New Roman" pitchFamily="18" charset="0"/>
                </a:rPr>
                <a:t>40</a:t>
              </a:r>
            </a:p>
          </p:txBody>
        </p:sp>
        <p:sp>
          <p:nvSpPr>
            <p:cNvPr id="33805" name="Line 13"/>
            <p:cNvSpPr>
              <a:spLocks noChangeShapeType="1"/>
            </p:cNvSpPr>
            <p:nvPr/>
          </p:nvSpPr>
          <p:spPr bwMode="auto">
            <a:xfrm flipV="1">
              <a:off x="3886211" y="1676430"/>
              <a:ext cx="0" cy="3200677"/>
            </a:xfrm>
            <a:prstGeom prst="line">
              <a:avLst/>
            </a:prstGeom>
            <a:noFill/>
            <a:ln w="6350" cap="rnd">
              <a:solidFill>
                <a:srgbClr val="FF0000"/>
              </a:solidFill>
              <a:prstDash val="sysDot"/>
              <a:round/>
              <a:headEnd/>
              <a:tailEnd/>
            </a:ln>
            <a:effectLst/>
          </p:spPr>
          <p:txBody>
            <a:bodyPr/>
            <a:lstStyle/>
            <a:p>
              <a:pPr>
                <a:defRPr/>
              </a:pPr>
              <a:endParaRPr lang="en-US">
                <a:ln>
                  <a:solidFill>
                    <a:prstClr val="black"/>
                  </a:solidFill>
                </a:ln>
                <a:solidFill>
                  <a:prstClr val="black"/>
                </a:solidFill>
              </a:endParaRPr>
            </a:p>
          </p:txBody>
        </p:sp>
        <p:sp>
          <p:nvSpPr>
            <p:cNvPr id="33806" name="Line 14"/>
            <p:cNvSpPr>
              <a:spLocks noChangeShapeType="1"/>
            </p:cNvSpPr>
            <p:nvPr/>
          </p:nvSpPr>
          <p:spPr bwMode="auto">
            <a:xfrm>
              <a:off x="2438406" y="2133670"/>
              <a:ext cx="2514610" cy="0"/>
            </a:xfrm>
            <a:prstGeom prst="line">
              <a:avLst/>
            </a:prstGeom>
            <a:noFill/>
            <a:ln w="12700">
              <a:solidFill>
                <a:schemeClr val="tx1"/>
              </a:solidFill>
              <a:round/>
              <a:headEnd/>
              <a:tailEnd/>
            </a:ln>
            <a:effectLst/>
          </p:spPr>
          <p:txBody>
            <a:bodyPr/>
            <a:lstStyle/>
            <a:p>
              <a:pPr>
                <a:defRPr/>
              </a:pPr>
              <a:endParaRPr lang="en-US">
                <a:ln>
                  <a:solidFill>
                    <a:prstClr val="black"/>
                  </a:solidFill>
                </a:ln>
                <a:solidFill>
                  <a:prstClr val="black"/>
                </a:solidFill>
              </a:endParaRPr>
            </a:p>
          </p:txBody>
        </p:sp>
        <p:sp>
          <p:nvSpPr>
            <p:cNvPr id="61458" name="Rectangle 15"/>
            <p:cNvSpPr>
              <a:spLocks noChangeArrowheads="1"/>
            </p:cNvSpPr>
            <p:nvPr/>
          </p:nvSpPr>
          <p:spPr bwMode="auto">
            <a:xfrm>
              <a:off x="3352800" y="2095500"/>
              <a:ext cx="838200" cy="76200"/>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solidFill>
                  <a:srgbClr val="000000"/>
                </a:solidFill>
              </a:endParaRPr>
            </a:p>
          </p:txBody>
        </p:sp>
        <p:sp>
          <p:nvSpPr>
            <p:cNvPr id="33808" name="Line 16"/>
            <p:cNvSpPr>
              <a:spLocks noChangeShapeType="1"/>
            </p:cNvSpPr>
            <p:nvPr/>
          </p:nvSpPr>
          <p:spPr bwMode="auto">
            <a:xfrm>
              <a:off x="1066800" y="2895736"/>
              <a:ext cx="3505214" cy="0"/>
            </a:xfrm>
            <a:prstGeom prst="line">
              <a:avLst/>
            </a:prstGeom>
            <a:noFill/>
            <a:ln w="12700">
              <a:solidFill>
                <a:schemeClr val="tx1"/>
              </a:solidFill>
              <a:round/>
              <a:headEnd/>
              <a:tailEnd/>
            </a:ln>
            <a:effectLst/>
          </p:spPr>
          <p:txBody>
            <a:bodyPr/>
            <a:lstStyle/>
            <a:p>
              <a:pPr>
                <a:defRPr/>
              </a:pPr>
              <a:endParaRPr lang="en-US">
                <a:ln>
                  <a:solidFill>
                    <a:prstClr val="black"/>
                  </a:solidFill>
                </a:ln>
                <a:solidFill>
                  <a:prstClr val="black"/>
                </a:solidFill>
              </a:endParaRPr>
            </a:p>
          </p:txBody>
        </p:sp>
        <p:sp>
          <p:nvSpPr>
            <p:cNvPr id="61460" name="Rectangle 17"/>
            <p:cNvSpPr>
              <a:spLocks noChangeArrowheads="1"/>
            </p:cNvSpPr>
            <p:nvPr/>
          </p:nvSpPr>
          <p:spPr bwMode="auto">
            <a:xfrm>
              <a:off x="2438400" y="2857500"/>
              <a:ext cx="838200" cy="76200"/>
            </a:xfrm>
            <a:prstGeom prst="rect">
              <a:avLst/>
            </a:prstGeom>
            <a:solidFill>
              <a:schemeClr val="tx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33811" name="Line 19"/>
            <p:cNvSpPr>
              <a:spLocks noChangeShapeType="1"/>
            </p:cNvSpPr>
            <p:nvPr/>
          </p:nvSpPr>
          <p:spPr bwMode="auto">
            <a:xfrm>
              <a:off x="3886211" y="3657802"/>
              <a:ext cx="2590810" cy="0"/>
            </a:xfrm>
            <a:prstGeom prst="line">
              <a:avLst/>
            </a:prstGeom>
            <a:noFill/>
            <a:ln w="12700">
              <a:solidFill>
                <a:schemeClr val="tx1"/>
              </a:solidFill>
              <a:round/>
              <a:headEnd/>
              <a:tailEnd/>
            </a:ln>
            <a:effectLst/>
          </p:spPr>
          <p:txBody>
            <a:bodyPr/>
            <a:lstStyle/>
            <a:p>
              <a:pPr>
                <a:defRPr/>
              </a:pPr>
              <a:endParaRPr lang="en-US">
                <a:ln>
                  <a:solidFill>
                    <a:prstClr val="black"/>
                  </a:solidFill>
                </a:ln>
                <a:solidFill>
                  <a:prstClr val="black"/>
                </a:solidFill>
              </a:endParaRPr>
            </a:p>
          </p:txBody>
        </p:sp>
        <p:sp>
          <p:nvSpPr>
            <p:cNvPr id="61462" name="Rectangle 20"/>
            <p:cNvSpPr>
              <a:spLocks noChangeArrowheads="1"/>
            </p:cNvSpPr>
            <p:nvPr/>
          </p:nvSpPr>
          <p:spPr bwMode="auto">
            <a:xfrm>
              <a:off x="4876800" y="3619500"/>
              <a:ext cx="762000" cy="76200"/>
            </a:xfrm>
            <a:prstGeom prst="rect">
              <a:avLst/>
            </a:prstGeom>
            <a:solidFill>
              <a:schemeClr val="tx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33813" name="Line 21"/>
            <p:cNvSpPr>
              <a:spLocks noChangeShapeType="1"/>
            </p:cNvSpPr>
            <p:nvPr/>
          </p:nvSpPr>
          <p:spPr bwMode="auto">
            <a:xfrm>
              <a:off x="3276609" y="4419868"/>
              <a:ext cx="1600206" cy="0"/>
            </a:xfrm>
            <a:prstGeom prst="line">
              <a:avLst/>
            </a:prstGeom>
            <a:noFill/>
            <a:ln w="12700">
              <a:solidFill>
                <a:schemeClr val="tx1"/>
              </a:solidFill>
              <a:round/>
              <a:headEnd/>
              <a:tailEnd/>
            </a:ln>
            <a:effectLst/>
          </p:spPr>
          <p:txBody>
            <a:bodyPr/>
            <a:lstStyle/>
            <a:p>
              <a:pPr>
                <a:defRPr/>
              </a:pPr>
              <a:endParaRPr lang="en-US">
                <a:ln>
                  <a:solidFill>
                    <a:prstClr val="black"/>
                  </a:solidFill>
                </a:ln>
                <a:solidFill>
                  <a:prstClr val="black"/>
                </a:solidFill>
              </a:endParaRPr>
            </a:p>
          </p:txBody>
        </p:sp>
        <p:sp>
          <p:nvSpPr>
            <p:cNvPr id="61464" name="Rectangle 22"/>
            <p:cNvSpPr>
              <a:spLocks noChangeArrowheads="1"/>
            </p:cNvSpPr>
            <p:nvPr/>
          </p:nvSpPr>
          <p:spPr bwMode="auto">
            <a:xfrm>
              <a:off x="3429000" y="4381500"/>
              <a:ext cx="914400" cy="76200"/>
            </a:xfrm>
            <a:prstGeom prst="rect">
              <a:avLst/>
            </a:prstGeom>
            <a:solidFill>
              <a:schemeClr val="tx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61465" name="Text Box 23"/>
            <p:cNvSpPr txBox="1">
              <a:spLocks noChangeArrowheads="1"/>
            </p:cNvSpPr>
            <p:nvPr/>
          </p:nvSpPr>
          <p:spPr bwMode="auto">
            <a:xfrm>
              <a:off x="6934200" y="1965325"/>
              <a:ext cx="1128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000000"/>
                  </a:solidFill>
                </a:rPr>
                <a:t>IS (n=6431)</a:t>
              </a:r>
            </a:p>
          </p:txBody>
        </p:sp>
        <p:sp>
          <p:nvSpPr>
            <p:cNvPr id="61466" name="Text Box 24"/>
            <p:cNvSpPr txBox="1">
              <a:spLocks noChangeArrowheads="1"/>
            </p:cNvSpPr>
            <p:nvPr/>
          </p:nvSpPr>
          <p:spPr bwMode="auto">
            <a:xfrm>
              <a:off x="6934200" y="2727325"/>
              <a:ext cx="1243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000000"/>
                  </a:solidFill>
                </a:rPr>
                <a:t>MI (n=6302)</a:t>
              </a:r>
            </a:p>
          </p:txBody>
        </p:sp>
        <p:sp>
          <p:nvSpPr>
            <p:cNvPr id="61467" name="Text Box 25"/>
            <p:cNvSpPr txBox="1">
              <a:spLocks noChangeArrowheads="1"/>
            </p:cNvSpPr>
            <p:nvPr/>
          </p:nvSpPr>
          <p:spPr bwMode="auto">
            <a:xfrm>
              <a:off x="6934200" y="3489325"/>
              <a:ext cx="1318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000000"/>
                  </a:solidFill>
                </a:rPr>
                <a:t>PAD (n=6452)</a:t>
              </a:r>
            </a:p>
          </p:txBody>
        </p:sp>
        <p:sp>
          <p:nvSpPr>
            <p:cNvPr id="61468" name="Text Box 26"/>
            <p:cNvSpPr txBox="1">
              <a:spLocks noChangeArrowheads="1"/>
            </p:cNvSpPr>
            <p:nvPr/>
          </p:nvSpPr>
          <p:spPr bwMode="auto">
            <a:xfrm>
              <a:off x="6934200" y="4251325"/>
              <a:ext cx="1423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000000"/>
                  </a:solidFill>
                </a:rPr>
                <a:t>Total (n=1918)</a:t>
              </a:r>
            </a:p>
          </p:txBody>
        </p:sp>
        <p:sp>
          <p:nvSpPr>
            <p:cNvPr id="61469" name="Text Box 27"/>
            <p:cNvSpPr txBox="1">
              <a:spLocks noChangeArrowheads="1"/>
            </p:cNvSpPr>
            <p:nvPr/>
          </p:nvSpPr>
          <p:spPr bwMode="auto">
            <a:xfrm>
              <a:off x="4117975" y="5165725"/>
              <a:ext cx="16970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000000"/>
                  </a:solidFill>
                </a:rPr>
                <a:t>Clopidogrel better</a:t>
              </a:r>
            </a:p>
          </p:txBody>
        </p:sp>
        <p:sp>
          <p:nvSpPr>
            <p:cNvPr id="61470" name="Text Box 28"/>
            <p:cNvSpPr txBox="1">
              <a:spLocks noChangeArrowheads="1"/>
            </p:cNvSpPr>
            <p:nvPr/>
          </p:nvSpPr>
          <p:spPr bwMode="auto">
            <a:xfrm>
              <a:off x="4343413" y="5791587"/>
              <a:ext cx="3233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dirty="0">
                  <a:solidFill>
                    <a:srgbClr val="000000"/>
                  </a:solidFill>
                </a:rPr>
                <a:t>*Cluster of  IS, MI, or vascular death.</a:t>
              </a:r>
            </a:p>
          </p:txBody>
        </p:sp>
        <p:sp>
          <p:nvSpPr>
            <p:cNvPr id="61471" name="Text Box 30"/>
            <p:cNvSpPr txBox="1">
              <a:spLocks noChangeArrowheads="1"/>
            </p:cNvSpPr>
            <p:nvPr/>
          </p:nvSpPr>
          <p:spPr bwMode="auto">
            <a:xfrm>
              <a:off x="3657600" y="4083050"/>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FF0000"/>
                  </a:solidFill>
                </a:rPr>
                <a:t>8.7</a:t>
              </a:r>
            </a:p>
          </p:txBody>
        </p:sp>
        <p:sp>
          <p:nvSpPr>
            <p:cNvPr id="61472" name="Text Box 31"/>
            <p:cNvSpPr txBox="1">
              <a:spLocks noChangeArrowheads="1"/>
            </p:cNvSpPr>
            <p:nvPr/>
          </p:nvSpPr>
          <p:spPr bwMode="auto">
            <a:xfrm>
              <a:off x="4987925" y="3321050"/>
              <a:ext cx="5485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FF0000"/>
                  </a:solidFill>
                </a:rPr>
                <a:t>23.8</a:t>
              </a:r>
            </a:p>
          </p:txBody>
        </p:sp>
        <p:sp>
          <p:nvSpPr>
            <p:cNvPr id="61473" name="Text Box 32"/>
            <p:cNvSpPr txBox="1">
              <a:spLocks noChangeArrowheads="1"/>
            </p:cNvSpPr>
            <p:nvPr/>
          </p:nvSpPr>
          <p:spPr bwMode="auto">
            <a:xfrm>
              <a:off x="2717800" y="2559050"/>
              <a:ext cx="506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FF0000"/>
                  </a:solidFill>
                </a:rPr>
                <a:t>-3.7</a:t>
              </a:r>
            </a:p>
          </p:txBody>
        </p:sp>
        <p:sp>
          <p:nvSpPr>
            <p:cNvPr id="61474" name="Text Box 33"/>
            <p:cNvSpPr txBox="1">
              <a:spLocks noChangeArrowheads="1"/>
            </p:cNvSpPr>
            <p:nvPr/>
          </p:nvSpPr>
          <p:spPr bwMode="auto">
            <a:xfrm>
              <a:off x="3514725" y="1797050"/>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FF0000"/>
                  </a:solidFill>
                </a:rPr>
                <a:t>7.3</a:t>
              </a:r>
            </a:p>
          </p:txBody>
        </p:sp>
        <p:sp>
          <p:nvSpPr>
            <p:cNvPr id="61475" name="Text Box 27"/>
            <p:cNvSpPr txBox="1">
              <a:spLocks noChangeArrowheads="1"/>
            </p:cNvSpPr>
            <p:nvPr/>
          </p:nvSpPr>
          <p:spPr bwMode="auto">
            <a:xfrm>
              <a:off x="1524000" y="5149850"/>
              <a:ext cx="1103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rgbClr val="000000"/>
                  </a:solidFill>
                </a:rPr>
                <a:t>ASA better</a:t>
              </a:r>
            </a:p>
          </p:txBody>
        </p:sp>
      </p:grpSp>
      <p:sp>
        <p:nvSpPr>
          <p:cNvPr id="35" name="Footer Placeholder 1"/>
          <p:cNvSpPr>
            <a:spLocks noGrp="1"/>
          </p:cNvSpPr>
          <p:nvPr>
            <p:ph type="ftr" sz="quarter" idx="4294967295"/>
          </p:nvPr>
        </p:nvSpPr>
        <p:spPr>
          <a:xfrm>
            <a:off x="4884738" y="6340475"/>
            <a:ext cx="2895600" cy="365125"/>
          </a:xfrm>
          <a:prstGeom prst="rect">
            <a:avLst/>
          </a:prstGeom>
        </p:spPr>
        <p:txBody>
          <a:bodyPr/>
          <a:lstStyle/>
          <a:p>
            <a:pPr algn="r">
              <a:defRPr/>
            </a:pPr>
            <a:r>
              <a:rPr lang="en-US" sz="1000" dirty="0" smtClean="0">
                <a:solidFill>
                  <a:srgbClr val="414141"/>
                </a:solidFill>
              </a:rPr>
              <a:t>© 2011 - TIGC</a:t>
            </a:r>
            <a:endParaRPr lang="en-US" sz="1000" dirty="0">
              <a:solidFill>
                <a:srgbClr val="414141"/>
              </a:solidFill>
            </a:endParaRPr>
          </a:p>
        </p:txBody>
      </p:sp>
    </p:spTree>
    <p:extLst>
      <p:ext uri="{BB962C8B-B14F-4D97-AF65-F5344CB8AC3E}">
        <p14:creationId xmlns:p14="http://schemas.microsoft.com/office/powerpoint/2010/main" val="3274633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517525" y="300038"/>
            <a:ext cx="7772400" cy="538162"/>
          </a:xfrm>
        </p:spPr>
        <p:txBody>
          <a:bodyPr anchor="t"/>
          <a:lstStyle/>
          <a:p>
            <a:pPr defTabSz="973138" eaLnBrk="1" hangingPunct="1"/>
            <a:r>
              <a:rPr lang="en-US" dirty="0" smtClean="0"/>
              <a:t>ESPS 2 ASA/ER </a:t>
            </a:r>
            <a:r>
              <a:rPr lang="en-US" dirty="0" err="1" smtClean="0"/>
              <a:t>dipyridimole</a:t>
            </a:r>
            <a:r>
              <a:rPr lang="en-US" dirty="0" smtClean="0"/>
              <a:t> </a:t>
            </a:r>
            <a:r>
              <a:rPr lang="en-US" dirty="0" err="1" smtClean="0"/>
              <a:t>vs</a:t>
            </a:r>
            <a:r>
              <a:rPr lang="en-US" dirty="0" smtClean="0"/>
              <a:t> ASA</a:t>
            </a:r>
            <a:br>
              <a:rPr lang="en-US" dirty="0" smtClean="0"/>
            </a:br>
            <a:r>
              <a:rPr lang="en-US" dirty="0" smtClean="0"/>
              <a:t>Risk reduction for stroke or death</a:t>
            </a:r>
          </a:p>
        </p:txBody>
      </p:sp>
      <p:sp>
        <p:nvSpPr>
          <p:cNvPr id="1028" name="Text Box 4"/>
          <p:cNvSpPr txBox="1">
            <a:spLocks noChangeArrowheads="1"/>
          </p:cNvSpPr>
          <p:nvPr/>
        </p:nvSpPr>
        <p:spPr bwMode="auto">
          <a:xfrm rot="-5400000">
            <a:off x="-1239043" y="3290094"/>
            <a:ext cx="3429000" cy="338137"/>
          </a:xfrm>
          <a:prstGeom prst="rect">
            <a:avLst/>
          </a:prstGeom>
          <a:noFill/>
          <a:ln w="9525">
            <a:noFill/>
            <a:miter lim="800000"/>
            <a:headEnd/>
            <a:tailEnd/>
          </a:ln>
        </p:spPr>
        <p:txBody>
          <a:bodyPr>
            <a:spAutoFit/>
          </a:bodyPr>
          <a:lstStyle/>
          <a:p>
            <a:pPr fontAlgn="base">
              <a:spcBef>
                <a:spcPct val="50000"/>
              </a:spcBef>
              <a:spcAft>
                <a:spcPct val="0"/>
              </a:spcAft>
            </a:pPr>
            <a:r>
              <a:rPr lang="en-US" sz="1600">
                <a:solidFill>
                  <a:srgbClr val="000000"/>
                </a:solidFill>
                <a:cs typeface="Arial" charset="0"/>
              </a:rPr>
              <a:t> Stroke relative risk reduction (%)</a:t>
            </a:r>
          </a:p>
        </p:txBody>
      </p:sp>
      <p:sp>
        <p:nvSpPr>
          <p:cNvPr id="1030" name="Text Box 6"/>
          <p:cNvSpPr txBox="1">
            <a:spLocks noChangeArrowheads="1"/>
          </p:cNvSpPr>
          <p:nvPr/>
        </p:nvSpPr>
        <p:spPr bwMode="auto">
          <a:xfrm>
            <a:off x="3302000" y="3303588"/>
            <a:ext cx="1143000"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a:solidFill>
                  <a:srgbClr val="000000"/>
                </a:solidFill>
                <a:cs typeface="Arial" charset="0"/>
              </a:rPr>
              <a:t>P&lt;0.05</a:t>
            </a:r>
          </a:p>
        </p:txBody>
      </p:sp>
      <p:sp>
        <p:nvSpPr>
          <p:cNvPr id="1031" name="Text Box 7"/>
          <p:cNvSpPr txBox="1">
            <a:spLocks noChangeArrowheads="1"/>
          </p:cNvSpPr>
          <p:nvPr/>
        </p:nvSpPr>
        <p:spPr bwMode="auto">
          <a:xfrm>
            <a:off x="5043488" y="3230563"/>
            <a:ext cx="1066800"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a:solidFill>
                  <a:srgbClr val="000000"/>
                </a:solidFill>
                <a:cs typeface="Arial" charset="0"/>
              </a:rPr>
              <a:t>P&lt;0.05</a:t>
            </a:r>
          </a:p>
        </p:txBody>
      </p:sp>
      <p:sp>
        <p:nvSpPr>
          <p:cNvPr id="1032" name="Text Box 8"/>
          <p:cNvSpPr txBox="1">
            <a:spLocks noChangeArrowheads="1"/>
          </p:cNvSpPr>
          <p:nvPr/>
        </p:nvSpPr>
        <p:spPr bwMode="auto">
          <a:xfrm>
            <a:off x="6815138" y="2849563"/>
            <a:ext cx="1066800"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a:solidFill>
                  <a:srgbClr val="000000"/>
                </a:solidFill>
                <a:cs typeface="Arial" charset="0"/>
              </a:rPr>
              <a:t>P=0.006</a:t>
            </a:r>
          </a:p>
        </p:txBody>
      </p:sp>
      <p:sp>
        <p:nvSpPr>
          <p:cNvPr id="1033" name="Text Box 9"/>
          <p:cNvSpPr txBox="1">
            <a:spLocks noChangeArrowheads="1"/>
          </p:cNvSpPr>
          <p:nvPr/>
        </p:nvSpPr>
        <p:spPr bwMode="auto">
          <a:xfrm>
            <a:off x="3554413" y="5816600"/>
            <a:ext cx="4186237" cy="33813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0000">
                    <a:lumMod val="75000"/>
                    <a:lumOff val="25000"/>
                  </a:srgbClr>
                </a:solidFill>
                <a:latin typeface="Arial" charset="0"/>
                <a:cs typeface="Arial" charset="0"/>
              </a:rPr>
              <a:t>ER DP = extended release </a:t>
            </a:r>
            <a:r>
              <a:rPr lang="en-US" sz="1600" b="1" dirty="0" err="1">
                <a:solidFill>
                  <a:srgbClr val="000000">
                    <a:lumMod val="75000"/>
                    <a:lumOff val="25000"/>
                  </a:srgbClr>
                </a:solidFill>
                <a:latin typeface="Arial" charset="0"/>
                <a:cs typeface="Arial" charset="0"/>
              </a:rPr>
              <a:t>dipyridamole</a:t>
            </a:r>
            <a:endParaRPr lang="en-US" sz="1600" b="1" dirty="0">
              <a:solidFill>
                <a:srgbClr val="000000">
                  <a:lumMod val="75000"/>
                  <a:lumOff val="25000"/>
                </a:srgbClr>
              </a:solidFill>
              <a:latin typeface="Arial" charset="0"/>
              <a:cs typeface="Arial" charset="0"/>
            </a:endParaRPr>
          </a:p>
        </p:txBody>
      </p:sp>
      <p:sp>
        <p:nvSpPr>
          <p:cNvPr id="1034" name="Text Box 10"/>
          <p:cNvSpPr txBox="1">
            <a:spLocks noChangeArrowheads="1"/>
          </p:cNvSpPr>
          <p:nvPr/>
        </p:nvSpPr>
        <p:spPr bwMode="auto">
          <a:xfrm>
            <a:off x="4335463" y="1371600"/>
            <a:ext cx="4648200" cy="565150"/>
          </a:xfrm>
          <a:prstGeom prst="rect">
            <a:avLst/>
          </a:prstGeom>
          <a:noFill/>
          <a:ln w="9525">
            <a:noFill/>
            <a:miter lim="800000"/>
            <a:headEnd/>
            <a:tailEnd/>
          </a:ln>
        </p:spPr>
        <p:txBody>
          <a:bodyPr>
            <a:spAutoFit/>
          </a:bodyPr>
          <a:lstStyle/>
          <a:p>
            <a:pPr fontAlgn="base">
              <a:lnSpc>
                <a:spcPct val="85000"/>
              </a:lnSpc>
              <a:spcBef>
                <a:spcPct val="50000"/>
              </a:spcBef>
              <a:spcAft>
                <a:spcPct val="0"/>
              </a:spcAft>
              <a:defRPr/>
            </a:pPr>
            <a:r>
              <a:rPr lang="en-US" sz="1400" b="1" dirty="0">
                <a:solidFill>
                  <a:srgbClr val="000000">
                    <a:lumMod val="75000"/>
                    <a:lumOff val="25000"/>
                  </a:srgbClr>
                </a:solidFill>
                <a:cs typeface="Arial" charset="0"/>
              </a:rPr>
              <a:t>n  =  6602 within 3 months of stroke or TIA </a:t>
            </a:r>
          </a:p>
          <a:p>
            <a:pPr fontAlgn="base">
              <a:lnSpc>
                <a:spcPct val="85000"/>
              </a:lnSpc>
              <a:spcBef>
                <a:spcPct val="50000"/>
              </a:spcBef>
              <a:spcAft>
                <a:spcPct val="0"/>
              </a:spcAft>
              <a:defRPr/>
            </a:pPr>
            <a:r>
              <a:rPr lang="en-US" sz="1400" b="1" dirty="0">
                <a:solidFill>
                  <a:srgbClr val="000000">
                    <a:lumMod val="75000"/>
                    <a:lumOff val="25000"/>
                  </a:srgbClr>
                </a:solidFill>
                <a:cs typeface="Arial" charset="0"/>
              </a:rPr>
              <a:t>2 years of  follow-up</a:t>
            </a:r>
          </a:p>
        </p:txBody>
      </p:sp>
      <p:sp>
        <p:nvSpPr>
          <p:cNvPr id="1035" name="Text Box 11"/>
          <p:cNvSpPr txBox="1">
            <a:spLocks noChangeArrowheads="1"/>
          </p:cNvSpPr>
          <p:nvPr/>
        </p:nvSpPr>
        <p:spPr bwMode="auto">
          <a:xfrm>
            <a:off x="457200" y="6383338"/>
            <a:ext cx="5653088" cy="338554"/>
          </a:xfrm>
          <a:prstGeom prst="rect">
            <a:avLst/>
          </a:prstGeom>
          <a:noFill/>
          <a:ln w="9525">
            <a:noFill/>
            <a:miter lim="800000"/>
            <a:headEnd/>
            <a:tailEnd/>
          </a:ln>
        </p:spPr>
        <p:txBody>
          <a:bodyPr wrap="square">
            <a:spAutoFit/>
          </a:bodyPr>
          <a:lstStyle/>
          <a:p>
            <a:pPr fontAlgn="base">
              <a:spcBef>
                <a:spcPct val="30000"/>
              </a:spcBef>
              <a:spcAft>
                <a:spcPct val="0"/>
              </a:spcAft>
              <a:defRPr/>
            </a:pPr>
            <a:r>
              <a:rPr lang="fr-CA" sz="1600" dirty="0" err="1">
                <a:solidFill>
                  <a:srgbClr val="000000"/>
                </a:solidFill>
                <a:cs typeface="Times New Roman" pitchFamily="18" charset="0"/>
              </a:rPr>
              <a:t>Diener</a:t>
            </a:r>
            <a:r>
              <a:rPr lang="fr-CA" sz="1600" dirty="0">
                <a:solidFill>
                  <a:srgbClr val="000000"/>
                </a:solidFill>
                <a:cs typeface="Times New Roman" pitchFamily="18" charset="0"/>
              </a:rPr>
              <a:t> HC, et al. </a:t>
            </a:r>
            <a:r>
              <a:rPr lang="fr-CA" sz="1600" i="1" dirty="0">
                <a:solidFill>
                  <a:srgbClr val="000000"/>
                </a:solidFill>
                <a:cs typeface="Times New Roman" pitchFamily="18" charset="0"/>
              </a:rPr>
              <a:t>J </a:t>
            </a:r>
            <a:r>
              <a:rPr lang="fr-CA" sz="1600" i="1" dirty="0" err="1">
                <a:solidFill>
                  <a:srgbClr val="000000"/>
                </a:solidFill>
                <a:cs typeface="Times New Roman" pitchFamily="18" charset="0"/>
              </a:rPr>
              <a:t>Neurol</a:t>
            </a:r>
            <a:r>
              <a:rPr lang="fr-CA" sz="1600" i="1" dirty="0">
                <a:solidFill>
                  <a:srgbClr val="000000"/>
                </a:solidFill>
                <a:cs typeface="Times New Roman" pitchFamily="18" charset="0"/>
              </a:rPr>
              <a:t> </a:t>
            </a:r>
            <a:r>
              <a:rPr lang="fr-CA" sz="1600" i="1" dirty="0" err="1">
                <a:solidFill>
                  <a:srgbClr val="000000"/>
                </a:solidFill>
                <a:cs typeface="Times New Roman" pitchFamily="18" charset="0"/>
              </a:rPr>
              <a:t>Sci</a:t>
            </a:r>
            <a:r>
              <a:rPr lang="fr-CA" sz="1600" i="1" dirty="0">
                <a:solidFill>
                  <a:srgbClr val="000000"/>
                </a:solidFill>
                <a:cs typeface="Times New Roman" pitchFamily="18" charset="0"/>
              </a:rPr>
              <a:t>.</a:t>
            </a:r>
            <a:r>
              <a:rPr lang="fr-CA" sz="1600" dirty="0">
                <a:solidFill>
                  <a:srgbClr val="000000"/>
                </a:solidFill>
                <a:cs typeface="Times New Roman" pitchFamily="18" charset="0"/>
              </a:rPr>
              <a:t> 1996;143:1-13.</a:t>
            </a:r>
            <a:r>
              <a:rPr lang="en-CA" sz="1600" dirty="0">
                <a:solidFill>
                  <a:srgbClr val="000000"/>
                </a:solidFill>
                <a:cs typeface="Arial" charset="0"/>
              </a:rPr>
              <a:t> </a:t>
            </a:r>
          </a:p>
        </p:txBody>
      </p:sp>
      <p:graphicFrame>
        <p:nvGraphicFramePr>
          <p:cNvPr id="1026" name="Object 2"/>
          <p:cNvGraphicFramePr>
            <a:graphicFrameLocks noGrp="1" noChangeAspect="1"/>
          </p:cNvGraphicFramePr>
          <p:nvPr/>
        </p:nvGraphicFramePr>
        <p:xfrm>
          <a:off x="584200" y="1861036"/>
          <a:ext cx="7569200" cy="4007951"/>
        </p:xfrm>
        <a:graphic>
          <a:graphicData uri="http://schemas.openxmlformats.org/presentationml/2006/ole">
            <mc:AlternateContent xmlns:mc="http://schemas.openxmlformats.org/markup-compatibility/2006">
              <mc:Choice xmlns:v="urn:schemas-microsoft-com:vml" Requires="v">
                <p:oleObj spid="_x0000_s3086" name="Worksheet" r:id="rId5" imgW="7772516" imgH="4114713" progId="Excel.Sheet.8">
                  <p:embed/>
                </p:oleObj>
              </mc:Choice>
              <mc:Fallback>
                <p:oleObj name="Worksheet" r:id="rId5" imgW="7772516" imgH="4114713" progId="Excel.Sheet.8">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1861036"/>
                        <a:ext cx="7569200" cy="4007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1"/>
          <p:cNvSpPr>
            <a:spLocks noGrp="1"/>
          </p:cNvSpPr>
          <p:nvPr>
            <p:ph type="ftr" sz="quarter" idx="10"/>
          </p:nvPr>
        </p:nvSpPr>
        <p:spPr>
          <a:xfrm>
            <a:off x="4884738" y="6246813"/>
            <a:ext cx="2895600" cy="365125"/>
          </a:xfrm>
        </p:spPr>
        <p:txBody>
          <a:bodyPr/>
          <a:lstStyle/>
          <a:p>
            <a:pPr>
              <a:defRPr/>
            </a:pPr>
            <a:r>
              <a:rPr lang="en-US" smtClean="0">
                <a:solidFill>
                  <a:srgbClr val="414141"/>
                </a:solidFill>
              </a:rPr>
              <a:t>© 2011 - TIGC</a:t>
            </a:r>
            <a:endParaRPr lang="en-US" dirty="0">
              <a:solidFill>
                <a:srgbClr val="414141"/>
              </a:solidFill>
            </a:endParaRPr>
          </a:p>
        </p:txBody>
      </p:sp>
      <p:sp>
        <p:nvSpPr>
          <p:cNvPr id="1029" name="Text Box 5"/>
          <p:cNvSpPr txBox="1">
            <a:spLocks noChangeArrowheads="1"/>
          </p:cNvSpPr>
          <p:nvPr/>
        </p:nvSpPr>
        <p:spPr bwMode="auto">
          <a:xfrm>
            <a:off x="1524000" y="1905000"/>
            <a:ext cx="1143000"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dirty="0">
                <a:solidFill>
                  <a:srgbClr val="000000"/>
                </a:solidFill>
                <a:cs typeface="Arial" charset="0"/>
              </a:rPr>
              <a:t>P&lt;0.001</a:t>
            </a:r>
          </a:p>
        </p:txBody>
      </p:sp>
    </p:spTree>
    <p:extLst>
      <p:ext uri="{BB962C8B-B14F-4D97-AF65-F5344CB8AC3E}">
        <p14:creationId xmlns:p14="http://schemas.microsoft.com/office/powerpoint/2010/main" val="22931627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sz="half" idx="4294967295"/>
          </p:nvPr>
        </p:nvGraphicFramePr>
        <p:xfrm>
          <a:off x="1006475" y="1627188"/>
          <a:ext cx="4864100" cy="4314825"/>
        </p:xfrm>
        <a:graphic>
          <a:graphicData uri="http://schemas.openxmlformats.org/presentationml/2006/ole">
            <mc:AlternateContent xmlns:mc="http://schemas.openxmlformats.org/markup-compatibility/2006">
              <mc:Choice xmlns:v="urn:schemas-microsoft-com:vml" Requires="v">
                <p:oleObj spid="_x0000_s4110" name="Chart" r:id="rId5" imgW="5502815" imgH="4882173" progId="Excel.Sheet.8">
                  <p:embed/>
                </p:oleObj>
              </mc:Choice>
              <mc:Fallback>
                <p:oleObj name="Chart" r:id="rId5" imgW="5502815" imgH="4882173" progId="Excel.Sheet.8">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b="9602"/>
                      <a:stretch>
                        <a:fillRect/>
                      </a:stretch>
                    </p:blipFill>
                    <p:spPr bwMode="auto">
                      <a:xfrm>
                        <a:off x="1006475" y="1627188"/>
                        <a:ext cx="4864100" cy="4314825"/>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 Box 3"/>
          <p:cNvSpPr txBox="1">
            <a:spLocks noChangeArrowheads="1"/>
          </p:cNvSpPr>
          <p:nvPr/>
        </p:nvSpPr>
        <p:spPr bwMode="auto">
          <a:xfrm>
            <a:off x="6110288" y="1727200"/>
            <a:ext cx="2705100" cy="3816350"/>
          </a:xfrm>
          <a:prstGeom prst="rect">
            <a:avLst/>
          </a:prstGeom>
          <a:noFill/>
          <a:ln w="9525">
            <a:noFill/>
            <a:miter lim="800000"/>
            <a:headEnd/>
            <a:tailEnd/>
          </a:ln>
        </p:spPr>
        <p:txBody>
          <a:bodyPr>
            <a:spAutoFit/>
          </a:bodyPr>
          <a:lstStyle/>
          <a:p>
            <a:pPr fontAlgn="base">
              <a:spcBef>
                <a:spcPct val="0"/>
              </a:spcBef>
              <a:spcAft>
                <a:spcPct val="0"/>
              </a:spcAft>
              <a:buClr>
                <a:srgbClr val="FF9900"/>
              </a:buClr>
              <a:defRPr/>
            </a:pPr>
            <a:r>
              <a:rPr lang="en-US" sz="2200" dirty="0">
                <a:solidFill>
                  <a:srgbClr val="000000">
                    <a:lumMod val="75000"/>
                    <a:lumOff val="25000"/>
                  </a:srgbClr>
                </a:solidFill>
                <a:cs typeface="Arial" charset="0"/>
              </a:rPr>
              <a:t>The rate of first recurrent stroke was similar between the combination therapy and the single </a:t>
            </a:r>
            <a:r>
              <a:rPr lang="en-US" sz="2200" dirty="0" err="1">
                <a:solidFill>
                  <a:srgbClr val="000000">
                    <a:lumMod val="75000"/>
                    <a:lumOff val="25000"/>
                  </a:srgbClr>
                </a:solidFill>
                <a:cs typeface="Arial" charset="0"/>
              </a:rPr>
              <a:t>antiplatelet</a:t>
            </a:r>
            <a:r>
              <a:rPr lang="en-US" sz="2200" dirty="0">
                <a:solidFill>
                  <a:srgbClr val="000000">
                    <a:lumMod val="75000"/>
                    <a:lumOff val="25000"/>
                  </a:srgbClr>
                </a:solidFill>
                <a:cs typeface="Arial" charset="0"/>
              </a:rPr>
              <a:t> agent treatment groups.</a:t>
            </a:r>
          </a:p>
          <a:p>
            <a:pPr marL="233363" indent="-233363" fontAlgn="base">
              <a:spcBef>
                <a:spcPct val="0"/>
              </a:spcBef>
              <a:spcAft>
                <a:spcPct val="0"/>
              </a:spcAft>
              <a:buClr>
                <a:srgbClr val="FF9900"/>
              </a:buClr>
              <a:defRPr/>
            </a:pPr>
            <a:endParaRPr lang="en-US" sz="2200" dirty="0">
              <a:solidFill>
                <a:srgbClr val="000000">
                  <a:lumMod val="75000"/>
                  <a:lumOff val="25000"/>
                </a:srgbClr>
              </a:solidFill>
              <a:cs typeface="Arial" charset="0"/>
            </a:endParaRPr>
          </a:p>
          <a:p>
            <a:pPr marL="233363" indent="-233363" fontAlgn="base">
              <a:spcBef>
                <a:spcPct val="0"/>
              </a:spcBef>
              <a:spcAft>
                <a:spcPct val="0"/>
              </a:spcAft>
              <a:buClr>
                <a:srgbClr val="FF9900"/>
              </a:buClr>
              <a:defRPr/>
            </a:pPr>
            <a:r>
              <a:rPr lang="en-US" sz="2200" dirty="0">
                <a:solidFill>
                  <a:srgbClr val="000000">
                    <a:lumMod val="75000"/>
                    <a:lumOff val="25000"/>
                  </a:srgbClr>
                </a:solidFill>
                <a:cs typeface="Arial" charset="0"/>
              </a:rPr>
              <a:t>HR 1.01</a:t>
            </a:r>
          </a:p>
          <a:p>
            <a:pPr marL="233363" indent="-233363" fontAlgn="base">
              <a:spcBef>
                <a:spcPct val="0"/>
              </a:spcBef>
              <a:spcAft>
                <a:spcPct val="0"/>
              </a:spcAft>
              <a:buClr>
                <a:srgbClr val="FF9900"/>
              </a:buClr>
              <a:defRPr/>
            </a:pPr>
            <a:endParaRPr lang="en-US" sz="2200" dirty="0">
              <a:solidFill>
                <a:srgbClr val="000000">
                  <a:lumMod val="75000"/>
                  <a:lumOff val="25000"/>
                </a:srgbClr>
              </a:solidFill>
              <a:cs typeface="Arial" charset="0"/>
            </a:endParaRPr>
          </a:p>
          <a:p>
            <a:pPr marL="233363" indent="-233363" fontAlgn="base">
              <a:spcBef>
                <a:spcPct val="0"/>
              </a:spcBef>
              <a:spcAft>
                <a:spcPct val="0"/>
              </a:spcAft>
              <a:buClr>
                <a:srgbClr val="FF9900"/>
              </a:buClr>
              <a:defRPr/>
            </a:pPr>
            <a:r>
              <a:rPr lang="en-US" sz="2200" dirty="0">
                <a:solidFill>
                  <a:srgbClr val="000000">
                    <a:lumMod val="75000"/>
                    <a:lumOff val="25000"/>
                  </a:srgbClr>
                </a:solidFill>
                <a:cs typeface="Arial" charset="0"/>
              </a:rPr>
              <a:t>95% CI 0.92-1.11</a:t>
            </a:r>
          </a:p>
        </p:txBody>
      </p:sp>
      <p:sp>
        <p:nvSpPr>
          <p:cNvPr id="6439941" name="Text Box 5"/>
          <p:cNvSpPr txBox="1">
            <a:spLocks noChangeArrowheads="1"/>
          </p:cNvSpPr>
          <p:nvPr/>
        </p:nvSpPr>
        <p:spPr bwMode="auto">
          <a:xfrm rot="16200000">
            <a:off x="-1218406" y="3248968"/>
            <a:ext cx="3505200" cy="461665"/>
          </a:xfrm>
          <a:prstGeom prst="rect">
            <a:avLst/>
          </a:prstGeom>
          <a:noFill/>
          <a:ln w="9525">
            <a:noFill/>
            <a:miter lim="800000"/>
            <a:headEnd/>
            <a:tailEnd/>
          </a:ln>
          <a:effectLst/>
        </p:spPr>
        <p:txBody>
          <a:bodyPr>
            <a:spAutoFit/>
          </a:bodyPr>
          <a:lstStyle/>
          <a:p>
            <a:pPr>
              <a:spcBef>
                <a:spcPct val="50000"/>
              </a:spcBef>
              <a:defRPr/>
            </a:pPr>
            <a:r>
              <a:rPr lang="en-US" sz="2400" dirty="0">
                <a:solidFill>
                  <a:srgbClr val="FFFFFF"/>
                </a:solidFill>
                <a:effectLst>
                  <a:outerShdw blurRad="38100" dist="38100" dir="2700000" algn="tl">
                    <a:srgbClr val="000000"/>
                  </a:outerShdw>
                </a:effectLst>
                <a:cs typeface="Arial" charset="0"/>
              </a:rPr>
              <a:t> </a:t>
            </a:r>
            <a:r>
              <a:rPr lang="en-US" sz="2400" dirty="0">
                <a:solidFill>
                  <a:srgbClr val="000000"/>
                </a:solidFill>
                <a:cs typeface="Arial" charset="0"/>
              </a:rPr>
              <a:t>Stroke recurrence (%)</a:t>
            </a:r>
          </a:p>
        </p:txBody>
      </p:sp>
      <p:sp>
        <p:nvSpPr>
          <p:cNvPr id="6463492" name="Text Box 4"/>
          <p:cNvSpPr txBox="1">
            <a:spLocks noChangeArrowheads="1"/>
          </p:cNvSpPr>
          <p:nvPr/>
        </p:nvSpPr>
        <p:spPr bwMode="auto">
          <a:xfrm>
            <a:off x="173038" y="6400800"/>
            <a:ext cx="6689725" cy="338138"/>
          </a:xfrm>
          <a:prstGeom prst="rect">
            <a:avLst/>
          </a:prstGeom>
          <a:noFill/>
          <a:ln w="9525">
            <a:noFill/>
            <a:miter lim="800000"/>
            <a:headEnd/>
            <a:tailEnd/>
          </a:ln>
          <a:effectLst/>
        </p:spPr>
        <p:txBody>
          <a:bodyPr>
            <a:spAutoFit/>
          </a:bodyPr>
          <a:lstStyle/>
          <a:p>
            <a:pPr>
              <a:defRPr/>
            </a:pPr>
            <a:r>
              <a:rPr lang="en-US" sz="1600" dirty="0">
                <a:solidFill>
                  <a:srgbClr val="000000"/>
                </a:solidFill>
                <a:cs typeface="Arial" charset="0"/>
              </a:rPr>
              <a:t>N </a:t>
            </a:r>
            <a:r>
              <a:rPr lang="en-US" sz="1600" dirty="0" err="1">
                <a:solidFill>
                  <a:srgbClr val="000000"/>
                </a:solidFill>
                <a:cs typeface="Arial" charset="0"/>
              </a:rPr>
              <a:t>Engl</a:t>
            </a:r>
            <a:r>
              <a:rPr lang="en-US" sz="1600" dirty="0">
                <a:solidFill>
                  <a:srgbClr val="000000"/>
                </a:solidFill>
                <a:cs typeface="Arial" charset="0"/>
              </a:rPr>
              <a:t> J Med 2008; 359:1238-1251</a:t>
            </a:r>
            <a:endParaRPr lang="en-US" sz="1600" i="1" dirty="0">
              <a:solidFill>
                <a:srgbClr val="FFFFFF"/>
              </a:solidFill>
              <a:effectLst>
                <a:outerShdw blurRad="38100" dist="38100" dir="2700000" algn="tl">
                  <a:srgbClr val="000000"/>
                </a:outerShdw>
              </a:effectLst>
              <a:cs typeface="Arial" charset="0"/>
            </a:endParaRPr>
          </a:p>
        </p:txBody>
      </p:sp>
      <p:sp>
        <p:nvSpPr>
          <p:cNvPr id="2054" name="Rectangle 2"/>
          <p:cNvSpPr>
            <a:spLocks noChangeArrowheads="1"/>
          </p:cNvSpPr>
          <p:nvPr/>
        </p:nvSpPr>
        <p:spPr bwMode="auto">
          <a:xfrm>
            <a:off x="173038" y="412751"/>
            <a:ext cx="8894762" cy="577850"/>
          </a:xfrm>
          <a:prstGeom prst="rect">
            <a:avLst/>
          </a:prstGeom>
          <a:noFill/>
          <a:ln w="9525">
            <a:noFill/>
            <a:miter lim="800000"/>
            <a:headEnd/>
            <a:tailEnd/>
          </a:ln>
        </p:spPr>
        <p:txBody>
          <a:bodyPr/>
          <a:lstStyle/>
          <a:p>
            <a:pPr defTabSz="973138" fontAlgn="base">
              <a:spcBef>
                <a:spcPct val="0"/>
              </a:spcBef>
              <a:spcAft>
                <a:spcPct val="0"/>
              </a:spcAft>
            </a:pPr>
            <a:r>
              <a:rPr lang="en-US" sz="3200" dirty="0" err="1">
                <a:solidFill>
                  <a:srgbClr val="C86400"/>
                </a:solidFill>
                <a:cs typeface="Arial" charset="0"/>
              </a:rPr>
              <a:t>PRoFESS</a:t>
            </a:r>
            <a:r>
              <a:rPr lang="en-US" sz="3200" dirty="0">
                <a:solidFill>
                  <a:srgbClr val="C86400"/>
                </a:solidFill>
                <a:cs typeface="Arial" charset="0"/>
              </a:rPr>
              <a:t> – Clopidogrel </a:t>
            </a:r>
            <a:r>
              <a:rPr lang="en-US" sz="3200" dirty="0" err="1">
                <a:solidFill>
                  <a:srgbClr val="C86400"/>
                </a:solidFill>
                <a:cs typeface="Arial" charset="0"/>
              </a:rPr>
              <a:t>vs</a:t>
            </a:r>
            <a:r>
              <a:rPr lang="en-US" sz="3200" dirty="0">
                <a:solidFill>
                  <a:srgbClr val="C86400"/>
                </a:solidFill>
                <a:cs typeface="Arial" charset="0"/>
              </a:rPr>
              <a:t> ER </a:t>
            </a:r>
            <a:r>
              <a:rPr lang="en-US" sz="3200" dirty="0" err="1" smtClean="0">
                <a:solidFill>
                  <a:srgbClr val="C86400"/>
                </a:solidFill>
                <a:cs typeface="Arial" charset="0"/>
              </a:rPr>
              <a:t>Dipyridimole</a:t>
            </a:r>
            <a:r>
              <a:rPr lang="en-US" sz="3200" dirty="0" smtClean="0">
                <a:solidFill>
                  <a:srgbClr val="C86400"/>
                </a:solidFill>
                <a:cs typeface="Arial" charset="0"/>
              </a:rPr>
              <a:t> + ASA</a:t>
            </a:r>
            <a:endParaRPr lang="en-GB" sz="3200" dirty="0">
              <a:solidFill>
                <a:srgbClr val="C86400"/>
              </a:solidFill>
              <a:cs typeface="Arial" charset="0"/>
            </a:endParaRPr>
          </a:p>
        </p:txBody>
      </p:sp>
      <p:sp>
        <p:nvSpPr>
          <p:cNvPr id="7" name="Footer Placeholder 1"/>
          <p:cNvSpPr>
            <a:spLocks noGrp="1"/>
          </p:cNvSpPr>
          <p:nvPr>
            <p:ph type="ftr" sz="quarter" idx="10"/>
          </p:nvPr>
        </p:nvSpPr>
        <p:spPr>
          <a:xfrm>
            <a:off x="4884738" y="6246813"/>
            <a:ext cx="2895600" cy="365125"/>
          </a:xfrm>
        </p:spPr>
        <p:txBody>
          <a:bodyPr/>
          <a:lstStyle/>
          <a:p>
            <a:pPr>
              <a:defRPr/>
            </a:pPr>
            <a:r>
              <a:rPr lang="en-US" dirty="0" smtClean="0">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305815474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3352800"/>
            <a:ext cx="7848600" cy="1470025"/>
          </a:xfrm>
        </p:spPr>
        <p:txBody>
          <a:bodyPr lIns="91440" tIns="45720" rIns="91440" bIns="45720" anchor="t">
            <a:normAutofit fontScale="90000"/>
          </a:bodyPr>
          <a:lstStyle/>
          <a:p>
            <a:pPr>
              <a:defRPr/>
            </a:pPr>
            <a:r>
              <a:rPr lang="en-CA" dirty="0" err="1" smtClean="0"/>
              <a:t>Antiplatelet</a:t>
            </a:r>
            <a:r>
              <a:rPr lang="en-CA" dirty="0" smtClean="0"/>
              <a:t> Therapy for the Secondary Prevention of </a:t>
            </a:r>
            <a:r>
              <a:rPr lang="en-CA" dirty="0" err="1" smtClean="0"/>
              <a:t>Cerebrovascular</a:t>
            </a:r>
            <a:r>
              <a:rPr lang="en-CA" dirty="0" smtClean="0"/>
              <a:t> Disease</a:t>
            </a:r>
            <a:r>
              <a:rPr lang="en-US" sz="4000" dirty="0" smtClean="0"/>
              <a:t/>
            </a:r>
            <a:br>
              <a:rPr lang="en-US" sz="4000" dirty="0" smtClean="0"/>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65539" name="Subtitle 3"/>
          <p:cNvSpPr>
            <a:spLocks noGrp="1"/>
          </p:cNvSpPr>
          <p:nvPr>
            <p:ph type="subTitle" idx="1"/>
          </p:nvPr>
        </p:nvSpPr>
        <p:spPr>
          <a:xfrm>
            <a:off x="685800" y="4419600"/>
            <a:ext cx="6400800" cy="838200"/>
          </a:xfrm>
        </p:spPr>
        <p:txBody>
          <a:bodyPr lIns="91440" tIns="45720" rIns="91440" bIns="45720"/>
          <a:lstStyle/>
          <a:p>
            <a:r>
              <a:rPr lang="en-US" sz="3200" dirty="0" smtClean="0">
                <a:solidFill>
                  <a:srgbClr val="003399"/>
                </a:solidFill>
              </a:rPr>
              <a:t>RECOMMENDATIONS</a:t>
            </a:r>
          </a:p>
        </p:txBody>
      </p:sp>
      <p:sp>
        <p:nvSpPr>
          <p:cNvPr id="65540" name="TextBox 5"/>
          <p:cNvSpPr txBox="1">
            <a:spLocks noChangeArrowheads="1"/>
          </p:cNvSpPr>
          <p:nvPr/>
        </p:nvSpPr>
        <p:spPr bwMode="auto">
          <a:xfrm>
            <a:off x="685800" y="52578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CA" b="1" dirty="0">
                <a:solidFill>
                  <a:srgbClr val="000000"/>
                </a:solidFill>
                <a:cs typeface="Arial" pitchFamily="34" charset="0"/>
              </a:rPr>
              <a:t>Working Group: </a:t>
            </a:r>
            <a:r>
              <a:rPr lang="en-CA" dirty="0" err="1">
                <a:solidFill>
                  <a:srgbClr val="000000"/>
                </a:solidFill>
                <a:cs typeface="Arial" pitchFamily="34" charset="0"/>
              </a:rPr>
              <a:t>Ashfaq</a:t>
            </a:r>
            <a:r>
              <a:rPr lang="en-CA" dirty="0">
                <a:solidFill>
                  <a:srgbClr val="000000"/>
                </a:solidFill>
                <a:cs typeface="Arial" pitchFamily="34" charset="0"/>
              </a:rPr>
              <a:t> </a:t>
            </a:r>
            <a:r>
              <a:rPr lang="en-CA" dirty="0" err="1">
                <a:solidFill>
                  <a:srgbClr val="000000"/>
                </a:solidFill>
                <a:cs typeface="Arial" pitchFamily="34" charset="0"/>
              </a:rPr>
              <a:t>Shuaib</a:t>
            </a:r>
            <a:r>
              <a:rPr lang="en-CA" dirty="0">
                <a:solidFill>
                  <a:srgbClr val="000000"/>
                </a:solidFill>
                <a:cs typeface="Arial" pitchFamily="34" charset="0"/>
              </a:rPr>
              <a:t>, MD, FRCP and Philip Teal, MD, FRCP</a:t>
            </a:r>
            <a:endParaRPr lang="en-US" dirty="0">
              <a:solidFill>
                <a:srgbClr val="000000"/>
              </a:solidFill>
              <a:cs typeface="Arial" pitchFamily="34" charset="0"/>
            </a:endParaRPr>
          </a:p>
        </p:txBody>
      </p:sp>
    </p:spTree>
    <p:extLst>
      <p:ext uri="{BB962C8B-B14F-4D97-AF65-F5344CB8AC3E}">
        <p14:creationId xmlns:p14="http://schemas.microsoft.com/office/powerpoint/2010/main" val="24900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533400" y="1143000"/>
            <a:ext cx="8610600" cy="1219200"/>
          </a:xfrm>
        </p:spPr>
        <p:txBody>
          <a:bodyPr lIns="91440" tIns="45720" rIns="91440" bIns="45720"/>
          <a:lstStyle/>
          <a:p>
            <a:r>
              <a:rPr lang="en-CA" sz="2400" b="1" dirty="0" err="1" smtClean="0">
                <a:latin typeface="+mn-lt"/>
              </a:rPr>
              <a:t>Antiplatelet</a:t>
            </a:r>
            <a:r>
              <a:rPr lang="en-CA" sz="2400" b="1" dirty="0" smtClean="0">
                <a:latin typeface="+mn-lt"/>
              </a:rPr>
              <a:t> Therapy for the Secondary Prevention               of </a:t>
            </a:r>
            <a:r>
              <a:rPr lang="en-CA" sz="2400" b="1" dirty="0" err="1" smtClean="0">
                <a:latin typeface="+mn-lt"/>
              </a:rPr>
              <a:t>Cerebrovascular</a:t>
            </a:r>
            <a:r>
              <a:rPr lang="en-CA" sz="2400" b="1" dirty="0" smtClean="0">
                <a:latin typeface="+mn-lt"/>
              </a:rPr>
              <a:t> Disease</a:t>
            </a:r>
            <a:endParaRPr lang="en-US" sz="2400" b="1" dirty="0" smtClean="0">
              <a:latin typeface="+mn-lt"/>
            </a:endParaRPr>
          </a:p>
        </p:txBody>
      </p:sp>
      <p:sp>
        <p:nvSpPr>
          <p:cNvPr id="65539" name="Content Placeholder 4"/>
          <p:cNvSpPr>
            <a:spLocks noGrp="1"/>
          </p:cNvSpPr>
          <p:nvPr>
            <p:ph idx="1"/>
          </p:nvPr>
        </p:nvSpPr>
        <p:spPr>
          <a:xfrm>
            <a:off x="457200" y="1981200"/>
            <a:ext cx="8305800" cy="3687763"/>
          </a:xfrm>
        </p:spPr>
        <p:txBody>
          <a:bodyPr lIns="91440" tIns="45720" rIns="91440" bIns="45720"/>
          <a:lstStyle/>
          <a:p>
            <a:pPr marL="457200" indent="-457200">
              <a:spcAft>
                <a:spcPts val="600"/>
              </a:spcAft>
              <a:buFont typeface="Calibri" pitchFamily="34" charset="0"/>
              <a:buAutoNum type="arabicPeriod"/>
            </a:pPr>
            <a:r>
              <a:rPr lang="en-CA" sz="1800" b="0" dirty="0" smtClean="0"/>
              <a:t>Patients who suffer a TIA or ischemic stroke of </a:t>
            </a:r>
            <a:r>
              <a:rPr lang="en-CA" sz="1800" b="0" dirty="0" err="1" smtClean="0"/>
              <a:t>noncardiac</a:t>
            </a:r>
            <a:r>
              <a:rPr lang="en-CA" sz="1800" b="0" dirty="0" smtClean="0"/>
              <a:t> origin should                       be treated with an antiplatelet agent (Class I, Level A). </a:t>
            </a:r>
            <a:r>
              <a:rPr lang="en-CA" sz="1800" b="0" dirty="0" smtClean="0">
                <a:solidFill>
                  <a:srgbClr val="FF0000"/>
                </a:solidFill>
              </a:rPr>
              <a:t>Initial therapy should be ASA 75-162 mg once daily, clopidogrel 75 mg once daily, or ER-</a:t>
            </a:r>
            <a:r>
              <a:rPr lang="en-CA" sz="1800" b="0" dirty="0" err="1" smtClean="0">
                <a:solidFill>
                  <a:srgbClr val="FF0000"/>
                </a:solidFill>
              </a:rPr>
              <a:t>dipyridamole</a:t>
            </a:r>
            <a:r>
              <a:rPr lang="en-CA" sz="1800" b="0" dirty="0" smtClean="0">
                <a:solidFill>
                  <a:srgbClr val="FF0000"/>
                </a:solidFill>
              </a:rPr>
              <a:t> 200 mg plus ASA 25 mg twice daily (Class I, Level A).</a:t>
            </a:r>
            <a:r>
              <a:rPr lang="en-CA" sz="1800" b="0" dirty="0" smtClean="0"/>
              <a:t> The choice of antiplatelet therapy regimen is determined by consideration of cost, tolerance, and other associated vascular conditions. Available data does not allow for differentiation of antiplatelet regimen by specific stroke subtype (Class </a:t>
            </a:r>
            <a:r>
              <a:rPr lang="en-CA" sz="1800" b="0" dirty="0" err="1" smtClean="0"/>
              <a:t>IIb</a:t>
            </a:r>
            <a:r>
              <a:rPr lang="en-CA" sz="1800" b="0" dirty="0" smtClean="0"/>
              <a:t>, Level C). </a:t>
            </a:r>
            <a:endParaRPr lang="en-US" sz="1800" b="0" dirty="0" smtClean="0"/>
          </a:p>
          <a:p>
            <a:pPr marL="457200" indent="-457200">
              <a:spcAft>
                <a:spcPts val="600"/>
              </a:spcAft>
              <a:buFont typeface="Calibri" pitchFamily="34" charset="0"/>
              <a:buAutoNum type="arabicPeriod"/>
            </a:pPr>
            <a:r>
              <a:rPr lang="en-CA" sz="1800" b="0" dirty="0" smtClean="0">
                <a:solidFill>
                  <a:srgbClr val="FF0000"/>
                </a:solidFill>
              </a:rPr>
              <a:t>The combination of ASA 75-162 mg daily plus clopidogrel 75 mg daily                  in the first month after TIA or minor ischemic stroke may be superior to aspirin alone in patients not at a high risk of bleeding (Class </a:t>
            </a:r>
            <a:r>
              <a:rPr lang="en-CA" sz="1800" b="0" dirty="0" err="1" smtClean="0">
                <a:solidFill>
                  <a:srgbClr val="FF0000"/>
                </a:solidFill>
              </a:rPr>
              <a:t>IIb</a:t>
            </a:r>
            <a:r>
              <a:rPr lang="en-CA" sz="1800" b="0" dirty="0" smtClean="0">
                <a:solidFill>
                  <a:srgbClr val="FF0000"/>
                </a:solidFill>
              </a:rPr>
              <a:t>, Level C). </a:t>
            </a:r>
            <a:endParaRPr lang="en-US" sz="1800" b="0" dirty="0" smtClean="0">
              <a:solidFill>
                <a:srgbClr val="FF0000"/>
              </a:solidFill>
            </a:endParaRPr>
          </a:p>
          <a:p>
            <a:pPr marL="457200" indent="-457200">
              <a:spcAft>
                <a:spcPts val="600"/>
              </a:spcAft>
              <a:buFont typeface="Calibri" pitchFamily="34" charset="0"/>
              <a:buAutoNum type="arabicPeriod"/>
            </a:pPr>
            <a:r>
              <a:rPr lang="en-CA" sz="1800" b="0" dirty="0" smtClean="0"/>
              <a:t>The combination of ASA 75-162 mg daily plus clopidogrel 75 mg daily should not be used for secondary stroke prevention beyond 1 month unless otherwise indicated and the risk of bleeding is low (Class III, Level B).</a:t>
            </a:r>
            <a:endParaRPr lang="en-US" sz="1800" b="0" dirty="0" smtClean="0"/>
          </a:p>
          <a:p>
            <a:pPr marL="457200" indent="-457200">
              <a:buFont typeface="Calibri" pitchFamily="34" charset="0"/>
              <a:buAutoNum type="arabicPeriod"/>
            </a:pPr>
            <a:endParaRPr lang="en-US" sz="1800" dirty="0" smtClean="0"/>
          </a:p>
        </p:txBody>
      </p:sp>
    </p:spTree>
    <p:extLst>
      <p:ext uri="{BB962C8B-B14F-4D97-AF65-F5344CB8AC3E}">
        <p14:creationId xmlns:p14="http://schemas.microsoft.com/office/powerpoint/2010/main" val="957836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2209800"/>
            <a:ext cx="9086850" cy="439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bwMode="auto">
          <a:xfrm>
            <a:off x="457200" y="118745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1" fontAlgn="base" hangingPunct="1">
              <a:spcBef>
                <a:spcPct val="0"/>
              </a:spcBef>
              <a:spcAft>
                <a:spcPct val="0"/>
              </a:spcAft>
              <a:defRPr sz="2800">
                <a:solidFill>
                  <a:srgbClr val="CC9915"/>
                </a:solidFill>
                <a:latin typeface="Arial Black" pitchFamily="34" charset="0"/>
              </a:defRPr>
            </a:lvl6pPr>
            <a:lvl7pPr marL="914400" algn="l" rtl="0" eaLnBrk="1" fontAlgn="base" hangingPunct="1">
              <a:spcBef>
                <a:spcPct val="0"/>
              </a:spcBef>
              <a:spcAft>
                <a:spcPct val="0"/>
              </a:spcAft>
              <a:defRPr sz="2800">
                <a:solidFill>
                  <a:srgbClr val="CC9915"/>
                </a:solidFill>
                <a:latin typeface="Arial Black" pitchFamily="34" charset="0"/>
              </a:defRPr>
            </a:lvl7pPr>
            <a:lvl8pPr marL="1371600" algn="l" rtl="0" eaLnBrk="1" fontAlgn="base" hangingPunct="1">
              <a:spcBef>
                <a:spcPct val="0"/>
              </a:spcBef>
              <a:spcAft>
                <a:spcPct val="0"/>
              </a:spcAft>
              <a:defRPr sz="2800">
                <a:solidFill>
                  <a:srgbClr val="CC9915"/>
                </a:solidFill>
                <a:latin typeface="Arial Black" pitchFamily="34" charset="0"/>
              </a:defRPr>
            </a:lvl8pPr>
            <a:lvl9pPr marL="1828800" algn="l" rtl="0" eaLnBrk="1" fontAlgn="base" hangingPunct="1">
              <a:spcBef>
                <a:spcPct val="0"/>
              </a:spcBef>
              <a:spcAft>
                <a:spcPct val="0"/>
              </a:spcAft>
              <a:defRPr sz="2800">
                <a:solidFill>
                  <a:srgbClr val="CC9915"/>
                </a:solidFill>
                <a:latin typeface="Arial Black" pitchFamily="34" charset="0"/>
              </a:defRPr>
            </a:lvl9pPr>
          </a:lstStyle>
          <a:p>
            <a:pPr>
              <a:defRPr/>
            </a:pPr>
            <a:r>
              <a:rPr lang="en-CA" sz="2400" b="1" dirty="0" smtClean="0">
                <a:latin typeface="+mn-lt"/>
              </a:rPr>
              <a:t>Antiplatelet therapy for the secondary prevention              of cerebrovascular disease</a:t>
            </a:r>
            <a:endParaRPr lang="en-US" sz="2400" b="1" dirty="0" smtClean="0">
              <a:latin typeface="+mn-lt"/>
            </a:endParaRPr>
          </a:p>
        </p:txBody>
      </p:sp>
      <p:sp>
        <p:nvSpPr>
          <p:cNvPr id="2" name="Rectangle 1"/>
          <p:cNvSpPr/>
          <p:nvPr/>
        </p:nvSpPr>
        <p:spPr bwMode="auto">
          <a:xfrm>
            <a:off x="57150" y="2057400"/>
            <a:ext cx="6877050" cy="2209800"/>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621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nchor="t">
            <a:normAutofit fontScale="90000"/>
          </a:bodyPr>
          <a:lstStyle/>
          <a:p>
            <a:pPr eaLnBrk="1" hangingPunct="1"/>
            <a:r>
              <a:rPr lang="en-US" dirty="0" smtClean="0"/>
              <a:t>Objectives</a:t>
            </a:r>
            <a:br>
              <a:rPr lang="en-US" dirty="0" smtClean="0"/>
            </a:br>
            <a:endParaRPr lang="en-US" dirty="0" smtClean="0"/>
          </a:p>
        </p:txBody>
      </p:sp>
      <p:sp>
        <p:nvSpPr>
          <p:cNvPr id="50180" name="Content Placeholder 2"/>
          <p:cNvSpPr>
            <a:spLocks noGrp="1"/>
          </p:cNvSpPr>
          <p:nvPr>
            <p:ph idx="1"/>
          </p:nvPr>
        </p:nvSpPr>
        <p:spPr>
          <a:xfrm>
            <a:off x="457200" y="1219200"/>
            <a:ext cx="7467600" cy="4906963"/>
          </a:xfrm>
        </p:spPr>
        <p:txBody>
          <a:bodyPr/>
          <a:lstStyle/>
          <a:p>
            <a:pPr marL="0" indent="0"/>
            <a:r>
              <a:rPr lang="en-US" dirty="0" smtClean="0"/>
              <a:t>Interpret the </a:t>
            </a:r>
            <a:r>
              <a:rPr lang="en-US" dirty="0"/>
              <a:t>Canadian Cardiovascular Society Guideline </a:t>
            </a:r>
            <a:r>
              <a:rPr lang="en-US" dirty="0" smtClean="0"/>
              <a:t>recommendations </a:t>
            </a:r>
            <a:r>
              <a:rPr lang="en-US" dirty="0"/>
              <a:t>regarding the </a:t>
            </a:r>
            <a:r>
              <a:rPr lang="en-US" dirty="0" smtClean="0"/>
              <a:t>use of </a:t>
            </a:r>
            <a:r>
              <a:rPr lang="en-US" dirty="0"/>
              <a:t>antiplatelet therapy in </a:t>
            </a:r>
            <a:r>
              <a:rPr lang="en-US" dirty="0" err="1"/>
              <a:t>cerebrovascular</a:t>
            </a:r>
            <a:r>
              <a:rPr lang="en-US" dirty="0"/>
              <a:t> </a:t>
            </a:r>
            <a:r>
              <a:rPr lang="en-US" dirty="0" smtClean="0"/>
              <a:t>disease.</a:t>
            </a:r>
            <a:endParaRPr lang="en-US" dirty="0"/>
          </a:p>
          <a:p>
            <a:pPr marL="0" indent="0" eaLnBrk="1" hangingPunct="1"/>
            <a:r>
              <a:rPr lang="en-US" dirty="0" smtClean="0"/>
              <a:t>Distinguish the differences in antiplatelet therapy                                      in the first month following cerebrovascular events                       versus the long term therapy.</a:t>
            </a:r>
          </a:p>
          <a:p>
            <a:pPr marL="0" indent="0" eaLnBrk="1" hangingPunct="1"/>
            <a:r>
              <a:rPr lang="en-US" dirty="0" smtClean="0"/>
              <a:t>Evaluate the key evidence supporting the use of antiplatelet agents in the secondary prevention                                       of </a:t>
            </a:r>
            <a:r>
              <a:rPr lang="en-US" dirty="0" err="1" smtClean="0"/>
              <a:t>cerebrovascular</a:t>
            </a:r>
            <a:r>
              <a:rPr lang="en-US" dirty="0" smtClean="0"/>
              <a:t> events.</a:t>
            </a:r>
          </a:p>
          <a:p>
            <a:pPr eaLnBrk="1" hangingPunct="1"/>
            <a:endParaRPr lang="en-US" sz="2200" dirty="0" smtClean="0"/>
          </a:p>
        </p:txBody>
      </p:sp>
      <p:sp>
        <p:nvSpPr>
          <p:cNvPr id="4" name="Footer Placeholder 1"/>
          <p:cNvSpPr>
            <a:spLocks noGrp="1"/>
          </p:cNvSpPr>
          <p:nvPr>
            <p:ph type="ftr" sz="quarter" idx="11"/>
          </p:nvPr>
        </p:nvSpPr>
        <p:spPr>
          <a:xfrm>
            <a:off x="4884501" y="6247498"/>
            <a:ext cx="2895600" cy="365125"/>
          </a:xfrm>
          <a:prstGeom prst="rect">
            <a:avLst/>
          </a:prstGeom>
        </p:spPr>
        <p:txBody>
          <a:bodyPr/>
          <a:lstStyle/>
          <a:p>
            <a:pPr algn="r">
              <a:defRPr/>
            </a:pPr>
            <a:r>
              <a:rPr lang="en-US" sz="1050" dirty="0" smtClean="0"/>
              <a:t>© 2011 - TIGC</a:t>
            </a:r>
            <a:endParaRPr lang="en-US" sz="1050" dirty="0"/>
          </a:p>
        </p:txBody>
      </p:sp>
    </p:spTree>
    <p:custDataLst>
      <p:tags r:id="rId1"/>
    </p:custDataLst>
    <p:extLst>
      <p:ext uri="{BB962C8B-B14F-4D97-AF65-F5344CB8AC3E}">
        <p14:creationId xmlns:p14="http://schemas.microsoft.com/office/powerpoint/2010/main" val="388504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p:nvPr>
        </p:nvSpPr>
        <p:spPr/>
        <p:txBody>
          <a:bodyPr anchor="t"/>
          <a:lstStyle/>
          <a:p>
            <a:pPr eaLnBrk="1" hangingPunct="1"/>
            <a:r>
              <a:rPr lang="en-US" smtClean="0"/>
              <a:t>Harvey</a:t>
            </a:r>
          </a:p>
        </p:txBody>
      </p:sp>
      <p:sp>
        <p:nvSpPr>
          <p:cNvPr id="3" name="Content Placeholder 2"/>
          <p:cNvSpPr>
            <a:spLocks noGrp="1"/>
          </p:cNvSpPr>
          <p:nvPr>
            <p:ph idx="1"/>
          </p:nvPr>
        </p:nvSpPr>
        <p:spPr>
          <a:xfrm>
            <a:off x="457200" y="914400"/>
            <a:ext cx="7543800" cy="5638800"/>
          </a:xfrm>
        </p:spPr>
        <p:txBody>
          <a:bodyPr>
            <a:normAutofit lnSpcReduction="10000"/>
          </a:bodyPr>
          <a:lstStyle/>
          <a:p>
            <a:pPr>
              <a:buFont typeface="Arial" pitchFamily="34" charset="0"/>
              <a:buChar char="•"/>
              <a:defRPr/>
            </a:pPr>
            <a:r>
              <a:rPr lang="en-US" dirty="0" smtClean="0"/>
              <a:t>The patient has had a high risk ischemic TIA (ABCD2 score 6; 30 day stroke risk of 15%) and requires urgent aggressive management.</a:t>
            </a:r>
          </a:p>
          <a:p>
            <a:pPr>
              <a:buFont typeface="Arial" pitchFamily="34" charset="0"/>
              <a:buChar char="•"/>
              <a:defRPr/>
            </a:pPr>
            <a:r>
              <a:rPr lang="en-US" dirty="0" smtClean="0"/>
              <a:t>ASA, </a:t>
            </a:r>
            <a:r>
              <a:rPr lang="en-US" dirty="0" err="1" smtClean="0"/>
              <a:t>Clopidogrel</a:t>
            </a:r>
            <a:r>
              <a:rPr lang="en-US" dirty="0" smtClean="0"/>
              <a:t>, ER </a:t>
            </a:r>
            <a:r>
              <a:rPr lang="en-US" dirty="0" err="1" smtClean="0"/>
              <a:t>Dipyridamole</a:t>
            </a:r>
            <a:r>
              <a:rPr lang="en-US" dirty="0" smtClean="0"/>
              <a:t> + ASA are all equally recommended for long term secondary stroke prevention.</a:t>
            </a:r>
          </a:p>
          <a:p>
            <a:pPr>
              <a:buFont typeface="Arial" pitchFamily="34" charset="0"/>
              <a:buChar char="•"/>
              <a:defRPr/>
            </a:pPr>
            <a:r>
              <a:rPr lang="en-US" dirty="0" smtClean="0"/>
              <a:t>In view of his acute presentation and high stroke risk clopidogrel 75 mg is added to his current regimen for            a planned duration of 30 days.</a:t>
            </a:r>
          </a:p>
          <a:p>
            <a:pPr>
              <a:buFont typeface="Arial" pitchFamily="34" charset="0"/>
              <a:buChar char="•"/>
              <a:defRPr/>
            </a:pPr>
            <a:r>
              <a:rPr lang="en-US" dirty="0" smtClean="0"/>
              <a:t>His other risk factors including lipids, BP and glycaemia require tight control and monitoring.</a:t>
            </a:r>
          </a:p>
          <a:p>
            <a:pPr>
              <a:buFont typeface="Arial" pitchFamily="34" charset="0"/>
              <a:buChar char="•"/>
              <a:defRPr/>
            </a:pPr>
            <a:r>
              <a:rPr lang="en-US" dirty="0" smtClean="0"/>
              <a:t>He is referred to a stroke prevention clinic for further assessment.</a:t>
            </a:r>
          </a:p>
          <a:p>
            <a:pPr>
              <a:defRPr/>
            </a:pPr>
            <a:endParaRPr lang="en-US" dirty="0" smtClean="0"/>
          </a:p>
          <a:p>
            <a:pPr>
              <a:defRPr/>
            </a:pPr>
            <a:endParaRPr lang="en-US" dirty="0"/>
          </a:p>
        </p:txBody>
      </p:sp>
      <p:sp>
        <p:nvSpPr>
          <p:cNvPr id="4" name="Footer Placeholder 1"/>
          <p:cNvSpPr>
            <a:spLocks noGrp="1"/>
          </p:cNvSpPr>
          <p:nvPr>
            <p:ph type="ftr" sz="quarter" idx="11"/>
          </p:nvPr>
        </p:nvSpPr>
        <p:spPr>
          <a:prstGeom prst="rect">
            <a:avLst/>
          </a:prstGeom>
        </p:spPr>
        <p:txBody>
          <a:bodyPr/>
          <a:lstStyle/>
          <a:p>
            <a:pPr algn="r">
              <a:defRPr/>
            </a:pPr>
            <a:r>
              <a:rPr lang="en-US" sz="1000" dirty="0" smtClean="0">
                <a:solidFill>
                  <a:srgbClr val="414141"/>
                </a:solidFill>
              </a:rPr>
              <a:t>© 2011 - TIGC</a:t>
            </a:r>
            <a:endParaRPr lang="en-US" sz="1000" dirty="0">
              <a:solidFill>
                <a:srgbClr val="414141"/>
              </a:solidFill>
            </a:endParaRPr>
          </a:p>
        </p:txBody>
      </p:sp>
    </p:spTree>
    <p:extLst>
      <p:ext uri="{BB962C8B-B14F-4D97-AF65-F5344CB8AC3E}">
        <p14:creationId xmlns:p14="http://schemas.microsoft.com/office/powerpoint/2010/main" val="3700385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“What if”</a:t>
            </a:r>
          </a:p>
        </p:txBody>
      </p:sp>
      <p:sp>
        <p:nvSpPr>
          <p:cNvPr id="67587" name="Content Placeholder 2"/>
          <p:cNvSpPr>
            <a:spLocks noGrp="1"/>
          </p:cNvSpPr>
          <p:nvPr>
            <p:ph idx="1"/>
          </p:nvPr>
        </p:nvSpPr>
        <p:spPr/>
        <p:txBody>
          <a:bodyPr/>
          <a:lstStyle/>
          <a:p>
            <a:pPr eaLnBrk="1" hangingPunct="1">
              <a:buFont typeface="Arial" pitchFamily="34" charset="0"/>
              <a:buNone/>
            </a:pPr>
            <a:r>
              <a:rPr lang="en-US" dirty="0" smtClean="0"/>
              <a:t>Harvey has:</a:t>
            </a:r>
          </a:p>
          <a:p>
            <a:pPr eaLnBrk="1" hangingPunct="1"/>
            <a:r>
              <a:rPr lang="en-US" dirty="0" smtClean="0"/>
              <a:t>A recent history of gastrointestinal bleeding?</a:t>
            </a:r>
          </a:p>
          <a:p>
            <a:pPr eaLnBrk="1" hangingPunct="1"/>
            <a:r>
              <a:rPr lang="en-US" dirty="0" smtClean="0"/>
              <a:t>A lower risk TIA – ABCD2 score 3?</a:t>
            </a:r>
          </a:p>
        </p:txBody>
      </p:sp>
      <p:sp>
        <p:nvSpPr>
          <p:cNvPr id="4" name="Footer Placeholder 1"/>
          <p:cNvSpPr>
            <a:spLocks noGrp="1"/>
          </p:cNvSpPr>
          <p:nvPr>
            <p:ph type="ftr" sz="quarter" idx="11"/>
          </p:nvPr>
        </p:nvSpPr>
        <p:spPr>
          <a:prstGeom prst="rect">
            <a:avLst/>
          </a:prstGeom>
        </p:spPr>
        <p:txBody>
          <a:bodyPr/>
          <a:lstStyle/>
          <a:p>
            <a:pPr algn="r">
              <a:defRPr/>
            </a:pPr>
            <a:r>
              <a:rPr lang="en-US" sz="1000" dirty="0" smtClean="0">
                <a:solidFill>
                  <a:srgbClr val="414141"/>
                </a:solidFill>
              </a:rPr>
              <a:t>© 2011 - TIGC</a:t>
            </a:r>
            <a:endParaRPr lang="en-US" sz="1000" dirty="0">
              <a:solidFill>
                <a:srgbClr val="414141"/>
              </a:solidFill>
            </a:endParaRPr>
          </a:p>
        </p:txBody>
      </p:sp>
    </p:spTree>
    <p:extLst>
      <p:ext uri="{BB962C8B-B14F-4D97-AF65-F5344CB8AC3E}">
        <p14:creationId xmlns:p14="http://schemas.microsoft.com/office/powerpoint/2010/main" val="399343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fr-CA" dirty="0"/>
          </a:p>
        </p:txBody>
      </p:sp>
      <p:sp>
        <p:nvSpPr>
          <p:cNvPr id="3" name="Content Placeholder 2"/>
          <p:cNvSpPr>
            <a:spLocks noGrp="1"/>
          </p:cNvSpPr>
          <p:nvPr>
            <p:ph idx="1"/>
          </p:nvPr>
        </p:nvSpPr>
        <p:spPr/>
        <p:txBody>
          <a:bodyPr/>
          <a:lstStyle/>
          <a:p>
            <a:pPr marL="0" indent="0"/>
            <a:r>
              <a:rPr lang="en-US" b="1" dirty="0" smtClean="0"/>
              <a:t>Dual </a:t>
            </a:r>
            <a:r>
              <a:rPr lang="en-US" b="1" dirty="0" err="1" smtClean="0"/>
              <a:t>antiplatelet</a:t>
            </a:r>
            <a:r>
              <a:rPr lang="en-US" b="1" dirty="0" smtClean="0"/>
              <a:t> therapy with ASA + </a:t>
            </a:r>
            <a:r>
              <a:rPr lang="en-US" b="1" dirty="0" err="1" smtClean="0"/>
              <a:t>clopidogrel</a:t>
            </a:r>
            <a:r>
              <a:rPr lang="en-US" b="1" dirty="0" smtClean="0"/>
              <a:t> should only be used for 30 days if the risk of recurrent stroke is high AND the bleeding risk is low.</a:t>
            </a:r>
          </a:p>
          <a:p>
            <a:pPr marL="725488" lvl="1" indent="-268288">
              <a:buNone/>
            </a:pPr>
            <a:r>
              <a:rPr lang="en-US" sz="2400" dirty="0" smtClean="0"/>
              <a:t>DAPT is not advised with increased bleeding risk.</a:t>
            </a:r>
          </a:p>
          <a:p>
            <a:pPr marL="725488" lvl="1" indent="-268288">
              <a:buNone/>
            </a:pPr>
            <a:r>
              <a:rPr lang="en-US" sz="2400" dirty="0" smtClean="0"/>
              <a:t>DAPT is not advised for low risk events.</a:t>
            </a:r>
          </a:p>
          <a:p>
            <a:pPr marL="441325" lvl="1" indent="15875">
              <a:buNone/>
            </a:pPr>
            <a:r>
              <a:rPr lang="en-US" sz="2400" dirty="0" smtClean="0"/>
              <a:t>Mono therapy with any of the first line agents should be used in those circumstances.</a:t>
            </a:r>
          </a:p>
          <a:p>
            <a:endParaRPr lang="fr-CA" dirty="0"/>
          </a:p>
        </p:txBody>
      </p:sp>
      <p:sp>
        <p:nvSpPr>
          <p:cNvPr id="4" name="Footer Placeholder 1"/>
          <p:cNvSpPr>
            <a:spLocks noGrp="1"/>
          </p:cNvSpPr>
          <p:nvPr>
            <p:ph type="ftr" sz="quarter" idx="11"/>
          </p:nvPr>
        </p:nvSpPr>
        <p:spPr>
          <a:xfrm>
            <a:off x="4884501" y="6247498"/>
            <a:ext cx="2895600" cy="365125"/>
          </a:xfrm>
          <a:prstGeom prst="rect">
            <a:avLst/>
          </a:prstGeom>
        </p:spPr>
        <p:txBody>
          <a:bodyPr/>
          <a:lstStyle/>
          <a:p>
            <a:pPr algn="r">
              <a:defRPr/>
            </a:pPr>
            <a:r>
              <a:rPr lang="en-US" sz="1000" dirty="0" smtClean="0">
                <a:solidFill>
                  <a:srgbClr val="414141"/>
                </a:solidFill>
              </a:rPr>
              <a:t>© 2011 - TIGC</a:t>
            </a:r>
            <a:endParaRPr lang="en-US" sz="1000" dirty="0">
              <a:solidFill>
                <a:srgbClr val="41414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2186796"/>
            <a:ext cx="9086850" cy="439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bwMode="auto">
          <a:xfrm>
            <a:off x="457200" y="126365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1" fontAlgn="base" hangingPunct="1">
              <a:spcBef>
                <a:spcPct val="0"/>
              </a:spcBef>
              <a:spcAft>
                <a:spcPct val="0"/>
              </a:spcAft>
              <a:defRPr sz="2800">
                <a:solidFill>
                  <a:srgbClr val="CC9915"/>
                </a:solidFill>
                <a:latin typeface="Arial Black" pitchFamily="34" charset="0"/>
              </a:defRPr>
            </a:lvl6pPr>
            <a:lvl7pPr marL="914400" algn="l" rtl="0" eaLnBrk="1" fontAlgn="base" hangingPunct="1">
              <a:spcBef>
                <a:spcPct val="0"/>
              </a:spcBef>
              <a:spcAft>
                <a:spcPct val="0"/>
              </a:spcAft>
              <a:defRPr sz="2800">
                <a:solidFill>
                  <a:srgbClr val="CC9915"/>
                </a:solidFill>
                <a:latin typeface="Arial Black" pitchFamily="34" charset="0"/>
              </a:defRPr>
            </a:lvl7pPr>
            <a:lvl8pPr marL="1371600" algn="l" rtl="0" eaLnBrk="1" fontAlgn="base" hangingPunct="1">
              <a:spcBef>
                <a:spcPct val="0"/>
              </a:spcBef>
              <a:spcAft>
                <a:spcPct val="0"/>
              </a:spcAft>
              <a:defRPr sz="2800">
                <a:solidFill>
                  <a:srgbClr val="CC9915"/>
                </a:solidFill>
                <a:latin typeface="Arial Black" pitchFamily="34" charset="0"/>
              </a:defRPr>
            </a:lvl8pPr>
            <a:lvl9pPr marL="1828800" algn="l" rtl="0" eaLnBrk="1" fontAlgn="base" hangingPunct="1">
              <a:spcBef>
                <a:spcPct val="0"/>
              </a:spcBef>
              <a:spcAft>
                <a:spcPct val="0"/>
              </a:spcAft>
              <a:defRPr sz="2800">
                <a:solidFill>
                  <a:srgbClr val="CC9915"/>
                </a:solidFill>
                <a:latin typeface="Arial Black" pitchFamily="34" charset="0"/>
              </a:defRPr>
            </a:lvl9pPr>
          </a:lstStyle>
          <a:p>
            <a:pPr>
              <a:defRPr/>
            </a:pPr>
            <a:r>
              <a:rPr lang="en-CA" sz="2400" b="1" dirty="0" smtClean="0">
                <a:latin typeface="+mn-lt"/>
              </a:rPr>
              <a:t>Antiplatelet therapy for the secondary prevention              of cerebrovascular disease</a:t>
            </a:r>
            <a:endParaRPr lang="en-US" sz="2400" b="1" dirty="0" smtClean="0">
              <a:latin typeface="+mn-lt"/>
            </a:endParaRPr>
          </a:p>
        </p:txBody>
      </p:sp>
      <p:grpSp>
        <p:nvGrpSpPr>
          <p:cNvPr id="2" name="Group 1"/>
          <p:cNvGrpSpPr/>
          <p:nvPr/>
        </p:nvGrpSpPr>
        <p:grpSpPr>
          <a:xfrm>
            <a:off x="3352800" y="2057400"/>
            <a:ext cx="5429250" cy="3644660"/>
            <a:chOff x="3352800" y="2057400"/>
            <a:chExt cx="5429250" cy="3644660"/>
          </a:xfrm>
        </p:grpSpPr>
        <p:sp>
          <p:nvSpPr>
            <p:cNvPr id="4" name="Rectangle 3"/>
            <p:cNvSpPr/>
            <p:nvPr/>
          </p:nvSpPr>
          <p:spPr bwMode="auto">
            <a:xfrm>
              <a:off x="5410200" y="2057400"/>
              <a:ext cx="1524000" cy="2209800"/>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352800" y="4267200"/>
              <a:ext cx="5429250" cy="1434860"/>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97536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1"/>
          <p:cNvPicPr>
            <a:picLocks noChangeAspect="1"/>
          </p:cNvPicPr>
          <p:nvPr/>
        </p:nvPicPr>
        <p:blipFill>
          <a:blip r:embed="rId2" cstate="print">
            <a:duotone>
              <a:prstClr val="black"/>
              <a:schemeClr val="tx2">
                <a:tint val="45000"/>
                <a:satMod val="400000"/>
              </a:schemeClr>
            </a:duotone>
          </a:blip>
          <a:srcRect/>
          <a:stretch>
            <a:fillRect/>
          </a:stretch>
        </p:blipFill>
        <p:spPr bwMode="auto">
          <a:xfrm>
            <a:off x="2362200" y="1165914"/>
            <a:ext cx="4419600" cy="4405312"/>
          </a:xfrm>
          <a:prstGeom prst="rect">
            <a:avLst/>
          </a:prstGeom>
          <a:noFill/>
          <a:ln w="9525">
            <a:noFill/>
            <a:miter lim="800000"/>
            <a:headEnd/>
            <a:tailEnd/>
          </a:ln>
        </p:spPr>
      </p:pic>
      <p:sp>
        <p:nvSpPr>
          <p:cNvPr id="3" name="Footer Placeholder 1"/>
          <p:cNvSpPr>
            <a:spLocks noGrp="1"/>
          </p:cNvSpPr>
          <p:nvPr>
            <p:ph type="ftr" sz="quarter" idx="10"/>
          </p:nvPr>
        </p:nvSpPr>
        <p:spPr>
          <a:xfrm>
            <a:off x="4884738" y="6246813"/>
            <a:ext cx="2895600" cy="365125"/>
          </a:xfrm>
        </p:spPr>
        <p:txBody>
          <a:bodyPr/>
          <a:lstStyle/>
          <a:p>
            <a:pPr>
              <a:defRPr/>
            </a:pPr>
            <a:r>
              <a:rPr lang="en-US" smtClean="0">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1000907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nchor="t">
            <a:normAutofit fontScale="90000"/>
          </a:bodyPr>
          <a:lstStyle/>
          <a:p>
            <a:pPr eaLnBrk="1" hangingPunct="1"/>
            <a:r>
              <a:rPr lang="en-US" smtClean="0"/>
              <a:t>Harvey</a:t>
            </a:r>
            <a:br>
              <a:rPr lang="en-US" smtClean="0"/>
            </a:br>
            <a:endParaRPr lang="en-US" smtClean="0"/>
          </a:p>
        </p:txBody>
      </p:sp>
      <p:sp>
        <p:nvSpPr>
          <p:cNvPr id="50180" name="Content Placeholder 2"/>
          <p:cNvSpPr>
            <a:spLocks noGrp="1"/>
          </p:cNvSpPr>
          <p:nvPr>
            <p:ph idx="1"/>
          </p:nvPr>
        </p:nvSpPr>
        <p:spPr>
          <a:xfrm>
            <a:off x="457200" y="1219200"/>
            <a:ext cx="7696200" cy="4906963"/>
          </a:xfrm>
        </p:spPr>
        <p:txBody>
          <a:bodyPr/>
          <a:lstStyle/>
          <a:p>
            <a:pPr marL="0" indent="0" eaLnBrk="1" hangingPunct="1"/>
            <a:r>
              <a:rPr lang="en-US" sz="2200" dirty="0" smtClean="0"/>
              <a:t>Harvey, a 77 year old male presents to your office 1 day after being discharged from the emergency room of the local hospital.                               He states that he went to the ER with an episode of right sided weakness and disturbed speech lasting about 60 minutes.                           His symptoms are now fully resolved.</a:t>
            </a:r>
          </a:p>
          <a:p>
            <a:pPr marL="0" indent="0" eaLnBrk="1" hangingPunct="1"/>
            <a:r>
              <a:rPr lang="en-US" sz="2200" dirty="0" smtClean="0"/>
              <a:t>He was diagnosed with TIA at the ER and 81 mg of ECASA was added to his treatment.</a:t>
            </a:r>
          </a:p>
          <a:p>
            <a:pPr marL="0" indent="0" eaLnBrk="1" hangingPunct="1"/>
            <a:r>
              <a:rPr lang="en-US" sz="2200" dirty="0" smtClean="0"/>
              <a:t>Past history is significant for hypertension, type 2 diabetes and </a:t>
            </a:r>
            <a:r>
              <a:rPr lang="en-US" sz="2200" dirty="0" err="1" smtClean="0"/>
              <a:t>hyperlipidemia</a:t>
            </a:r>
            <a:r>
              <a:rPr lang="en-US" sz="2200" dirty="0" smtClean="0"/>
              <a:t> for which he is receiving an ACEI, diuretic, </a:t>
            </a:r>
            <a:r>
              <a:rPr lang="en-US" sz="2200" dirty="0" err="1" smtClean="0"/>
              <a:t>metformin</a:t>
            </a:r>
            <a:r>
              <a:rPr lang="en-US" sz="2200" dirty="0" smtClean="0"/>
              <a:t> and a </a:t>
            </a:r>
            <a:r>
              <a:rPr lang="en-US" sz="2200" dirty="0" err="1" smtClean="0"/>
              <a:t>statin</a:t>
            </a:r>
            <a:r>
              <a:rPr lang="en-US" sz="2200" dirty="0" smtClean="0"/>
              <a:t>.</a:t>
            </a:r>
          </a:p>
          <a:p>
            <a:pPr marL="0" indent="0" eaLnBrk="1" hangingPunct="1"/>
            <a:r>
              <a:rPr lang="en-US" sz="2200" dirty="0" smtClean="0"/>
              <a:t>CT scan is normal. Carotid Doppler reveals bilateral minor plaque.</a:t>
            </a:r>
          </a:p>
        </p:txBody>
      </p:sp>
      <p:sp>
        <p:nvSpPr>
          <p:cNvPr id="4" name="Footer Placeholder 1"/>
          <p:cNvSpPr>
            <a:spLocks noGrp="1"/>
          </p:cNvSpPr>
          <p:nvPr>
            <p:ph type="ftr" sz="quarter" idx="11"/>
          </p:nvPr>
        </p:nvSpPr>
        <p:spPr>
          <a:xfrm>
            <a:off x="4884501" y="6247498"/>
            <a:ext cx="2895600" cy="365125"/>
          </a:xfrm>
          <a:prstGeom prst="rect">
            <a:avLst/>
          </a:prstGeom>
        </p:spPr>
        <p:txBody>
          <a:bodyPr/>
          <a:lstStyle/>
          <a:p>
            <a:pPr algn="r">
              <a:defRPr/>
            </a:pPr>
            <a:r>
              <a:rPr lang="en-US" sz="1050" dirty="0" smtClean="0"/>
              <a:t>© 2011 - TIGC</a:t>
            </a:r>
            <a:endParaRPr lang="en-US" sz="1050" dirty="0"/>
          </a:p>
        </p:txBody>
      </p:sp>
    </p:spTree>
    <p:custDataLst>
      <p:tags r:id="rId1"/>
    </p:custDataLst>
    <p:extLst>
      <p:ext uri="{BB962C8B-B14F-4D97-AF65-F5344CB8AC3E}">
        <p14:creationId xmlns:p14="http://schemas.microsoft.com/office/powerpoint/2010/main" val="73214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Harvey</a:t>
            </a:r>
            <a:endParaRPr lang="en-US" dirty="0"/>
          </a:p>
        </p:txBody>
      </p:sp>
      <p:sp>
        <p:nvSpPr>
          <p:cNvPr id="51202" name="Content Placeholder 2"/>
          <p:cNvSpPr>
            <a:spLocks noGrp="1"/>
          </p:cNvSpPr>
          <p:nvPr>
            <p:ph idx="1"/>
          </p:nvPr>
        </p:nvSpPr>
        <p:spPr>
          <a:xfrm>
            <a:off x="457200" y="1219200"/>
            <a:ext cx="8534400" cy="3200400"/>
          </a:xfrm>
        </p:spPr>
        <p:txBody>
          <a:bodyPr/>
          <a:lstStyle/>
          <a:p>
            <a:pPr eaLnBrk="1" hangingPunct="1"/>
            <a:r>
              <a:rPr lang="en-US" dirty="0" smtClean="0"/>
              <a:t>ABCD2 score 6; 30-day stroke risk of 15%.</a:t>
            </a:r>
          </a:p>
          <a:p>
            <a:pPr eaLnBrk="1" hangingPunct="1"/>
            <a:r>
              <a:rPr lang="en-US" dirty="0" smtClean="0"/>
              <a:t>Neurologic examination is normal.</a:t>
            </a:r>
          </a:p>
          <a:p>
            <a:pPr eaLnBrk="1" hangingPunct="1"/>
            <a:r>
              <a:rPr lang="en-US" dirty="0" smtClean="0"/>
              <a:t>BP is 128/78, pulse is 86 and regular.</a:t>
            </a:r>
          </a:p>
          <a:p>
            <a:pPr eaLnBrk="1" hangingPunct="1"/>
            <a:r>
              <a:rPr lang="en-US" dirty="0" err="1" smtClean="0"/>
              <a:t>Glycemia</a:t>
            </a:r>
            <a:r>
              <a:rPr lang="en-US" dirty="0" smtClean="0"/>
              <a:t> and lipids are well controlled.</a:t>
            </a:r>
          </a:p>
          <a:p>
            <a:pPr eaLnBrk="1" hangingPunct="1"/>
            <a:r>
              <a:rPr lang="en-US" dirty="0" smtClean="0"/>
              <a:t>EKG is normal.</a:t>
            </a:r>
          </a:p>
          <a:p>
            <a:endParaRPr lang="en-US" dirty="0" smtClean="0"/>
          </a:p>
        </p:txBody>
      </p:sp>
      <p:sp>
        <p:nvSpPr>
          <p:cNvPr id="4" name="Footer Placeholder 1"/>
          <p:cNvSpPr>
            <a:spLocks noGrp="1"/>
          </p:cNvSpPr>
          <p:nvPr>
            <p:ph type="ftr" sz="quarter" idx="11"/>
          </p:nvPr>
        </p:nvSpPr>
        <p:spPr>
          <a:xfrm>
            <a:off x="4884501" y="6247498"/>
            <a:ext cx="2895600" cy="365125"/>
          </a:xfrm>
          <a:prstGeom prst="rect">
            <a:avLst/>
          </a:prstGeom>
        </p:spPr>
        <p:txBody>
          <a:bodyPr/>
          <a:lstStyle/>
          <a:p>
            <a:pPr algn="r">
              <a:defRPr/>
            </a:pPr>
            <a:r>
              <a:rPr lang="en-US" sz="1050" dirty="0" smtClean="0"/>
              <a:t>© 2011 - TIGC</a:t>
            </a:r>
            <a:endParaRPr lang="en-US" sz="1050" dirty="0"/>
          </a:p>
        </p:txBody>
      </p:sp>
    </p:spTree>
    <p:extLst>
      <p:ext uri="{BB962C8B-B14F-4D97-AF65-F5344CB8AC3E}">
        <p14:creationId xmlns:p14="http://schemas.microsoft.com/office/powerpoint/2010/main" val="11377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fr-CA" dirty="0"/>
          </a:p>
        </p:txBody>
      </p:sp>
      <p:sp>
        <p:nvSpPr>
          <p:cNvPr id="3" name="Content Placeholder 2"/>
          <p:cNvSpPr>
            <a:spLocks noGrp="1"/>
          </p:cNvSpPr>
          <p:nvPr>
            <p:ph idx="1"/>
          </p:nvPr>
        </p:nvSpPr>
        <p:spPr/>
        <p:txBody>
          <a:bodyPr/>
          <a:lstStyle/>
          <a:p>
            <a:pPr marL="0" indent="0">
              <a:defRPr/>
            </a:pPr>
            <a:r>
              <a:rPr lang="en-US" dirty="0" smtClean="0"/>
              <a:t>How would you manage Harvey’s </a:t>
            </a:r>
            <a:r>
              <a:rPr lang="en-US" dirty="0" err="1" smtClean="0"/>
              <a:t>antiplatelet</a:t>
            </a:r>
            <a:r>
              <a:rPr lang="en-US" dirty="0" smtClean="0"/>
              <a:t> therapy?</a:t>
            </a:r>
          </a:p>
          <a:p>
            <a:pPr indent="19050">
              <a:buFont typeface="Calibri" pitchFamily="34" charset="0"/>
              <a:buAutoNum type="alphaUcPeriod"/>
              <a:defRPr/>
            </a:pPr>
            <a:r>
              <a:rPr lang="en-US" dirty="0" smtClean="0"/>
              <a:t> 	Continue ASA 81 mg.</a:t>
            </a:r>
          </a:p>
          <a:p>
            <a:pPr indent="19050">
              <a:buFont typeface="Calibri" pitchFamily="34" charset="0"/>
              <a:buAutoNum type="alphaUcPeriod"/>
              <a:defRPr/>
            </a:pPr>
            <a:r>
              <a:rPr lang="en-US" dirty="0" smtClean="0"/>
              <a:t> 	Discontinue ASA 81 mg and start </a:t>
            </a:r>
            <a:r>
              <a:rPr lang="en-US" dirty="0" err="1" smtClean="0"/>
              <a:t>clopidogrel</a:t>
            </a:r>
            <a:r>
              <a:rPr lang="en-US" dirty="0" smtClean="0"/>
              <a:t> 75 mg.</a:t>
            </a:r>
          </a:p>
          <a:p>
            <a:pPr indent="19050">
              <a:buFont typeface="Calibri" pitchFamily="34" charset="0"/>
              <a:buAutoNum type="alphaUcPeriod"/>
              <a:defRPr/>
            </a:pPr>
            <a:r>
              <a:rPr lang="en-US" dirty="0" smtClean="0"/>
              <a:t> 	Continue ASA 81 mg and add </a:t>
            </a:r>
            <a:r>
              <a:rPr lang="en-US" dirty="0" err="1" smtClean="0"/>
              <a:t>clopidogrel</a:t>
            </a:r>
            <a:r>
              <a:rPr lang="en-US" dirty="0" smtClean="0"/>
              <a:t> 75 mg.</a:t>
            </a:r>
          </a:p>
          <a:p>
            <a:pPr marL="898525" indent="-536575">
              <a:buFont typeface="Calibri" pitchFamily="34" charset="0"/>
              <a:buAutoNum type="alphaUcPeriod"/>
              <a:defRPr/>
            </a:pPr>
            <a:r>
              <a:rPr lang="en-US" dirty="0" smtClean="0"/>
              <a:t>Discontinue ASA 81 mg and start combination                  extended release </a:t>
            </a:r>
            <a:r>
              <a:rPr lang="en-US" dirty="0" err="1" smtClean="0"/>
              <a:t>dipyridimole</a:t>
            </a:r>
            <a:r>
              <a:rPr lang="en-US" dirty="0" smtClean="0"/>
              <a:t> + ASA 25 mg BID.</a:t>
            </a:r>
          </a:p>
          <a:p>
            <a:pPr indent="19050">
              <a:buFont typeface="Calibri" pitchFamily="34" charset="0"/>
              <a:buAutoNum type="alphaUcPeriod"/>
              <a:defRPr/>
            </a:pPr>
            <a:r>
              <a:rPr lang="en-US" dirty="0" smtClean="0"/>
              <a:t> 	Any of the above are appropriate.</a:t>
            </a:r>
          </a:p>
          <a:p>
            <a:endParaRPr lang="fr-CA" dirty="0"/>
          </a:p>
        </p:txBody>
      </p:sp>
      <p:sp>
        <p:nvSpPr>
          <p:cNvPr id="5" name="Footer Placeholder 1"/>
          <p:cNvSpPr>
            <a:spLocks noGrp="1"/>
          </p:cNvSpPr>
          <p:nvPr>
            <p:ph type="ftr" sz="quarter" idx="11"/>
          </p:nvPr>
        </p:nvSpPr>
        <p:spPr>
          <a:xfrm>
            <a:off x="4884501" y="6247498"/>
            <a:ext cx="2895600" cy="365125"/>
          </a:xfrm>
          <a:prstGeom prst="rect">
            <a:avLst/>
          </a:prstGeom>
        </p:spPr>
        <p:txBody>
          <a:bodyPr/>
          <a:lstStyle/>
          <a:p>
            <a:pPr algn="r">
              <a:defRPr/>
            </a:pPr>
            <a:r>
              <a:rPr lang="en-US" sz="1050" dirty="0" smtClean="0"/>
              <a:t>© 2011 - TIGC</a:t>
            </a:r>
            <a:endParaRPr lang="en-US" sz="10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371600"/>
            <a:ext cx="70104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1"/>
          <p:cNvSpPr>
            <a:spLocks noGrp="1"/>
          </p:cNvSpPr>
          <p:nvPr>
            <p:ph type="title"/>
          </p:nvPr>
        </p:nvSpPr>
        <p:spPr/>
        <p:txBody>
          <a:bodyPr>
            <a:normAutofit fontScale="90000"/>
          </a:bodyPr>
          <a:lstStyle/>
          <a:p>
            <a:pPr eaLnBrk="1" hangingPunct="1">
              <a:lnSpc>
                <a:spcPct val="80000"/>
              </a:lnSpc>
            </a:pPr>
            <a:r>
              <a:rPr lang="en-US" sz="3600" dirty="0" smtClean="0">
                <a:ea typeface="ＭＳ Ｐゴシック" charset="-128"/>
              </a:rPr>
              <a:t>Evidence for </a:t>
            </a:r>
            <a:r>
              <a:rPr lang="en-US" sz="3600" dirty="0" err="1" smtClean="0">
                <a:ea typeface="ＭＳ Ｐゴシック" charset="-128"/>
              </a:rPr>
              <a:t>Antiplatelet</a:t>
            </a:r>
            <a:r>
              <a:rPr lang="en-US" sz="3600" dirty="0" smtClean="0">
                <a:ea typeface="ＭＳ Ｐゴシック" charset="-128"/>
              </a:rPr>
              <a:t> Rx</a:t>
            </a:r>
            <a:r>
              <a:rPr lang="en-US" b="1" dirty="0" smtClean="0">
                <a:ea typeface="ＭＳ Ｐゴシック" charset="-128"/>
              </a:rPr>
              <a:t/>
            </a:r>
            <a:br>
              <a:rPr lang="en-US" b="1" dirty="0" smtClean="0">
                <a:ea typeface="ＭＳ Ｐゴシック" charset="-128"/>
              </a:rPr>
            </a:br>
            <a:r>
              <a:rPr lang="en-US" sz="3600" dirty="0" smtClean="0">
                <a:ea typeface="ＭＳ Ｐゴシック" charset="-128"/>
              </a:rPr>
              <a:t>Antithrombotic </a:t>
            </a:r>
            <a:r>
              <a:rPr lang="en-US" sz="3600" dirty="0" err="1" smtClean="0">
                <a:ea typeface="ＭＳ Ｐゴシック" charset="-128"/>
              </a:rPr>
              <a:t>trialists</a:t>
            </a:r>
            <a:r>
              <a:rPr lang="en-US" sz="3600" dirty="0" smtClean="0">
                <a:ea typeface="ＭＳ Ｐゴシック" charset="-128"/>
              </a:rPr>
              <a:t> collaboration</a:t>
            </a:r>
            <a:endParaRPr lang="en-US" dirty="0" smtClean="0">
              <a:ea typeface="ＭＳ Ｐゴシック" charset="-128"/>
            </a:endParaRPr>
          </a:p>
        </p:txBody>
      </p:sp>
      <p:sp>
        <p:nvSpPr>
          <p:cNvPr id="6" name="Oval 5"/>
          <p:cNvSpPr/>
          <p:nvPr/>
        </p:nvSpPr>
        <p:spPr>
          <a:xfrm>
            <a:off x="4572000" y="2209800"/>
            <a:ext cx="1295400" cy="3733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Oval 5"/>
          <p:cNvSpPr/>
          <p:nvPr/>
        </p:nvSpPr>
        <p:spPr>
          <a:xfrm>
            <a:off x="5562600" y="2209800"/>
            <a:ext cx="1295400" cy="3733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8" name="Title 1"/>
          <p:cNvSpPr>
            <a:spLocks/>
          </p:cNvSpPr>
          <p:nvPr/>
        </p:nvSpPr>
        <p:spPr bwMode="auto">
          <a:xfrm>
            <a:off x="457200" y="6324600"/>
            <a:ext cx="3314700" cy="457200"/>
          </a:xfrm>
          <a:prstGeom prst="rect">
            <a:avLst/>
          </a:prstGeom>
          <a:noFill/>
          <a:ln w="9525">
            <a:noFill/>
            <a:miter lim="800000"/>
            <a:headEnd/>
            <a:tailEnd/>
          </a:ln>
        </p:spPr>
        <p:txBody>
          <a:bodyPr anchor="ctr"/>
          <a:lstStyle/>
          <a:p>
            <a:pPr fontAlgn="base">
              <a:spcBef>
                <a:spcPct val="0"/>
              </a:spcBef>
              <a:spcAft>
                <a:spcPct val="0"/>
              </a:spcAft>
            </a:pPr>
            <a:r>
              <a:rPr lang="en-US" sz="1600" dirty="0">
                <a:solidFill>
                  <a:srgbClr val="000000"/>
                </a:solidFill>
                <a:cs typeface="Arial" charset="0"/>
              </a:rPr>
              <a:t>BMJ 2002; 324: 71-86.</a:t>
            </a:r>
          </a:p>
        </p:txBody>
      </p:sp>
      <p:sp>
        <p:nvSpPr>
          <p:cNvPr id="7" name="Footer Placeholder 1"/>
          <p:cNvSpPr>
            <a:spLocks noGrp="1"/>
          </p:cNvSpPr>
          <p:nvPr>
            <p:ph type="ftr" sz="quarter" idx="11"/>
          </p:nvPr>
        </p:nvSpPr>
        <p:spPr>
          <a:xfrm>
            <a:off x="4884501" y="6247498"/>
            <a:ext cx="2895600" cy="365125"/>
          </a:xfrm>
          <a:prstGeom prst="rect">
            <a:avLst/>
          </a:prstGeom>
        </p:spPr>
        <p:txBody>
          <a:bodyPr/>
          <a:lstStyle/>
          <a:p>
            <a:pPr algn="r">
              <a:defRPr/>
            </a:pPr>
            <a:r>
              <a:rPr lang="en-US" sz="1050" dirty="0" smtClean="0"/>
              <a:t>© 2011 - TIGC</a:t>
            </a:r>
            <a:endParaRPr lang="en-US" sz="1050" dirty="0"/>
          </a:p>
        </p:txBody>
      </p:sp>
    </p:spTree>
    <p:custDataLst>
      <p:tags r:id="rId1"/>
    </p:custDataLst>
    <p:extLst>
      <p:ext uri="{BB962C8B-B14F-4D97-AF65-F5344CB8AC3E}">
        <p14:creationId xmlns:p14="http://schemas.microsoft.com/office/powerpoint/2010/main" val="424937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sp>
        <p:nvSpPr>
          <p:cNvPr id="4" name="Title 1"/>
          <p:cNvSpPr txBox="1">
            <a:spLocks/>
          </p:cNvSpPr>
          <p:nvPr/>
        </p:nvSpPr>
        <p:spPr bwMode="auto">
          <a:xfrm>
            <a:off x="465138" y="274638"/>
            <a:ext cx="7764462" cy="1143000"/>
          </a:xfrm>
          <a:prstGeom prst="rect">
            <a:avLst/>
          </a:prstGeom>
          <a:noFill/>
          <a:ln w="9525">
            <a:noFill/>
            <a:miter lim="800000"/>
            <a:headEnd/>
            <a:tailEnd/>
          </a:ln>
        </p:spPr>
        <p:txBody>
          <a:bodyPr anchor="ctr"/>
          <a:lstStyle/>
          <a:p>
            <a:pPr defTabSz="457200" eaLnBrk="0" fontAlgn="base" hangingPunct="0">
              <a:spcBef>
                <a:spcPct val="0"/>
              </a:spcBef>
              <a:spcAft>
                <a:spcPct val="0"/>
              </a:spcAft>
              <a:defRPr/>
            </a:pPr>
            <a:r>
              <a:rPr lang="en-CA" sz="3200" kern="0" dirty="0">
                <a:solidFill>
                  <a:srgbClr val="C86400"/>
                </a:solidFill>
                <a:cs typeface="Arial" charset="0"/>
              </a:rPr>
              <a:t>EXPRESS – Rapid aggressive treatment                     </a:t>
            </a:r>
            <a:r>
              <a:rPr lang="en-CA" sz="3200" kern="0" dirty="0" err="1">
                <a:solidFill>
                  <a:srgbClr val="C86400"/>
                </a:solidFill>
                <a:cs typeface="Arial" charset="0"/>
              </a:rPr>
              <a:t>vs</a:t>
            </a:r>
            <a:r>
              <a:rPr lang="en-CA" sz="3200" kern="0" dirty="0">
                <a:solidFill>
                  <a:srgbClr val="C86400"/>
                </a:solidFill>
                <a:cs typeface="Arial" charset="0"/>
              </a:rPr>
              <a:t> routine care</a:t>
            </a:r>
          </a:p>
        </p:txBody>
      </p:sp>
      <p:sp>
        <p:nvSpPr>
          <p:cNvPr id="5" name="Content Placeholder 3"/>
          <p:cNvSpPr txBox="1">
            <a:spLocks/>
          </p:cNvSpPr>
          <p:nvPr/>
        </p:nvSpPr>
        <p:spPr bwMode="auto">
          <a:xfrm>
            <a:off x="465138" y="1417638"/>
            <a:ext cx="7764462" cy="4525962"/>
          </a:xfrm>
          <a:prstGeom prst="rect">
            <a:avLst/>
          </a:prstGeom>
          <a:noFill/>
          <a:ln w="9525">
            <a:noFill/>
            <a:miter lim="800000"/>
            <a:headEnd/>
            <a:tailEnd/>
          </a:ln>
        </p:spPr>
        <p:txBody>
          <a:bodyPr>
            <a:normAutofit/>
          </a:bodyPr>
          <a:lstStyle/>
          <a:p>
            <a:pPr defTabSz="457200" eaLnBrk="0" fontAlgn="base" hangingPunct="0">
              <a:lnSpc>
                <a:spcPct val="90000"/>
              </a:lnSpc>
              <a:spcBef>
                <a:spcPct val="0"/>
              </a:spcBef>
              <a:spcAft>
                <a:spcPts val="1200"/>
              </a:spcAft>
              <a:buFont typeface="Wingdings 2" pitchFamily="18" charset="2"/>
              <a:buNone/>
              <a:defRPr/>
            </a:pPr>
            <a:r>
              <a:rPr lang="en-US" sz="2800" kern="0" dirty="0">
                <a:solidFill>
                  <a:srgbClr val="5F5F5F"/>
                </a:solidFill>
                <a:cs typeface="Arial" charset="0"/>
              </a:rPr>
              <a:t>Methods</a:t>
            </a:r>
          </a:p>
          <a:p>
            <a:pPr marL="730250" lvl="1" indent="-273050" defTabSz="457200" eaLnBrk="0" fontAlgn="base" hangingPunct="0">
              <a:lnSpc>
                <a:spcPct val="90000"/>
              </a:lnSpc>
              <a:spcBef>
                <a:spcPct val="20000"/>
              </a:spcBef>
              <a:spcAft>
                <a:spcPts val="600"/>
              </a:spcAft>
              <a:buFont typeface="Wingdings" pitchFamily="2" charset="2"/>
              <a:buNone/>
              <a:defRPr/>
            </a:pPr>
            <a:r>
              <a:rPr lang="en-US" sz="2400" kern="0" dirty="0">
                <a:solidFill>
                  <a:srgbClr val="5F5F5F"/>
                </a:solidFill>
                <a:cs typeface="Arial" charset="0"/>
              </a:rPr>
              <a:t>Phase 1 (2002-2004)</a:t>
            </a:r>
          </a:p>
          <a:p>
            <a:pPr marL="995363" lvl="2" indent="-228600" defTabSz="457200" eaLnBrk="0" fontAlgn="base" hangingPunct="0">
              <a:lnSpc>
                <a:spcPct val="90000"/>
              </a:lnSpc>
              <a:spcBef>
                <a:spcPct val="20000"/>
              </a:spcBef>
              <a:spcAft>
                <a:spcPct val="0"/>
              </a:spcAft>
              <a:buClr>
                <a:srgbClr val="9BBB59"/>
              </a:buClr>
              <a:buFont typeface="Arial" charset="0"/>
              <a:buChar char="▪"/>
              <a:defRPr/>
            </a:pPr>
            <a:r>
              <a:rPr lang="en-US" sz="2200" kern="0" dirty="0">
                <a:solidFill>
                  <a:srgbClr val="5F5F5F"/>
                </a:solidFill>
                <a:cs typeface="Arial" charset="0"/>
              </a:rPr>
              <a:t>Patients with TIA or non-disabling stroke to the study clinic,  appointment as quickly as possible.</a:t>
            </a:r>
          </a:p>
          <a:p>
            <a:pPr marL="995363" lvl="2" indent="-228600" defTabSz="457200" eaLnBrk="0" fontAlgn="base" hangingPunct="0">
              <a:lnSpc>
                <a:spcPct val="90000"/>
              </a:lnSpc>
              <a:spcBef>
                <a:spcPct val="20000"/>
              </a:spcBef>
              <a:spcAft>
                <a:spcPct val="0"/>
              </a:spcAft>
              <a:buClr>
                <a:srgbClr val="9BBB59"/>
              </a:buClr>
              <a:buFont typeface="Arial" charset="0"/>
              <a:buChar char="▪"/>
              <a:defRPr/>
            </a:pPr>
            <a:r>
              <a:rPr lang="en-US" sz="2200" kern="0" dirty="0">
                <a:solidFill>
                  <a:srgbClr val="5F5F5F"/>
                </a:solidFill>
                <a:cs typeface="Arial" charset="0"/>
              </a:rPr>
              <a:t> Report faxed with treatment recommendations</a:t>
            </a:r>
          </a:p>
          <a:p>
            <a:pPr marL="730250" lvl="1" indent="-273050" defTabSz="457200" eaLnBrk="0" fontAlgn="base" hangingPunct="0">
              <a:lnSpc>
                <a:spcPct val="90000"/>
              </a:lnSpc>
              <a:spcBef>
                <a:spcPct val="20000"/>
              </a:spcBef>
              <a:spcAft>
                <a:spcPts val="600"/>
              </a:spcAft>
              <a:buFont typeface="Wingdings" pitchFamily="2" charset="2"/>
              <a:buNone/>
              <a:defRPr/>
            </a:pPr>
            <a:r>
              <a:rPr lang="en-US" sz="2400" kern="0" dirty="0">
                <a:solidFill>
                  <a:srgbClr val="5F5F5F"/>
                </a:solidFill>
                <a:cs typeface="Arial" charset="0"/>
              </a:rPr>
              <a:t>Phase 2 (2004-2007)</a:t>
            </a:r>
          </a:p>
          <a:p>
            <a:pPr marL="995363" lvl="2" indent="-228600" defTabSz="457200" eaLnBrk="0" fontAlgn="base" hangingPunct="0">
              <a:lnSpc>
                <a:spcPct val="90000"/>
              </a:lnSpc>
              <a:spcBef>
                <a:spcPct val="20000"/>
              </a:spcBef>
              <a:spcAft>
                <a:spcPct val="0"/>
              </a:spcAft>
              <a:buClr>
                <a:srgbClr val="9BBB59"/>
              </a:buClr>
              <a:buFont typeface="Arial" charset="0"/>
              <a:buChar char="▪"/>
              <a:defRPr/>
            </a:pPr>
            <a:r>
              <a:rPr lang="en-US" sz="2200" kern="0" dirty="0">
                <a:solidFill>
                  <a:srgbClr val="5F5F5F"/>
                </a:solidFill>
                <a:cs typeface="Arial" charset="0"/>
              </a:rPr>
              <a:t>Patients sent directly to the study clinic immediately  after they presented for medical attention</a:t>
            </a:r>
          </a:p>
          <a:p>
            <a:pPr marL="995363" lvl="2" indent="-228600" defTabSz="457200" eaLnBrk="0" fontAlgn="base" hangingPunct="0">
              <a:lnSpc>
                <a:spcPct val="90000"/>
              </a:lnSpc>
              <a:spcBef>
                <a:spcPct val="20000"/>
              </a:spcBef>
              <a:spcAft>
                <a:spcPct val="0"/>
              </a:spcAft>
              <a:buClr>
                <a:srgbClr val="9BBB59"/>
              </a:buClr>
              <a:buFont typeface="Arial" charset="0"/>
              <a:buChar char="▪"/>
              <a:defRPr/>
            </a:pPr>
            <a:r>
              <a:rPr lang="en-US" sz="2200" kern="0" dirty="0">
                <a:solidFill>
                  <a:srgbClr val="5F5F5F"/>
                </a:solidFill>
                <a:cs typeface="Arial" charset="0"/>
              </a:rPr>
              <a:t>No need to prearrange referral, and treatment was initiated immediately in the clinic</a:t>
            </a:r>
          </a:p>
          <a:p>
            <a:pPr marL="730250" lvl="1" indent="-280988" defTabSz="457200" eaLnBrk="0" fontAlgn="base" hangingPunct="0">
              <a:lnSpc>
                <a:spcPct val="90000"/>
              </a:lnSpc>
              <a:spcBef>
                <a:spcPct val="20000"/>
              </a:spcBef>
              <a:spcAft>
                <a:spcPts val="600"/>
              </a:spcAft>
              <a:buFont typeface="Wingdings" pitchFamily="2" charset="2"/>
              <a:buNone/>
              <a:defRPr/>
            </a:pPr>
            <a:r>
              <a:rPr lang="en-US" sz="2600" kern="0" dirty="0">
                <a:solidFill>
                  <a:srgbClr val="5F5F5F"/>
                </a:solidFill>
                <a:cs typeface="Arial" charset="0"/>
              </a:rPr>
              <a:t>Primary outcome the 90-day risk of recurrent stroke</a:t>
            </a:r>
          </a:p>
        </p:txBody>
      </p:sp>
    </p:spTree>
    <p:extLst>
      <p:ext uri="{BB962C8B-B14F-4D97-AF65-F5344CB8AC3E}">
        <p14:creationId xmlns:p14="http://schemas.microsoft.com/office/powerpoint/2010/main" val="982856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sp>
        <p:nvSpPr>
          <p:cNvPr id="3" name="Slide Number Placeholder 2"/>
          <p:cNvSpPr>
            <a:spLocks noGrp="1"/>
          </p:cNvSpPr>
          <p:nvPr>
            <p:ph type="sldNum" sz="quarter" idx="11"/>
          </p:nvPr>
        </p:nvSpPr>
        <p:spPr/>
        <p:txBody>
          <a:bodyPr/>
          <a:lstStyle/>
          <a:p>
            <a:pPr>
              <a:defRPr/>
            </a:pPr>
            <a:fld id="{8BF24946-DE90-4F4D-93E7-C3EBE341B0B4}" type="slidenum">
              <a:rPr lang="en-US" smtClean="0">
                <a:solidFill>
                  <a:srgbClr val="414141"/>
                </a:solidFill>
              </a:rPr>
              <a:pPr>
                <a:defRPr/>
              </a:pPr>
              <a:t>8</a:t>
            </a:fld>
            <a:endParaRPr lang="en-US" dirty="0">
              <a:solidFill>
                <a:srgbClr val="414141"/>
              </a:solidFill>
            </a:endParaRPr>
          </a:p>
        </p:txBody>
      </p:sp>
      <p:sp>
        <p:nvSpPr>
          <p:cNvPr id="150532" name="Title 1"/>
          <p:cNvSpPr txBox="1">
            <a:spLocks/>
          </p:cNvSpPr>
          <p:nvPr/>
        </p:nvSpPr>
        <p:spPr bwMode="auto">
          <a:xfrm>
            <a:off x="609600" y="427038"/>
            <a:ext cx="8229600" cy="1143000"/>
          </a:xfrm>
          <a:prstGeom prst="rect">
            <a:avLst/>
          </a:prstGeom>
          <a:noFill/>
          <a:ln w="9525">
            <a:noFill/>
            <a:miter lim="800000"/>
            <a:headEnd/>
            <a:tailEnd/>
          </a:ln>
        </p:spPr>
        <p:txBody>
          <a:bodyPr/>
          <a:lstStyle/>
          <a:p>
            <a:pPr eaLnBrk="0" fontAlgn="base" hangingPunct="0">
              <a:lnSpc>
                <a:spcPct val="80000"/>
              </a:lnSpc>
              <a:spcBef>
                <a:spcPct val="0"/>
              </a:spcBef>
              <a:spcAft>
                <a:spcPct val="0"/>
              </a:spcAft>
            </a:pPr>
            <a:r>
              <a:rPr lang="en-CA" sz="3200">
                <a:solidFill>
                  <a:srgbClr val="C86400"/>
                </a:solidFill>
                <a:cs typeface="Arial" charset="0"/>
              </a:rPr>
              <a:t>EXPRESS – Rapid aggressive treatment                                vs routine care</a:t>
            </a:r>
          </a:p>
        </p:txBody>
      </p:sp>
      <p:sp>
        <p:nvSpPr>
          <p:cNvPr id="150533" name="TextBox 3"/>
          <p:cNvSpPr txBox="1">
            <a:spLocks noChangeArrowheads="1"/>
          </p:cNvSpPr>
          <p:nvPr/>
        </p:nvSpPr>
        <p:spPr bwMode="auto">
          <a:xfrm>
            <a:off x="457200" y="6367046"/>
            <a:ext cx="3543300" cy="338554"/>
          </a:xfrm>
          <a:prstGeom prst="rect">
            <a:avLst/>
          </a:prstGeom>
          <a:solidFill>
            <a:schemeClr val="bg1"/>
          </a:solidFill>
          <a:ln w="9525">
            <a:noFill/>
            <a:miter lim="800000"/>
            <a:headEnd/>
            <a:tailEnd/>
          </a:ln>
        </p:spPr>
        <p:txBody>
          <a:bodyPr wrap="square">
            <a:spAutoFit/>
          </a:bodyPr>
          <a:lstStyle/>
          <a:p>
            <a:pPr fontAlgn="base">
              <a:spcBef>
                <a:spcPct val="0"/>
              </a:spcBef>
              <a:spcAft>
                <a:spcPct val="0"/>
              </a:spcAft>
            </a:pPr>
            <a:r>
              <a:rPr lang="en-US" sz="1600" dirty="0">
                <a:solidFill>
                  <a:srgbClr val="000000"/>
                </a:solidFill>
                <a:cs typeface="Arial" charset="0"/>
              </a:rPr>
              <a:t>Lancet 2007; 370:1432-1442</a:t>
            </a:r>
          </a:p>
        </p:txBody>
      </p:sp>
      <p:pic>
        <p:nvPicPr>
          <p:cNvPr id="150534" name="Picture 1"/>
          <p:cNvPicPr>
            <a:picLocks noChangeAspect="1"/>
          </p:cNvPicPr>
          <p:nvPr/>
        </p:nvPicPr>
        <p:blipFill>
          <a:blip r:embed="rId2" cstate="print">
            <a:duotone>
              <a:prstClr val="black"/>
              <a:schemeClr val="tx2">
                <a:tint val="45000"/>
                <a:satMod val="400000"/>
              </a:schemeClr>
            </a:duotone>
            <a:lum bright="12000" contrast="23000"/>
          </a:blip>
          <a:srcRect/>
          <a:stretch>
            <a:fillRect/>
          </a:stretch>
        </p:blipFill>
        <p:spPr bwMode="auto">
          <a:xfrm>
            <a:off x="704850" y="1524000"/>
            <a:ext cx="7213600" cy="4289425"/>
          </a:xfrm>
          <a:prstGeom prst="rect">
            <a:avLst/>
          </a:prstGeom>
          <a:solidFill>
            <a:schemeClr val="accent1"/>
          </a:solidFill>
          <a:ln w="9525">
            <a:noFill/>
            <a:miter lim="800000"/>
            <a:headEnd/>
            <a:tailEnd/>
          </a:ln>
        </p:spPr>
      </p:pic>
      <p:sp>
        <p:nvSpPr>
          <p:cNvPr id="4" name="Rectangle 3"/>
          <p:cNvSpPr/>
          <p:nvPr/>
        </p:nvSpPr>
        <p:spPr>
          <a:xfrm>
            <a:off x="704850" y="2133600"/>
            <a:ext cx="72136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7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grpSp>
        <p:nvGrpSpPr>
          <p:cNvPr id="4" name="Group 3"/>
          <p:cNvGrpSpPr>
            <a:grpSpLocks/>
          </p:cNvGrpSpPr>
          <p:nvPr/>
        </p:nvGrpSpPr>
        <p:grpSpPr bwMode="auto">
          <a:xfrm>
            <a:off x="6529388" y="2098675"/>
            <a:ext cx="1552575" cy="2209800"/>
            <a:chOff x="7391400" y="2590800"/>
            <a:chExt cx="1552575" cy="2209800"/>
          </a:xfrm>
        </p:grpSpPr>
        <p:sp>
          <p:nvSpPr>
            <p:cNvPr id="5" name="Right Bracket 4"/>
            <p:cNvSpPr/>
            <p:nvPr/>
          </p:nvSpPr>
          <p:spPr>
            <a:xfrm>
              <a:off x="7391400" y="2590800"/>
              <a:ext cx="457200" cy="2209800"/>
            </a:xfrm>
            <a:prstGeom prst="rightBracket">
              <a:avLst/>
            </a:prstGeom>
            <a:ln w="101600"/>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solidFill>
                  <a:prstClr val="black"/>
                </a:solidFill>
              </a:endParaRPr>
            </a:p>
          </p:txBody>
        </p:sp>
        <p:sp>
          <p:nvSpPr>
            <p:cNvPr id="151560" name="TextBox 9"/>
            <p:cNvSpPr txBox="1">
              <a:spLocks noChangeArrowheads="1"/>
            </p:cNvSpPr>
            <p:nvPr/>
          </p:nvSpPr>
          <p:spPr bwMode="auto">
            <a:xfrm>
              <a:off x="7848600" y="3167063"/>
              <a:ext cx="1095375" cy="36988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solidFill>
                    <a:srgbClr val="000000"/>
                  </a:solidFill>
                  <a:latin typeface="Arial" charset="0"/>
                  <a:cs typeface="Arial" charset="0"/>
                </a:rPr>
                <a:t>80% RRR</a:t>
              </a:r>
            </a:p>
          </p:txBody>
        </p:sp>
      </p:grpSp>
      <p:sp>
        <p:nvSpPr>
          <p:cNvPr id="151557" name="Title 1"/>
          <p:cNvSpPr txBox="1">
            <a:spLocks/>
          </p:cNvSpPr>
          <p:nvPr/>
        </p:nvSpPr>
        <p:spPr bwMode="auto">
          <a:xfrm>
            <a:off x="609600" y="427038"/>
            <a:ext cx="8229600" cy="1143000"/>
          </a:xfrm>
          <a:prstGeom prst="rect">
            <a:avLst/>
          </a:prstGeom>
          <a:noFill/>
          <a:ln w="9525">
            <a:noFill/>
            <a:miter lim="800000"/>
            <a:headEnd/>
            <a:tailEnd/>
          </a:ln>
        </p:spPr>
        <p:txBody>
          <a:bodyPr/>
          <a:lstStyle/>
          <a:p>
            <a:pPr eaLnBrk="0" fontAlgn="base" hangingPunct="0">
              <a:lnSpc>
                <a:spcPct val="80000"/>
              </a:lnSpc>
              <a:spcBef>
                <a:spcPct val="0"/>
              </a:spcBef>
              <a:spcAft>
                <a:spcPct val="0"/>
              </a:spcAft>
            </a:pPr>
            <a:r>
              <a:rPr lang="en-CA" sz="3200">
                <a:solidFill>
                  <a:srgbClr val="C86400"/>
                </a:solidFill>
                <a:cs typeface="Arial" charset="0"/>
              </a:rPr>
              <a:t>EXPRESS – Rapid aggressive treatment                        vs routine care</a:t>
            </a:r>
          </a:p>
        </p:txBody>
      </p:sp>
      <p:pic>
        <p:nvPicPr>
          <p:cNvPr id="151558" name="Picture 10"/>
          <p:cNvPicPr>
            <a:picLocks noChangeAspect="1"/>
          </p:cNvPicPr>
          <p:nvPr/>
        </p:nvPicPr>
        <p:blipFill>
          <a:blip r:embed="rId2" cstate="print"/>
          <a:srcRect/>
          <a:stretch>
            <a:fillRect/>
          </a:stretch>
        </p:blipFill>
        <p:spPr bwMode="auto">
          <a:xfrm>
            <a:off x="609600" y="1284288"/>
            <a:ext cx="6072188" cy="4505325"/>
          </a:xfrm>
          <a:prstGeom prst="rect">
            <a:avLst/>
          </a:prstGeom>
          <a:noFill/>
          <a:ln w="9525">
            <a:noFill/>
            <a:miter lim="800000"/>
            <a:headEnd/>
            <a:tailEnd/>
          </a:ln>
        </p:spPr>
      </p:pic>
    </p:spTree>
    <p:extLst>
      <p:ext uri="{BB962C8B-B14F-4D97-AF65-F5344CB8AC3E}">
        <p14:creationId xmlns:p14="http://schemas.microsoft.com/office/powerpoint/2010/main" val="20167743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GIC">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112</TotalTime>
  <Words>2133</Words>
  <Application>Microsoft Office PowerPoint</Application>
  <PresentationFormat>On-screen Show (4:3)</PresentationFormat>
  <Paragraphs>223</Paragraphs>
  <Slides>24</Slides>
  <Notes>8</Notes>
  <HiddenSlides>0</HiddenSlides>
  <MMClips>0</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24</vt:i4>
      </vt:variant>
    </vt:vector>
  </HeadingPairs>
  <TitlesOfParts>
    <vt:vector size="38" baseType="lpstr">
      <vt:lpstr>Office Theme</vt:lpstr>
      <vt:lpstr>2_ccs_powerpoint</vt:lpstr>
      <vt:lpstr>2_Office Theme</vt:lpstr>
      <vt:lpstr>3_Office Theme</vt:lpstr>
      <vt:lpstr>4_Office Theme</vt:lpstr>
      <vt:lpstr>5_Office Theme</vt:lpstr>
      <vt:lpstr>6_Office Theme</vt:lpstr>
      <vt:lpstr>7_Office Theme</vt:lpstr>
      <vt:lpstr>8_Office Theme</vt:lpstr>
      <vt:lpstr>9_Office Theme</vt:lpstr>
      <vt:lpstr>10_Office Theme</vt:lpstr>
      <vt:lpstr>TGIC</vt:lpstr>
      <vt:lpstr>Worksheet</vt:lpstr>
      <vt:lpstr>Chart</vt:lpstr>
      <vt:lpstr>Antiplatelet Therapy for the Secondary Prevention of Cerebrovascular Disease        </vt:lpstr>
      <vt:lpstr>Objectives </vt:lpstr>
      <vt:lpstr>Harvey </vt:lpstr>
      <vt:lpstr>Harvey</vt:lpstr>
      <vt:lpstr>Polling question</vt:lpstr>
      <vt:lpstr>Evidence for Antiplatelet Rx Antithrombotic trialists collaboration</vt:lpstr>
      <vt:lpstr>PowerPoint Presentation</vt:lpstr>
      <vt:lpstr>PowerPoint Presentation</vt:lpstr>
      <vt:lpstr>PowerPoint Presentation</vt:lpstr>
      <vt:lpstr>PowerPoint Presentation</vt:lpstr>
      <vt:lpstr>What about long term secondary stroke prevention?</vt:lpstr>
      <vt:lpstr>PowerPoint Presentation</vt:lpstr>
      <vt:lpstr>PowerPoint Presentation</vt:lpstr>
      <vt:lpstr>CAPRIE – Clopidogrel vs ASA</vt:lpstr>
      <vt:lpstr>ESPS 2 ASA/ER dipyridimole vs ASA Risk reduction for stroke or death</vt:lpstr>
      <vt:lpstr>PowerPoint Presentation</vt:lpstr>
      <vt:lpstr>Antiplatelet Therapy for the Secondary Prevention of Cerebrovascular Disease     </vt:lpstr>
      <vt:lpstr>Antiplatelet Therapy for the Secondary Prevention               of Cerebrovascular Disease</vt:lpstr>
      <vt:lpstr>PowerPoint Presentation</vt:lpstr>
      <vt:lpstr>Harvey</vt:lpstr>
      <vt:lpstr>“What if”</vt:lpstr>
      <vt:lpstr>“What if”</vt:lpstr>
      <vt:lpstr>PowerPoint Presentation</vt:lpstr>
      <vt:lpstr>PowerPoint Presentation</vt:lpstr>
    </vt:vector>
  </TitlesOfParts>
  <Company>Sheeri Bell Holdings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Antiplatelet Therapy for the Secondary Prevention of Cerebrovascular Disease</dc:title>
  <dc:creator>Alan Bell</dc:creator>
  <cp:lastModifiedBy>Kaytlin Mullen</cp:lastModifiedBy>
  <cp:revision>29</cp:revision>
  <dcterms:created xsi:type="dcterms:W3CDTF">2011-05-28T18:32:48Z</dcterms:created>
  <dcterms:modified xsi:type="dcterms:W3CDTF">2014-05-05T17:39:18Z</dcterms:modified>
</cp:coreProperties>
</file>